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Catamaran"/>
      <p:regular r:id="rId70"/>
      <p:bold r:id="rId71"/>
    </p:embeddedFont>
    <p:embeddedFont>
      <p:font typeface="Lato"/>
      <p:regular r:id="rId72"/>
      <p:bold r:id="rId73"/>
      <p:italic r:id="rId74"/>
      <p:boldItalic r:id="rId75"/>
    </p:embeddedFont>
    <p:embeddedFont>
      <p:font typeface="IBM Plex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66505-54C0-4DAA-A69E-AB016A84B4C1}">
  <a:tblStyle styleId="{86566505-54C0-4DAA-A69E-AB016A84B4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77" Type="http://schemas.openxmlformats.org/officeDocument/2006/relationships/font" Target="fonts/IBMPlexMono-bold.fntdata"/><Relationship Id="rId32" Type="http://schemas.openxmlformats.org/officeDocument/2006/relationships/slide" Target="slides/slide26.xml"/><Relationship Id="rId76" Type="http://schemas.openxmlformats.org/officeDocument/2006/relationships/font" Target="fonts/IBMPlexMono-regular.fntdata"/><Relationship Id="rId35" Type="http://schemas.openxmlformats.org/officeDocument/2006/relationships/slide" Target="slides/slide29.xml"/><Relationship Id="rId79" Type="http://schemas.openxmlformats.org/officeDocument/2006/relationships/font" Target="fonts/IBMPlexMono-boldItalic.fntdata"/><Relationship Id="rId34" Type="http://schemas.openxmlformats.org/officeDocument/2006/relationships/slide" Target="slides/slide28.xml"/><Relationship Id="rId78" Type="http://schemas.openxmlformats.org/officeDocument/2006/relationships/font" Target="fonts/IBMPlexMono-italic.fntdata"/><Relationship Id="rId71" Type="http://schemas.openxmlformats.org/officeDocument/2006/relationships/font" Target="fonts/Catamaran-bold.fntdata"/><Relationship Id="rId70" Type="http://schemas.openxmlformats.org/officeDocument/2006/relationships/font" Target="fonts/Catamaran-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a0dfcf2ca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a0dfcf2ca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a0dfcf2ca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a0dfcf2ca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a0dfcf2ca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7a0dfcf2ca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a0dfcf2ca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a0dfcf2ca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a0dfcf2ca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7a0dfcf2ca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7a0dfcf2ca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7a0dfcf2ca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a0dfcf2ca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a0dfcf2ca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7a0dfcf2ca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a0dfcf2ca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7a0dfcf2ca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7a0dfcf2ca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12b7fb4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12b7fb4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7a0dfcf2ca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7a0dfcf2ca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12b7fb48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12b7fb48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12b7fb48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12b7fb48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12b7fb48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12b7fb48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12b7fb48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12b7fb48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12b7fb48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12b7fb48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12b7fb48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12b7fb48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12b7fb48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12b7fb48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12b7fb487_1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12b7fb487_1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112b7fb487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112b7fb487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a0dfcf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a0dfcf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12b7fb487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12b7fb487_1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12b7fb487_1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112b7fb487_1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112b7fb487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112b7fb487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12b7fb487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12b7fb487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12b7fb487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112b7fb487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112b7fb487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112b7fb487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112b7fb487_1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112b7fb487_1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112b7fb487_1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112b7fb487_1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112b7fb487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112b7fb487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112b7fb487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112b7fb487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a712897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a712897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112b7fb487_1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112b7fb487_1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12b7fb487_1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112b7fb487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112b7fb487_1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112b7fb487_1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12b7fb487_1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12b7fb487_1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112b7fb487_1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112b7fb487_1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112b7fb487_1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112b7fb487_1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112b7fb487_1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112b7fb487_1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112b7fb487_1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112b7fb487_1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3112b7fb487_1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112b7fb487_1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3112b7fb487_1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3112b7fb487_1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a712897c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a712897c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3112b7fb487_1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112b7fb487_1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112b7fb487_1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112b7fb487_1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c577c5e61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c577c5e61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c577c5e61d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c577c5e61d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5e417c6f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5e417c6f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7a0dfcf2ca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7a0dfcf2ca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7a0dfcf2ca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7a0dfcf2ca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c577c5e61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c577c5e61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c577c5e61d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c577c5e61d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7a0dfcf2c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7a0dfcf2c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a712897c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a712897c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7a0dfcf2ca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7a0dfcf2ca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7a0dfcf2ca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7a0dfcf2ca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7a0dfcf2ca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7a0dfcf2ca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3112b7fb487_1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3112b7fb487_1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a712897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a712897c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a712897c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a712897c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712897c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a712897c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Graphs II, Tries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 Prep</a:t>
            </a:r>
            <a:r>
              <a:rPr b="1" lang="en"/>
              <a:t> 10</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Multiple MSTs</a:t>
            </a:r>
            <a:endParaRPr sz="700">
              <a:latin typeface="Catamaran"/>
              <a:ea typeface="Catamaran"/>
              <a:cs typeface="Catamaran"/>
              <a:sym typeface="Catamaran"/>
            </a:endParaRPr>
          </a:p>
        </p:txBody>
      </p:sp>
      <p:sp>
        <p:nvSpPr>
          <p:cNvPr id="231" name="Google Shape;231;p23"/>
          <p:cNvSpPr txBox="1"/>
          <p:nvPr/>
        </p:nvSpPr>
        <p:spPr>
          <a:xfrm>
            <a:off x="311700" y="1054500"/>
            <a:ext cx="8438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Recall a graph can have multiple MSTs if there are multiple spanning trees of minimum weight.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If some of the edge weights are identical, there will never/sometimes/always be multiple MSTs.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If all of the edge weights are identical, </a:t>
            </a:r>
            <a:r>
              <a:rPr lang="en">
                <a:solidFill>
                  <a:schemeClr val="dk1"/>
                </a:solidFill>
                <a:latin typeface="Lato"/>
                <a:ea typeface="Lato"/>
                <a:cs typeface="Lato"/>
                <a:sym typeface="Lato"/>
              </a:rPr>
              <a:t>there will never/sometimes/always be multiple MSTs.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237" name="Google Shape;237;p24"/>
          <p:cNvSpPr txBox="1"/>
          <p:nvPr/>
        </p:nvSpPr>
        <p:spPr>
          <a:xfrm>
            <a:off x="311700" y="1054500"/>
            <a:ext cx="8438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Recall a graph can have multiple MSTs if there are multiple spanning trees of minimum weight.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SzPts val="1400"/>
              <a:buFont typeface="Avenir"/>
              <a:buAutoNum type="arabicPeriod"/>
            </a:pPr>
            <a:r>
              <a:rPr lang="en">
                <a:latin typeface="Lato"/>
                <a:ea typeface="Lato"/>
                <a:cs typeface="Lato"/>
                <a:sym typeface="Lato"/>
              </a:rPr>
              <a:t>If some of the edge weights are identical, there will never/</a:t>
            </a:r>
            <a:r>
              <a:rPr b="1" lang="en">
                <a:solidFill>
                  <a:schemeClr val="accent2"/>
                </a:solidFill>
                <a:latin typeface="Lato"/>
                <a:ea typeface="Lato"/>
                <a:cs typeface="Lato"/>
                <a:sym typeface="Lato"/>
              </a:rPr>
              <a:t>sometimes</a:t>
            </a:r>
            <a:r>
              <a:rPr lang="en">
                <a:latin typeface="Lato"/>
                <a:ea typeface="Lato"/>
                <a:cs typeface="Lato"/>
                <a:sym typeface="Lato"/>
              </a:rPr>
              <a:t>/always be multiple MSTs.</a:t>
            </a:r>
            <a:endParaRPr>
              <a:latin typeface="Lato"/>
              <a:ea typeface="Lato"/>
              <a:cs typeface="Lato"/>
              <a:sym typeface="Lato"/>
            </a:endParaRPr>
          </a:p>
          <a:p>
            <a:pPr indent="-317500" lvl="0" marL="457200" rtl="0" algn="l">
              <a:lnSpc>
                <a:spcPct val="115000"/>
              </a:lnSpc>
              <a:spcBef>
                <a:spcPts val="0"/>
              </a:spcBef>
              <a:spcAft>
                <a:spcPts val="0"/>
              </a:spcAft>
              <a:buClr>
                <a:schemeClr val="lt2"/>
              </a:buClr>
              <a:buSzPts val="1400"/>
              <a:buFont typeface="Lato"/>
              <a:buAutoNum type="arabicPeriod"/>
            </a:pPr>
            <a:r>
              <a:rPr lang="en">
                <a:solidFill>
                  <a:schemeClr val="lt2"/>
                </a:solidFill>
                <a:latin typeface="Lato"/>
                <a:ea typeface="Lato"/>
                <a:cs typeface="Lato"/>
                <a:sym typeface="Lato"/>
              </a:rPr>
              <a:t>If all of the edge weights are identical, there will never/sometimes/always be multiple MSTs.</a:t>
            </a:r>
            <a:endParaRPr>
              <a:solidFill>
                <a:schemeClr val="lt2"/>
              </a:solidFill>
              <a:latin typeface="Lato"/>
              <a:ea typeface="Lato"/>
              <a:cs typeface="Lato"/>
              <a:sym typeface="Lato"/>
            </a:endParaRPr>
          </a:p>
        </p:txBody>
      </p:sp>
      <p:sp>
        <p:nvSpPr>
          <p:cNvPr id="238" name="Google Shape;238;p24"/>
          <p:cNvSpPr/>
          <p:nvPr/>
        </p:nvSpPr>
        <p:spPr>
          <a:xfrm>
            <a:off x="1335925" y="2879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39" name="Google Shape;239;p24"/>
          <p:cNvSpPr/>
          <p:nvPr/>
        </p:nvSpPr>
        <p:spPr>
          <a:xfrm>
            <a:off x="2292325" y="3275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40" name="Google Shape;240;p24"/>
          <p:cNvSpPr/>
          <p:nvPr/>
        </p:nvSpPr>
        <p:spPr>
          <a:xfrm>
            <a:off x="1335925" y="3766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41" name="Google Shape;241;p24"/>
          <p:cNvCxnSpPr>
            <a:stCxn id="238" idx="6"/>
            <a:endCxn id="239" idx="1"/>
          </p:cNvCxnSpPr>
          <p:nvPr/>
        </p:nvCxnSpPr>
        <p:spPr>
          <a:xfrm>
            <a:off x="1754125" y="3088975"/>
            <a:ext cx="599400" cy="248100"/>
          </a:xfrm>
          <a:prstGeom prst="straightConnector1">
            <a:avLst/>
          </a:prstGeom>
          <a:noFill/>
          <a:ln cap="flat" cmpd="sng" w="38100">
            <a:solidFill>
              <a:srgbClr val="980000"/>
            </a:solidFill>
            <a:prstDash val="solid"/>
            <a:round/>
            <a:headEnd len="med" w="med" type="none"/>
            <a:tailEnd len="med" w="med" type="none"/>
          </a:ln>
        </p:spPr>
      </p:cxnSp>
      <p:cxnSp>
        <p:nvCxnSpPr>
          <p:cNvPr id="242" name="Google Shape;242;p24"/>
          <p:cNvCxnSpPr>
            <a:stCxn id="240" idx="7"/>
            <a:endCxn id="239" idx="3"/>
          </p:cNvCxnSpPr>
          <p:nvPr/>
        </p:nvCxnSpPr>
        <p:spPr>
          <a:xfrm flipH="1" rot="10800000">
            <a:off x="1692881" y="3632644"/>
            <a:ext cx="660600" cy="195000"/>
          </a:xfrm>
          <a:prstGeom prst="straightConnector1">
            <a:avLst/>
          </a:prstGeom>
          <a:noFill/>
          <a:ln cap="flat" cmpd="sng" w="38100">
            <a:solidFill>
              <a:srgbClr val="980000"/>
            </a:solidFill>
            <a:prstDash val="solid"/>
            <a:round/>
            <a:headEnd len="med" w="med" type="none"/>
            <a:tailEnd len="med" w="med" type="none"/>
          </a:ln>
        </p:spPr>
      </p:cxnSp>
      <p:cxnSp>
        <p:nvCxnSpPr>
          <p:cNvPr id="243" name="Google Shape;243;p24"/>
          <p:cNvCxnSpPr>
            <a:stCxn id="240" idx="0"/>
            <a:endCxn id="238" idx="4"/>
          </p:cNvCxnSpPr>
          <p:nvPr/>
        </p:nvCxnSpPr>
        <p:spPr>
          <a:xfrm rot="10800000">
            <a:off x="1545025" y="3298100"/>
            <a:ext cx="0" cy="468300"/>
          </a:xfrm>
          <a:prstGeom prst="straightConnector1">
            <a:avLst/>
          </a:prstGeom>
          <a:noFill/>
          <a:ln cap="flat" cmpd="sng" w="9525">
            <a:solidFill>
              <a:schemeClr val="dk1"/>
            </a:solidFill>
            <a:prstDash val="solid"/>
            <a:round/>
            <a:headEnd len="med" w="med" type="none"/>
            <a:tailEnd len="med" w="med" type="none"/>
          </a:ln>
        </p:spPr>
      </p:cxnSp>
      <p:sp>
        <p:nvSpPr>
          <p:cNvPr id="244" name="Google Shape;244;p24"/>
          <p:cNvSpPr txBox="1"/>
          <p:nvPr/>
        </p:nvSpPr>
        <p:spPr>
          <a:xfrm>
            <a:off x="2017700" y="2888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45" name="Google Shape;245;p24"/>
          <p:cNvSpPr txBox="1"/>
          <p:nvPr/>
        </p:nvSpPr>
        <p:spPr>
          <a:xfrm>
            <a:off x="1961675" y="3679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46" name="Google Shape;246;p24"/>
          <p:cNvSpPr txBox="1"/>
          <p:nvPr/>
        </p:nvSpPr>
        <p:spPr>
          <a:xfrm>
            <a:off x="1153225" y="3332150"/>
            <a:ext cx="2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247" name="Google Shape;247;p24"/>
          <p:cNvSpPr/>
          <p:nvPr/>
        </p:nvSpPr>
        <p:spPr>
          <a:xfrm>
            <a:off x="4388800" y="2879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48" name="Google Shape;248;p24"/>
          <p:cNvSpPr/>
          <p:nvPr/>
        </p:nvSpPr>
        <p:spPr>
          <a:xfrm>
            <a:off x="5345200" y="3275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49" name="Google Shape;249;p24"/>
          <p:cNvSpPr/>
          <p:nvPr/>
        </p:nvSpPr>
        <p:spPr>
          <a:xfrm>
            <a:off x="4388800" y="3766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50" name="Google Shape;250;p24"/>
          <p:cNvCxnSpPr>
            <a:stCxn id="247" idx="6"/>
            <a:endCxn id="248" idx="1"/>
          </p:cNvCxnSpPr>
          <p:nvPr/>
        </p:nvCxnSpPr>
        <p:spPr>
          <a:xfrm>
            <a:off x="4807000" y="3088975"/>
            <a:ext cx="599400" cy="248100"/>
          </a:xfrm>
          <a:prstGeom prst="straightConnector1">
            <a:avLst/>
          </a:prstGeom>
          <a:noFill/>
          <a:ln cap="flat" cmpd="sng" w="9525">
            <a:solidFill>
              <a:schemeClr val="dk1"/>
            </a:solidFill>
            <a:prstDash val="solid"/>
            <a:round/>
            <a:headEnd len="med" w="med" type="none"/>
            <a:tailEnd len="med" w="med" type="none"/>
          </a:ln>
        </p:spPr>
      </p:cxnSp>
      <p:cxnSp>
        <p:nvCxnSpPr>
          <p:cNvPr id="251" name="Google Shape;251;p24"/>
          <p:cNvCxnSpPr>
            <a:stCxn id="249" idx="7"/>
            <a:endCxn id="248" idx="3"/>
          </p:cNvCxnSpPr>
          <p:nvPr/>
        </p:nvCxnSpPr>
        <p:spPr>
          <a:xfrm flipH="1" rot="10800000">
            <a:off x="4745756" y="3632644"/>
            <a:ext cx="660600" cy="195000"/>
          </a:xfrm>
          <a:prstGeom prst="straightConnector1">
            <a:avLst/>
          </a:prstGeom>
          <a:noFill/>
          <a:ln cap="flat" cmpd="sng" w="38100">
            <a:solidFill>
              <a:srgbClr val="980000"/>
            </a:solidFill>
            <a:prstDash val="solid"/>
            <a:round/>
            <a:headEnd len="med" w="med" type="none"/>
            <a:tailEnd len="med" w="med" type="none"/>
          </a:ln>
        </p:spPr>
      </p:cxnSp>
      <p:cxnSp>
        <p:nvCxnSpPr>
          <p:cNvPr id="252" name="Google Shape;252;p24"/>
          <p:cNvCxnSpPr>
            <a:stCxn id="249" idx="0"/>
            <a:endCxn id="247" idx="4"/>
          </p:cNvCxnSpPr>
          <p:nvPr/>
        </p:nvCxnSpPr>
        <p:spPr>
          <a:xfrm rot="10800000">
            <a:off x="4597900" y="3298100"/>
            <a:ext cx="0" cy="468300"/>
          </a:xfrm>
          <a:prstGeom prst="straightConnector1">
            <a:avLst/>
          </a:prstGeom>
          <a:noFill/>
          <a:ln cap="flat" cmpd="sng" w="38100">
            <a:solidFill>
              <a:srgbClr val="980000"/>
            </a:solidFill>
            <a:prstDash val="solid"/>
            <a:round/>
            <a:headEnd len="med" w="med" type="none"/>
            <a:tailEnd len="med" w="med" type="none"/>
          </a:ln>
        </p:spPr>
      </p:cxnSp>
      <p:sp>
        <p:nvSpPr>
          <p:cNvPr id="253" name="Google Shape;253;p24"/>
          <p:cNvSpPr txBox="1"/>
          <p:nvPr/>
        </p:nvSpPr>
        <p:spPr>
          <a:xfrm>
            <a:off x="5070575" y="2888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254" name="Google Shape;254;p24"/>
          <p:cNvSpPr txBox="1"/>
          <p:nvPr/>
        </p:nvSpPr>
        <p:spPr>
          <a:xfrm>
            <a:off x="5014550" y="3679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55" name="Google Shape;255;p24"/>
          <p:cNvSpPr txBox="1"/>
          <p:nvPr/>
        </p:nvSpPr>
        <p:spPr>
          <a:xfrm>
            <a:off x="4206100" y="3332150"/>
            <a:ext cx="2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256" name="Google Shape;256;p24"/>
          <p:cNvSpPr txBox="1"/>
          <p:nvPr/>
        </p:nvSpPr>
        <p:spPr>
          <a:xfrm>
            <a:off x="1335925" y="4422725"/>
            <a:ext cx="1185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Only </a:t>
            </a:r>
            <a:r>
              <a:rPr lang="en">
                <a:solidFill>
                  <a:schemeClr val="dk1"/>
                </a:solidFill>
                <a:latin typeface="Lato"/>
                <a:ea typeface="Lato"/>
                <a:cs typeface="Lato"/>
                <a:sym typeface="Lato"/>
              </a:rPr>
              <a:t>1 </a:t>
            </a:r>
            <a:r>
              <a:rPr lang="en">
                <a:solidFill>
                  <a:schemeClr val="dk1"/>
                </a:solidFill>
                <a:latin typeface="Lato"/>
                <a:ea typeface="Lato"/>
                <a:cs typeface="Lato"/>
                <a:sym typeface="Lato"/>
              </a:rPr>
              <a:t>MST</a:t>
            </a:r>
            <a:endParaRPr>
              <a:latin typeface="Lato"/>
              <a:ea typeface="Lato"/>
              <a:cs typeface="Lato"/>
              <a:sym typeface="Lato"/>
            </a:endParaRPr>
          </a:p>
        </p:txBody>
      </p:sp>
      <p:sp>
        <p:nvSpPr>
          <p:cNvPr id="257" name="Google Shape;257;p24"/>
          <p:cNvSpPr/>
          <p:nvPr/>
        </p:nvSpPr>
        <p:spPr>
          <a:xfrm>
            <a:off x="6339325" y="2888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58" name="Google Shape;258;p24"/>
          <p:cNvSpPr/>
          <p:nvPr/>
        </p:nvSpPr>
        <p:spPr>
          <a:xfrm>
            <a:off x="7295725" y="3284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59" name="Google Shape;259;p24"/>
          <p:cNvSpPr/>
          <p:nvPr/>
        </p:nvSpPr>
        <p:spPr>
          <a:xfrm>
            <a:off x="6339325" y="3775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60" name="Google Shape;260;p24"/>
          <p:cNvCxnSpPr>
            <a:stCxn id="257" idx="6"/>
            <a:endCxn id="258" idx="1"/>
          </p:cNvCxnSpPr>
          <p:nvPr/>
        </p:nvCxnSpPr>
        <p:spPr>
          <a:xfrm>
            <a:off x="6757525" y="3097975"/>
            <a:ext cx="599400" cy="248100"/>
          </a:xfrm>
          <a:prstGeom prst="straightConnector1">
            <a:avLst/>
          </a:prstGeom>
          <a:noFill/>
          <a:ln cap="flat" cmpd="sng" w="38100">
            <a:solidFill>
              <a:srgbClr val="980000"/>
            </a:solidFill>
            <a:prstDash val="solid"/>
            <a:round/>
            <a:headEnd len="med" w="med" type="none"/>
            <a:tailEnd len="med" w="med" type="none"/>
          </a:ln>
        </p:spPr>
      </p:cxnSp>
      <p:cxnSp>
        <p:nvCxnSpPr>
          <p:cNvPr id="261" name="Google Shape;261;p24"/>
          <p:cNvCxnSpPr>
            <a:stCxn id="259" idx="7"/>
            <a:endCxn id="258" idx="3"/>
          </p:cNvCxnSpPr>
          <p:nvPr/>
        </p:nvCxnSpPr>
        <p:spPr>
          <a:xfrm flipH="1" rot="10800000">
            <a:off x="6696281" y="3641644"/>
            <a:ext cx="660600" cy="195000"/>
          </a:xfrm>
          <a:prstGeom prst="straightConnector1">
            <a:avLst/>
          </a:prstGeom>
          <a:noFill/>
          <a:ln cap="flat" cmpd="sng" w="38100">
            <a:solidFill>
              <a:srgbClr val="980000"/>
            </a:solidFill>
            <a:prstDash val="solid"/>
            <a:round/>
            <a:headEnd len="med" w="med" type="none"/>
            <a:tailEnd len="med" w="med" type="none"/>
          </a:ln>
        </p:spPr>
      </p:cxnSp>
      <p:cxnSp>
        <p:nvCxnSpPr>
          <p:cNvPr id="262" name="Google Shape;262;p24"/>
          <p:cNvCxnSpPr>
            <a:stCxn id="259" idx="0"/>
            <a:endCxn id="257" idx="4"/>
          </p:cNvCxnSpPr>
          <p:nvPr/>
        </p:nvCxnSpPr>
        <p:spPr>
          <a:xfrm rot="10800000">
            <a:off x="6548425" y="3307100"/>
            <a:ext cx="0" cy="46830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24"/>
          <p:cNvSpPr txBox="1"/>
          <p:nvPr/>
        </p:nvSpPr>
        <p:spPr>
          <a:xfrm>
            <a:off x="7021100" y="2897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264" name="Google Shape;264;p24"/>
          <p:cNvSpPr txBox="1"/>
          <p:nvPr/>
        </p:nvSpPr>
        <p:spPr>
          <a:xfrm>
            <a:off x="6965075" y="3688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65" name="Google Shape;265;p24"/>
          <p:cNvSpPr txBox="1"/>
          <p:nvPr/>
        </p:nvSpPr>
        <p:spPr>
          <a:xfrm>
            <a:off x="6156625" y="3341150"/>
            <a:ext cx="2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266" name="Google Shape;266;p24"/>
          <p:cNvSpPr txBox="1"/>
          <p:nvPr/>
        </p:nvSpPr>
        <p:spPr>
          <a:xfrm>
            <a:off x="5406350" y="4380900"/>
            <a:ext cx="1347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Multiple MSTs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272" name="Google Shape;272;p25"/>
          <p:cNvSpPr txBox="1"/>
          <p:nvPr/>
        </p:nvSpPr>
        <p:spPr>
          <a:xfrm>
            <a:off x="311700" y="1054500"/>
            <a:ext cx="8438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Recall a graph can have multiple MSTs if there are multiple spanning trees of minimum weight.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317500" lvl="0" marL="457200" rtl="0" algn="l">
              <a:lnSpc>
                <a:spcPct val="115000"/>
              </a:lnSpc>
              <a:spcBef>
                <a:spcPts val="0"/>
              </a:spcBef>
              <a:spcAft>
                <a:spcPts val="0"/>
              </a:spcAft>
              <a:buClr>
                <a:schemeClr val="lt2"/>
              </a:buClr>
              <a:buSzPts val="1400"/>
              <a:buFont typeface="Avenir"/>
              <a:buAutoNum type="arabicPeriod"/>
            </a:pPr>
            <a:r>
              <a:rPr lang="en">
                <a:solidFill>
                  <a:schemeClr val="lt2"/>
                </a:solidFill>
                <a:latin typeface="Lato"/>
                <a:ea typeface="Lato"/>
                <a:cs typeface="Lato"/>
                <a:sym typeface="Lato"/>
              </a:rPr>
              <a:t>If some of the edge weights are identical, there will never/</a:t>
            </a:r>
            <a:r>
              <a:rPr b="1" lang="en">
                <a:solidFill>
                  <a:schemeClr val="lt2"/>
                </a:solidFill>
                <a:latin typeface="Lato"/>
                <a:ea typeface="Lato"/>
                <a:cs typeface="Lato"/>
                <a:sym typeface="Lato"/>
              </a:rPr>
              <a:t>sometimes</a:t>
            </a:r>
            <a:r>
              <a:rPr lang="en">
                <a:solidFill>
                  <a:schemeClr val="lt2"/>
                </a:solidFill>
                <a:latin typeface="Lato"/>
                <a:ea typeface="Lato"/>
                <a:cs typeface="Lato"/>
                <a:sym typeface="Lato"/>
              </a:rPr>
              <a:t>/always be multiple MSTs.</a:t>
            </a:r>
            <a:endParaRPr>
              <a:solidFill>
                <a:schemeClr val="lt2"/>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Avenir"/>
              <a:buAutoNum type="arabicPeriod"/>
            </a:pPr>
            <a:r>
              <a:rPr lang="en">
                <a:solidFill>
                  <a:schemeClr val="dk1"/>
                </a:solidFill>
                <a:latin typeface="Lato"/>
                <a:ea typeface="Lato"/>
                <a:cs typeface="Lato"/>
                <a:sym typeface="Lato"/>
              </a:rPr>
              <a:t>If all of the edge weights are identical, there will never/</a:t>
            </a:r>
            <a:r>
              <a:rPr b="1" lang="en">
                <a:solidFill>
                  <a:schemeClr val="accent2"/>
                </a:solidFill>
                <a:latin typeface="Lato"/>
                <a:ea typeface="Lato"/>
                <a:cs typeface="Lato"/>
                <a:sym typeface="Lato"/>
              </a:rPr>
              <a:t>sometimes</a:t>
            </a:r>
            <a:r>
              <a:rPr lang="en">
                <a:solidFill>
                  <a:schemeClr val="dk1"/>
                </a:solidFill>
                <a:latin typeface="Lato"/>
                <a:ea typeface="Lato"/>
                <a:cs typeface="Lato"/>
                <a:sym typeface="Lato"/>
              </a:rPr>
              <a:t>/always be multiple MSTs.</a:t>
            </a:r>
            <a:endParaRPr>
              <a:solidFill>
                <a:schemeClr val="dk1"/>
              </a:solidFill>
              <a:latin typeface="Lato"/>
              <a:ea typeface="Lato"/>
              <a:cs typeface="Lato"/>
              <a:sym typeface="Lato"/>
            </a:endParaRPr>
          </a:p>
        </p:txBody>
      </p:sp>
      <p:sp>
        <p:nvSpPr>
          <p:cNvPr id="273" name="Google Shape;273;p25"/>
          <p:cNvSpPr/>
          <p:nvPr/>
        </p:nvSpPr>
        <p:spPr>
          <a:xfrm>
            <a:off x="1335925" y="2879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74" name="Google Shape;274;p25"/>
          <p:cNvSpPr/>
          <p:nvPr/>
        </p:nvSpPr>
        <p:spPr>
          <a:xfrm>
            <a:off x="2292325" y="3275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75" name="Google Shape;275;p25"/>
          <p:cNvSpPr/>
          <p:nvPr/>
        </p:nvSpPr>
        <p:spPr>
          <a:xfrm>
            <a:off x="1335925" y="3766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76" name="Google Shape;276;p25"/>
          <p:cNvCxnSpPr>
            <a:stCxn id="273" idx="6"/>
            <a:endCxn id="274" idx="1"/>
          </p:cNvCxnSpPr>
          <p:nvPr/>
        </p:nvCxnSpPr>
        <p:spPr>
          <a:xfrm>
            <a:off x="1754125" y="3088975"/>
            <a:ext cx="599400" cy="248100"/>
          </a:xfrm>
          <a:prstGeom prst="straightConnector1">
            <a:avLst/>
          </a:prstGeom>
          <a:noFill/>
          <a:ln cap="flat" cmpd="sng" w="38100">
            <a:solidFill>
              <a:srgbClr val="980000"/>
            </a:solidFill>
            <a:prstDash val="solid"/>
            <a:round/>
            <a:headEnd len="med" w="med" type="none"/>
            <a:tailEnd len="med" w="med" type="none"/>
          </a:ln>
        </p:spPr>
      </p:cxnSp>
      <p:cxnSp>
        <p:nvCxnSpPr>
          <p:cNvPr id="277" name="Google Shape;277;p25"/>
          <p:cNvCxnSpPr>
            <a:stCxn id="275" idx="7"/>
            <a:endCxn id="274" idx="3"/>
          </p:cNvCxnSpPr>
          <p:nvPr/>
        </p:nvCxnSpPr>
        <p:spPr>
          <a:xfrm flipH="1" rot="10800000">
            <a:off x="1692881" y="3632644"/>
            <a:ext cx="660600" cy="195000"/>
          </a:xfrm>
          <a:prstGeom prst="straightConnector1">
            <a:avLst/>
          </a:prstGeom>
          <a:noFill/>
          <a:ln cap="flat" cmpd="sng" w="38100">
            <a:solidFill>
              <a:srgbClr val="980000"/>
            </a:solidFill>
            <a:prstDash val="solid"/>
            <a:round/>
            <a:headEnd len="med" w="med" type="none"/>
            <a:tailEnd len="med" w="med" type="none"/>
          </a:ln>
        </p:spPr>
      </p:cxnSp>
      <p:sp>
        <p:nvSpPr>
          <p:cNvPr id="278" name="Google Shape;278;p25"/>
          <p:cNvSpPr txBox="1"/>
          <p:nvPr/>
        </p:nvSpPr>
        <p:spPr>
          <a:xfrm>
            <a:off x="2017700" y="2888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79" name="Google Shape;279;p25"/>
          <p:cNvSpPr txBox="1"/>
          <p:nvPr/>
        </p:nvSpPr>
        <p:spPr>
          <a:xfrm>
            <a:off x="1961675" y="3679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80" name="Google Shape;280;p25"/>
          <p:cNvSpPr/>
          <p:nvPr/>
        </p:nvSpPr>
        <p:spPr>
          <a:xfrm>
            <a:off x="4388800" y="2879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81" name="Google Shape;281;p25"/>
          <p:cNvSpPr/>
          <p:nvPr/>
        </p:nvSpPr>
        <p:spPr>
          <a:xfrm>
            <a:off x="5345200" y="3275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82" name="Google Shape;282;p25"/>
          <p:cNvSpPr/>
          <p:nvPr/>
        </p:nvSpPr>
        <p:spPr>
          <a:xfrm>
            <a:off x="4388800" y="3766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83" name="Google Shape;283;p25"/>
          <p:cNvCxnSpPr>
            <a:stCxn id="280" idx="6"/>
            <a:endCxn id="281" idx="1"/>
          </p:cNvCxnSpPr>
          <p:nvPr/>
        </p:nvCxnSpPr>
        <p:spPr>
          <a:xfrm>
            <a:off x="4807000" y="3088975"/>
            <a:ext cx="599400" cy="24810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25"/>
          <p:cNvCxnSpPr>
            <a:stCxn id="282" idx="7"/>
            <a:endCxn id="281" idx="3"/>
          </p:cNvCxnSpPr>
          <p:nvPr/>
        </p:nvCxnSpPr>
        <p:spPr>
          <a:xfrm flipH="1" rot="10800000">
            <a:off x="4745756" y="3632644"/>
            <a:ext cx="660600" cy="195000"/>
          </a:xfrm>
          <a:prstGeom prst="straightConnector1">
            <a:avLst/>
          </a:prstGeom>
          <a:noFill/>
          <a:ln cap="flat" cmpd="sng" w="38100">
            <a:solidFill>
              <a:srgbClr val="980000"/>
            </a:solidFill>
            <a:prstDash val="solid"/>
            <a:round/>
            <a:headEnd len="med" w="med" type="none"/>
            <a:tailEnd len="med" w="med" type="none"/>
          </a:ln>
        </p:spPr>
      </p:cxnSp>
      <p:cxnSp>
        <p:nvCxnSpPr>
          <p:cNvPr id="285" name="Google Shape;285;p25"/>
          <p:cNvCxnSpPr>
            <a:stCxn id="282" idx="0"/>
            <a:endCxn id="280" idx="4"/>
          </p:cNvCxnSpPr>
          <p:nvPr/>
        </p:nvCxnSpPr>
        <p:spPr>
          <a:xfrm rot="10800000">
            <a:off x="4597900" y="3298100"/>
            <a:ext cx="0" cy="468300"/>
          </a:xfrm>
          <a:prstGeom prst="straightConnector1">
            <a:avLst/>
          </a:prstGeom>
          <a:noFill/>
          <a:ln cap="flat" cmpd="sng" w="38100">
            <a:solidFill>
              <a:srgbClr val="980000"/>
            </a:solidFill>
            <a:prstDash val="solid"/>
            <a:round/>
            <a:headEnd len="med" w="med" type="none"/>
            <a:tailEnd len="med" w="med" type="none"/>
          </a:ln>
        </p:spPr>
      </p:cxnSp>
      <p:sp>
        <p:nvSpPr>
          <p:cNvPr id="286" name="Google Shape;286;p25"/>
          <p:cNvSpPr txBox="1"/>
          <p:nvPr/>
        </p:nvSpPr>
        <p:spPr>
          <a:xfrm>
            <a:off x="5070575" y="2888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87" name="Google Shape;287;p25"/>
          <p:cNvSpPr txBox="1"/>
          <p:nvPr/>
        </p:nvSpPr>
        <p:spPr>
          <a:xfrm>
            <a:off x="5014550" y="3679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88" name="Google Shape;288;p25"/>
          <p:cNvSpPr txBox="1"/>
          <p:nvPr/>
        </p:nvSpPr>
        <p:spPr>
          <a:xfrm>
            <a:off x="4206100" y="3332150"/>
            <a:ext cx="2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89" name="Google Shape;289;p25"/>
          <p:cNvSpPr txBox="1"/>
          <p:nvPr/>
        </p:nvSpPr>
        <p:spPr>
          <a:xfrm>
            <a:off x="1335925" y="4422725"/>
            <a:ext cx="1185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Only </a:t>
            </a:r>
            <a:r>
              <a:rPr lang="en">
                <a:solidFill>
                  <a:schemeClr val="dk1"/>
                </a:solidFill>
                <a:latin typeface="Lato"/>
                <a:ea typeface="Lato"/>
                <a:cs typeface="Lato"/>
                <a:sym typeface="Lato"/>
              </a:rPr>
              <a:t>1 </a:t>
            </a:r>
            <a:r>
              <a:rPr lang="en">
                <a:solidFill>
                  <a:schemeClr val="dk1"/>
                </a:solidFill>
                <a:latin typeface="Lato"/>
                <a:ea typeface="Lato"/>
                <a:cs typeface="Lato"/>
                <a:sym typeface="Lato"/>
              </a:rPr>
              <a:t>MST</a:t>
            </a:r>
            <a:endParaRPr>
              <a:latin typeface="Lato"/>
              <a:ea typeface="Lato"/>
              <a:cs typeface="Lato"/>
              <a:sym typeface="Lato"/>
            </a:endParaRPr>
          </a:p>
        </p:txBody>
      </p:sp>
      <p:sp>
        <p:nvSpPr>
          <p:cNvPr id="290" name="Google Shape;290;p25"/>
          <p:cNvSpPr/>
          <p:nvPr/>
        </p:nvSpPr>
        <p:spPr>
          <a:xfrm>
            <a:off x="6339325" y="288887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91" name="Google Shape;291;p25"/>
          <p:cNvSpPr/>
          <p:nvPr/>
        </p:nvSpPr>
        <p:spPr>
          <a:xfrm>
            <a:off x="7295725" y="32847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292" name="Google Shape;292;p25"/>
          <p:cNvSpPr/>
          <p:nvPr/>
        </p:nvSpPr>
        <p:spPr>
          <a:xfrm>
            <a:off x="6339325" y="37754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cxnSp>
        <p:nvCxnSpPr>
          <p:cNvPr id="293" name="Google Shape;293;p25"/>
          <p:cNvCxnSpPr>
            <a:stCxn id="290" idx="6"/>
            <a:endCxn id="291" idx="1"/>
          </p:cNvCxnSpPr>
          <p:nvPr/>
        </p:nvCxnSpPr>
        <p:spPr>
          <a:xfrm>
            <a:off x="6757525" y="3097975"/>
            <a:ext cx="599400" cy="248100"/>
          </a:xfrm>
          <a:prstGeom prst="straightConnector1">
            <a:avLst/>
          </a:prstGeom>
          <a:noFill/>
          <a:ln cap="flat" cmpd="sng" w="38100">
            <a:solidFill>
              <a:srgbClr val="980000"/>
            </a:solidFill>
            <a:prstDash val="solid"/>
            <a:round/>
            <a:headEnd len="med" w="med" type="none"/>
            <a:tailEnd len="med" w="med" type="none"/>
          </a:ln>
        </p:spPr>
      </p:cxnSp>
      <p:cxnSp>
        <p:nvCxnSpPr>
          <p:cNvPr id="294" name="Google Shape;294;p25"/>
          <p:cNvCxnSpPr>
            <a:stCxn id="292" idx="7"/>
            <a:endCxn id="291" idx="3"/>
          </p:cNvCxnSpPr>
          <p:nvPr/>
        </p:nvCxnSpPr>
        <p:spPr>
          <a:xfrm flipH="1" rot="10800000">
            <a:off x="6696281" y="3641644"/>
            <a:ext cx="660600" cy="195000"/>
          </a:xfrm>
          <a:prstGeom prst="straightConnector1">
            <a:avLst/>
          </a:prstGeom>
          <a:noFill/>
          <a:ln cap="flat" cmpd="sng" w="38100">
            <a:solidFill>
              <a:srgbClr val="980000"/>
            </a:solidFill>
            <a:prstDash val="solid"/>
            <a:round/>
            <a:headEnd len="med" w="med" type="none"/>
            <a:tailEnd len="med" w="med" type="none"/>
          </a:ln>
        </p:spPr>
      </p:cxnSp>
      <p:cxnSp>
        <p:nvCxnSpPr>
          <p:cNvPr id="295" name="Google Shape;295;p25"/>
          <p:cNvCxnSpPr>
            <a:stCxn id="292" idx="0"/>
            <a:endCxn id="290" idx="4"/>
          </p:cNvCxnSpPr>
          <p:nvPr/>
        </p:nvCxnSpPr>
        <p:spPr>
          <a:xfrm rot="10800000">
            <a:off x="6548425" y="3307100"/>
            <a:ext cx="0" cy="46830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25"/>
          <p:cNvSpPr txBox="1"/>
          <p:nvPr/>
        </p:nvSpPr>
        <p:spPr>
          <a:xfrm>
            <a:off x="7021100" y="2897875"/>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97" name="Google Shape;297;p25"/>
          <p:cNvSpPr txBox="1"/>
          <p:nvPr/>
        </p:nvSpPr>
        <p:spPr>
          <a:xfrm>
            <a:off x="6965075" y="3688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98" name="Google Shape;298;p25"/>
          <p:cNvSpPr txBox="1"/>
          <p:nvPr/>
        </p:nvSpPr>
        <p:spPr>
          <a:xfrm>
            <a:off x="6156625" y="3341150"/>
            <a:ext cx="2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299" name="Google Shape;299;p25"/>
          <p:cNvSpPr txBox="1"/>
          <p:nvPr/>
        </p:nvSpPr>
        <p:spPr>
          <a:xfrm>
            <a:off x="5406350" y="4380900"/>
            <a:ext cx="1347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Multiple MSTs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05" name="Google Shape;305;p26"/>
          <p:cNvSpPr txBox="1"/>
          <p:nvPr/>
        </p:nvSpPr>
        <p:spPr>
          <a:xfrm>
            <a:off x="311700" y="1054500"/>
            <a:ext cx="8438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Suppose we have a connected, undirected graph G with N vertices and N edges, where all the edge weights are identical. Find the maximum and minimum number of MSTs in G and explain your reasoning.</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11" name="Google Shape;311;p27"/>
          <p:cNvSpPr txBox="1"/>
          <p:nvPr/>
        </p:nvSpPr>
        <p:spPr>
          <a:xfrm>
            <a:off x="311700" y="1054500"/>
            <a:ext cx="8438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Suppose we have a connected, undirected graph G with N vertices and N edges, where all the edge weights are identical. Find the maximum and minimum number of MSTs in G and explain your reasoning.</a:t>
            </a:r>
            <a:endParaRPr>
              <a:latin typeface="Lato"/>
              <a:ea typeface="Lato"/>
              <a:cs typeface="Lato"/>
              <a:sym typeface="Lato"/>
            </a:endParaRPr>
          </a:p>
        </p:txBody>
      </p:sp>
      <p:sp>
        <p:nvSpPr>
          <p:cNvPr id="312" name="Google Shape;312;p27"/>
          <p:cNvSpPr txBox="1"/>
          <p:nvPr/>
        </p:nvSpPr>
        <p:spPr>
          <a:xfrm>
            <a:off x="311700" y="1987075"/>
            <a:ext cx="14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Min: </a:t>
            </a:r>
            <a:r>
              <a:rPr lang="en">
                <a:latin typeface="Lato"/>
                <a:ea typeface="Lato"/>
                <a:cs typeface="Lato"/>
                <a:sym typeface="Lato"/>
              </a:rPr>
              <a:t>3, </a:t>
            </a:r>
            <a:r>
              <a:rPr b="1" lang="en">
                <a:latin typeface="Lato"/>
                <a:ea typeface="Lato"/>
                <a:cs typeface="Lato"/>
                <a:sym typeface="Lato"/>
              </a:rPr>
              <a:t>Max</a:t>
            </a:r>
            <a:r>
              <a:rPr lang="en">
                <a:latin typeface="Lato"/>
                <a:ea typeface="Lato"/>
                <a:cs typeface="Lato"/>
                <a:sym typeface="Lato"/>
              </a:rPr>
              <a:t>: N</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18" name="Google Shape;318;p28"/>
          <p:cNvSpPr txBox="1"/>
          <p:nvPr/>
        </p:nvSpPr>
        <p:spPr>
          <a:xfrm>
            <a:off x="311700" y="1054500"/>
            <a:ext cx="8438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Suppose we have a connected, undirected graph G with N vertices and N edges, where all the edge weights are identical. Find the maximum and minimum number of MSTs in G and explain your reasoning.</a:t>
            </a:r>
            <a:endParaRPr>
              <a:latin typeface="Lato"/>
              <a:ea typeface="Lato"/>
              <a:cs typeface="Lato"/>
              <a:sym typeface="Lato"/>
            </a:endParaRPr>
          </a:p>
        </p:txBody>
      </p:sp>
      <p:sp>
        <p:nvSpPr>
          <p:cNvPr id="319" name="Google Shape;319;p28"/>
          <p:cNvSpPr txBox="1"/>
          <p:nvPr/>
        </p:nvSpPr>
        <p:spPr>
          <a:xfrm>
            <a:off x="311700" y="1987075"/>
            <a:ext cx="8520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Min: </a:t>
            </a:r>
            <a:r>
              <a:rPr lang="en">
                <a:latin typeface="Lato"/>
                <a:ea typeface="Lato"/>
                <a:cs typeface="Lato"/>
                <a:sym typeface="Lato"/>
              </a:rPr>
              <a:t>3, </a:t>
            </a:r>
            <a:r>
              <a:rPr b="1" lang="en">
                <a:latin typeface="Lato"/>
                <a:ea typeface="Lato"/>
                <a:cs typeface="Lato"/>
                <a:sym typeface="Lato"/>
              </a:rPr>
              <a:t>Max</a:t>
            </a:r>
            <a:r>
              <a:rPr lang="en">
                <a:latin typeface="Lato"/>
                <a:ea typeface="Lato"/>
                <a:cs typeface="Lato"/>
                <a:sym typeface="Lato"/>
              </a:rPr>
              <a:t>: N</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Find a </a:t>
            </a:r>
            <a:r>
              <a:rPr b="1" lang="en">
                <a:solidFill>
                  <a:schemeClr val="accent2"/>
                </a:solidFill>
                <a:latin typeface="Lato"/>
                <a:ea typeface="Lato"/>
                <a:cs typeface="Lato"/>
                <a:sym typeface="Lato"/>
              </a:rPr>
              <a:t>cycle</a:t>
            </a:r>
            <a:r>
              <a:rPr lang="en">
                <a:latin typeface="Lato"/>
                <a:ea typeface="Lato"/>
                <a:cs typeface="Lato"/>
                <a:sym typeface="Lato"/>
              </a:rPr>
              <a:t> in the graph. </a:t>
            </a:r>
            <a:r>
              <a:rPr b="1" lang="en">
                <a:solidFill>
                  <a:schemeClr val="accent2"/>
                </a:solidFill>
                <a:latin typeface="Lato"/>
                <a:ea typeface="Lato"/>
                <a:cs typeface="Lato"/>
                <a:sym typeface="Lato"/>
              </a:rPr>
              <a:t>Excluding one edge</a:t>
            </a:r>
            <a:r>
              <a:rPr lang="en">
                <a:latin typeface="Lato"/>
                <a:ea typeface="Lato"/>
                <a:cs typeface="Lato"/>
                <a:sym typeface="Lato"/>
              </a:rPr>
              <a:t> in the cycle creates an MST.</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The minimum cycle is 3 edges and the maximum is N edges.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25" name="Google Shape;325;p29"/>
          <p:cNvSpPr txBox="1"/>
          <p:nvPr/>
        </p:nvSpPr>
        <p:spPr>
          <a:xfrm>
            <a:off x="311700" y="1054500"/>
            <a:ext cx="8438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Suppose we have a connected, undirected graph G with N vertices and N edges, where all the edge weights are identical. Find the maximum and minimum number of MSTs in G and explain your reasoning.</a:t>
            </a:r>
            <a:endParaRPr>
              <a:latin typeface="Lato"/>
              <a:ea typeface="Lato"/>
              <a:cs typeface="Lato"/>
              <a:sym typeface="Lato"/>
            </a:endParaRPr>
          </a:p>
        </p:txBody>
      </p:sp>
      <p:sp>
        <p:nvSpPr>
          <p:cNvPr id="326" name="Google Shape;326;p29"/>
          <p:cNvSpPr txBox="1"/>
          <p:nvPr/>
        </p:nvSpPr>
        <p:spPr>
          <a:xfrm>
            <a:off x="311700" y="1987075"/>
            <a:ext cx="2406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Example: </a:t>
            </a:r>
            <a:endParaRPr b="1">
              <a:latin typeface="Lato"/>
              <a:ea typeface="Lato"/>
              <a:cs typeface="Lato"/>
              <a:sym typeface="Lato"/>
            </a:endParaRPr>
          </a:p>
        </p:txBody>
      </p:sp>
      <p:sp>
        <p:nvSpPr>
          <p:cNvPr id="327" name="Google Shape;327;p29"/>
          <p:cNvSpPr/>
          <p:nvPr/>
        </p:nvSpPr>
        <p:spPr>
          <a:xfrm>
            <a:off x="2847400" y="2571750"/>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28" name="Google Shape;328;p29"/>
          <p:cNvSpPr/>
          <p:nvPr/>
        </p:nvSpPr>
        <p:spPr>
          <a:xfrm>
            <a:off x="3762950" y="2096900"/>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29" name="Google Shape;329;p29"/>
          <p:cNvSpPr/>
          <p:nvPr/>
        </p:nvSpPr>
        <p:spPr>
          <a:xfrm>
            <a:off x="2665250" y="3550025"/>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30" name="Google Shape;330;p29"/>
          <p:cNvSpPr/>
          <p:nvPr/>
        </p:nvSpPr>
        <p:spPr>
          <a:xfrm>
            <a:off x="3173075" y="4246025"/>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31" name="Google Shape;331;p29"/>
          <p:cNvSpPr/>
          <p:nvPr/>
        </p:nvSpPr>
        <p:spPr>
          <a:xfrm>
            <a:off x="3858650" y="4387975"/>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32" name="Google Shape;332;p29"/>
          <p:cNvSpPr/>
          <p:nvPr/>
        </p:nvSpPr>
        <p:spPr>
          <a:xfrm>
            <a:off x="4659225" y="4246025"/>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33" name="Google Shape;333;p29"/>
          <p:cNvSpPr/>
          <p:nvPr/>
        </p:nvSpPr>
        <p:spPr>
          <a:xfrm>
            <a:off x="4937075" y="3550025"/>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334" name="Google Shape;334;p29"/>
          <p:cNvSpPr/>
          <p:nvPr/>
        </p:nvSpPr>
        <p:spPr>
          <a:xfrm>
            <a:off x="4734025" y="2657000"/>
            <a:ext cx="418200" cy="418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cxnSp>
        <p:nvCxnSpPr>
          <p:cNvPr id="335" name="Google Shape;335;p29"/>
          <p:cNvCxnSpPr>
            <a:stCxn id="328" idx="2"/>
            <a:endCxn id="327" idx="7"/>
          </p:cNvCxnSpPr>
          <p:nvPr/>
        </p:nvCxnSpPr>
        <p:spPr>
          <a:xfrm flipH="1">
            <a:off x="3204350" y="2306000"/>
            <a:ext cx="558600" cy="327000"/>
          </a:xfrm>
          <a:prstGeom prst="straightConnector1">
            <a:avLst/>
          </a:prstGeom>
          <a:noFill/>
          <a:ln cap="flat" cmpd="sng" w="19050">
            <a:solidFill>
              <a:srgbClr val="FF0000"/>
            </a:solidFill>
            <a:prstDash val="solid"/>
            <a:round/>
            <a:headEnd len="med" w="med" type="none"/>
            <a:tailEnd len="med" w="med" type="none"/>
          </a:ln>
        </p:spPr>
      </p:cxnSp>
      <p:cxnSp>
        <p:nvCxnSpPr>
          <p:cNvPr id="336" name="Google Shape;336;p29"/>
          <p:cNvCxnSpPr>
            <a:stCxn id="327" idx="3"/>
            <a:endCxn id="329" idx="0"/>
          </p:cNvCxnSpPr>
          <p:nvPr/>
        </p:nvCxnSpPr>
        <p:spPr>
          <a:xfrm flipH="1">
            <a:off x="2874444" y="2928706"/>
            <a:ext cx="34200" cy="621300"/>
          </a:xfrm>
          <a:prstGeom prst="straightConnector1">
            <a:avLst/>
          </a:prstGeom>
          <a:noFill/>
          <a:ln cap="flat" cmpd="sng" w="38100">
            <a:solidFill>
              <a:schemeClr val="accent2"/>
            </a:solidFill>
            <a:prstDash val="solid"/>
            <a:round/>
            <a:headEnd len="med" w="med" type="none"/>
            <a:tailEnd len="med" w="med" type="none"/>
          </a:ln>
        </p:spPr>
      </p:cxnSp>
      <p:cxnSp>
        <p:nvCxnSpPr>
          <p:cNvPr id="337" name="Google Shape;337;p29"/>
          <p:cNvCxnSpPr>
            <a:stCxn id="329" idx="5"/>
            <a:endCxn id="330" idx="1"/>
          </p:cNvCxnSpPr>
          <p:nvPr/>
        </p:nvCxnSpPr>
        <p:spPr>
          <a:xfrm>
            <a:off x="3022206" y="3906981"/>
            <a:ext cx="212100" cy="400200"/>
          </a:xfrm>
          <a:prstGeom prst="straightConnector1">
            <a:avLst/>
          </a:prstGeom>
          <a:noFill/>
          <a:ln cap="flat" cmpd="sng" w="38100">
            <a:solidFill>
              <a:schemeClr val="accent2"/>
            </a:solidFill>
            <a:prstDash val="solid"/>
            <a:round/>
            <a:headEnd len="med" w="med" type="none"/>
            <a:tailEnd len="med" w="med" type="none"/>
          </a:ln>
        </p:spPr>
      </p:cxnSp>
      <p:cxnSp>
        <p:nvCxnSpPr>
          <p:cNvPr id="338" name="Google Shape;338;p29"/>
          <p:cNvCxnSpPr>
            <a:stCxn id="330" idx="5"/>
            <a:endCxn id="331" idx="2"/>
          </p:cNvCxnSpPr>
          <p:nvPr/>
        </p:nvCxnSpPr>
        <p:spPr>
          <a:xfrm flipH="1" rot="10800000">
            <a:off x="3530031" y="4596981"/>
            <a:ext cx="328500" cy="6000"/>
          </a:xfrm>
          <a:prstGeom prst="straightConnector1">
            <a:avLst/>
          </a:prstGeom>
          <a:noFill/>
          <a:ln cap="flat" cmpd="sng" w="38100">
            <a:solidFill>
              <a:schemeClr val="accent2"/>
            </a:solidFill>
            <a:prstDash val="solid"/>
            <a:round/>
            <a:headEnd len="med" w="med" type="none"/>
            <a:tailEnd len="med" w="med" type="none"/>
          </a:ln>
        </p:spPr>
      </p:cxnSp>
      <p:cxnSp>
        <p:nvCxnSpPr>
          <p:cNvPr id="339" name="Google Shape;339;p29"/>
          <p:cNvCxnSpPr>
            <a:stCxn id="331" idx="6"/>
            <a:endCxn id="332" idx="2"/>
          </p:cNvCxnSpPr>
          <p:nvPr/>
        </p:nvCxnSpPr>
        <p:spPr>
          <a:xfrm flipH="1" rot="10800000">
            <a:off x="4276850" y="4455175"/>
            <a:ext cx="382500" cy="141900"/>
          </a:xfrm>
          <a:prstGeom prst="straightConnector1">
            <a:avLst/>
          </a:prstGeom>
          <a:noFill/>
          <a:ln cap="flat" cmpd="sng" w="38100">
            <a:solidFill>
              <a:schemeClr val="accent2"/>
            </a:solidFill>
            <a:prstDash val="solid"/>
            <a:round/>
            <a:headEnd len="med" w="med" type="none"/>
            <a:tailEnd len="med" w="med" type="none"/>
          </a:ln>
        </p:spPr>
      </p:cxnSp>
      <p:cxnSp>
        <p:nvCxnSpPr>
          <p:cNvPr id="340" name="Google Shape;340;p29"/>
          <p:cNvCxnSpPr>
            <a:stCxn id="332" idx="7"/>
            <a:endCxn id="333" idx="4"/>
          </p:cNvCxnSpPr>
          <p:nvPr/>
        </p:nvCxnSpPr>
        <p:spPr>
          <a:xfrm flipH="1" rot="10800000">
            <a:off x="5016181" y="3968269"/>
            <a:ext cx="129900" cy="339000"/>
          </a:xfrm>
          <a:prstGeom prst="straightConnector1">
            <a:avLst/>
          </a:prstGeom>
          <a:noFill/>
          <a:ln cap="flat" cmpd="sng" w="38100">
            <a:solidFill>
              <a:schemeClr val="accent2"/>
            </a:solidFill>
            <a:prstDash val="solid"/>
            <a:round/>
            <a:headEnd len="med" w="med" type="none"/>
            <a:tailEnd len="med" w="med" type="none"/>
          </a:ln>
        </p:spPr>
      </p:cxnSp>
      <p:cxnSp>
        <p:nvCxnSpPr>
          <p:cNvPr id="341" name="Google Shape;341;p29"/>
          <p:cNvCxnSpPr>
            <a:stCxn id="333" idx="0"/>
            <a:endCxn id="334" idx="5"/>
          </p:cNvCxnSpPr>
          <p:nvPr/>
        </p:nvCxnSpPr>
        <p:spPr>
          <a:xfrm rot="10800000">
            <a:off x="5090975" y="3013925"/>
            <a:ext cx="55200" cy="536100"/>
          </a:xfrm>
          <a:prstGeom prst="straightConnector1">
            <a:avLst/>
          </a:prstGeom>
          <a:noFill/>
          <a:ln cap="flat" cmpd="sng" w="38100">
            <a:solidFill>
              <a:schemeClr val="accent2"/>
            </a:solidFill>
            <a:prstDash val="solid"/>
            <a:round/>
            <a:headEnd len="med" w="med" type="none"/>
            <a:tailEnd len="med" w="med" type="none"/>
          </a:ln>
        </p:spPr>
      </p:cxnSp>
      <p:cxnSp>
        <p:nvCxnSpPr>
          <p:cNvPr id="342" name="Google Shape;342;p29"/>
          <p:cNvCxnSpPr>
            <a:stCxn id="334" idx="1"/>
            <a:endCxn id="328" idx="6"/>
          </p:cNvCxnSpPr>
          <p:nvPr/>
        </p:nvCxnSpPr>
        <p:spPr>
          <a:xfrm rot="10800000">
            <a:off x="4181169" y="2306044"/>
            <a:ext cx="614100" cy="412200"/>
          </a:xfrm>
          <a:prstGeom prst="straightConnector1">
            <a:avLst/>
          </a:prstGeom>
          <a:noFill/>
          <a:ln cap="flat" cmpd="sng" w="38100">
            <a:solidFill>
              <a:schemeClr val="accent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48" name="Google Shape;348;p30"/>
          <p:cNvSpPr txBox="1"/>
          <p:nvPr/>
        </p:nvSpPr>
        <p:spPr>
          <a:xfrm>
            <a:off x="311700" y="1054500"/>
            <a:ext cx="8438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It is possible that Prim’s and Kruskal’s find different MSTs on the same graph G. Given any graph G with integer edge weights, modify G to ensure that Prim’s and Kruskal’s will always find the same MST. You may not modify Prim’s or Kruskal’s.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1</a:t>
            </a:r>
            <a:r>
              <a:rPr lang="en"/>
              <a:t> </a:t>
            </a:r>
            <a:r>
              <a:rPr lang="en"/>
              <a:t>Multiple MSTs</a:t>
            </a:r>
            <a:endParaRPr sz="700"/>
          </a:p>
        </p:txBody>
      </p:sp>
      <p:sp>
        <p:nvSpPr>
          <p:cNvPr id="354" name="Google Shape;354;p31"/>
          <p:cNvSpPr txBox="1"/>
          <p:nvPr/>
        </p:nvSpPr>
        <p:spPr>
          <a:xfrm>
            <a:off x="311700" y="1054500"/>
            <a:ext cx="8438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It is possible that Prim’s and Kruskal’s find different MSTs on the same graph G. Given any graph G with integer edge weights, modify G to ensure that Prim’s and Kruskal’s will always find the same MST. You may not modify Prim’s or Kruskal’s.</a:t>
            </a:r>
            <a:endParaRPr>
              <a:latin typeface="Lato"/>
              <a:ea typeface="Lato"/>
              <a:cs typeface="Lato"/>
              <a:sym typeface="Lato"/>
            </a:endParaRPr>
          </a:p>
        </p:txBody>
      </p:sp>
      <p:sp>
        <p:nvSpPr>
          <p:cNvPr id="355" name="Google Shape;355;p31"/>
          <p:cNvSpPr txBox="1"/>
          <p:nvPr/>
        </p:nvSpPr>
        <p:spPr>
          <a:xfrm>
            <a:off x="352800" y="2123850"/>
            <a:ext cx="8438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Answer</a:t>
            </a:r>
            <a:r>
              <a:rPr lang="en">
                <a:latin typeface="Lato"/>
                <a:ea typeface="Lato"/>
                <a:cs typeface="Lato"/>
                <a:sym typeface="Lato"/>
              </a:rPr>
              <a:t>: If the edge weights are </a:t>
            </a:r>
            <a:r>
              <a:rPr b="1" lang="en">
                <a:solidFill>
                  <a:schemeClr val="accent2"/>
                </a:solidFill>
                <a:latin typeface="Lato"/>
                <a:ea typeface="Lato"/>
                <a:cs typeface="Lato"/>
                <a:sym typeface="Lato"/>
              </a:rPr>
              <a:t>unique</a:t>
            </a:r>
            <a:r>
              <a:rPr lang="en">
                <a:latin typeface="Lato"/>
                <a:ea typeface="Lato"/>
                <a:cs typeface="Lato"/>
                <a:sym typeface="Lato"/>
              </a:rPr>
              <a:t>, there is only one MST. To make the edge weights unique, </a:t>
            </a:r>
            <a:r>
              <a:rPr b="1" lang="en">
                <a:solidFill>
                  <a:schemeClr val="accent2"/>
                </a:solidFill>
                <a:latin typeface="Lato"/>
                <a:ea typeface="Lato"/>
                <a:cs typeface="Lato"/>
                <a:sym typeface="Lato"/>
              </a:rPr>
              <a:t>add a small offset</a:t>
            </a:r>
            <a:r>
              <a:rPr lang="en">
                <a:latin typeface="Lato"/>
                <a:ea typeface="Lato"/>
                <a:cs typeface="Lato"/>
                <a:sym typeface="Lato"/>
              </a:rPr>
              <a:t> to each edge. The offset has to be </a:t>
            </a:r>
            <a:r>
              <a:rPr b="1" lang="en">
                <a:solidFill>
                  <a:schemeClr val="accent2"/>
                </a:solidFill>
                <a:latin typeface="Lato"/>
                <a:ea typeface="Lato"/>
                <a:cs typeface="Lato"/>
                <a:sym typeface="Lato"/>
              </a:rPr>
              <a:t>unique</a:t>
            </a:r>
            <a:r>
              <a:rPr lang="en">
                <a:latin typeface="Lato"/>
                <a:ea typeface="Lato"/>
                <a:cs typeface="Lato"/>
                <a:sym typeface="Lato"/>
              </a:rPr>
              <a:t> and </a:t>
            </a:r>
            <a:r>
              <a:rPr b="1" lang="en">
                <a:solidFill>
                  <a:schemeClr val="accent2"/>
                </a:solidFill>
                <a:latin typeface="Lato"/>
                <a:ea typeface="Lato"/>
                <a:cs typeface="Lato"/>
                <a:sym typeface="Lato"/>
              </a:rPr>
              <a:t>less than 1/E</a:t>
            </a:r>
            <a:r>
              <a:rPr lang="en">
                <a:latin typeface="Lato"/>
                <a:ea typeface="Lato"/>
                <a:cs typeface="Lato"/>
                <a:sym typeface="Lato"/>
              </a:rPr>
              <a:t> to avoid changing the actual MST.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{86566505-54C0-4DAA-A69E-AB016A84B4C1}</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11/4</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 11 Survey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11/8</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Project 2B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11/11</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 12 Survey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b="1"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a:t>
            </a:r>
            <a:r>
              <a:rPr lang="en"/>
              <a:t>Multiple MSTs</a:t>
            </a:r>
            <a:endParaRPr sz="700">
              <a:latin typeface="Catamaran"/>
              <a:ea typeface="Catamaran"/>
              <a:cs typeface="Catamaran"/>
              <a:sym typeface="Catamaran"/>
            </a:endParaRPr>
          </a:p>
        </p:txBody>
      </p:sp>
      <p:sp>
        <p:nvSpPr>
          <p:cNvPr id="361" name="Google Shape;361;p32"/>
          <p:cNvSpPr txBox="1"/>
          <p:nvPr/>
        </p:nvSpPr>
        <p:spPr>
          <a:xfrm>
            <a:off x="311700" y="1054500"/>
            <a:ext cx="8438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It is possible that Prim’s and Kruskal’s find different MSTs on the same graph G. Given any graph G with integer edge weights, modify G to ensure that Prim’s and Kruskal’s will always find the same MST. You may not modify Prim’s or Kruskal’s.</a:t>
            </a:r>
            <a:endParaRPr>
              <a:latin typeface="Lato"/>
              <a:ea typeface="Lato"/>
              <a:cs typeface="Lato"/>
              <a:sym typeface="Lato"/>
            </a:endParaRPr>
          </a:p>
        </p:txBody>
      </p:sp>
      <p:sp>
        <p:nvSpPr>
          <p:cNvPr id="362" name="Google Shape;362;p32"/>
          <p:cNvSpPr txBox="1"/>
          <p:nvPr/>
        </p:nvSpPr>
        <p:spPr>
          <a:xfrm>
            <a:off x="352800" y="2123850"/>
            <a:ext cx="8438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Example:</a:t>
            </a:r>
            <a:endParaRPr>
              <a:latin typeface="Lato"/>
              <a:ea typeface="Lato"/>
              <a:cs typeface="Lato"/>
              <a:sym typeface="Lato"/>
            </a:endParaRPr>
          </a:p>
        </p:txBody>
      </p:sp>
      <p:sp>
        <p:nvSpPr>
          <p:cNvPr id="363" name="Google Shape;363;p32"/>
          <p:cNvSpPr/>
          <p:nvPr/>
        </p:nvSpPr>
        <p:spPr>
          <a:xfrm>
            <a:off x="940300" y="26976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364" name="Google Shape;364;p32"/>
          <p:cNvSpPr/>
          <p:nvPr/>
        </p:nvSpPr>
        <p:spPr>
          <a:xfrm>
            <a:off x="940300" y="373725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365" name="Google Shape;365;p32"/>
          <p:cNvSpPr/>
          <p:nvPr/>
        </p:nvSpPr>
        <p:spPr>
          <a:xfrm>
            <a:off x="2127675" y="321012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D</a:t>
            </a:r>
            <a:endParaRPr>
              <a:solidFill>
                <a:schemeClr val="lt1"/>
              </a:solidFill>
              <a:latin typeface="Catamaran"/>
              <a:ea typeface="Catamaran"/>
              <a:cs typeface="Catamaran"/>
              <a:sym typeface="Catamaran"/>
            </a:endParaRPr>
          </a:p>
        </p:txBody>
      </p:sp>
      <p:sp>
        <p:nvSpPr>
          <p:cNvPr id="366" name="Google Shape;366;p32"/>
          <p:cNvSpPr/>
          <p:nvPr/>
        </p:nvSpPr>
        <p:spPr>
          <a:xfrm>
            <a:off x="3116450" y="321012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cxnSp>
        <p:nvCxnSpPr>
          <p:cNvPr id="367" name="Google Shape;367;p32"/>
          <p:cNvCxnSpPr>
            <a:stCxn id="363" idx="6"/>
            <a:endCxn id="365" idx="2"/>
          </p:cNvCxnSpPr>
          <p:nvPr/>
        </p:nvCxnSpPr>
        <p:spPr>
          <a:xfrm>
            <a:off x="1358500" y="2906700"/>
            <a:ext cx="769200" cy="5124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2"/>
          <p:cNvCxnSpPr>
            <a:stCxn id="364" idx="6"/>
            <a:endCxn id="365" idx="2"/>
          </p:cNvCxnSpPr>
          <p:nvPr/>
        </p:nvCxnSpPr>
        <p:spPr>
          <a:xfrm flipH="1" rot="10800000">
            <a:off x="1358500" y="3419250"/>
            <a:ext cx="769200" cy="5271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32"/>
          <p:cNvCxnSpPr>
            <a:stCxn id="365" idx="6"/>
            <a:endCxn id="366" idx="2"/>
          </p:cNvCxnSpPr>
          <p:nvPr/>
        </p:nvCxnSpPr>
        <p:spPr>
          <a:xfrm>
            <a:off x="2545875" y="3419225"/>
            <a:ext cx="5706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2"/>
          <p:cNvCxnSpPr>
            <a:stCxn id="363" idx="4"/>
            <a:endCxn id="364" idx="0"/>
          </p:cNvCxnSpPr>
          <p:nvPr/>
        </p:nvCxnSpPr>
        <p:spPr>
          <a:xfrm>
            <a:off x="1149400" y="3115800"/>
            <a:ext cx="0" cy="62160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32"/>
          <p:cNvSpPr txBox="1"/>
          <p:nvPr/>
        </p:nvSpPr>
        <p:spPr>
          <a:xfrm>
            <a:off x="1683125" y="28099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372" name="Google Shape;372;p32"/>
          <p:cNvSpPr txBox="1"/>
          <p:nvPr/>
        </p:nvSpPr>
        <p:spPr>
          <a:xfrm>
            <a:off x="2674413" y="3019050"/>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373" name="Google Shape;373;p32"/>
          <p:cNvSpPr txBox="1"/>
          <p:nvPr/>
        </p:nvSpPr>
        <p:spPr>
          <a:xfrm>
            <a:off x="1635013" y="363017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374" name="Google Shape;374;p32"/>
          <p:cNvSpPr txBox="1"/>
          <p:nvPr/>
        </p:nvSpPr>
        <p:spPr>
          <a:xfrm>
            <a:off x="835888" y="32101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
        <p:nvSpPr>
          <p:cNvPr id="375" name="Google Shape;375;p32"/>
          <p:cNvSpPr/>
          <p:nvPr/>
        </p:nvSpPr>
        <p:spPr>
          <a:xfrm>
            <a:off x="4676400" y="269760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B</a:t>
            </a:r>
            <a:endParaRPr>
              <a:solidFill>
                <a:schemeClr val="lt1"/>
              </a:solidFill>
              <a:latin typeface="Catamaran"/>
              <a:ea typeface="Catamaran"/>
              <a:cs typeface="Catamaran"/>
              <a:sym typeface="Catamaran"/>
            </a:endParaRPr>
          </a:p>
        </p:txBody>
      </p:sp>
      <p:sp>
        <p:nvSpPr>
          <p:cNvPr id="376" name="Google Shape;376;p32"/>
          <p:cNvSpPr/>
          <p:nvPr/>
        </p:nvSpPr>
        <p:spPr>
          <a:xfrm>
            <a:off x="4676400" y="3737250"/>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377" name="Google Shape;377;p32"/>
          <p:cNvSpPr/>
          <p:nvPr/>
        </p:nvSpPr>
        <p:spPr>
          <a:xfrm>
            <a:off x="5863775" y="321012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D</a:t>
            </a:r>
            <a:endParaRPr>
              <a:solidFill>
                <a:schemeClr val="lt1"/>
              </a:solidFill>
              <a:latin typeface="Catamaran"/>
              <a:ea typeface="Catamaran"/>
              <a:cs typeface="Catamaran"/>
              <a:sym typeface="Catamaran"/>
            </a:endParaRPr>
          </a:p>
        </p:txBody>
      </p:sp>
      <p:sp>
        <p:nvSpPr>
          <p:cNvPr id="378" name="Google Shape;378;p32"/>
          <p:cNvSpPr/>
          <p:nvPr/>
        </p:nvSpPr>
        <p:spPr>
          <a:xfrm>
            <a:off x="6852550" y="3210125"/>
            <a:ext cx="418200" cy="418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cxnSp>
        <p:nvCxnSpPr>
          <p:cNvPr id="379" name="Google Shape;379;p32"/>
          <p:cNvCxnSpPr>
            <a:stCxn id="375" idx="6"/>
            <a:endCxn id="377" idx="2"/>
          </p:cNvCxnSpPr>
          <p:nvPr/>
        </p:nvCxnSpPr>
        <p:spPr>
          <a:xfrm>
            <a:off x="5094600" y="2906700"/>
            <a:ext cx="769200" cy="5124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32"/>
          <p:cNvCxnSpPr>
            <a:stCxn id="376" idx="6"/>
            <a:endCxn id="377" idx="2"/>
          </p:cNvCxnSpPr>
          <p:nvPr/>
        </p:nvCxnSpPr>
        <p:spPr>
          <a:xfrm flipH="1" rot="10800000">
            <a:off x="5094600" y="3419250"/>
            <a:ext cx="769200" cy="5271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32"/>
          <p:cNvCxnSpPr>
            <a:stCxn id="377" idx="6"/>
            <a:endCxn id="378" idx="2"/>
          </p:cNvCxnSpPr>
          <p:nvPr/>
        </p:nvCxnSpPr>
        <p:spPr>
          <a:xfrm>
            <a:off x="6281975" y="3419225"/>
            <a:ext cx="570600" cy="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2"/>
          <p:cNvCxnSpPr>
            <a:stCxn id="375" idx="4"/>
            <a:endCxn id="376" idx="0"/>
          </p:cNvCxnSpPr>
          <p:nvPr/>
        </p:nvCxnSpPr>
        <p:spPr>
          <a:xfrm>
            <a:off x="4885500" y="3115800"/>
            <a:ext cx="0" cy="62160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32"/>
          <p:cNvSpPr txBox="1"/>
          <p:nvPr/>
        </p:nvSpPr>
        <p:spPr>
          <a:xfrm>
            <a:off x="5419225" y="2809925"/>
            <a:ext cx="5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384" name="Google Shape;384;p32"/>
          <p:cNvSpPr txBox="1"/>
          <p:nvPr/>
        </p:nvSpPr>
        <p:spPr>
          <a:xfrm>
            <a:off x="6410533" y="3019050"/>
            <a:ext cx="5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1.6</a:t>
            </a:r>
            <a:endParaRPr>
              <a:latin typeface="Avenir"/>
              <a:ea typeface="Avenir"/>
              <a:cs typeface="Avenir"/>
              <a:sym typeface="Avenir"/>
            </a:endParaRPr>
          </a:p>
        </p:txBody>
      </p:sp>
      <p:sp>
        <p:nvSpPr>
          <p:cNvPr id="385" name="Google Shape;385;p32"/>
          <p:cNvSpPr txBox="1"/>
          <p:nvPr/>
        </p:nvSpPr>
        <p:spPr>
          <a:xfrm>
            <a:off x="5371133" y="3630175"/>
            <a:ext cx="5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1.4</a:t>
            </a:r>
            <a:endParaRPr>
              <a:latin typeface="Avenir"/>
              <a:ea typeface="Avenir"/>
              <a:cs typeface="Avenir"/>
              <a:sym typeface="Avenir"/>
            </a:endParaRPr>
          </a:p>
        </p:txBody>
      </p:sp>
      <p:sp>
        <p:nvSpPr>
          <p:cNvPr id="386" name="Google Shape;386;p32"/>
          <p:cNvSpPr txBox="1"/>
          <p:nvPr/>
        </p:nvSpPr>
        <p:spPr>
          <a:xfrm>
            <a:off x="4571988" y="3210125"/>
            <a:ext cx="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
        <p:nvSpPr>
          <p:cNvPr id="392" name="Google Shape;392;p33"/>
          <p:cNvSpPr txBox="1"/>
          <p:nvPr/>
        </p:nvSpPr>
        <p:spPr>
          <a:xfrm>
            <a:off x="352800" y="1242675"/>
            <a:ext cx="819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Describe at a high level how to perform a topological sort using an algorithm we already know (hint: it involves DFS), and provide the time complexity.</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nvSpPr>
        <p:spPr>
          <a:xfrm>
            <a:off x="352800" y="1242675"/>
            <a:ext cx="81987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Describe at a high level how to perform a topological sort using an algorithm we already know (hint: it involves DFS), and provide the time complexity.</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Answer</a:t>
            </a:r>
            <a:r>
              <a:rPr lang="en">
                <a:latin typeface="Lato"/>
                <a:ea typeface="Lato"/>
                <a:cs typeface="Lato"/>
                <a:sym typeface="Lato"/>
              </a:rPr>
              <a:t>: </a:t>
            </a:r>
            <a:r>
              <a:rPr b="1" lang="en">
                <a:solidFill>
                  <a:schemeClr val="accent2"/>
                </a:solidFill>
                <a:latin typeface="Lato"/>
                <a:ea typeface="Lato"/>
                <a:cs typeface="Lato"/>
                <a:sym typeface="Lato"/>
              </a:rPr>
              <a:t>Reverse</a:t>
            </a:r>
            <a:r>
              <a:rPr lang="en">
                <a:latin typeface="Lato"/>
                <a:ea typeface="Lato"/>
                <a:cs typeface="Lato"/>
                <a:sym typeface="Lato"/>
              </a:rPr>
              <a:t> the edges, then perform a </a:t>
            </a:r>
            <a:r>
              <a:rPr b="1" lang="en">
                <a:solidFill>
                  <a:schemeClr val="accent2"/>
                </a:solidFill>
                <a:latin typeface="Lato"/>
                <a:ea typeface="Lato"/>
                <a:cs typeface="Lato"/>
                <a:sym typeface="Lato"/>
              </a:rPr>
              <a:t>postorder traversal</a:t>
            </a:r>
            <a:r>
              <a:rPr lang="en">
                <a:latin typeface="Lato"/>
                <a:ea typeface="Lato"/>
                <a:cs typeface="Lato"/>
                <a:sym typeface="Lato"/>
              </a:rPr>
              <a:t> until all vertices are visited.</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Alternative</a:t>
            </a:r>
            <a:r>
              <a:rPr lang="en">
                <a:latin typeface="Lato"/>
                <a:ea typeface="Lato"/>
                <a:cs typeface="Lato"/>
                <a:sym typeface="Lato"/>
              </a:rPr>
              <a:t>: </a:t>
            </a:r>
            <a:r>
              <a:rPr lang="en">
                <a:solidFill>
                  <a:schemeClr val="dk1"/>
                </a:solidFill>
                <a:latin typeface="Lato"/>
                <a:ea typeface="Lato"/>
                <a:cs typeface="Lato"/>
                <a:sym typeface="Lato"/>
              </a:rPr>
              <a:t>Perform a </a:t>
            </a:r>
            <a:r>
              <a:rPr b="1" lang="en">
                <a:solidFill>
                  <a:srgbClr val="3B7EA1"/>
                </a:solidFill>
                <a:latin typeface="Lato"/>
                <a:ea typeface="Lato"/>
                <a:cs typeface="Lato"/>
                <a:sym typeface="Lato"/>
              </a:rPr>
              <a:t>DFS traversal</a:t>
            </a:r>
            <a:r>
              <a:rPr lang="en">
                <a:solidFill>
                  <a:schemeClr val="dk1"/>
                </a:solidFill>
                <a:latin typeface="Lato"/>
                <a:ea typeface="Lato"/>
                <a:cs typeface="Lato"/>
                <a:sym typeface="Lato"/>
              </a:rPr>
              <a:t> from every vertex with indegree 0. Record DFS postorder in a list. Topological ordering is given by the </a:t>
            </a:r>
            <a:r>
              <a:rPr b="1" lang="en">
                <a:solidFill>
                  <a:srgbClr val="3B7EA1"/>
                </a:solidFill>
                <a:latin typeface="Lato"/>
                <a:ea typeface="Lato"/>
                <a:cs typeface="Lato"/>
                <a:sym typeface="Lato"/>
              </a:rPr>
              <a:t>reverse</a:t>
            </a:r>
            <a:r>
              <a:rPr lang="en">
                <a:solidFill>
                  <a:schemeClr val="dk1"/>
                </a:solidFill>
                <a:latin typeface="Lato"/>
                <a:ea typeface="Lato"/>
                <a:cs typeface="Lato"/>
                <a:sym typeface="Lato"/>
              </a:rPr>
              <a:t> of that list (reverse postorder).</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Runtime</a:t>
            </a:r>
            <a:r>
              <a:rPr lang="en">
                <a:latin typeface="Lato"/>
                <a:ea typeface="Lato"/>
                <a:cs typeface="Lato"/>
                <a:sym typeface="Lato"/>
              </a:rPr>
              <a:t>: O(V + E) for DFS</a:t>
            </a:r>
            <a:endParaRPr>
              <a:latin typeface="Lato"/>
              <a:ea typeface="Lato"/>
              <a:cs typeface="Lato"/>
              <a:sym typeface="Lato"/>
            </a:endParaRPr>
          </a:p>
        </p:txBody>
      </p:sp>
      <p:sp>
        <p:nvSpPr>
          <p:cNvPr id="398" name="Google Shape;3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nvSpPr>
        <p:spPr>
          <a:xfrm>
            <a:off x="352800" y="1242675"/>
            <a:ext cx="819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First, provide a logical reasoning for the following claim (or a proof!): Every DAG has at least one source node (no incoming edges), and at least one sink node (no outgoing edges).</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404" name="Google Shape;4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6"/>
          <p:cNvSpPr txBox="1"/>
          <p:nvPr/>
        </p:nvSpPr>
        <p:spPr>
          <a:xfrm>
            <a:off x="352800" y="1242675"/>
            <a:ext cx="81987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First, provide a logical reasoning for the following claim (or a proof!): Every DAG has at least one source node (no incoming edges), and at least one sink node (no outgoing edges).</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Answer</a:t>
            </a:r>
            <a:r>
              <a:rPr lang="en">
                <a:latin typeface="Lato"/>
                <a:ea typeface="Lato"/>
                <a:cs typeface="Lato"/>
                <a:sym typeface="Lato"/>
              </a:rPr>
              <a:t>: Suppose a DAG exists with no sinks. Then every node has at least one outgoing edge. If we traverse all V vertices of this graph, we can always take an outgoing edge to some other node. This means at the last Vth (last) vertex we visit, we must take an outgoing edge to some already-visited node. But this means that there is a cycle, which contradicts that our graph is a DAG.</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Suppose a DAG exists with no sources. Reversing the edges makes every source a sink, and apply the proof from above. </a:t>
            </a:r>
            <a:endParaRPr>
              <a:latin typeface="Lato"/>
              <a:ea typeface="Lato"/>
              <a:cs typeface="Lato"/>
              <a:sym typeface="Lato"/>
            </a:endParaRPr>
          </a:p>
        </p:txBody>
      </p:sp>
      <p:sp>
        <p:nvSpPr>
          <p:cNvPr id="410" name="Google Shape;4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nvSpPr>
        <p:spPr>
          <a:xfrm>
            <a:off x="374425" y="1213888"/>
            <a:ext cx="819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First, provide a logical reasoning for the following claim (or a proof!): Every DAG has at least one source node (no incoming edges), and at least one sink node (no outgoing edges).</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Example:</a:t>
            </a:r>
            <a:endParaRPr>
              <a:latin typeface="Lato"/>
              <a:ea typeface="Lato"/>
              <a:cs typeface="Lato"/>
              <a:sym typeface="Lato"/>
            </a:endParaRPr>
          </a:p>
        </p:txBody>
      </p:sp>
      <p:sp>
        <p:nvSpPr>
          <p:cNvPr id="416" name="Google Shape;416;p37"/>
          <p:cNvSpPr/>
          <p:nvPr/>
        </p:nvSpPr>
        <p:spPr>
          <a:xfrm>
            <a:off x="2749437" y="2742850"/>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cxnSp>
        <p:nvCxnSpPr>
          <p:cNvPr id="417" name="Google Shape;417;p37"/>
          <p:cNvCxnSpPr>
            <a:stCxn id="416" idx="6"/>
            <a:endCxn id="418" idx="2"/>
          </p:cNvCxnSpPr>
          <p:nvPr/>
        </p:nvCxnSpPr>
        <p:spPr>
          <a:xfrm flipH="1" rot="10800000">
            <a:off x="3165537" y="2565550"/>
            <a:ext cx="447300" cy="385200"/>
          </a:xfrm>
          <a:prstGeom prst="straightConnector1">
            <a:avLst/>
          </a:prstGeom>
          <a:noFill/>
          <a:ln cap="flat" cmpd="sng" w="9525">
            <a:solidFill>
              <a:srgbClr val="888888"/>
            </a:solidFill>
            <a:prstDash val="solid"/>
            <a:round/>
            <a:headEnd len="med" w="med" type="none"/>
            <a:tailEnd len="med" w="med" type="triangle"/>
          </a:ln>
        </p:spPr>
      </p:cxnSp>
      <p:sp>
        <p:nvSpPr>
          <p:cNvPr id="418" name="Google Shape;418;p37"/>
          <p:cNvSpPr/>
          <p:nvPr/>
        </p:nvSpPr>
        <p:spPr>
          <a:xfrm>
            <a:off x="3612737" y="2357500"/>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419" name="Google Shape;419;p37"/>
          <p:cNvSpPr/>
          <p:nvPr/>
        </p:nvSpPr>
        <p:spPr>
          <a:xfrm>
            <a:off x="4214662" y="2867775"/>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sp>
        <p:nvSpPr>
          <p:cNvPr id="420" name="Google Shape;420;p37"/>
          <p:cNvSpPr/>
          <p:nvPr/>
        </p:nvSpPr>
        <p:spPr>
          <a:xfrm>
            <a:off x="3656162" y="3114225"/>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421" name="Google Shape;421;p37"/>
          <p:cNvCxnSpPr>
            <a:stCxn id="418" idx="5"/>
            <a:endCxn id="419" idx="0"/>
          </p:cNvCxnSpPr>
          <p:nvPr/>
        </p:nvCxnSpPr>
        <p:spPr>
          <a:xfrm>
            <a:off x="3967900" y="2712408"/>
            <a:ext cx="454800" cy="155400"/>
          </a:xfrm>
          <a:prstGeom prst="straightConnector1">
            <a:avLst/>
          </a:prstGeom>
          <a:noFill/>
          <a:ln cap="flat" cmpd="sng" w="9525">
            <a:solidFill>
              <a:srgbClr val="888888"/>
            </a:solidFill>
            <a:prstDash val="solid"/>
            <a:round/>
            <a:headEnd len="med" w="med" type="none"/>
            <a:tailEnd len="med" w="med" type="triangle"/>
          </a:ln>
        </p:spPr>
      </p:cxnSp>
      <p:cxnSp>
        <p:nvCxnSpPr>
          <p:cNvPr id="422" name="Google Shape;422;p37"/>
          <p:cNvCxnSpPr>
            <a:stCxn id="419" idx="3"/>
            <a:endCxn id="420" idx="6"/>
          </p:cNvCxnSpPr>
          <p:nvPr/>
        </p:nvCxnSpPr>
        <p:spPr>
          <a:xfrm flipH="1">
            <a:off x="4072198" y="3222683"/>
            <a:ext cx="203400" cy="99300"/>
          </a:xfrm>
          <a:prstGeom prst="straightConnector1">
            <a:avLst/>
          </a:prstGeom>
          <a:noFill/>
          <a:ln cap="flat" cmpd="sng" w="9525">
            <a:solidFill>
              <a:srgbClr val="888888"/>
            </a:solidFill>
            <a:prstDash val="solid"/>
            <a:round/>
            <a:headEnd len="med" w="med" type="none"/>
            <a:tailEnd len="med" w="med" type="triangle"/>
          </a:ln>
        </p:spPr>
      </p:cxnSp>
      <p:sp>
        <p:nvSpPr>
          <p:cNvPr id="423" name="Google Shape;423;p37"/>
          <p:cNvSpPr/>
          <p:nvPr/>
        </p:nvSpPr>
        <p:spPr>
          <a:xfrm>
            <a:off x="4275612" y="3530025"/>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424" name="Google Shape;424;p37"/>
          <p:cNvCxnSpPr>
            <a:stCxn id="420" idx="5"/>
            <a:endCxn id="423" idx="1"/>
          </p:cNvCxnSpPr>
          <p:nvPr/>
        </p:nvCxnSpPr>
        <p:spPr>
          <a:xfrm>
            <a:off x="4011325" y="3469132"/>
            <a:ext cx="325200" cy="121800"/>
          </a:xfrm>
          <a:prstGeom prst="straightConnector1">
            <a:avLst/>
          </a:prstGeom>
          <a:noFill/>
          <a:ln cap="flat" cmpd="sng" w="9525">
            <a:solidFill>
              <a:srgbClr val="888888"/>
            </a:solidFill>
            <a:prstDash val="solid"/>
            <a:round/>
            <a:headEnd len="med" w="med" type="none"/>
            <a:tailEnd len="med" w="med" type="triangle"/>
          </a:ln>
        </p:spPr>
      </p:cxnSp>
      <p:sp>
        <p:nvSpPr>
          <p:cNvPr id="425" name="Google Shape;425;p37"/>
          <p:cNvSpPr/>
          <p:nvPr/>
        </p:nvSpPr>
        <p:spPr>
          <a:xfrm>
            <a:off x="2964412" y="3996050"/>
            <a:ext cx="416100" cy="415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V</a:t>
            </a:r>
            <a:endParaRPr>
              <a:solidFill>
                <a:schemeClr val="lt1"/>
              </a:solidFill>
              <a:latin typeface="Catamaran"/>
              <a:ea typeface="Catamaran"/>
              <a:cs typeface="Catamaran"/>
              <a:sym typeface="Catamaran"/>
            </a:endParaRPr>
          </a:p>
        </p:txBody>
      </p:sp>
      <p:sp>
        <p:nvSpPr>
          <p:cNvPr id="426" name="Google Shape;426;p37"/>
          <p:cNvSpPr txBox="1"/>
          <p:nvPr/>
        </p:nvSpPr>
        <p:spPr>
          <a:xfrm>
            <a:off x="3711950" y="4003850"/>
            <a:ext cx="4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t>
            </a:r>
            <a:endParaRPr>
              <a:latin typeface="Avenir"/>
              <a:ea typeface="Avenir"/>
              <a:cs typeface="Avenir"/>
              <a:sym typeface="Avenir"/>
            </a:endParaRPr>
          </a:p>
        </p:txBody>
      </p:sp>
      <p:cxnSp>
        <p:nvCxnSpPr>
          <p:cNvPr id="427" name="Google Shape;427;p37"/>
          <p:cNvCxnSpPr>
            <a:stCxn id="425" idx="0"/>
            <a:endCxn id="420" idx="3"/>
          </p:cNvCxnSpPr>
          <p:nvPr/>
        </p:nvCxnSpPr>
        <p:spPr>
          <a:xfrm flipH="1" rot="10800000">
            <a:off x="3172462" y="3469250"/>
            <a:ext cx="544500" cy="5268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37"/>
          <p:cNvCxnSpPr>
            <a:stCxn id="423" idx="4"/>
            <a:endCxn id="426" idx="3"/>
          </p:cNvCxnSpPr>
          <p:nvPr/>
        </p:nvCxnSpPr>
        <p:spPr>
          <a:xfrm flipH="1">
            <a:off x="4128162" y="3945825"/>
            <a:ext cx="355500" cy="2580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37"/>
          <p:cNvCxnSpPr>
            <a:stCxn id="426" idx="1"/>
            <a:endCxn id="425" idx="6"/>
          </p:cNvCxnSpPr>
          <p:nvPr/>
        </p:nvCxnSpPr>
        <p:spPr>
          <a:xfrm rot="10800000">
            <a:off x="3380450" y="4203950"/>
            <a:ext cx="3315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
        <p:nvSpPr>
          <p:cNvPr id="436" name="Google Shape;43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nvSpPr>
        <p:spPr>
          <a:xfrm>
            <a:off x="352800" y="1242675"/>
            <a:ext cx="81987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Algorithm: </a:t>
            </a:r>
            <a:r>
              <a:rPr lang="en">
                <a:solidFill>
                  <a:schemeClr val="dk1"/>
                </a:solidFill>
                <a:latin typeface="Lato"/>
                <a:ea typeface="Lato"/>
                <a:cs typeface="Lato"/>
                <a:sym typeface="Lato"/>
              </a:rPr>
              <a:t>Create an array of indices for each vertex. Process all edges and keep track of incoming edges for each node. Then, find any vertices that have 0 incoming edges.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Runtime</a:t>
            </a:r>
            <a:r>
              <a:rPr lang="en">
                <a:solidFill>
                  <a:schemeClr val="dk1"/>
                </a:solidFill>
                <a:latin typeface="Lato"/>
                <a:ea typeface="Lato"/>
                <a:cs typeface="Lato"/>
                <a:sym typeface="Lato"/>
              </a:rPr>
              <a:t>: O(V + E)</a:t>
            </a:r>
            <a:endParaRPr>
              <a:solidFill>
                <a:schemeClr val="dk1"/>
              </a:solidFill>
              <a:latin typeface="Lato"/>
              <a:ea typeface="Lato"/>
              <a:cs typeface="Lato"/>
              <a:sym typeface="Lato"/>
            </a:endParaRPr>
          </a:p>
        </p:txBody>
      </p:sp>
      <p:sp>
        <p:nvSpPr>
          <p:cNvPr id="442" name="Google Shape;44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 </a:t>
            </a:r>
            <a:r>
              <a:rPr lang="en"/>
              <a:t>Topological Sorting for Cats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448" name="Google Shape;448;p40"/>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
        <p:nvSpPr>
          <p:cNvPr id="449" name="Google Shape;449;p40"/>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450" name="Google Shape;450;p40"/>
          <p:cNvCxnSpPr>
            <a:stCxn id="449" idx="5"/>
            <a:endCxn id="451"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40"/>
          <p:cNvCxnSpPr>
            <a:stCxn id="449" idx="7"/>
            <a:endCxn id="453"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454" name="Google Shape;454;p40"/>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455" name="Google Shape;455;p40"/>
          <p:cNvCxnSpPr>
            <a:stCxn id="454" idx="5"/>
            <a:endCxn id="453"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40"/>
          <p:cNvCxnSpPr>
            <a:stCxn id="454" idx="7"/>
            <a:endCxn id="457"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453" name="Google Shape;453;p40"/>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457" name="Google Shape;457;p40"/>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451" name="Google Shape;451;p40"/>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458" name="Google Shape;458;p40"/>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459" name="Google Shape;459;p40"/>
          <p:cNvCxnSpPr>
            <a:endCxn id="458"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40"/>
          <p:cNvCxnSpPr>
            <a:stCxn id="458" idx="3"/>
            <a:endCxn id="451"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40"/>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1: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462" name="Google Shape;462;p40"/>
          <p:cNvSpPr txBox="1"/>
          <p:nvPr/>
        </p:nvSpPr>
        <p:spPr>
          <a:xfrm>
            <a:off x="5682200" y="2509000"/>
            <a:ext cx="204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0, 0, 0]</a:t>
            </a:r>
            <a:endParaRPr>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468" name="Google Shape;468;p41"/>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469" name="Google Shape;469;p41"/>
          <p:cNvCxnSpPr>
            <a:stCxn id="468" idx="5"/>
            <a:endCxn id="47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41"/>
          <p:cNvCxnSpPr>
            <a:stCxn id="468" idx="7"/>
            <a:endCxn id="47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41"/>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474" name="Google Shape;474;p41"/>
          <p:cNvCxnSpPr>
            <a:stCxn id="473" idx="5"/>
            <a:endCxn id="47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41"/>
          <p:cNvCxnSpPr>
            <a:stCxn id="473" idx="7"/>
            <a:endCxn id="476"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41"/>
          <p:cNvSpPr/>
          <p:nvPr/>
        </p:nvSpPr>
        <p:spPr>
          <a:xfrm>
            <a:off x="1735103" y="324150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476" name="Google Shape;476;p41"/>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470" name="Google Shape;470;p41"/>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477" name="Google Shape;477;p41"/>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478" name="Google Shape;478;p41"/>
          <p:cNvCxnSpPr>
            <a:endCxn id="47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41"/>
          <p:cNvCxnSpPr>
            <a:stCxn id="477" idx="3"/>
            <a:endCxn id="47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41"/>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0: []</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1: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481" name="Google Shape;481;p41"/>
          <p:cNvSpPr txBox="1"/>
          <p:nvPr/>
        </p:nvSpPr>
        <p:spPr>
          <a:xfrm>
            <a:off x="5682200" y="2509000"/>
            <a:ext cx="217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0, 0, 0]</a:t>
            </a:r>
            <a:endParaRPr>
              <a:latin typeface="Avenir"/>
              <a:ea typeface="Avenir"/>
              <a:cs typeface="Avenir"/>
              <a:sym typeface="Avenir"/>
            </a:endParaRPr>
          </a:p>
        </p:txBody>
      </p:sp>
      <p:sp>
        <p:nvSpPr>
          <p:cNvPr id="482" name="Google Shape;482;p41"/>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488" name="Google Shape;488;p42"/>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489" name="Google Shape;489;p42"/>
          <p:cNvCxnSpPr>
            <a:stCxn id="488" idx="5"/>
            <a:endCxn id="49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491" name="Google Shape;491;p42"/>
          <p:cNvCxnSpPr>
            <a:stCxn id="488" idx="7"/>
            <a:endCxn id="49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42"/>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494" name="Google Shape;494;p42"/>
          <p:cNvCxnSpPr>
            <a:stCxn id="493" idx="5"/>
            <a:endCxn id="49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sp>
        <p:nvSpPr>
          <p:cNvPr id="492" name="Google Shape;492;p42"/>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495" name="Google Shape;495;p42"/>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490" name="Google Shape;490;p42"/>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496" name="Google Shape;496;p42"/>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497" name="Google Shape;497;p42"/>
          <p:cNvCxnSpPr>
            <a:endCxn id="496"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42"/>
          <p:cNvCxnSpPr>
            <a:stCxn id="496" idx="3"/>
            <a:endCxn id="49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42"/>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1: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500" name="Google Shape;500;p42"/>
          <p:cNvSpPr txBox="1"/>
          <p:nvPr/>
        </p:nvSpPr>
        <p:spPr>
          <a:xfrm>
            <a:off x="5682200" y="2509000"/>
            <a:ext cx="17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0, 0, 0]</a:t>
            </a:r>
            <a:endParaRPr>
              <a:latin typeface="Avenir"/>
              <a:ea typeface="Avenir"/>
              <a:cs typeface="Avenir"/>
              <a:sym typeface="Avenir"/>
            </a:endParaRPr>
          </a:p>
        </p:txBody>
      </p:sp>
      <p:cxnSp>
        <p:nvCxnSpPr>
          <p:cNvPr id="501" name="Google Shape;501;p4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42"/>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508" name="Google Shape;508;p43"/>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509" name="Google Shape;509;p43"/>
          <p:cNvCxnSpPr>
            <a:stCxn id="508" idx="5"/>
            <a:endCxn id="51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511" name="Google Shape;511;p43"/>
          <p:cNvCxnSpPr>
            <a:stCxn id="508" idx="7"/>
            <a:endCxn id="51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513" name="Google Shape;513;p43"/>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514" name="Google Shape;514;p43"/>
          <p:cNvCxnSpPr>
            <a:stCxn id="513" idx="5"/>
            <a:endCxn id="51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515" name="Google Shape;515;p43"/>
          <p:cNvCxnSpPr>
            <a:stCxn id="513" idx="7"/>
            <a:endCxn id="516" idx="2"/>
          </p:cNvCxnSpPr>
          <p:nvPr/>
        </p:nvCxnSpPr>
        <p:spPr>
          <a:xfrm flipH="1" rot="10800000">
            <a:off x="1081627" y="2540713"/>
            <a:ext cx="600900" cy="319200"/>
          </a:xfrm>
          <a:prstGeom prst="straightConnector1">
            <a:avLst/>
          </a:prstGeom>
          <a:noFill/>
          <a:ln cap="flat" cmpd="sng" w="9525">
            <a:solidFill>
              <a:srgbClr val="999999"/>
            </a:solidFill>
            <a:prstDash val="solid"/>
            <a:round/>
            <a:headEnd len="med" w="med" type="none"/>
            <a:tailEnd len="med" w="med" type="triangle"/>
          </a:ln>
        </p:spPr>
      </p:cxnSp>
      <p:sp>
        <p:nvSpPr>
          <p:cNvPr id="512" name="Google Shape;512;p43"/>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516" name="Google Shape;516;p43"/>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510" name="Google Shape;510;p43"/>
          <p:cNvSpPr/>
          <p:nvPr/>
        </p:nvSpPr>
        <p:spPr>
          <a:xfrm>
            <a:off x="1735103" y="4162039"/>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rgbClr val="980000"/>
              </a:solidFill>
              <a:latin typeface="Catamaran"/>
              <a:ea typeface="Catamaran"/>
              <a:cs typeface="Catamaran"/>
              <a:sym typeface="Catamaran"/>
            </a:endParaRPr>
          </a:p>
        </p:txBody>
      </p:sp>
      <p:sp>
        <p:nvSpPr>
          <p:cNvPr id="517" name="Google Shape;517;p43"/>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518" name="Google Shape;518;p43"/>
          <p:cNvCxnSpPr>
            <a:endCxn id="51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43"/>
          <p:cNvCxnSpPr>
            <a:stCxn id="517" idx="3"/>
            <a:endCxn id="51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520" name="Google Shape;520;p43"/>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1: []</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521" name="Google Shape;521;p43"/>
          <p:cNvSpPr txBox="1"/>
          <p:nvPr/>
        </p:nvSpPr>
        <p:spPr>
          <a:xfrm>
            <a:off x="5682200" y="2509000"/>
            <a:ext cx="299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0, 0, 0]</a:t>
            </a:r>
            <a:endParaRPr>
              <a:latin typeface="Avenir"/>
              <a:ea typeface="Avenir"/>
              <a:cs typeface="Avenir"/>
              <a:sym typeface="Avenir"/>
            </a:endParaRPr>
          </a:p>
        </p:txBody>
      </p:sp>
      <p:sp>
        <p:nvSpPr>
          <p:cNvPr id="522" name="Google Shape;522;p43"/>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528" name="Google Shape;528;p44"/>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529" name="Google Shape;529;p44"/>
          <p:cNvCxnSpPr>
            <a:stCxn id="528" idx="5"/>
            <a:endCxn id="53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44"/>
          <p:cNvCxnSpPr>
            <a:stCxn id="528" idx="7"/>
            <a:endCxn id="53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44"/>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534" name="Google Shape;534;p44"/>
          <p:cNvCxnSpPr>
            <a:stCxn id="533" idx="5"/>
            <a:endCxn id="53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4"/>
          <p:cNvCxnSpPr>
            <a:stCxn id="533" idx="7"/>
            <a:endCxn id="536"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532" name="Google Shape;532;p44"/>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536" name="Google Shape;536;p44"/>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530" name="Google Shape;530;p44"/>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537" name="Google Shape;537;p44"/>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538" name="Google Shape;538;p44"/>
          <p:cNvCxnSpPr>
            <a:endCxn id="53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539" name="Google Shape;539;p44"/>
          <p:cNvCxnSpPr>
            <a:stCxn id="537" idx="3"/>
            <a:endCxn id="53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540" name="Google Shape;540;p44"/>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1: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[3]</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541" name="Google Shape;541;p44"/>
          <p:cNvSpPr txBox="1"/>
          <p:nvPr/>
        </p:nvSpPr>
        <p:spPr>
          <a:xfrm>
            <a:off x="5682200" y="2509000"/>
            <a:ext cx="221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0, 0, 0]</a:t>
            </a:r>
            <a:endParaRPr>
              <a:latin typeface="Avenir"/>
              <a:ea typeface="Avenir"/>
              <a:cs typeface="Avenir"/>
              <a:sym typeface="Avenir"/>
            </a:endParaRPr>
          </a:p>
        </p:txBody>
      </p:sp>
      <p:sp>
        <p:nvSpPr>
          <p:cNvPr id="542" name="Google Shape;542;p44"/>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548" name="Google Shape;548;p45"/>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549" name="Google Shape;549;p45"/>
          <p:cNvCxnSpPr>
            <a:stCxn id="548" idx="5"/>
            <a:endCxn id="55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45"/>
          <p:cNvCxnSpPr>
            <a:stCxn id="548" idx="7"/>
            <a:endCxn id="55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45"/>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554" name="Google Shape;554;p45"/>
          <p:cNvCxnSpPr>
            <a:stCxn id="553" idx="5"/>
            <a:endCxn id="55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555" name="Google Shape;555;p45"/>
          <p:cNvCxnSpPr>
            <a:stCxn id="553" idx="7"/>
            <a:endCxn id="556" idx="2"/>
          </p:cNvCxnSpPr>
          <p:nvPr/>
        </p:nvCxnSpPr>
        <p:spPr>
          <a:xfrm flipH="1" rot="10800000">
            <a:off x="1081627" y="2540713"/>
            <a:ext cx="600900" cy="319200"/>
          </a:xfrm>
          <a:prstGeom prst="straightConnector1">
            <a:avLst/>
          </a:prstGeom>
          <a:noFill/>
          <a:ln cap="flat" cmpd="sng" w="9525">
            <a:solidFill>
              <a:srgbClr val="666666"/>
            </a:solidFill>
            <a:prstDash val="solid"/>
            <a:round/>
            <a:headEnd len="med" w="med" type="none"/>
            <a:tailEnd len="med" w="med" type="triangle"/>
          </a:ln>
        </p:spPr>
      </p:cxnSp>
      <p:sp>
        <p:nvSpPr>
          <p:cNvPr id="552" name="Google Shape;552;p45"/>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556" name="Google Shape;556;p45"/>
          <p:cNvSpPr/>
          <p:nvPr/>
        </p:nvSpPr>
        <p:spPr>
          <a:xfrm>
            <a:off x="1682525" y="2379300"/>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550" name="Google Shape;550;p45"/>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557" name="Google Shape;557;p45"/>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558" name="Google Shape;558;p45"/>
          <p:cNvCxnSpPr>
            <a:endCxn id="557" idx="1"/>
          </p:cNvCxnSpPr>
          <p:nvPr/>
        </p:nvCxnSpPr>
        <p:spPr>
          <a:xfrm>
            <a:off x="2005385" y="2534064"/>
            <a:ext cx="719400" cy="707400"/>
          </a:xfrm>
          <a:prstGeom prst="straightConnector1">
            <a:avLst/>
          </a:prstGeom>
          <a:noFill/>
          <a:ln cap="flat" cmpd="sng" w="9525">
            <a:solidFill>
              <a:srgbClr val="980000"/>
            </a:solidFill>
            <a:prstDash val="solid"/>
            <a:round/>
            <a:headEnd len="med" w="med" type="none"/>
            <a:tailEnd len="med" w="med" type="triangle"/>
          </a:ln>
        </p:spPr>
      </p:cxnSp>
      <p:cxnSp>
        <p:nvCxnSpPr>
          <p:cNvPr id="559" name="Google Shape;559;p45"/>
          <p:cNvCxnSpPr>
            <a:stCxn id="557" idx="3"/>
            <a:endCxn id="55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45"/>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1: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2: [3]</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3: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561" name="Google Shape;561;p45"/>
          <p:cNvSpPr txBox="1"/>
          <p:nvPr/>
        </p:nvSpPr>
        <p:spPr>
          <a:xfrm>
            <a:off x="5682200" y="2509000"/>
            <a:ext cx="205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0, 0,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counts[3] += 1</a:t>
            </a:r>
            <a:endParaRPr>
              <a:latin typeface="Avenir"/>
              <a:ea typeface="Avenir"/>
              <a:cs typeface="Avenir"/>
              <a:sym typeface="Avenir"/>
            </a:endParaRPr>
          </a:p>
        </p:txBody>
      </p:sp>
      <p:sp>
        <p:nvSpPr>
          <p:cNvPr id="562" name="Google Shape;562;p45"/>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568" name="Google Shape;568;p46"/>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569" name="Google Shape;569;p46"/>
          <p:cNvCxnSpPr>
            <a:stCxn id="568" idx="5"/>
            <a:endCxn id="570" idx="1"/>
          </p:cNvCxnSpPr>
          <p:nvPr/>
        </p:nvCxnSpPr>
        <p:spPr>
          <a:xfrm>
            <a:off x="1204448" y="4008768"/>
            <a:ext cx="577800" cy="200400"/>
          </a:xfrm>
          <a:prstGeom prst="straightConnector1">
            <a:avLst/>
          </a:prstGeom>
          <a:noFill/>
          <a:ln cap="flat" cmpd="sng" w="9525">
            <a:solidFill>
              <a:srgbClr val="999999"/>
            </a:solidFill>
            <a:prstDash val="solid"/>
            <a:round/>
            <a:headEnd len="med" w="med" type="none"/>
            <a:tailEnd len="med" w="med" type="triangle"/>
          </a:ln>
        </p:spPr>
      </p:cxnSp>
      <p:cxnSp>
        <p:nvCxnSpPr>
          <p:cNvPr id="571" name="Google Shape;571;p46"/>
          <p:cNvCxnSpPr>
            <a:stCxn id="568" idx="7"/>
            <a:endCxn id="572" idx="3"/>
          </p:cNvCxnSpPr>
          <p:nvPr/>
        </p:nvCxnSpPr>
        <p:spPr>
          <a:xfrm flipH="1" rot="10800000">
            <a:off x="1204448" y="3517114"/>
            <a:ext cx="577800" cy="263400"/>
          </a:xfrm>
          <a:prstGeom prst="straightConnector1">
            <a:avLst/>
          </a:prstGeom>
          <a:noFill/>
          <a:ln cap="flat" cmpd="sng" w="9525">
            <a:solidFill>
              <a:srgbClr val="999999"/>
            </a:solidFill>
            <a:prstDash val="solid"/>
            <a:round/>
            <a:headEnd len="med" w="med" type="none"/>
            <a:tailEnd len="med" w="med" type="triangle"/>
          </a:ln>
        </p:spPr>
      </p:cxnSp>
      <p:sp>
        <p:nvSpPr>
          <p:cNvPr id="573" name="Google Shape;573;p46"/>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574" name="Google Shape;574;p46"/>
          <p:cNvCxnSpPr>
            <a:stCxn id="573" idx="5"/>
            <a:endCxn id="572" idx="1"/>
          </p:cNvCxnSpPr>
          <p:nvPr/>
        </p:nvCxnSpPr>
        <p:spPr>
          <a:xfrm>
            <a:off x="1081627" y="3088167"/>
            <a:ext cx="700800" cy="200700"/>
          </a:xfrm>
          <a:prstGeom prst="straightConnector1">
            <a:avLst/>
          </a:prstGeom>
          <a:noFill/>
          <a:ln cap="flat" cmpd="sng" w="9525">
            <a:solidFill>
              <a:srgbClr val="999999"/>
            </a:solidFill>
            <a:prstDash val="solid"/>
            <a:round/>
            <a:headEnd len="med" w="med" type="none"/>
            <a:tailEnd len="med" w="med" type="triangle"/>
          </a:ln>
        </p:spPr>
      </p:cxnSp>
      <p:cxnSp>
        <p:nvCxnSpPr>
          <p:cNvPr id="575" name="Google Shape;575;p46"/>
          <p:cNvCxnSpPr>
            <a:stCxn id="573" idx="7"/>
            <a:endCxn id="576" idx="2"/>
          </p:cNvCxnSpPr>
          <p:nvPr/>
        </p:nvCxnSpPr>
        <p:spPr>
          <a:xfrm flipH="1" rot="10800000">
            <a:off x="1081627" y="2540713"/>
            <a:ext cx="600900" cy="319200"/>
          </a:xfrm>
          <a:prstGeom prst="straightConnector1">
            <a:avLst/>
          </a:prstGeom>
          <a:noFill/>
          <a:ln cap="flat" cmpd="sng" w="9525">
            <a:solidFill>
              <a:srgbClr val="999999"/>
            </a:solidFill>
            <a:prstDash val="solid"/>
            <a:round/>
            <a:headEnd len="med" w="med" type="none"/>
            <a:tailEnd len="med" w="med" type="triangle"/>
          </a:ln>
        </p:spPr>
      </p:cxnSp>
      <p:sp>
        <p:nvSpPr>
          <p:cNvPr id="572" name="Google Shape;572;p46"/>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576" name="Google Shape;576;p46"/>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570" name="Google Shape;570;p46"/>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577" name="Google Shape;577;p46"/>
          <p:cNvSpPr/>
          <p:nvPr/>
        </p:nvSpPr>
        <p:spPr>
          <a:xfrm>
            <a:off x="2677512" y="319419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578" name="Google Shape;578;p46"/>
          <p:cNvCxnSpPr>
            <a:endCxn id="577" idx="1"/>
          </p:cNvCxnSpPr>
          <p:nvPr/>
        </p:nvCxnSpPr>
        <p:spPr>
          <a:xfrm>
            <a:off x="2005385" y="2534064"/>
            <a:ext cx="719400" cy="707400"/>
          </a:xfrm>
          <a:prstGeom prst="straightConnector1">
            <a:avLst/>
          </a:prstGeom>
          <a:noFill/>
          <a:ln cap="flat" cmpd="sng" w="9525">
            <a:solidFill>
              <a:srgbClr val="999999"/>
            </a:solidFill>
            <a:prstDash val="solid"/>
            <a:round/>
            <a:headEnd len="med" w="med" type="none"/>
            <a:tailEnd len="med" w="med" type="triangle"/>
          </a:ln>
        </p:spPr>
      </p:cxnSp>
      <p:cxnSp>
        <p:nvCxnSpPr>
          <p:cNvPr id="579" name="Google Shape;579;p46"/>
          <p:cNvCxnSpPr>
            <a:stCxn id="577" idx="3"/>
            <a:endCxn id="570" idx="6"/>
          </p:cNvCxnSpPr>
          <p:nvPr/>
        </p:nvCxnSpPr>
        <p:spPr>
          <a:xfrm flipH="1">
            <a:off x="2057885" y="3469718"/>
            <a:ext cx="666900" cy="853800"/>
          </a:xfrm>
          <a:prstGeom prst="straightConnector1">
            <a:avLst/>
          </a:prstGeom>
          <a:noFill/>
          <a:ln cap="flat" cmpd="sng" w="9525">
            <a:solidFill>
              <a:srgbClr val="980000"/>
            </a:solidFill>
            <a:prstDash val="solid"/>
            <a:round/>
            <a:headEnd len="med" w="med" type="none"/>
            <a:tailEnd len="med" w="med" type="triangle"/>
          </a:ln>
        </p:spPr>
      </p:cxnSp>
      <p:sp>
        <p:nvSpPr>
          <p:cNvPr id="580" name="Google Shape;580;p46"/>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1: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3: [1]</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[0, 2]</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581" name="Google Shape;581;p46"/>
          <p:cNvSpPr txBox="1"/>
          <p:nvPr/>
        </p:nvSpPr>
        <p:spPr>
          <a:xfrm>
            <a:off x="5682200" y="2509000"/>
            <a:ext cx="205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[0, 1, 0,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counts[1] += 1</a:t>
            </a:r>
            <a:endParaRPr>
              <a:latin typeface="Avenir"/>
              <a:ea typeface="Avenir"/>
              <a:cs typeface="Avenir"/>
              <a:sym typeface="Avenir"/>
            </a:endParaRPr>
          </a:p>
        </p:txBody>
      </p:sp>
      <p:sp>
        <p:nvSpPr>
          <p:cNvPr id="582" name="Google Shape;582;p46"/>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588" name="Google Shape;588;p47"/>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589" name="Google Shape;589;p47"/>
          <p:cNvCxnSpPr>
            <a:stCxn id="588" idx="5"/>
            <a:endCxn id="59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591" name="Google Shape;591;p47"/>
          <p:cNvCxnSpPr>
            <a:stCxn id="588" idx="7"/>
            <a:endCxn id="59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593" name="Google Shape;593;p47"/>
          <p:cNvSpPr/>
          <p:nvPr/>
        </p:nvSpPr>
        <p:spPr>
          <a:xfrm>
            <a:off x="806100" y="2812640"/>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tamaran"/>
                <a:ea typeface="Catamaran"/>
                <a:cs typeface="Catamaran"/>
                <a:sym typeface="Catamaran"/>
              </a:rPr>
              <a:t>4</a:t>
            </a:r>
            <a:endParaRPr b="1">
              <a:solidFill>
                <a:schemeClr val="lt1"/>
              </a:solidFill>
              <a:latin typeface="Catamaran"/>
              <a:ea typeface="Catamaran"/>
              <a:cs typeface="Catamaran"/>
              <a:sym typeface="Catamaran"/>
            </a:endParaRPr>
          </a:p>
        </p:txBody>
      </p:sp>
      <p:cxnSp>
        <p:nvCxnSpPr>
          <p:cNvPr id="594" name="Google Shape;594;p47"/>
          <p:cNvCxnSpPr>
            <a:stCxn id="593" idx="5"/>
            <a:endCxn id="592" idx="1"/>
          </p:cNvCxnSpPr>
          <p:nvPr/>
        </p:nvCxnSpPr>
        <p:spPr>
          <a:xfrm>
            <a:off x="1081627" y="3088167"/>
            <a:ext cx="700800" cy="200700"/>
          </a:xfrm>
          <a:prstGeom prst="straightConnector1">
            <a:avLst/>
          </a:prstGeom>
          <a:noFill/>
          <a:ln cap="flat" cmpd="sng" w="9525">
            <a:solidFill>
              <a:srgbClr val="980000"/>
            </a:solidFill>
            <a:prstDash val="solid"/>
            <a:round/>
            <a:headEnd len="med" w="med" type="none"/>
            <a:tailEnd len="med" w="med" type="triangle"/>
          </a:ln>
        </p:spPr>
      </p:cxnSp>
      <p:cxnSp>
        <p:nvCxnSpPr>
          <p:cNvPr id="595" name="Google Shape;595;p47"/>
          <p:cNvCxnSpPr>
            <a:stCxn id="593" idx="7"/>
            <a:endCxn id="596" idx="2"/>
          </p:cNvCxnSpPr>
          <p:nvPr/>
        </p:nvCxnSpPr>
        <p:spPr>
          <a:xfrm flipH="1" rot="10800000">
            <a:off x="1081627" y="2540713"/>
            <a:ext cx="600900" cy="319200"/>
          </a:xfrm>
          <a:prstGeom prst="straightConnector1">
            <a:avLst/>
          </a:prstGeom>
          <a:noFill/>
          <a:ln cap="flat" cmpd="sng" w="9525">
            <a:solidFill>
              <a:srgbClr val="980000"/>
            </a:solidFill>
            <a:prstDash val="solid"/>
            <a:round/>
            <a:headEnd len="med" w="med" type="none"/>
            <a:tailEnd len="med" w="med" type="triangle"/>
          </a:ln>
        </p:spPr>
      </p:cxnSp>
      <p:sp>
        <p:nvSpPr>
          <p:cNvPr id="592" name="Google Shape;592;p47"/>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596" name="Google Shape;596;p47"/>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590" name="Google Shape;590;p47"/>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597" name="Google Shape;597;p47"/>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598" name="Google Shape;598;p47"/>
          <p:cNvCxnSpPr>
            <a:endCxn id="59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599" name="Google Shape;599;p47"/>
          <p:cNvCxnSpPr>
            <a:stCxn id="597" idx="3"/>
            <a:endCxn id="59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600" name="Google Shape;600;p47"/>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1: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3: [1]</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4: [0, 2]</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[0, 1]</a:t>
            </a:r>
            <a:endParaRPr>
              <a:latin typeface="Avenir"/>
              <a:ea typeface="Avenir"/>
              <a:cs typeface="Avenir"/>
              <a:sym typeface="Avenir"/>
            </a:endParaRPr>
          </a:p>
        </p:txBody>
      </p:sp>
      <p:sp>
        <p:nvSpPr>
          <p:cNvPr id="601" name="Google Shape;601;p47"/>
          <p:cNvSpPr txBox="1"/>
          <p:nvPr/>
        </p:nvSpPr>
        <p:spPr>
          <a:xfrm>
            <a:off x="5682200" y="2509000"/>
            <a:ext cx="20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[1, 1, 1,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counts[0] +=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counts[2] += 1</a:t>
            </a:r>
            <a:endParaRPr>
              <a:latin typeface="Avenir"/>
              <a:ea typeface="Avenir"/>
              <a:cs typeface="Avenir"/>
              <a:sym typeface="Avenir"/>
            </a:endParaRPr>
          </a:p>
        </p:txBody>
      </p:sp>
      <p:sp>
        <p:nvSpPr>
          <p:cNvPr id="602" name="Google Shape;602;p47"/>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608" name="Google Shape;608;p48"/>
          <p:cNvSpPr/>
          <p:nvPr/>
        </p:nvSpPr>
        <p:spPr>
          <a:xfrm>
            <a:off x="928921" y="373324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609" name="Google Shape;609;p48"/>
          <p:cNvCxnSpPr>
            <a:stCxn id="608" idx="5"/>
            <a:endCxn id="610" idx="1"/>
          </p:cNvCxnSpPr>
          <p:nvPr/>
        </p:nvCxnSpPr>
        <p:spPr>
          <a:xfrm>
            <a:off x="1204448" y="4008768"/>
            <a:ext cx="577800" cy="200400"/>
          </a:xfrm>
          <a:prstGeom prst="straightConnector1">
            <a:avLst/>
          </a:prstGeom>
          <a:noFill/>
          <a:ln cap="flat" cmpd="sng" w="9525">
            <a:solidFill>
              <a:srgbClr val="980000"/>
            </a:solidFill>
            <a:prstDash val="solid"/>
            <a:round/>
            <a:headEnd len="med" w="med" type="none"/>
            <a:tailEnd len="med" w="med" type="triangle"/>
          </a:ln>
        </p:spPr>
      </p:cxnSp>
      <p:cxnSp>
        <p:nvCxnSpPr>
          <p:cNvPr id="611" name="Google Shape;611;p48"/>
          <p:cNvCxnSpPr>
            <a:stCxn id="608" idx="7"/>
            <a:endCxn id="612" idx="3"/>
          </p:cNvCxnSpPr>
          <p:nvPr/>
        </p:nvCxnSpPr>
        <p:spPr>
          <a:xfrm flipH="1" rot="10800000">
            <a:off x="1204448" y="3517114"/>
            <a:ext cx="577800" cy="263400"/>
          </a:xfrm>
          <a:prstGeom prst="straightConnector1">
            <a:avLst/>
          </a:prstGeom>
          <a:noFill/>
          <a:ln cap="flat" cmpd="sng" w="9525">
            <a:solidFill>
              <a:srgbClr val="980000"/>
            </a:solidFill>
            <a:prstDash val="solid"/>
            <a:round/>
            <a:headEnd len="med" w="med" type="none"/>
            <a:tailEnd len="med" w="med" type="triangle"/>
          </a:ln>
        </p:spPr>
      </p:cxnSp>
      <p:sp>
        <p:nvSpPr>
          <p:cNvPr id="613" name="Google Shape;613;p48"/>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614" name="Google Shape;614;p48"/>
          <p:cNvCxnSpPr>
            <a:stCxn id="613" idx="5"/>
            <a:endCxn id="61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48"/>
          <p:cNvCxnSpPr>
            <a:stCxn id="613" idx="7"/>
            <a:endCxn id="616"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48"/>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616" name="Google Shape;616;p48"/>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610" name="Google Shape;610;p48"/>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617" name="Google Shape;617;p48"/>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618" name="Google Shape;618;p48"/>
          <p:cNvCxnSpPr>
            <a:endCxn id="61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48"/>
          <p:cNvCxnSpPr>
            <a:stCxn id="617" idx="3"/>
            <a:endCxn id="61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48"/>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1: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3: [1]</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4: [0, 2]</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5: [0, 1]</a:t>
            </a:r>
            <a:endParaRPr b="1">
              <a:solidFill>
                <a:schemeClr val="accent2"/>
              </a:solidFill>
              <a:latin typeface="Avenir"/>
              <a:ea typeface="Avenir"/>
              <a:cs typeface="Avenir"/>
              <a:sym typeface="Avenir"/>
            </a:endParaRPr>
          </a:p>
        </p:txBody>
      </p:sp>
      <p:sp>
        <p:nvSpPr>
          <p:cNvPr id="621" name="Google Shape;621;p48"/>
          <p:cNvSpPr txBox="1"/>
          <p:nvPr/>
        </p:nvSpPr>
        <p:spPr>
          <a:xfrm>
            <a:off x="5682200" y="2509000"/>
            <a:ext cx="20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2, 1,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counts[0] +=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counts[1] += 1</a:t>
            </a:r>
            <a:endParaRPr>
              <a:latin typeface="Avenir"/>
              <a:ea typeface="Avenir"/>
              <a:cs typeface="Avenir"/>
              <a:sym typeface="Avenir"/>
            </a:endParaRPr>
          </a:p>
        </p:txBody>
      </p:sp>
      <p:sp>
        <p:nvSpPr>
          <p:cNvPr id="622" name="Google Shape;622;p48"/>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628" name="Google Shape;628;p49"/>
          <p:cNvSpPr/>
          <p:nvPr/>
        </p:nvSpPr>
        <p:spPr>
          <a:xfrm>
            <a:off x="928921" y="3733241"/>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5</a:t>
            </a:r>
            <a:endParaRPr>
              <a:solidFill>
                <a:schemeClr val="dk2"/>
              </a:solidFill>
              <a:latin typeface="Catamaran"/>
              <a:ea typeface="Catamaran"/>
              <a:cs typeface="Catamaran"/>
              <a:sym typeface="Catamaran"/>
            </a:endParaRPr>
          </a:p>
        </p:txBody>
      </p:sp>
      <p:cxnSp>
        <p:nvCxnSpPr>
          <p:cNvPr id="629" name="Google Shape;629;p49"/>
          <p:cNvCxnSpPr>
            <a:stCxn id="628" idx="5"/>
            <a:endCxn id="630"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631" name="Google Shape;631;p49"/>
          <p:cNvCxnSpPr>
            <a:stCxn id="628" idx="7"/>
            <a:endCxn id="632"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633" name="Google Shape;633;p49"/>
          <p:cNvSpPr/>
          <p:nvPr/>
        </p:nvSpPr>
        <p:spPr>
          <a:xfrm>
            <a:off x="806100" y="2812640"/>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4</a:t>
            </a:r>
            <a:endParaRPr>
              <a:solidFill>
                <a:schemeClr val="dk2"/>
              </a:solidFill>
              <a:latin typeface="Catamaran"/>
              <a:ea typeface="Catamaran"/>
              <a:cs typeface="Catamaran"/>
              <a:sym typeface="Catamaran"/>
            </a:endParaRPr>
          </a:p>
        </p:txBody>
      </p:sp>
      <p:cxnSp>
        <p:nvCxnSpPr>
          <p:cNvPr id="634" name="Google Shape;634;p49"/>
          <p:cNvCxnSpPr>
            <a:stCxn id="633" idx="5"/>
            <a:endCxn id="632"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49"/>
          <p:cNvCxnSpPr>
            <a:stCxn id="633" idx="7"/>
            <a:endCxn id="636" idx="2"/>
          </p:cNvCxnSpPr>
          <p:nvPr/>
        </p:nvCxnSpPr>
        <p:spPr>
          <a:xfrm flipH="1" rot="10800000">
            <a:off x="1081627" y="2540713"/>
            <a:ext cx="600900" cy="319200"/>
          </a:xfrm>
          <a:prstGeom prst="straightConnector1">
            <a:avLst/>
          </a:prstGeom>
          <a:noFill/>
          <a:ln cap="flat" cmpd="sng" w="9525">
            <a:solidFill>
              <a:schemeClr val="dk1"/>
            </a:solidFill>
            <a:prstDash val="solid"/>
            <a:round/>
            <a:headEnd len="med" w="med" type="none"/>
            <a:tailEnd len="med" w="med" type="triangle"/>
          </a:ln>
        </p:spPr>
      </p:cxnSp>
      <p:sp>
        <p:nvSpPr>
          <p:cNvPr id="632" name="Google Shape;632;p49"/>
          <p:cNvSpPr/>
          <p:nvPr/>
        </p:nvSpPr>
        <p:spPr>
          <a:xfrm>
            <a:off x="1735103" y="3241501"/>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0</a:t>
            </a:r>
            <a:endParaRPr>
              <a:solidFill>
                <a:schemeClr val="dk2"/>
              </a:solidFill>
              <a:latin typeface="Catamaran"/>
              <a:ea typeface="Catamaran"/>
              <a:cs typeface="Catamaran"/>
              <a:sym typeface="Catamaran"/>
            </a:endParaRPr>
          </a:p>
        </p:txBody>
      </p:sp>
      <p:sp>
        <p:nvSpPr>
          <p:cNvPr id="636" name="Google Shape;636;p49"/>
          <p:cNvSpPr/>
          <p:nvPr/>
        </p:nvSpPr>
        <p:spPr>
          <a:xfrm>
            <a:off x="1682525" y="2379300"/>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2</a:t>
            </a:r>
            <a:endParaRPr>
              <a:solidFill>
                <a:schemeClr val="dk2"/>
              </a:solidFill>
              <a:latin typeface="Catamaran"/>
              <a:ea typeface="Catamaran"/>
              <a:cs typeface="Catamaran"/>
              <a:sym typeface="Catamaran"/>
            </a:endParaRPr>
          </a:p>
        </p:txBody>
      </p:sp>
      <p:sp>
        <p:nvSpPr>
          <p:cNvPr id="630" name="Google Shape;630;p49"/>
          <p:cNvSpPr/>
          <p:nvPr/>
        </p:nvSpPr>
        <p:spPr>
          <a:xfrm>
            <a:off x="1735103" y="4162039"/>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1</a:t>
            </a:r>
            <a:endParaRPr>
              <a:solidFill>
                <a:schemeClr val="dk2"/>
              </a:solidFill>
              <a:latin typeface="Catamaran"/>
              <a:ea typeface="Catamaran"/>
              <a:cs typeface="Catamaran"/>
              <a:sym typeface="Catamaran"/>
            </a:endParaRPr>
          </a:p>
        </p:txBody>
      </p:sp>
      <p:sp>
        <p:nvSpPr>
          <p:cNvPr id="637" name="Google Shape;637;p49"/>
          <p:cNvSpPr/>
          <p:nvPr/>
        </p:nvSpPr>
        <p:spPr>
          <a:xfrm>
            <a:off x="2677512" y="3194191"/>
            <a:ext cx="322800" cy="322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3</a:t>
            </a:r>
            <a:endParaRPr>
              <a:solidFill>
                <a:schemeClr val="dk2"/>
              </a:solidFill>
              <a:latin typeface="Catamaran"/>
              <a:ea typeface="Catamaran"/>
              <a:cs typeface="Catamaran"/>
              <a:sym typeface="Catamaran"/>
            </a:endParaRPr>
          </a:p>
        </p:txBody>
      </p:sp>
      <p:cxnSp>
        <p:nvCxnSpPr>
          <p:cNvPr id="638" name="Google Shape;638;p49"/>
          <p:cNvCxnSpPr>
            <a:endCxn id="637"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639" name="Google Shape;639;p49"/>
          <p:cNvCxnSpPr>
            <a:stCxn id="637" idx="3"/>
            <a:endCxn id="630"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640" name="Google Shape;640;p49"/>
          <p:cNvSpPr txBox="1"/>
          <p:nvPr/>
        </p:nvSpPr>
        <p:spPr>
          <a:xfrm>
            <a:off x="3619900" y="2509000"/>
            <a:ext cx="14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venir"/>
                <a:ea typeface="Avenir"/>
                <a:cs typeface="Avenir"/>
                <a:sym typeface="Avenir"/>
              </a:rPr>
              <a:t>Sources: </a:t>
            </a:r>
            <a:r>
              <a:rPr lang="en">
                <a:solidFill>
                  <a:schemeClr val="dk1"/>
                </a:solidFill>
                <a:latin typeface="Avenir"/>
                <a:ea typeface="Avenir"/>
                <a:cs typeface="Avenir"/>
                <a:sym typeface="Avenir"/>
              </a:rPr>
              <a:t>4, 5</a:t>
            </a:r>
            <a:endParaRPr>
              <a:solidFill>
                <a:schemeClr val="dk1"/>
              </a:solidFill>
              <a:latin typeface="Avenir"/>
              <a:ea typeface="Avenir"/>
              <a:cs typeface="Avenir"/>
              <a:sym typeface="Avenir"/>
            </a:endParaRPr>
          </a:p>
        </p:txBody>
      </p:sp>
      <p:sp>
        <p:nvSpPr>
          <p:cNvPr id="641" name="Google Shape;641;p49"/>
          <p:cNvSpPr txBox="1"/>
          <p:nvPr/>
        </p:nvSpPr>
        <p:spPr>
          <a:xfrm>
            <a:off x="5682200" y="2509000"/>
            <a:ext cx="20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Incoming Edges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2, 1, 1, </a:t>
            </a:r>
            <a:r>
              <a:rPr b="1" lang="en">
                <a:solidFill>
                  <a:schemeClr val="accent2"/>
                </a:solidFill>
                <a:latin typeface="Avenir"/>
                <a:ea typeface="Avenir"/>
                <a:cs typeface="Avenir"/>
                <a:sym typeface="Avenir"/>
              </a:rPr>
              <a:t>0</a:t>
            </a:r>
            <a:r>
              <a:rPr lang="en">
                <a:latin typeface="Avenir"/>
                <a:ea typeface="Avenir"/>
                <a:cs typeface="Avenir"/>
                <a:sym typeface="Avenir"/>
              </a:rPr>
              <a:t>, </a:t>
            </a:r>
            <a:r>
              <a:rPr b="1" lang="en">
                <a:solidFill>
                  <a:schemeClr val="accent2"/>
                </a:solidFill>
                <a:latin typeface="Avenir"/>
                <a:ea typeface="Avenir"/>
                <a:cs typeface="Avenir"/>
                <a:sym typeface="Avenir"/>
              </a:rPr>
              <a:t>0</a:t>
            </a:r>
            <a:r>
              <a:rPr lang="en">
                <a:latin typeface="Avenir"/>
                <a:ea typeface="Avenir"/>
                <a:cs typeface="Avenir"/>
                <a:sym typeface="Avenir"/>
              </a:rPr>
              <a:t>]</a:t>
            </a:r>
            <a:endParaRPr>
              <a:latin typeface="Avenir"/>
              <a:ea typeface="Avenir"/>
              <a:cs typeface="Avenir"/>
              <a:sym typeface="Avenir"/>
            </a:endParaRPr>
          </a:p>
        </p:txBody>
      </p:sp>
      <p:sp>
        <p:nvSpPr>
          <p:cNvPr id="642" name="Google Shape;642;p49"/>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643" name="Google Shape;643;p49"/>
          <p:cNvCxnSpPr>
            <a:stCxn id="642" idx="5"/>
            <a:endCxn id="644"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645" name="Google Shape;645;p49"/>
          <p:cNvCxnSpPr>
            <a:stCxn id="642" idx="7"/>
            <a:endCxn id="646"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49"/>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648" name="Google Shape;648;p49"/>
          <p:cNvCxnSpPr>
            <a:stCxn id="647" idx="5"/>
            <a:endCxn id="646"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649" name="Google Shape;649;p49"/>
          <p:cNvCxnSpPr>
            <a:stCxn id="647" idx="7"/>
            <a:endCxn id="650"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646" name="Google Shape;646;p49"/>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650" name="Google Shape;650;p49"/>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644" name="Google Shape;644;p49"/>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651" name="Google Shape;651;p49"/>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652" name="Google Shape;652;p49"/>
          <p:cNvCxnSpPr>
            <a:endCxn id="651"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653" name="Google Shape;653;p49"/>
          <p:cNvCxnSpPr>
            <a:stCxn id="651" idx="3"/>
            <a:endCxn id="644"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654" name="Google Shape;654;p49"/>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Next, describe an algorithm for finding all of the source nodes in a graph.</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0"/>
          <p:cNvSpPr txBox="1"/>
          <p:nvPr/>
        </p:nvSpPr>
        <p:spPr>
          <a:xfrm>
            <a:off x="352800" y="1242675"/>
            <a:ext cx="819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Now, make the following observation: If we remove all of the source nodes from a DAG, we are guaranteed to have at least one new source node, since the new graph is still a DAG. Inspired by this fact, and using the previous parts, come up with an algorithm to topological sort. Is it more efficient?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660" name="Google Shape;66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nvSpPr>
        <p:spPr>
          <a:xfrm>
            <a:off x="352800" y="1242675"/>
            <a:ext cx="81987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Now, make the following observation: If we remove all of the source nodes from a DAG, we are guaranteed to have at least one new source node, since the new graph is still a DAG. Inspired by this fact, and using the previous parts, come up with an algorithm to topological sort. Is it more efficient?</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Algorithm:</a:t>
            </a:r>
            <a:endParaRPr b="1">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Create the indegree array from part 2.</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Get all of the source nodes and add them to a set.</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While the set is not empty:</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latin typeface="Lato"/>
                <a:ea typeface="Lato"/>
                <a:cs typeface="Lato"/>
                <a:sym typeface="Lato"/>
              </a:rPr>
              <a:t>Remove a vertex from the set.</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latin typeface="Lato"/>
                <a:ea typeface="Lato"/>
                <a:cs typeface="Lato"/>
                <a:sym typeface="Lato"/>
              </a:rPr>
              <a:t>For all outgoing edges (u, v) of the vertex:</a:t>
            </a:r>
            <a:endParaRPr>
              <a:latin typeface="Lato"/>
              <a:ea typeface="Lato"/>
              <a:cs typeface="Lato"/>
              <a:sym typeface="Lato"/>
            </a:endParaRPr>
          </a:p>
          <a:p>
            <a:pPr indent="-317500" lvl="2" marL="1371600" rtl="0" algn="l">
              <a:lnSpc>
                <a:spcPct val="115000"/>
              </a:lnSpc>
              <a:spcBef>
                <a:spcPts val="0"/>
              </a:spcBef>
              <a:spcAft>
                <a:spcPts val="0"/>
              </a:spcAft>
              <a:buSzPts val="1400"/>
              <a:buFont typeface="Lato"/>
              <a:buAutoNum type="romanLcPeriod"/>
            </a:pPr>
            <a:r>
              <a:rPr lang="en">
                <a:latin typeface="Lato"/>
                <a:ea typeface="Lato"/>
                <a:cs typeface="Lato"/>
                <a:sym typeface="Lato"/>
              </a:rPr>
              <a:t>indegree[v] -= 1</a:t>
            </a:r>
            <a:endParaRPr>
              <a:latin typeface="Lato"/>
              <a:ea typeface="Lato"/>
              <a:cs typeface="Lato"/>
              <a:sym typeface="Lato"/>
            </a:endParaRPr>
          </a:p>
          <a:p>
            <a:pPr indent="-317500" lvl="2" marL="1371600" rtl="0" algn="l">
              <a:lnSpc>
                <a:spcPct val="115000"/>
              </a:lnSpc>
              <a:spcBef>
                <a:spcPts val="0"/>
              </a:spcBef>
              <a:spcAft>
                <a:spcPts val="0"/>
              </a:spcAft>
              <a:buSzPts val="1400"/>
              <a:buFont typeface="Lato"/>
              <a:buAutoNum type="romanLcPeriod"/>
            </a:pPr>
            <a:r>
              <a:rPr lang="en">
                <a:latin typeface="Lato"/>
                <a:ea typeface="Lato"/>
                <a:cs typeface="Lato"/>
                <a:sym typeface="Lato"/>
              </a:rPr>
              <a:t>If indegree[v] == 0, add it to the set.</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Runtime</a:t>
            </a:r>
            <a:r>
              <a:rPr lang="en">
                <a:latin typeface="Lato"/>
                <a:ea typeface="Lato"/>
                <a:cs typeface="Lato"/>
                <a:sym typeface="Lato"/>
              </a:rPr>
              <a:t>: O(V + E)</a:t>
            </a:r>
            <a:endParaRPr>
              <a:latin typeface="Lato"/>
              <a:ea typeface="Lato"/>
              <a:cs typeface="Lato"/>
              <a:sym typeface="Lato"/>
            </a:endParaRPr>
          </a:p>
        </p:txBody>
      </p:sp>
      <p:sp>
        <p:nvSpPr>
          <p:cNvPr id="666" name="Google Shape;66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74" name="Google Shape;74;p16"/>
          <p:cNvSpPr txBox="1"/>
          <p:nvPr>
            <p:ph idx="1" type="body"/>
          </p:nvPr>
        </p:nvSpPr>
        <p:spPr>
          <a:xfrm>
            <a:off x="311700" y="11524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Topological Sort </a:t>
            </a:r>
            <a:r>
              <a:rPr lang="en"/>
              <a:t>is a way of transforming a directed acyclic graph into a linear ordering of vertices, where for every directed edge u v, vertex u comes before v in the ordering. </a:t>
            </a:r>
            <a:endParaRPr/>
          </a:p>
          <a:p>
            <a:pPr indent="0" lvl="0" marL="0" rtl="0" algn="l">
              <a:spcBef>
                <a:spcPts val="1600"/>
              </a:spcBef>
              <a:spcAft>
                <a:spcPts val="1600"/>
              </a:spcAft>
              <a:buNone/>
            </a:pPr>
            <a:r>
              <a:t/>
            </a:r>
            <a:endParaRPr/>
          </a:p>
        </p:txBody>
      </p:sp>
      <p:sp>
        <p:nvSpPr>
          <p:cNvPr id="75" name="Google Shape;75;p16"/>
          <p:cNvSpPr/>
          <p:nvPr/>
        </p:nvSpPr>
        <p:spPr>
          <a:xfrm>
            <a:off x="952450" y="399262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76" name="Google Shape;76;p16"/>
          <p:cNvCxnSpPr>
            <a:stCxn id="75" idx="5"/>
            <a:endCxn id="77" idx="1"/>
          </p:cNvCxnSpPr>
          <p:nvPr/>
        </p:nvCxnSpPr>
        <p:spPr>
          <a:xfrm>
            <a:off x="1280983" y="4321158"/>
            <a:ext cx="688500" cy="238800"/>
          </a:xfrm>
          <a:prstGeom prst="straightConnector1">
            <a:avLst/>
          </a:prstGeom>
          <a:noFill/>
          <a:ln cap="flat" cmpd="sng" w="9525">
            <a:solidFill>
              <a:schemeClr val="dk1"/>
            </a:solidFill>
            <a:prstDash val="solid"/>
            <a:round/>
            <a:headEnd len="med" w="med" type="none"/>
            <a:tailEnd len="med" w="med" type="triangle"/>
          </a:ln>
        </p:spPr>
      </p:cxnSp>
      <p:cxnSp>
        <p:nvCxnSpPr>
          <p:cNvPr id="78" name="Google Shape;78;p16"/>
          <p:cNvCxnSpPr>
            <a:stCxn id="75" idx="7"/>
            <a:endCxn id="79" idx="3"/>
          </p:cNvCxnSpPr>
          <p:nvPr/>
        </p:nvCxnSpPr>
        <p:spPr>
          <a:xfrm flipH="1" rot="10800000">
            <a:off x="1280983" y="3735192"/>
            <a:ext cx="688500" cy="313800"/>
          </a:xfrm>
          <a:prstGeom prst="straightConnector1">
            <a:avLst/>
          </a:prstGeom>
          <a:noFill/>
          <a:ln cap="flat" cmpd="sng" w="9525">
            <a:solidFill>
              <a:schemeClr val="dk1"/>
            </a:solidFill>
            <a:prstDash val="solid"/>
            <a:round/>
            <a:headEnd len="med" w="med" type="none"/>
            <a:tailEnd len="med" w="med" type="triangle"/>
          </a:ln>
        </p:spPr>
      </p:cxnSp>
      <p:sp>
        <p:nvSpPr>
          <p:cNvPr id="80" name="Google Shape;80;p16"/>
          <p:cNvSpPr/>
          <p:nvPr/>
        </p:nvSpPr>
        <p:spPr>
          <a:xfrm>
            <a:off x="806100" y="289565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81" name="Google Shape;81;p16"/>
          <p:cNvCxnSpPr>
            <a:stCxn id="80" idx="5"/>
            <a:endCxn id="79" idx="1"/>
          </p:cNvCxnSpPr>
          <p:nvPr/>
        </p:nvCxnSpPr>
        <p:spPr>
          <a:xfrm>
            <a:off x="1134633" y="3224183"/>
            <a:ext cx="834900" cy="23880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6"/>
          <p:cNvCxnSpPr>
            <a:stCxn id="80" idx="7"/>
            <a:endCxn id="83" idx="2"/>
          </p:cNvCxnSpPr>
          <p:nvPr/>
        </p:nvCxnSpPr>
        <p:spPr>
          <a:xfrm flipH="1" rot="10800000">
            <a:off x="1134633" y="2571617"/>
            <a:ext cx="715800" cy="380400"/>
          </a:xfrm>
          <a:prstGeom prst="straightConnector1">
            <a:avLst/>
          </a:prstGeom>
          <a:noFill/>
          <a:ln cap="flat" cmpd="sng" w="9525">
            <a:solidFill>
              <a:schemeClr val="dk1"/>
            </a:solidFill>
            <a:prstDash val="solid"/>
            <a:round/>
            <a:headEnd len="med" w="med" type="none"/>
            <a:tailEnd len="med" w="med" type="triangle"/>
          </a:ln>
        </p:spPr>
      </p:cxnSp>
      <p:sp>
        <p:nvSpPr>
          <p:cNvPr id="79" name="Google Shape;79;p16"/>
          <p:cNvSpPr/>
          <p:nvPr/>
        </p:nvSpPr>
        <p:spPr>
          <a:xfrm>
            <a:off x="1913075" y="34066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83" name="Google Shape;83;p16"/>
          <p:cNvSpPr/>
          <p:nvPr/>
        </p:nvSpPr>
        <p:spPr>
          <a:xfrm>
            <a:off x="1850425" y="2379288"/>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77" name="Google Shape;77;p16"/>
          <p:cNvSpPr/>
          <p:nvPr/>
        </p:nvSpPr>
        <p:spPr>
          <a:xfrm>
            <a:off x="1913075" y="4503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84" name="Google Shape;84;p16"/>
          <p:cNvSpPr/>
          <p:nvPr/>
        </p:nvSpPr>
        <p:spPr>
          <a:xfrm>
            <a:off x="3036025" y="33503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85" name="Google Shape;85;p16"/>
          <p:cNvCxnSpPr>
            <a:endCxn id="84" idx="1"/>
          </p:cNvCxnSpPr>
          <p:nvPr/>
        </p:nvCxnSpPr>
        <p:spPr>
          <a:xfrm>
            <a:off x="2235292" y="2563967"/>
            <a:ext cx="857100" cy="84270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6"/>
          <p:cNvCxnSpPr>
            <a:stCxn id="84" idx="3"/>
            <a:endCxn id="77" idx="6"/>
          </p:cNvCxnSpPr>
          <p:nvPr/>
        </p:nvCxnSpPr>
        <p:spPr>
          <a:xfrm flipH="1">
            <a:off x="2297992" y="3678833"/>
            <a:ext cx="794400" cy="10173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6"/>
          <p:cNvCxnSpPr/>
          <p:nvPr/>
        </p:nvCxnSpPr>
        <p:spPr>
          <a:xfrm>
            <a:off x="3742625" y="3542750"/>
            <a:ext cx="1087200" cy="0"/>
          </a:xfrm>
          <a:prstGeom prst="straightConnector1">
            <a:avLst/>
          </a:prstGeom>
          <a:noFill/>
          <a:ln cap="flat" cmpd="sng" w="28575">
            <a:solidFill>
              <a:schemeClr val="dk2"/>
            </a:solidFill>
            <a:prstDash val="solid"/>
            <a:round/>
            <a:headEnd len="med" w="med" type="none"/>
            <a:tailEnd len="med" w="med" type="triangle"/>
          </a:ln>
        </p:spPr>
      </p:cxnSp>
      <p:sp>
        <p:nvSpPr>
          <p:cNvPr id="88" name="Google Shape;88;p16"/>
          <p:cNvSpPr/>
          <p:nvPr/>
        </p:nvSpPr>
        <p:spPr>
          <a:xfrm>
            <a:off x="5056550"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sp>
        <p:nvSpPr>
          <p:cNvPr id="89" name="Google Shape;89;p16"/>
          <p:cNvSpPr/>
          <p:nvPr/>
        </p:nvSpPr>
        <p:spPr>
          <a:xfrm>
            <a:off x="5668175"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sp>
        <p:nvSpPr>
          <p:cNvPr id="90" name="Google Shape;90;p16"/>
          <p:cNvSpPr/>
          <p:nvPr/>
        </p:nvSpPr>
        <p:spPr>
          <a:xfrm>
            <a:off x="6279800"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91" name="Google Shape;91;p16"/>
          <p:cNvSpPr/>
          <p:nvPr/>
        </p:nvSpPr>
        <p:spPr>
          <a:xfrm>
            <a:off x="6891425"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sp>
        <p:nvSpPr>
          <p:cNvPr id="92" name="Google Shape;92;p16"/>
          <p:cNvSpPr/>
          <p:nvPr/>
        </p:nvSpPr>
        <p:spPr>
          <a:xfrm>
            <a:off x="7503050"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93" name="Google Shape;93;p16"/>
          <p:cNvSpPr/>
          <p:nvPr/>
        </p:nvSpPr>
        <p:spPr>
          <a:xfrm>
            <a:off x="8114675" y="3350300"/>
            <a:ext cx="384900" cy="3849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cxnSp>
        <p:nvCxnSpPr>
          <p:cNvPr id="94" name="Google Shape;94;p16"/>
          <p:cNvCxnSpPr>
            <a:stCxn id="88" idx="0"/>
            <a:endCxn id="93" idx="0"/>
          </p:cNvCxnSpPr>
          <p:nvPr/>
        </p:nvCxnSpPr>
        <p:spPr>
          <a:xfrm flipH="1" rot="-5400000">
            <a:off x="6777800" y="1821500"/>
            <a:ext cx="600" cy="30582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95" name="Google Shape;95;p16"/>
          <p:cNvCxnSpPr>
            <a:stCxn id="89" idx="4"/>
            <a:endCxn id="93" idx="4"/>
          </p:cNvCxnSpPr>
          <p:nvPr/>
        </p:nvCxnSpPr>
        <p:spPr>
          <a:xfrm flipH="1" rot="-5400000">
            <a:off x="7083575" y="2512250"/>
            <a:ext cx="600" cy="24465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96" name="Google Shape;96;p16"/>
          <p:cNvCxnSpPr>
            <a:stCxn id="90" idx="0"/>
            <a:endCxn id="91" idx="0"/>
          </p:cNvCxnSpPr>
          <p:nvPr/>
        </p:nvCxnSpPr>
        <p:spPr>
          <a:xfrm flipH="1" rot="-5400000">
            <a:off x="6777800" y="3044750"/>
            <a:ext cx="600" cy="6117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97" name="Google Shape;97;p16"/>
          <p:cNvCxnSpPr>
            <a:stCxn id="91" idx="4"/>
            <a:endCxn id="92" idx="4"/>
          </p:cNvCxnSpPr>
          <p:nvPr/>
        </p:nvCxnSpPr>
        <p:spPr>
          <a:xfrm flipH="1" rot="-5400000">
            <a:off x="7389425" y="3429650"/>
            <a:ext cx="600" cy="6117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98" name="Google Shape;98;p16"/>
          <p:cNvCxnSpPr>
            <a:stCxn id="89" idx="4"/>
            <a:endCxn id="90" idx="4"/>
          </p:cNvCxnSpPr>
          <p:nvPr/>
        </p:nvCxnSpPr>
        <p:spPr>
          <a:xfrm flipH="1" rot="-5400000">
            <a:off x="6166175" y="3429650"/>
            <a:ext cx="600" cy="6117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99" name="Google Shape;99;p16"/>
          <p:cNvCxnSpPr>
            <a:stCxn id="88" idx="0"/>
            <a:endCxn id="92" idx="0"/>
          </p:cNvCxnSpPr>
          <p:nvPr/>
        </p:nvCxnSpPr>
        <p:spPr>
          <a:xfrm flipH="1" rot="-5400000">
            <a:off x="6471950" y="2127350"/>
            <a:ext cx="600" cy="2446500"/>
          </a:xfrm>
          <a:prstGeom prst="curvedConnector3">
            <a:avLst>
              <a:gd fmla="val -513500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672" name="Google Shape;672;p52"/>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C</a:t>
            </a:r>
            <a:r>
              <a:rPr lang="en">
                <a:solidFill>
                  <a:schemeClr val="dk1"/>
                </a:solidFill>
                <a:latin typeface="Lato"/>
                <a:ea typeface="Lato"/>
                <a:cs typeface="Lato"/>
                <a:sym typeface="Lato"/>
              </a:rPr>
              <a:t>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
        <p:nvSpPr>
          <p:cNvPr id="673" name="Google Shape;673;p52"/>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674" name="Google Shape;674;p52"/>
          <p:cNvCxnSpPr>
            <a:stCxn id="673" idx="5"/>
            <a:endCxn id="675"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676" name="Google Shape;676;p52"/>
          <p:cNvCxnSpPr>
            <a:stCxn id="673" idx="7"/>
            <a:endCxn id="677"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678" name="Google Shape;678;p52"/>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679" name="Google Shape;679;p52"/>
          <p:cNvCxnSpPr>
            <a:stCxn id="678" idx="5"/>
            <a:endCxn id="677"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680" name="Google Shape;680;p52"/>
          <p:cNvCxnSpPr>
            <a:stCxn id="678" idx="7"/>
            <a:endCxn id="681"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677" name="Google Shape;677;p52"/>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681" name="Google Shape;681;p52"/>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675" name="Google Shape;675;p52"/>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682" name="Google Shape;682;p52"/>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683" name="Google Shape;683;p52"/>
          <p:cNvCxnSpPr>
            <a:endCxn id="682"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684" name="Google Shape;684;p52"/>
          <p:cNvCxnSpPr>
            <a:stCxn id="682" idx="3"/>
            <a:endCxn id="675"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685" name="Google Shape;685;p52"/>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[0, 2]</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5: [0, 1]</a:t>
            </a:r>
            <a:endParaRPr>
              <a:solidFill>
                <a:schemeClr val="dk1"/>
              </a:solidFill>
              <a:latin typeface="Avenir"/>
              <a:ea typeface="Avenir"/>
              <a:cs typeface="Avenir"/>
              <a:sym typeface="Avenir"/>
            </a:endParaRPr>
          </a:p>
        </p:txBody>
      </p:sp>
      <p:sp>
        <p:nvSpPr>
          <p:cNvPr id="686" name="Google Shape;686;p52"/>
          <p:cNvSpPr txBox="1"/>
          <p:nvPr/>
        </p:nvSpPr>
        <p:spPr>
          <a:xfrm>
            <a:off x="5682200" y="2509000"/>
            <a:ext cx="20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[2, 2, 1,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{4, 5}</a:t>
            </a:r>
            <a:endParaRPr>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692" name="Google Shape;692;p53"/>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693" name="Google Shape;693;p53"/>
          <p:cNvCxnSpPr>
            <a:stCxn id="692" idx="5"/>
            <a:endCxn id="694"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p53"/>
          <p:cNvCxnSpPr>
            <a:stCxn id="692" idx="7"/>
            <a:endCxn id="696"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697" name="Google Shape;697;p53"/>
          <p:cNvSpPr/>
          <p:nvPr/>
        </p:nvSpPr>
        <p:spPr>
          <a:xfrm>
            <a:off x="806100" y="2812640"/>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tamaran"/>
                <a:ea typeface="Catamaran"/>
                <a:cs typeface="Catamaran"/>
                <a:sym typeface="Catamaran"/>
              </a:rPr>
              <a:t>4</a:t>
            </a:r>
            <a:endParaRPr b="1">
              <a:solidFill>
                <a:schemeClr val="lt1"/>
              </a:solidFill>
              <a:latin typeface="Catamaran"/>
              <a:ea typeface="Catamaran"/>
              <a:cs typeface="Catamaran"/>
              <a:sym typeface="Catamaran"/>
            </a:endParaRPr>
          </a:p>
        </p:txBody>
      </p:sp>
      <p:cxnSp>
        <p:nvCxnSpPr>
          <p:cNvPr id="698" name="Google Shape;698;p53"/>
          <p:cNvCxnSpPr>
            <a:stCxn id="697" idx="5"/>
            <a:endCxn id="696"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699" name="Google Shape;699;p53"/>
          <p:cNvCxnSpPr>
            <a:stCxn id="697" idx="7"/>
            <a:endCxn id="700"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53"/>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00" name="Google Shape;700;p53"/>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694" name="Google Shape;694;p53"/>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01" name="Google Shape;701;p53"/>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02" name="Google Shape;702;p53"/>
          <p:cNvCxnSpPr>
            <a:endCxn id="701"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703" name="Google Shape;703;p53"/>
          <p:cNvCxnSpPr>
            <a:stCxn id="701" idx="3"/>
            <a:endCxn id="694"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04" name="Google Shape;704;p53"/>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4: [0, 2]</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5: [0, 1]</a:t>
            </a:r>
            <a:endParaRPr>
              <a:solidFill>
                <a:schemeClr val="dk1"/>
              </a:solidFill>
              <a:latin typeface="Avenir"/>
              <a:ea typeface="Avenir"/>
              <a:cs typeface="Avenir"/>
              <a:sym typeface="Avenir"/>
            </a:endParaRPr>
          </a:p>
        </p:txBody>
      </p:sp>
      <p:sp>
        <p:nvSpPr>
          <p:cNvPr id="705" name="Google Shape;705;p53"/>
          <p:cNvSpPr txBox="1"/>
          <p:nvPr/>
        </p:nvSpPr>
        <p:spPr>
          <a:xfrm>
            <a:off x="5682200" y="2509000"/>
            <a:ext cx="2054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accent2"/>
                </a:solidFill>
                <a:latin typeface="Avenir"/>
                <a:ea typeface="Avenir"/>
                <a:cs typeface="Avenir"/>
                <a:sym typeface="Avenir"/>
              </a:rPr>
              <a:t>1</a:t>
            </a:r>
            <a:r>
              <a:rPr lang="en">
                <a:latin typeface="Avenir"/>
                <a:ea typeface="Avenir"/>
                <a:cs typeface="Avenir"/>
                <a:sym typeface="Avenir"/>
              </a:rPr>
              <a:t>, 2, </a:t>
            </a:r>
            <a:r>
              <a:rPr lang="en">
                <a:solidFill>
                  <a:schemeClr val="accent2"/>
                </a:solidFill>
                <a:latin typeface="Avenir"/>
                <a:ea typeface="Avenir"/>
                <a:cs typeface="Avenir"/>
                <a:sym typeface="Avenir"/>
              </a:rPr>
              <a:t>0</a:t>
            </a:r>
            <a:r>
              <a:rPr lang="en">
                <a:latin typeface="Avenir"/>
                <a:ea typeface="Avenir"/>
                <a:cs typeface="Avenir"/>
                <a:sym typeface="Avenir"/>
              </a:rPr>
              <a:t>,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indegree[0] -=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indegree[2] -= 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4</a:t>
            </a:r>
            <a:r>
              <a:rPr lang="en">
                <a:latin typeface="Avenir"/>
                <a:ea typeface="Avenir"/>
                <a:cs typeface="Avenir"/>
                <a:sym typeface="Avenir"/>
              </a:rPr>
              <a:t>, 5}</a:t>
            </a:r>
            <a:endParaRPr>
              <a:latin typeface="Avenir"/>
              <a:ea typeface="Avenir"/>
              <a:cs typeface="Avenir"/>
              <a:sym typeface="Avenir"/>
            </a:endParaRPr>
          </a:p>
        </p:txBody>
      </p:sp>
      <p:sp>
        <p:nvSpPr>
          <p:cNvPr id="706" name="Google Shape;706;p53"/>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a:t>
            </a:r>
            <a:endParaRPr>
              <a:solidFill>
                <a:schemeClr val="dk1"/>
              </a:solidFill>
              <a:latin typeface="Avenir"/>
              <a:ea typeface="Avenir"/>
              <a:cs typeface="Avenir"/>
              <a:sym typeface="Avenir"/>
            </a:endParaRPr>
          </a:p>
        </p:txBody>
      </p:sp>
      <p:sp>
        <p:nvSpPr>
          <p:cNvPr id="707" name="Google Shape;707;p53"/>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13" name="Google Shape;713;p54"/>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714" name="Google Shape;714;p54"/>
          <p:cNvCxnSpPr>
            <a:stCxn id="713" idx="5"/>
            <a:endCxn id="715"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716" name="Google Shape;716;p54"/>
          <p:cNvCxnSpPr>
            <a:stCxn id="713" idx="7"/>
            <a:endCxn id="717"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717" name="Google Shape;717;p54"/>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18" name="Google Shape;718;p54"/>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715" name="Google Shape;715;p54"/>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19" name="Google Shape;719;p54"/>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20" name="Google Shape;720;p54"/>
          <p:cNvCxnSpPr>
            <a:endCxn id="719"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54"/>
          <p:cNvCxnSpPr>
            <a:stCxn id="719" idx="3"/>
            <a:endCxn id="715"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54"/>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5: [0, 1]</a:t>
            </a:r>
            <a:endParaRPr>
              <a:solidFill>
                <a:schemeClr val="dk1"/>
              </a:solidFill>
              <a:latin typeface="Avenir"/>
              <a:ea typeface="Avenir"/>
              <a:cs typeface="Avenir"/>
              <a:sym typeface="Avenir"/>
            </a:endParaRPr>
          </a:p>
        </p:txBody>
      </p:sp>
      <p:sp>
        <p:nvSpPr>
          <p:cNvPr id="723" name="Google Shape;723;p54"/>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1,</a:t>
            </a:r>
            <a:r>
              <a:rPr lang="en">
                <a:latin typeface="Avenir"/>
                <a:ea typeface="Avenir"/>
                <a:cs typeface="Avenir"/>
                <a:sym typeface="Avenir"/>
              </a:rPr>
              <a:t> 2, </a:t>
            </a:r>
            <a:r>
              <a:rPr lang="en">
                <a:solidFill>
                  <a:schemeClr val="accent2"/>
                </a:solidFill>
                <a:latin typeface="Avenir"/>
                <a:ea typeface="Avenir"/>
                <a:cs typeface="Avenir"/>
                <a:sym typeface="Avenir"/>
              </a:rPr>
              <a:t>0</a:t>
            </a:r>
            <a:r>
              <a:rPr lang="en">
                <a:latin typeface="Avenir"/>
                <a:ea typeface="Avenir"/>
                <a:cs typeface="Avenir"/>
                <a:sym typeface="Avenir"/>
              </a:rPr>
              <a:t>,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sources.add(2)</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{5, </a:t>
            </a:r>
            <a:r>
              <a:rPr lang="en">
                <a:solidFill>
                  <a:schemeClr val="accent2"/>
                </a:solidFill>
                <a:latin typeface="Avenir"/>
                <a:ea typeface="Avenir"/>
                <a:cs typeface="Avenir"/>
                <a:sym typeface="Avenir"/>
              </a:rPr>
              <a:t>2</a:t>
            </a:r>
            <a:r>
              <a:rPr lang="en">
                <a:latin typeface="Avenir"/>
                <a:ea typeface="Avenir"/>
                <a:cs typeface="Avenir"/>
                <a:sym typeface="Avenir"/>
              </a:rPr>
              <a:t>}</a:t>
            </a:r>
            <a:endParaRPr>
              <a:latin typeface="Avenir"/>
              <a:ea typeface="Avenir"/>
              <a:cs typeface="Avenir"/>
              <a:sym typeface="Avenir"/>
            </a:endParaRPr>
          </a:p>
        </p:txBody>
      </p:sp>
      <p:sp>
        <p:nvSpPr>
          <p:cNvPr id="724" name="Google Shape;724;p54"/>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a:t>
            </a:r>
            <a:endParaRPr>
              <a:solidFill>
                <a:schemeClr val="dk1"/>
              </a:solidFill>
              <a:latin typeface="Avenir"/>
              <a:ea typeface="Avenir"/>
              <a:cs typeface="Avenir"/>
              <a:sym typeface="Avenir"/>
            </a:endParaRPr>
          </a:p>
        </p:txBody>
      </p:sp>
      <p:sp>
        <p:nvSpPr>
          <p:cNvPr id="725" name="Google Shape;725;p54"/>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31" name="Google Shape;731;p55"/>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5: [0, 1]</a:t>
            </a:r>
            <a:endParaRPr b="1">
              <a:solidFill>
                <a:schemeClr val="accent2"/>
              </a:solidFill>
              <a:latin typeface="Avenir"/>
              <a:ea typeface="Avenir"/>
              <a:cs typeface="Avenir"/>
              <a:sym typeface="Avenir"/>
            </a:endParaRPr>
          </a:p>
        </p:txBody>
      </p:sp>
      <p:sp>
        <p:nvSpPr>
          <p:cNvPr id="732" name="Google Shape;732;p55"/>
          <p:cNvSpPr txBox="1"/>
          <p:nvPr/>
        </p:nvSpPr>
        <p:spPr>
          <a:xfrm>
            <a:off x="5682200" y="2509000"/>
            <a:ext cx="2054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0</a:t>
            </a:r>
            <a:r>
              <a:rPr lang="en">
                <a:solidFill>
                  <a:schemeClr val="dk1"/>
                </a:solidFill>
                <a:latin typeface="Avenir"/>
                <a:ea typeface="Avenir"/>
                <a:cs typeface="Avenir"/>
                <a:sym typeface="Avenir"/>
              </a:rPr>
              <a:t>,</a:t>
            </a:r>
            <a:r>
              <a:rPr lang="en">
                <a:latin typeface="Avenir"/>
                <a:ea typeface="Avenir"/>
                <a:cs typeface="Avenir"/>
                <a:sym typeface="Avenir"/>
              </a:rPr>
              <a:t> </a:t>
            </a:r>
            <a:r>
              <a:rPr b="1" lang="en">
                <a:solidFill>
                  <a:schemeClr val="accent2"/>
                </a:solidFill>
                <a:latin typeface="Avenir"/>
                <a:ea typeface="Avenir"/>
                <a:cs typeface="Avenir"/>
                <a:sym typeface="Avenir"/>
              </a:rPr>
              <a:t>1</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indegree[0] -= 1</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indegree[1] -= 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5</a:t>
            </a:r>
            <a:r>
              <a:rPr lang="en">
                <a:latin typeface="Avenir"/>
                <a:ea typeface="Avenir"/>
                <a:cs typeface="Avenir"/>
                <a:sym typeface="Avenir"/>
              </a:rPr>
              <a:t>, </a:t>
            </a:r>
            <a:r>
              <a:rPr lang="en">
                <a:solidFill>
                  <a:schemeClr val="dk1"/>
                </a:solidFill>
                <a:latin typeface="Avenir"/>
                <a:ea typeface="Avenir"/>
                <a:cs typeface="Avenir"/>
                <a:sym typeface="Avenir"/>
              </a:rPr>
              <a:t>2</a:t>
            </a:r>
            <a:r>
              <a:rPr lang="en">
                <a:latin typeface="Avenir"/>
                <a:ea typeface="Avenir"/>
                <a:cs typeface="Avenir"/>
                <a:sym typeface="Avenir"/>
              </a:rPr>
              <a:t>}</a:t>
            </a:r>
            <a:endParaRPr>
              <a:latin typeface="Avenir"/>
              <a:ea typeface="Avenir"/>
              <a:cs typeface="Avenir"/>
              <a:sym typeface="Avenir"/>
            </a:endParaRPr>
          </a:p>
        </p:txBody>
      </p:sp>
      <p:sp>
        <p:nvSpPr>
          <p:cNvPr id="733" name="Google Shape;733;p55"/>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a:t>
            </a:r>
            <a:endParaRPr>
              <a:solidFill>
                <a:schemeClr val="dk1"/>
              </a:solidFill>
              <a:latin typeface="Avenir"/>
              <a:ea typeface="Avenir"/>
              <a:cs typeface="Avenir"/>
              <a:sym typeface="Avenir"/>
            </a:endParaRPr>
          </a:p>
        </p:txBody>
      </p:sp>
      <p:sp>
        <p:nvSpPr>
          <p:cNvPr id="734" name="Google Shape;734;p55"/>
          <p:cNvSpPr/>
          <p:nvPr/>
        </p:nvSpPr>
        <p:spPr>
          <a:xfrm>
            <a:off x="928921" y="373324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735" name="Google Shape;735;p55"/>
          <p:cNvCxnSpPr>
            <a:stCxn id="734" idx="5"/>
            <a:endCxn id="736"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737" name="Google Shape;737;p55"/>
          <p:cNvCxnSpPr>
            <a:stCxn id="734" idx="7"/>
            <a:endCxn id="738"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738" name="Google Shape;738;p55"/>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39" name="Google Shape;739;p55"/>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736" name="Google Shape;736;p55"/>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40" name="Google Shape;740;p55"/>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41" name="Google Shape;741;p55"/>
          <p:cNvCxnSpPr>
            <a:endCxn id="740"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742" name="Google Shape;742;p55"/>
          <p:cNvCxnSpPr>
            <a:stCxn id="740" idx="3"/>
            <a:endCxn id="736"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43" name="Google Shape;743;p55"/>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49" name="Google Shape;749;p56"/>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2: [3]</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750" name="Google Shape;750;p56"/>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0</a:t>
            </a:r>
            <a:r>
              <a:rPr lang="en">
                <a:solidFill>
                  <a:schemeClr val="dk1"/>
                </a:solidFill>
                <a:latin typeface="Avenir"/>
                <a:ea typeface="Avenir"/>
                <a:cs typeface="Avenir"/>
                <a:sym typeface="Avenir"/>
              </a:rPr>
              <a:t>,</a:t>
            </a:r>
            <a:r>
              <a:rPr lang="en">
                <a:latin typeface="Avenir"/>
                <a:ea typeface="Avenir"/>
                <a:cs typeface="Avenir"/>
                <a:sym typeface="Avenir"/>
              </a:rPr>
              <a:t> </a:t>
            </a:r>
            <a:r>
              <a:rPr lang="en">
                <a:solidFill>
                  <a:schemeClr val="dk1"/>
                </a:solidFill>
                <a:latin typeface="Avenir"/>
                <a:ea typeface="Avenir"/>
                <a:cs typeface="Avenir"/>
                <a:sym typeface="Avenir"/>
              </a:rPr>
              <a:t>1</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1,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sources.add(0)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2, </a:t>
            </a:r>
            <a:r>
              <a:rPr b="1" lang="en">
                <a:solidFill>
                  <a:schemeClr val="accent2"/>
                </a:solidFill>
                <a:latin typeface="Avenir"/>
                <a:ea typeface="Avenir"/>
                <a:cs typeface="Avenir"/>
                <a:sym typeface="Avenir"/>
              </a:rPr>
              <a:t>0</a:t>
            </a:r>
            <a:r>
              <a:rPr lang="en">
                <a:latin typeface="Avenir"/>
                <a:ea typeface="Avenir"/>
                <a:cs typeface="Avenir"/>
                <a:sym typeface="Avenir"/>
              </a:rPr>
              <a:t>}</a:t>
            </a:r>
            <a:endParaRPr>
              <a:latin typeface="Avenir"/>
              <a:ea typeface="Avenir"/>
              <a:cs typeface="Avenir"/>
              <a:sym typeface="Avenir"/>
            </a:endParaRPr>
          </a:p>
        </p:txBody>
      </p:sp>
      <p:sp>
        <p:nvSpPr>
          <p:cNvPr id="751" name="Google Shape;751;p56"/>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a:t>
            </a:r>
            <a:endParaRPr>
              <a:solidFill>
                <a:schemeClr val="dk1"/>
              </a:solidFill>
              <a:latin typeface="Avenir"/>
              <a:ea typeface="Avenir"/>
              <a:cs typeface="Avenir"/>
              <a:sym typeface="Avenir"/>
            </a:endParaRPr>
          </a:p>
        </p:txBody>
      </p:sp>
      <p:sp>
        <p:nvSpPr>
          <p:cNvPr id="752" name="Google Shape;752;p56"/>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53" name="Google Shape;753;p56"/>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754" name="Google Shape;754;p56"/>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55" name="Google Shape;755;p56"/>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56" name="Google Shape;756;p56"/>
          <p:cNvCxnSpPr>
            <a:endCxn id="755"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757" name="Google Shape;757;p56"/>
          <p:cNvCxnSpPr>
            <a:stCxn id="755" idx="3"/>
            <a:endCxn id="754"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58" name="Google Shape;758;p56"/>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64" name="Google Shape;764;p57"/>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2: [3]</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765" name="Google Shape;765;p57"/>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1</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b="1" lang="en">
                <a:solidFill>
                  <a:schemeClr val="accent2"/>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indegree[3] -= 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rgbClr val="3B7EA1"/>
                </a:solidFill>
                <a:latin typeface="Avenir"/>
                <a:ea typeface="Avenir"/>
                <a:cs typeface="Avenir"/>
                <a:sym typeface="Avenir"/>
              </a:rPr>
              <a:t>2</a:t>
            </a:r>
            <a:r>
              <a:rPr lang="en">
                <a:solidFill>
                  <a:schemeClr val="dk1"/>
                </a:solidFill>
                <a:latin typeface="Avenir"/>
                <a:ea typeface="Avenir"/>
                <a:cs typeface="Avenir"/>
                <a:sym typeface="Avenir"/>
              </a:rPr>
              <a:t>, 0</a:t>
            </a:r>
            <a:r>
              <a:rPr lang="en">
                <a:latin typeface="Avenir"/>
                <a:ea typeface="Avenir"/>
                <a:cs typeface="Avenir"/>
                <a:sym typeface="Avenir"/>
              </a:rPr>
              <a:t>}</a:t>
            </a:r>
            <a:endParaRPr>
              <a:latin typeface="Avenir"/>
              <a:ea typeface="Avenir"/>
              <a:cs typeface="Avenir"/>
              <a:sym typeface="Avenir"/>
            </a:endParaRPr>
          </a:p>
        </p:txBody>
      </p:sp>
      <p:sp>
        <p:nvSpPr>
          <p:cNvPr id="766" name="Google Shape;766;p57"/>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a:t>
            </a:r>
            <a:endParaRPr>
              <a:solidFill>
                <a:schemeClr val="dk1"/>
              </a:solidFill>
              <a:latin typeface="Avenir"/>
              <a:ea typeface="Avenir"/>
              <a:cs typeface="Avenir"/>
              <a:sym typeface="Avenir"/>
            </a:endParaRPr>
          </a:p>
        </p:txBody>
      </p:sp>
      <p:sp>
        <p:nvSpPr>
          <p:cNvPr id="767" name="Google Shape;767;p57"/>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68" name="Google Shape;768;p57"/>
          <p:cNvSpPr/>
          <p:nvPr/>
        </p:nvSpPr>
        <p:spPr>
          <a:xfrm>
            <a:off x="1682525" y="2379300"/>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769" name="Google Shape;769;p57"/>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70" name="Google Shape;770;p57"/>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71" name="Google Shape;771;p57"/>
          <p:cNvCxnSpPr>
            <a:endCxn id="770"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772" name="Google Shape;772;p57"/>
          <p:cNvCxnSpPr>
            <a:stCxn id="770" idx="3"/>
            <a:endCxn id="769"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73" name="Google Shape;773;p57"/>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79" name="Google Shape;779;p58"/>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0: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780" name="Google Shape;780;p58"/>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1</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b="1" lang="en">
                <a:solidFill>
                  <a:schemeClr val="accent2"/>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sources.add(3)</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 </a:t>
            </a:r>
            <a:r>
              <a:rPr b="1" lang="en">
                <a:solidFill>
                  <a:schemeClr val="accent2"/>
                </a:solidFill>
                <a:latin typeface="Avenir"/>
                <a:ea typeface="Avenir"/>
                <a:cs typeface="Avenir"/>
                <a:sym typeface="Avenir"/>
              </a:rPr>
              <a:t>3</a:t>
            </a:r>
            <a:r>
              <a:rPr lang="en">
                <a:latin typeface="Avenir"/>
                <a:ea typeface="Avenir"/>
                <a:cs typeface="Avenir"/>
                <a:sym typeface="Avenir"/>
              </a:rPr>
              <a:t>}</a:t>
            </a:r>
            <a:endParaRPr>
              <a:latin typeface="Avenir"/>
              <a:ea typeface="Avenir"/>
              <a:cs typeface="Avenir"/>
              <a:sym typeface="Avenir"/>
            </a:endParaRPr>
          </a:p>
        </p:txBody>
      </p:sp>
      <p:sp>
        <p:nvSpPr>
          <p:cNvPr id="781" name="Google Shape;781;p58"/>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a:t>
            </a:r>
            <a:endParaRPr>
              <a:solidFill>
                <a:schemeClr val="dk1"/>
              </a:solidFill>
              <a:latin typeface="Avenir"/>
              <a:ea typeface="Avenir"/>
              <a:cs typeface="Avenir"/>
              <a:sym typeface="Avenir"/>
            </a:endParaRPr>
          </a:p>
        </p:txBody>
      </p:sp>
      <p:sp>
        <p:nvSpPr>
          <p:cNvPr id="782" name="Google Shape;782;p58"/>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83" name="Google Shape;783;p58"/>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84" name="Google Shape;784;p58"/>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85" name="Google Shape;785;p58"/>
          <p:cNvCxnSpPr>
            <a:stCxn id="784" idx="3"/>
            <a:endCxn id="783"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86" name="Google Shape;786;p58"/>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792" name="Google Shape;792;p59"/>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0: []</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3: [1]</a:t>
            </a:r>
            <a:endParaRPr>
              <a:solidFill>
                <a:schemeClr val="dk1"/>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793" name="Google Shape;793;p59"/>
          <p:cNvSpPr txBox="1"/>
          <p:nvPr/>
        </p:nvSpPr>
        <p:spPr>
          <a:xfrm>
            <a:off x="5682200" y="2509000"/>
            <a:ext cx="20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1</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0</a:t>
            </a:r>
            <a:r>
              <a:rPr lang="en">
                <a:solidFill>
                  <a:schemeClr val="dk1"/>
                </a:solidFill>
                <a:latin typeface="Avenir"/>
                <a:ea typeface="Avenir"/>
                <a:cs typeface="Avenir"/>
                <a:sym typeface="Avenir"/>
              </a:rPr>
              <a:t>, 3</a:t>
            </a:r>
            <a:r>
              <a:rPr lang="en">
                <a:latin typeface="Avenir"/>
                <a:ea typeface="Avenir"/>
                <a:cs typeface="Avenir"/>
                <a:sym typeface="Avenir"/>
              </a:rPr>
              <a:t>}</a:t>
            </a:r>
            <a:endParaRPr>
              <a:latin typeface="Avenir"/>
              <a:ea typeface="Avenir"/>
              <a:cs typeface="Avenir"/>
              <a:sym typeface="Avenir"/>
            </a:endParaRPr>
          </a:p>
        </p:txBody>
      </p:sp>
      <p:sp>
        <p:nvSpPr>
          <p:cNvPr id="794" name="Google Shape;794;p59"/>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 0]</a:t>
            </a:r>
            <a:endParaRPr>
              <a:solidFill>
                <a:schemeClr val="dk1"/>
              </a:solidFill>
              <a:latin typeface="Avenir"/>
              <a:ea typeface="Avenir"/>
              <a:cs typeface="Avenir"/>
              <a:sym typeface="Avenir"/>
            </a:endParaRPr>
          </a:p>
        </p:txBody>
      </p:sp>
      <p:sp>
        <p:nvSpPr>
          <p:cNvPr id="795" name="Google Shape;795;p59"/>
          <p:cNvSpPr/>
          <p:nvPr/>
        </p:nvSpPr>
        <p:spPr>
          <a:xfrm>
            <a:off x="1735103" y="324150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796" name="Google Shape;796;p59"/>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797" name="Google Shape;797;p59"/>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798" name="Google Shape;798;p59"/>
          <p:cNvCxnSpPr>
            <a:stCxn id="797" idx="3"/>
            <a:endCxn id="796"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59"/>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05" name="Google Shape;805;p60"/>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3: [1]</a:t>
            </a:r>
            <a:endParaRPr b="1">
              <a:solidFill>
                <a:schemeClr val="accen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806" name="Google Shape;806;p60"/>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a:t>
            </a:r>
            <a:r>
              <a:rPr b="1" lang="en">
                <a:solidFill>
                  <a:schemeClr val="accent2"/>
                </a:solidFill>
                <a:latin typeface="Avenir"/>
                <a:ea typeface="Avenir"/>
                <a:cs typeface="Avenir"/>
                <a:sym typeface="Avenir"/>
              </a:rPr>
              <a:t> 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indegree[1] -= 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3</a:t>
            </a:r>
            <a:r>
              <a:rPr lang="en">
                <a:latin typeface="Avenir"/>
                <a:ea typeface="Avenir"/>
                <a:cs typeface="Avenir"/>
                <a:sym typeface="Avenir"/>
              </a:rPr>
              <a:t>}</a:t>
            </a:r>
            <a:endParaRPr>
              <a:latin typeface="Avenir"/>
              <a:ea typeface="Avenir"/>
              <a:cs typeface="Avenir"/>
              <a:sym typeface="Avenir"/>
            </a:endParaRPr>
          </a:p>
        </p:txBody>
      </p:sp>
      <p:sp>
        <p:nvSpPr>
          <p:cNvPr id="807" name="Google Shape;807;p60"/>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 0, 3]</a:t>
            </a:r>
            <a:endParaRPr>
              <a:solidFill>
                <a:schemeClr val="dk1"/>
              </a:solidFill>
              <a:latin typeface="Avenir"/>
              <a:ea typeface="Avenir"/>
              <a:cs typeface="Avenir"/>
              <a:sym typeface="Avenir"/>
            </a:endParaRPr>
          </a:p>
        </p:txBody>
      </p:sp>
      <p:sp>
        <p:nvSpPr>
          <p:cNvPr id="808" name="Google Shape;808;p60"/>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809" name="Google Shape;809;p60"/>
          <p:cNvSpPr/>
          <p:nvPr/>
        </p:nvSpPr>
        <p:spPr>
          <a:xfrm>
            <a:off x="2677512" y="3194191"/>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810" name="Google Shape;810;p60"/>
          <p:cNvCxnSpPr>
            <a:stCxn id="809" idx="3"/>
            <a:endCxn id="808"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811" name="Google Shape;811;p60"/>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17" name="Google Shape;817;p61"/>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1: []</a:t>
            </a:r>
            <a:endParaRPr>
              <a:solidFill>
                <a:schemeClr val="dk1"/>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3: [1]</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818" name="Google Shape;818;p61"/>
          <p:cNvSpPr txBox="1"/>
          <p:nvPr/>
        </p:nvSpPr>
        <p:spPr>
          <a:xfrm>
            <a:off x="5682200" y="2509000"/>
            <a:ext cx="20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a:t>
            </a:r>
            <a:r>
              <a:rPr b="1" lang="en">
                <a:solidFill>
                  <a:schemeClr val="accent2"/>
                </a:solidFill>
                <a:latin typeface="Avenir"/>
                <a:ea typeface="Avenir"/>
                <a:cs typeface="Avenir"/>
                <a:sym typeface="Avenir"/>
              </a:rPr>
              <a:t> 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sources.add(1)</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b="1" lang="en">
                <a:solidFill>
                  <a:schemeClr val="accent2"/>
                </a:solidFill>
                <a:latin typeface="Avenir"/>
                <a:ea typeface="Avenir"/>
                <a:cs typeface="Avenir"/>
                <a:sym typeface="Avenir"/>
              </a:rPr>
              <a:t>1</a:t>
            </a:r>
            <a:r>
              <a:rPr lang="en">
                <a:latin typeface="Avenir"/>
                <a:ea typeface="Avenir"/>
                <a:cs typeface="Avenir"/>
                <a:sym typeface="Avenir"/>
              </a:rPr>
              <a:t>}</a:t>
            </a:r>
            <a:endParaRPr>
              <a:latin typeface="Avenir"/>
              <a:ea typeface="Avenir"/>
              <a:cs typeface="Avenir"/>
              <a:sym typeface="Avenir"/>
            </a:endParaRPr>
          </a:p>
        </p:txBody>
      </p:sp>
      <p:sp>
        <p:nvSpPr>
          <p:cNvPr id="819" name="Google Shape;819;p61"/>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 0, 3]</a:t>
            </a:r>
            <a:endParaRPr>
              <a:solidFill>
                <a:schemeClr val="dk1"/>
              </a:solidFill>
              <a:latin typeface="Avenir"/>
              <a:ea typeface="Avenir"/>
              <a:cs typeface="Avenir"/>
              <a:sym typeface="Avenir"/>
            </a:endParaRPr>
          </a:p>
        </p:txBody>
      </p:sp>
      <p:sp>
        <p:nvSpPr>
          <p:cNvPr id="820" name="Google Shape;820;p61"/>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821" name="Google Shape;821;p61"/>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Topological Sort</a:t>
            </a:r>
            <a:endParaRPr/>
          </a:p>
        </p:txBody>
      </p:sp>
      <p:sp>
        <p:nvSpPr>
          <p:cNvPr id="105" name="Google Shape;105;p17"/>
          <p:cNvSpPr txBox="1"/>
          <p:nvPr>
            <p:ph idx="1" type="body"/>
          </p:nvPr>
        </p:nvSpPr>
        <p:spPr>
          <a:xfrm>
            <a:off x="311700" y="11524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Key Ideas:</a:t>
            </a:r>
            <a:endParaRPr b="1"/>
          </a:p>
          <a:p>
            <a:pPr indent="-317500" lvl="0" marL="457200" rtl="0" algn="l">
              <a:spcBef>
                <a:spcPts val="0"/>
              </a:spcBef>
              <a:spcAft>
                <a:spcPts val="0"/>
              </a:spcAft>
              <a:buSzPts val="1400"/>
              <a:buChar char="-"/>
            </a:pPr>
            <a:r>
              <a:rPr lang="en"/>
              <a:t>Not having a topological sort indicates a that the graph has directed cycle (only works on DAGs)</a:t>
            </a:r>
            <a:endParaRPr/>
          </a:p>
          <a:p>
            <a:pPr indent="-317500" lvl="0" marL="457200" rtl="0" algn="l">
              <a:spcBef>
                <a:spcPts val="0"/>
              </a:spcBef>
              <a:spcAft>
                <a:spcPts val="0"/>
              </a:spcAft>
              <a:buSzPts val="1400"/>
              <a:buChar char="-"/>
            </a:pPr>
            <a:r>
              <a:rPr lang="en"/>
              <a:t>Most DAGs have multiple topological sorts</a:t>
            </a:r>
            <a:endParaRPr/>
          </a:p>
          <a:p>
            <a:pPr indent="-317500" lvl="0" marL="457200" rtl="0" algn="l">
              <a:spcBef>
                <a:spcPts val="0"/>
              </a:spcBef>
              <a:spcAft>
                <a:spcPts val="0"/>
              </a:spcAft>
              <a:buSzPts val="1400"/>
              <a:buChar char="-"/>
            </a:pPr>
            <a:r>
              <a:rPr lang="en"/>
              <a:t>Source node: a node that has no incoming edges</a:t>
            </a:r>
            <a:endParaRPr/>
          </a:p>
          <a:p>
            <a:pPr indent="-317500" lvl="0" marL="457200" rtl="0" algn="l">
              <a:spcBef>
                <a:spcPts val="0"/>
              </a:spcBef>
              <a:spcAft>
                <a:spcPts val="0"/>
              </a:spcAft>
              <a:buSzPts val="1400"/>
              <a:buChar char="-"/>
            </a:pPr>
            <a:r>
              <a:rPr lang="en"/>
              <a:t>Sink node: a node that has no outgoing edges</a:t>
            </a:r>
            <a:endParaRPr/>
          </a:p>
          <a:p>
            <a:pPr indent="0" lvl="0" marL="0" rtl="0" algn="l">
              <a:spcBef>
                <a:spcPts val="1600"/>
              </a:spcBef>
              <a:spcAft>
                <a:spcPts val="1600"/>
              </a:spcAft>
              <a:buNone/>
            </a:pPr>
            <a:r>
              <a:t/>
            </a:r>
            <a:endParaRPr/>
          </a:p>
        </p:txBody>
      </p:sp>
      <p:sp>
        <p:nvSpPr>
          <p:cNvPr id="106" name="Google Shape;106;p17"/>
          <p:cNvSpPr/>
          <p:nvPr/>
        </p:nvSpPr>
        <p:spPr>
          <a:xfrm>
            <a:off x="1449444" y="3953621"/>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cxnSp>
        <p:nvCxnSpPr>
          <p:cNvPr id="107" name="Google Shape;107;p17"/>
          <p:cNvCxnSpPr>
            <a:stCxn id="106" idx="5"/>
            <a:endCxn id="108" idx="1"/>
          </p:cNvCxnSpPr>
          <p:nvPr/>
        </p:nvCxnSpPr>
        <p:spPr>
          <a:xfrm>
            <a:off x="1733677" y="4246561"/>
            <a:ext cx="596100" cy="212700"/>
          </a:xfrm>
          <a:prstGeom prst="straightConnector1">
            <a:avLst/>
          </a:prstGeom>
          <a:noFill/>
          <a:ln cap="flat" cmpd="sng" w="9525">
            <a:solidFill>
              <a:schemeClr val="dk1"/>
            </a:solidFill>
            <a:prstDash val="solid"/>
            <a:round/>
            <a:headEnd len="med" w="med" type="none"/>
            <a:tailEnd len="med" w="med" type="triangle"/>
          </a:ln>
        </p:spPr>
      </p:cxnSp>
      <p:cxnSp>
        <p:nvCxnSpPr>
          <p:cNvPr id="109" name="Google Shape;109;p17"/>
          <p:cNvCxnSpPr>
            <a:stCxn id="106" idx="7"/>
            <a:endCxn id="110" idx="3"/>
          </p:cNvCxnSpPr>
          <p:nvPr/>
        </p:nvCxnSpPr>
        <p:spPr>
          <a:xfrm flipH="1" rot="10800000">
            <a:off x="1733677" y="3724282"/>
            <a:ext cx="596100" cy="279600"/>
          </a:xfrm>
          <a:prstGeom prst="straightConnector1">
            <a:avLst/>
          </a:prstGeom>
          <a:noFill/>
          <a:ln cap="flat" cmpd="sng" w="9525">
            <a:solidFill>
              <a:schemeClr val="dk1"/>
            </a:solidFill>
            <a:prstDash val="solid"/>
            <a:round/>
            <a:headEnd len="med" w="med" type="none"/>
            <a:tailEnd len="med" w="med" type="triangle"/>
          </a:ln>
        </p:spPr>
      </p:cxnSp>
      <p:sp>
        <p:nvSpPr>
          <p:cNvPr id="111" name="Google Shape;111;p17"/>
          <p:cNvSpPr/>
          <p:nvPr/>
        </p:nvSpPr>
        <p:spPr>
          <a:xfrm>
            <a:off x="1322750" y="2975902"/>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cxnSp>
        <p:nvCxnSpPr>
          <p:cNvPr id="112" name="Google Shape;112;p17"/>
          <p:cNvCxnSpPr>
            <a:stCxn id="111" idx="5"/>
            <a:endCxn id="110" idx="1"/>
          </p:cNvCxnSpPr>
          <p:nvPr/>
        </p:nvCxnSpPr>
        <p:spPr>
          <a:xfrm>
            <a:off x="1606983" y="3268842"/>
            <a:ext cx="722700" cy="212700"/>
          </a:xfrm>
          <a:prstGeom prst="straightConnector1">
            <a:avLst/>
          </a:prstGeom>
          <a:noFill/>
          <a:ln cap="flat" cmpd="sng" w="9525">
            <a:solidFill>
              <a:schemeClr val="dk1"/>
            </a:solidFill>
            <a:prstDash val="solid"/>
            <a:round/>
            <a:headEnd len="med" w="med" type="none"/>
            <a:tailEnd len="med" w="med" type="triangle"/>
          </a:ln>
        </p:spPr>
      </p:cxnSp>
      <p:cxnSp>
        <p:nvCxnSpPr>
          <p:cNvPr id="113" name="Google Shape;113;p17"/>
          <p:cNvCxnSpPr>
            <a:stCxn id="111" idx="7"/>
            <a:endCxn id="114" idx="2"/>
          </p:cNvCxnSpPr>
          <p:nvPr/>
        </p:nvCxnSpPr>
        <p:spPr>
          <a:xfrm flipH="1" rot="10800000">
            <a:off x="1606983" y="2687162"/>
            <a:ext cx="619800" cy="3390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17"/>
          <p:cNvSpPr/>
          <p:nvPr/>
        </p:nvSpPr>
        <p:spPr>
          <a:xfrm>
            <a:off x="2281047" y="3431372"/>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sp>
        <p:nvSpPr>
          <p:cNvPr id="114" name="Google Shape;114;p17"/>
          <p:cNvSpPr/>
          <p:nvPr/>
        </p:nvSpPr>
        <p:spPr>
          <a:xfrm>
            <a:off x="2226812" y="2515675"/>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108" name="Google Shape;108;p17"/>
          <p:cNvSpPr/>
          <p:nvPr/>
        </p:nvSpPr>
        <p:spPr>
          <a:xfrm>
            <a:off x="2281047" y="4409024"/>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115" name="Google Shape;115;p17"/>
          <p:cNvSpPr/>
          <p:nvPr/>
        </p:nvSpPr>
        <p:spPr>
          <a:xfrm>
            <a:off x="3253174" y="3381126"/>
            <a:ext cx="333000" cy="3432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cxnSp>
        <p:nvCxnSpPr>
          <p:cNvPr id="116" name="Google Shape;116;p17"/>
          <p:cNvCxnSpPr>
            <a:endCxn id="115" idx="1"/>
          </p:cNvCxnSpPr>
          <p:nvPr/>
        </p:nvCxnSpPr>
        <p:spPr>
          <a:xfrm>
            <a:off x="2560040" y="2680486"/>
            <a:ext cx="741900" cy="750900"/>
          </a:xfrm>
          <a:prstGeom prst="straightConnector1">
            <a:avLst/>
          </a:prstGeom>
          <a:noFill/>
          <a:ln cap="flat" cmpd="sng" w="9525">
            <a:solidFill>
              <a:schemeClr val="dk1"/>
            </a:solidFill>
            <a:prstDash val="solid"/>
            <a:round/>
            <a:headEnd len="med" w="med" type="none"/>
            <a:tailEnd len="med" w="med" type="triangle"/>
          </a:ln>
        </p:spPr>
      </p:cxnSp>
      <p:cxnSp>
        <p:nvCxnSpPr>
          <p:cNvPr id="117" name="Google Shape;117;p17"/>
          <p:cNvCxnSpPr>
            <a:stCxn id="115" idx="3"/>
            <a:endCxn id="108" idx="6"/>
          </p:cNvCxnSpPr>
          <p:nvPr/>
        </p:nvCxnSpPr>
        <p:spPr>
          <a:xfrm flipH="1">
            <a:off x="2614040" y="3674065"/>
            <a:ext cx="687900" cy="9066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17"/>
          <p:cNvCxnSpPr/>
          <p:nvPr/>
        </p:nvCxnSpPr>
        <p:spPr>
          <a:xfrm>
            <a:off x="3864870" y="3552654"/>
            <a:ext cx="941100" cy="0"/>
          </a:xfrm>
          <a:prstGeom prst="straightConnector1">
            <a:avLst/>
          </a:prstGeom>
          <a:noFill/>
          <a:ln cap="flat" cmpd="sng" w="28575">
            <a:solidFill>
              <a:schemeClr val="dk2"/>
            </a:solidFill>
            <a:prstDash val="solid"/>
            <a:round/>
            <a:headEnd len="med" w="med" type="none"/>
            <a:tailEnd len="med" w="med" type="triangle"/>
          </a:ln>
        </p:spPr>
      </p:cxnSp>
      <p:sp>
        <p:nvSpPr>
          <p:cNvPr id="119" name="Google Shape;119;p17"/>
          <p:cNvSpPr/>
          <p:nvPr/>
        </p:nvSpPr>
        <p:spPr>
          <a:xfrm>
            <a:off x="5002322"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5</a:t>
            </a:r>
            <a:endParaRPr>
              <a:solidFill>
                <a:schemeClr val="lt1"/>
              </a:solidFill>
              <a:latin typeface="Catamaran"/>
              <a:ea typeface="Catamaran"/>
              <a:cs typeface="Catamaran"/>
              <a:sym typeface="Catamaran"/>
            </a:endParaRPr>
          </a:p>
        </p:txBody>
      </p:sp>
      <p:sp>
        <p:nvSpPr>
          <p:cNvPr id="120" name="Google Shape;120;p17"/>
          <p:cNvSpPr/>
          <p:nvPr/>
        </p:nvSpPr>
        <p:spPr>
          <a:xfrm>
            <a:off x="5531800"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4</a:t>
            </a:r>
            <a:endParaRPr>
              <a:solidFill>
                <a:schemeClr val="lt1"/>
              </a:solidFill>
              <a:latin typeface="Catamaran"/>
              <a:ea typeface="Catamaran"/>
              <a:cs typeface="Catamaran"/>
              <a:sym typeface="Catamaran"/>
            </a:endParaRPr>
          </a:p>
        </p:txBody>
      </p:sp>
      <p:sp>
        <p:nvSpPr>
          <p:cNvPr id="121" name="Google Shape;121;p17"/>
          <p:cNvSpPr/>
          <p:nvPr/>
        </p:nvSpPr>
        <p:spPr>
          <a:xfrm>
            <a:off x="6061277"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2</a:t>
            </a:r>
            <a:endParaRPr>
              <a:solidFill>
                <a:schemeClr val="lt1"/>
              </a:solidFill>
              <a:latin typeface="Catamaran"/>
              <a:ea typeface="Catamaran"/>
              <a:cs typeface="Catamaran"/>
              <a:sym typeface="Catamaran"/>
            </a:endParaRPr>
          </a:p>
        </p:txBody>
      </p:sp>
      <p:sp>
        <p:nvSpPr>
          <p:cNvPr id="122" name="Google Shape;122;p17"/>
          <p:cNvSpPr/>
          <p:nvPr/>
        </p:nvSpPr>
        <p:spPr>
          <a:xfrm>
            <a:off x="6590755"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3</a:t>
            </a:r>
            <a:endParaRPr>
              <a:solidFill>
                <a:schemeClr val="lt1"/>
              </a:solidFill>
              <a:latin typeface="Catamaran"/>
              <a:ea typeface="Catamaran"/>
              <a:cs typeface="Catamaran"/>
              <a:sym typeface="Catamaran"/>
            </a:endParaRPr>
          </a:p>
        </p:txBody>
      </p:sp>
      <p:sp>
        <p:nvSpPr>
          <p:cNvPr id="123" name="Google Shape;123;p17"/>
          <p:cNvSpPr/>
          <p:nvPr/>
        </p:nvSpPr>
        <p:spPr>
          <a:xfrm>
            <a:off x="7120233"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124" name="Google Shape;124;p17"/>
          <p:cNvSpPr/>
          <p:nvPr/>
        </p:nvSpPr>
        <p:spPr>
          <a:xfrm>
            <a:off x="7649710" y="3381126"/>
            <a:ext cx="333000" cy="343200"/>
          </a:xfrm>
          <a:prstGeom prst="ellipse">
            <a:avLst/>
          </a:prstGeom>
          <a:solidFill>
            <a:srgbClr val="66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0</a:t>
            </a:r>
            <a:endParaRPr>
              <a:solidFill>
                <a:schemeClr val="lt1"/>
              </a:solidFill>
              <a:latin typeface="Catamaran"/>
              <a:ea typeface="Catamaran"/>
              <a:cs typeface="Catamaran"/>
              <a:sym typeface="Catamaran"/>
            </a:endParaRPr>
          </a:p>
        </p:txBody>
      </p:sp>
      <p:cxnSp>
        <p:nvCxnSpPr>
          <p:cNvPr id="125" name="Google Shape;125;p17"/>
          <p:cNvCxnSpPr>
            <a:stCxn id="119" idx="0"/>
            <a:endCxn id="124" idx="0"/>
          </p:cNvCxnSpPr>
          <p:nvPr/>
        </p:nvCxnSpPr>
        <p:spPr>
          <a:xfrm flipH="1" rot="-5400000">
            <a:off x="6492272" y="2057676"/>
            <a:ext cx="600" cy="26475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26" name="Google Shape;126;p17"/>
          <p:cNvCxnSpPr>
            <a:stCxn id="120" idx="4"/>
            <a:endCxn id="124" idx="4"/>
          </p:cNvCxnSpPr>
          <p:nvPr/>
        </p:nvCxnSpPr>
        <p:spPr>
          <a:xfrm flipH="1" rot="-5400000">
            <a:off x="6757000" y="2665626"/>
            <a:ext cx="600" cy="21180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27" name="Google Shape;127;p17"/>
          <p:cNvCxnSpPr>
            <a:stCxn id="121" idx="0"/>
            <a:endCxn id="122" idx="0"/>
          </p:cNvCxnSpPr>
          <p:nvPr/>
        </p:nvCxnSpPr>
        <p:spPr>
          <a:xfrm flipH="1" rot="-5400000">
            <a:off x="6492227" y="3116676"/>
            <a:ext cx="600" cy="5295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28" name="Google Shape;128;p17"/>
          <p:cNvCxnSpPr>
            <a:stCxn id="122" idx="4"/>
            <a:endCxn id="123" idx="4"/>
          </p:cNvCxnSpPr>
          <p:nvPr/>
        </p:nvCxnSpPr>
        <p:spPr>
          <a:xfrm flipH="1" rot="-5400000">
            <a:off x="7021705" y="3459876"/>
            <a:ext cx="600" cy="5295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29" name="Google Shape;129;p17"/>
          <p:cNvCxnSpPr>
            <a:stCxn id="120" idx="4"/>
            <a:endCxn id="121" idx="4"/>
          </p:cNvCxnSpPr>
          <p:nvPr/>
        </p:nvCxnSpPr>
        <p:spPr>
          <a:xfrm flipH="1" rot="-5400000">
            <a:off x="5962750" y="3459876"/>
            <a:ext cx="600" cy="529500"/>
          </a:xfrm>
          <a:prstGeom prst="curvedConnector3">
            <a:avLst>
              <a:gd fmla="val 39687500" name="adj1"/>
            </a:avLst>
          </a:prstGeom>
          <a:noFill/>
          <a:ln cap="flat" cmpd="sng" w="9525">
            <a:solidFill>
              <a:schemeClr val="dk1"/>
            </a:solidFill>
            <a:prstDash val="solid"/>
            <a:round/>
            <a:headEnd len="med" w="med" type="none"/>
            <a:tailEnd len="med" w="med" type="triangle"/>
          </a:ln>
        </p:spPr>
      </p:cxnSp>
      <p:cxnSp>
        <p:nvCxnSpPr>
          <p:cNvPr id="130" name="Google Shape;130;p17"/>
          <p:cNvCxnSpPr>
            <a:stCxn id="119" idx="0"/>
            <a:endCxn id="123" idx="0"/>
          </p:cNvCxnSpPr>
          <p:nvPr/>
        </p:nvCxnSpPr>
        <p:spPr>
          <a:xfrm flipH="1" rot="-5400000">
            <a:off x="6227522" y="2322426"/>
            <a:ext cx="600" cy="2118000"/>
          </a:xfrm>
          <a:prstGeom prst="curvedConnector3">
            <a:avLst>
              <a:gd fmla="val -3968750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27" name="Google Shape;827;p62"/>
          <p:cNvSpPr txBox="1"/>
          <p:nvPr/>
        </p:nvSpPr>
        <p:spPr>
          <a:xfrm>
            <a:off x="3619900" y="2509000"/>
            <a:ext cx="14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Adjacency list</a:t>
            </a:r>
            <a:endParaRPr>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0: []</a:t>
            </a:r>
            <a:endParaRPr b="1">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accent2"/>
                </a:solidFill>
                <a:latin typeface="Avenir"/>
                <a:ea typeface="Avenir"/>
                <a:cs typeface="Avenir"/>
                <a:sym typeface="Avenir"/>
              </a:rPr>
              <a:t>1: []</a:t>
            </a:r>
            <a:endParaRPr b="1">
              <a:solidFill>
                <a:schemeClr val="accen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2: [3]</a:t>
            </a:r>
            <a:endParaRPr>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3: [1]</a:t>
            </a:r>
            <a:endParaRPr>
              <a:solidFill>
                <a:schemeClr val="lt2"/>
              </a:solidFill>
              <a:latin typeface="Avenir"/>
              <a:ea typeface="Avenir"/>
              <a:cs typeface="Avenir"/>
              <a:sym typeface="Avenir"/>
            </a:endParaRPr>
          </a:p>
          <a:p>
            <a:pPr indent="0" lvl="0" marL="0" rtl="0" algn="l">
              <a:spcBef>
                <a:spcPts val="0"/>
              </a:spcBef>
              <a:spcAft>
                <a:spcPts val="0"/>
              </a:spcAft>
              <a:buNone/>
            </a:pPr>
            <a:r>
              <a:rPr b="1" lang="en">
                <a:solidFill>
                  <a:schemeClr val="lt2"/>
                </a:solidFill>
                <a:latin typeface="Avenir"/>
                <a:ea typeface="Avenir"/>
                <a:cs typeface="Avenir"/>
                <a:sym typeface="Avenir"/>
              </a:rPr>
              <a:t>4: [0, 2]</a:t>
            </a:r>
            <a:endParaRPr b="1">
              <a:solidFill>
                <a:schemeClr val="lt2"/>
              </a:solidFill>
              <a:latin typeface="Avenir"/>
              <a:ea typeface="Avenir"/>
              <a:cs typeface="Avenir"/>
              <a:sym typeface="Avenir"/>
            </a:endParaRPr>
          </a:p>
          <a:p>
            <a:pPr indent="0" lvl="0" marL="0" rtl="0" algn="l">
              <a:spcBef>
                <a:spcPts val="0"/>
              </a:spcBef>
              <a:spcAft>
                <a:spcPts val="0"/>
              </a:spcAft>
              <a:buNone/>
            </a:pPr>
            <a:r>
              <a:rPr lang="en">
                <a:solidFill>
                  <a:schemeClr val="lt2"/>
                </a:solidFill>
                <a:latin typeface="Avenir"/>
                <a:ea typeface="Avenir"/>
                <a:cs typeface="Avenir"/>
                <a:sym typeface="Avenir"/>
              </a:rPr>
              <a:t>5: [0, 1]</a:t>
            </a:r>
            <a:endParaRPr>
              <a:solidFill>
                <a:schemeClr val="lt2"/>
              </a:solidFill>
              <a:latin typeface="Avenir"/>
              <a:ea typeface="Avenir"/>
              <a:cs typeface="Avenir"/>
              <a:sym typeface="Avenir"/>
            </a:endParaRPr>
          </a:p>
        </p:txBody>
      </p:sp>
      <p:sp>
        <p:nvSpPr>
          <p:cNvPr id="828" name="Google Shape;828;p62"/>
          <p:cNvSpPr txBox="1"/>
          <p:nvPr/>
        </p:nvSpPr>
        <p:spPr>
          <a:xfrm>
            <a:off x="5682200" y="2509000"/>
            <a:ext cx="20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Indegrees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r>
              <a:rPr lang="en">
                <a:solidFill>
                  <a:schemeClr val="dk1"/>
                </a:solidFill>
                <a:latin typeface="Avenir"/>
                <a:ea typeface="Avenir"/>
                <a:cs typeface="Avenir"/>
                <a:sym typeface="Avenir"/>
              </a:rPr>
              <a:t>0, 0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a:t>
            </a:r>
            <a:r>
              <a:rPr lang="en">
                <a:solidFill>
                  <a:schemeClr val="dk1"/>
                </a:solidFill>
                <a:latin typeface="Avenir"/>
                <a:ea typeface="Avenir"/>
                <a:cs typeface="Avenir"/>
                <a:sym typeface="Avenir"/>
              </a:rPr>
              <a:t>0</a:t>
            </a:r>
            <a:r>
              <a:rPr lang="en">
                <a:latin typeface="Avenir"/>
                <a:ea typeface="Avenir"/>
                <a:cs typeface="Avenir"/>
                <a:sym typeface="Avenir"/>
              </a:rPr>
              <a:t>, 0, 0]</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Sources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t>
            </a:r>
            <a:endParaRPr>
              <a:latin typeface="Avenir"/>
              <a:ea typeface="Avenir"/>
              <a:cs typeface="Avenir"/>
              <a:sym typeface="Avenir"/>
            </a:endParaRPr>
          </a:p>
        </p:txBody>
      </p:sp>
      <p:sp>
        <p:nvSpPr>
          <p:cNvPr id="829" name="Google Shape;829;p62"/>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 0, 3, 1]</a:t>
            </a:r>
            <a:endParaRPr>
              <a:solidFill>
                <a:schemeClr val="dk1"/>
              </a:solidFill>
              <a:latin typeface="Avenir"/>
              <a:ea typeface="Avenir"/>
              <a:cs typeface="Avenir"/>
              <a:sym typeface="Avenir"/>
            </a:endParaRPr>
          </a:p>
        </p:txBody>
      </p:sp>
      <p:sp>
        <p:nvSpPr>
          <p:cNvPr id="830" name="Google Shape;830;p62"/>
          <p:cNvSpPr/>
          <p:nvPr/>
        </p:nvSpPr>
        <p:spPr>
          <a:xfrm>
            <a:off x="1735103" y="4162039"/>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1</a:t>
            </a:r>
            <a:endParaRPr>
              <a:solidFill>
                <a:schemeClr val="lt1"/>
              </a:solidFill>
              <a:latin typeface="Catamaran"/>
              <a:ea typeface="Catamaran"/>
              <a:cs typeface="Catamaran"/>
              <a:sym typeface="Catamaran"/>
            </a:endParaRPr>
          </a:p>
        </p:txBody>
      </p:sp>
      <p:sp>
        <p:nvSpPr>
          <p:cNvPr id="831" name="Google Shape;831;p62"/>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37" name="Google Shape;837;p63"/>
          <p:cNvSpPr/>
          <p:nvPr/>
        </p:nvSpPr>
        <p:spPr>
          <a:xfrm>
            <a:off x="928921" y="3733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5</a:t>
            </a:r>
            <a:endParaRPr sz="1500">
              <a:solidFill>
                <a:schemeClr val="lt1"/>
              </a:solidFill>
              <a:latin typeface="Catamaran"/>
              <a:ea typeface="Catamaran"/>
              <a:cs typeface="Catamaran"/>
              <a:sym typeface="Catamaran"/>
            </a:endParaRPr>
          </a:p>
        </p:txBody>
      </p:sp>
      <p:cxnSp>
        <p:nvCxnSpPr>
          <p:cNvPr id="838" name="Google Shape;838;p63"/>
          <p:cNvCxnSpPr>
            <a:stCxn id="837" idx="5"/>
            <a:endCxn id="839" idx="1"/>
          </p:cNvCxnSpPr>
          <p:nvPr/>
        </p:nvCxnSpPr>
        <p:spPr>
          <a:xfrm>
            <a:off x="1204448" y="4008768"/>
            <a:ext cx="577800" cy="20040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63"/>
          <p:cNvCxnSpPr>
            <a:stCxn id="837" idx="7"/>
            <a:endCxn id="841" idx="3"/>
          </p:cNvCxnSpPr>
          <p:nvPr/>
        </p:nvCxnSpPr>
        <p:spPr>
          <a:xfrm flipH="1" rot="10800000">
            <a:off x="1204448" y="3517114"/>
            <a:ext cx="577800" cy="26340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63"/>
          <p:cNvSpPr/>
          <p:nvPr/>
        </p:nvSpPr>
        <p:spPr>
          <a:xfrm>
            <a:off x="806100" y="281264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4</a:t>
            </a:r>
            <a:endParaRPr sz="1500">
              <a:solidFill>
                <a:schemeClr val="lt1"/>
              </a:solidFill>
              <a:latin typeface="Catamaran"/>
              <a:ea typeface="Catamaran"/>
              <a:cs typeface="Catamaran"/>
              <a:sym typeface="Catamaran"/>
            </a:endParaRPr>
          </a:p>
        </p:txBody>
      </p:sp>
      <p:cxnSp>
        <p:nvCxnSpPr>
          <p:cNvPr id="843" name="Google Shape;843;p63"/>
          <p:cNvCxnSpPr>
            <a:stCxn id="842" idx="5"/>
            <a:endCxn id="841" idx="1"/>
          </p:cNvCxnSpPr>
          <p:nvPr/>
        </p:nvCxnSpPr>
        <p:spPr>
          <a:xfrm>
            <a:off x="1081627" y="3088167"/>
            <a:ext cx="700800" cy="200700"/>
          </a:xfrm>
          <a:prstGeom prst="straightConnector1">
            <a:avLst/>
          </a:prstGeom>
          <a:noFill/>
          <a:ln cap="flat" cmpd="sng" w="9525">
            <a:solidFill>
              <a:schemeClr val="dk2"/>
            </a:solidFill>
            <a:prstDash val="solid"/>
            <a:round/>
            <a:headEnd len="med" w="med" type="none"/>
            <a:tailEnd len="med" w="med" type="triangle"/>
          </a:ln>
        </p:spPr>
      </p:cxnSp>
      <p:cxnSp>
        <p:nvCxnSpPr>
          <p:cNvPr id="844" name="Google Shape;844;p63"/>
          <p:cNvCxnSpPr>
            <a:stCxn id="842" idx="7"/>
            <a:endCxn id="845" idx="2"/>
          </p:cNvCxnSpPr>
          <p:nvPr/>
        </p:nvCxnSpPr>
        <p:spPr>
          <a:xfrm flipH="1" rot="10800000">
            <a:off x="1081627" y="2540713"/>
            <a:ext cx="600900" cy="319200"/>
          </a:xfrm>
          <a:prstGeom prst="straightConnector1">
            <a:avLst/>
          </a:prstGeom>
          <a:noFill/>
          <a:ln cap="flat" cmpd="sng" w="9525">
            <a:solidFill>
              <a:schemeClr val="dk2"/>
            </a:solidFill>
            <a:prstDash val="solid"/>
            <a:round/>
            <a:headEnd len="med" w="med" type="none"/>
            <a:tailEnd len="med" w="med" type="triangle"/>
          </a:ln>
        </p:spPr>
      </p:cxnSp>
      <p:sp>
        <p:nvSpPr>
          <p:cNvPr id="841" name="Google Shape;841;p63"/>
          <p:cNvSpPr/>
          <p:nvPr/>
        </p:nvSpPr>
        <p:spPr>
          <a:xfrm>
            <a:off x="1735103" y="32415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0</a:t>
            </a:r>
            <a:endParaRPr sz="1500">
              <a:solidFill>
                <a:schemeClr val="lt1"/>
              </a:solidFill>
              <a:latin typeface="Catamaran"/>
              <a:ea typeface="Catamaran"/>
              <a:cs typeface="Catamaran"/>
              <a:sym typeface="Catamaran"/>
            </a:endParaRPr>
          </a:p>
        </p:txBody>
      </p:sp>
      <p:sp>
        <p:nvSpPr>
          <p:cNvPr id="845" name="Google Shape;845;p63"/>
          <p:cNvSpPr/>
          <p:nvPr/>
        </p:nvSpPr>
        <p:spPr>
          <a:xfrm>
            <a:off x="1682525" y="2379300"/>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2</a:t>
            </a:r>
            <a:endParaRPr sz="1500">
              <a:solidFill>
                <a:schemeClr val="lt1"/>
              </a:solidFill>
              <a:latin typeface="Catamaran"/>
              <a:ea typeface="Catamaran"/>
              <a:cs typeface="Catamaran"/>
              <a:sym typeface="Catamaran"/>
            </a:endParaRPr>
          </a:p>
        </p:txBody>
      </p:sp>
      <p:sp>
        <p:nvSpPr>
          <p:cNvPr id="839" name="Google Shape;839;p63"/>
          <p:cNvSpPr/>
          <p:nvPr/>
        </p:nvSpPr>
        <p:spPr>
          <a:xfrm>
            <a:off x="1735103" y="4162039"/>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1</a:t>
            </a:r>
            <a:endParaRPr sz="1500">
              <a:solidFill>
                <a:schemeClr val="lt1"/>
              </a:solidFill>
              <a:latin typeface="Catamaran"/>
              <a:ea typeface="Catamaran"/>
              <a:cs typeface="Catamaran"/>
              <a:sym typeface="Catamaran"/>
            </a:endParaRPr>
          </a:p>
        </p:txBody>
      </p:sp>
      <p:sp>
        <p:nvSpPr>
          <p:cNvPr id="846" name="Google Shape;846;p63"/>
          <p:cNvSpPr/>
          <p:nvPr/>
        </p:nvSpPr>
        <p:spPr>
          <a:xfrm>
            <a:off x="2677512" y="31941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3</a:t>
            </a:r>
            <a:endParaRPr sz="1500">
              <a:solidFill>
                <a:schemeClr val="lt1"/>
              </a:solidFill>
              <a:latin typeface="Catamaran"/>
              <a:ea typeface="Catamaran"/>
              <a:cs typeface="Catamaran"/>
              <a:sym typeface="Catamaran"/>
            </a:endParaRPr>
          </a:p>
        </p:txBody>
      </p:sp>
      <p:cxnSp>
        <p:nvCxnSpPr>
          <p:cNvPr id="847" name="Google Shape;847;p63"/>
          <p:cNvCxnSpPr>
            <a:endCxn id="846" idx="1"/>
          </p:cNvCxnSpPr>
          <p:nvPr/>
        </p:nvCxnSpPr>
        <p:spPr>
          <a:xfrm>
            <a:off x="2005385" y="2534064"/>
            <a:ext cx="719400" cy="707400"/>
          </a:xfrm>
          <a:prstGeom prst="straightConnector1">
            <a:avLst/>
          </a:prstGeom>
          <a:noFill/>
          <a:ln cap="flat" cmpd="sng" w="9525">
            <a:solidFill>
              <a:schemeClr val="dk2"/>
            </a:solidFill>
            <a:prstDash val="solid"/>
            <a:round/>
            <a:headEnd len="med" w="med" type="none"/>
            <a:tailEnd len="med" w="med" type="triangle"/>
          </a:ln>
        </p:spPr>
      </p:cxnSp>
      <p:cxnSp>
        <p:nvCxnSpPr>
          <p:cNvPr id="848" name="Google Shape;848;p63"/>
          <p:cNvCxnSpPr>
            <a:stCxn id="846" idx="3"/>
            <a:endCxn id="839" idx="6"/>
          </p:cNvCxnSpPr>
          <p:nvPr/>
        </p:nvCxnSpPr>
        <p:spPr>
          <a:xfrm flipH="1">
            <a:off x="2057885" y="3469718"/>
            <a:ext cx="666900" cy="853800"/>
          </a:xfrm>
          <a:prstGeom prst="straightConnector1">
            <a:avLst/>
          </a:prstGeom>
          <a:noFill/>
          <a:ln cap="flat" cmpd="sng" w="9525">
            <a:solidFill>
              <a:schemeClr val="dk2"/>
            </a:solidFill>
            <a:prstDash val="solid"/>
            <a:round/>
            <a:headEnd len="med" w="med" type="none"/>
            <a:tailEnd len="med" w="med" type="triangle"/>
          </a:ln>
        </p:spPr>
      </p:cxnSp>
      <p:sp>
        <p:nvSpPr>
          <p:cNvPr id="849" name="Google Shape;849;p63"/>
          <p:cNvSpPr txBox="1"/>
          <p:nvPr/>
        </p:nvSpPr>
        <p:spPr>
          <a:xfrm>
            <a:off x="4755325" y="1763700"/>
            <a:ext cx="14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Toposort</a:t>
            </a:r>
            <a:endParaRPr>
              <a:latin typeface="Avenir"/>
              <a:ea typeface="Avenir"/>
              <a:cs typeface="Avenir"/>
              <a:sym typeface="Avenir"/>
            </a:endParaRPr>
          </a:p>
          <a:p>
            <a:pPr indent="0" lvl="0" marL="0" rtl="0" algn="l">
              <a:spcBef>
                <a:spcPts val="0"/>
              </a:spcBef>
              <a:spcAft>
                <a:spcPts val="0"/>
              </a:spcAft>
              <a:buNone/>
            </a:pPr>
            <a:r>
              <a:rPr lang="en">
                <a:solidFill>
                  <a:schemeClr val="dk1"/>
                </a:solidFill>
                <a:latin typeface="Avenir"/>
                <a:ea typeface="Avenir"/>
                <a:cs typeface="Avenir"/>
                <a:sym typeface="Avenir"/>
              </a:rPr>
              <a:t>[4, 5, 2, 0, 3, 1]</a:t>
            </a:r>
            <a:endParaRPr>
              <a:solidFill>
                <a:schemeClr val="dk1"/>
              </a:solidFill>
              <a:latin typeface="Avenir"/>
              <a:ea typeface="Avenir"/>
              <a:cs typeface="Avenir"/>
              <a:sym typeface="Avenir"/>
            </a:endParaRPr>
          </a:p>
        </p:txBody>
      </p:sp>
      <p:sp>
        <p:nvSpPr>
          <p:cNvPr id="850" name="Google Shape;850;p63"/>
          <p:cNvSpPr/>
          <p:nvPr/>
        </p:nvSpPr>
        <p:spPr>
          <a:xfrm>
            <a:off x="4864541"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5</a:t>
            </a:r>
            <a:endParaRPr sz="1500">
              <a:solidFill>
                <a:schemeClr val="lt1"/>
              </a:solidFill>
              <a:latin typeface="Catamaran"/>
              <a:ea typeface="Catamaran"/>
              <a:cs typeface="Catamaran"/>
              <a:sym typeface="Catamaran"/>
            </a:endParaRPr>
          </a:p>
        </p:txBody>
      </p:sp>
      <p:sp>
        <p:nvSpPr>
          <p:cNvPr id="851" name="Google Shape;851;p63"/>
          <p:cNvSpPr/>
          <p:nvPr/>
        </p:nvSpPr>
        <p:spPr>
          <a:xfrm>
            <a:off x="4447027"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4</a:t>
            </a:r>
            <a:endParaRPr sz="1500">
              <a:solidFill>
                <a:schemeClr val="lt1"/>
              </a:solidFill>
              <a:latin typeface="Catamaran"/>
              <a:ea typeface="Catamaran"/>
              <a:cs typeface="Catamaran"/>
              <a:sym typeface="Catamaran"/>
            </a:endParaRPr>
          </a:p>
        </p:txBody>
      </p:sp>
      <p:sp>
        <p:nvSpPr>
          <p:cNvPr id="852" name="Google Shape;852;p63"/>
          <p:cNvSpPr/>
          <p:nvPr/>
        </p:nvSpPr>
        <p:spPr>
          <a:xfrm>
            <a:off x="5350516"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2</a:t>
            </a:r>
            <a:endParaRPr sz="1500">
              <a:solidFill>
                <a:schemeClr val="lt1"/>
              </a:solidFill>
              <a:latin typeface="Catamaran"/>
              <a:ea typeface="Catamaran"/>
              <a:cs typeface="Catamaran"/>
              <a:sym typeface="Catamaran"/>
            </a:endParaRPr>
          </a:p>
        </p:txBody>
      </p:sp>
      <p:sp>
        <p:nvSpPr>
          <p:cNvPr id="853" name="Google Shape;853;p63"/>
          <p:cNvSpPr/>
          <p:nvPr/>
        </p:nvSpPr>
        <p:spPr>
          <a:xfrm>
            <a:off x="6302383"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3</a:t>
            </a:r>
            <a:endParaRPr sz="1500">
              <a:solidFill>
                <a:schemeClr val="lt1"/>
              </a:solidFill>
              <a:latin typeface="Catamaran"/>
              <a:ea typeface="Catamaran"/>
              <a:cs typeface="Catamaran"/>
              <a:sym typeface="Catamaran"/>
            </a:endParaRPr>
          </a:p>
        </p:txBody>
      </p:sp>
      <p:sp>
        <p:nvSpPr>
          <p:cNvPr id="854" name="Google Shape;854;p63"/>
          <p:cNvSpPr/>
          <p:nvPr/>
        </p:nvSpPr>
        <p:spPr>
          <a:xfrm>
            <a:off x="6768239"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1</a:t>
            </a:r>
            <a:endParaRPr sz="1500">
              <a:solidFill>
                <a:schemeClr val="lt1"/>
              </a:solidFill>
              <a:latin typeface="Catamaran"/>
              <a:ea typeface="Catamaran"/>
              <a:cs typeface="Catamaran"/>
              <a:sym typeface="Catamaran"/>
            </a:endParaRPr>
          </a:p>
        </p:txBody>
      </p:sp>
      <p:sp>
        <p:nvSpPr>
          <p:cNvPr id="855" name="Google Shape;855;p63"/>
          <p:cNvSpPr/>
          <p:nvPr/>
        </p:nvSpPr>
        <p:spPr>
          <a:xfrm>
            <a:off x="5836502" y="30980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0</a:t>
            </a:r>
            <a:endParaRPr sz="1500">
              <a:solidFill>
                <a:schemeClr val="lt1"/>
              </a:solidFill>
              <a:latin typeface="Catamaran"/>
              <a:ea typeface="Catamaran"/>
              <a:cs typeface="Catamaran"/>
              <a:sym typeface="Catamaran"/>
            </a:endParaRPr>
          </a:p>
        </p:txBody>
      </p:sp>
      <p:cxnSp>
        <p:nvCxnSpPr>
          <p:cNvPr id="856" name="Google Shape;856;p63"/>
          <p:cNvCxnSpPr>
            <a:stCxn id="850" idx="0"/>
            <a:endCxn id="855" idx="0"/>
          </p:cNvCxnSpPr>
          <p:nvPr/>
        </p:nvCxnSpPr>
        <p:spPr>
          <a:xfrm flipH="1" rot="-5400000">
            <a:off x="5511641" y="2612341"/>
            <a:ext cx="600" cy="9720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857" name="Google Shape;857;p63"/>
          <p:cNvCxnSpPr>
            <a:stCxn id="851" idx="4"/>
            <a:endCxn id="855" idx="4"/>
          </p:cNvCxnSpPr>
          <p:nvPr/>
        </p:nvCxnSpPr>
        <p:spPr>
          <a:xfrm flipH="1" rot="-5400000">
            <a:off x="5302927" y="2726341"/>
            <a:ext cx="600" cy="13896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858" name="Google Shape;858;p63"/>
          <p:cNvCxnSpPr>
            <a:stCxn id="852" idx="0"/>
            <a:endCxn id="853" idx="0"/>
          </p:cNvCxnSpPr>
          <p:nvPr/>
        </p:nvCxnSpPr>
        <p:spPr>
          <a:xfrm flipH="1" rot="-5400000">
            <a:off x="5987566" y="2622391"/>
            <a:ext cx="600" cy="9519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859" name="Google Shape;859;p63"/>
          <p:cNvCxnSpPr>
            <a:stCxn id="853" idx="4"/>
            <a:endCxn id="854" idx="4"/>
          </p:cNvCxnSpPr>
          <p:nvPr/>
        </p:nvCxnSpPr>
        <p:spPr>
          <a:xfrm flipH="1" rot="-5400000">
            <a:off x="6696433" y="3188191"/>
            <a:ext cx="600" cy="4659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860" name="Google Shape;860;p63"/>
          <p:cNvCxnSpPr>
            <a:stCxn id="851" idx="4"/>
            <a:endCxn id="852" idx="4"/>
          </p:cNvCxnSpPr>
          <p:nvPr/>
        </p:nvCxnSpPr>
        <p:spPr>
          <a:xfrm flipH="1" rot="-5400000">
            <a:off x="5059927" y="2969341"/>
            <a:ext cx="600" cy="9036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861" name="Google Shape;861;p63"/>
          <p:cNvCxnSpPr>
            <a:stCxn id="850" idx="0"/>
            <a:endCxn id="854" idx="0"/>
          </p:cNvCxnSpPr>
          <p:nvPr/>
        </p:nvCxnSpPr>
        <p:spPr>
          <a:xfrm flipH="1" rot="-5400000">
            <a:off x="5977541" y="2146441"/>
            <a:ext cx="600" cy="19038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862" name="Google Shape;862;p63"/>
          <p:cNvSpPr txBox="1"/>
          <p:nvPr/>
        </p:nvSpPr>
        <p:spPr>
          <a:xfrm>
            <a:off x="352800" y="1242675"/>
            <a:ext cx="819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Come up with an algorithm to topological sort.</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Example:</a:t>
            </a:r>
            <a:endParaRPr>
              <a:solidFill>
                <a:schemeClr val="dk1"/>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68" name="Google Shape;868;p64"/>
          <p:cNvSpPr txBox="1"/>
          <p:nvPr/>
        </p:nvSpPr>
        <p:spPr>
          <a:xfrm>
            <a:off x="352800" y="1242675"/>
            <a:ext cx="819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How can you modify the method </a:t>
            </a:r>
            <a:r>
              <a:rPr lang="en">
                <a:solidFill>
                  <a:schemeClr val="dk1"/>
                </a:solidFill>
                <a:latin typeface="IBM Plex Mono"/>
                <a:ea typeface="IBM Plex Mono"/>
                <a:cs typeface="IBM Plex Mono"/>
                <a:sym typeface="IBM Plex Mono"/>
              </a:rPr>
              <a:t>topologicalSort</a:t>
            </a:r>
            <a:r>
              <a:rPr lang="en">
                <a:solidFill>
                  <a:schemeClr val="dk1"/>
                </a:solidFill>
                <a:latin typeface="Lato"/>
                <a:ea typeface="Lato"/>
                <a:cs typeface="Lato"/>
                <a:sym typeface="Lato"/>
              </a:rPr>
              <a:t> above to detect whether the graph has a cycle?</a:t>
            </a:r>
            <a:endParaRPr>
              <a:solidFill>
                <a:schemeClr val="dk1"/>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 </a:t>
            </a:r>
            <a:r>
              <a:rPr lang="en"/>
              <a:t>Topological Sorting for Cats</a:t>
            </a:r>
            <a:endParaRPr sz="700">
              <a:latin typeface="Catamaran"/>
              <a:ea typeface="Catamaran"/>
              <a:cs typeface="Catamaran"/>
              <a:sym typeface="Catamaran"/>
            </a:endParaRPr>
          </a:p>
          <a:p>
            <a:pPr indent="0" lvl="0" marL="0" rtl="0" algn="l">
              <a:spcBef>
                <a:spcPts val="0"/>
              </a:spcBef>
              <a:spcAft>
                <a:spcPts val="0"/>
              </a:spcAft>
              <a:buNone/>
            </a:pPr>
            <a:r>
              <a:t/>
            </a:r>
            <a:endParaRPr>
              <a:solidFill>
                <a:schemeClr val="accent2"/>
              </a:solidFill>
            </a:endParaRPr>
          </a:p>
        </p:txBody>
      </p:sp>
      <p:sp>
        <p:nvSpPr>
          <p:cNvPr id="874" name="Google Shape;874;p65"/>
          <p:cNvSpPr txBox="1"/>
          <p:nvPr/>
        </p:nvSpPr>
        <p:spPr>
          <a:xfrm>
            <a:off x="352800" y="1242675"/>
            <a:ext cx="8198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How can you modify the method </a:t>
            </a:r>
            <a:r>
              <a:rPr lang="en">
                <a:solidFill>
                  <a:schemeClr val="dk1"/>
                </a:solidFill>
                <a:latin typeface="IBM Plex Mono"/>
                <a:ea typeface="IBM Plex Mono"/>
                <a:cs typeface="IBM Plex Mono"/>
                <a:sym typeface="IBM Plex Mono"/>
              </a:rPr>
              <a:t>topologicalSort</a:t>
            </a:r>
            <a:r>
              <a:rPr lang="en">
                <a:solidFill>
                  <a:schemeClr val="dk1"/>
                </a:solidFill>
                <a:latin typeface="Lato"/>
                <a:ea typeface="Lato"/>
                <a:cs typeface="Lato"/>
                <a:sym typeface="Lato"/>
              </a:rPr>
              <a:t> above to detect whether the graph has a cycle?</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2"/>
                </a:solidFill>
                <a:latin typeface="Lato"/>
                <a:ea typeface="Lato"/>
                <a:cs typeface="Lato"/>
                <a:sym typeface="Lato"/>
              </a:rPr>
              <a:t>If the graph has a cycle, at some point we will not be able to find any more sources, but there will still be things that we have not “removed” from the graph.</a:t>
            </a:r>
            <a:endParaRPr>
              <a:solidFill>
                <a:schemeClr val="accent2"/>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2"/>
                </a:solidFill>
                <a:latin typeface="Lato"/>
                <a:ea typeface="Lato"/>
                <a:cs typeface="Lato"/>
                <a:sym typeface="Lato"/>
              </a:rPr>
              <a:t>Therefore, we can check if there are any non-zero elements in the </a:t>
            </a:r>
            <a:r>
              <a:rPr lang="en">
                <a:solidFill>
                  <a:schemeClr val="accent2"/>
                </a:solidFill>
                <a:latin typeface="IBM Plex Mono"/>
                <a:ea typeface="IBM Plex Mono"/>
                <a:cs typeface="IBM Plex Mono"/>
                <a:sym typeface="IBM Plex Mono"/>
              </a:rPr>
              <a:t>indegree</a:t>
            </a:r>
            <a:r>
              <a:rPr lang="en">
                <a:solidFill>
                  <a:schemeClr val="accent2"/>
                </a:solidFill>
                <a:latin typeface="Lato"/>
                <a:ea typeface="Lato"/>
                <a:cs typeface="Lato"/>
                <a:sym typeface="Lato"/>
              </a:rPr>
              <a:t> array after the while loop. If there are, then the graph has a cycle.</a:t>
            </a:r>
            <a:endParaRPr>
              <a:solidFill>
                <a:schemeClr val="accent2"/>
              </a:solidFill>
              <a:latin typeface="Lato"/>
              <a:ea typeface="Lato"/>
              <a:cs typeface="Lato"/>
              <a:sym typeface="Lato"/>
            </a:endParaRPr>
          </a:p>
        </p:txBody>
      </p:sp>
      <p:sp>
        <p:nvSpPr>
          <p:cNvPr id="875" name="Google Shape;875;p65"/>
          <p:cNvSpPr/>
          <p:nvPr/>
        </p:nvSpPr>
        <p:spPr>
          <a:xfrm>
            <a:off x="1363700" y="3831715"/>
            <a:ext cx="322800" cy="322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4</a:t>
            </a:r>
            <a:endParaRPr sz="1500">
              <a:solidFill>
                <a:schemeClr val="lt1"/>
              </a:solidFill>
              <a:latin typeface="Catamaran"/>
              <a:ea typeface="Catamaran"/>
              <a:cs typeface="Catamaran"/>
              <a:sym typeface="Catamaran"/>
            </a:endParaRPr>
          </a:p>
        </p:txBody>
      </p:sp>
      <p:cxnSp>
        <p:nvCxnSpPr>
          <p:cNvPr id="876" name="Google Shape;876;p65"/>
          <p:cNvCxnSpPr>
            <a:stCxn id="877" idx="0"/>
            <a:endCxn id="878" idx="4"/>
          </p:cNvCxnSpPr>
          <p:nvPr/>
        </p:nvCxnSpPr>
        <p:spPr>
          <a:xfrm rot="10800000">
            <a:off x="2401528" y="3721101"/>
            <a:ext cx="0" cy="693300"/>
          </a:xfrm>
          <a:prstGeom prst="straightConnector1">
            <a:avLst/>
          </a:prstGeom>
          <a:noFill/>
          <a:ln cap="flat" cmpd="sng" w="9525">
            <a:solidFill>
              <a:schemeClr val="dk2"/>
            </a:solidFill>
            <a:prstDash val="solid"/>
            <a:round/>
            <a:headEnd len="med" w="med" type="none"/>
            <a:tailEnd len="med" w="med" type="triangle"/>
          </a:ln>
        </p:spPr>
      </p:cxnSp>
      <p:sp>
        <p:nvSpPr>
          <p:cNvPr id="877" name="Google Shape;877;p65"/>
          <p:cNvSpPr/>
          <p:nvPr/>
        </p:nvSpPr>
        <p:spPr>
          <a:xfrm>
            <a:off x="2240128" y="441440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0</a:t>
            </a:r>
            <a:endParaRPr sz="1500">
              <a:solidFill>
                <a:schemeClr val="lt1"/>
              </a:solidFill>
              <a:latin typeface="Catamaran"/>
              <a:ea typeface="Catamaran"/>
              <a:cs typeface="Catamaran"/>
              <a:sym typeface="Catamaran"/>
            </a:endParaRPr>
          </a:p>
        </p:txBody>
      </p:sp>
      <p:sp>
        <p:nvSpPr>
          <p:cNvPr id="878" name="Google Shape;878;p65"/>
          <p:cNvSpPr/>
          <p:nvPr/>
        </p:nvSpPr>
        <p:spPr>
          <a:xfrm>
            <a:off x="2240125" y="3398375"/>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2</a:t>
            </a:r>
            <a:endParaRPr sz="1500">
              <a:solidFill>
                <a:schemeClr val="lt1"/>
              </a:solidFill>
              <a:latin typeface="Catamaran"/>
              <a:ea typeface="Catamaran"/>
              <a:cs typeface="Catamaran"/>
              <a:sym typeface="Catamaran"/>
            </a:endParaRPr>
          </a:p>
        </p:txBody>
      </p:sp>
      <p:sp>
        <p:nvSpPr>
          <p:cNvPr id="879" name="Google Shape;879;p65"/>
          <p:cNvSpPr/>
          <p:nvPr/>
        </p:nvSpPr>
        <p:spPr>
          <a:xfrm>
            <a:off x="3443837" y="405199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3</a:t>
            </a:r>
            <a:endParaRPr sz="1500">
              <a:solidFill>
                <a:schemeClr val="lt1"/>
              </a:solidFill>
              <a:latin typeface="Catamaran"/>
              <a:ea typeface="Catamaran"/>
              <a:cs typeface="Catamaran"/>
              <a:sym typeface="Catamaran"/>
            </a:endParaRPr>
          </a:p>
        </p:txBody>
      </p:sp>
      <p:cxnSp>
        <p:nvCxnSpPr>
          <p:cNvPr id="880" name="Google Shape;880;p65"/>
          <p:cNvCxnSpPr>
            <a:stCxn id="878" idx="6"/>
            <a:endCxn id="879" idx="1"/>
          </p:cNvCxnSpPr>
          <p:nvPr/>
        </p:nvCxnSpPr>
        <p:spPr>
          <a:xfrm>
            <a:off x="2562925" y="3559775"/>
            <a:ext cx="928200" cy="539400"/>
          </a:xfrm>
          <a:prstGeom prst="straightConnector1">
            <a:avLst/>
          </a:prstGeom>
          <a:noFill/>
          <a:ln cap="flat" cmpd="sng" w="9525">
            <a:solidFill>
              <a:schemeClr val="dk2"/>
            </a:solidFill>
            <a:prstDash val="solid"/>
            <a:round/>
            <a:headEnd len="med" w="med" type="none"/>
            <a:tailEnd len="med" w="med" type="triangle"/>
          </a:ln>
        </p:spPr>
      </p:cxnSp>
      <p:cxnSp>
        <p:nvCxnSpPr>
          <p:cNvPr id="881" name="Google Shape;881;p65"/>
          <p:cNvCxnSpPr>
            <a:stCxn id="875" idx="6"/>
            <a:endCxn id="878" idx="2"/>
          </p:cNvCxnSpPr>
          <p:nvPr/>
        </p:nvCxnSpPr>
        <p:spPr>
          <a:xfrm flipH="1" rot="10800000">
            <a:off x="1686500" y="3559915"/>
            <a:ext cx="553500" cy="433200"/>
          </a:xfrm>
          <a:prstGeom prst="straightConnector1">
            <a:avLst/>
          </a:prstGeom>
          <a:noFill/>
          <a:ln cap="flat" cmpd="sng" w="9525">
            <a:solidFill>
              <a:schemeClr val="dk2"/>
            </a:solidFill>
            <a:prstDash val="solid"/>
            <a:round/>
            <a:headEnd len="med" w="med" type="none"/>
            <a:tailEnd len="med" w="med" type="triangle"/>
          </a:ln>
        </p:spPr>
      </p:cxnSp>
      <p:cxnSp>
        <p:nvCxnSpPr>
          <p:cNvPr id="882" name="Google Shape;882;p65"/>
          <p:cNvCxnSpPr>
            <a:stCxn id="879" idx="3"/>
            <a:endCxn id="877" idx="6"/>
          </p:cNvCxnSpPr>
          <p:nvPr/>
        </p:nvCxnSpPr>
        <p:spPr>
          <a:xfrm flipH="1">
            <a:off x="2562910" y="4327518"/>
            <a:ext cx="928200" cy="248400"/>
          </a:xfrm>
          <a:prstGeom prst="straightConnector1">
            <a:avLst/>
          </a:prstGeom>
          <a:noFill/>
          <a:ln cap="flat" cmpd="sng" w="9525">
            <a:solidFill>
              <a:schemeClr val="dk2"/>
            </a:solidFill>
            <a:prstDash val="solid"/>
            <a:round/>
            <a:headEnd len="med" w="med" type="none"/>
            <a:tailEnd len="med" w="med" type="triangle"/>
          </a:ln>
        </p:spPr>
      </p:cxnSp>
      <p:cxnSp>
        <p:nvCxnSpPr>
          <p:cNvPr id="883" name="Google Shape;883;p65"/>
          <p:cNvCxnSpPr>
            <a:stCxn id="884" idx="0"/>
            <a:endCxn id="885" idx="4"/>
          </p:cNvCxnSpPr>
          <p:nvPr/>
        </p:nvCxnSpPr>
        <p:spPr>
          <a:xfrm rot="10800000">
            <a:off x="5341978" y="3677351"/>
            <a:ext cx="0" cy="693300"/>
          </a:xfrm>
          <a:prstGeom prst="straightConnector1">
            <a:avLst/>
          </a:prstGeom>
          <a:noFill/>
          <a:ln cap="flat" cmpd="sng" w="9525">
            <a:solidFill>
              <a:schemeClr val="dk2"/>
            </a:solidFill>
            <a:prstDash val="solid"/>
            <a:round/>
            <a:headEnd len="med" w="med" type="none"/>
            <a:tailEnd len="med" w="med" type="triangle"/>
          </a:ln>
        </p:spPr>
      </p:cxnSp>
      <p:sp>
        <p:nvSpPr>
          <p:cNvPr id="884" name="Google Shape;884;p65"/>
          <p:cNvSpPr/>
          <p:nvPr/>
        </p:nvSpPr>
        <p:spPr>
          <a:xfrm>
            <a:off x="5180578" y="437065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0</a:t>
            </a:r>
            <a:endParaRPr sz="1500">
              <a:solidFill>
                <a:schemeClr val="lt1"/>
              </a:solidFill>
              <a:latin typeface="Catamaran"/>
              <a:ea typeface="Catamaran"/>
              <a:cs typeface="Catamaran"/>
              <a:sym typeface="Catamaran"/>
            </a:endParaRPr>
          </a:p>
        </p:txBody>
      </p:sp>
      <p:sp>
        <p:nvSpPr>
          <p:cNvPr id="885" name="Google Shape;885;p65"/>
          <p:cNvSpPr/>
          <p:nvPr/>
        </p:nvSpPr>
        <p:spPr>
          <a:xfrm>
            <a:off x="5180575" y="3354625"/>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2</a:t>
            </a:r>
            <a:endParaRPr sz="1500">
              <a:solidFill>
                <a:schemeClr val="lt1"/>
              </a:solidFill>
              <a:latin typeface="Catamaran"/>
              <a:ea typeface="Catamaran"/>
              <a:cs typeface="Catamaran"/>
              <a:sym typeface="Catamaran"/>
            </a:endParaRPr>
          </a:p>
        </p:txBody>
      </p:sp>
      <p:sp>
        <p:nvSpPr>
          <p:cNvPr id="886" name="Google Shape;886;p65"/>
          <p:cNvSpPr/>
          <p:nvPr/>
        </p:nvSpPr>
        <p:spPr>
          <a:xfrm>
            <a:off x="6384287" y="4008241"/>
            <a:ext cx="322800" cy="322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Catamaran"/>
                <a:ea typeface="Catamaran"/>
                <a:cs typeface="Catamaran"/>
                <a:sym typeface="Catamaran"/>
              </a:rPr>
              <a:t>3</a:t>
            </a:r>
            <a:endParaRPr sz="1500">
              <a:solidFill>
                <a:schemeClr val="lt1"/>
              </a:solidFill>
              <a:latin typeface="Catamaran"/>
              <a:ea typeface="Catamaran"/>
              <a:cs typeface="Catamaran"/>
              <a:sym typeface="Catamaran"/>
            </a:endParaRPr>
          </a:p>
        </p:txBody>
      </p:sp>
      <p:cxnSp>
        <p:nvCxnSpPr>
          <p:cNvPr id="887" name="Google Shape;887;p65"/>
          <p:cNvCxnSpPr>
            <a:stCxn id="885" idx="6"/>
            <a:endCxn id="886" idx="1"/>
          </p:cNvCxnSpPr>
          <p:nvPr/>
        </p:nvCxnSpPr>
        <p:spPr>
          <a:xfrm>
            <a:off x="5503375" y="3516025"/>
            <a:ext cx="928200" cy="539400"/>
          </a:xfrm>
          <a:prstGeom prst="straightConnector1">
            <a:avLst/>
          </a:prstGeom>
          <a:noFill/>
          <a:ln cap="flat" cmpd="sng" w="9525">
            <a:solidFill>
              <a:schemeClr val="dk2"/>
            </a:solidFill>
            <a:prstDash val="solid"/>
            <a:round/>
            <a:headEnd len="med" w="med" type="none"/>
            <a:tailEnd len="med" w="med" type="triangle"/>
          </a:ln>
        </p:spPr>
      </p:cxnSp>
      <p:cxnSp>
        <p:nvCxnSpPr>
          <p:cNvPr id="888" name="Google Shape;888;p65"/>
          <p:cNvCxnSpPr>
            <a:stCxn id="886" idx="3"/>
            <a:endCxn id="884" idx="6"/>
          </p:cNvCxnSpPr>
          <p:nvPr/>
        </p:nvCxnSpPr>
        <p:spPr>
          <a:xfrm flipH="1">
            <a:off x="5503360" y="4283768"/>
            <a:ext cx="928200" cy="24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b="1" lang="en"/>
              <a:t>Word</a:t>
            </a:r>
            <a:r>
              <a:rPr lang="en"/>
              <a:t> S</a:t>
            </a:r>
            <a:r>
              <a:rPr b="1" lang="en"/>
              <a:t>earch</a:t>
            </a:r>
            <a:endParaRPr sz="700">
              <a:latin typeface="Catamaran"/>
              <a:ea typeface="Catamaran"/>
              <a:cs typeface="Catamaran"/>
              <a:sym typeface="Catamaran"/>
            </a:endParaRPr>
          </a:p>
        </p:txBody>
      </p:sp>
      <p:sp>
        <p:nvSpPr>
          <p:cNvPr id="894" name="Google Shape;894;p66"/>
          <p:cNvSpPr txBox="1"/>
          <p:nvPr/>
        </p:nvSpPr>
        <p:spPr>
          <a:xfrm>
            <a:off x="352800" y="1242675"/>
            <a:ext cx="8198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Lato"/>
                <a:ea typeface="Lato"/>
                <a:cs typeface="Lato"/>
                <a:sym typeface="Lato"/>
              </a:rPr>
              <a:t>Given an N by N wordsearch and N words, devise an algorithm to solve the word-search in O(N</a:t>
            </a:r>
            <a:r>
              <a:rPr baseline="30000" lang="en">
                <a:latin typeface="Lato"/>
                <a:ea typeface="Lato"/>
                <a:cs typeface="Lato"/>
                <a:sym typeface="Lato"/>
              </a:rPr>
              <a:t>3</a:t>
            </a:r>
            <a:r>
              <a:rPr lang="en">
                <a:latin typeface="Lato"/>
                <a:ea typeface="Lato"/>
                <a:cs typeface="Lato"/>
                <a:sym typeface="Lato"/>
              </a:rPr>
              <a:t>). For simplicity, assume no word is contained within another, i.e. if the word ”bear” is given, ”be” wouldn’t also be given.</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0" lvl="0" marL="0" rtl="0" algn="l">
              <a:lnSpc>
                <a:spcPct val="115000"/>
              </a:lnSpc>
              <a:spcBef>
                <a:spcPts val="0"/>
              </a:spcBef>
              <a:spcAft>
                <a:spcPts val="0"/>
              </a:spcAft>
              <a:buNone/>
            </a:pPr>
            <a:r>
              <a:rPr lang="en">
                <a:latin typeface="Lato"/>
                <a:ea typeface="Lato"/>
                <a:cs typeface="Lato"/>
                <a:sym typeface="Lato"/>
              </a:rPr>
              <a:t>Hint: Add the words to a </a:t>
            </a:r>
            <a:r>
              <a:rPr lang="en">
                <a:latin typeface="IBM Plex Mono"/>
                <a:ea typeface="IBM Plex Mono"/>
                <a:cs typeface="IBM Plex Mono"/>
                <a:sym typeface="IBM Plex Mono"/>
              </a:rPr>
              <a:t>Trie</a:t>
            </a:r>
            <a:r>
              <a:rPr lang="en">
                <a:latin typeface="Lato"/>
                <a:ea typeface="Lato"/>
                <a:cs typeface="Lato"/>
                <a:sym typeface="Lato"/>
              </a:rPr>
              <a:t>, and you may find the </a:t>
            </a:r>
            <a:r>
              <a:rPr lang="en">
                <a:solidFill>
                  <a:schemeClr val="dk1"/>
                </a:solidFill>
                <a:latin typeface="IBM Plex Mono"/>
                <a:ea typeface="IBM Plex Mono"/>
                <a:cs typeface="IBM Plex Mono"/>
                <a:sym typeface="IBM Plex Mono"/>
              </a:rPr>
              <a:t>longestPrefixOf</a:t>
            </a:r>
            <a:r>
              <a:rPr lang="en">
                <a:latin typeface="IBM Plex Mono"/>
                <a:ea typeface="IBM Plex Mono"/>
                <a:cs typeface="IBM Plex Mono"/>
                <a:sym typeface="IBM Plex Mono"/>
              </a:rPr>
              <a:t> </a:t>
            </a:r>
            <a:r>
              <a:rPr lang="en">
                <a:latin typeface="Lato"/>
                <a:ea typeface="Lato"/>
                <a:cs typeface="Lato"/>
                <a:sym typeface="Lato"/>
              </a:rPr>
              <a:t>operation helpful. Recall that </a:t>
            </a:r>
            <a:r>
              <a:rPr lang="en">
                <a:latin typeface="IBM Plex Mono"/>
                <a:ea typeface="IBM Plex Mono"/>
                <a:cs typeface="IBM Plex Mono"/>
                <a:sym typeface="IBM Plex Mono"/>
              </a:rPr>
              <a:t>longestPrefixOf </a:t>
            </a:r>
            <a:r>
              <a:rPr lang="en">
                <a:latin typeface="Lato"/>
                <a:ea typeface="Lato"/>
                <a:cs typeface="Lato"/>
                <a:sym typeface="Lato"/>
              </a:rPr>
              <a:t>accepts a String key and returns the longest prefix of key that exists in the Trie, or </a:t>
            </a:r>
            <a:r>
              <a:rPr lang="en">
                <a:solidFill>
                  <a:schemeClr val="dk1"/>
                </a:solidFill>
                <a:latin typeface="IBM Plex Mono"/>
                <a:ea typeface="IBM Plex Mono"/>
                <a:cs typeface="IBM Plex Mono"/>
                <a:sym typeface="IBM Plex Mono"/>
              </a:rPr>
              <a:t>null</a:t>
            </a:r>
            <a:r>
              <a:rPr lang="en">
                <a:latin typeface="IBM Plex Mono"/>
                <a:ea typeface="IBM Plex Mono"/>
                <a:cs typeface="IBM Plex Mono"/>
                <a:sym typeface="IBM Plex Mono"/>
              </a:rPr>
              <a:t> </a:t>
            </a:r>
            <a:r>
              <a:rPr lang="en">
                <a:latin typeface="Lato"/>
                <a:ea typeface="Lato"/>
                <a:cs typeface="Lato"/>
                <a:sym typeface="Lato"/>
              </a:rPr>
              <a:t>if no prefix exists</a:t>
            </a:r>
            <a:r>
              <a:rPr lang="en">
                <a:latin typeface="Avenir"/>
                <a:ea typeface="Avenir"/>
                <a:cs typeface="Avenir"/>
                <a:sym typeface="Avenir"/>
              </a:rPr>
              <a:t>.</a:t>
            </a:r>
            <a:endParaRPr>
              <a:latin typeface="Avenir"/>
              <a:ea typeface="Avenir"/>
              <a:cs typeface="Avenir"/>
              <a:sym typeface="Aveni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900" name="Google Shape;900;p67"/>
          <p:cNvSpPr txBox="1"/>
          <p:nvPr/>
        </p:nvSpPr>
        <p:spPr>
          <a:xfrm>
            <a:off x="352800" y="1242675"/>
            <a:ext cx="81987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Algorithm</a:t>
            </a:r>
            <a:r>
              <a:rPr lang="en">
                <a:latin typeface="Lato"/>
                <a:ea typeface="Lato"/>
                <a:cs typeface="Lato"/>
                <a:sym typeface="Lato"/>
              </a:rPr>
              <a:t>: </a:t>
            </a:r>
            <a:endParaRPr>
              <a:latin typeface="Lato"/>
              <a:ea typeface="Lato"/>
              <a:cs typeface="Lato"/>
              <a:sym typeface="Lato"/>
            </a:endParaRPr>
          </a:p>
          <a:p>
            <a:pPr indent="-317500" lvl="0" marL="457200" rtl="0" algn="l">
              <a:lnSpc>
                <a:spcPct val="115000"/>
              </a:lnSpc>
              <a:spcBef>
                <a:spcPts val="0"/>
              </a:spcBef>
              <a:spcAft>
                <a:spcPts val="0"/>
              </a:spcAft>
              <a:buSzPts val="1400"/>
              <a:buFont typeface="Avenir"/>
              <a:buAutoNum type="arabicPeriod"/>
            </a:pPr>
            <a:r>
              <a:rPr lang="en">
                <a:latin typeface="Lato"/>
                <a:ea typeface="Lato"/>
                <a:cs typeface="Lato"/>
                <a:sym typeface="Lato"/>
              </a:rPr>
              <a:t>Add all words to a </a:t>
            </a:r>
            <a:r>
              <a:rPr lang="en">
                <a:latin typeface="IBM Plex Mono"/>
                <a:ea typeface="IBM Plex Mono"/>
                <a:cs typeface="IBM Plex Mono"/>
                <a:sym typeface="IBM Plex Mono"/>
              </a:rPr>
              <a:t>Trie</a:t>
            </a:r>
            <a:r>
              <a:rPr lang="en">
                <a:latin typeface="Lato"/>
                <a:ea typeface="Lato"/>
                <a:cs typeface="Lato"/>
                <a:sym typeface="Lato"/>
              </a:rPr>
              <a:t>.</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For each letter in the word search:</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latin typeface="Lato"/>
                <a:ea typeface="Lato"/>
                <a:cs typeface="Lato"/>
                <a:sym typeface="Lato"/>
              </a:rPr>
              <a:t>For each direction in [N, NE, E, SE, S, SW, W, NW]:</a:t>
            </a:r>
            <a:endParaRPr>
              <a:latin typeface="Lato"/>
              <a:ea typeface="Lato"/>
              <a:cs typeface="Lato"/>
              <a:sym typeface="Lato"/>
            </a:endParaRPr>
          </a:p>
          <a:p>
            <a:pPr indent="-317500" lvl="2" marL="1371600" rtl="0" algn="l">
              <a:lnSpc>
                <a:spcPct val="115000"/>
              </a:lnSpc>
              <a:spcBef>
                <a:spcPts val="0"/>
              </a:spcBef>
              <a:spcAft>
                <a:spcPts val="0"/>
              </a:spcAft>
              <a:buSzPts val="1400"/>
              <a:buFont typeface="Avenir"/>
              <a:buAutoNum type="romanLcPeriod"/>
            </a:pPr>
            <a:r>
              <a:rPr lang="en">
                <a:latin typeface="Lato"/>
                <a:ea typeface="Lato"/>
                <a:cs typeface="Lato"/>
                <a:sym typeface="Lato"/>
              </a:rPr>
              <a:t>Check </a:t>
            </a:r>
            <a:r>
              <a:rPr lang="en">
                <a:latin typeface="IBM Plex Mono"/>
                <a:ea typeface="IBM Plex Mono"/>
                <a:cs typeface="IBM Plex Mono"/>
                <a:sym typeface="IBM Plex Mono"/>
              </a:rPr>
              <a:t>longestPrefixOf </a:t>
            </a:r>
            <a:r>
              <a:rPr lang="en">
                <a:latin typeface="Lato"/>
                <a:ea typeface="Lato"/>
                <a:cs typeface="Lato"/>
                <a:sym typeface="Lato"/>
              </a:rPr>
              <a:t>in that direction</a:t>
            </a:r>
            <a:endParaRPr>
              <a:latin typeface="Lato"/>
              <a:ea typeface="Lato"/>
              <a:cs typeface="Lato"/>
              <a:sym typeface="Lato"/>
            </a:endParaRPr>
          </a:p>
          <a:p>
            <a:pPr indent="-317500" lvl="2" marL="1371600" rtl="0" algn="l">
              <a:lnSpc>
                <a:spcPct val="115000"/>
              </a:lnSpc>
              <a:spcBef>
                <a:spcPts val="0"/>
              </a:spcBef>
              <a:spcAft>
                <a:spcPts val="0"/>
              </a:spcAft>
              <a:buSzPts val="1400"/>
              <a:buFont typeface="Avenir"/>
              <a:buAutoNum type="romanLcPeriod"/>
            </a:pPr>
            <a:r>
              <a:rPr lang="en">
                <a:latin typeface="Lato"/>
                <a:ea typeface="Lato"/>
                <a:cs typeface="Lato"/>
                <a:sym typeface="Lato"/>
              </a:rPr>
              <a:t>If </a:t>
            </a:r>
            <a:r>
              <a:rPr lang="en">
                <a:latin typeface="IBM Plex Mono"/>
                <a:ea typeface="IBM Plex Mono"/>
                <a:cs typeface="IBM Plex Mono"/>
                <a:sym typeface="IBM Plex Mono"/>
              </a:rPr>
              <a:t>longestPrefixOf </a:t>
            </a:r>
            <a:r>
              <a:rPr lang="en">
                <a:latin typeface="Lato"/>
                <a:ea typeface="Lato"/>
                <a:cs typeface="Lato"/>
                <a:sym typeface="Lato"/>
              </a:rPr>
              <a:t>returns a word, delete that word from our Trie.</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8"/>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906" name="Google Shape;906;p68"/>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907" name="Google Shape;907;p68"/>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M  U  H  O</a:t>
            </a:r>
            <a:r>
              <a:rPr lang="en">
                <a:latin typeface="IBM Plex Mono"/>
                <a:ea typeface="IBM Plex Mono"/>
                <a:cs typeface="IBM Plex Mono"/>
                <a:sym typeface="IBM Plex Mono"/>
              </a:rPr>
              <a:t>  </a:t>
            </a:r>
            <a:r>
              <a:rPr b="1" lang="en">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908" name="Google Shape;908;p68"/>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909" name="Google Shape;909;p68"/>
          <p:cNvSpPr/>
          <p:nvPr/>
        </p:nvSpPr>
        <p:spPr>
          <a:xfrm>
            <a:off x="5989837" y="131560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910" name="Google Shape;910;p68"/>
          <p:cNvSpPr/>
          <p:nvPr/>
        </p:nvSpPr>
        <p:spPr>
          <a:xfrm>
            <a:off x="5989837" y="18674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911" name="Google Shape;911;p68"/>
          <p:cNvSpPr/>
          <p:nvPr/>
        </p:nvSpPr>
        <p:spPr>
          <a:xfrm>
            <a:off x="598982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912" name="Google Shape;912;p68"/>
          <p:cNvCxnSpPr>
            <a:stCxn id="908" idx="3"/>
            <a:endCxn id="909"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913" name="Google Shape;913;p68"/>
          <p:cNvCxnSpPr>
            <a:endCxn id="910"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914" name="Google Shape;914;p68"/>
          <p:cNvCxnSpPr>
            <a:stCxn id="910" idx="4"/>
            <a:endCxn id="911"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15" name="Google Shape;915;p68"/>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916" name="Google Shape;916;p68"/>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917" name="Google Shape;917;p68"/>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918" name="Google Shape;918;p68"/>
          <p:cNvCxnSpPr>
            <a:stCxn id="908" idx="5"/>
            <a:endCxn id="915"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919" name="Google Shape;919;p68"/>
          <p:cNvCxnSpPr>
            <a:endCxn id="916"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920" name="Google Shape;920;p68"/>
          <p:cNvCxnSpPr>
            <a:stCxn id="916" idx="4"/>
            <a:endCxn id="917"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921" name="Google Shape;921;p68"/>
          <p:cNvSpPr/>
          <p:nvPr/>
        </p:nvSpPr>
        <p:spPr>
          <a:xfrm>
            <a:off x="598982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922" name="Google Shape;922;p68"/>
          <p:cNvCxnSpPr>
            <a:endCxn id="921"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23" name="Google Shape;923;p68"/>
          <p:cNvSpPr/>
          <p:nvPr/>
        </p:nvSpPr>
        <p:spPr>
          <a:xfrm>
            <a:off x="5989825" y="35228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924" name="Google Shape;924;p68"/>
          <p:cNvCxnSpPr>
            <a:endCxn id="923"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25" name="Google Shape;925;p68"/>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926" name="Google Shape;926;p68"/>
          <p:cNvCxnSpPr>
            <a:endCxn id="925"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27" name="Google Shape;927;p68"/>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928" name="Google Shape;928;p68"/>
          <p:cNvCxnSpPr>
            <a:endCxn id="927"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29" name="Google Shape;929;p68"/>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930" name="Google Shape;930;p68"/>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931" name="Google Shape;931;p68"/>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932" name="Google Shape;932;p68"/>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933" name="Google Shape;933;p68"/>
          <p:cNvCxnSpPr>
            <a:stCxn id="929" idx="4"/>
            <a:endCxn id="930"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934" name="Google Shape;934;p68"/>
          <p:cNvCxnSpPr>
            <a:stCxn id="930" idx="4"/>
            <a:endCxn id="931"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935" name="Google Shape;935;p68"/>
          <p:cNvCxnSpPr>
            <a:stCxn id="931" idx="4"/>
            <a:endCxn id="932"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936" name="Google Shape;936;p68"/>
          <p:cNvCxnSpPr>
            <a:stCxn id="909" idx="3"/>
            <a:endCxn id="929"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937" name="Google Shape;937;p68"/>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938" name="Google Shape;938;p68"/>
          <p:cNvCxnSpPr>
            <a:stCxn id="932" idx="4"/>
            <a:endCxn id="937"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
        <p:nvSpPr>
          <p:cNvPr id="939" name="Google Shape;939;p68"/>
          <p:cNvSpPr txBox="1"/>
          <p:nvPr/>
        </p:nvSpPr>
        <p:spPr>
          <a:xfrm>
            <a:off x="472650" y="2510775"/>
            <a:ext cx="29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69"/>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945" name="Google Shape;945;p69"/>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946" name="Google Shape;946;p69"/>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M  U  H  O</a:t>
            </a:r>
            <a:r>
              <a:rPr lang="en">
                <a:latin typeface="IBM Plex Mono"/>
                <a:ea typeface="IBM Plex Mono"/>
                <a:cs typeface="IBM Plex Mono"/>
                <a:sym typeface="IBM Plex Mono"/>
              </a:rPr>
              <a:t>  </a:t>
            </a:r>
            <a:r>
              <a:rPr b="1" lang="en">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947" name="Google Shape;947;p69"/>
          <p:cNvSpPr txBox="1"/>
          <p:nvPr/>
        </p:nvSpPr>
        <p:spPr>
          <a:xfrm>
            <a:off x="472650" y="2510775"/>
            <a:ext cx="29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p:txBody>
      </p:sp>
      <p:sp>
        <p:nvSpPr>
          <p:cNvPr id="948" name="Google Shape;948;p69"/>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949" name="Google Shape;949;p69"/>
          <p:cNvSpPr/>
          <p:nvPr/>
        </p:nvSpPr>
        <p:spPr>
          <a:xfrm>
            <a:off x="5989837" y="1315605"/>
            <a:ext cx="416100" cy="415800"/>
          </a:xfrm>
          <a:prstGeom prst="ellipse">
            <a:avLst/>
          </a:prstGeom>
          <a:solidFill>
            <a:srgbClr val="3B7E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950" name="Google Shape;950;p69"/>
          <p:cNvSpPr/>
          <p:nvPr/>
        </p:nvSpPr>
        <p:spPr>
          <a:xfrm>
            <a:off x="5989837" y="18674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951" name="Google Shape;951;p69"/>
          <p:cNvSpPr/>
          <p:nvPr/>
        </p:nvSpPr>
        <p:spPr>
          <a:xfrm>
            <a:off x="598982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952" name="Google Shape;952;p69"/>
          <p:cNvCxnSpPr>
            <a:stCxn id="948" idx="3"/>
            <a:endCxn id="949"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953" name="Google Shape;953;p69"/>
          <p:cNvCxnSpPr>
            <a:endCxn id="950"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954" name="Google Shape;954;p69"/>
          <p:cNvCxnSpPr>
            <a:stCxn id="950" idx="4"/>
            <a:endCxn id="951"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55" name="Google Shape;955;p69"/>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956" name="Google Shape;956;p69"/>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957" name="Google Shape;957;p69"/>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958" name="Google Shape;958;p69"/>
          <p:cNvCxnSpPr>
            <a:stCxn id="948" idx="5"/>
            <a:endCxn id="955"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959" name="Google Shape;959;p69"/>
          <p:cNvCxnSpPr>
            <a:endCxn id="956"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960" name="Google Shape;960;p69"/>
          <p:cNvCxnSpPr>
            <a:stCxn id="956" idx="4"/>
            <a:endCxn id="957"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961" name="Google Shape;961;p69"/>
          <p:cNvSpPr/>
          <p:nvPr/>
        </p:nvSpPr>
        <p:spPr>
          <a:xfrm>
            <a:off x="598982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962" name="Google Shape;962;p69"/>
          <p:cNvCxnSpPr>
            <a:endCxn id="961"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63" name="Google Shape;963;p69"/>
          <p:cNvSpPr/>
          <p:nvPr/>
        </p:nvSpPr>
        <p:spPr>
          <a:xfrm>
            <a:off x="5989825" y="35228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964" name="Google Shape;964;p69"/>
          <p:cNvCxnSpPr>
            <a:endCxn id="963"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65" name="Google Shape;965;p69"/>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966" name="Google Shape;966;p69"/>
          <p:cNvCxnSpPr>
            <a:endCxn id="965"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67" name="Google Shape;967;p69"/>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968" name="Google Shape;968;p69"/>
          <p:cNvCxnSpPr>
            <a:endCxn id="967"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69" name="Google Shape;969;p69"/>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970" name="Google Shape;970;p69"/>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971" name="Google Shape;971;p69"/>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972" name="Google Shape;972;p69"/>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973" name="Google Shape;973;p69"/>
          <p:cNvCxnSpPr>
            <a:stCxn id="969" idx="4"/>
            <a:endCxn id="970"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974" name="Google Shape;974;p69"/>
          <p:cNvCxnSpPr>
            <a:stCxn id="970" idx="4"/>
            <a:endCxn id="971"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975" name="Google Shape;975;p69"/>
          <p:cNvCxnSpPr>
            <a:stCxn id="971" idx="4"/>
            <a:endCxn id="972"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976" name="Google Shape;976;p69"/>
          <p:cNvCxnSpPr>
            <a:stCxn id="949" idx="3"/>
            <a:endCxn id="969"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977" name="Google Shape;977;p69"/>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978" name="Google Shape;978;p69"/>
          <p:cNvCxnSpPr>
            <a:stCxn id="972" idx="4"/>
            <a:endCxn id="977"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0"/>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984" name="Google Shape;984;p70"/>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985" name="Google Shape;985;p70"/>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M  U  H  </a:t>
            </a:r>
            <a:r>
              <a:rPr b="1" lang="en">
                <a:latin typeface="IBM Plex Mono"/>
                <a:ea typeface="IBM Plex Mono"/>
                <a:cs typeface="IBM Plex Mono"/>
                <a:sym typeface="IBM Plex Mono"/>
              </a:rPr>
              <a:t>O</a:t>
            </a:r>
            <a:r>
              <a:rPr lang="en">
                <a:latin typeface="IBM Plex Mono"/>
                <a:ea typeface="IBM Plex Mono"/>
                <a:cs typeface="IBM Plex Mono"/>
                <a:sym typeface="IBM Plex Mono"/>
              </a:rPr>
              <a:t>  </a:t>
            </a:r>
            <a:r>
              <a:rPr lang="en">
                <a:solidFill>
                  <a:srgbClr val="999999"/>
                </a:solidFill>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986" name="Google Shape;986;p70"/>
          <p:cNvSpPr txBox="1"/>
          <p:nvPr/>
        </p:nvSpPr>
        <p:spPr>
          <a:xfrm>
            <a:off x="472650" y="2510775"/>
            <a:ext cx="29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p:txBody>
      </p:sp>
      <p:sp>
        <p:nvSpPr>
          <p:cNvPr id="987" name="Google Shape;987;p70"/>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988" name="Google Shape;988;p70"/>
          <p:cNvSpPr/>
          <p:nvPr/>
        </p:nvSpPr>
        <p:spPr>
          <a:xfrm>
            <a:off x="5989837" y="131560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989" name="Google Shape;989;p70"/>
          <p:cNvSpPr/>
          <p:nvPr/>
        </p:nvSpPr>
        <p:spPr>
          <a:xfrm>
            <a:off x="5989837" y="1867411"/>
            <a:ext cx="416100" cy="415800"/>
          </a:xfrm>
          <a:prstGeom prst="ellipse">
            <a:avLst/>
          </a:prstGeom>
          <a:solidFill>
            <a:srgbClr val="3B7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990" name="Google Shape;990;p70"/>
          <p:cNvSpPr/>
          <p:nvPr/>
        </p:nvSpPr>
        <p:spPr>
          <a:xfrm>
            <a:off x="598982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991" name="Google Shape;991;p70"/>
          <p:cNvCxnSpPr>
            <a:stCxn id="987" idx="3"/>
            <a:endCxn id="988"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992" name="Google Shape;992;p70"/>
          <p:cNvCxnSpPr>
            <a:endCxn id="989"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993" name="Google Shape;993;p70"/>
          <p:cNvCxnSpPr>
            <a:stCxn id="989" idx="4"/>
            <a:endCxn id="990"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994" name="Google Shape;994;p70"/>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995" name="Google Shape;995;p70"/>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996" name="Google Shape;996;p70"/>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997" name="Google Shape;997;p70"/>
          <p:cNvCxnSpPr>
            <a:stCxn id="987" idx="5"/>
            <a:endCxn id="994"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998" name="Google Shape;998;p70"/>
          <p:cNvCxnSpPr>
            <a:endCxn id="995"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999" name="Google Shape;999;p70"/>
          <p:cNvCxnSpPr>
            <a:stCxn id="995" idx="4"/>
            <a:endCxn id="996"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00" name="Google Shape;1000;p70"/>
          <p:cNvSpPr/>
          <p:nvPr/>
        </p:nvSpPr>
        <p:spPr>
          <a:xfrm>
            <a:off x="598982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1001" name="Google Shape;1001;p70"/>
          <p:cNvCxnSpPr>
            <a:endCxn id="1000"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02" name="Google Shape;1002;p70"/>
          <p:cNvSpPr/>
          <p:nvPr/>
        </p:nvSpPr>
        <p:spPr>
          <a:xfrm>
            <a:off x="5989825" y="35228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1003" name="Google Shape;1003;p70"/>
          <p:cNvCxnSpPr>
            <a:endCxn id="1002"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04" name="Google Shape;1004;p70"/>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1005" name="Google Shape;1005;p70"/>
          <p:cNvCxnSpPr>
            <a:endCxn id="1004"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06" name="Google Shape;1006;p70"/>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1007" name="Google Shape;1007;p70"/>
          <p:cNvCxnSpPr>
            <a:endCxn id="1006"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08" name="Google Shape;1008;p70"/>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009" name="Google Shape;1009;p70"/>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1010" name="Google Shape;1010;p70"/>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1011" name="Google Shape;1011;p70"/>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1012" name="Google Shape;1012;p70"/>
          <p:cNvCxnSpPr>
            <a:stCxn id="1008" idx="4"/>
            <a:endCxn id="1009"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13" name="Google Shape;1013;p70"/>
          <p:cNvCxnSpPr>
            <a:stCxn id="1009" idx="4"/>
            <a:endCxn id="1010"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14" name="Google Shape;1014;p70"/>
          <p:cNvCxnSpPr>
            <a:stCxn id="1010" idx="4"/>
            <a:endCxn id="1011"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015" name="Google Shape;1015;p70"/>
          <p:cNvCxnSpPr>
            <a:stCxn id="988" idx="3"/>
            <a:endCxn id="1008"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016" name="Google Shape;1016;p70"/>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1017" name="Google Shape;1017;p70"/>
          <p:cNvCxnSpPr>
            <a:stCxn id="1011" idx="4"/>
            <a:endCxn id="1016"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1"/>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1023" name="Google Shape;1023;p71"/>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1024" name="Google Shape;1024;p71"/>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M  U  </a:t>
            </a:r>
            <a:r>
              <a:rPr b="1" lang="en">
                <a:solidFill>
                  <a:schemeClr val="dk1"/>
                </a:solidFill>
                <a:latin typeface="IBM Plex Mono"/>
                <a:ea typeface="IBM Plex Mono"/>
                <a:cs typeface="IBM Plex Mono"/>
                <a:sym typeface="IBM Plex Mono"/>
              </a:rPr>
              <a:t>H</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O </a:t>
            </a:r>
            <a:r>
              <a:rPr lang="en">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1025" name="Google Shape;1025;p71"/>
          <p:cNvSpPr/>
          <p:nvPr/>
        </p:nvSpPr>
        <p:spPr>
          <a:xfrm>
            <a:off x="6345012" y="77602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1026" name="Google Shape;1026;p71"/>
          <p:cNvSpPr/>
          <p:nvPr/>
        </p:nvSpPr>
        <p:spPr>
          <a:xfrm>
            <a:off x="5989837" y="131560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S</a:t>
            </a:r>
            <a:endParaRPr>
              <a:solidFill>
                <a:schemeClr val="dk2"/>
              </a:solidFill>
              <a:latin typeface="Catamaran"/>
              <a:ea typeface="Catamaran"/>
              <a:cs typeface="Catamaran"/>
              <a:sym typeface="Catamaran"/>
            </a:endParaRPr>
          </a:p>
        </p:txBody>
      </p:sp>
      <p:sp>
        <p:nvSpPr>
          <p:cNvPr id="1027" name="Google Shape;1027;p71"/>
          <p:cNvSpPr/>
          <p:nvPr/>
        </p:nvSpPr>
        <p:spPr>
          <a:xfrm>
            <a:off x="5989837" y="18674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tamaran"/>
                <a:ea typeface="Catamaran"/>
                <a:cs typeface="Catamaran"/>
                <a:sym typeface="Catamaran"/>
              </a:rPr>
              <a:t>O</a:t>
            </a:r>
            <a:endParaRPr>
              <a:solidFill>
                <a:schemeClr val="dk2"/>
              </a:solidFill>
              <a:latin typeface="Catamaran"/>
              <a:ea typeface="Catamaran"/>
              <a:cs typeface="Catamaran"/>
              <a:sym typeface="Catamaran"/>
            </a:endParaRPr>
          </a:p>
        </p:txBody>
      </p:sp>
      <p:sp>
        <p:nvSpPr>
          <p:cNvPr id="1028" name="Google Shape;1028;p71"/>
          <p:cNvSpPr/>
          <p:nvPr/>
        </p:nvSpPr>
        <p:spPr>
          <a:xfrm>
            <a:off x="598982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atamaran"/>
                <a:ea typeface="Catamaran"/>
                <a:cs typeface="Catamaran"/>
                <a:sym typeface="Catamaran"/>
              </a:rPr>
              <a:t>H</a:t>
            </a:r>
            <a:endParaRPr b="1">
              <a:latin typeface="Catamaran"/>
              <a:ea typeface="Catamaran"/>
              <a:cs typeface="Catamaran"/>
              <a:sym typeface="Catamaran"/>
            </a:endParaRPr>
          </a:p>
        </p:txBody>
      </p:sp>
      <p:cxnSp>
        <p:nvCxnSpPr>
          <p:cNvPr id="1029" name="Google Shape;1029;p71"/>
          <p:cNvCxnSpPr>
            <a:stCxn id="1025" idx="3"/>
            <a:endCxn id="1026"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030" name="Google Shape;1030;p71"/>
          <p:cNvCxnSpPr>
            <a:endCxn id="1027"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031" name="Google Shape;1031;p71"/>
          <p:cNvCxnSpPr>
            <a:stCxn id="1027" idx="4"/>
            <a:endCxn id="1028"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32" name="Google Shape;1032;p71"/>
          <p:cNvSpPr/>
          <p:nvPr/>
        </p:nvSpPr>
        <p:spPr>
          <a:xfrm>
            <a:off x="6834837" y="1315584"/>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033" name="Google Shape;1033;p71"/>
          <p:cNvSpPr/>
          <p:nvPr/>
        </p:nvSpPr>
        <p:spPr>
          <a:xfrm>
            <a:off x="6822037" y="1867396"/>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sp>
        <p:nvSpPr>
          <p:cNvPr id="1034" name="Google Shape;1034;p71"/>
          <p:cNvSpPr/>
          <p:nvPr/>
        </p:nvSpPr>
        <p:spPr>
          <a:xfrm>
            <a:off x="6822037" y="2419209"/>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T</a:t>
            </a:r>
            <a:endParaRPr>
              <a:latin typeface="Catamaran"/>
              <a:ea typeface="Catamaran"/>
              <a:cs typeface="Catamaran"/>
              <a:sym typeface="Catamaran"/>
            </a:endParaRPr>
          </a:p>
        </p:txBody>
      </p:sp>
      <p:cxnSp>
        <p:nvCxnSpPr>
          <p:cNvPr id="1035" name="Google Shape;1035;p71"/>
          <p:cNvCxnSpPr>
            <a:stCxn id="1025" idx="5"/>
            <a:endCxn id="1032"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036" name="Google Shape;1036;p71"/>
          <p:cNvCxnSpPr>
            <a:endCxn id="1033"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037" name="Google Shape;1037;p71"/>
          <p:cNvCxnSpPr>
            <a:stCxn id="1033" idx="4"/>
            <a:endCxn id="1034"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38" name="Google Shape;1038;p71"/>
          <p:cNvSpPr/>
          <p:nvPr/>
        </p:nvSpPr>
        <p:spPr>
          <a:xfrm>
            <a:off x="598982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p:txBody>
      </p:sp>
      <p:cxnSp>
        <p:nvCxnSpPr>
          <p:cNvPr id="1039" name="Google Shape;1039;p71"/>
          <p:cNvCxnSpPr>
            <a:endCxn id="1038"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40" name="Google Shape;1040;p71"/>
          <p:cNvSpPr/>
          <p:nvPr/>
        </p:nvSpPr>
        <p:spPr>
          <a:xfrm>
            <a:off x="5989825" y="35228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M</a:t>
            </a:r>
            <a:endParaRPr>
              <a:latin typeface="Catamaran"/>
              <a:ea typeface="Catamaran"/>
              <a:cs typeface="Catamaran"/>
              <a:sym typeface="Catamaran"/>
            </a:endParaRPr>
          </a:p>
        </p:txBody>
      </p:sp>
      <p:cxnSp>
        <p:nvCxnSpPr>
          <p:cNvPr id="1041" name="Google Shape;1041;p71"/>
          <p:cNvCxnSpPr>
            <a:endCxn id="1040"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42" name="Google Shape;1042;p71"/>
          <p:cNvSpPr/>
          <p:nvPr/>
        </p:nvSpPr>
        <p:spPr>
          <a:xfrm>
            <a:off x="682847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O</a:t>
            </a:r>
            <a:endParaRPr>
              <a:latin typeface="Catamaran"/>
              <a:ea typeface="Catamaran"/>
              <a:cs typeface="Catamaran"/>
              <a:sym typeface="Catamaran"/>
            </a:endParaRPr>
          </a:p>
        </p:txBody>
      </p:sp>
      <p:cxnSp>
        <p:nvCxnSpPr>
          <p:cNvPr id="1043" name="Google Shape;1043;p71"/>
          <p:cNvCxnSpPr>
            <a:endCxn id="1042"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44" name="Google Shape;1044;p71"/>
          <p:cNvSpPr/>
          <p:nvPr/>
        </p:nvSpPr>
        <p:spPr>
          <a:xfrm>
            <a:off x="6834825" y="35226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cxnSp>
        <p:nvCxnSpPr>
          <p:cNvPr id="1045" name="Google Shape;1045;p71"/>
          <p:cNvCxnSpPr>
            <a:endCxn id="1044"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46" name="Google Shape;1046;p71"/>
          <p:cNvSpPr/>
          <p:nvPr/>
        </p:nvSpPr>
        <p:spPr>
          <a:xfrm>
            <a:off x="5415287" y="18763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sp>
        <p:nvSpPr>
          <p:cNvPr id="1047" name="Google Shape;1047;p71"/>
          <p:cNvSpPr/>
          <p:nvPr/>
        </p:nvSpPr>
        <p:spPr>
          <a:xfrm>
            <a:off x="541527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048" name="Google Shape;1048;p71"/>
          <p:cNvSpPr/>
          <p:nvPr/>
        </p:nvSpPr>
        <p:spPr>
          <a:xfrm>
            <a:off x="5415275" y="29620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sp>
        <p:nvSpPr>
          <p:cNvPr id="1049" name="Google Shape;1049;p71"/>
          <p:cNvSpPr/>
          <p:nvPr/>
        </p:nvSpPr>
        <p:spPr>
          <a:xfrm>
            <a:off x="5415275" y="35228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cxnSp>
        <p:nvCxnSpPr>
          <p:cNvPr id="1050" name="Google Shape;1050;p71"/>
          <p:cNvCxnSpPr>
            <a:stCxn id="1046" idx="4"/>
            <a:endCxn id="1047"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51" name="Google Shape;1051;p71"/>
          <p:cNvCxnSpPr>
            <a:stCxn id="1047" idx="4"/>
            <a:endCxn id="1048"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52" name="Google Shape;1052;p71"/>
          <p:cNvCxnSpPr>
            <a:stCxn id="1048" idx="4"/>
            <a:endCxn id="1049"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053" name="Google Shape;1053;p71"/>
          <p:cNvCxnSpPr>
            <a:stCxn id="1026" idx="3"/>
            <a:endCxn id="1046"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054" name="Google Shape;1054;p71"/>
          <p:cNvSpPr/>
          <p:nvPr/>
        </p:nvSpPr>
        <p:spPr>
          <a:xfrm>
            <a:off x="5415275" y="40656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Y</a:t>
            </a:r>
            <a:endParaRPr>
              <a:latin typeface="Catamaran"/>
              <a:ea typeface="Catamaran"/>
              <a:cs typeface="Catamaran"/>
              <a:sym typeface="Catamaran"/>
            </a:endParaRPr>
          </a:p>
        </p:txBody>
      </p:sp>
      <p:cxnSp>
        <p:nvCxnSpPr>
          <p:cNvPr id="1055" name="Google Shape;1055;p71"/>
          <p:cNvCxnSpPr>
            <a:stCxn id="1049" idx="4"/>
            <a:endCxn id="1054"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
        <p:nvSpPr>
          <p:cNvPr id="1056" name="Google Shape;1056;p71"/>
          <p:cNvSpPr txBox="1"/>
          <p:nvPr/>
        </p:nvSpPr>
        <p:spPr>
          <a:xfrm>
            <a:off x="472650" y="2510775"/>
            <a:ext cx="29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p:txBody>
      </p:sp>
      <p:sp>
        <p:nvSpPr>
          <p:cNvPr id="1057" name="Google Shape;1057;p71"/>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1058" name="Google Shape;1058;p71"/>
          <p:cNvSpPr/>
          <p:nvPr/>
        </p:nvSpPr>
        <p:spPr>
          <a:xfrm>
            <a:off x="5989837" y="131560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1059" name="Google Shape;1059;p71"/>
          <p:cNvSpPr/>
          <p:nvPr/>
        </p:nvSpPr>
        <p:spPr>
          <a:xfrm>
            <a:off x="5989837" y="18674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1060" name="Google Shape;1060;p71"/>
          <p:cNvSpPr/>
          <p:nvPr/>
        </p:nvSpPr>
        <p:spPr>
          <a:xfrm>
            <a:off x="5989825" y="2419191"/>
            <a:ext cx="416100" cy="415800"/>
          </a:xfrm>
          <a:prstGeom prst="ellipse">
            <a:avLst/>
          </a:prstGeom>
          <a:solidFill>
            <a:srgbClr val="3B7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1061" name="Google Shape;1061;p71"/>
          <p:cNvCxnSpPr>
            <a:stCxn id="1057" idx="3"/>
            <a:endCxn id="1058"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062" name="Google Shape;1062;p71"/>
          <p:cNvCxnSpPr>
            <a:endCxn id="1059"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063" name="Google Shape;1063;p71"/>
          <p:cNvCxnSpPr>
            <a:stCxn id="1059" idx="4"/>
            <a:endCxn id="1060"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64" name="Google Shape;1064;p71"/>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1065" name="Google Shape;1065;p71"/>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1066" name="Google Shape;1066;p71"/>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1067" name="Google Shape;1067;p71"/>
          <p:cNvCxnSpPr>
            <a:stCxn id="1057" idx="5"/>
            <a:endCxn id="1064"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068" name="Google Shape;1068;p71"/>
          <p:cNvCxnSpPr>
            <a:endCxn id="1065"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069" name="Google Shape;1069;p71"/>
          <p:cNvCxnSpPr>
            <a:stCxn id="1065" idx="4"/>
            <a:endCxn id="1066"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70" name="Google Shape;1070;p71"/>
          <p:cNvSpPr/>
          <p:nvPr/>
        </p:nvSpPr>
        <p:spPr>
          <a:xfrm>
            <a:off x="598982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1071" name="Google Shape;1071;p71"/>
          <p:cNvCxnSpPr>
            <a:endCxn id="1070"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72" name="Google Shape;1072;p71"/>
          <p:cNvSpPr/>
          <p:nvPr/>
        </p:nvSpPr>
        <p:spPr>
          <a:xfrm>
            <a:off x="5989825" y="35228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1073" name="Google Shape;1073;p71"/>
          <p:cNvCxnSpPr>
            <a:endCxn id="1072"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74" name="Google Shape;1074;p71"/>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1075" name="Google Shape;1075;p71"/>
          <p:cNvCxnSpPr>
            <a:endCxn id="1074"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76" name="Google Shape;1076;p71"/>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1077" name="Google Shape;1077;p71"/>
          <p:cNvCxnSpPr>
            <a:endCxn id="1076"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078" name="Google Shape;1078;p71"/>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079" name="Google Shape;1079;p71"/>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1080" name="Google Shape;1080;p71"/>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1081" name="Google Shape;1081;p71"/>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1082" name="Google Shape;1082;p71"/>
          <p:cNvCxnSpPr>
            <a:stCxn id="1078" idx="4"/>
            <a:endCxn id="1079"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83" name="Google Shape;1083;p71"/>
          <p:cNvCxnSpPr>
            <a:stCxn id="1079" idx="4"/>
            <a:endCxn id="1080"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084" name="Google Shape;1084;p71"/>
          <p:cNvCxnSpPr>
            <a:stCxn id="1080" idx="4"/>
            <a:endCxn id="1081"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085" name="Google Shape;1085;p71"/>
          <p:cNvCxnSpPr>
            <a:stCxn id="1058" idx="3"/>
            <a:endCxn id="1078"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086" name="Google Shape;1086;p71"/>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1087" name="Google Shape;1087;p71"/>
          <p:cNvCxnSpPr>
            <a:stCxn id="1081" idx="4"/>
            <a:endCxn id="1086"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Algorithm Runtimes</a:t>
            </a:r>
            <a:endParaRPr/>
          </a:p>
        </p:txBody>
      </p:sp>
      <p:sp>
        <p:nvSpPr>
          <p:cNvPr id="136" name="Google Shape;136;p18"/>
          <p:cNvSpPr txBox="1"/>
          <p:nvPr>
            <p:ph idx="1" type="body"/>
          </p:nvPr>
        </p:nvSpPr>
        <p:spPr>
          <a:xfrm>
            <a:off x="311700" y="11524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For a graph with V vertices and E edges:</a:t>
            </a:r>
            <a:endParaRPr b="1"/>
          </a:p>
          <a:p>
            <a:pPr indent="0" lvl="0" marL="0" rtl="0" algn="l">
              <a:spcBef>
                <a:spcPts val="1600"/>
              </a:spcBef>
              <a:spcAft>
                <a:spcPts val="1600"/>
              </a:spcAft>
              <a:buNone/>
            </a:pPr>
            <a:r>
              <a:t/>
            </a:r>
            <a:endParaRPr/>
          </a:p>
        </p:txBody>
      </p:sp>
      <p:graphicFrame>
        <p:nvGraphicFramePr>
          <p:cNvPr id="137" name="Google Shape;137;p18"/>
          <p:cNvGraphicFramePr/>
          <p:nvPr/>
        </p:nvGraphicFramePr>
        <p:xfrm>
          <a:off x="2018850" y="1778400"/>
          <a:ext cx="3000000" cy="3000000"/>
        </p:xfrm>
        <a:graphic>
          <a:graphicData uri="http://schemas.openxmlformats.org/drawingml/2006/table">
            <a:tbl>
              <a:tblPr>
                <a:noFill/>
                <a:tableStyleId>{86566505-54C0-4DAA-A69E-AB016A84B4C1}</a:tableStyleId>
              </a:tblPr>
              <a:tblGrid>
                <a:gridCol w="2060175"/>
                <a:gridCol w="2060175"/>
              </a:tblGrid>
              <a:tr h="396200">
                <a:tc>
                  <a:txBody>
                    <a:bodyPr/>
                    <a:lstStyle/>
                    <a:p>
                      <a:pPr indent="0" lvl="0" marL="0" rtl="0" algn="l">
                        <a:spcBef>
                          <a:spcPts val="0"/>
                        </a:spcBef>
                        <a:spcAft>
                          <a:spcPts val="0"/>
                        </a:spcAft>
                        <a:buNone/>
                      </a:pPr>
                      <a:r>
                        <a:rPr lang="en">
                          <a:latin typeface="Lato"/>
                          <a:ea typeface="Lato"/>
                          <a:cs typeface="Lato"/>
                          <a:sym typeface="Lato"/>
                        </a:rPr>
                        <a:t>Graph Algorithm</a:t>
                      </a:r>
                      <a:endParaRPr>
                        <a:latin typeface="Lato"/>
                        <a:ea typeface="Lato"/>
                        <a:cs typeface="Lato"/>
                        <a:sym typeface="Lato"/>
                      </a:endParaRPr>
                    </a:p>
                  </a:txBody>
                  <a:tcPr marT="91425" marB="91425" marR="91425" marL="91425">
                    <a:solidFill>
                      <a:schemeClr val="accent6"/>
                    </a:solidFill>
                  </a:tcPr>
                </a:tc>
                <a:tc>
                  <a:txBody>
                    <a:bodyPr/>
                    <a:lstStyle/>
                    <a:p>
                      <a:pPr indent="0" lvl="0" marL="0" rtl="0" algn="l">
                        <a:spcBef>
                          <a:spcPts val="0"/>
                        </a:spcBef>
                        <a:spcAft>
                          <a:spcPts val="0"/>
                        </a:spcAft>
                        <a:buNone/>
                      </a:pPr>
                      <a:r>
                        <a:rPr lang="en">
                          <a:latin typeface="Lato"/>
                          <a:ea typeface="Lato"/>
                          <a:cs typeface="Lato"/>
                          <a:sym typeface="Lato"/>
                        </a:rPr>
                        <a:t>Runtime</a:t>
                      </a:r>
                      <a:endParaRPr>
                        <a:latin typeface="Lato"/>
                        <a:ea typeface="Lato"/>
                        <a:cs typeface="Lato"/>
                        <a:sym typeface="Lato"/>
                      </a:endParaRPr>
                    </a:p>
                  </a:txBody>
                  <a:tcPr marT="91425" marB="91425" marR="91425" marL="91425">
                    <a:solidFill>
                      <a:schemeClr val="accent6"/>
                    </a:solidFill>
                  </a:tcPr>
                </a:tc>
              </a:tr>
              <a:tr h="396200">
                <a:tc>
                  <a:txBody>
                    <a:bodyPr/>
                    <a:lstStyle/>
                    <a:p>
                      <a:pPr indent="0" lvl="0" marL="0" rtl="0" algn="ctr">
                        <a:spcBef>
                          <a:spcPts val="0"/>
                        </a:spcBef>
                        <a:spcAft>
                          <a:spcPts val="0"/>
                        </a:spcAft>
                        <a:buNone/>
                      </a:pPr>
                      <a:r>
                        <a:rPr lang="en">
                          <a:latin typeface="Lato"/>
                          <a:ea typeface="Lato"/>
                          <a:cs typeface="Lato"/>
                          <a:sym typeface="Lato"/>
                        </a:rPr>
                        <a:t>DFS</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None/>
                      </a:pPr>
                      <a:r>
                        <a:rPr lang="en">
                          <a:latin typeface="Lato"/>
                          <a:ea typeface="Lato"/>
                          <a:cs typeface="Lato"/>
                          <a:sym typeface="Lato"/>
                        </a:rPr>
                        <a:t>O (V + E)</a:t>
                      </a:r>
                      <a:endParaRPr>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a:latin typeface="Lato"/>
                          <a:ea typeface="Lato"/>
                          <a:cs typeface="Lato"/>
                          <a:sym typeface="Lato"/>
                        </a:rPr>
                        <a:t>BFS</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Lato"/>
                          <a:ea typeface="Lato"/>
                          <a:cs typeface="Lato"/>
                          <a:sym typeface="Lato"/>
                        </a:rPr>
                        <a:t>O (V + E)</a:t>
                      </a:r>
                      <a:endParaRPr>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a:latin typeface="Lato"/>
                          <a:ea typeface="Lato"/>
                          <a:cs typeface="Lato"/>
                          <a:sym typeface="Lato"/>
                        </a:rPr>
                        <a:t>Dijkstra's</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None/>
                      </a:pPr>
                      <a:r>
                        <a:rPr lang="en">
                          <a:latin typeface="Lato"/>
                          <a:ea typeface="Lato"/>
                          <a:cs typeface="Lato"/>
                          <a:sym typeface="Lato"/>
                        </a:rPr>
                        <a:t>O((V + E) log V)</a:t>
                      </a:r>
                      <a:endParaRPr>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a:latin typeface="Lato"/>
                          <a:ea typeface="Lato"/>
                          <a:cs typeface="Lato"/>
                          <a:sym typeface="Lato"/>
                        </a:rPr>
                        <a:t>A*</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Lato"/>
                          <a:ea typeface="Lato"/>
                          <a:cs typeface="Lato"/>
                          <a:sym typeface="Lato"/>
                        </a:rPr>
                        <a:t>O((V + E) log V)</a:t>
                      </a:r>
                      <a:endParaRPr>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a:latin typeface="Lato"/>
                          <a:ea typeface="Lato"/>
                          <a:cs typeface="Lato"/>
                          <a:sym typeface="Lato"/>
                        </a:rPr>
                        <a:t>Prim’s </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Lato"/>
                          <a:ea typeface="Lato"/>
                          <a:cs typeface="Lato"/>
                          <a:sym typeface="Lato"/>
                        </a:rPr>
                        <a:t>O((V + E) log V)</a:t>
                      </a:r>
                      <a:endParaRPr>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a:latin typeface="Lato"/>
                          <a:ea typeface="Lato"/>
                          <a:cs typeface="Lato"/>
                          <a:sym typeface="Lato"/>
                        </a:rPr>
                        <a:t>Kruskal’s</a:t>
                      </a:r>
                      <a:endParaRPr>
                        <a:latin typeface="Lato"/>
                        <a:ea typeface="Lato"/>
                        <a:cs typeface="Lato"/>
                        <a:sym typeface="Lato"/>
                      </a:endParaRPr>
                    </a:p>
                  </a:txBody>
                  <a:tcPr marT="91425" marB="91425" marR="91425" marL="91425">
                    <a:solidFill>
                      <a:schemeClr val="lt2"/>
                    </a:solidFill>
                  </a:tcPr>
                </a:tc>
                <a:tc>
                  <a:txBody>
                    <a:bodyPr/>
                    <a:lstStyle/>
                    <a:p>
                      <a:pPr indent="0" lvl="0" marL="0" rtl="0" algn="ctr">
                        <a:spcBef>
                          <a:spcPts val="0"/>
                        </a:spcBef>
                        <a:spcAft>
                          <a:spcPts val="0"/>
                        </a:spcAft>
                        <a:buNone/>
                      </a:pPr>
                      <a:r>
                        <a:rPr lang="en">
                          <a:latin typeface="Lato"/>
                          <a:ea typeface="Lato"/>
                          <a:cs typeface="Lato"/>
                          <a:sym typeface="Lato"/>
                        </a:rPr>
                        <a:t>O(E log E)</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72"/>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1093" name="Google Shape;1093;p72"/>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1094" name="Google Shape;1094;p72"/>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M  </a:t>
            </a:r>
            <a:r>
              <a:rPr b="1" lang="en">
                <a:solidFill>
                  <a:schemeClr val="dk1"/>
                </a:solidFill>
                <a:latin typeface="IBM Plex Mono"/>
                <a:ea typeface="IBM Plex Mono"/>
                <a:cs typeface="IBM Plex Mono"/>
                <a:sym typeface="IBM Plex Mono"/>
              </a:rPr>
              <a:t>U</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H</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O </a:t>
            </a:r>
            <a:r>
              <a:rPr lang="en">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1095" name="Google Shape;1095;p72"/>
          <p:cNvSpPr txBox="1"/>
          <p:nvPr/>
        </p:nvSpPr>
        <p:spPr>
          <a:xfrm>
            <a:off x="472650" y="2510775"/>
            <a:ext cx="299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p:txBody>
      </p:sp>
      <p:sp>
        <p:nvSpPr>
          <p:cNvPr id="1096" name="Google Shape;1096;p72"/>
          <p:cNvSpPr/>
          <p:nvPr/>
        </p:nvSpPr>
        <p:spPr>
          <a:xfrm>
            <a:off x="6345012" y="77602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1097" name="Google Shape;1097;p72"/>
          <p:cNvSpPr/>
          <p:nvPr/>
        </p:nvSpPr>
        <p:spPr>
          <a:xfrm>
            <a:off x="5989837" y="131560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S</a:t>
            </a:r>
            <a:endParaRPr>
              <a:solidFill>
                <a:schemeClr val="dk2"/>
              </a:solidFill>
              <a:latin typeface="Catamaran"/>
              <a:ea typeface="Catamaran"/>
              <a:cs typeface="Catamaran"/>
              <a:sym typeface="Catamaran"/>
            </a:endParaRPr>
          </a:p>
        </p:txBody>
      </p:sp>
      <p:sp>
        <p:nvSpPr>
          <p:cNvPr id="1098" name="Google Shape;1098;p72"/>
          <p:cNvSpPr/>
          <p:nvPr/>
        </p:nvSpPr>
        <p:spPr>
          <a:xfrm>
            <a:off x="5989837" y="18674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tamaran"/>
                <a:ea typeface="Catamaran"/>
                <a:cs typeface="Catamaran"/>
                <a:sym typeface="Catamaran"/>
              </a:rPr>
              <a:t>O</a:t>
            </a:r>
            <a:endParaRPr>
              <a:solidFill>
                <a:schemeClr val="dk2"/>
              </a:solidFill>
              <a:latin typeface="Catamaran"/>
              <a:ea typeface="Catamaran"/>
              <a:cs typeface="Catamaran"/>
              <a:sym typeface="Catamaran"/>
            </a:endParaRPr>
          </a:p>
        </p:txBody>
      </p:sp>
      <p:sp>
        <p:nvSpPr>
          <p:cNvPr id="1099" name="Google Shape;1099;p72"/>
          <p:cNvSpPr/>
          <p:nvPr/>
        </p:nvSpPr>
        <p:spPr>
          <a:xfrm>
            <a:off x="598982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atamaran"/>
                <a:ea typeface="Catamaran"/>
                <a:cs typeface="Catamaran"/>
                <a:sym typeface="Catamaran"/>
              </a:rPr>
              <a:t>H</a:t>
            </a:r>
            <a:endParaRPr b="1">
              <a:latin typeface="Catamaran"/>
              <a:ea typeface="Catamaran"/>
              <a:cs typeface="Catamaran"/>
              <a:sym typeface="Catamaran"/>
            </a:endParaRPr>
          </a:p>
        </p:txBody>
      </p:sp>
      <p:cxnSp>
        <p:nvCxnSpPr>
          <p:cNvPr id="1100" name="Google Shape;1100;p72"/>
          <p:cNvCxnSpPr>
            <a:stCxn id="1096" idx="3"/>
            <a:endCxn id="1097"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101" name="Google Shape;1101;p72"/>
          <p:cNvCxnSpPr>
            <a:endCxn id="1098"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102" name="Google Shape;1102;p72"/>
          <p:cNvCxnSpPr>
            <a:stCxn id="1098" idx="4"/>
            <a:endCxn id="1099"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03" name="Google Shape;1103;p72"/>
          <p:cNvSpPr/>
          <p:nvPr/>
        </p:nvSpPr>
        <p:spPr>
          <a:xfrm>
            <a:off x="6834837" y="1315584"/>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104" name="Google Shape;1104;p72"/>
          <p:cNvSpPr/>
          <p:nvPr/>
        </p:nvSpPr>
        <p:spPr>
          <a:xfrm>
            <a:off x="6822037" y="1867396"/>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sp>
        <p:nvSpPr>
          <p:cNvPr id="1105" name="Google Shape;1105;p72"/>
          <p:cNvSpPr/>
          <p:nvPr/>
        </p:nvSpPr>
        <p:spPr>
          <a:xfrm>
            <a:off x="6822037" y="2419209"/>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T</a:t>
            </a:r>
            <a:endParaRPr>
              <a:latin typeface="Catamaran"/>
              <a:ea typeface="Catamaran"/>
              <a:cs typeface="Catamaran"/>
              <a:sym typeface="Catamaran"/>
            </a:endParaRPr>
          </a:p>
        </p:txBody>
      </p:sp>
      <p:cxnSp>
        <p:nvCxnSpPr>
          <p:cNvPr id="1106" name="Google Shape;1106;p72"/>
          <p:cNvCxnSpPr>
            <a:stCxn id="1096" idx="5"/>
            <a:endCxn id="1103"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107" name="Google Shape;1107;p72"/>
          <p:cNvCxnSpPr>
            <a:endCxn id="1104"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108" name="Google Shape;1108;p72"/>
          <p:cNvCxnSpPr>
            <a:stCxn id="1104" idx="4"/>
            <a:endCxn id="1105"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09" name="Google Shape;1109;p72"/>
          <p:cNvSpPr/>
          <p:nvPr/>
        </p:nvSpPr>
        <p:spPr>
          <a:xfrm>
            <a:off x="598982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p:txBody>
      </p:sp>
      <p:cxnSp>
        <p:nvCxnSpPr>
          <p:cNvPr id="1110" name="Google Shape;1110;p72"/>
          <p:cNvCxnSpPr>
            <a:endCxn id="1109"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11" name="Google Shape;1111;p72"/>
          <p:cNvSpPr/>
          <p:nvPr/>
        </p:nvSpPr>
        <p:spPr>
          <a:xfrm>
            <a:off x="5989825" y="35228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M</a:t>
            </a:r>
            <a:endParaRPr>
              <a:latin typeface="Catamaran"/>
              <a:ea typeface="Catamaran"/>
              <a:cs typeface="Catamaran"/>
              <a:sym typeface="Catamaran"/>
            </a:endParaRPr>
          </a:p>
        </p:txBody>
      </p:sp>
      <p:cxnSp>
        <p:nvCxnSpPr>
          <p:cNvPr id="1112" name="Google Shape;1112;p72"/>
          <p:cNvCxnSpPr>
            <a:endCxn id="1111"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13" name="Google Shape;1113;p72"/>
          <p:cNvSpPr/>
          <p:nvPr/>
        </p:nvSpPr>
        <p:spPr>
          <a:xfrm>
            <a:off x="682847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O</a:t>
            </a:r>
            <a:endParaRPr>
              <a:latin typeface="Catamaran"/>
              <a:ea typeface="Catamaran"/>
              <a:cs typeface="Catamaran"/>
              <a:sym typeface="Catamaran"/>
            </a:endParaRPr>
          </a:p>
        </p:txBody>
      </p:sp>
      <p:cxnSp>
        <p:nvCxnSpPr>
          <p:cNvPr id="1114" name="Google Shape;1114;p72"/>
          <p:cNvCxnSpPr>
            <a:endCxn id="1113"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15" name="Google Shape;1115;p72"/>
          <p:cNvSpPr/>
          <p:nvPr/>
        </p:nvSpPr>
        <p:spPr>
          <a:xfrm>
            <a:off x="6834825" y="35226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cxnSp>
        <p:nvCxnSpPr>
          <p:cNvPr id="1116" name="Google Shape;1116;p72"/>
          <p:cNvCxnSpPr>
            <a:endCxn id="1115"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17" name="Google Shape;1117;p72"/>
          <p:cNvSpPr/>
          <p:nvPr/>
        </p:nvSpPr>
        <p:spPr>
          <a:xfrm>
            <a:off x="5415287" y="18763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sp>
        <p:nvSpPr>
          <p:cNvPr id="1118" name="Google Shape;1118;p72"/>
          <p:cNvSpPr/>
          <p:nvPr/>
        </p:nvSpPr>
        <p:spPr>
          <a:xfrm>
            <a:off x="541527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19" name="Google Shape;1119;p72"/>
          <p:cNvSpPr/>
          <p:nvPr/>
        </p:nvSpPr>
        <p:spPr>
          <a:xfrm>
            <a:off x="5415275" y="29620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sp>
        <p:nvSpPr>
          <p:cNvPr id="1120" name="Google Shape;1120;p72"/>
          <p:cNvSpPr/>
          <p:nvPr/>
        </p:nvSpPr>
        <p:spPr>
          <a:xfrm>
            <a:off x="5415275" y="35228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cxnSp>
        <p:nvCxnSpPr>
          <p:cNvPr id="1121" name="Google Shape;1121;p72"/>
          <p:cNvCxnSpPr>
            <a:stCxn id="1117" idx="4"/>
            <a:endCxn id="1118"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22" name="Google Shape;1122;p72"/>
          <p:cNvCxnSpPr>
            <a:stCxn id="1118" idx="4"/>
            <a:endCxn id="1119"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23" name="Google Shape;1123;p72"/>
          <p:cNvCxnSpPr>
            <a:stCxn id="1119" idx="4"/>
            <a:endCxn id="1120"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124" name="Google Shape;1124;p72"/>
          <p:cNvCxnSpPr>
            <a:stCxn id="1097" idx="3"/>
            <a:endCxn id="1117"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125" name="Google Shape;1125;p72"/>
          <p:cNvSpPr/>
          <p:nvPr/>
        </p:nvSpPr>
        <p:spPr>
          <a:xfrm>
            <a:off x="5415275" y="40656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Y</a:t>
            </a:r>
            <a:endParaRPr>
              <a:latin typeface="Catamaran"/>
              <a:ea typeface="Catamaran"/>
              <a:cs typeface="Catamaran"/>
              <a:sym typeface="Catamaran"/>
            </a:endParaRPr>
          </a:p>
        </p:txBody>
      </p:sp>
      <p:cxnSp>
        <p:nvCxnSpPr>
          <p:cNvPr id="1126" name="Google Shape;1126;p72"/>
          <p:cNvCxnSpPr>
            <a:stCxn id="1120" idx="4"/>
            <a:endCxn id="1125"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
        <p:nvSpPr>
          <p:cNvPr id="1127" name="Google Shape;1127;p72"/>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1128" name="Google Shape;1128;p72"/>
          <p:cNvSpPr/>
          <p:nvPr/>
        </p:nvSpPr>
        <p:spPr>
          <a:xfrm>
            <a:off x="5989837" y="131560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1129" name="Google Shape;1129;p72"/>
          <p:cNvSpPr/>
          <p:nvPr/>
        </p:nvSpPr>
        <p:spPr>
          <a:xfrm>
            <a:off x="5989837" y="18674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1130" name="Google Shape;1130;p72"/>
          <p:cNvSpPr/>
          <p:nvPr/>
        </p:nvSpPr>
        <p:spPr>
          <a:xfrm>
            <a:off x="598982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1131" name="Google Shape;1131;p72"/>
          <p:cNvCxnSpPr>
            <a:stCxn id="1127" idx="3"/>
            <a:endCxn id="1128"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132" name="Google Shape;1132;p72"/>
          <p:cNvCxnSpPr>
            <a:endCxn id="1129"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133" name="Google Shape;1133;p72"/>
          <p:cNvCxnSpPr>
            <a:stCxn id="1129" idx="4"/>
            <a:endCxn id="1130"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34" name="Google Shape;1134;p72"/>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1135" name="Google Shape;1135;p72"/>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1136" name="Google Shape;1136;p72"/>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1137" name="Google Shape;1137;p72"/>
          <p:cNvCxnSpPr>
            <a:stCxn id="1127" idx="5"/>
            <a:endCxn id="1134"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138" name="Google Shape;1138;p72"/>
          <p:cNvCxnSpPr>
            <a:endCxn id="1135"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139" name="Google Shape;1139;p72"/>
          <p:cNvCxnSpPr>
            <a:stCxn id="1135" idx="4"/>
            <a:endCxn id="1136"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40" name="Google Shape;1140;p72"/>
          <p:cNvSpPr/>
          <p:nvPr/>
        </p:nvSpPr>
        <p:spPr>
          <a:xfrm>
            <a:off x="5989825" y="2970991"/>
            <a:ext cx="416100" cy="415800"/>
          </a:xfrm>
          <a:prstGeom prst="ellipse">
            <a:avLst/>
          </a:prstGeom>
          <a:solidFill>
            <a:srgbClr val="3B7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1141" name="Google Shape;1141;p72"/>
          <p:cNvCxnSpPr>
            <a:endCxn id="1140"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42" name="Google Shape;1142;p72"/>
          <p:cNvSpPr/>
          <p:nvPr/>
        </p:nvSpPr>
        <p:spPr>
          <a:xfrm>
            <a:off x="5989825" y="35228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1143" name="Google Shape;1143;p72"/>
          <p:cNvCxnSpPr>
            <a:endCxn id="1142"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44" name="Google Shape;1144;p72"/>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1145" name="Google Shape;1145;p72"/>
          <p:cNvCxnSpPr>
            <a:endCxn id="1144"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46" name="Google Shape;1146;p72"/>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1147" name="Google Shape;1147;p72"/>
          <p:cNvCxnSpPr>
            <a:endCxn id="1146"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48" name="Google Shape;1148;p72"/>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149" name="Google Shape;1149;p72"/>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1150" name="Google Shape;1150;p72"/>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1151" name="Google Shape;1151;p72"/>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1152" name="Google Shape;1152;p72"/>
          <p:cNvCxnSpPr>
            <a:stCxn id="1148" idx="4"/>
            <a:endCxn id="1149"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53" name="Google Shape;1153;p72"/>
          <p:cNvCxnSpPr>
            <a:stCxn id="1149" idx="4"/>
            <a:endCxn id="1150"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54" name="Google Shape;1154;p72"/>
          <p:cNvCxnSpPr>
            <a:stCxn id="1150" idx="4"/>
            <a:endCxn id="1151"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155" name="Google Shape;1155;p72"/>
          <p:cNvCxnSpPr>
            <a:stCxn id="1128" idx="3"/>
            <a:endCxn id="1148"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156" name="Google Shape;1156;p72"/>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1157" name="Google Shape;1157;p72"/>
          <p:cNvCxnSpPr>
            <a:stCxn id="1151" idx="4"/>
            <a:endCxn id="1156"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73"/>
          <p:cNvSpPr txBox="1"/>
          <p:nvPr>
            <p:ph type="title"/>
          </p:nvPr>
        </p:nvSpPr>
        <p:spPr>
          <a:xfrm>
            <a:off x="311700" y="445025"/>
            <a:ext cx="545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1163" name="Google Shape;1163;p73"/>
          <p:cNvSpPr txBox="1"/>
          <p:nvPr/>
        </p:nvSpPr>
        <p:spPr>
          <a:xfrm>
            <a:off x="352800" y="1242675"/>
            <a:ext cx="351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Avenir"/>
                <a:ea typeface="Avenir"/>
                <a:cs typeface="Avenir"/>
                <a:sym typeface="Avenir"/>
              </a:rPr>
              <a:t>Example:</a:t>
            </a:r>
            <a:endParaRPr>
              <a:latin typeface="Avenir"/>
              <a:ea typeface="Avenir"/>
              <a:cs typeface="Avenir"/>
              <a:sym typeface="Avenir"/>
            </a:endParaRPr>
          </a:p>
        </p:txBody>
      </p:sp>
      <p:sp>
        <p:nvSpPr>
          <p:cNvPr id="1164" name="Google Shape;1164;p73"/>
          <p:cNvSpPr txBox="1"/>
          <p:nvPr/>
        </p:nvSpPr>
        <p:spPr>
          <a:xfrm>
            <a:off x="472650" y="1752825"/>
            <a:ext cx="4419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2"/>
                </a:solidFill>
                <a:latin typeface="IBM Plex Mono"/>
                <a:ea typeface="IBM Plex Mono"/>
                <a:cs typeface="IBM Plex Mono"/>
                <a:sym typeface="IBM Plex Mono"/>
              </a:rPr>
              <a:t>C  </a:t>
            </a:r>
            <a:r>
              <a:rPr b="1" lang="en">
                <a:solidFill>
                  <a:schemeClr val="dk1"/>
                </a:solidFill>
                <a:latin typeface="IBM Plex Mono"/>
                <a:ea typeface="IBM Plex Mono"/>
                <a:cs typeface="IBM Plex Mono"/>
                <a:sym typeface="IBM Plex Mono"/>
              </a:rPr>
              <a:t>M</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U</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H</a:t>
            </a:r>
            <a:r>
              <a:rPr lang="en">
                <a:solidFill>
                  <a:schemeClr val="accent2"/>
                </a:solidFill>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O </a:t>
            </a:r>
            <a:r>
              <a:rPr lang="en">
                <a:latin typeface="IBM Plex Mono"/>
                <a:ea typeface="IBM Plex Mono"/>
                <a:cs typeface="IBM Plex Mono"/>
                <a:sym typeface="IBM Plex Mono"/>
              </a:rPr>
              <a:t> </a:t>
            </a:r>
            <a:r>
              <a:rPr lang="en">
                <a:solidFill>
                  <a:schemeClr val="dk2"/>
                </a:solidFill>
                <a:latin typeface="IBM Plex Mono"/>
                <a:ea typeface="IBM Plex Mono"/>
                <a:cs typeface="IBM Plex Mono"/>
                <a:sym typeface="IBM Plex Mono"/>
              </a:rPr>
              <a:t>S</a:t>
            </a:r>
            <a:r>
              <a:rPr lang="en">
                <a:latin typeface="IBM Plex Mono"/>
                <a:ea typeface="IBM Plex Mono"/>
                <a:cs typeface="IBM Plex Mono"/>
                <a:sym typeface="IBM Plex Mono"/>
              </a:rPr>
              <a:t>  A  E  D</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T  R  A  T  H  A  N  K  A</a:t>
            </a:r>
            <a:endParaRPr>
              <a:latin typeface="IBM Plex Mono"/>
              <a:ea typeface="IBM Plex Mono"/>
              <a:cs typeface="IBM Plex Mono"/>
              <a:sym typeface="IBM Plex Mono"/>
            </a:endParaRPr>
          </a:p>
        </p:txBody>
      </p:sp>
      <p:sp>
        <p:nvSpPr>
          <p:cNvPr id="1165" name="Google Shape;1165;p73"/>
          <p:cNvSpPr txBox="1"/>
          <p:nvPr/>
        </p:nvSpPr>
        <p:spPr>
          <a:xfrm>
            <a:off x="472650" y="2510775"/>
            <a:ext cx="2998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longestPrefixOf(“SOHUMC”)</a:t>
            </a:r>
            <a:endParaRPr>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latin typeface="IBM Plex Mono"/>
                <a:ea typeface="IBM Plex Mono"/>
                <a:cs typeface="IBM Plex Mono"/>
                <a:sym typeface="IBM Plex Mono"/>
              </a:rPr>
              <a:t>	→ “SOHUM”</a:t>
            </a:r>
            <a:endParaRPr>
              <a:latin typeface="IBM Plex Mono"/>
              <a:ea typeface="IBM Plex Mono"/>
              <a:cs typeface="IBM Plex Mono"/>
              <a:sym typeface="IBM Plex Mono"/>
            </a:endParaRPr>
          </a:p>
        </p:txBody>
      </p:sp>
      <p:sp>
        <p:nvSpPr>
          <p:cNvPr id="1166" name="Google Shape;1166;p73"/>
          <p:cNvSpPr/>
          <p:nvPr/>
        </p:nvSpPr>
        <p:spPr>
          <a:xfrm>
            <a:off x="6345012" y="77602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1167" name="Google Shape;1167;p73"/>
          <p:cNvSpPr/>
          <p:nvPr/>
        </p:nvSpPr>
        <p:spPr>
          <a:xfrm>
            <a:off x="5989837" y="1315605"/>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tamaran"/>
                <a:ea typeface="Catamaran"/>
                <a:cs typeface="Catamaran"/>
                <a:sym typeface="Catamaran"/>
              </a:rPr>
              <a:t>S</a:t>
            </a:r>
            <a:endParaRPr>
              <a:solidFill>
                <a:schemeClr val="dk2"/>
              </a:solidFill>
              <a:latin typeface="Catamaran"/>
              <a:ea typeface="Catamaran"/>
              <a:cs typeface="Catamaran"/>
              <a:sym typeface="Catamaran"/>
            </a:endParaRPr>
          </a:p>
        </p:txBody>
      </p:sp>
      <p:sp>
        <p:nvSpPr>
          <p:cNvPr id="1168" name="Google Shape;1168;p73"/>
          <p:cNvSpPr/>
          <p:nvPr/>
        </p:nvSpPr>
        <p:spPr>
          <a:xfrm>
            <a:off x="5989837" y="18674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tamaran"/>
                <a:ea typeface="Catamaran"/>
                <a:cs typeface="Catamaran"/>
                <a:sym typeface="Catamaran"/>
              </a:rPr>
              <a:t>O</a:t>
            </a:r>
            <a:endParaRPr>
              <a:solidFill>
                <a:schemeClr val="dk2"/>
              </a:solidFill>
              <a:latin typeface="Catamaran"/>
              <a:ea typeface="Catamaran"/>
              <a:cs typeface="Catamaran"/>
              <a:sym typeface="Catamaran"/>
            </a:endParaRPr>
          </a:p>
        </p:txBody>
      </p:sp>
      <p:sp>
        <p:nvSpPr>
          <p:cNvPr id="1169" name="Google Shape;1169;p73"/>
          <p:cNvSpPr/>
          <p:nvPr/>
        </p:nvSpPr>
        <p:spPr>
          <a:xfrm>
            <a:off x="598982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atamaran"/>
                <a:ea typeface="Catamaran"/>
                <a:cs typeface="Catamaran"/>
                <a:sym typeface="Catamaran"/>
              </a:rPr>
              <a:t>H</a:t>
            </a:r>
            <a:endParaRPr b="1">
              <a:latin typeface="Catamaran"/>
              <a:ea typeface="Catamaran"/>
              <a:cs typeface="Catamaran"/>
              <a:sym typeface="Catamaran"/>
            </a:endParaRPr>
          </a:p>
        </p:txBody>
      </p:sp>
      <p:cxnSp>
        <p:nvCxnSpPr>
          <p:cNvPr id="1170" name="Google Shape;1170;p73"/>
          <p:cNvCxnSpPr>
            <a:stCxn id="1166" idx="3"/>
            <a:endCxn id="1167"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171" name="Google Shape;1171;p73"/>
          <p:cNvCxnSpPr>
            <a:endCxn id="1168"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172" name="Google Shape;1172;p73"/>
          <p:cNvCxnSpPr>
            <a:stCxn id="1168" idx="4"/>
            <a:endCxn id="1169"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73" name="Google Shape;1173;p73"/>
          <p:cNvSpPr/>
          <p:nvPr/>
        </p:nvSpPr>
        <p:spPr>
          <a:xfrm>
            <a:off x="6834837" y="1315584"/>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174" name="Google Shape;1174;p73"/>
          <p:cNvSpPr/>
          <p:nvPr/>
        </p:nvSpPr>
        <p:spPr>
          <a:xfrm>
            <a:off x="6822037" y="1867396"/>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sp>
        <p:nvSpPr>
          <p:cNvPr id="1175" name="Google Shape;1175;p73"/>
          <p:cNvSpPr/>
          <p:nvPr/>
        </p:nvSpPr>
        <p:spPr>
          <a:xfrm>
            <a:off x="6822037" y="2419209"/>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T</a:t>
            </a:r>
            <a:endParaRPr>
              <a:latin typeface="Catamaran"/>
              <a:ea typeface="Catamaran"/>
              <a:cs typeface="Catamaran"/>
              <a:sym typeface="Catamaran"/>
            </a:endParaRPr>
          </a:p>
        </p:txBody>
      </p:sp>
      <p:cxnSp>
        <p:nvCxnSpPr>
          <p:cNvPr id="1176" name="Google Shape;1176;p73"/>
          <p:cNvCxnSpPr>
            <a:stCxn id="1166" idx="5"/>
            <a:endCxn id="1173"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177" name="Google Shape;1177;p73"/>
          <p:cNvCxnSpPr>
            <a:endCxn id="1174"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178" name="Google Shape;1178;p73"/>
          <p:cNvCxnSpPr>
            <a:stCxn id="1174" idx="4"/>
            <a:endCxn id="1175"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79" name="Google Shape;1179;p73"/>
          <p:cNvSpPr/>
          <p:nvPr/>
        </p:nvSpPr>
        <p:spPr>
          <a:xfrm>
            <a:off x="598982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p:txBody>
      </p:sp>
      <p:cxnSp>
        <p:nvCxnSpPr>
          <p:cNvPr id="1180" name="Google Shape;1180;p73"/>
          <p:cNvCxnSpPr>
            <a:endCxn id="1179"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81" name="Google Shape;1181;p73"/>
          <p:cNvSpPr/>
          <p:nvPr/>
        </p:nvSpPr>
        <p:spPr>
          <a:xfrm>
            <a:off x="5989825" y="35228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M</a:t>
            </a:r>
            <a:endParaRPr>
              <a:latin typeface="Catamaran"/>
              <a:ea typeface="Catamaran"/>
              <a:cs typeface="Catamaran"/>
              <a:sym typeface="Catamaran"/>
            </a:endParaRPr>
          </a:p>
        </p:txBody>
      </p:sp>
      <p:cxnSp>
        <p:nvCxnSpPr>
          <p:cNvPr id="1182" name="Google Shape;1182;p73"/>
          <p:cNvCxnSpPr>
            <a:endCxn id="1181"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83" name="Google Shape;1183;p73"/>
          <p:cNvSpPr/>
          <p:nvPr/>
        </p:nvSpPr>
        <p:spPr>
          <a:xfrm>
            <a:off x="6828475" y="29709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O</a:t>
            </a:r>
            <a:endParaRPr>
              <a:latin typeface="Catamaran"/>
              <a:ea typeface="Catamaran"/>
              <a:cs typeface="Catamaran"/>
              <a:sym typeface="Catamaran"/>
            </a:endParaRPr>
          </a:p>
        </p:txBody>
      </p:sp>
      <p:cxnSp>
        <p:nvCxnSpPr>
          <p:cNvPr id="1184" name="Google Shape;1184;p73"/>
          <p:cNvCxnSpPr>
            <a:endCxn id="1183"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85" name="Google Shape;1185;p73"/>
          <p:cNvSpPr/>
          <p:nvPr/>
        </p:nvSpPr>
        <p:spPr>
          <a:xfrm>
            <a:off x="6834825" y="352269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N</a:t>
            </a:r>
            <a:endParaRPr>
              <a:latin typeface="Catamaran"/>
              <a:ea typeface="Catamaran"/>
              <a:cs typeface="Catamaran"/>
              <a:sym typeface="Catamaran"/>
            </a:endParaRPr>
          </a:p>
        </p:txBody>
      </p:sp>
      <p:cxnSp>
        <p:nvCxnSpPr>
          <p:cNvPr id="1186" name="Google Shape;1186;p73"/>
          <p:cNvCxnSpPr>
            <a:endCxn id="1185"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187" name="Google Shape;1187;p73"/>
          <p:cNvSpPr/>
          <p:nvPr/>
        </p:nvSpPr>
        <p:spPr>
          <a:xfrm>
            <a:off x="5415287" y="1876311"/>
            <a:ext cx="416100" cy="41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H</a:t>
            </a:r>
            <a:endParaRPr>
              <a:latin typeface="Catamaran"/>
              <a:ea typeface="Catamaran"/>
              <a:cs typeface="Catamaran"/>
              <a:sym typeface="Catamaran"/>
            </a:endParaRPr>
          </a:p>
        </p:txBody>
      </p:sp>
      <p:sp>
        <p:nvSpPr>
          <p:cNvPr id="1188" name="Google Shape;1188;p73"/>
          <p:cNvSpPr/>
          <p:nvPr/>
        </p:nvSpPr>
        <p:spPr>
          <a:xfrm>
            <a:off x="5415275" y="24191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189" name="Google Shape;1189;p73"/>
          <p:cNvSpPr/>
          <p:nvPr/>
        </p:nvSpPr>
        <p:spPr>
          <a:xfrm>
            <a:off x="5415275" y="29620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sp>
        <p:nvSpPr>
          <p:cNvPr id="1190" name="Google Shape;1190;p73"/>
          <p:cNvSpPr/>
          <p:nvPr/>
        </p:nvSpPr>
        <p:spPr>
          <a:xfrm>
            <a:off x="5415275" y="35228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R</a:t>
            </a:r>
            <a:endParaRPr>
              <a:latin typeface="Catamaran"/>
              <a:ea typeface="Catamaran"/>
              <a:cs typeface="Catamaran"/>
              <a:sym typeface="Catamaran"/>
            </a:endParaRPr>
          </a:p>
        </p:txBody>
      </p:sp>
      <p:cxnSp>
        <p:nvCxnSpPr>
          <p:cNvPr id="1191" name="Google Shape;1191;p73"/>
          <p:cNvCxnSpPr>
            <a:stCxn id="1187" idx="4"/>
            <a:endCxn id="1188"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92" name="Google Shape;1192;p73"/>
          <p:cNvCxnSpPr>
            <a:stCxn id="1188" idx="4"/>
            <a:endCxn id="1189"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193" name="Google Shape;1193;p73"/>
          <p:cNvCxnSpPr>
            <a:stCxn id="1189" idx="4"/>
            <a:endCxn id="1190"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194" name="Google Shape;1194;p73"/>
          <p:cNvCxnSpPr>
            <a:stCxn id="1167" idx="3"/>
            <a:endCxn id="1187"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195" name="Google Shape;1195;p73"/>
          <p:cNvSpPr/>
          <p:nvPr/>
        </p:nvSpPr>
        <p:spPr>
          <a:xfrm>
            <a:off x="5415275" y="4065691"/>
            <a:ext cx="416100" cy="4158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tamaran"/>
                <a:ea typeface="Catamaran"/>
                <a:cs typeface="Catamaran"/>
                <a:sym typeface="Catamaran"/>
              </a:rPr>
              <a:t>Y</a:t>
            </a:r>
            <a:endParaRPr>
              <a:latin typeface="Catamaran"/>
              <a:ea typeface="Catamaran"/>
              <a:cs typeface="Catamaran"/>
              <a:sym typeface="Catamaran"/>
            </a:endParaRPr>
          </a:p>
        </p:txBody>
      </p:sp>
      <p:cxnSp>
        <p:nvCxnSpPr>
          <p:cNvPr id="1196" name="Google Shape;1196;p73"/>
          <p:cNvCxnSpPr>
            <a:stCxn id="1190" idx="4"/>
            <a:endCxn id="1195"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
        <p:nvSpPr>
          <p:cNvPr id="1197" name="Google Shape;1197;p73"/>
          <p:cNvSpPr/>
          <p:nvPr/>
        </p:nvSpPr>
        <p:spPr>
          <a:xfrm>
            <a:off x="6345012" y="77602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1198" name="Google Shape;1198;p73"/>
          <p:cNvSpPr/>
          <p:nvPr/>
        </p:nvSpPr>
        <p:spPr>
          <a:xfrm>
            <a:off x="5989837" y="1315605"/>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S</a:t>
            </a:r>
            <a:endParaRPr>
              <a:solidFill>
                <a:schemeClr val="lt1"/>
              </a:solidFill>
              <a:latin typeface="Catamaran"/>
              <a:ea typeface="Catamaran"/>
              <a:cs typeface="Catamaran"/>
              <a:sym typeface="Catamaran"/>
            </a:endParaRPr>
          </a:p>
        </p:txBody>
      </p:sp>
      <p:sp>
        <p:nvSpPr>
          <p:cNvPr id="1199" name="Google Shape;1199;p73"/>
          <p:cNvSpPr/>
          <p:nvPr/>
        </p:nvSpPr>
        <p:spPr>
          <a:xfrm>
            <a:off x="5989837" y="18674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1200" name="Google Shape;1200;p73"/>
          <p:cNvSpPr/>
          <p:nvPr/>
        </p:nvSpPr>
        <p:spPr>
          <a:xfrm>
            <a:off x="598982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cxnSp>
        <p:nvCxnSpPr>
          <p:cNvPr id="1201" name="Google Shape;1201;p73"/>
          <p:cNvCxnSpPr>
            <a:stCxn id="1197" idx="3"/>
            <a:endCxn id="1198" idx="0"/>
          </p:cNvCxnSpPr>
          <p:nvPr/>
        </p:nvCxnSpPr>
        <p:spPr>
          <a:xfrm flipH="1">
            <a:off x="6197748" y="1130933"/>
            <a:ext cx="208200" cy="184800"/>
          </a:xfrm>
          <a:prstGeom prst="straightConnector1">
            <a:avLst/>
          </a:prstGeom>
          <a:noFill/>
          <a:ln cap="flat" cmpd="sng" w="9525">
            <a:solidFill>
              <a:srgbClr val="888888"/>
            </a:solidFill>
            <a:prstDash val="solid"/>
            <a:round/>
            <a:headEnd len="med" w="med" type="none"/>
            <a:tailEnd len="med" w="med" type="triangle"/>
          </a:ln>
        </p:spPr>
      </p:cxnSp>
      <p:cxnSp>
        <p:nvCxnSpPr>
          <p:cNvPr id="1202" name="Google Shape;1202;p73"/>
          <p:cNvCxnSpPr>
            <a:endCxn id="1199" idx="0"/>
          </p:cNvCxnSpPr>
          <p:nvPr/>
        </p:nvCxnSpPr>
        <p:spPr>
          <a:xfrm>
            <a:off x="6197887" y="1731811"/>
            <a:ext cx="0" cy="135600"/>
          </a:xfrm>
          <a:prstGeom prst="straightConnector1">
            <a:avLst/>
          </a:prstGeom>
          <a:noFill/>
          <a:ln cap="flat" cmpd="sng" w="9525">
            <a:solidFill>
              <a:srgbClr val="888888"/>
            </a:solidFill>
            <a:prstDash val="solid"/>
            <a:round/>
            <a:headEnd len="med" w="med" type="none"/>
            <a:tailEnd len="med" w="med" type="triangle"/>
          </a:ln>
        </p:spPr>
      </p:cxnSp>
      <p:cxnSp>
        <p:nvCxnSpPr>
          <p:cNvPr id="1203" name="Google Shape;1203;p73"/>
          <p:cNvCxnSpPr>
            <a:stCxn id="1199" idx="4"/>
            <a:endCxn id="1200" idx="0"/>
          </p:cNvCxnSpPr>
          <p:nvPr/>
        </p:nvCxnSpPr>
        <p:spPr>
          <a:xfrm>
            <a:off x="6197887" y="228321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04" name="Google Shape;1204;p73"/>
          <p:cNvSpPr/>
          <p:nvPr/>
        </p:nvSpPr>
        <p:spPr>
          <a:xfrm>
            <a:off x="6834837" y="1315584"/>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1205" name="Google Shape;1205;p73"/>
          <p:cNvSpPr/>
          <p:nvPr/>
        </p:nvSpPr>
        <p:spPr>
          <a:xfrm>
            <a:off x="6822037" y="1867396"/>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sp>
        <p:nvSpPr>
          <p:cNvPr id="1206" name="Google Shape;1206;p73"/>
          <p:cNvSpPr/>
          <p:nvPr/>
        </p:nvSpPr>
        <p:spPr>
          <a:xfrm>
            <a:off x="6822037" y="2419209"/>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cxnSp>
        <p:nvCxnSpPr>
          <p:cNvPr id="1207" name="Google Shape;1207;p73"/>
          <p:cNvCxnSpPr>
            <a:stCxn id="1197" idx="5"/>
            <a:endCxn id="1204" idx="1"/>
          </p:cNvCxnSpPr>
          <p:nvPr/>
        </p:nvCxnSpPr>
        <p:spPr>
          <a:xfrm>
            <a:off x="6700175" y="1130933"/>
            <a:ext cx="195600" cy="245400"/>
          </a:xfrm>
          <a:prstGeom prst="straightConnector1">
            <a:avLst/>
          </a:prstGeom>
          <a:noFill/>
          <a:ln cap="flat" cmpd="sng" w="9525">
            <a:solidFill>
              <a:srgbClr val="888888"/>
            </a:solidFill>
            <a:prstDash val="solid"/>
            <a:round/>
            <a:headEnd len="med" w="med" type="none"/>
            <a:tailEnd len="med" w="med" type="triangle"/>
          </a:ln>
        </p:spPr>
      </p:cxnSp>
      <p:cxnSp>
        <p:nvCxnSpPr>
          <p:cNvPr id="1208" name="Google Shape;1208;p73"/>
          <p:cNvCxnSpPr>
            <a:endCxn id="1205" idx="0"/>
          </p:cNvCxnSpPr>
          <p:nvPr/>
        </p:nvCxnSpPr>
        <p:spPr>
          <a:xfrm flipH="1">
            <a:off x="7030087" y="1731496"/>
            <a:ext cx="12900" cy="135900"/>
          </a:xfrm>
          <a:prstGeom prst="straightConnector1">
            <a:avLst/>
          </a:prstGeom>
          <a:noFill/>
          <a:ln cap="flat" cmpd="sng" w="9525">
            <a:solidFill>
              <a:srgbClr val="888888"/>
            </a:solidFill>
            <a:prstDash val="solid"/>
            <a:round/>
            <a:headEnd len="med" w="med" type="none"/>
            <a:tailEnd len="med" w="med" type="triangle"/>
          </a:ln>
        </p:spPr>
      </p:cxnSp>
      <p:cxnSp>
        <p:nvCxnSpPr>
          <p:cNvPr id="1209" name="Google Shape;1209;p73"/>
          <p:cNvCxnSpPr>
            <a:stCxn id="1205" idx="4"/>
            <a:endCxn id="1206" idx="0"/>
          </p:cNvCxnSpPr>
          <p:nvPr/>
        </p:nvCxnSpPr>
        <p:spPr>
          <a:xfrm>
            <a:off x="7030087" y="2283196"/>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10" name="Google Shape;1210;p73"/>
          <p:cNvSpPr/>
          <p:nvPr/>
        </p:nvSpPr>
        <p:spPr>
          <a:xfrm>
            <a:off x="598982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U</a:t>
            </a:r>
            <a:endParaRPr>
              <a:solidFill>
                <a:schemeClr val="lt1"/>
              </a:solidFill>
              <a:latin typeface="Catamaran"/>
              <a:ea typeface="Catamaran"/>
              <a:cs typeface="Catamaran"/>
              <a:sym typeface="Catamaran"/>
            </a:endParaRPr>
          </a:p>
        </p:txBody>
      </p:sp>
      <p:cxnSp>
        <p:nvCxnSpPr>
          <p:cNvPr id="1211" name="Google Shape;1211;p73"/>
          <p:cNvCxnSpPr>
            <a:endCxn id="1210" idx="0"/>
          </p:cNvCxnSpPr>
          <p:nvPr/>
        </p:nvCxnSpPr>
        <p:spPr>
          <a:xfrm>
            <a:off x="619787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12" name="Google Shape;1212;p73"/>
          <p:cNvSpPr/>
          <p:nvPr/>
        </p:nvSpPr>
        <p:spPr>
          <a:xfrm>
            <a:off x="5989825" y="3522891"/>
            <a:ext cx="416100" cy="415800"/>
          </a:xfrm>
          <a:prstGeom prst="ellipse">
            <a:avLst/>
          </a:prstGeom>
          <a:solidFill>
            <a:srgbClr val="3B7E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M</a:t>
            </a:r>
            <a:endParaRPr>
              <a:solidFill>
                <a:schemeClr val="lt1"/>
              </a:solidFill>
              <a:latin typeface="Catamaran"/>
              <a:ea typeface="Catamaran"/>
              <a:cs typeface="Catamaran"/>
              <a:sym typeface="Catamaran"/>
            </a:endParaRPr>
          </a:p>
        </p:txBody>
      </p:sp>
      <p:cxnSp>
        <p:nvCxnSpPr>
          <p:cNvPr id="1213" name="Google Shape;1213;p73"/>
          <p:cNvCxnSpPr>
            <a:endCxn id="1212" idx="0"/>
          </p:cNvCxnSpPr>
          <p:nvPr/>
        </p:nvCxnSpPr>
        <p:spPr>
          <a:xfrm>
            <a:off x="6197875" y="33869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14" name="Google Shape;1214;p73"/>
          <p:cNvSpPr/>
          <p:nvPr/>
        </p:nvSpPr>
        <p:spPr>
          <a:xfrm>
            <a:off x="6828475" y="29709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cxnSp>
        <p:nvCxnSpPr>
          <p:cNvPr id="1215" name="Google Shape;1215;p73"/>
          <p:cNvCxnSpPr>
            <a:endCxn id="1214" idx="0"/>
          </p:cNvCxnSpPr>
          <p:nvPr/>
        </p:nvCxnSpPr>
        <p:spPr>
          <a:xfrm>
            <a:off x="7036525" y="28350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16" name="Google Shape;1216;p73"/>
          <p:cNvSpPr/>
          <p:nvPr/>
        </p:nvSpPr>
        <p:spPr>
          <a:xfrm>
            <a:off x="6834825" y="3522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N</a:t>
            </a:r>
            <a:endParaRPr>
              <a:solidFill>
                <a:schemeClr val="lt1"/>
              </a:solidFill>
              <a:latin typeface="Catamaran"/>
              <a:ea typeface="Catamaran"/>
              <a:cs typeface="Catamaran"/>
              <a:sym typeface="Catamaran"/>
            </a:endParaRPr>
          </a:p>
        </p:txBody>
      </p:sp>
      <p:cxnSp>
        <p:nvCxnSpPr>
          <p:cNvPr id="1217" name="Google Shape;1217;p73"/>
          <p:cNvCxnSpPr>
            <a:endCxn id="1216" idx="0"/>
          </p:cNvCxnSpPr>
          <p:nvPr/>
        </p:nvCxnSpPr>
        <p:spPr>
          <a:xfrm>
            <a:off x="7042875" y="3386791"/>
            <a:ext cx="0" cy="135900"/>
          </a:xfrm>
          <a:prstGeom prst="straightConnector1">
            <a:avLst/>
          </a:prstGeom>
          <a:noFill/>
          <a:ln cap="flat" cmpd="sng" w="9525">
            <a:solidFill>
              <a:srgbClr val="888888"/>
            </a:solidFill>
            <a:prstDash val="solid"/>
            <a:round/>
            <a:headEnd len="med" w="med" type="none"/>
            <a:tailEnd len="med" w="med" type="triangle"/>
          </a:ln>
        </p:spPr>
      </p:cxnSp>
      <p:sp>
        <p:nvSpPr>
          <p:cNvPr id="1218" name="Google Shape;1218;p73"/>
          <p:cNvSpPr/>
          <p:nvPr/>
        </p:nvSpPr>
        <p:spPr>
          <a:xfrm>
            <a:off x="5415287" y="187631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219" name="Google Shape;1219;p73"/>
          <p:cNvSpPr/>
          <p:nvPr/>
        </p:nvSpPr>
        <p:spPr>
          <a:xfrm>
            <a:off x="5415275" y="24191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E</a:t>
            </a:r>
            <a:endParaRPr>
              <a:solidFill>
                <a:schemeClr val="lt1"/>
              </a:solidFill>
              <a:latin typeface="Catamaran"/>
              <a:ea typeface="Catamaran"/>
              <a:cs typeface="Catamaran"/>
              <a:sym typeface="Catamaran"/>
            </a:endParaRPr>
          </a:p>
        </p:txBody>
      </p:sp>
      <p:sp>
        <p:nvSpPr>
          <p:cNvPr id="1220" name="Google Shape;1220;p73"/>
          <p:cNvSpPr/>
          <p:nvPr/>
        </p:nvSpPr>
        <p:spPr>
          <a:xfrm>
            <a:off x="5415275" y="29620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sp>
        <p:nvSpPr>
          <p:cNvPr id="1221" name="Google Shape;1221;p73"/>
          <p:cNvSpPr/>
          <p:nvPr/>
        </p:nvSpPr>
        <p:spPr>
          <a:xfrm>
            <a:off x="5415275" y="3522891"/>
            <a:ext cx="416100" cy="4158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R</a:t>
            </a:r>
            <a:endParaRPr>
              <a:solidFill>
                <a:schemeClr val="lt1"/>
              </a:solidFill>
              <a:latin typeface="Catamaran"/>
              <a:ea typeface="Catamaran"/>
              <a:cs typeface="Catamaran"/>
              <a:sym typeface="Catamaran"/>
            </a:endParaRPr>
          </a:p>
        </p:txBody>
      </p:sp>
      <p:cxnSp>
        <p:nvCxnSpPr>
          <p:cNvPr id="1222" name="Google Shape;1222;p73"/>
          <p:cNvCxnSpPr>
            <a:stCxn id="1218" idx="4"/>
            <a:endCxn id="1219" idx="0"/>
          </p:cNvCxnSpPr>
          <p:nvPr/>
        </p:nvCxnSpPr>
        <p:spPr>
          <a:xfrm>
            <a:off x="5623337" y="229211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223" name="Google Shape;1223;p73"/>
          <p:cNvCxnSpPr>
            <a:stCxn id="1219" idx="4"/>
            <a:endCxn id="1220" idx="0"/>
          </p:cNvCxnSpPr>
          <p:nvPr/>
        </p:nvCxnSpPr>
        <p:spPr>
          <a:xfrm>
            <a:off x="5623325" y="2834991"/>
            <a:ext cx="0" cy="127200"/>
          </a:xfrm>
          <a:prstGeom prst="straightConnector1">
            <a:avLst/>
          </a:prstGeom>
          <a:noFill/>
          <a:ln cap="flat" cmpd="sng" w="9525">
            <a:solidFill>
              <a:srgbClr val="888888"/>
            </a:solidFill>
            <a:prstDash val="solid"/>
            <a:round/>
            <a:headEnd len="med" w="med" type="none"/>
            <a:tailEnd len="med" w="med" type="triangle"/>
          </a:ln>
        </p:spPr>
      </p:cxnSp>
      <p:cxnSp>
        <p:nvCxnSpPr>
          <p:cNvPr id="1224" name="Google Shape;1224;p73"/>
          <p:cNvCxnSpPr>
            <a:stCxn id="1220" idx="4"/>
            <a:endCxn id="1221" idx="0"/>
          </p:cNvCxnSpPr>
          <p:nvPr/>
        </p:nvCxnSpPr>
        <p:spPr>
          <a:xfrm>
            <a:off x="5623325" y="3377891"/>
            <a:ext cx="0" cy="144900"/>
          </a:xfrm>
          <a:prstGeom prst="straightConnector1">
            <a:avLst/>
          </a:prstGeom>
          <a:noFill/>
          <a:ln cap="flat" cmpd="sng" w="9525">
            <a:solidFill>
              <a:srgbClr val="888888"/>
            </a:solidFill>
            <a:prstDash val="solid"/>
            <a:round/>
            <a:headEnd len="med" w="med" type="none"/>
            <a:tailEnd len="med" w="med" type="triangle"/>
          </a:ln>
        </p:spPr>
      </p:cxnSp>
      <p:cxnSp>
        <p:nvCxnSpPr>
          <p:cNvPr id="1225" name="Google Shape;1225;p73"/>
          <p:cNvCxnSpPr>
            <a:stCxn id="1198" idx="3"/>
            <a:endCxn id="1218" idx="7"/>
          </p:cNvCxnSpPr>
          <p:nvPr/>
        </p:nvCxnSpPr>
        <p:spPr>
          <a:xfrm flipH="1">
            <a:off x="5770573" y="1670513"/>
            <a:ext cx="280200" cy="266700"/>
          </a:xfrm>
          <a:prstGeom prst="straightConnector1">
            <a:avLst/>
          </a:prstGeom>
          <a:noFill/>
          <a:ln cap="flat" cmpd="sng" w="9525">
            <a:solidFill>
              <a:srgbClr val="888888"/>
            </a:solidFill>
            <a:prstDash val="solid"/>
            <a:round/>
            <a:headEnd len="med" w="med" type="none"/>
            <a:tailEnd len="med" w="med" type="triangle"/>
          </a:ln>
        </p:spPr>
      </p:cxnSp>
      <p:sp>
        <p:nvSpPr>
          <p:cNvPr id="1226" name="Google Shape;1226;p73"/>
          <p:cNvSpPr/>
          <p:nvPr/>
        </p:nvSpPr>
        <p:spPr>
          <a:xfrm>
            <a:off x="5415275" y="4065691"/>
            <a:ext cx="416100" cy="415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Y</a:t>
            </a:r>
            <a:endParaRPr>
              <a:solidFill>
                <a:schemeClr val="lt1"/>
              </a:solidFill>
              <a:latin typeface="Catamaran"/>
              <a:ea typeface="Catamaran"/>
              <a:cs typeface="Catamaran"/>
              <a:sym typeface="Catamaran"/>
            </a:endParaRPr>
          </a:p>
        </p:txBody>
      </p:sp>
      <p:cxnSp>
        <p:nvCxnSpPr>
          <p:cNvPr id="1227" name="Google Shape;1227;p73"/>
          <p:cNvCxnSpPr>
            <a:stCxn id="1221" idx="4"/>
            <a:endCxn id="1226" idx="0"/>
          </p:cNvCxnSpPr>
          <p:nvPr/>
        </p:nvCxnSpPr>
        <p:spPr>
          <a:xfrm>
            <a:off x="5623325" y="3938691"/>
            <a:ext cx="0" cy="126900"/>
          </a:xfrm>
          <a:prstGeom prst="straightConnector1">
            <a:avLst/>
          </a:prstGeom>
          <a:noFill/>
          <a:ln cap="flat" cmpd="sng" w="9525">
            <a:solidFill>
              <a:srgbClr val="888888"/>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3 </a:t>
            </a:r>
            <a:r>
              <a:rPr lang="en"/>
              <a:t>Word Search</a:t>
            </a:r>
            <a:endParaRPr sz="700">
              <a:latin typeface="Catamaran"/>
              <a:ea typeface="Catamaran"/>
              <a:cs typeface="Catamaran"/>
              <a:sym typeface="Catamaran"/>
            </a:endParaRPr>
          </a:p>
        </p:txBody>
      </p:sp>
      <p:sp>
        <p:nvSpPr>
          <p:cNvPr id="1233" name="Google Shape;1233;p74"/>
          <p:cNvSpPr txBox="1"/>
          <p:nvPr/>
        </p:nvSpPr>
        <p:spPr>
          <a:xfrm>
            <a:off x="352800" y="1242675"/>
            <a:ext cx="8198700" cy="243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Algorithm</a:t>
            </a:r>
            <a:r>
              <a:rPr lang="en">
                <a:latin typeface="Lato"/>
                <a:ea typeface="Lato"/>
                <a:cs typeface="Lato"/>
                <a:sym typeface="Lato"/>
              </a:rPr>
              <a:t>: </a:t>
            </a:r>
            <a:endParaRPr>
              <a:latin typeface="Lato"/>
              <a:ea typeface="Lato"/>
              <a:cs typeface="Lato"/>
              <a:sym typeface="Lato"/>
            </a:endParaRPr>
          </a:p>
          <a:p>
            <a:pPr indent="-317500" lvl="0" marL="457200" rtl="0" algn="l">
              <a:lnSpc>
                <a:spcPct val="115000"/>
              </a:lnSpc>
              <a:spcBef>
                <a:spcPts val="0"/>
              </a:spcBef>
              <a:spcAft>
                <a:spcPts val="0"/>
              </a:spcAft>
              <a:buSzPts val="1400"/>
              <a:buFont typeface="Avenir"/>
              <a:buAutoNum type="arabicPeriod"/>
            </a:pPr>
            <a:r>
              <a:rPr lang="en">
                <a:latin typeface="Lato"/>
                <a:ea typeface="Lato"/>
                <a:cs typeface="Lato"/>
                <a:sym typeface="Lato"/>
              </a:rPr>
              <a:t>Add all words to a </a:t>
            </a:r>
            <a:r>
              <a:rPr lang="en">
                <a:latin typeface="IBM Plex Mono"/>
                <a:ea typeface="IBM Plex Mono"/>
                <a:cs typeface="IBM Plex Mono"/>
                <a:sym typeface="IBM Plex Mono"/>
              </a:rPr>
              <a:t>Trie</a:t>
            </a:r>
            <a:r>
              <a:rPr lang="en">
                <a:latin typeface="Lato"/>
                <a:ea typeface="Lato"/>
                <a:cs typeface="Lato"/>
                <a:sym typeface="Lato"/>
              </a:rPr>
              <a:t>.</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AutoNum type="arabicPeriod"/>
            </a:pPr>
            <a:r>
              <a:rPr lang="en">
                <a:latin typeface="Lato"/>
                <a:ea typeface="Lato"/>
                <a:cs typeface="Lato"/>
                <a:sym typeface="Lato"/>
              </a:rPr>
              <a:t>For each letter in the word search:</a:t>
            </a:r>
            <a:endParaRPr>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latin typeface="Lato"/>
                <a:ea typeface="Lato"/>
                <a:cs typeface="Lato"/>
                <a:sym typeface="Lato"/>
              </a:rPr>
              <a:t>For each direction in [N, NE, E, SE, S, SW, W, NW]:</a:t>
            </a:r>
            <a:endParaRPr>
              <a:latin typeface="Lato"/>
              <a:ea typeface="Lato"/>
              <a:cs typeface="Lato"/>
              <a:sym typeface="Lato"/>
            </a:endParaRPr>
          </a:p>
          <a:p>
            <a:pPr indent="-317500" lvl="2" marL="1371600" rtl="0" algn="l">
              <a:lnSpc>
                <a:spcPct val="115000"/>
              </a:lnSpc>
              <a:spcBef>
                <a:spcPts val="0"/>
              </a:spcBef>
              <a:spcAft>
                <a:spcPts val="0"/>
              </a:spcAft>
              <a:buSzPts val="1400"/>
              <a:buFont typeface="Avenir"/>
              <a:buAutoNum type="romanLcPeriod"/>
            </a:pPr>
            <a:r>
              <a:rPr lang="en">
                <a:latin typeface="Lato"/>
                <a:ea typeface="Lato"/>
                <a:cs typeface="Lato"/>
                <a:sym typeface="Lato"/>
              </a:rPr>
              <a:t>Check </a:t>
            </a:r>
            <a:r>
              <a:rPr lang="en">
                <a:latin typeface="IBM Plex Mono"/>
                <a:ea typeface="IBM Plex Mono"/>
                <a:cs typeface="IBM Plex Mono"/>
                <a:sym typeface="IBM Plex Mono"/>
              </a:rPr>
              <a:t>longestPrefixOf </a:t>
            </a:r>
            <a:r>
              <a:rPr lang="en">
                <a:latin typeface="Lato"/>
                <a:ea typeface="Lato"/>
                <a:cs typeface="Lato"/>
                <a:sym typeface="Lato"/>
              </a:rPr>
              <a:t>in that direction</a:t>
            </a:r>
            <a:endParaRPr>
              <a:latin typeface="Lato"/>
              <a:ea typeface="Lato"/>
              <a:cs typeface="Lato"/>
              <a:sym typeface="Lato"/>
            </a:endParaRPr>
          </a:p>
          <a:p>
            <a:pPr indent="-317500" lvl="2" marL="1371600" rtl="0" algn="l">
              <a:lnSpc>
                <a:spcPct val="115000"/>
              </a:lnSpc>
              <a:spcBef>
                <a:spcPts val="0"/>
              </a:spcBef>
              <a:spcAft>
                <a:spcPts val="0"/>
              </a:spcAft>
              <a:buSzPts val="1400"/>
              <a:buFont typeface="Avenir"/>
              <a:buAutoNum type="romanLcPeriod"/>
            </a:pPr>
            <a:r>
              <a:rPr lang="en">
                <a:latin typeface="Lato"/>
                <a:ea typeface="Lato"/>
                <a:cs typeface="Lato"/>
                <a:sym typeface="Lato"/>
              </a:rPr>
              <a:t>If </a:t>
            </a:r>
            <a:r>
              <a:rPr lang="en">
                <a:latin typeface="IBM Plex Mono"/>
                <a:ea typeface="IBM Plex Mono"/>
                <a:cs typeface="IBM Plex Mono"/>
                <a:sym typeface="IBM Plex Mono"/>
              </a:rPr>
              <a:t>longestPrefixOf </a:t>
            </a:r>
            <a:r>
              <a:rPr lang="en">
                <a:latin typeface="Lato"/>
                <a:ea typeface="Lato"/>
                <a:cs typeface="Lato"/>
                <a:sym typeface="Lato"/>
              </a:rPr>
              <a:t>returns a word, delete that word from our Trie.</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Runtime</a:t>
            </a:r>
            <a:r>
              <a:rPr lang="en">
                <a:latin typeface="Lato"/>
                <a:ea typeface="Lato"/>
                <a:cs typeface="Lato"/>
                <a:sym typeface="Lato"/>
              </a:rPr>
              <a:t>: N</a:t>
            </a:r>
            <a:r>
              <a:rPr baseline="30000" lang="en">
                <a:latin typeface="Lato"/>
                <a:ea typeface="Lato"/>
                <a:cs typeface="Lato"/>
                <a:sym typeface="Lato"/>
              </a:rPr>
              <a:t>2</a:t>
            </a:r>
            <a:r>
              <a:rPr lang="en">
                <a:latin typeface="Lato"/>
                <a:ea typeface="Lato"/>
                <a:cs typeface="Lato"/>
                <a:sym typeface="Lato"/>
              </a:rPr>
              <a:t> letters, and </a:t>
            </a:r>
            <a:r>
              <a:rPr lang="en">
                <a:latin typeface="IBM Plex Mono"/>
                <a:ea typeface="IBM Plex Mono"/>
                <a:cs typeface="IBM Plex Mono"/>
                <a:sym typeface="IBM Plex Mono"/>
              </a:rPr>
              <a:t>longestPrefixOf </a:t>
            </a:r>
            <a:r>
              <a:rPr lang="en">
                <a:latin typeface="Lato"/>
                <a:ea typeface="Lato"/>
                <a:cs typeface="Lato"/>
                <a:sym typeface="Lato"/>
              </a:rPr>
              <a:t>runs in O(L) time where L is the length of the string. L &lt; N, so total runtime is O(N</a:t>
            </a:r>
            <a:r>
              <a:rPr baseline="30000" lang="en">
                <a:latin typeface="Lato"/>
                <a:ea typeface="Lato"/>
                <a:cs typeface="Lato"/>
                <a:sym typeface="Lato"/>
              </a:rPr>
              <a:t>3</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1239" name="Google Shape;1239;p75"/>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1240" name="Google Shape;1240;p75"/>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143" name="Google Shape;143;p19"/>
          <p:cNvSpPr txBox="1"/>
          <p:nvPr>
            <p:ph idx="1" type="body"/>
          </p:nvPr>
        </p:nvSpPr>
        <p:spPr>
          <a:xfrm>
            <a:off x="311700" y="8476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Tries</a:t>
            </a:r>
            <a:r>
              <a:rPr lang="en"/>
              <a:t> are special trees mostly used for language tasks.</a:t>
            </a:r>
            <a:endParaRPr/>
          </a:p>
          <a:p>
            <a:pPr indent="0" lvl="0" marL="0" rtl="0" algn="l">
              <a:spcBef>
                <a:spcPts val="1600"/>
              </a:spcBef>
              <a:spcAft>
                <a:spcPts val="1600"/>
              </a:spcAft>
              <a:buNone/>
            </a:pPr>
            <a:r>
              <a:rPr lang="en"/>
              <a:t>Each node in a trie is marked as being a word-end (a “key”) or not, so you can quickly check whether a word exists within your structure.</a:t>
            </a:r>
            <a:endParaRPr/>
          </a:p>
        </p:txBody>
      </p:sp>
      <p:sp>
        <p:nvSpPr>
          <p:cNvPr id="144" name="Google Shape;144;p19"/>
          <p:cNvSpPr/>
          <p:nvPr/>
        </p:nvSpPr>
        <p:spPr>
          <a:xfrm>
            <a:off x="3994650" y="18420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145" name="Google Shape;145;p19"/>
          <p:cNvSpPr/>
          <p:nvPr/>
        </p:nvSpPr>
        <p:spPr>
          <a:xfrm>
            <a:off x="36097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146" name="Google Shape;146;p19"/>
          <p:cNvSpPr/>
          <p:nvPr/>
        </p:nvSpPr>
        <p:spPr>
          <a:xfrm>
            <a:off x="36097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147" name="Google Shape;147;p19"/>
          <p:cNvSpPr/>
          <p:nvPr/>
        </p:nvSpPr>
        <p:spPr>
          <a:xfrm>
            <a:off x="36097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sp>
        <p:nvSpPr>
          <p:cNvPr id="148" name="Google Shape;148;p19"/>
          <p:cNvSpPr/>
          <p:nvPr/>
        </p:nvSpPr>
        <p:spPr>
          <a:xfrm>
            <a:off x="3609750" y="381885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149" name="Google Shape;149;p19"/>
          <p:cNvSpPr/>
          <p:nvPr/>
        </p:nvSpPr>
        <p:spPr>
          <a:xfrm>
            <a:off x="3609750" y="433627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50" name="Google Shape;150;p19"/>
          <p:cNvSpPr/>
          <p:nvPr/>
        </p:nvSpPr>
        <p:spPr>
          <a:xfrm>
            <a:off x="43795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D</a:t>
            </a:r>
            <a:endParaRPr>
              <a:solidFill>
                <a:schemeClr val="lt1"/>
              </a:solidFill>
              <a:latin typeface="Catamaran"/>
              <a:ea typeface="Catamaran"/>
              <a:cs typeface="Catamaran"/>
              <a:sym typeface="Catamaran"/>
            </a:endParaRPr>
          </a:p>
        </p:txBody>
      </p:sp>
      <p:sp>
        <p:nvSpPr>
          <p:cNvPr id="151" name="Google Shape;151;p19"/>
          <p:cNvSpPr/>
          <p:nvPr/>
        </p:nvSpPr>
        <p:spPr>
          <a:xfrm>
            <a:off x="43795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152" name="Google Shape;152;p19"/>
          <p:cNvSpPr/>
          <p:nvPr/>
        </p:nvSpPr>
        <p:spPr>
          <a:xfrm>
            <a:off x="43795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sp>
        <p:nvSpPr>
          <p:cNvPr id="153" name="Google Shape;153;p19"/>
          <p:cNvSpPr/>
          <p:nvPr/>
        </p:nvSpPr>
        <p:spPr>
          <a:xfrm>
            <a:off x="51493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I</a:t>
            </a:r>
            <a:endParaRPr>
              <a:solidFill>
                <a:schemeClr val="lt1"/>
              </a:solidFill>
              <a:latin typeface="Catamaran"/>
              <a:ea typeface="Catamaran"/>
              <a:cs typeface="Catamaran"/>
              <a:sym typeface="Catamaran"/>
            </a:endParaRPr>
          </a:p>
        </p:txBody>
      </p:sp>
      <p:sp>
        <p:nvSpPr>
          <p:cNvPr id="154" name="Google Shape;154;p19"/>
          <p:cNvSpPr/>
          <p:nvPr/>
        </p:nvSpPr>
        <p:spPr>
          <a:xfrm>
            <a:off x="51493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cxnSp>
        <p:nvCxnSpPr>
          <p:cNvPr id="155" name="Google Shape;155;p19"/>
          <p:cNvCxnSpPr>
            <a:stCxn id="144" idx="3"/>
            <a:endCxn id="145" idx="7"/>
          </p:cNvCxnSpPr>
          <p:nvPr/>
        </p:nvCxnSpPr>
        <p:spPr>
          <a:xfrm flipH="1">
            <a:off x="3938217"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19"/>
          <p:cNvCxnSpPr>
            <a:stCxn id="144" idx="5"/>
            <a:endCxn id="150" idx="1"/>
          </p:cNvCxnSpPr>
          <p:nvPr/>
        </p:nvCxnSpPr>
        <p:spPr>
          <a:xfrm>
            <a:off x="4323183"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157" name="Google Shape;157;p19"/>
          <p:cNvCxnSpPr>
            <a:stCxn id="145" idx="4"/>
            <a:endCxn id="146" idx="0"/>
          </p:cNvCxnSpPr>
          <p:nvPr/>
        </p:nvCxnSpPr>
        <p:spPr>
          <a:xfrm>
            <a:off x="38022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58" name="Google Shape;158;p19"/>
          <p:cNvCxnSpPr>
            <a:stCxn id="146" idx="4"/>
            <a:endCxn id="147" idx="0"/>
          </p:cNvCxnSpPr>
          <p:nvPr/>
        </p:nvCxnSpPr>
        <p:spPr>
          <a:xfrm>
            <a:off x="3802200" y="316890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59" name="Google Shape;159;p19"/>
          <p:cNvCxnSpPr>
            <a:endCxn id="148" idx="0"/>
          </p:cNvCxnSpPr>
          <p:nvPr/>
        </p:nvCxnSpPr>
        <p:spPr>
          <a:xfrm>
            <a:off x="3802200" y="36862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60" name="Google Shape;160;p19"/>
          <p:cNvCxnSpPr>
            <a:stCxn id="148" idx="4"/>
            <a:endCxn id="149" idx="0"/>
          </p:cNvCxnSpPr>
          <p:nvPr/>
        </p:nvCxnSpPr>
        <p:spPr>
          <a:xfrm>
            <a:off x="3802200" y="42037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61" name="Google Shape;161;p19"/>
          <p:cNvCxnSpPr>
            <a:stCxn id="150" idx="4"/>
            <a:endCxn id="151" idx="0"/>
          </p:cNvCxnSpPr>
          <p:nvPr/>
        </p:nvCxnSpPr>
        <p:spPr>
          <a:xfrm>
            <a:off x="45720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62" name="Google Shape;162;p19"/>
          <p:cNvCxnSpPr>
            <a:endCxn id="152" idx="0"/>
          </p:cNvCxnSpPr>
          <p:nvPr/>
        </p:nvCxnSpPr>
        <p:spPr>
          <a:xfrm>
            <a:off x="4572000" y="316882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19"/>
          <p:cNvCxnSpPr>
            <a:stCxn id="150" idx="5"/>
            <a:endCxn id="153" idx="1"/>
          </p:cNvCxnSpPr>
          <p:nvPr/>
        </p:nvCxnSpPr>
        <p:spPr>
          <a:xfrm>
            <a:off x="4708083" y="2595108"/>
            <a:ext cx="497700" cy="245400"/>
          </a:xfrm>
          <a:prstGeom prst="straightConnector1">
            <a:avLst/>
          </a:prstGeom>
          <a:noFill/>
          <a:ln cap="flat" cmpd="sng" w="9525">
            <a:solidFill>
              <a:schemeClr val="dk1"/>
            </a:solidFill>
            <a:prstDash val="solid"/>
            <a:round/>
            <a:headEnd len="med" w="med" type="none"/>
            <a:tailEnd len="med" w="med" type="triangle"/>
          </a:ln>
        </p:spPr>
      </p:cxnSp>
      <p:cxnSp>
        <p:nvCxnSpPr>
          <p:cNvPr id="164" name="Google Shape;164;p19"/>
          <p:cNvCxnSpPr>
            <a:endCxn id="154" idx="0"/>
          </p:cNvCxnSpPr>
          <p:nvPr/>
        </p:nvCxnSpPr>
        <p:spPr>
          <a:xfrm>
            <a:off x="5341800" y="3168825"/>
            <a:ext cx="0" cy="132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311700" y="12286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Longest prefix of: </a:t>
            </a:r>
            <a:r>
              <a:rPr lang="en"/>
              <a:t>follow the trie until the letters no longer </a:t>
            </a:r>
            <a:r>
              <a:rPr lang="en"/>
              <a:t>match</a:t>
            </a:r>
            <a:r>
              <a:rPr lang="en"/>
              <a:t>, keeping track of the most recent “end”</a:t>
            </a:r>
            <a:endParaRPr/>
          </a:p>
        </p:txBody>
      </p:sp>
      <p:sp>
        <p:nvSpPr>
          <p:cNvPr id="170" name="Google Shape;17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Operations</a:t>
            </a:r>
            <a:endParaRPr/>
          </a:p>
        </p:txBody>
      </p:sp>
      <p:sp>
        <p:nvSpPr>
          <p:cNvPr id="171" name="Google Shape;171;p20"/>
          <p:cNvSpPr txBox="1"/>
          <p:nvPr/>
        </p:nvSpPr>
        <p:spPr>
          <a:xfrm>
            <a:off x="318000" y="2571750"/>
            <a:ext cx="27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longestPrefixOf(“catchall”) → “catch”</a:t>
            </a:r>
            <a:endParaRPr>
              <a:latin typeface="Avenir"/>
              <a:ea typeface="Avenir"/>
              <a:cs typeface="Avenir"/>
              <a:sym typeface="Avenir"/>
            </a:endParaRPr>
          </a:p>
        </p:txBody>
      </p:sp>
      <p:sp>
        <p:nvSpPr>
          <p:cNvPr id="172" name="Google Shape;172;p20"/>
          <p:cNvSpPr/>
          <p:nvPr/>
        </p:nvSpPr>
        <p:spPr>
          <a:xfrm>
            <a:off x="3994650" y="18420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173" name="Google Shape;173;p20"/>
          <p:cNvSpPr/>
          <p:nvPr/>
        </p:nvSpPr>
        <p:spPr>
          <a:xfrm>
            <a:off x="36097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174" name="Google Shape;174;p20"/>
          <p:cNvSpPr/>
          <p:nvPr/>
        </p:nvSpPr>
        <p:spPr>
          <a:xfrm>
            <a:off x="36097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175" name="Google Shape;175;p20"/>
          <p:cNvSpPr/>
          <p:nvPr/>
        </p:nvSpPr>
        <p:spPr>
          <a:xfrm>
            <a:off x="36097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sp>
        <p:nvSpPr>
          <p:cNvPr id="176" name="Google Shape;176;p20"/>
          <p:cNvSpPr/>
          <p:nvPr/>
        </p:nvSpPr>
        <p:spPr>
          <a:xfrm>
            <a:off x="3609750" y="381885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177" name="Google Shape;177;p20"/>
          <p:cNvSpPr/>
          <p:nvPr/>
        </p:nvSpPr>
        <p:spPr>
          <a:xfrm>
            <a:off x="3609750" y="433627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178" name="Google Shape;178;p20"/>
          <p:cNvSpPr/>
          <p:nvPr/>
        </p:nvSpPr>
        <p:spPr>
          <a:xfrm>
            <a:off x="43795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D</a:t>
            </a:r>
            <a:endParaRPr>
              <a:solidFill>
                <a:schemeClr val="lt1"/>
              </a:solidFill>
              <a:latin typeface="Catamaran"/>
              <a:ea typeface="Catamaran"/>
              <a:cs typeface="Catamaran"/>
              <a:sym typeface="Catamaran"/>
            </a:endParaRPr>
          </a:p>
        </p:txBody>
      </p:sp>
      <p:sp>
        <p:nvSpPr>
          <p:cNvPr id="179" name="Google Shape;179;p20"/>
          <p:cNvSpPr/>
          <p:nvPr/>
        </p:nvSpPr>
        <p:spPr>
          <a:xfrm>
            <a:off x="43795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180" name="Google Shape;180;p20"/>
          <p:cNvSpPr/>
          <p:nvPr/>
        </p:nvSpPr>
        <p:spPr>
          <a:xfrm>
            <a:off x="43795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sp>
        <p:nvSpPr>
          <p:cNvPr id="181" name="Google Shape;181;p20"/>
          <p:cNvSpPr/>
          <p:nvPr/>
        </p:nvSpPr>
        <p:spPr>
          <a:xfrm>
            <a:off x="51493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I</a:t>
            </a:r>
            <a:endParaRPr>
              <a:solidFill>
                <a:schemeClr val="lt1"/>
              </a:solidFill>
              <a:latin typeface="Catamaran"/>
              <a:ea typeface="Catamaran"/>
              <a:cs typeface="Catamaran"/>
              <a:sym typeface="Catamaran"/>
            </a:endParaRPr>
          </a:p>
        </p:txBody>
      </p:sp>
      <p:sp>
        <p:nvSpPr>
          <p:cNvPr id="182" name="Google Shape;182;p20"/>
          <p:cNvSpPr/>
          <p:nvPr/>
        </p:nvSpPr>
        <p:spPr>
          <a:xfrm>
            <a:off x="51493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cxnSp>
        <p:nvCxnSpPr>
          <p:cNvPr id="183" name="Google Shape;183;p20"/>
          <p:cNvCxnSpPr>
            <a:stCxn id="172" idx="3"/>
            <a:endCxn id="173" idx="7"/>
          </p:cNvCxnSpPr>
          <p:nvPr/>
        </p:nvCxnSpPr>
        <p:spPr>
          <a:xfrm flipH="1">
            <a:off x="3938217"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184" name="Google Shape;184;p20"/>
          <p:cNvCxnSpPr>
            <a:stCxn id="172" idx="5"/>
            <a:endCxn id="178" idx="1"/>
          </p:cNvCxnSpPr>
          <p:nvPr/>
        </p:nvCxnSpPr>
        <p:spPr>
          <a:xfrm>
            <a:off x="4323183"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185" name="Google Shape;185;p20"/>
          <p:cNvCxnSpPr>
            <a:stCxn id="173" idx="4"/>
            <a:endCxn id="174" idx="0"/>
          </p:cNvCxnSpPr>
          <p:nvPr/>
        </p:nvCxnSpPr>
        <p:spPr>
          <a:xfrm>
            <a:off x="38022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86" name="Google Shape;186;p20"/>
          <p:cNvCxnSpPr>
            <a:stCxn id="174" idx="4"/>
            <a:endCxn id="175" idx="0"/>
          </p:cNvCxnSpPr>
          <p:nvPr/>
        </p:nvCxnSpPr>
        <p:spPr>
          <a:xfrm>
            <a:off x="3802200" y="316890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87" name="Google Shape;187;p20"/>
          <p:cNvCxnSpPr>
            <a:endCxn id="176" idx="0"/>
          </p:cNvCxnSpPr>
          <p:nvPr/>
        </p:nvCxnSpPr>
        <p:spPr>
          <a:xfrm>
            <a:off x="3802200" y="36862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88" name="Google Shape;188;p20"/>
          <p:cNvCxnSpPr>
            <a:stCxn id="176" idx="4"/>
            <a:endCxn id="177" idx="0"/>
          </p:cNvCxnSpPr>
          <p:nvPr/>
        </p:nvCxnSpPr>
        <p:spPr>
          <a:xfrm>
            <a:off x="3802200" y="42037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89" name="Google Shape;189;p20"/>
          <p:cNvCxnSpPr>
            <a:stCxn id="178" idx="4"/>
            <a:endCxn id="179" idx="0"/>
          </p:cNvCxnSpPr>
          <p:nvPr/>
        </p:nvCxnSpPr>
        <p:spPr>
          <a:xfrm>
            <a:off x="45720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90" name="Google Shape;190;p20"/>
          <p:cNvCxnSpPr>
            <a:endCxn id="180" idx="0"/>
          </p:cNvCxnSpPr>
          <p:nvPr/>
        </p:nvCxnSpPr>
        <p:spPr>
          <a:xfrm>
            <a:off x="4572000" y="316882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191" name="Google Shape;191;p20"/>
          <p:cNvCxnSpPr>
            <a:stCxn id="178" idx="5"/>
            <a:endCxn id="181" idx="1"/>
          </p:cNvCxnSpPr>
          <p:nvPr/>
        </p:nvCxnSpPr>
        <p:spPr>
          <a:xfrm>
            <a:off x="4708083" y="2595108"/>
            <a:ext cx="497700" cy="245400"/>
          </a:xfrm>
          <a:prstGeom prst="straightConnector1">
            <a:avLst/>
          </a:prstGeom>
          <a:noFill/>
          <a:ln cap="flat" cmpd="sng" w="9525">
            <a:solidFill>
              <a:schemeClr val="dk1"/>
            </a:solidFill>
            <a:prstDash val="solid"/>
            <a:round/>
            <a:headEnd len="med" w="med" type="none"/>
            <a:tailEnd len="med" w="med" type="triangle"/>
          </a:ln>
        </p:spPr>
      </p:cxnSp>
      <p:cxnSp>
        <p:nvCxnSpPr>
          <p:cNvPr id="192" name="Google Shape;192;p20"/>
          <p:cNvCxnSpPr>
            <a:endCxn id="182" idx="0"/>
          </p:cNvCxnSpPr>
          <p:nvPr/>
        </p:nvCxnSpPr>
        <p:spPr>
          <a:xfrm>
            <a:off x="5341800" y="3168825"/>
            <a:ext cx="0" cy="132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Operations</a:t>
            </a:r>
            <a:endParaRPr/>
          </a:p>
        </p:txBody>
      </p:sp>
      <p:sp>
        <p:nvSpPr>
          <p:cNvPr id="198" name="Google Shape;198;p21"/>
          <p:cNvSpPr txBox="1"/>
          <p:nvPr>
            <p:ph idx="1" type="body"/>
          </p:nvPr>
        </p:nvSpPr>
        <p:spPr>
          <a:xfrm>
            <a:off x="311700" y="1228675"/>
            <a:ext cx="8520600" cy="103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Keys with prefix</a:t>
            </a:r>
            <a:r>
              <a:rPr b="1" lang="en">
                <a:solidFill>
                  <a:schemeClr val="accent2"/>
                </a:solidFill>
              </a:rPr>
              <a:t>: </a:t>
            </a:r>
            <a:r>
              <a:rPr lang="en"/>
              <a:t>follow until the end of the prefix, then traverse all words below that node.</a:t>
            </a:r>
            <a:endParaRPr/>
          </a:p>
        </p:txBody>
      </p:sp>
      <p:sp>
        <p:nvSpPr>
          <p:cNvPr id="199" name="Google Shape;199;p21"/>
          <p:cNvSpPr txBox="1"/>
          <p:nvPr/>
        </p:nvSpPr>
        <p:spPr>
          <a:xfrm>
            <a:off x="318000" y="2571750"/>
            <a:ext cx="27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keysWithPrefix</a:t>
            </a:r>
            <a:r>
              <a:rPr lang="en">
                <a:latin typeface="Avenir"/>
                <a:ea typeface="Avenir"/>
                <a:cs typeface="Avenir"/>
                <a:sym typeface="Avenir"/>
              </a:rPr>
              <a:t>(“ca”) → “catch”, “cat”</a:t>
            </a:r>
            <a:endParaRPr>
              <a:latin typeface="Avenir"/>
              <a:ea typeface="Avenir"/>
              <a:cs typeface="Avenir"/>
              <a:sym typeface="Avenir"/>
            </a:endParaRPr>
          </a:p>
        </p:txBody>
      </p:sp>
      <p:sp>
        <p:nvSpPr>
          <p:cNvPr id="200" name="Google Shape;200;p21"/>
          <p:cNvSpPr/>
          <p:nvPr/>
        </p:nvSpPr>
        <p:spPr>
          <a:xfrm>
            <a:off x="3994650" y="18420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sp>
        <p:nvSpPr>
          <p:cNvPr id="201" name="Google Shape;201;p21"/>
          <p:cNvSpPr/>
          <p:nvPr/>
        </p:nvSpPr>
        <p:spPr>
          <a:xfrm>
            <a:off x="36097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202" name="Google Shape;202;p21"/>
          <p:cNvSpPr/>
          <p:nvPr/>
        </p:nvSpPr>
        <p:spPr>
          <a:xfrm>
            <a:off x="36097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A</a:t>
            </a:r>
            <a:endParaRPr>
              <a:solidFill>
                <a:schemeClr val="lt1"/>
              </a:solidFill>
              <a:latin typeface="Catamaran"/>
              <a:ea typeface="Catamaran"/>
              <a:cs typeface="Catamaran"/>
              <a:sym typeface="Catamaran"/>
            </a:endParaRPr>
          </a:p>
        </p:txBody>
      </p:sp>
      <p:sp>
        <p:nvSpPr>
          <p:cNvPr id="203" name="Google Shape;203;p21"/>
          <p:cNvSpPr/>
          <p:nvPr/>
        </p:nvSpPr>
        <p:spPr>
          <a:xfrm>
            <a:off x="36097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T</a:t>
            </a:r>
            <a:endParaRPr>
              <a:solidFill>
                <a:schemeClr val="lt1"/>
              </a:solidFill>
              <a:latin typeface="Catamaran"/>
              <a:ea typeface="Catamaran"/>
              <a:cs typeface="Catamaran"/>
              <a:sym typeface="Catamaran"/>
            </a:endParaRPr>
          </a:p>
        </p:txBody>
      </p:sp>
      <p:sp>
        <p:nvSpPr>
          <p:cNvPr id="204" name="Google Shape;204;p21"/>
          <p:cNvSpPr/>
          <p:nvPr/>
        </p:nvSpPr>
        <p:spPr>
          <a:xfrm>
            <a:off x="3609750" y="381885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C</a:t>
            </a:r>
            <a:endParaRPr>
              <a:solidFill>
                <a:schemeClr val="lt1"/>
              </a:solidFill>
              <a:latin typeface="Catamaran"/>
              <a:ea typeface="Catamaran"/>
              <a:cs typeface="Catamaran"/>
              <a:sym typeface="Catamaran"/>
            </a:endParaRPr>
          </a:p>
        </p:txBody>
      </p:sp>
      <p:sp>
        <p:nvSpPr>
          <p:cNvPr id="205" name="Google Shape;205;p21"/>
          <p:cNvSpPr/>
          <p:nvPr/>
        </p:nvSpPr>
        <p:spPr>
          <a:xfrm>
            <a:off x="3609750" y="433627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H</a:t>
            </a:r>
            <a:endParaRPr>
              <a:solidFill>
                <a:schemeClr val="lt1"/>
              </a:solidFill>
              <a:latin typeface="Catamaran"/>
              <a:ea typeface="Catamaran"/>
              <a:cs typeface="Catamaran"/>
              <a:sym typeface="Catamaran"/>
            </a:endParaRPr>
          </a:p>
        </p:txBody>
      </p:sp>
      <p:sp>
        <p:nvSpPr>
          <p:cNvPr id="206" name="Google Shape;206;p21"/>
          <p:cNvSpPr/>
          <p:nvPr/>
        </p:nvSpPr>
        <p:spPr>
          <a:xfrm>
            <a:off x="4379550" y="2266575"/>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D</a:t>
            </a:r>
            <a:endParaRPr>
              <a:solidFill>
                <a:schemeClr val="lt1"/>
              </a:solidFill>
              <a:latin typeface="Catamaran"/>
              <a:ea typeface="Catamaran"/>
              <a:cs typeface="Catamaran"/>
              <a:sym typeface="Catamaran"/>
            </a:endParaRPr>
          </a:p>
        </p:txBody>
      </p:sp>
      <p:sp>
        <p:nvSpPr>
          <p:cNvPr id="207" name="Google Shape;207;p21"/>
          <p:cNvSpPr/>
          <p:nvPr/>
        </p:nvSpPr>
        <p:spPr>
          <a:xfrm>
            <a:off x="43795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O</a:t>
            </a:r>
            <a:endParaRPr>
              <a:solidFill>
                <a:schemeClr val="lt1"/>
              </a:solidFill>
              <a:latin typeface="Catamaran"/>
              <a:ea typeface="Catamaran"/>
              <a:cs typeface="Catamaran"/>
              <a:sym typeface="Catamaran"/>
            </a:endParaRPr>
          </a:p>
        </p:txBody>
      </p:sp>
      <p:sp>
        <p:nvSpPr>
          <p:cNvPr id="208" name="Google Shape;208;p21"/>
          <p:cNvSpPr/>
          <p:nvPr/>
        </p:nvSpPr>
        <p:spPr>
          <a:xfrm>
            <a:off x="43795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sp>
        <p:nvSpPr>
          <p:cNvPr id="209" name="Google Shape;209;p21"/>
          <p:cNvSpPr/>
          <p:nvPr/>
        </p:nvSpPr>
        <p:spPr>
          <a:xfrm>
            <a:off x="5149350" y="2784000"/>
            <a:ext cx="384900" cy="384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I</a:t>
            </a:r>
            <a:endParaRPr>
              <a:solidFill>
                <a:schemeClr val="lt1"/>
              </a:solidFill>
              <a:latin typeface="Catamaran"/>
              <a:ea typeface="Catamaran"/>
              <a:cs typeface="Catamaran"/>
              <a:sym typeface="Catamaran"/>
            </a:endParaRPr>
          </a:p>
        </p:txBody>
      </p:sp>
      <p:sp>
        <p:nvSpPr>
          <p:cNvPr id="210" name="Google Shape;210;p21"/>
          <p:cNvSpPr/>
          <p:nvPr/>
        </p:nvSpPr>
        <p:spPr>
          <a:xfrm>
            <a:off x="5149350" y="3301425"/>
            <a:ext cx="384900" cy="384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tamaran"/>
                <a:ea typeface="Catamaran"/>
                <a:cs typeface="Catamaran"/>
                <a:sym typeface="Catamaran"/>
              </a:rPr>
              <a:t>G</a:t>
            </a:r>
            <a:endParaRPr>
              <a:solidFill>
                <a:schemeClr val="lt1"/>
              </a:solidFill>
              <a:latin typeface="Catamaran"/>
              <a:ea typeface="Catamaran"/>
              <a:cs typeface="Catamaran"/>
              <a:sym typeface="Catamaran"/>
            </a:endParaRPr>
          </a:p>
        </p:txBody>
      </p:sp>
      <p:cxnSp>
        <p:nvCxnSpPr>
          <p:cNvPr id="211" name="Google Shape;211;p21"/>
          <p:cNvCxnSpPr>
            <a:stCxn id="200" idx="3"/>
            <a:endCxn id="201" idx="7"/>
          </p:cNvCxnSpPr>
          <p:nvPr/>
        </p:nvCxnSpPr>
        <p:spPr>
          <a:xfrm flipH="1">
            <a:off x="3938217"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212" name="Google Shape;212;p21"/>
          <p:cNvCxnSpPr>
            <a:stCxn id="200" idx="5"/>
            <a:endCxn id="206" idx="1"/>
          </p:cNvCxnSpPr>
          <p:nvPr/>
        </p:nvCxnSpPr>
        <p:spPr>
          <a:xfrm>
            <a:off x="4323183" y="2170608"/>
            <a:ext cx="112800" cy="152400"/>
          </a:xfrm>
          <a:prstGeom prst="straightConnector1">
            <a:avLst/>
          </a:prstGeom>
          <a:noFill/>
          <a:ln cap="flat" cmpd="sng" w="9525">
            <a:solidFill>
              <a:schemeClr val="dk1"/>
            </a:solidFill>
            <a:prstDash val="solid"/>
            <a:round/>
            <a:headEnd len="med" w="med" type="none"/>
            <a:tailEnd len="med" w="med" type="triangle"/>
          </a:ln>
        </p:spPr>
      </p:cxnSp>
      <p:cxnSp>
        <p:nvCxnSpPr>
          <p:cNvPr id="213" name="Google Shape;213;p21"/>
          <p:cNvCxnSpPr>
            <a:stCxn id="201" idx="4"/>
            <a:endCxn id="202" idx="0"/>
          </p:cNvCxnSpPr>
          <p:nvPr/>
        </p:nvCxnSpPr>
        <p:spPr>
          <a:xfrm>
            <a:off x="38022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4" name="Google Shape;214;p21"/>
          <p:cNvCxnSpPr>
            <a:stCxn id="202" idx="4"/>
            <a:endCxn id="203" idx="0"/>
          </p:cNvCxnSpPr>
          <p:nvPr/>
        </p:nvCxnSpPr>
        <p:spPr>
          <a:xfrm>
            <a:off x="3802200" y="316890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5" name="Google Shape;215;p21"/>
          <p:cNvCxnSpPr>
            <a:endCxn id="204" idx="0"/>
          </p:cNvCxnSpPr>
          <p:nvPr/>
        </p:nvCxnSpPr>
        <p:spPr>
          <a:xfrm>
            <a:off x="3802200" y="36862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6" name="Google Shape;216;p21"/>
          <p:cNvCxnSpPr>
            <a:stCxn id="204" idx="4"/>
            <a:endCxn id="205" idx="0"/>
          </p:cNvCxnSpPr>
          <p:nvPr/>
        </p:nvCxnSpPr>
        <p:spPr>
          <a:xfrm>
            <a:off x="3802200" y="4203750"/>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7" name="Google Shape;217;p21"/>
          <p:cNvCxnSpPr>
            <a:stCxn id="206" idx="4"/>
            <a:endCxn id="207" idx="0"/>
          </p:cNvCxnSpPr>
          <p:nvPr/>
        </p:nvCxnSpPr>
        <p:spPr>
          <a:xfrm>
            <a:off x="4572000" y="265147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8" name="Google Shape;218;p21"/>
          <p:cNvCxnSpPr>
            <a:endCxn id="208" idx="0"/>
          </p:cNvCxnSpPr>
          <p:nvPr/>
        </p:nvCxnSpPr>
        <p:spPr>
          <a:xfrm>
            <a:off x="4572000" y="3168825"/>
            <a:ext cx="0" cy="132600"/>
          </a:xfrm>
          <a:prstGeom prst="straightConnector1">
            <a:avLst/>
          </a:prstGeom>
          <a:noFill/>
          <a:ln cap="flat" cmpd="sng" w="9525">
            <a:solidFill>
              <a:schemeClr val="dk1"/>
            </a:solidFill>
            <a:prstDash val="solid"/>
            <a:round/>
            <a:headEnd len="med" w="med" type="none"/>
            <a:tailEnd len="med" w="med" type="triangle"/>
          </a:ln>
        </p:spPr>
      </p:cxnSp>
      <p:cxnSp>
        <p:nvCxnSpPr>
          <p:cNvPr id="219" name="Google Shape;219;p21"/>
          <p:cNvCxnSpPr>
            <a:stCxn id="206" idx="5"/>
            <a:endCxn id="209" idx="1"/>
          </p:cNvCxnSpPr>
          <p:nvPr/>
        </p:nvCxnSpPr>
        <p:spPr>
          <a:xfrm>
            <a:off x="4708083" y="2595108"/>
            <a:ext cx="497700" cy="245400"/>
          </a:xfrm>
          <a:prstGeom prst="straightConnector1">
            <a:avLst/>
          </a:prstGeom>
          <a:noFill/>
          <a:ln cap="flat" cmpd="sng" w="9525">
            <a:solidFill>
              <a:schemeClr val="dk1"/>
            </a:solidFill>
            <a:prstDash val="solid"/>
            <a:round/>
            <a:headEnd len="med" w="med" type="none"/>
            <a:tailEnd len="med" w="med" type="triangle"/>
          </a:ln>
        </p:spPr>
      </p:cxnSp>
      <p:cxnSp>
        <p:nvCxnSpPr>
          <p:cNvPr id="220" name="Google Shape;220;p21"/>
          <p:cNvCxnSpPr>
            <a:endCxn id="210" idx="0"/>
          </p:cNvCxnSpPr>
          <p:nvPr/>
        </p:nvCxnSpPr>
        <p:spPr>
          <a:xfrm>
            <a:off x="5341800" y="3168825"/>
            <a:ext cx="0" cy="132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