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y="5143500" cx="9144000"/>
  <p:notesSz cx="6858000" cy="9144000"/>
  <p:embeddedFontLst>
    <p:embeddedFont>
      <p:font typeface="Catamaran"/>
      <p:regular r:id="rId88"/>
      <p:bold r:id="rId89"/>
    </p:embeddedFont>
    <p:embeddedFont>
      <p:font typeface="Lato"/>
      <p:regular r:id="rId90"/>
      <p:bold r:id="rId91"/>
      <p:italic r:id="rId92"/>
      <p:boldItalic r:id="rId93"/>
    </p:embeddedFont>
    <p:embeddedFont>
      <p:font typeface="IBM Plex Mono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3B4146-6AEF-470B-8110-DD4F341E5DB1}">
  <a:tblStyle styleId="{583B4146-6AEF-470B-8110-DD4F341E5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IBMPlexMono-bold.fntdata"/><Relationship Id="rId94" Type="http://schemas.openxmlformats.org/officeDocument/2006/relationships/font" Target="fonts/IBMPlexMono-regular.fntdata"/><Relationship Id="rId97" Type="http://schemas.openxmlformats.org/officeDocument/2006/relationships/font" Target="fonts/IBMPlexMono-boldItalic.fntdata"/><Relationship Id="rId96" Type="http://schemas.openxmlformats.org/officeDocument/2006/relationships/font" Target="fonts/IBMPlex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Lato-bold.fntdata"/><Relationship Id="rId90" Type="http://schemas.openxmlformats.org/officeDocument/2006/relationships/font" Target="fonts/Lato-regular.fntdata"/><Relationship Id="rId93" Type="http://schemas.openxmlformats.org/officeDocument/2006/relationships/font" Target="fonts/Lato-boldItalic.fntdata"/><Relationship Id="rId92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font" Target="fonts/Catamaran-regular.fntdata"/><Relationship Id="rId87" Type="http://schemas.openxmlformats.org/officeDocument/2006/relationships/slide" Target="slides/slide81.xml"/><Relationship Id="rId89" Type="http://schemas.openxmlformats.org/officeDocument/2006/relationships/font" Target="fonts/Catamaran-bold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95a6e949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95a6e949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95a6e949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95a6e949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8b289f9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8b289f9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95a6e949f_3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795a6e949f_3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95a6e949f_3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795a6e949f_3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95a6e949f_3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795a6e949f_3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795a6e949f_3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795a6e949f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795a6e949f_3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795a6e949f_3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95a6e949f_3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95a6e949f_3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95a6e949f_3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795a6e949f_3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12047cf5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12047cf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95a6e949f_3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95a6e949f_3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795a6e949f_3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795a6e949f_3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95a6e949f_3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95a6e949f_3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795a6e949f_3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795a6e949f_3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795a6e949f_3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795a6e949f_3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795a6e949f_3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795a6e949f_3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795a6e949f_3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795a6e949f_3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795a6e949f_3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795a6e949f_3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795a6e949f_3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795a6e949f_3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795a6e949f_3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795a6e949f_3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12047cf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12047cf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795a6e949f_3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795a6e949f_3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795a6e949f_3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795a6e949f_3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a08665771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a08665771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ce195c5de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ce195c5de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4df2d8bc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4df2d8bc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ce195c5de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ce195c5de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795a6e949f_3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795a6e949f_3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4df2d8bc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4df2d8bc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ce195c5de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ce195c5de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795a6e949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795a6e949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195c5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195c5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795a6e949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795a6e949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795a6e949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795a6e949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795a6e949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795a6e949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795a6e949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795a6e949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795a6e949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795a6e949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795a6e949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795a6e949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795a6e94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795a6e94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795a6e949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795a6e949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795a6e949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795a6e949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795a6e949f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795a6e949f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88c32fd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88c32fd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795a6e949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795a6e949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795a6e949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795a6e949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795a6e949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795a6e949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795a6e949f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795a6e949f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795a6e949f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795a6e949f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795a6e949f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795a6e949f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795a6e949f_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795a6e949f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795a6e949f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795a6e949f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795a6e949f_3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1795a6e949f_3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795a6e949f_3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795a6e949f_3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a4760e2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a4760e2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795a6e949f_3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795a6e949f_3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795a6e949f_3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1795a6e949f_3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795a6e949f_3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1795a6e949f_3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795a6e949f_3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795a6e949f_3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28b289f91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28b289f91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28b289f91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28b289f91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28b289f91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28b289f91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228b289f91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228b289f91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28b289f91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228b289f91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version (just to let students know how DFS should look)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28b289f91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28b289f91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88c32fdd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88c32fdd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28b289f91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28b289f91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28b289f91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28b289f91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228b289f91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228b289f91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28b289f91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28b289f91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28b289f91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28b289f91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228b289f91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228b289f91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228b289f91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228b289f91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228b289f91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228b289f91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228b289f91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228b289f91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228b289f91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228b289f91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2047cf5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2047cf5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228b289f91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228b289f91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3112a4a2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3112a4a2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95a6e94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95a6e94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ato"/>
              <a:buNone/>
              <a:defRPr b="1" sz="4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093350" y="279717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ato"/>
              <a:buNone/>
              <a:defRPr b="1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1093350" y="289182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638500" y="4638000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7599300" y="4908900"/>
            <a:ext cx="1233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II, Tries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 10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11700" y="1054500"/>
            <a:ext cx="60153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</a:t>
            </a:r>
            <a:r>
              <a:rPr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longestPrefixOf(String word)</a:t>
            </a: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method below such that it returns the longest prefix of word that is also a prefix of a key in the trie.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code uses the StringBuilder class to build strings character-by-character. To add a character to the end of the StringBuilder, use the </a:t>
            </a:r>
            <a:r>
              <a:rPr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append(char c)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method.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Once all characters have been appended, the resulting String is returned by the </a:t>
            </a:r>
            <a:r>
              <a:rPr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toString()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method.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StringBuilder sb = new StringBuilder();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sb.append('a');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sb.append('b');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System.out.println(sb.toString()); // "ab"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" name="Google Shape;208;p22"/>
          <p:cNvCxnSpPr>
            <a:stCxn id="204" idx="3"/>
            <a:endCxn id="20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2"/>
          <p:cNvCxnSpPr>
            <a:endCxn id="20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2"/>
          <p:cNvCxnSpPr>
            <a:stCxn id="206" idx="4"/>
            <a:endCxn id="20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2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14" name="Google Shape;214;p22"/>
          <p:cNvCxnSpPr>
            <a:stCxn id="204" idx="5"/>
            <a:endCxn id="21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>
            <a:endCxn id="21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>
            <a:stCxn id="212" idx="4"/>
            <a:endCxn id="21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2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18" name="Google Shape;218;p22"/>
          <p:cNvCxnSpPr>
            <a:endCxn id="21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2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20" name="Google Shape;220;p22"/>
          <p:cNvCxnSpPr>
            <a:endCxn id="21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2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22" name="Google Shape;222;p22"/>
          <p:cNvCxnSpPr>
            <a:endCxn id="22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2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24" name="Google Shape;224;p22"/>
          <p:cNvCxnSpPr>
            <a:endCxn id="22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311700" y="1054500"/>
            <a:ext cx="6015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</a:t>
            </a:r>
            <a:r>
              <a:rPr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longestPrefixOf(String word)</a:t>
            </a: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longestPrefixOf(String word) {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word.length();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____________________________;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(___________________________________)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___________________________________________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___________________________________________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___________________________________________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___________________________________________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___________________________________________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___________________________________________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____________________________________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5530375" y="1739550"/>
            <a:ext cx="34329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ublic class TrieSet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private class Node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boolean isKey;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Map&lt;Character, Node&gt; map;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private Node()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isKey = false;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map = new HashMap&lt;&gt;();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rivate Node root;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...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311700" y="1054500"/>
            <a:ext cx="6015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</a:t>
            </a:r>
            <a:r>
              <a:rPr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longestPrefixOf(String word)</a:t>
            </a: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longestPrefixOf(String word) {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word.length();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8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8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word.charAt(i);</a:t>
            </a:r>
            <a:endParaRPr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8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8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3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Avenir"/>
                <a:ea typeface="Avenir"/>
                <a:cs typeface="Avenir"/>
                <a:sym typeface="Avenir"/>
              </a:rPr>
              <a:t>Traverse the trie until you reach a character in key that’s missing!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5530375" y="1739550"/>
            <a:ext cx="34329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TrieSet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private class Node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boolean isKey;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Map&lt;Character, Node&gt; map;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private Node()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isKey = false;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map = new HashMap&lt;&gt;();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private Node root;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...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</a:t>
            </a:r>
            <a:r>
              <a:rPr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longestPrefixOf(String word)</a:t>
            </a: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49" name="Google Shape;249;p25"/>
          <p:cNvCxnSpPr>
            <a:stCxn id="245" idx="3"/>
            <a:endCxn id="246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5"/>
          <p:cNvCxnSpPr>
            <a:endCxn id="247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5"/>
          <p:cNvCxnSpPr>
            <a:stCxn id="247" idx="4"/>
            <a:endCxn id="248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5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5" name="Google Shape;255;p25"/>
          <p:cNvCxnSpPr>
            <a:stCxn id="245" idx="5"/>
            <a:endCxn id="252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5"/>
          <p:cNvCxnSpPr>
            <a:endCxn id="253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5"/>
          <p:cNvCxnSpPr>
            <a:stCxn id="253" idx="4"/>
            <a:endCxn id="254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5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9" name="Google Shape;259;p25"/>
          <p:cNvCxnSpPr>
            <a:endCxn id="258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5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61" name="Google Shape;261;p25"/>
          <p:cNvCxnSpPr>
            <a:endCxn id="260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5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63" name="Google Shape;263;p25"/>
          <p:cNvCxnSpPr>
            <a:endCxn id="262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5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65" name="Google Shape;265;p25"/>
          <p:cNvCxnSpPr>
            <a:endCxn id="264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5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6631225" y="72350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8" name="Google Shape;268;p25"/>
          <p:cNvCxnSpPr/>
          <p:nvPr/>
        </p:nvCxnSpPr>
        <p:spPr>
          <a:xfrm>
            <a:off x="7093025" y="969825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 // i = 0, c = ‘c’</a:t>
            </a:r>
            <a:endParaRPr b="1"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6631225" y="72350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77" name="Google Shape;277;p26"/>
          <p:cNvCxnSpPr/>
          <p:nvPr/>
        </p:nvCxnSpPr>
        <p:spPr>
          <a:xfrm>
            <a:off x="7093025" y="969825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6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82" name="Google Shape;282;p26"/>
          <p:cNvCxnSpPr>
            <a:stCxn id="278" idx="3"/>
            <a:endCxn id="279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6"/>
          <p:cNvCxnSpPr>
            <a:endCxn id="280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6"/>
          <p:cNvCxnSpPr>
            <a:stCxn id="280" idx="4"/>
            <a:endCxn id="281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6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88" name="Google Shape;288;p26"/>
          <p:cNvCxnSpPr>
            <a:stCxn id="278" idx="5"/>
            <a:endCxn id="285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6"/>
          <p:cNvCxnSpPr>
            <a:endCxn id="286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6"/>
          <p:cNvCxnSpPr>
            <a:stCxn id="286" idx="4"/>
            <a:endCxn id="287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6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92" name="Google Shape;292;p26"/>
          <p:cNvCxnSpPr>
            <a:endCxn id="291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6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94" name="Google Shape;294;p26"/>
          <p:cNvCxnSpPr>
            <a:endCxn id="293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6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96" name="Google Shape;296;p26"/>
          <p:cNvCxnSpPr>
            <a:endCxn id="295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6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98" name="Google Shape;298;p26"/>
          <p:cNvCxnSpPr>
            <a:endCxn id="297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6296200" y="1239263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07" name="Google Shape;307;p27"/>
          <p:cNvCxnSpPr/>
          <p:nvPr/>
        </p:nvCxnSpPr>
        <p:spPr>
          <a:xfrm>
            <a:off x="6758000" y="1485588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7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12" name="Google Shape;312;p27"/>
          <p:cNvCxnSpPr>
            <a:stCxn id="308" idx="3"/>
            <a:endCxn id="309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7"/>
          <p:cNvCxnSpPr>
            <a:endCxn id="310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7"/>
          <p:cNvCxnSpPr>
            <a:stCxn id="310" idx="4"/>
            <a:endCxn id="311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7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18" name="Google Shape;318;p27"/>
          <p:cNvCxnSpPr>
            <a:stCxn id="308" idx="5"/>
            <a:endCxn id="315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7"/>
          <p:cNvCxnSpPr>
            <a:endCxn id="316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7"/>
          <p:cNvCxnSpPr>
            <a:stCxn id="316" idx="4"/>
            <a:endCxn id="317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7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22" name="Google Shape;322;p27"/>
          <p:cNvCxnSpPr>
            <a:endCxn id="321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7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24" name="Google Shape;324;p27"/>
          <p:cNvCxnSpPr>
            <a:endCxn id="323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7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26" name="Google Shape;326;p27"/>
          <p:cNvCxnSpPr>
            <a:endCxn id="325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7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28" name="Google Shape;328;p27"/>
          <p:cNvCxnSpPr>
            <a:endCxn id="327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 // prefix = &lt;’c’&gt;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5" name="Google Shape;335;p28"/>
          <p:cNvCxnSpPr>
            <a:endCxn id="33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8"/>
          <p:cNvCxnSpPr>
            <a:stCxn id="336" idx="4"/>
            <a:endCxn id="338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8"/>
          <p:cNvCxnSpPr>
            <a:endCxn id="340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8"/>
          <p:cNvCxnSpPr>
            <a:endCxn id="342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28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6296200" y="1239263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45" name="Google Shape;345;p28"/>
          <p:cNvCxnSpPr/>
          <p:nvPr/>
        </p:nvCxnSpPr>
        <p:spPr>
          <a:xfrm>
            <a:off x="6758000" y="1485588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8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49" name="Google Shape;349;p28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50" name="Google Shape;350;p28"/>
          <p:cNvCxnSpPr>
            <a:stCxn id="346" idx="3"/>
            <a:endCxn id="347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8"/>
          <p:cNvCxnSpPr>
            <a:endCxn id="348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8"/>
          <p:cNvCxnSpPr>
            <a:stCxn id="348" idx="4"/>
            <a:endCxn id="349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28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56" name="Google Shape;356;p28"/>
          <p:cNvCxnSpPr>
            <a:stCxn id="346" idx="5"/>
            <a:endCxn id="353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8"/>
          <p:cNvCxnSpPr>
            <a:endCxn id="354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8"/>
          <p:cNvCxnSpPr>
            <a:stCxn id="354" idx="4"/>
            <a:endCxn id="355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8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60" name="Google Shape;360;p28"/>
          <p:cNvCxnSpPr>
            <a:endCxn id="359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28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62" name="Google Shape;362;p28"/>
          <p:cNvCxnSpPr>
            <a:endCxn id="361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8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64" name="Google Shape;364;p28"/>
          <p:cNvCxnSpPr>
            <a:endCxn id="363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8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66" name="Google Shape;366;p28"/>
          <p:cNvCxnSpPr>
            <a:endCxn id="365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 // i = 1, c = ‘r’</a:t>
            </a:r>
            <a:endParaRPr b="1"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3" name="Google Shape;373;p29"/>
          <p:cNvCxnSpPr>
            <a:endCxn id="374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9"/>
          <p:cNvCxnSpPr>
            <a:stCxn id="374" idx="4"/>
            <a:endCxn id="376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9"/>
          <p:cNvCxnSpPr>
            <a:endCxn id="378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9"/>
          <p:cNvCxnSpPr>
            <a:endCxn id="380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9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6296200" y="1239263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3" name="Google Shape;383;p29"/>
          <p:cNvCxnSpPr/>
          <p:nvPr/>
        </p:nvCxnSpPr>
        <p:spPr>
          <a:xfrm>
            <a:off x="6758000" y="1485588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29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7" name="Google Shape;387;p29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88" name="Google Shape;388;p29"/>
          <p:cNvCxnSpPr>
            <a:stCxn id="384" idx="3"/>
            <a:endCxn id="38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9"/>
          <p:cNvCxnSpPr>
            <a:endCxn id="38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9"/>
          <p:cNvCxnSpPr>
            <a:stCxn id="386" idx="4"/>
            <a:endCxn id="38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29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93" name="Google Shape;393;p29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94" name="Google Shape;394;p29"/>
          <p:cNvCxnSpPr>
            <a:stCxn id="384" idx="5"/>
            <a:endCxn id="39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9"/>
          <p:cNvCxnSpPr>
            <a:endCxn id="39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29"/>
          <p:cNvCxnSpPr>
            <a:stCxn id="392" idx="4"/>
            <a:endCxn id="39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29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98" name="Google Shape;398;p29"/>
          <p:cNvCxnSpPr>
            <a:endCxn id="39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9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00" name="Google Shape;400;p29"/>
          <p:cNvCxnSpPr>
            <a:endCxn id="39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29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02" name="Google Shape;402;p29"/>
          <p:cNvCxnSpPr>
            <a:endCxn id="40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29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04" name="Google Shape;404;p29"/>
          <p:cNvCxnSpPr>
            <a:endCxn id="40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6288500" y="1831938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13" name="Google Shape;413;p30"/>
          <p:cNvCxnSpPr/>
          <p:nvPr/>
        </p:nvCxnSpPr>
        <p:spPr>
          <a:xfrm>
            <a:off x="6750300" y="2078263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0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5" name="Google Shape;415;p30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18" name="Google Shape;418;p30"/>
          <p:cNvCxnSpPr>
            <a:stCxn id="414" idx="3"/>
            <a:endCxn id="41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0"/>
          <p:cNvCxnSpPr>
            <a:endCxn id="41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0"/>
          <p:cNvCxnSpPr>
            <a:stCxn id="416" idx="4"/>
            <a:endCxn id="41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0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24" name="Google Shape;424;p30"/>
          <p:cNvCxnSpPr>
            <a:stCxn id="414" idx="5"/>
            <a:endCxn id="42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0"/>
          <p:cNvCxnSpPr>
            <a:endCxn id="42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0"/>
          <p:cNvCxnSpPr>
            <a:stCxn id="422" idx="4"/>
            <a:endCxn id="42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0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28" name="Google Shape;428;p30"/>
          <p:cNvCxnSpPr>
            <a:endCxn id="42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0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30" name="Google Shape;430;p30"/>
          <p:cNvCxnSpPr>
            <a:endCxn id="42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0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32" name="Google Shape;432;p30"/>
          <p:cNvCxnSpPr>
            <a:endCxn id="43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0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34" name="Google Shape;434;p30"/>
          <p:cNvCxnSpPr>
            <a:endCxn id="43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 // prefix = &lt;’c’, ‘r’&gt;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6288500" y="1831938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43" name="Google Shape;443;p31"/>
          <p:cNvCxnSpPr/>
          <p:nvPr/>
        </p:nvCxnSpPr>
        <p:spPr>
          <a:xfrm>
            <a:off x="6750300" y="2078263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31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5" name="Google Shape;445;p31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31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48" name="Google Shape;448;p31"/>
          <p:cNvCxnSpPr>
            <a:stCxn id="444" idx="3"/>
            <a:endCxn id="44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1"/>
          <p:cNvCxnSpPr>
            <a:endCxn id="44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1"/>
          <p:cNvCxnSpPr>
            <a:stCxn id="446" idx="4"/>
            <a:endCxn id="44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1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54" name="Google Shape;454;p31"/>
          <p:cNvCxnSpPr>
            <a:stCxn id="444" idx="5"/>
            <a:endCxn id="45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31"/>
          <p:cNvCxnSpPr>
            <a:endCxn id="45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1"/>
          <p:cNvCxnSpPr>
            <a:stCxn id="452" idx="4"/>
            <a:endCxn id="45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1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58" name="Google Shape;458;p31"/>
          <p:cNvCxnSpPr>
            <a:endCxn id="45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1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60" name="Google Shape;460;p31"/>
          <p:cNvCxnSpPr>
            <a:endCxn id="45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1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62" name="Google Shape;462;p31"/>
          <p:cNvCxnSpPr>
            <a:endCxn id="46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1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64" name="Google Shape;464;p31"/>
          <p:cNvCxnSpPr>
            <a:endCxn id="46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43188" y="154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{583B4146-6AEF-470B-8110-DD4F341E5DB1}</a:tableStyleId>
              </a:tblPr>
              <a:tblGrid>
                <a:gridCol w="1236800"/>
                <a:gridCol w="1236800"/>
                <a:gridCol w="1236800"/>
                <a:gridCol w="1236800"/>
                <a:gridCol w="1236800"/>
                <a:gridCol w="1236800"/>
                <a:gridCol w="1236800"/>
              </a:tblGrid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11/4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Week 11 Survey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Final Review Session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11/8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Project 2B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11/11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Week 12 Survey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</a:tbl>
          </a:graphicData>
        </a:graphic>
      </p:graphicFrame>
      <p:sp>
        <p:nvSpPr>
          <p:cNvPr id="64" name="Google Shape;64;p14"/>
          <p:cNvSpPr txBox="1"/>
          <p:nvPr/>
        </p:nvSpPr>
        <p:spPr>
          <a:xfrm>
            <a:off x="1492925" y="3690275"/>
            <a:ext cx="12240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 // i = 2, c = ‘y’</a:t>
            </a:r>
            <a:endParaRPr b="1"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6288500" y="1831938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73" name="Google Shape;473;p32"/>
          <p:cNvCxnSpPr/>
          <p:nvPr/>
        </p:nvCxnSpPr>
        <p:spPr>
          <a:xfrm>
            <a:off x="6750300" y="2078263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2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5" name="Google Shape;475;p32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78" name="Google Shape;478;p32"/>
          <p:cNvCxnSpPr>
            <a:stCxn id="474" idx="3"/>
            <a:endCxn id="47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2"/>
          <p:cNvCxnSpPr>
            <a:endCxn id="47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2"/>
          <p:cNvCxnSpPr>
            <a:stCxn id="476" idx="4"/>
            <a:endCxn id="47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32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84" name="Google Shape;484;p32"/>
          <p:cNvCxnSpPr>
            <a:stCxn id="474" idx="5"/>
            <a:endCxn id="48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2"/>
          <p:cNvCxnSpPr>
            <a:endCxn id="48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2"/>
          <p:cNvCxnSpPr>
            <a:stCxn id="482" idx="4"/>
            <a:endCxn id="48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2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88" name="Google Shape;488;p32"/>
          <p:cNvCxnSpPr>
            <a:endCxn id="48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32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90" name="Google Shape;490;p32"/>
          <p:cNvCxnSpPr>
            <a:endCxn id="48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2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92" name="Google Shape;492;p32"/>
          <p:cNvCxnSpPr>
            <a:endCxn id="49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32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494" name="Google Shape;494;p32"/>
          <p:cNvCxnSpPr>
            <a:endCxn id="49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02" name="Google Shape;502;p33"/>
          <p:cNvSpPr txBox="1"/>
          <p:nvPr/>
        </p:nvSpPr>
        <p:spPr>
          <a:xfrm>
            <a:off x="6327000" y="236397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03" name="Google Shape;503;p33"/>
          <p:cNvCxnSpPr/>
          <p:nvPr/>
        </p:nvCxnSpPr>
        <p:spPr>
          <a:xfrm>
            <a:off x="6788800" y="2610300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33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06" name="Google Shape;506;p33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07" name="Google Shape;507;p33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08" name="Google Shape;508;p33"/>
          <p:cNvCxnSpPr>
            <a:stCxn id="504" idx="3"/>
            <a:endCxn id="50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33"/>
          <p:cNvCxnSpPr>
            <a:endCxn id="50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33"/>
          <p:cNvCxnSpPr>
            <a:stCxn id="506" idx="4"/>
            <a:endCxn id="50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3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14" name="Google Shape;514;p33"/>
          <p:cNvCxnSpPr>
            <a:stCxn id="504" idx="5"/>
            <a:endCxn id="51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3"/>
          <p:cNvCxnSpPr>
            <a:endCxn id="51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3"/>
          <p:cNvCxnSpPr>
            <a:stCxn id="512" idx="4"/>
            <a:endCxn id="51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3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18" name="Google Shape;518;p33"/>
          <p:cNvCxnSpPr>
            <a:endCxn id="51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3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20" name="Google Shape;520;p33"/>
          <p:cNvCxnSpPr>
            <a:endCxn id="51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33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22" name="Google Shape;522;p33"/>
          <p:cNvCxnSpPr>
            <a:endCxn id="52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33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24" name="Google Shape;524;p33"/>
          <p:cNvCxnSpPr>
            <a:endCxn id="52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0" name="Google Shape;530;p34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 // prefix = &lt;’c’, ‘r’, ‘y’&gt;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1" name="Google Shape;531;p34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32" name="Google Shape;532;p34"/>
          <p:cNvSpPr txBox="1"/>
          <p:nvPr/>
        </p:nvSpPr>
        <p:spPr>
          <a:xfrm>
            <a:off x="6327000" y="236397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33" name="Google Shape;533;p34"/>
          <p:cNvCxnSpPr/>
          <p:nvPr/>
        </p:nvCxnSpPr>
        <p:spPr>
          <a:xfrm>
            <a:off x="6788800" y="2610300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4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6" name="Google Shape;536;p34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7" name="Google Shape;537;p34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38" name="Google Shape;538;p34"/>
          <p:cNvCxnSpPr>
            <a:stCxn id="534" idx="3"/>
            <a:endCxn id="53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4"/>
          <p:cNvCxnSpPr>
            <a:endCxn id="53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4"/>
          <p:cNvCxnSpPr>
            <a:stCxn id="536" idx="4"/>
            <a:endCxn id="53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4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44" name="Google Shape;544;p34"/>
          <p:cNvCxnSpPr>
            <a:stCxn id="534" idx="5"/>
            <a:endCxn id="54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4"/>
          <p:cNvCxnSpPr>
            <a:endCxn id="54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34"/>
          <p:cNvCxnSpPr>
            <a:stCxn id="542" idx="4"/>
            <a:endCxn id="54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34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48" name="Google Shape;548;p34"/>
          <p:cNvCxnSpPr>
            <a:endCxn id="54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34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50" name="Google Shape;550;p34"/>
          <p:cNvCxnSpPr>
            <a:endCxn id="54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34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52" name="Google Shape;552;p34"/>
          <p:cNvCxnSpPr>
            <a:endCxn id="55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34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54" name="Google Shape;554;p34"/>
          <p:cNvCxnSpPr>
            <a:endCxn id="55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0" name="Google Shape;560;p35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 // i = 3, c = ‘s’</a:t>
            </a:r>
            <a:endParaRPr b="1"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2" name="Google Shape;562;p35"/>
          <p:cNvSpPr txBox="1"/>
          <p:nvPr/>
        </p:nvSpPr>
        <p:spPr>
          <a:xfrm>
            <a:off x="6327000" y="236397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63" name="Google Shape;563;p35"/>
          <p:cNvCxnSpPr/>
          <p:nvPr/>
        </p:nvCxnSpPr>
        <p:spPr>
          <a:xfrm>
            <a:off x="6788800" y="2610300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35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8" name="Google Shape;568;p35"/>
          <p:cNvCxnSpPr>
            <a:stCxn id="564" idx="3"/>
            <a:endCxn id="56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35"/>
          <p:cNvCxnSpPr>
            <a:endCxn id="56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35"/>
          <p:cNvCxnSpPr>
            <a:stCxn id="566" idx="4"/>
            <a:endCxn id="56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35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2" name="Google Shape;572;p35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3" name="Google Shape;573;p35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4" name="Google Shape;574;p35"/>
          <p:cNvCxnSpPr>
            <a:stCxn id="564" idx="5"/>
            <a:endCxn id="57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35"/>
          <p:cNvCxnSpPr>
            <a:endCxn id="57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35"/>
          <p:cNvCxnSpPr>
            <a:stCxn id="572" idx="4"/>
            <a:endCxn id="57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35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8" name="Google Shape;578;p35"/>
          <p:cNvCxnSpPr>
            <a:endCxn id="57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35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0" name="Google Shape;580;p35"/>
          <p:cNvCxnSpPr>
            <a:endCxn id="57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35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2" name="Google Shape;582;p35"/>
          <p:cNvCxnSpPr>
            <a:endCxn id="58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35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4" name="Google Shape;584;p35"/>
          <p:cNvCxnSpPr>
            <a:endCxn id="58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0" name="Google Shape;590;p36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1" name="Google Shape;591;p36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92" name="Google Shape;592;p36"/>
          <p:cNvSpPr txBox="1"/>
          <p:nvPr/>
        </p:nvSpPr>
        <p:spPr>
          <a:xfrm>
            <a:off x="6327000" y="289507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93" name="Google Shape;593;p36"/>
          <p:cNvCxnSpPr/>
          <p:nvPr/>
        </p:nvCxnSpPr>
        <p:spPr>
          <a:xfrm>
            <a:off x="6788800" y="3141400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36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7" name="Google Shape;597;p36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98" name="Google Shape;598;p36"/>
          <p:cNvCxnSpPr>
            <a:stCxn id="594" idx="3"/>
            <a:endCxn id="59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6"/>
          <p:cNvCxnSpPr>
            <a:endCxn id="59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36"/>
          <p:cNvCxnSpPr>
            <a:stCxn id="596" idx="4"/>
            <a:endCxn id="59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36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04" name="Google Shape;604;p36"/>
          <p:cNvCxnSpPr>
            <a:stCxn id="594" idx="5"/>
            <a:endCxn id="60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36"/>
          <p:cNvCxnSpPr>
            <a:endCxn id="60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36"/>
          <p:cNvCxnSpPr>
            <a:stCxn id="602" idx="4"/>
            <a:endCxn id="60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36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08" name="Google Shape;608;p36"/>
          <p:cNvCxnSpPr>
            <a:endCxn id="60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36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10" name="Google Shape;610;p36"/>
          <p:cNvCxnSpPr>
            <a:endCxn id="60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36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12" name="Google Shape;612;p36"/>
          <p:cNvCxnSpPr>
            <a:endCxn id="61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36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14" name="Google Shape;614;p36"/>
          <p:cNvCxnSpPr>
            <a:endCxn id="61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20" name="Google Shape;620;p37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 // prefix = &lt;’c’, ‘r’, ‘y’, ‘s’&gt;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1" name="Google Shape;621;p37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22" name="Google Shape;622;p37"/>
          <p:cNvSpPr txBox="1"/>
          <p:nvPr/>
        </p:nvSpPr>
        <p:spPr>
          <a:xfrm>
            <a:off x="6327000" y="289507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23" name="Google Shape;623;p37"/>
          <p:cNvCxnSpPr/>
          <p:nvPr/>
        </p:nvCxnSpPr>
        <p:spPr>
          <a:xfrm>
            <a:off x="6788800" y="3141400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37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25" name="Google Shape;625;p37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26" name="Google Shape;626;p37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27" name="Google Shape;627;p37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28" name="Google Shape;628;p37"/>
          <p:cNvCxnSpPr>
            <a:stCxn id="624" idx="3"/>
            <a:endCxn id="62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37"/>
          <p:cNvCxnSpPr>
            <a:endCxn id="62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37"/>
          <p:cNvCxnSpPr>
            <a:stCxn id="626" idx="4"/>
            <a:endCxn id="62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37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32" name="Google Shape;632;p37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33" name="Google Shape;633;p37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34" name="Google Shape;634;p37"/>
          <p:cNvCxnSpPr>
            <a:stCxn id="624" idx="5"/>
            <a:endCxn id="63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37"/>
          <p:cNvCxnSpPr>
            <a:endCxn id="63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37"/>
          <p:cNvCxnSpPr>
            <a:stCxn id="632" idx="4"/>
            <a:endCxn id="63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37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38" name="Google Shape;638;p37"/>
          <p:cNvCxnSpPr>
            <a:endCxn id="63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37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40" name="Google Shape;640;p37"/>
          <p:cNvCxnSpPr>
            <a:endCxn id="63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37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42" name="Google Shape;642;p37"/>
          <p:cNvCxnSpPr>
            <a:endCxn id="64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37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44" name="Google Shape;644;p37"/>
          <p:cNvCxnSpPr>
            <a:endCxn id="64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50" name="Google Shape;650;p38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 // i = 4, c = ‘t’</a:t>
            </a:r>
            <a:endParaRPr b="1"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1" name="Google Shape;651;p38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52" name="Google Shape;652;p38"/>
          <p:cNvSpPr txBox="1"/>
          <p:nvPr/>
        </p:nvSpPr>
        <p:spPr>
          <a:xfrm>
            <a:off x="6327000" y="289507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>
            <a:off x="6788800" y="3141400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38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55" name="Google Shape;655;p38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56" name="Google Shape;656;p38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57" name="Google Shape;657;p38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58" name="Google Shape;658;p38"/>
          <p:cNvCxnSpPr>
            <a:stCxn id="654" idx="3"/>
            <a:endCxn id="65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38"/>
          <p:cNvCxnSpPr>
            <a:endCxn id="65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38"/>
          <p:cNvCxnSpPr>
            <a:stCxn id="656" idx="4"/>
            <a:endCxn id="65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38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2" name="Google Shape;662;p38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64" name="Google Shape;664;p38"/>
          <p:cNvCxnSpPr>
            <a:stCxn id="654" idx="5"/>
            <a:endCxn id="66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38"/>
          <p:cNvCxnSpPr>
            <a:endCxn id="66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38"/>
          <p:cNvCxnSpPr>
            <a:stCxn id="662" idx="4"/>
            <a:endCxn id="66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38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68" name="Google Shape;668;p38"/>
          <p:cNvCxnSpPr>
            <a:endCxn id="66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38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70" name="Google Shape;670;p38"/>
          <p:cNvCxnSpPr>
            <a:endCxn id="66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38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72" name="Google Shape;672;p38"/>
          <p:cNvCxnSpPr>
            <a:endCxn id="67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38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74" name="Google Shape;674;p38"/>
          <p:cNvCxnSpPr>
            <a:endCxn id="67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80" name="Google Shape;680;p39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82" name="Google Shape;682;p39"/>
          <p:cNvSpPr txBox="1"/>
          <p:nvPr/>
        </p:nvSpPr>
        <p:spPr>
          <a:xfrm>
            <a:off x="6327000" y="344925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83" name="Google Shape;683;p39"/>
          <p:cNvCxnSpPr/>
          <p:nvPr/>
        </p:nvCxnSpPr>
        <p:spPr>
          <a:xfrm>
            <a:off x="6788800" y="3695575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39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85" name="Google Shape;685;p39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86" name="Google Shape;686;p39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87" name="Google Shape;687;p39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88" name="Google Shape;688;p39"/>
          <p:cNvCxnSpPr>
            <a:stCxn id="684" idx="3"/>
            <a:endCxn id="68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39"/>
          <p:cNvCxnSpPr>
            <a:endCxn id="68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39"/>
          <p:cNvCxnSpPr>
            <a:stCxn id="686" idx="4"/>
            <a:endCxn id="68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39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92" name="Google Shape;692;p39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93" name="Google Shape;693;p39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94" name="Google Shape;694;p39"/>
          <p:cNvCxnSpPr>
            <a:stCxn id="684" idx="5"/>
            <a:endCxn id="69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39"/>
          <p:cNvCxnSpPr>
            <a:endCxn id="69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39"/>
          <p:cNvCxnSpPr>
            <a:stCxn id="692" idx="4"/>
            <a:endCxn id="69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39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98" name="Google Shape;698;p39"/>
          <p:cNvCxnSpPr>
            <a:endCxn id="69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39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00" name="Google Shape;700;p39"/>
          <p:cNvCxnSpPr>
            <a:endCxn id="69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39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02" name="Google Shape;702;p39"/>
          <p:cNvCxnSpPr>
            <a:endCxn id="70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39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04" name="Google Shape;704;p39"/>
          <p:cNvCxnSpPr>
            <a:endCxn id="70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10" name="Google Shape;710;p40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 // prefix = &lt;’c’, ‘r’, ‘y’, ‘s’, ‘t’&gt;</a:t>
            </a:r>
            <a:endParaRPr b="1"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>
            <a:off x="6327000" y="344925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13" name="Google Shape;713;p40"/>
          <p:cNvCxnSpPr/>
          <p:nvPr/>
        </p:nvCxnSpPr>
        <p:spPr>
          <a:xfrm>
            <a:off x="6788800" y="3695575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40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15" name="Google Shape;715;p40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16" name="Google Shape;716;p40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17" name="Google Shape;717;p40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8" name="Google Shape;718;p40"/>
          <p:cNvCxnSpPr>
            <a:stCxn id="714" idx="3"/>
            <a:endCxn id="71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40"/>
          <p:cNvCxnSpPr>
            <a:endCxn id="71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40"/>
          <p:cNvCxnSpPr>
            <a:stCxn id="716" idx="4"/>
            <a:endCxn id="71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40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22" name="Google Shape;722;p40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23" name="Google Shape;723;p40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4" name="Google Shape;724;p40"/>
          <p:cNvCxnSpPr>
            <a:stCxn id="714" idx="5"/>
            <a:endCxn id="72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40"/>
          <p:cNvCxnSpPr>
            <a:endCxn id="72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40"/>
          <p:cNvCxnSpPr>
            <a:stCxn id="722" idx="4"/>
            <a:endCxn id="72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40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8" name="Google Shape;728;p40"/>
          <p:cNvCxnSpPr>
            <a:endCxn id="72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9" name="Google Shape;729;p40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30" name="Google Shape;730;p40"/>
          <p:cNvCxnSpPr>
            <a:endCxn id="72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40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32" name="Google Shape;732;p40"/>
          <p:cNvCxnSpPr>
            <a:endCxn id="73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3" name="Google Shape;733;p40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34" name="Google Shape;734;p40"/>
          <p:cNvCxnSpPr>
            <a:endCxn id="73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0" name="Google Shape;740;p41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 // i = 5, c = ‘a’</a:t>
            </a:r>
            <a:endParaRPr b="1"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6327000" y="344925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43" name="Google Shape;743;p41"/>
          <p:cNvCxnSpPr/>
          <p:nvPr/>
        </p:nvCxnSpPr>
        <p:spPr>
          <a:xfrm>
            <a:off x="6788800" y="3695575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41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5" name="Google Shape;745;p41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6" name="Google Shape;746;p41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7" name="Google Shape;747;p41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48" name="Google Shape;748;p41"/>
          <p:cNvCxnSpPr>
            <a:stCxn id="744" idx="3"/>
            <a:endCxn id="745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41"/>
          <p:cNvCxnSpPr>
            <a:endCxn id="746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41"/>
          <p:cNvCxnSpPr>
            <a:stCxn id="746" idx="4"/>
            <a:endCxn id="747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41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52" name="Google Shape;752;p41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53" name="Google Shape;753;p41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54" name="Google Shape;754;p41"/>
          <p:cNvCxnSpPr>
            <a:stCxn id="744" idx="5"/>
            <a:endCxn id="751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41"/>
          <p:cNvCxnSpPr>
            <a:endCxn id="752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1"/>
          <p:cNvCxnSpPr>
            <a:stCxn id="752" idx="4"/>
            <a:endCxn id="753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41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58" name="Google Shape;758;p41"/>
          <p:cNvCxnSpPr>
            <a:endCxn id="757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41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60" name="Google Shape;760;p41"/>
          <p:cNvCxnSpPr>
            <a:endCxn id="759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41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62" name="Google Shape;762;p41"/>
          <p:cNvCxnSpPr>
            <a:endCxn id="761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41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64" name="Google Shape;764;p41"/>
          <p:cNvCxnSpPr>
            <a:endCxn id="763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if (!curr.map.containsKey(c)) {</a:t>
            </a:r>
            <a:endParaRPr b="1"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b="1"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b="1"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71" name="Google Shape;771;p42"/>
          <p:cNvCxnSpPr>
            <a:endCxn id="772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42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74" name="Google Shape;774;p42"/>
          <p:cNvSpPr txBox="1"/>
          <p:nvPr/>
        </p:nvSpPr>
        <p:spPr>
          <a:xfrm>
            <a:off x="6327000" y="344925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75" name="Google Shape;775;p42"/>
          <p:cNvCxnSpPr/>
          <p:nvPr/>
        </p:nvCxnSpPr>
        <p:spPr>
          <a:xfrm>
            <a:off x="6788800" y="3695575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42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7" name="Google Shape;777;p42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8" name="Google Shape;778;p42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9" name="Google Shape;779;p42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80" name="Google Shape;780;p42"/>
          <p:cNvCxnSpPr>
            <a:stCxn id="776" idx="3"/>
            <a:endCxn id="777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42"/>
          <p:cNvCxnSpPr>
            <a:endCxn id="778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42"/>
          <p:cNvCxnSpPr>
            <a:stCxn id="778" idx="4"/>
            <a:endCxn id="779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42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84" name="Google Shape;784;p42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85" name="Google Shape;785;p42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86" name="Google Shape;786;p42"/>
          <p:cNvCxnSpPr>
            <a:stCxn id="776" idx="5"/>
            <a:endCxn id="783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42"/>
          <p:cNvCxnSpPr>
            <a:endCxn id="784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42"/>
          <p:cNvCxnSpPr>
            <a:stCxn id="784" idx="4"/>
            <a:endCxn id="785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42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90" name="Google Shape;790;p42"/>
          <p:cNvCxnSpPr>
            <a:endCxn id="789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42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92" name="Google Shape;792;p42"/>
          <p:cNvCxnSpPr>
            <a:endCxn id="791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42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94" name="Google Shape;794;p42"/>
          <p:cNvCxnSpPr>
            <a:endCxn id="793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5" name="Google Shape;795;p42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96" name="Google Shape;796;p42"/>
          <p:cNvCxnSpPr>
            <a:endCxn id="795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02" name="Google Shape;802;p43"/>
          <p:cNvSpPr txBox="1"/>
          <p:nvPr/>
        </p:nvSpPr>
        <p:spPr>
          <a:xfrm>
            <a:off x="311700" y="1054500"/>
            <a:ext cx="6015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Fill in the longestPrefixOf(String word) method below such that it returns the longest prefix of word that is also a prefix of a key in the trie.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String longestPrefixOf(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 word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n =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length();</a:t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StringBuilder prefix = new StringBuilder();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 curr = root;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(int i = 0; i &lt; n; i++) {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char c = 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word.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charAt(i);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(!curr.map.containsKey(c)) {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	break;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0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curr = curr.map.get(c);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prefix.append(c);</a:t>
            </a:r>
            <a:endParaRPr sz="7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return prefix.toString(); // returns “cryst”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	</a:t>
            </a:r>
            <a:endParaRPr>
              <a:solidFill>
                <a:srgbClr val="1155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3" name="Google Shape;803;p43"/>
          <p:cNvSpPr txBox="1"/>
          <p:nvPr/>
        </p:nvSpPr>
        <p:spPr>
          <a:xfrm>
            <a:off x="311700" y="4171775"/>
            <a:ext cx="44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t.longestPrefixOf(“crystal”);</a:t>
            </a:r>
            <a:endParaRPr sz="1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04" name="Google Shape;804;p43"/>
          <p:cNvSpPr txBox="1"/>
          <p:nvPr/>
        </p:nvSpPr>
        <p:spPr>
          <a:xfrm>
            <a:off x="6327000" y="344925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venir"/>
                <a:ea typeface="Avenir"/>
                <a:cs typeface="Avenir"/>
                <a:sym typeface="Avenir"/>
              </a:rPr>
              <a:t>curr</a:t>
            </a:r>
            <a:endParaRPr b="1">
              <a:solidFill>
                <a:srgbClr val="CC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05" name="Google Shape;805;p43"/>
          <p:cNvCxnSpPr/>
          <p:nvPr/>
        </p:nvCxnSpPr>
        <p:spPr>
          <a:xfrm>
            <a:off x="6788800" y="3695575"/>
            <a:ext cx="200100" cy="16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43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07" name="Google Shape;807;p43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08" name="Google Shape;808;p43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09" name="Google Shape;809;p43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10" name="Google Shape;810;p43"/>
          <p:cNvCxnSpPr>
            <a:stCxn id="806" idx="3"/>
            <a:endCxn id="807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43"/>
          <p:cNvCxnSpPr>
            <a:endCxn id="808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43"/>
          <p:cNvCxnSpPr>
            <a:stCxn id="808" idx="4"/>
            <a:endCxn id="809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3" name="Google Shape;813;p43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14" name="Google Shape;814;p43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15" name="Google Shape;815;p43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16" name="Google Shape;816;p43"/>
          <p:cNvCxnSpPr>
            <a:stCxn id="806" idx="5"/>
            <a:endCxn id="813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43"/>
          <p:cNvCxnSpPr>
            <a:endCxn id="814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43"/>
          <p:cNvCxnSpPr>
            <a:stCxn id="814" idx="4"/>
            <a:endCxn id="815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43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20" name="Google Shape;820;p43"/>
          <p:cNvCxnSpPr>
            <a:endCxn id="819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1" name="Google Shape;821;p43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22" name="Google Shape;822;p43"/>
          <p:cNvCxnSpPr>
            <a:endCxn id="821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43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24" name="Google Shape;824;p43"/>
          <p:cNvCxnSpPr>
            <a:endCxn id="823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43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26" name="Google Shape;826;p43"/>
          <p:cNvCxnSpPr>
            <a:endCxn id="825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lang="en"/>
              <a:t> A Tree Takes on Graphs</a:t>
            </a:r>
            <a:endParaRPr/>
          </a:p>
        </p:txBody>
      </p:sp>
      <p:pic>
        <p:nvPicPr>
          <p:cNvPr id="832" name="Google Shape;8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" y="1170125"/>
            <a:ext cx="2509125" cy="36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44"/>
          <p:cNvSpPr txBox="1"/>
          <p:nvPr/>
        </p:nvSpPr>
        <p:spPr>
          <a:xfrm>
            <a:off x="3835400" y="1193800"/>
            <a:ext cx="438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Your friend at Stanford has come to you for help on their homework! For each of the following statements, determine whether they are true or false; if false, provide counterexamples.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</a:t>
            </a:r>
            <a:r>
              <a:rPr lang="en"/>
              <a:t> A Tree Takes on Graphs</a:t>
            </a:r>
            <a:endParaRPr/>
          </a:p>
        </p:txBody>
      </p:sp>
      <p:pic>
        <p:nvPicPr>
          <p:cNvPr id="839" name="Google Shape;8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" y="2628900"/>
            <a:ext cx="1493811" cy="2146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5"/>
          <p:cNvSpPr txBox="1"/>
          <p:nvPr/>
        </p:nvSpPr>
        <p:spPr>
          <a:xfrm>
            <a:off x="736600" y="1231900"/>
            <a:ext cx="2057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41" name="Google Shape;841;p45"/>
          <p:cNvSpPr/>
          <p:nvPr/>
        </p:nvSpPr>
        <p:spPr>
          <a:xfrm>
            <a:off x="546100" y="1193800"/>
            <a:ext cx="2247900" cy="1295400"/>
          </a:xfrm>
          <a:prstGeom prst="wedgeRoundRectCallout">
            <a:avLst>
              <a:gd fmla="val -21186" name="adj1"/>
              <a:gd fmla="val 6862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tamaran"/>
                <a:ea typeface="Catamaran"/>
                <a:cs typeface="Catamaran"/>
                <a:sym typeface="Catamaran"/>
              </a:rPr>
              <a:t> “A graph with edges that all have the same weight will always have multiple MSTs."</a:t>
            </a:r>
            <a:endParaRPr sz="15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</a:t>
            </a:r>
            <a:r>
              <a:rPr lang="en"/>
              <a:t> A Tree Takes on Graphs</a:t>
            </a:r>
            <a:endParaRPr/>
          </a:p>
        </p:txBody>
      </p:sp>
      <p:pic>
        <p:nvPicPr>
          <p:cNvPr id="847" name="Google Shape;8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" y="2628900"/>
            <a:ext cx="1493811" cy="2146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46"/>
          <p:cNvSpPr txBox="1"/>
          <p:nvPr/>
        </p:nvSpPr>
        <p:spPr>
          <a:xfrm>
            <a:off x="736600" y="12319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49" name="Google Shape;849;p46"/>
          <p:cNvSpPr/>
          <p:nvPr/>
        </p:nvSpPr>
        <p:spPr>
          <a:xfrm>
            <a:off x="546100" y="1193800"/>
            <a:ext cx="2247900" cy="1295400"/>
          </a:xfrm>
          <a:prstGeom prst="wedgeRoundRectCallout">
            <a:avLst>
              <a:gd fmla="val -21186" name="adj1"/>
              <a:gd fmla="val 6862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atamaran"/>
                <a:ea typeface="Catamaran"/>
                <a:cs typeface="Catamaran"/>
                <a:sym typeface="Catamaran"/>
              </a:rPr>
              <a:t> “A graph with edges that all have the same weight will always have multiple MSTs."</a:t>
            </a:r>
            <a:endParaRPr sz="1500">
              <a:solidFill>
                <a:srgbClr val="CC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0" name="Google Shape;850;p46"/>
          <p:cNvSpPr/>
          <p:nvPr/>
        </p:nvSpPr>
        <p:spPr>
          <a:xfrm>
            <a:off x="5178000" y="2146300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1" name="Google Shape;851;p46"/>
          <p:cNvSpPr/>
          <p:nvPr/>
        </p:nvSpPr>
        <p:spPr>
          <a:xfrm>
            <a:off x="4634250" y="2882750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2" name="Google Shape;852;p46"/>
          <p:cNvSpPr/>
          <p:nvPr/>
        </p:nvSpPr>
        <p:spPr>
          <a:xfrm>
            <a:off x="5777125" y="2882750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53" name="Google Shape;853;p46"/>
          <p:cNvCxnSpPr>
            <a:stCxn id="851" idx="7"/>
            <a:endCxn id="850" idx="3"/>
          </p:cNvCxnSpPr>
          <p:nvPr/>
        </p:nvCxnSpPr>
        <p:spPr>
          <a:xfrm flipH="1" rot="10800000">
            <a:off x="4962783" y="2474717"/>
            <a:ext cx="27150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6"/>
          <p:cNvCxnSpPr>
            <a:stCxn id="850" idx="5"/>
            <a:endCxn id="852" idx="1"/>
          </p:cNvCxnSpPr>
          <p:nvPr/>
        </p:nvCxnSpPr>
        <p:spPr>
          <a:xfrm>
            <a:off x="5506533" y="2474833"/>
            <a:ext cx="32700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" name="Google Shape;855;p46"/>
          <p:cNvSpPr txBox="1"/>
          <p:nvPr/>
        </p:nvSpPr>
        <p:spPr>
          <a:xfrm>
            <a:off x="4261525" y="1202100"/>
            <a:ext cx="42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False! A tree will only have one way to be connected, so it is its own MST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4819825" y="2415325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7" name="Google Shape;857;p46"/>
          <p:cNvSpPr txBox="1"/>
          <p:nvPr/>
        </p:nvSpPr>
        <p:spPr>
          <a:xfrm>
            <a:off x="5712900" y="2384525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8" name="Google Shape;858;p46"/>
          <p:cNvSpPr/>
          <p:nvPr/>
        </p:nvSpPr>
        <p:spPr>
          <a:xfrm>
            <a:off x="5178000" y="3679600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9" name="Google Shape;859;p46"/>
          <p:cNvSpPr/>
          <p:nvPr/>
        </p:nvSpPr>
        <p:spPr>
          <a:xfrm>
            <a:off x="4168775" y="3679600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60" name="Google Shape;860;p46"/>
          <p:cNvSpPr/>
          <p:nvPr/>
        </p:nvSpPr>
        <p:spPr>
          <a:xfrm>
            <a:off x="6349250" y="3682513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61" name="Google Shape;861;p46"/>
          <p:cNvCxnSpPr>
            <a:stCxn id="859" idx="7"/>
          </p:cNvCxnSpPr>
          <p:nvPr/>
        </p:nvCxnSpPr>
        <p:spPr>
          <a:xfrm flipH="1" rot="10800000">
            <a:off x="4497308" y="3253567"/>
            <a:ext cx="247800" cy="4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46"/>
          <p:cNvCxnSpPr>
            <a:stCxn id="858" idx="5"/>
            <a:endCxn id="860" idx="1"/>
          </p:cNvCxnSpPr>
          <p:nvPr/>
        </p:nvCxnSpPr>
        <p:spPr>
          <a:xfrm flipH="1" rot="10800000">
            <a:off x="5506533" y="3738733"/>
            <a:ext cx="899100" cy="2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46"/>
          <p:cNvSpPr txBox="1"/>
          <p:nvPr/>
        </p:nvSpPr>
        <p:spPr>
          <a:xfrm>
            <a:off x="4307250" y="3212175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4" name="Google Shape;864;p46"/>
          <p:cNvSpPr txBox="1"/>
          <p:nvPr/>
        </p:nvSpPr>
        <p:spPr>
          <a:xfrm>
            <a:off x="6285025" y="3184288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65" name="Google Shape;865;p46"/>
          <p:cNvCxnSpPr>
            <a:stCxn id="851" idx="5"/>
            <a:endCxn id="858" idx="1"/>
          </p:cNvCxnSpPr>
          <p:nvPr/>
        </p:nvCxnSpPr>
        <p:spPr>
          <a:xfrm>
            <a:off x="4962783" y="3211283"/>
            <a:ext cx="2715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46"/>
          <p:cNvSpPr txBox="1"/>
          <p:nvPr/>
        </p:nvSpPr>
        <p:spPr>
          <a:xfrm>
            <a:off x="5097613" y="3212175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</a:t>
            </a:r>
            <a:r>
              <a:rPr lang="en"/>
              <a:t> A Tree Takes on Graphs</a:t>
            </a:r>
            <a:endParaRPr/>
          </a:p>
        </p:txBody>
      </p:sp>
      <p:pic>
        <p:nvPicPr>
          <p:cNvPr id="872" name="Google Shape;8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" y="2628900"/>
            <a:ext cx="1493811" cy="2146299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7"/>
          <p:cNvSpPr txBox="1"/>
          <p:nvPr/>
        </p:nvSpPr>
        <p:spPr>
          <a:xfrm>
            <a:off x="736600" y="12319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74" name="Google Shape;874;p47"/>
          <p:cNvSpPr/>
          <p:nvPr/>
        </p:nvSpPr>
        <p:spPr>
          <a:xfrm>
            <a:off x="546100" y="1193800"/>
            <a:ext cx="2247900" cy="1295400"/>
          </a:xfrm>
          <a:prstGeom prst="wedgeRoundRectCallout">
            <a:avLst>
              <a:gd fmla="val -21186" name="adj1"/>
              <a:gd fmla="val 6862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“No matter what heuristic you use, A* search will always find the correct shortest path."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</a:t>
            </a:r>
            <a:r>
              <a:rPr lang="en"/>
              <a:t> A Tree Takes on Graphs</a:t>
            </a:r>
            <a:endParaRPr/>
          </a:p>
        </p:txBody>
      </p:sp>
      <p:pic>
        <p:nvPicPr>
          <p:cNvPr id="880" name="Google Shape;8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" y="2628900"/>
            <a:ext cx="1493811" cy="2146299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48"/>
          <p:cNvSpPr txBox="1"/>
          <p:nvPr/>
        </p:nvSpPr>
        <p:spPr>
          <a:xfrm>
            <a:off x="736600" y="12319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82" name="Google Shape;882;p48"/>
          <p:cNvSpPr/>
          <p:nvPr/>
        </p:nvSpPr>
        <p:spPr>
          <a:xfrm>
            <a:off x="546100" y="1193800"/>
            <a:ext cx="2247900" cy="1295400"/>
          </a:xfrm>
          <a:prstGeom prst="wedgeRoundRectCallout">
            <a:avLst>
              <a:gd fmla="val -21186" name="adj1"/>
              <a:gd fmla="val 6862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tamaran"/>
                <a:ea typeface="Catamaran"/>
                <a:cs typeface="Catamaran"/>
                <a:sym typeface="Catamaran"/>
              </a:rPr>
              <a:t>“No matter what heuristic you use, A* search will always find the correct shortest path."</a:t>
            </a:r>
            <a:endParaRPr>
              <a:solidFill>
                <a:srgbClr val="CC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83" name="Google Shape;883;p48"/>
          <p:cNvSpPr/>
          <p:nvPr/>
        </p:nvSpPr>
        <p:spPr>
          <a:xfrm>
            <a:off x="4183550" y="1936900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84" name="Google Shape;884;p48"/>
          <p:cNvSpPr/>
          <p:nvPr/>
        </p:nvSpPr>
        <p:spPr>
          <a:xfrm>
            <a:off x="3324538" y="2684100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85" name="Google Shape;885;p48"/>
          <p:cNvSpPr/>
          <p:nvPr/>
        </p:nvSpPr>
        <p:spPr>
          <a:xfrm>
            <a:off x="4183550" y="33737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86" name="Google Shape;886;p48"/>
          <p:cNvCxnSpPr>
            <a:stCxn id="884" idx="7"/>
            <a:endCxn id="883" idx="3"/>
          </p:cNvCxnSpPr>
          <p:nvPr/>
        </p:nvCxnSpPr>
        <p:spPr>
          <a:xfrm flipH="1" rot="10800000">
            <a:off x="3653070" y="2265567"/>
            <a:ext cx="586800" cy="4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48"/>
          <p:cNvSpPr txBox="1"/>
          <p:nvPr/>
        </p:nvSpPr>
        <p:spPr>
          <a:xfrm>
            <a:off x="3653075" y="2205950"/>
            <a:ext cx="4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8" name="Google Shape;888;p48"/>
          <p:cNvSpPr txBox="1"/>
          <p:nvPr/>
        </p:nvSpPr>
        <p:spPr>
          <a:xfrm>
            <a:off x="3867050" y="2876550"/>
            <a:ext cx="4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9" name="Google Shape;889;p48"/>
          <p:cNvSpPr/>
          <p:nvPr/>
        </p:nvSpPr>
        <p:spPr>
          <a:xfrm>
            <a:off x="5070300" y="2684100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90" name="Google Shape;890;p48"/>
          <p:cNvCxnSpPr>
            <a:stCxn id="883" idx="5"/>
            <a:endCxn id="889" idx="1"/>
          </p:cNvCxnSpPr>
          <p:nvPr/>
        </p:nvCxnSpPr>
        <p:spPr>
          <a:xfrm>
            <a:off x="4512083" y="2265433"/>
            <a:ext cx="614700" cy="4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8"/>
          <p:cNvCxnSpPr>
            <a:stCxn id="885" idx="7"/>
            <a:endCxn id="889" idx="3"/>
          </p:cNvCxnSpPr>
          <p:nvPr/>
        </p:nvCxnSpPr>
        <p:spPr>
          <a:xfrm flipH="1" rot="10800000">
            <a:off x="4512083" y="3012542"/>
            <a:ext cx="6147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48"/>
          <p:cNvCxnSpPr>
            <a:stCxn id="884" idx="5"/>
            <a:endCxn id="885" idx="1"/>
          </p:cNvCxnSpPr>
          <p:nvPr/>
        </p:nvCxnSpPr>
        <p:spPr>
          <a:xfrm>
            <a:off x="3653070" y="3012633"/>
            <a:ext cx="5868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48"/>
          <p:cNvSpPr txBox="1"/>
          <p:nvPr/>
        </p:nvSpPr>
        <p:spPr>
          <a:xfrm>
            <a:off x="4827625" y="2205950"/>
            <a:ext cx="4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4" name="Google Shape;894;p48"/>
          <p:cNvSpPr txBox="1"/>
          <p:nvPr/>
        </p:nvSpPr>
        <p:spPr>
          <a:xfrm>
            <a:off x="4588275" y="2876550"/>
            <a:ext cx="4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5" name="Google Shape;895;p48"/>
          <p:cNvSpPr txBox="1"/>
          <p:nvPr/>
        </p:nvSpPr>
        <p:spPr>
          <a:xfrm>
            <a:off x="4339550" y="1564150"/>
            <a:ext cx="4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(1)</a:t>
            </a:r>
            <a:endParaRPr b="1" sz="12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6" name="Google Shape;896;p48"/>
          <p:cNvSpPr txBox="1"/>
          <p:nvPr/>
        </p:nvSpPr>
        <p:spPr>
          <a:xfrm>
            <a:off x="5361700" y="2371175"/>
            <a:ext cx="4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(0)</a:t>
            </a:r>
            <a:endParaRPr b="1" sz="12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7" name="Google Shape;897;p48"/>
          <p:cNvSpPr txBox="1"/>
          <p:nvPr/>
        </p:nvSpPr>
        <p:spPr>
          <a:xfrm>
            <a:off x="4568450" y="3547150"/>
            <a:ext cx="67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(100)</a:t>
            </a:r>
            <a:endParaRPr b="1" sz="12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8" name="Google Shape;898;p48"/>
          <p:cNvSpPr txBox="1"/>
          <p:nvPr/>
        </p:nvSpPr>
        <p:spPr>
          <a:xfrm>
            <a:off x="3072625" y="2318375"/>
            <a:ext cx="4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(2)</a:t>
            </a:r>
            <a:endParaRPr b="1" sz="12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9" name="Google Shape;899;p48"/>
          <p:cNvSpPr txBox="1"/>
          <p:nvPr/>
        </p:nvSpPr>
        <p:spPr>
          <a:xfrm>
            <a:off x="6011325" y="1913475"/>
            <a:ext cx="2820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False! A* sets the priority to node v to be distTo[v] + h(v). Because our heuristic for C is very inaccurate, A* prefers exploring B and D before ever going to C.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A* returns A → B → D rather than A → C → D, even though the second is shorter!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2C</a:t>
            </a:r>
            <a:r>
              <a:rPr lang="en"/>
              <a:t> A Tree Takes on Graphs</a:t>
            </a:r>
            <a:endParaRPr/>
          </a:p>
        </p:txBody>
      </p:sp>
      <p:pic>
        <p:nvPicPr>
          <p:cNvPr id="905" name="Google Shape;9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" y="2628900"/>
            <a:ext cx="1493811" cy="2146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49"/>
          <p:cNvSpPr txBox="1"/>
          <p:nvPr/>
        </p:nvSpPr>
        <p:spPr>
          <a:xfrm>
            <a:off x="736600" y="12319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07" name="Google Shape;907;p49"/>
          <p:cNvSpPr/>
          <p:nvPr/>
        </p:nvSpPr>
        <p:spPr>
          <a:xfrm>
            <a:off x="546100" y="1193800"/>
            <a:ext cx="2247900" cy="1295400"/>
          </a:xfrm>
          <a:prstGeom prst="wedgeRoundRectCallout">
            <a:avLst>
              <a:gd fmla="val -21186" name="adj1"/>
              <a:gd fmla="val 6862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"If you add a constant factor to each edge in a graph, Dijkstra's algorithm will return the same shortest paths tree."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2C</a:t>
            </a:r>
            <a:r>
              <a:rPr lang="en"/>
              <a:t> A Tree Takes on Graphs</a:t>
            </a:r>
            <a:endParaRPr/>
          </a:p>
        </p:txBody>
      </p:sp>
      <p:pic>
        <p:nvPicPr>
          <p:cNvPr id="913" name="Google Shape;9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" y="2628900"/>
            <a:ext cx="1493811" cy="2146299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50"/>
          <p:cNvSpPr txBox="1"/>
          <p:nvPr/>
        </p:nvSpPr>
        <p:spPr>
          <a:xfrm>
            <a:off x="736600" y="12319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15" name="Google Shape;915;p50"/>
          <p:cNvSpPr/>
          <p:nvPr/>
        </p:nvSpPr>
        <p:spPr>
          <a:xfrm>
            <a:off x="546100" y="1193800"/>
            <a:ext cx="2247900" cy="1295400"/>
          </a:xfrm>
          <a:prstGeom prst="wedgeRoundRectCallout">
            <a:avLst>
              <a:gd fmla="val -21186" name="adj1"/>
              <a:gd fmla="val 6862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tamaran"/>
                <a:ea typeface="Catamaran"/>
                <a:cs typeface="Catamaran"/>
                <a:sym typeface="Catamaran"/>
              </a:rPr>
              <a:t>"If you add a constant factor to each edge in a graph, Dijkstra's algorithm will return the same shortest paths tree."</a:t>
            </a:r>
            <a:endParaRPr>
              <a:solidFill>
                <a:srgbClr val="CC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16" name="Google Shape;916;p50"/>
          <p:cNvSpPr/>
          <p:nvPr/>
        </p:nvSpPr>
        <p:spPr>
          <a:xfrm>
            <a:off x="3121375" y="30264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17" name="Google Shape;917;p50"/>
          <p:cNvSpPr/>
          <p:nvPr/>
        </p:nvSpPr>
        <p:spPr>
          <a:xfrm>
            <a:off x="3771625" y="3878800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18" name="Google Shape;918;p50"/>
          <p:cNvSpPr/>
          <p:nvPr/>
        </p:nvSpPr>
        <p:spPr>
          <a:xfrm>
            <a:off x="4444025" y="30264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19" name="Google Shape;919;p50"/>
          <p:cNvCxnSpPr>
            <a:stCxn id="916" idx="6"/>
            <a:endCxn id="918" idx="2"/>
          </p:cNvCxnSpPr>
          <p:nvPr/>
        </p:nvCxnSpPr>
        <p:spPr>
          <a:xfrm>
            <a:off x="3506275" y="3218875"/>
            <a:ext cx="9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50"/>
          <p:cNvCxnSpPr>
            <a:stCxn id="916" idx="5"/>
            <a:endCxn id="917" idx="1"/>
          </p:cNvCxnSpPr>
          <p:nvPr/>
        </p:nvCxnSpPr>
        <p:spPr>
          <a:xfrm>
            <a:off x="3449908" y="3354958"/>
            <a:ext cx="378000" cy="580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50"/>
          <p:cNvCxnSpPr>
            <a:endCxn id="918" idx="3"/>
          </p:cNvCxnSpPr>
          <p:nvPr/>
        </p:nvCxnSpPr>
        <p:spPr>
          <a:xfrm flipH="1" rot="10800000">
            <a:off x="4100192" y="3354958"/>
            <a:ext cx="400200" cy="580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Google Shape;922;p50"/>
          <p:cNvSpPr txBox="1"/>
          <p:nvPr/>
        </p:nvSpPr>
        <p:spPr>
          <a:xfrm>
            <a:off x="3816175" y="2818675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3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3" name="Google Shape;923;p50"/>
          <p:cNvSpPr txBox="1"/>
          <p:nvPr/>
        </p:nvSpPr>
        <p:spPr>
          <a:xfrm>
            <a:off x="3345125" y="353495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4" name="Google Shape;924;p50"/>
          <p:cNvSpPr txBox="1"/>
          <p:nvPr/>
        </p:nvSpPr>
        <p:spPr>
          <a:xfrm>
            <a:off x="4267425" y="353495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5" name="Google Shape;925;p50"/>
          <p:cNvSpPr/>
          <p:nvPr/>
        </p:nvSpPr>
        <p:spPr>
          <a:xfrm>
            <a:off x="5766675" y="30264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26" name="Google Shape;926;p50"/>
          <p:cNvSpPr/>
          <p:nvPr/>
        </p:nvSpPr>
        <p:spPr>
          <a:xfrm>
            <a:off x="6416925" y="3878800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27" name="Google Shape;927;p50"/>
          <p:cNvSpPr/>
          <p:nvPr/>
        </p:nvSpPr>
        <p:spPr>
          <a:xfrm>
            <a:off x="7089325" y="30264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28" name="Google Shape;928;p50"/>
          <p:cNvCxnSpPr>
            <a:stCxn id="925" idx="6"/>
            <a:endCxn id="927" idx="2"/>
          </p:cNvCxnSpPr>
          <p:nvPr/>
        </p:nvCxnSpPr>
        <p:spPr>
          <a:xfrm>
            <a:off x="6151575" y="3218875"/>
            <a:ext cx="9378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0"/>
          <p:cNvCxnSpPr>
            <a:stCxn id="925" idx="5"/>
            <a:endCxn id="926" idx="1"/>
          </p:cNvCxnSpPr>
          <p:nvPr/>
        </p:nvCxnSpPr>
        <p:spPr>
          <a:xfrm>
            <a:off x="6095208" y="3354958"/>
            <a:ext cx="378000" cy="580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50"/>
          <p:cNvCxnSpPr>
            <a:endCxn id="927" idx="3"/>
          </p:cNvCxnSpPr>
          <p:nvPr/>
        </p:nvCxnSpPr>
        <p:spPr>
          <a:xfrm flipH="1" rot="10800000">
            <a:off x="6745492" y="3354958"/>
            <a:ext cx="40020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50"/>
          <p:cNvSpPr txBox="1"/>
          <p:nvPr/>
        </p:nvSpPr>
        <p:spPr>
          <a:xfrm>
            <a:off x="6461475" y="2818675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5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2" name="Google Shape;932;p50"/>
          <p:cNvSpPr txBox="1"/>
          <p:nvPr/>
        </p:nvSpPr>
        <p:spPr>
          <a:xfrm>
            <a:off x="5990425" y="353495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3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3" name="Google Shape;933;p50"/>
          <p:cNvSpPr txBox="1"/>
          <p:nvPr/>
        </p:nvSpPr>
        <p:spPr>
          <a:xfrm>
            <a:off x="6912725" y="3534950"/>
            <a:ext cx="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3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4" name="Google Shape;934;p50"/>
          <p:cNvSpPr txBox="1"/>
          <p:nvPr/>
        </p:nvSpPr>
        <p:spPr>
          <a:xfrm>
            <a:off x="3827900" y="1841500"/>
            <a:ext cx="340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False! After adding 2 to all of the edges in the graph, the shortest paths tree from A changes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5" name="Google Shape;935;p50"/>
          <p:cNvSpPr txBox="1"/>
          <p:nvPr/>
        </p:nvSpPr>
        <p:spPr>
          <a:xfrm>
            <a:off x="2161550" y="4537975"/>
            <a:ext cx="6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Extra challenge: What about multiplying each edge weight by a constant factor?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3A</a:t>
            </a:r>
            <a:r>
              <a:rPr lang="en"/>
              <a:t> Class Enrollment</a:t>
            </a:r>
            <a:endParaRPr/>
          </a:p>
        </p:txBody>
      </p:sp>
      <p:sp>
        <p:nvSpPr>
          <p:cNvPr id="941" name="Google Shape;941;p51"/>
          <p:cNvSpPr txBox="1"/>
          <p:nvPr/>
        </p:nvSpPr>
        <p:spPr>
          <a:xfrm>
            <a:off x="311700" y="1034100"/>
            <a:ext cx="842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You’re planning your CS classes for the upcoming semesters, but it’s hard to keep track of all the prerequisites! Let’s figure out a valid ordering of the classes you’re interested in. A valid ordering is an ordering of classes such that every prerequisite of a class is taken before the class itself. Assume we’re taking one CS class per semester.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list of prerequisites for each course is given below (not necessarily accurate to actual courses!). Draw a graph to represent our scenario.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2" name="Google Shape;942;p51"/>
          <p:cNvSpPr txBox="1"/>
          <p:nvPr/>
        </p:nvSpPr>
        <p:spPr>
          <a:xfrm>
            <a:off x="3151900" y="26436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70: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161: CS 61C, CS 70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170: CS 61B, CS 70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3" name="Google Shape;943;p51"/>
          <p:cNvSpPr txBox="1"/>
          <p:nvPr/>
        </p:nvSpPr>
        <p:spPr>
          <a:xfrm>
            <a:off x="311700" y="26436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61A: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61B: CS 61A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61C: CS 61B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Tries</a:t>
            </a:r>
            <a:r>
              <a:rPr lang="en"/>
              <a:t> are special trees mostly used for language tasks.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node in a trie is marked as being a word-end (a “key”) or not, so you can quickly check whether a word exists within your structure.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994650" y="20587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609750" y="24832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609750" y="3000700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609750" y="351812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609750" y="4035550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609750" y="4552975"/>
            <a:ext cx="384900" cy="3849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H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379550" y="24832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379550" y="3000700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379550" y="3518125"/>
            <a:ext cx="384900" cy="3849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149350" y="3000700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149350" y="3518125"/>
            <a:ext cx="384900" cy="3849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7" name="Google Shape;87;p16"/>
          <p:cNvCxnSpPr>
            <a:stCxn id="76" idx="3"/>
            <a:endCxn id="77" idx="7"/>
          </p:cNvCxnSpPr>
          <p:nvPr/>
        </p:nvCxnSpPr>
        <p:spPr>
          <a:xfrm flipH="1">
            <a:off x="3938217" y="2387308"/>
            <a:ext cx="112800" cy="15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76" idx="5"/>
            <a:endCxn id="82" idx="1"/>
          </p:cNvCxnSpPr>
          <p:nvPr/>
        </p:nvCxnSpPr>
        <p:spPr>
          <a:xfrm>
            <a:off x="4323183" y="2387308"/>
            <a:ext cx="112800" cy="15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77" idx="4"/>
            <a:endCxn id="78" idx="0"/>
          </p:cNvCxnSpPr>
          <p:nvPr/>
        </p:nvCxnSpPr>
        <p:spPr>
          <a:xfrm>
            <a:off x="3802200" y="2868175"/>
            <a:ext cx="0" cy="13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78" idx="4"/>
            <a:endCxn id="79" idx="0"/>
          </p:cNvCxnSpPr>
          <p:nvPr/>
        </p:nvCxnSpPr>
        <p:spPr>
          <a:xfrm>
            <a:off x="3802200" y="3385600"/>
            <a:ext cx="0" cy="13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endCxn id="80" idx="0"/>
          </p:cNvCxnSpPr>
          <p:nvPr/>
        </p:nvCxnSpPr>
        <p:spPr>
          <a:xfrm>
            <a:off x="3802200" y="3902950"/>
            <a:ext cx="0" cy="13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80" idx="4"/>
            <a:endCxn id="81" idx="0"/>
          </p:cNvCxnSpPr>
          <p:nvPr/>
        </p:nvCxnSpPr>
        <p:spPr>
          <a:xfrm>
            <a:off x="3802200" y="4420450"/>
            <a:ext cx="0" cy="13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2" idx="4"/>
            <a:endCxn id="83" idx="0"/>
          </p:cNvCxnSpPr>
          <p:nvPr/>
        </p:nvCxnSpPr>
        <p:spPr>
          <a:xfrm>
            <a:off x="4572000" y="2868175"/>
            <a:ext cx="0" cy="13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endCxn id="84" idx="0"/>
          </p:cNvCxnSpPr>
          <p:nvPr/>
        </p:nvCxnSpPr>
        <p:spPr>
          <a:xfrm>
            <a:off x="4572000" y="3385525"/>
            <a:ext cx="0" cy="13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2" idx="5"/>
            <a:endCxn id="85" idx="1"/>
          </p:cNvCxnSpPr>
          <p:nvPr/>
        </p:nvCxnSpPr>
        <p:spPr>
          <a:xfrm>
            <a:off x="4708083" y="2811808"/>
            <a:ext cx="4977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endCxn id="86" idx="0"/>
          </p:cNvCxnSpPr>
          <p:nvPr/>
        </p:nvCxnSpPr>
        <p:spPr>
          <a:xfrm>
            <a:off x="5341800" y="3385525"/>
            <a:ext cx="0" cy="13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</a:t>
            </a:r>
            <a:r>
              <a:rPr b="1" lang="en">
                <a:solidFill>
                  <a:schemeClr val="accent2"/>
                </a:solidFill>
              </a:rPr>
              <a:t>A</a:t>
            </a:r>
            <a:r>
              <a:rPr lang="en"/>
              <a:t> Class Enrollment</a:t>
            </a:r>
            <a:endParaRPr/>
          </a:p>
        </p:txBody>
      </p:sp>
      <p:sp>
        <p:nvSpPr>
          <p:cNvPr id="949" name="Google Shape;949;p52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list of prerequisites for each course is given below (not necessarily accurate to actual courses!). Draw a graph to represent our scenario.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0" name="Google Shape;950;p52"/>
          <p:cNvSpPr txBox="1"/>
          <p:nvPr/>
        </p:nvSpPr>
        <p:spPr>
          <a:xfrm>
            <a:off x="31519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70: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CS 170: CS 61B, CS 70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161: CS 61C, CS 70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1" name="Google Shape;951;p52"/>
          <p:cNvSpPr txBox="1"/>
          <p:nvPr/>
        </p:nvSpPr>
        <p:spPr>
          <a:xfrm>
            <a:off x="3117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61A: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61B: CS 61A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61C: CS 61B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2" name="Google Shape;952;p52"/>
          <p:cNvSpPr/>
          <p:nvPr/>
        </p:nvSpPr>
        <p:spPr>
          <a:xfrm>
            <a:off x="3250772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</a:t>
            </a:r>
            <a:r>
              <a:rPr b="1" lang="en">
                <a:solidFill>
                  <a:schemeClr val="accent2"/>
                </a:solidFill>
              </a:rPr>
              <a:t>A</a:t>
            </a:r>
            <a:r>
              <a:rPr lang="en"/>
              <a:t> Class Enrollment</a:t>
            </a:r>
            <a:endParaRPr/>
          </a:p>
        </p:txBody>
      </p:sp>
      <p:sp>
        <p:nvSpPr>
          <p:cNvPr id="958" name="Google Shape;958;p53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list of prerequisites for each course is given below (not necessarily accurate to actual courses!). Draw a graph to represent our scenario.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9" name="Google Shape;959;p53"/>
          <p:cNvSpPr txBox="1"/>
          <p:nvPr/>
        </p:nvSpPr>
        <p:spPr>
          <a:xfrm>
            <a:off x="31519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70: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CS 170: CS 61B, CS 70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161: CS 61C, CS 70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0" name="Google Shape;960;p53"/>
          <p:cNvSpPr txBox="1"/>
          <p:nvPr/>
        </p:nvSpPr>
        <p:spPr>
          <a:xfrm>
            <a:off x="3117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61A: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61B: CS 61A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61C: CS 61B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1" name="Google Shape;961;p53"/>
          <p:cNvSpPr/>
          <p:nvPr/>
        </p:nvSpPr>
        <p:spPr>
          <a:xfrm>
            <a:off x="3250772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62" name="Google Shape;962;p53"/>
          <p:cNvSpPr/>
          <p:nvPr/>
        </p:nvSpPr>
        <p:spPr>
          <a:xfrm>
            <a:off x="4309347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63" name="Google Shape;963;p53"/>
          <p:cNvCxnSpPr>
            <a:stCxn id="961" idx="6"/>
            <a:endCxn id="962" idx="2"/>
          </p:cNvCxnSpPr>
          <p:nvPr/>
        </p:nvCxnSpPr>
        <p:spPr>
          <a:xfrm>
            <a:off x="3776072" y="3026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</a:t>
            </a:r>
            <a:r>
              <a:rPr b="1" lang="en">
                <a:solidFill>
                  <a:schemeClr val="accent2"/>
                </a:solidFill>
              </a:rPr>
              <a:t>A</a:t>
            </a:r>
            <a:r>
              <a:rPr lang="en"/>
              <a:t> Class Enrollment</a:t>
            </a:r>
            <a:endParaRPr/>
          </a:p>
        </p:txBody>
      </p:sp>
      <p:sp>
        <p:nvSpPr>
          <p:cNvPr id="969" name="Google Shape;969;p54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list of prerequisites for each course is given below (not necessarily accurate to actual courses!). Draw a graph to represent our scenario.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0" name="Google Shape;970;p54"/>
          <p:cNvSpPr txBox="1"/>
          <p:nvPr/>
        </p:nvSpPr>
        <p:spPr>
          <a:xfrm>
            <a:off x="31519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70: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CS 170: CS 61B, CS 70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161: CS 61C, CS 70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1" name="Google Shape;971;p54"/>
          <p:cNvSpPr txBox="1"/>
          <p:nvPr/>
        </p:nvSpPr>
        <p:spPr>
          <a:xfrm>
            <a:off x="3117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61A: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61B: CS 61A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61C: CS 61B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2" name="Google Shape;972;p54"/>
          <p:cNvSpPr/>
          <p:nvPr/>
        </p:nvSpPr>
        <p:spPr>
          <a:xfrm>
            <a:off x="3250772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73" name="Google Shape;973;p54"/>
          <p:cNvSpPr/>
          <p:nvPr/>
        </p:nvSpPr>
        <p:spPr>
          <a:xfrm>
            <a:off x="4309347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74" name="Google Shape;974;p54"/>
          <p:cNvCxnSpPr>
            <a:stCxn id="972" idx="6"/>
            <a:endCxn id="973" idx="2"/>
          </p:cNvCxnSpPr>
          <p:nvPr/>
        </p:nvCxnSpPr>
        <p:spPr>
          <a:xfrm>
            <a:off x="3776072" y="3026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54"/>
          <p:cNvSpPr/>
          <p:nvPr/>
        </p:nvSpPr>
        <p:spPr>
          <a:xfrm>
            <a:off x="5367922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76" name="Google Shape;976;p54"/>
          <p:cNvCxnSpPr/>
          <p:nvPr/>
        </p:nvCxnSpPr>
        <p:spPr>
          <a:xfrm>
            <a:off x="4834647" y="3026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3A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982" name="Google Shape;982;p55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list of prerequisites for each course is given below (not necessarily accurate to actual courses!). Draw a graph to represent our scenario.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3" name="Google Shape;983;p55"/>
          <p:cNvSpPr txBox="1"/>
          <p:nvPr/>
        </p:nvSpPr>
        <p:spPr>
          <a:xfrm>
            <a:off x="31519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70: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CS 170: CS 61B, CS 70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161: CS 61C, CS 70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4" name="Google Shape;984;p55"/>
          <p:cNvSpPr txBox="1"/>
          <p:nvPr/>
        </p:nvSpPr>
        <p:spPr>
          <a:xfrm>
            <a:off x="3117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61A: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61B: CS 61A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61C: CS 61B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5" name="Google Shape;985;p55"/>
          <p:cNvSpPr/>
          <p:nvPr/>
        </p:nvSpPr>
        <p:spPr>
          <a:xfrm>
            <a:off x="3250772" y="36370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86" name="Google Shape;986;p55"/>
          <p:cNvSpPr/>
          <p:nvPr/>
        </p:nvSpPr>
        <p:spPr>
          <a:xfrm>
            <a:off x="3250772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87" name="Google Shape;987;p55"/>
          <p:cNvSpPr/>
          <p:nvPr/>
        </p:nvSpPr>
        <p:spPr>
          <a:xfrm>
            <a:off x="4309347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88" name="Google Shape;988;p55"/>
          <p:cNvCxnSpPr>
            <a:stCxn id="986" idx="6"/>
            <a:endCxn id="987" idx="2"/>
          </p:cNvCxnSpPr>
          <p:nvPr/>
        </p:nvCxnSpPr>
        <p:spPr>
          <a:xfrm>
            <a:off x="3776072" y="3026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9" name="Google Shape;989;p55"/>
          <p:cNvSpPr/>
          <p:nvPr/>
        </p:nvSpPr>
        <p:spPr>
          <a:xfrm>
            <a:off x="5367922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90" name="Google Shape;990;p55"/>
          <p:cNvCxnSpPr/>
          <p:nvPr/>
        </p:nvCxnSpPr>
        <p:spPr>
          <a:xfrm>
            <a:off x="4834647" y="3026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3A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996" name="Google Shape;996;p56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list of prerequisites for each course is given below (not necessarily accurate to actual courses!). Draw a graph to represent our scenario.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7" name="Google Shape;997;p56"/>
          <p:cNvSpPr txBox="1"/>
          <p:nvPr/>
        </p:nvSpPr>
        <p:spPr>
          <a:xfrm>
            <a:off x="31519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70: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CS 170: CS 61B, CS 70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161: CS 61C, CS 70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8" name="Google Shape;998;p56"/>
          <p:cNvSpPr txBox="1"/>
          <p:nvPr/>
        </p:nvSpPr>
        <p:spPr>
          <a:xfrm>
            <a:off x="3117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61A: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61B: CS 61A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61C: CS 61B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9" name="Google Shape;999;p56"/>
          <p:cNvSpPr/>
          <p:nvPr/>
        </p:nvSpPr>
        <p:spPr>
          <a:xfrm>
            <a:off x="3250772" y="36370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00" name="Google Shape;1000;p56"/>
          <p:cNvSpPr/>
          <p:nvPr/>
        </p:nvSpPr>
        <p:spPr>
          <a:xfrm>
            <a:off x="4309347" y="36370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01" name="Google Shape;1001;p56"/>
          <p:cNvCxnSpPr>
            <a:stCxn id="1002" idx="4"/>
            <a:endCxn id="1000" idx="0"/>
          </p:cNvCxnSpPr>
          <p:nvPr/>
        </p:nvCxnSpPr>
        <p:spPr>
          <a:xfrm>
            <a:off x="4571997" y="3288772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56"/>
          <p:cNvCxnSpPr>
            <a:stCxn id="999" idx="6"/>
            <a:endCxn id="1000" idx="2"/>
          </p:cNvCxnSpPr>
          <p:nvPr/>
        </p:nvCxnSpPr>
        <p:spPr>
          <a:xfrm>
            <a:off x="3776072" y="38995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56"/>
          <p:cNvSpPr/>
          <p:nvPr/>
        </p:nvSpPr>
        <p:spPr>
          <a:xfrm>
            <a:off x="3250772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05" name="Google Shape;1005;p56"/>
          <p:cNvSpPr/>
          <p:nvPr/>
        </p:nvSpPr>
        <p:spPr>
          <a:xfrm>
            <a:off x="4309347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06" name="Google Shape;1006;p56"/>
          <p:cNvCxnSpPr>
            <a:stCxn id="1004" idx="6"/>
            <a:endCxn id="1005" idx="2"/>
          </p:cNvCxnSpPr>
          <p:nvPr/>
        </p:nvCxnSpPr>
        <p:spPr>
          <a:xfrm>
            <a:off x="3776072" y="3026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7" name="Google Shape;1007;p56"/>
          <p:cNvSpPr/>
          <p:nvPr/>
        </p:nvSpPr>
        <p:spPr>
          <a:xfrm>
            <a:off x="5367922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08" name="Google Shape;1008;p56"/>
          <p:cNvCxnSpPr/>
          <p:nvPr/>
        </p:nvCxnSpPr>
        <p:spPr>
          <a:xfrm>
            <a:off x="4834647" y="3026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3A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014" name="Google Shape;1014;p57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list of prerequisites for each course is given below (not necessarily accurate to actual courses!). Draw a graph to represent our scenario.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5" name="Google Shape;1015;p57"/>
          <p:cNvSpPr txBox="1"/>
          <p:nvPr/>
        </p:nvSpPr>
        <p:spPr>
          <a:xfrm>
            <a:off x="31519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70: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CS 170: CS 61B, CS 70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161: CS 61C, CS 70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6" name="Google Shape;1016;p57"/>
          <p:cNvSpPr txBox="1"/>
          <p:nvPr/>
        </p:nvSpPr>
        <p:spPr>
          <a:xfrm>
            <a:off x="311700" y="16530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61A: None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61B: CS 61A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CS 61C: CS 61B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7" name="Google Shape;1017;p57"/>
          <p:cNvSpPr/>
          <p:nvPr/>
        </p:nvSpPr>
        <p:spPr>
          <a:xfrm>
            <a:off x="3250772" y="36370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18" name="Google Shape;1018;p57"/>
          <p:cNvSpPr/>
          <p:nvPr/>
        </p:nvSpPr>
        <p:spPr>
          <a:xfrm>
            <a:off x="4309347" y="36370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19" name="Google Shape;1019;p57"/>
          <p:cNvCxnSpPr>
            <a:stCxn id="1020" idx="4"/>
            <a:endCxn id="1018" idx="0"/>
          </p:cNvCxnSpPr>
          <p:nvPr/>
        </p:nvCxnSpPr>
        <p:spPr>
          <a:xfrm>
            <a:off x="4571997" y="3288772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57"/>
          <p:cNvCxnSpPr>
            <a:stCxn id="1017" idx="6"/>
            <a:endCxn id="1018" idx="2"/>
          </p:cNvCxnSpPr>
          <p:nvPr/>
        </p:nvCxnSpPr>
        <p:spPr>
          <a:xfrm>
            <a:off x="3776072" y="38995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57"/>
          <p:cNvSpPr/>
          <p:nvPr/>
        </p:nvSpPr>
        <p:spPr>
          <a:xfrm>
            <a:off x="5367922" y="36370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23" name="Google Shape;1023;p57"/>
          <p:cNvCxnSpPr>
            <a:stCxn id="1024" idx="4"/>
            <a:endCxn id="1022" idx="0"/>
          </p:cNvCxnSpPr>
          <p:nvPr/>
        </p:nvCxnSpPr>
        <p:spPr>
          <a:xfrm>
            <a:off x="5630572" y="3288772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57"/>
          <p:cNvCxnSpPr>
            <a:stCxn id="1017" idx="5"/>
            <a:endCxn id="1022" idx="3"/>
          </p:cNvCxnSpPr>
          <p:nvPr/>
        </p:nvCxnSpPr>
        <p:spPr>
          <a:xfrm flipH="1" rot="-5400000">
            <a:off x="4571694" y="3212638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6" name="Google Shape;1026;p57"/>
          <p:cNvSpPr/>
          <p:nvPr/>
        </p:nvSpPr>
        <p:spPr>
          <a:xfrm>
            <a:off x="3250772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27" name="Google Shape;1027;p57"/>
          <p:cNvSpPr/>
          <p:nvPr/>
        </p:nvSpPr>
        <p:spPr>
          <a:xfrm>
            <a:off x="4309347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28" name="Google Shape;1028;p57"/>
          <p:cNvCxnSpPr>
            <a:stCxn id="1026" idx="6"/>
            <a:endCxn id="1027" idx="2"/>
          </p:cNvCxnSpPr>
          <p:nvPr/>
        </p:nvCxnSpPr>
        <p:spPr>
          <a:xfrm>
            <a:off x="3776072" y="3026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9" name="Google Shape;1029;p57"/>
          <p:cNvSpPr/>
          <p:nvPr/>
        </p:nvSpPr>
        <p:spPr>
          <a:xfrm>
            <a:off x="5367922" y="2763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30" name="Google Shape;1030;p57"/>
          <p:cNvCxnSpPr/>
          <p:nvPr/>
        </p:nvCxnSpPr>
        <p:spPr>
          <a:xfrm>
            <a:off x="4834647" y="3026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3B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036" name="Google Shape;1036;p58"/>
          <p:cNvSpPr txBox="1"/>
          <p:nvPr/>
        </p:nvSpPr>
        <p:spPr>
          <a:xfrm>
            <a:off x="311700" y="1034100"/>
            <a:ext cx="842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Suppose we added a new prerequisite where the student must take CS 161 before CS 170 and CS 170 before CS 61C. Is there still a valid ordering of classes such that no prerequisites are broken? If no, explain.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7" name="Google Shape;1037;p58"/>
          <p:cNvSpPr/>
          <p:nvPr/>
        </p:nvSpPr>
        <p:spPr>
          <a:xfrm>
            <a:off x="3250772" y="34449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38" name="Google Shape;1038;p58"/>
          <p:cNvSpPr/>
          <p:nvPr/>
        </p:nvSpPr>
        <p:spPr>
          <a:xfrm>
            <a:off x="4309347" y="34449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39" name="Google Shape;1039;p58"/>
          <p:cNvCxnSpPr>
            <a:endCxn id="1038" idx="0"/>
          </p:cNvCxnSpPr>
          <p:nvPr/>
        </p:nvCxnSpPr>
        <p:spPr>
          <a:xfrm>
            <a:off x="4571997" y="30966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58"/>
          <p:cNvCxnSpPr>
            <a:stCxn id="1037" idx="6"/>
            <a:endCxn id="1038" idx="2"/>
          </p:cNvCxnSpPr>
          <p:nvPr/>
        </p:nvCxnSpPr>
        <p:spPr>
          <a:xfrm>
            <a:off x="3776072" y="37074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58"/>
          <p:cNvSpPr/>
          <p:nvPr/>
        </p:nvSpPr>
        <p:spPr>
          <a:xfrm>
            <a:off x="5367922" y="34449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42" name="Google Shape;1042;p58"/>
          <p:cNvCxnSpPr>
            <a:endCxn id="1041" idx="0"/>
          </p:cNvCxnSpPr>
          <p:nvPr/>
        </p:nvCxnSpPr>
        <p:spPr>
          <a:xfrm>
            <a:off x="5630572" y="30966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58"/>
          <p:cNvCxnSpPr>
            <a:stCxn id="1037" idx="5"/>
            <a:endCxn id="1041" idx="3"/>
          </p:cNvCxnSpPr>
          <p:nvPr/>
        </p:nvCxnSpPr>
        <p:spPr>
          <a:xfrm flipH="1" rot="-5400000">
            <a:off x="4571694" y="30205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4" name="Google Shape;1044;p58"/>
          <p:cNvSpPr/>
          <p:nvPr/>
        </p:nvSpPr>
        <p:spPr>
          <a:xfrm>
            <a:off x="3250772" y="2571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45" name="Google Shape;1045;p58"/>
          <p:cNvSpPr/>
          <p:nvPr/>
        </p:nvSpPr>
        <p:spPr>
          <a:xfrm>
            <a:off x="4309347" y="2571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46" name="Google Shape;1046;p58"/>
          <p:cNvCxnSpPr>
            <a:stCxn id="1044" idx="6"/>
            <a:endCxn id="1045" idx="2"/>
          </p:cNvCxnSpPr>
          <p:nvPr/>
        </p:nvCxnSpPr>
        <p:spPr>
          <a:xfrm>
            <a:off x="3776072" y="2834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7" name="Google Shape;1047;p58"/>
          <p:cNvSpPr/>
          <p:nvPr/>
        </p:nvSpPr>
        <p:spPr>
          <a:xfrm>
            <a:off x="5367922" y="2571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48" name="Google Shape;1048;p58"/>
          <p:cNvCxnSpPr/>
          <p:nvPr/>
        </p:nvCxnSpPr>
        <p:spPr>
          <a:xfrm>
            <a:off x="4834647" y="2834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3B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054" name="Google Shape;1054;p59"/>
          <p:cNvSpPr txBox="1"/>
          <p:nvPr/>
        </p:nvSpPr>
        <p:spPr>
          <a:xfrm>
            <a:off x="311700" y="1034100"/>
            <a:ext cx="842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Suppose we added a new prerequisite where the student must take CS 161 before CS 170 and CS 170 before CS 61C. Is there still a valid ordering of classes such that no prerequisites are broken? If no, explain.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5" name="Google Shape;1055;p59"/>
          <p:cNvSpPr/>
          <p:nvPr/>
        </p:nvSpPr>
        <p:spPr>
          <a:xfrm>
            <a:off x="4317572" y="2001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56" name="Google Shape;1056;p59"/>
          <p:cNvSpPr/>
          <p:nvPr/>
        </p:nvSpPr>
        <p:spPr>
          <a:xfrm>
            <a:off x="5376147" y="2001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57" name="Google Shape;1057;p59"/>
          <p:cNvCxnSpPr>
            <a:stCxn id="1055" idx="6"/>
            <a:endCxn id="1056" idx="2"/>
          </p:cNvCxnSpPr>
          <p:nvPr/>
        </p:nvCxnSpPr>
        <p:spPr>
          <a:xfrm>
            <a:off x="4842872" y="2264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8" name="Google Shape;1058;p59"/>
          <p:cNvSpPr/>
          <p:nvPr/>
        </p:nvSpPr>
        <p:spPr>
          <a:xfrm>
            <a:off x="6434722" y="20018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59" name="Google Shape;1059;p59"/>
          <p:cNvCxnSpPr/>
          <p:nvPr/>
        </p:nvCxnSpPr>
        <p:spPr>
          <a:xfrm>
            <a:off x="5901447" y="22643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0" name="Google Shape;1060;p59"/>
          <p:cNvSpPr/>
          <p:nvPr/>
        </p:nvSpPr>
        <p:spPr>
          <a:xfrm>
            <a:off x="4317572" y="28750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61" name="Google Shape;1061;p59"/>
          <p:cNvSpPr/>
          <p:nvPr/>
        </p:nvSpPr>
        <p:spPr>
          <a:xfrm>
            <a:off x="5376147" y="28750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62" name="Google Shape;1062;p59"/>
          <p:cNvCxnSpPr>
            <a:stCxn id="1056" idx="4"/>
            <a:endCxn id="1061" idx="0"/>
          </p:cNvCxnSpPr>
          <p:nvPr/>
        </p:nvCxnSpPr>
        <p:spPr>
          <a:xfrm>
            <a:off x="5638797" y="2526872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59"/>
          <p:cNvCxnSpPr>
            <a:stCxn id="1060" idx="6"/>
            <a:endCxn id="1061" idx="2"/>
          </p:cNvCxnSpPr>
          <p:nvPr/>
        </p:nvCxnSpPr>
        <p:spPr>
          <a:xfrm>
            <a:off x="4842872" y="3137572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4" name="Google Shape;1064;p59"/>
          <p:cNvSpPr/>
          <p:nvPr/>
        </p:nvSpPr>
        <p:spPr>
          <a:xfrm>
            <a:off x="6434722" y="2875072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65" name="Google Shape;1065;p59"/>
          <p:cNvCxnSpPr>
            <a:stCxn id="1058" idx="4"/>
            <a:endCxn id="1064" idx="0"/>
          </p:cNvCxnSpPr>
          <p:nvPr/>
        </p:nvCxnSpPr>
        <p:spPr>
          <a:xfrm>
            <a:off x="6697372" y="2526872"/>
            <a:ext cx="0" cy="348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6" name="Google Shape;1066;p59"/>
          <p:cNvCxnSpPr>
            <a:stCxn id="1060" idx="5"/>
            <a:endCxn id="1064" idx="3"/>
          </p:cNvCxnSpPr>
          <p:nvPr/>
        </p:nvCxnSpPr>
        <p:spPr>
          <a:xfrm flipH="1" rot="-5400000">
            <a:off x="5638494" y="2450638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7" name="Google Shape;1067;p59"/>
          <p:cNvCxnSpPr>
            <a:stCxn id="1064" idx="2"/>
            <a:endCxn id="1061" idx="6"/>
          </p:cNvCxnSpPr>
          <p:nvPr/>
        </p:nvCxnSpPr>
        <p:spPr>
          <a:xfrm rot="10800000">
            <a:off x="5901322" y="3137572"/>
            <a:ext cx="5334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" name="Google Shape;1068;p59"/>
          <p:cNvCxnSpPr>
            <a:stCxn id="1061" idx="7"/>
            <a:endCxn id="1058" idx="3"/>
          </p:cNvCxnSpPr>
          <p:nvPr/>
        </p:nvCxnSpPr>
        <p:spPr>
          <a:xfrm flipH="1" rot="10800000">
            <a:off x="5824519" y="2450057"/>
            <a:ext cx="687000" cy="501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59"/>
          <p:cNvSpPr txBox="1"/>
          <p:nvPr/>
        </p:nvSpPr>
        <p:spPr>
          <a:xfrm>
            <a:off x="917200" y="2111968"/>
            <a:ext cx="286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No.</a:t>
            </a:r>
            <a:endParaRPr b="1"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Graph is no longer acyclic because of CS 61C, CS 170, and CS 161. There is no way to order these classes and satisfy all prerequisite constraints!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075" name="Google Shape;1075;p60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6" name="Google Shape;1076;p60"/>
          <p:cNvSpPr/>
          <p:nvPr/>
        </p:nvSpPr>
        <p:spPr>
          <a:xfrm>
            <a:off x="3250772" y="34449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77" name="Google Shape;1077;p60"/>
          <p:cNvSpPr/>
          <p:nvPr/>
        </p:nvSpPr>
        <p:spPr>
          <a:xfrm>
            <a:off x="4309347" y="34449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78" name="Google Shape;1078;p60"/>
          <p:cNvCxnSpPr>
            <a:endCxn id="1077" idx="0"/>
          </p:cNvCxnSpPr>
          <p:nvPr/>
        </p:nvCxnSpPr>
        <p:spPr>
          <a:xfrm>
            <a:off x="4571997" y="30966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60"/>
          <p:cNvCxnSpPr>
            <a:stCxn id="1076" idx="6"/>
            <a:endCxn id="1077" idx="2"/>
          </p:cNvCxnSpPr>
          <p:nvPr/>
        </p:nvCxnSpPr>
        <p:spPr>
          <a:xfrm>
            <a:off x="3776072" y="37074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60"/>
          <p:cNvSpPr/>
          <p:nvPr/>
        </p:nvSpPr>
        <p:spPr>
          <a:xfrm>
            <a:off x="5367922" y="34449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81" name="Google Shape;1081;p60"/>
          <p:cNvCxnSpPr>
            <a:endCxn id="1080" idx="0"/>
          </p:cNvCxnSpPr>
          <p:nvPr/>
        </p:nvCxnSpPr>
        <p:spPr>
          <a:xfrm>
            <a:off x="5630572" y="30966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60"/>
          <p:cNvCxnSpPr>
            <a:stCxn id="1076" idx="5"/>
            <a:endCxn id="1080" idx="3"/>
          </p:cNvCxnSpPr>
          <p:nvPr/>
        </p:nvCxnSpPr>
        <p:spPr>
          <a:xfrm flipH="1" rot="-5400000">
            <a:off x="4571694" y="30205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60"/>
          <p:cNvSpPr/>
          <p:nvPr/>
        </p:nvSpPr>
        <p:spPr>
          <a:xfrm>
            <a:off x="3250772" y="2571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84" name="Google Shape;1084;p60"/>
          <p:cNvSpPr/>
          <p:nvPr/>
        </p:nvSpPr>
        <p:spPr>
          <a:xfrm>
            <a:off x="4309347" y="2571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85" name="Google Shape;1085;p60"/>
          <p:cNvCxnSpPr>
            <a:stCxn id="1083" idx="6"/>
            <a:endCxn id="1084" idx="2"/>
          </p:cNvCxnSpPr>
          <p:nvPr/>
        </p:nvCxnSpPr>
        <p:spPr>
          <a:xfrm>
            <a:off x="3776072" y="2834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60"/>
          <p:cNvSpPr/>
          <p:nvPr/>
        </p:nvSpPr>
        <p:spPr>
          <a:xfrm>
            <a:off x="5367922" y="2571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87" name="Google Shape;1087;p60"/>
          <p:cNvCxnSpPr/>
          <p:nvPr/>
        </p:nvCxnSpPr>
        <p:spPr>
          <a:xfrm>
            <a:off x="4834647" y="2834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093" name="Google Shape;1093;p61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4" name="Google Shape;1094;p61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95" name="Google Shape;1095;p61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96" name="Google Shape;1096;p61"/>
          <p:cNvCxnSpPr>
            <a:stCxn id="1094" idx="6"/>
            <a:endCxn id="1095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7" name="Google Shape;1097;p61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98" name="Google Shape;1098;p61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9" name="Google Shape;1099;p61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00" name="Google Shape;1100;p61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01" name="Google Shape;1101;p61"/>
          <p:cNvCxnSpPr>
            <a:stCxn id="1095" idx="4"/>
            <a:endCxn id="1100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61"/>
          <p:cNvCxnSpPr>
            <a:stCxn id="1099" idx="6"/>
            <a:endCxn id="1100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3" name="Google Shape;1103;p61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04" name="Google Shape;1104;p61"/>
          <p:cNvCxnSpPr>
            <a:stCxn id="1099" idx="5"/>
            <a:endCxn id="1103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61"/>
          <p:cNvCxnSpPr>
            <a:stCxn id="1097" idx="4"/>
            <a:endCxn id="1103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61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Topological Sort </a:t>
            </a:r>
            <a:r>
              <a:rPr lang="en"/>
              <a:t>is a way of transforming a directed acyclic graph into a linear ordering of vertices, where for every directed edge u v, vertex u comes before v in the ordering. 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128586" y="3555087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4" name="Google Shape;104;p17"/>
          <p:cNvCxnSpPr>
            <a:stCxn id="103" idx="5"/>
            <a:endCxn id="105" idx="1"/>
          </p:cNvCxnSpPr>
          <p:nvPr/>
        </p:nvCxnSpPr>
        <p:spPr>
          <a:xfrm>
            <a:off x="1434329" y="3845210"/>
            <a:ext cx="640500" cy="21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103" idx="7"/>
            <a:endCxn id="107" idx="3"/>
          </p:cNvCxnSpPr>
          <p:nvPr/>
        </p:nvCxnSpPr>
        <p:spPr>
          <a:xfrm flipH="1" rot="10800000">
            <a:off x="1434329" y="3327664"/>
            <a:ext cx="640500" cy="27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/>
          <p:nvPr/>
        </p:nvSpPr>
        <p:spPr>
          <a:xfrm>
            <a:off x="992400" y="2586059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9" name="Google Shape;109;p17"/>
          <p:cNvCxnSpPr>
            <a:stCxn id="108" idx="5"/>
            <a:endCxn id="107" idx="1"/>
          </p:cNvCxnSpPr>
          <p:nvPr/>
        </p:nvCxnSpPr>
        <p:spPr>
          <a:xfrm>
            <a:off x="1298143" y="2876182"/>
            <a:ext cx="776700" cy="21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08" idx="7"/>
            <a:endCxn id="111" idx="2"/>
          </p:cNvCxnSpPr>
          <p:nvPr/>
        </p:nvCxnSpPr>
        <p:spPr>
          <a:xfrm flipH="1" rot="10800000">
            <a:off x="1298143" y="2299837"/>
            <a:ext cx="666000" cy="33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/>
          <p:nvPr/>
        </p:nvSpPr>
        <p:spPr>
          <a:xfrm>
            <a:off x="2022497" y="3037480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964198" y="2129924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022497" y="4006442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067460" y="2987681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3" name="Google Shape;113;p17"/>
          <p:cNvCxnSpPr>
            <a:endCxn id="112" idx="1"/>
          </p:cNvCxnSpPr>
          <p:nvPr/>
        </p:nvCxnSpPr>
        <p:spPr>
          <a:xfrm>
            <a:off x="2322217" y="2293158"/>
            <a:ext cx="797700" cy="74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12" idx="3"/>
            <a:endCxn id="105" idx="6"/>
          </p:cNvCxnSpPr>
          <p:nvPr/>
        </p:nvCxnSpPr>
        <p:spPr>
          <a:xfrm flipH="1">
            <a:off x="2380717" y="3277803"/>
            <a:ext cx="739200" cy="89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3724988" y="3157684"/>
            <a:ext cx="1011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/>
          <p:nvPr/>
        </p:nvSpPr>
        <p:spPr>
          <a:xfrm>
            <a:off x="4947663" y="2987681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516811" y="2987681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6085960" y="2987681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655109" y="2987681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7224257" y="2987681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7793406" y="2987681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2" name="Google Shape;122;p17"/>
          <p:cNvCxnSpPr>
            <a:stCxn id="116" idx="0"/>
            <a:endCxn id="121" idx="0"/>
          </p:cNvCxnSpPr>
          <p:nvPr/>
        </p:nvCxnSpPr>
        <p:spPr>
          <a:xfrm flipH="1" rot="-5400000">
            <a:off x="6549363" y="1565081"/>
            <a:ext cx="600" cy="2845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17" idx="4"/>
            <a:endCxn id="121" idx="4"/>
          </p:cNvCxnSpPr>
          <p:nvPr/>
        </p:nvCxnSpPr>
        <p:spPr>
          <a:xfrm flipH="1" rot="-5400000">
            <a:off x="6833961" y="2189531"/>
            <a:ext cx="600" cy="2276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18" idx="0"/>
            <a:endCxn id="119" idx="0"/>
          </p:cNvCxnSpPr>
          <p:nvPr/>
        </p:nvCxnSpPr>
        <p:spPr>
          <a:xfrm flipH="1" rot="-5400000">
            <a:off x="6549310" y="2703431"/>
            <a:ext cx="600" cy="5691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stCxn id="119" idx="4"/>
            <a:endCxn id="120" idx="4"/>
          </p:cNvCxnSpPr>
          <p:nvPr/>
        </p:nvCxnSpPr>
        <p:spPr>
          <a:xfrm flipH="1" rot="-5400000">
            <a:off x="7118459" y="3043331"/>
            <a:ext cx="600" cy="5691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stCxn id="117" idx="4"/>
            <a:endCxn id="118" idx="4"/>
          </p:cNvCxnSpPr>
          <p:nvPr/>
        </p:nvCxnSpPr>
        <p:spPr>
          <a:xfrm flipH="1" rot="-5400000">
            <a:off x="5980161" y="3043331"/>
            <a:ext cx="600" cy="5691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16" idx="0"/>
            <a:endCxn id="120" idx="0"/>
          </p:cNvCxnSpPr>
          <p:nvPr/>
        </p:nvCxnSpPr>
        <p:spPr>
          <a:xfrm flipH="1" rot="-5400000">
            <a:off x="6264813" y="1849631"/>
            <a:ext cx="600" cy="2276700"/>
          </a:xfrm>
          <a:prstGeom prst="curvedConnector3">
            <a:avLst>
              <a:gd fmla="val -513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112" name="Google Shape;1112;p62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3" name="Google Shape;1113;p62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14" name="Google Shape;1114;p62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15" name="Google Shape;1115;p62"/>
          <p:cNvCxnSpPr>
            <a:stCxn id="1113" idx="6"/>
            <a:endCxn id="1114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6" name="Google Shape;1116;p62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17" name="Google Shape;1117;p62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8" name="Google Shape;1118;p62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19" name="Google Shape;1119;p62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20" name="Google Shape;1120;p62"/>
          <p:cNvCxnSpPr>
            <a:stCxn id="1114" idx="4"/>
            <a:endCxn id="1119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1" name="Google Shape;1121;p62"/>
          <p:cNvCxnSpPr>
            <a:stCxn id="1118" idx="6"/>
            <a:endCxn id="1119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62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23" name="Google Shape;1123;p62"/>
          <p:cNvCxnSpPr>
            <a:stCxn id="1118" idx="5"/>
            <a:endCxn id="1122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62"/>
          <p:cNvCxnSpPr>
            <a:stCxn id="1116" idx="4"/>
            <a:endCxn id="1122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62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26" name="Google Shape;1126;p62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61A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 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132" name="Google Shape;1132;p63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3" name="Google Shape;1133;p63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34" name="Google Shape;1134;p63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61A 61B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5" name="Google Shape;1135;p63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36" name="Google Shape;1136;p63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37" name="Google Shape;1137;p63"/>
          <p:cNvCxnSpPr>
            <a:stCxn id="1135" idx="6"/>
            <a:endCxn id="113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8" name="Google Shape;1138;p63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39" name="Google Shape;1139;p63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0" name="Google Shape;1140;p63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41" name="Google Shape;1141;p63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42" name="Google Shape;1142;p63"/>
          <p:cNvCxnSpPr>
            <a:stCxn id="1136" idx="4"/>
            <a:endCxn id="114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63"/>
          <p:cNvCxnSpPr>
            <a:stCxn id="1140" idx="6"/>
            <a:endCxn id="114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4" name="Google Shape;1144;p63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45" name="Google Shape;1145;p63"/>
          <p:cNvCxnSpPr>
            <a:stCxn id="1140" idx="5"/>
            <a:endCxn id="114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63"/>
          <p:cNvCxnSpPr>
            <a:stCxn id="1138" idx="4"/>
            <a:endCxn id="114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152" name="Google Shape;1152;p64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3" name="Google Shape;1153;p64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54" name="Google Shape;1154;p64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61A 61B 61C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5" name="Google Shape;1155;p64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56" name="Google Shape;1156;p64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57" name="Google Shape;1157;p64"/>
          <p:cNvCxnSpPr>
            <a:stCxn id="1155" idx="6"/>
            <a:endCxn id="115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64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59" name="Google Shape;1159;p64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64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1" name="Google Shape;1161;p64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62" name="Google Shape;1162;p64"/>
          <p:cNvCxnSpPr>
            <a:stCxn id="1156" idx="4"/>
            <a:endCxn id="116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64"/>
          <p:cNvCxnSpPr>
            <a:stCxn id="1160" idx="6"/>
            <a:endCxn id="116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4" name="Google Shape;1164;p64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65" name="Google Shape;1165;p64"/>
          <p:cNvCxnSpPr>
            <a:stCxn id="1160" idx="5"/>
            <a:endCxn id="116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64"/>
          <p:cNvCxnSpPr>
            <a:stCxn id="1158" idx="4"/>
            <a:endCxn id="116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172" name="Google Shape;1172;p65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3" name="Google Shape;1173;p65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74" name="Google Shape;1174;p65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61A 61B 61C 161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5" name="Google Shape;1175;p65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76" name="Google Shape;1176;p65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77" name="Google Shape;1177;p65"/>
          <p:cNvCxnSpPr>
            <a:stCxn id="1175" idx="6"/>
            <a:endCxn id="117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65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79" name="Google Shape;1179;p65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0" name="Google Shape;1180;p65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1" name="Google Shape;1181;p65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82" name="Google Shape;1182;p65"/>
          <p:cNvCxnSpPr>
            <a:stCxn id="1176" idx="4"/>
            <a:endCxn id="118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65"/>
          <p:cNvCxnSpPr>
            <a:stCxn id="1180" idx="6"/>
            <a:endCxn id="118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4" name="Google Shape;1184;p65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85" name="Google Shape;1185;p65"/>
          <p:cNvCxnSpPr>
            <a:stCxn id="1180" idx="5"/>
            <a:endCxn id="118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6" name="Google Shape;1186;p65"/>
          <p:cNvCxnSpPr>
            <a:stCxn id="1178" idx="4"/>
            <a:endCxn id="118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192" name="Google Shape;1192;p66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3" name="Google Shape;1193;p66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94" name="Google Shape;1194;p66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61A 61B 61C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 161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5" name="Google Shape;1195;p66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96" name="Google Shape;1196;p66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97" name="Google Shape;1197;p66"/>
          <p:cNvCxnSpPr>
            <a:stCxn id="1195" idx="6"/>
            <a:endCxn id="119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8" name="Google Shape;1198;p66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99" name="Google Shape;1199;p66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0" name="Google Shape;1200;p66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01" name="Google Shape;1201;p66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02" name="Google Shape;1202;p66"/>
          <p:cNvCxnSpPr>
            <a:stCxn id="1196" idx="4"/>
            <a:endCxn id="120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66"/>
          <p:cNvCxnSpPr>
            <a:stCxn id="1200" idx="6"/>
            <a:endCxn id="120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4" name="Google Shape;1204;p66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05" name="Google Shape;1205;p66"/>
          <p:cNvCxnSpPr>
            <a:stCxn id="1200" idx="5"/>
            <a:endCxn id="120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6" name="Google Shape;1206;p66"/>
          <p:cNvCxnSpPr>
            <a:stCxn id="1198" idx="4"/>
            <a:endCxn id="120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212" name="Google Shape;1212;p67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3" name="Google Shape;1213;p67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14" name="Google Shape;1214;p67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61A 61B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 161 61C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5" name="Google Shape;1215;p67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6" name="Google Shape;1216;p67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17" name="Google Shape;1217;p67"/>
          <p:cNvCxnSpPr>
            <a:stCxn id="1215" idx="6"/>
            <a:endCxn id="121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67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19" name="Google Shape;1219;p67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67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21" name="Google Shape;1221;p67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22" name="Google Shape;1222;p67"/>
          <p:cNvCxnSpPr>
            <a:stCxn id="1216" idx="4"/>
            <a:endCxn id="122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3" name="Google Shape;1223;p67"/>
          <p:cNvCxnSpPr>
            <a:stCxn id="1220" idx="6"/>
            <a:endCxn id="122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4" name="Google Shape;1224;p67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25" name="Google Shape;1225;p67"/>
          <p:cNvCxnSpPr>
            <a:stCxn id="1220" idx="5"/>
            <a:endCxn id="122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6" name="Google Shape;1226;p67"/>
          <p:cNvCxnSpPr>
            <a:stCxn id="1218" idx="4"/>
            <a:endCxn id="122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232" name="Google Shape;1232;p68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3" name="Google Shape;1233;p68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34" name="Google Shape;1234;p68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61A</a:t>
            </a: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 61B 170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 161 61C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5" name="Google Shape;1235;p68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36" name="Google Shape;1236;p68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37" name="Google Shape;1237;p68"/>
          <p:cNvCxnSpPr>
            <a:stCxn id="1235" idx="6"/>
            <a:endCxn id="123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8" name="Google Shape;1238;p68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39" name="Google Shape;1239;p68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68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41" name="Google Shape;1241;p68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42" name="Google Shape;1242;p68"/>
          <p:cNvCxnSpPr>
            <a:stCxn id="1236" idx="4"/>
            <a:endCxn id="124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3" name="Google Shape;1243;p68"/>
          <p:cNvCxnSpPr>
            <a:stCxn id="1240" idx="6"/>
            <a:endCxn id="124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4" name="Google Shape;1244;p68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45" name="Google Shape;1245;p68"/>
          <p:cNvCxnSpPr>
            <a:stCxn id="1240" idx="5"/>
            <a:endCxn id="124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6" name="Google Shape;1246;p68"/>
          <p:cNvCxnSpPr>
            <a:stCxn id="1238" idx="4"/>
            <a:endCxn id="124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252" name="Google Shape;1252;p69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3" name="Google Shape;1253;p69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54" name="Google Shape;1254;p69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61A 61B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 161 61C 170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5" name="Google Shape;1255;p69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56" name="Google Shape;1256;p69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57" name="Google Shape;1257;p69"/>
          <p:cNvCxnSpPr>
            <a:stCxn id="1255" idx="6"/>
            <a:endCxn id="125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8" name="Google Shape;1258;p69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59" name="Google Shape;1259;p69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69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61" name="Google Shape;1261;p69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62" name="Google Shape;1262;p69"/>
          <p:cNvCxnSpPr>
            <a:stCxn id="1256" idx="4"/>
            <a:endCxn id="126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3" name="Google Shape;1263;p69"/>
          <p:cNvCxnSpPr>
            <a:stCxn id="1260" idx="6"/>
            <a:endCxn id="126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4" name="Google Shape;1264;p69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65" name="Google Shape;1265;p69"/>
          <p:cNvCxnSpPr>
            <a:stCxn id="1260" idx="5"/>
            <a:endCxn id="126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6" name="Google Shape;1266;p69"/>
          <p:cNvCxnSpPr>
            <a:stCxn id="1258" idx="4"/>
            <a:endCxn id="126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272" name="Google Shape;1272;p70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3" name="Google Shape;1273;p70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74" name="Google Shape;1274;p70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61A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 161 61C 170 61B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5" name="Google Shape;1275;p70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76" name="Google Shape;1276;p70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77" name="Google Shape;1277;p70"/>
          <p:cNvCxnSpPr>
            <a:stCxn id="1275" idx="6"/>
            <a:endCxn id="127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8" name="Google Shape;1278;p70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79" name="Google Shape;1279;p70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0" name="Google Shape;1280;p70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81" name="Google Shape;1281;p70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82" name="Google Shape;1282;p70"/>
          <p:cNvCxnSpPr>
            <a:stCxn id="1276" idx="4"/>
            <a:endCxn id="128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70"/>
          <p:cNvCxnSpPr>
            <a:stCxn id="1280" idx="6"/>
            <a:endCxn id="128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4" name="Google Shape;1284;p70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85" name="Google Shape;1285;p70"/>
          <p:cNvCxnSpPr>
            <a:stCxn id="1280" idx="5"/>
            <a:endCxn id="128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6" name="Google Shape;1286;p70"/>
          <p:cNvCxnSpPr>
            <a:stCxn id="1278" idx="4"/>
            <a:endCxn id="128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292" name="Google Shape;1292;p71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3" name="Google Shape;1293;p71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94" name="Google Shape;1294;p71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 161 61C 170 61B 61A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5" name="Google Shape;1295;p71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96" name="Google Shape;1296;p71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97" name="Google Shape;1297;p71"/>
          <p:cNvCxnSpPr>
            <a:stCxn id="1295" idx="6"/>
            <a:endCxn id="129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71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99" name="Google Shape;1299;p71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0" name="Google Shape;1300;p71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01" name="Google Shape;1301;p71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02" name="Google Shape;1302;p71"/>
          <p:cNvCxnSpPr>
            <a:stCxn id="1296" idx="4"/>
            <a:endCxn id="130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71"/>
          <p:cNvCxnSpPr>
            <a:stCxn id="1300" idx="6"/>
            <a:endCxn id="130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4" name="Google Shape;1304;p71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05" name="Google Shape;1305;p71"/>
          <p:cNvCxnSpPr>
            <a:stCxn id="1300" idx="5"/>
            <a:endCxn id="130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6" name="Google Shape;1306;p71"/>
          <p:cNvCxnSpPr>
            <a:stCxn id="1298" idx="4"/>
            <a:endCxn id="130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152475"/>
            <a:ext cx="85206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Key Ideas: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having a topological sort indicates a that the graph has directed cycle (only works on DAGs)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DAGs have multiple topological sorts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Source node: a node that has no incoming edges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Sink node: a node that has no outgoing edges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128586" y="4068362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5" name="Google Shape;135;p18"/>
          <p:cNvCxnSpPr>
            <a:stCxn id="134" idx="5"/>
            <a:endCxn id="136" idx="1"/>
          </p:cNvCxnSpPr>
          <p:nvPr/>
        </p:nvCxnSpPr>
        <p:spPr>
          <a:xfrm>
            <a:off x="1434329" y="4358485"/>
            <a:ext cx="640500" cy="21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4" idx="7"/>
            <a:endCxn id="138" idx="3"/>
          </p:cNvCxnSpPr>
          <p:nvPr/>
        </p:nvCxnSpPr>
        <p:spPr>
          <a:xfrm flipH="1" rot="10800000">
            <a:off x="1434329" y="3840939"/>
            <a:ext cx="640500" cy="27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8"/>
          <p:cNvSpPr/>
          <p:nvPr/>
        </p:nvSpPr>
        <p:spPr>
          <a:xfrm>
            <a:off x="992400" y="3099334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40" name="Google Shape;140;p18"/>
          <p:cNvCxnSpPr>
            <a:stCxn id="139" idx="5"/>
            <a:endCxn id="138" idx="1"/>
          </p:cNvCxnSpPr>
          <p:nvPr/>
        </p:nvCxnSpPr>
        <p:spPr>
          <a:xfrm>
            <a:off x="1298143" y="3389457"/>
            <a:ext cx="776700" cy="21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39" idx="7"/>
            <a:endCxn id="142" idx="2"/>
          </p:cNvCxnSpPr>
          <p:nvPr/>
        </p:nvCxnSpPr>
        <p:spPr>
          <a:xfrm flipH="1" rot="10800000">
            <a:off x="1298143" y="2813112"/>
            <a:ext cx="666000" cy="33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/>
          <p:nvPr/>
        </p:nvSpPr>
        <p:spPr>
          <a:xfrm>
            <a:off x="2022497" y="3550755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964198" y="2643199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022497" y="4519717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067460" y="3500956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44" name="Google Shape;144;p18"/>
          <p:cNvCxnSpPr>
            <a:endCxn id="143" idx="1"/>
          </p:cNvCxnSpPr>
          <p:nvPr/>
        </p:nvCxnSpPr>
        <p:spPr>
          <a:xfrm>
            <a:off x="2322217" y="2806433"/>
            <a:ext cx="797700" cy="74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stCxn id="143" idx="3"/>
            <a:endCxn id="136" idx="6"/>
          </p:cNvCxnSpPr>
          <p:nvPr/>
        </p:nvCxnSpPr>
        <p:spPr>
          <a:xfrm flipH="1">
            <a:off x="2380717" y="3791078"/>
            <a:ext cx="739200" cy="89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3724988" y="3670959"/>
            <a:ext cx="1011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/>
          <p:nvPr/>
        </p:nvSpPr>
        <p:spPr>
          <a:xfrm>
            <a:off x="4947663" y="3500956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516811" y="3500956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085960" y="3500956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6655109" y="3500956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7224257" y="3500956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7793406" y="3500956"/>
            <a:ext cx="358200" cy="339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3" name="Google Shape;153;p18"/>
          <p:cNvCxnSpPr>
            <a:stCxn id="147" idx="0"/>
            <a:endCxn id="152" idx="0"/>
          </p:cNvCxnSpPr>
          <p:nvPr/>
        </p:nvCxnSpPr>
        <p:spPr>
          <a:xfrm flipH="1" rot="-5400000">
            <a:off x="6549363" y="2078356"/>
            <a:ext cx="600" cy="2845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>
            <a:stCxn id="148" idx="4"/>
            <a:endCxn id="152" idx="4"/>
          </p:cNvCxnSpPr>
          <p:nvPr/>
        </p:nvCxnSpPr>
        <p:spPr>
          <a:xfrm flipH="1" rot="-5400000">
            <a:off x="6833961" y="2702806"/>
            <a:ext cx="600" cy="2276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49" idx="0"/>
            <a:endCxn id="150" idx="0"/>
          </p:cNvCxnSpPr>
          <p:nvPr/>
        </p:nvCxnSpPr>
        <p:spPr>
          <a:xfrm flipH="1" rot="-5400000">
            <a:off x="6549310" y="3216706"/>
            <a:ext cx="600" cy="5691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stCxn id="150" idx="4"/>
            <a:endCxn id="151" idx="4"/>
          </p:cNvCxnSpPr>
          <p:nvPr/>
        </p:nvCxnSpPr>
        <p:spPr>
          <a:xfrm flipH="1" rot="-5400000">
            <a:off x="7118459" y="3556606"/>
            <a:ext cx="600" cy="5691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48" idx="4"/>
            <a:endCxn id="149" idx="4"/>
          </p:cNvCxnSpPr>
          <p:nvPr/>
        </p:nvCxnSpPr>
        <p:spPr>
          <a:xfrm flipH="1" rot="-5400000">
            <a:off x="5980161" y="3556606"/>
            <a:ext cx="600" cy="5691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stCxn id="147" idx="0"/>
            <a:endCxn id="151" idx="0"/>
          </p:cNvCxnSpPr>
          <p:nvPr/>
        </p:nvCxnSpPr>
        <p:spPr>
          <a:xfrm flipH="1" rot="-5400000">
            <a:off x="6264813" y="2362906"/>
            <a:ext cx="600" cy="2276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312" name="Google Shape;1312;p72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3" name="Google Shape;1313;p72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14" name="Google Shape;1314;p72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 70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 161 61C 170 61B 61A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5" name="Google Shape;1315;p72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16" name="Google Shape;1316;p72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17" name="Google Shape;1317;p72"/>
          <p:cNvCxnSpPr>
            <a:stCxn id="1315" idx="6"/>
            <a:endCxn id="131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8" name="Google Shape;1318;p72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19" name="Google Shape;1319;p72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0" name="Google Shape;1320;p72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21" name="Google Shape;1321;p72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22" name="Google Shape;1322;p72"/>
          <p:cNvCxnSpPr>
            <a:stCxn id="1316" idx="4"/>
            <a:endCxn id="132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3" name="Google Shape;1323;p72"/>
          <p:cNvCxnSpPr>
            <a:stCxn id="1320" idx="6"/>
            <a:endCxn id="132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4" name="Google Shape;1324;p72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25" name="Google Shape;1325;p72"/>
          <p:cNvCxnSpPr>
            <a:stCxn id="1320" idx="5"/>
            <a:endCxn id="132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6" name="Google Shape;1326;p72"/>
          <p:cNvCxnSpPr>
            <a:stCxn id="1318" idx="4"/>
            <a:endCxn id="132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Class Enrollment</a:t>
            </a:r>
            <a:endParaRPr/>
          </a:p>
        </p:txBody>
      </p:sp>
      <p:sp>
        <p:nvSpPr>
          <p:cNvPr id="1332" name="Google Shape;1332;p73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3" name="Google Shape;1333;p73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34" name="Google Shape;1334;p73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 161 61C 170 61B 61A 70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5" name="Google Shape;1335;p73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36" name="Google Shape;1336;p73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37" name="Google Shape;1337;p73"/>
          <p:cNvCxnSpPr>
            <a:stCxn id="1335" idx="6"/>
            <a:endCxn id="1336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8" name="Google Shape;1338;p73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39" name="Google Shape;1339;p73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0" name="Google Shape;1340;p73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41" name="Google Shape;1341;p73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42" name="Google Shape;1342;p73"/>
          <p:cNvCxnSpPr>
            <a:stCxn id="1336" idx="4"/>
            <a:endCxn id="1341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3" name="Google Shape;1343;p73"/>
          <p:cNvCxnSpPr>
            <a:stCxn id="1340" idx="6"/>
            <a:endCxn id="1341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4" name="Google Shape;1344;p73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45" name="Google Shape;1345;p73"/>
          <p:cNvCxnSpPr>
            <a:stCxn id="1340" idx="5"/>
            <a:endCxn id="1344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6" name="Google Shape;1346;p73"/>
          <p:cNvCxnSpPr>
            <a:stCxn id="1338" idx="4"/>
            <a:endCxn id="1344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352" name="Google Shape;1352;p74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3" name="Google Shape;1353;p74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54" name="Google Shape;1354;p74"/>
          <p:cNvSpPr txBox="1"/>
          <p:nvPr/>
        </p:nvSpPr>
        <p:spPr>
          <a:xfrm>
            <a:off x="5275500" y="38869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Postorder: 161 61C 170 61B 61A 70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5" name="Google Shape;1355;p74"/>
          <p:cNvSpPr txBox="1"/>
          <p:nvPr/>
        </p:nvSpPr>
        <p:spPr>
          <a:xfrm>
            <a:off x="842100" y="3399350"/>
            <a:ext cx="443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Valid/Topologically Sorted Order: </a:t>
            </a:r>
            <a:endParaRPr b="1" sz="1200">
              <a:solidFill>
                <a:srgbClr val="1155CC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IBM Plex Mono"/>
                <a:ea typeface="IBM Plex Mono"/>
                <a:cs typeface="IBM Plex Mono"/>
                <a:sym typeface="IBM Plex Mono"/>
              </a:rPr>
              <a:t>70 61A 61B 170 61C 161</a:t>
            </a:r>
            <a:endParaRPr b="1" sz="1200">
              <a:solidFill>
                <a:srgbClr val="1155CC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56" name="Google Shape;1356;p74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57" name="Google Shape;1357;p74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58" name="Google Shape;1358;p74"/>
          <p:cNvCxnSpPr>
            <a:stCxn id="1356" idx="6"/>
            <a:endCxn id="1357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74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60" name="Google Shape;1360;p74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1" name="Google Shape;1361;p74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62" name="Google Shape;1362;p74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63" name="Google Shape;1363;p74"/>
          <p:cNvCxnSpPr>
            <a:stCxn id="1357" idx="4"/>
            <a:endCxn id="1362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74"/>
          <p:cNvCxnSpPr>
            <a:stCxn id="1361" idx="6"/>
            <a:endCxn id="1362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5" name="Google Shape;1365;p74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66" name="Google Shape;1366;p74"/>
          <p:cNvCxnSpPr>
            <a:stCxn id="1361" idx="5"/>
            <a:endCxn id="1365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74"/>
          <p:cNvCxnSpPr>
            <a:stCxn id="1359" idx="4"/>
            <a:endCxn id="1365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</a:t>
            </a:r>
            <a:r>
              <a:rPr lang="en"/>
              <a:t> </a:t>
            </a:r>
            <a:r>
              <a:rPr lang="en"/>
              <a:t>Class Enrollment</a:t>
            </a:r>
            <a:endParaRPr/>
          </a:p>
        </p:txBody>
      </p:sp>
      <p:sp>
        <p:nvSpPr>
          <p:cNvPr id="1373" name="Google Shape;1373;p75"/>
          <p:cNvSpPr txBox="1"/>
          <p:nvPr/>
        </p:nvSpPr>
        <p:spPr>
          <a:xfrm>
            <a:off x="311700" y="1034100"/>
            <a:ext cx="84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With the original graph, perform a topological sort to find a valid ordering of the 6 classes. Break ties by going to the lower course number first.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4" name="Google Shape;1374;p75"/>
          <p:cNvSpPr txBox="1"/>
          <p:nvPr/>
        </p:nvSpPr>
        <p:spPr>
          <a:xfrm>
            <a:off x="311700" y="1970425"/>
            <a:ext cx="49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DFS from every vertex with no incoming edges and compute the postorder</a:t>
            </a:r>
            <a:endParaRPr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don’t reset the marked nodes!</a:t>
            </a:r>
            <a:endParaRPr i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Reverse the postorder to get a topologically sorted order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75" name="Google Shape;1375;p75"/>
          <p:cNvSpPr txBox="1"/>
          <p:nvPr/>
        </p:nvSpPr>
        <p:spPr>
          <a:xfrm>
            <a:off x="842100" y="3399350"/>
            <a:ext cx="443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IBM Plex Mono"/>
                <a:ea typeface="IBM Plex Mono"/>
                <a:cs typeface="IBM Plex Mono"/>
                <a:sym typeface="IBM Plex Mono"/>
              </a:rPr>
              <a:t>Also works if you DFS from 70 before 61A</a:t>
            </a:r>
            <a:endParaRPr b="1" sz="1200">
              <a:solidFill>
                <a:srgbClr val="1155CC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IBM Plex Mono"/>
                <a:ea typeface="IBM Plex Mono"/>
                <a:cs typeface="IBM Plex Mono"/>
                <a:sym typeface="IBM Plex Mono"/>
              </a:rPr>
              <a:t>61A 61B 61C 70 170 161</a:t>
            </a:r>
            <a:endParaRPr b="1" sz="1200">
              <a:solidFill>
                <a:srgbClr val="1155CC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76" name="Google Shape;1376;p75"/>
          <p:cNvSpPr/>
          <p:nvPr/>
        </p:nvSpPr>
        <p:spPr>
          <a:xfrm>
            <a:off x="546057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77" name="Google Shape;1377;p75"/>
          <p:cNvSpPr/>
          <p:nvPr/>
        </p:nvSpPr>
        <p:spPr>
          <a:xfrm>
            <a:off x="6519147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78" name="Google Shape;1378;p75"/>
          <p:cNvCxnSpPr>
            <a:stCxn id="1376" idx="6"/>
            <a:endCxn id="1377" idx="2"/>
          </p:cNvCxnSpPr>
          <p:nvPr/>
        </p:nvCxnSpPr>
        <p:spPr>
          <a:xfrm>
            <a:off x="5985872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9" name="Google Shape;1379;p75"/>
          <p:cNvSpPr/>
          <p:nvPr/>
        </p:nvSpPr>
        <p:spPr>
          <a:xfrm>
            <a:off x="7577722" y="18425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61C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80" name="Google Shape;1380;p75"/>
          <p:cNvCxnSpPr/>
          <p:nvPr/>
        </p:nvCxnSpPr>
        <p:spPr>
          <a:xfrm>
            <a:off x="7044447" y="21050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1" name="Google Shape;1381;p75"/>
          <p:cNvSpPr/>
          <p:nvPr/>
        </p:nvSpPr>
        <p:spPr>
          <a:xfrm>
            <a:off x="546057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82" name="Google Shape;1382;p75"/>
          <p:cNvSpPr/>
          <p:nvPr/>
        </p:nvSpPr>
        <p:spPr>
          <a:xfrm>
            <a:off x="6519147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83" name="Google Shape;1383;p75"/>
          <p:cNvCxnSpPr>
            <a:stCxn id="1377" idx="4"/>
            <a:endCxn id="1382" idx="0"/>
          </p:cNvCxnSpPr>
          <p:nvPr/>
        </p:nvCxnSpPr>
        <p:spPr>
          <a:xfrm>
            <a:off x="6781797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75"/>
          <p:cNvCxnSpPr>
            <a:stCxn id="1381" idx="6"/>
            <a:endCxn id="1382" idx="2"/>
          </p:cNvCxnSpPr>
          <p:nvPr/>
        </p:nvCxnSpPr>
        <p:spPr>
          <a:xfrm>
            <a:off x="5985872" y="2978247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5" name="Google Shape;1385;p75"/>
          <p:cNvSpPr/>
          <p:nvPr/>
        </p:nvSpPr>
        <p:spPr>
          <a:xfrm>
            <a:off x="7577722" y="2715747"/>
            <a:ext cx="525300" cy="5250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161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86" name="Google Shape;1386;p75"/>
          <p:cNvCxnSpPr>
            <a:stCxn id="1381" idx="5"/>
            <a:endCxn id="1385" idx="3"/>
          </p:cNvCxnSpPr>
          <p:nvPr/>
        </p:nvCxnSpPr>
        <p:spPr>
          <a:xfrm flipH="1" rot="-5400000">
            <a:off x="6781494" y="2291313"/>
            <a:ext cx="600" cy="1745700"/>
          </a:xfrm>
          <a:prstGeom prst="curvedConnector3">
            <a:avLst>
              <a:gd fmla="val 525015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75"/>
          <p:cNvCxnSpPr>
            <a:stCxn id="1379" idx="4"/>
            <a:endCxn id="1385" idx="0"/>
          </p:cNvCxnSpPr>
          <p:nvPr/>
        </p:nvCxnSpPr>
        <p:spPr>
          <a:xfrm>
            <a:off x="7840372" y="2367547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4A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393" name="Google Shape;1393;p76"/>
          <p:cNvSpPr txBox="1"/>
          <p:nvPr/>
        </p:nvSpPr>
        <p:spPr>
          <a:xfrm>
            <a:off x="495300" y="1244600"/>
            <a:ext cx="796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An undirected graph is said to be bipartite if all of its vertices can be divided into two disjoint sets </a:t>
            </a:r>
            <a:r>
              <a:rPr i="1" lang="en">
                <a:latin typeface="Catamaran"/>
                <a:ea typeface="Catamaran"/>
                <a:cs typeface="Catamaran"/>
                <a:sym typeface="Catamaran"/>
              </a:rPr>
              <a:t>U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 and </a:t>
            </a:r>
            <a:r>
              <a:rPr i="1" lang="en">
                <a:latin typeface="Catamaran"/>
                <a:ea typeface="Catamaran"/>
                <a:cs typeface="Catamaran"/>
                <a:sym typeface="Catamaran"/>
              </a:rPr>
              <a:t>V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 such that every edge connects an item in </a:t>
            </a:r>
            <a:r>
              <a:rPr i="1" lang="en">
                <a:latin typeface="Catamaran"/>
                <a:ea typeface="Catamaran"/>
                <a:cs typeface="Catamaran"/>
                <a:sym typeface="Catamaran"/>
              </a:rPr>
              <a:t>U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  to an item in </a:t>
            </a:r>
            <a:r>
              <a:rPr i="1" lang="en">
                <a:latin typeface="Catamaran"/>
                <a:ea typeface="Catamaran"/>
                <a:cs typeface="Catamaran"/>
                <a:sym typeface="Catamaran"/>
              </a:rPr>
              <a:t>V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. For example below, the graph on the left is bipartite, whereas on the graph on the right is not. Provide an algorithm which determines whether or not a graph is bipartite. What is the runtime of your algorithm? </a:t>
            </a:r>
            <a:r>
              <a:rPr i="1" lang="en">
                <a:latin typeface="Catamaran"/>
                <a:ea typeface="Catamaran"/>
                <a:cs typeface="Catamaran"/>
                <a:sym typeface="Catamaran"/>
              </a:rPr>
              <a:t>Hint: Can you modify an algorithm we already know (ie. graph traversal)?</a:t>
            </a:r>
            <a:endParaRPr i="1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94" name="Google Shape;1394;p76"/>
          <p:cNvSpPr/>
          <p:nvPr/>
        </p:nvSpPr>
        <p:spPr>
          <a:xfrm>
            <a:off x="777650" y="3346075"/>
            <a:ext cx="384900" cy="3849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95" name="Google Shape;1395;p76"/>
          <p:cNvSpPr/>
          <p:nvPr/>
        </p:nvSpPr>
        <p:spPr>
          <a:xfrm>
            <a:off x="1666650" y="33460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96" name="Google Shape;1396;p76"/>
          <p:cNvSpPr/>
          <p:nvPr/>
        </p:nvSpPr>
        <p:spPr>
          <a:xfrm>
            <a:off x="2555650" y="3346075"/>
            <a:ext cx="384900" cy="3849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97" name="Google Shape;1397;p76"/>
          <p:cNvSpPr/>
          <p:nvPr/>
        </p:nvSpPr>
        <p:spPr>
          <a:xfrm>
            <a:off x="3444650" y="29611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98" name="Google Shape;1398;p76"/>
          <p:cNvSpPr/>
          <p:nvPr/>
        </p:nvSpPr>
        <p:spPr>
          <a:xfrm>
            <a:off x="3444650" y="37309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99" name="Google Shape;1399;p76"/>
          <p:cNvCxnSpPr>
            <a:stCxn id="1394" idx="6"/>
            <a:endCxn id="1395" idx="2"/>
          </p:cNvCxnSpPr>
          <p:nvPr/>
        </p:nvCxnSpPr>
        <p:spPr>
          <a:xfrm>
            <a:off x="1162550" y="3538525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76"/>
          <p:cNvCxnSpPr>
            <a:stCxn id="1395" idx="6"/>
            <a:endCxn id="1396" idx="2"/>
          </p:cNvCxnSpPr>
          <p:nvPr/>
        </p:nvCxnSpPr>
        <p:spPr>
          <a:xfrm>
            <a:off x="2051550" y="3538525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76"/>
          <p:cNvCxnSpPr>
            <a:endCxn id="1397" idx="2"/>
          </p:cNvCxnSpPr>
          <p:nvPr/>
        </p:nvCxnSpPr>
        <p:spPr>
          <a:xfrm flipH="1" rot="10800000">
            <a:off x="2884250" y="3153625"/>
            <a:ext cx="560400" cy="24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76"/>
          <p:cNvCxnSpPr>
            <a:stCxn id="1396" idx="5"/>
            <a:endCxn id="1398" idx="2"/>
          </p:cNvCxnSpPr>
          <p:nvPr/>
        </p:nvCxnSpPr>
        <p:spPr>
          <a:xfrm>
            <a:off x="2884183" y="3674608"/>
            <a:ext cx="560400" cy="24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76"/>
          <p:cNvSpPr/>
          <p:nvPr/>
        </p:nvSpPr>
        <p:spPr>
          <a:xfrm>
            <a:off x="5844950" y="3346075"/>
            <a:ext cx="384900" cy="3849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04" name="Google Shape;1404;p76"/>
          <p:cNvSpPr/>
          <p:nvPr/>
        </p:nvSpPr>
        <p:spPr>
          <a:xfrm>
            <a:off x="6784750" y="33460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05" name="Google Shape;1405;p76"/>
          <p:cNvSpPr/>
          <p:nvPr/>
        </p:nvSpPr>
        <p:spPr>
          <a:xfrm>
            <a:off x="7724550" y="3346075"/>
            <a:ext cx="384900" cy="384900"/>
          </a:xfrm>
          <a:prstGeom prst="ellipse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?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406" name="Google Shape;1406;p76"/>
          <p:cNvCxnSpPr>
            <a:stCxn id="1403" idx="6"/>
            <a:endCxn id="1404" idx="2"/>
          </p:cNvCxnSpPr>
          <p:nvPr/>
        </p:nvCxnSpPr>
        <p:spPr>
          <a:xfrm>
            <a:off x="6229850" y="3538525"/>
            <a:ext cx="55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76"/>
          <p:cNvCxnSpPr>
            <a:stCxn id="1404" idx="6"/>
            <a:endCxn id="1405" idx="2"/>
          </p:cNvCxnSpPr>
          <p:nvPr/>
        </p:nvCxnSpPr>
        <p:spPr>
          <a:xfrm>
            <a:off x="7169650" y="3538525"/>
            <a:ext cx="55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76"/>
          <p:cNvCxnSpPr>
            <a:stCxn id="1403" idx="0"/>
            <a:endCxn id="1405" idx="0"/>
          </p:cNvCxnSpPr>
          <p:nvPr/>
        </p:nvCxnSpPr>
        <p:spPr>
          <a:xfrm flipH="1" rot="-5400000">
            <a:off x="6976850" y="2406625"/>
            <a:ext cx="600" cy="187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4A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414" name="Google Shape;1414;p77"/>
          <p:cNvSpPr txBox="1"/>
          <p:nvPr/>
        </p:nvSpPr>
        <p:spPr>
          <a:xfrm>
            <a:off x="495300" y="1244600"/>
            <a:ext cx="796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tamaran"/>
                <a:ea typeface="Catamaran"/>
                <a:cs typeface="Catamaran"/>
                <a:sym typeface="Catamaran"/>
              </a:rPr>
              <a:t>BFS or DFS! If a node is in set U, then all neighbors must be in set V. </a:t>
            </a:r>
            <a:endParaRPr>
              <a:solidFill>
                <a:srgbClr val="38761D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38761D"/>
                </a:solidFill>
                <a:latin typeface="Catamaran"/>
                <a:ea typeface="Catamaran"/>
                <a:cs typeface="Catamaran"/>
                <a:sym typeface="Catamaran"/>
              </a:rPr>
              <a:t>If we try to label a neighbor as u but they’ve already been labeled v → not bipartite</a:t>
            </a:r>
            <a:endParaRPr>
              <a:solidFill>
                <a:srgbClr val="38761D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38761D"/>
                </a:solidFill>
                <a:latin typeface="Catamaran"/>
                <a:ea typeface="Catamaran"/>
                <a:cs typeface="Catamaran"/>
                <a:sym typeface="Catamaran"/>
              </a:rPr>
              <a:t>If we successfully mark every node → bipartite</a:t>
            </a:r>
            <a:endParaRPr>
              <a:solidFill>
                <a:srgbClr val="38761D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tamaran"/>
                <a:ea typeface="Catamaran"/>
                <a:cs typeface="Catamaran"/>
                <a:sym typeface="Catamaran"/>
              </a:rPr>
              <a:t>Runtime: Θ(V + E), same as BFS or DFS</a:t>
            </a:r>
            <a:endParaRPr>
              <a:solidFill>
                <a:srgbClr val="38761D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5" name="Google Shape;1415;p77"/>
          <p:cNvSpPr/>
          <p:nvPr/>
        </p:nvSpPr>
        <p:spPr>
          <a:xfrm>
            <a:off x="777650" y="3346075"/>
            <a:ext cx="384900" cy="3849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6" name="Google Shape;1416;p77"/>
          <p:cNvSpPr/>
          <p:nvPr/>
        </p:nvSpPr>
        <p:spPr>
          <a:xfrm>
            <a:off x="1666650" y="33460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7" name="Google Shape;1417;p77"/>
          <p:cNvSpPr/>
          <p:nvPr/>
        </p:nvSpPr>
        <p:spPr>
          <a:xfrm>
            <a:off x="2555650" y="3346075"/>
            <a:ext cx="384900" cy="3849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8" name="Google Shape;1418;p77"/>
          <p:cNvSpPr/>
          <p:nvPr/>
        </p:nvSpPr>
        <p:spPr>
          <a:xfrm>
            <a:off x="3444650" y="29611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9" name="Google Shape;1419;p77"/>
          <p:cNvSpPr/>
          <p:nvPr/>
        </p:nvSpPr>
        <p:spPr>
          <a:xfrm>
            <a:off x="3444650" y="37309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420" name="Google Shape;1420;p77"/>
          <p:cNvCxnSpPr>
            <a:stCxn id="1415" idx="6"/>
            <a:endCxn id="1416" idx="2"/>
          </p:cNvCxnSpPr>
          <p:nvPr/>
        </p:nvCxnSpPr>
        <p:spPr>
          <a:xfrm>
            <a:off x="1162550" y="3538525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77"/>
          <p:cNvCxnSpPr>
            <a:stCxn id="1416" idx="6"/>
            <a:endCxn id="1417" idx="2"/>
          </p:cNvCxnSpPr>
          <p:nvPr/>
        </p:nvCxnSpPr>
        <p:spPr>
          <a:xfrm>
            <a:off x="2051550" y="3538525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77"/>
          <p:cNvCxnSpPr>
            <a:endCxn id="1418" idx="2"/>
          </p:cNvCxnSpPr>
          <p:nvPr/>
        </p:nvCxnSpPr>
        <p:spPr>
          <a:xfrm flipH="1" rot="10800000">
            <a:off x="2884250" y="3153625"/>
            <a:ext cx="560400" cy="24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77"/>
          <p:cNvCxnSpPr>
            <a:stCxn id="1417" idx="5"/>
            <a:endCxn id="1419" idx="2"/>
          </p:cNvCxnSpPr>
          <p:nvPr/>
        </p:nvCxnSpPr>
        <p:spPr>
          <a:xfrm>
            <a:off x="2884183" y="3674608"/>
            <a:ext cx="560400" cy="24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4" name="Google Shape;1424;p77"/>
          <p:cNvSpPr/>
          <p:nvPr/>
        </p:nvSpPr>
        <p:spPr>
          <a:xfrm>
            <a:off x="5844950" y="3346075"/>
            <a:ext cx="384900" cy="3849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25" name="Google Shape;1425;p77"/>
          <p:cNvSpPr/>
          <p:nvPr/>
        </p:nvSpPr>
        <p:spPr>
          <a:xfrm>
            <a:off x="6784750" y="33460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26" name="Google Shape;1426;p77"/>
          <p:cNvSpPr/>
          <p:nvPr/>
        </p:nvSpPr>
        <p:spPr>
          <a:xfrm>
            <a:off x="7724550" y="3346075"/>
            <a:ext cx="384900" cy="384900"/>
          </a:xfrm>
          <a:prstGeom prst="ellipse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?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427" name="Google Shape;1427;p77"/>
          <p:cNvCxnSpPr>
            <a:stCxn id="1424" idx="6"/>
            <a:endCxn id="1425" idx="2"/>
          </p:cNvCxnSpPr>
          <p:nvPr/>
        </p:nvCxnSpPr>
        <p:spPr>
          <a:xfrm>
            <a:off x="6229850" y="3538525"/>
            <a:ext cx="55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77"/>
          <p:cNvCxnSpPr>
            <a:stCxn id="1425" idx="6"/>
            <a:endCxn id="1426" idx="2"/>
          </p:cNvCxnSpPr>
          <p:nvPr/>
        </p:nvCxnSpPr>
        <p:spPr>
          <a:xfrm>
            <a:off x="7169650" y="3538525"/>
            <a:ext cx="55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77"/>
          <p:cNvCxnSpPr>
            <a:stCxn id="1424" idx="0"/>
            <a:endCxn id="1426" idx="0"/>
          </p:cNvCxnSpPr>
          <p:nvPr/>
        </p:nvCxnSpPr>
        <p:spPr>
          <a:xfrm flipH="1" rot="-5400000">
            <a:off x="6976850" y="2406625"/>
            <a:ext cx="600" cy="187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435" name="Google Shape;1435;p78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each neighbor of the vertex: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mark neighbor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 then give an example of a graph where this 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441" name="Google Shape;1441;p79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each neighbor of the vertex: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447" name="Google Shape;1447;p80"/>
          <p:cNvSpPr txBox="1"/>
          <p:nvPr/>
        </p:nvSpPr>
        <p:spPr>
          <a:xfrm>
            <a:off x="311700" y="1034100"/>
            <a:ext cx="55302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if the vertex was not already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b="1" lang="en" sz="1200">
                <a:solidFill>
                  <a:srgbClr val="6AA84F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mark the vertex you just popped</a:t>
            </a:r>
            <a:endParaRPr b="1" sz="1200">
              <a:solidFill>
                <a:srgbClr val="6AA84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for each neighbor of the vertex: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if neighbor not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    push neighbor onto the fringe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453" name="Google Shape;1453;p81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each neighbor of the vertex: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54" name="Google Shape;1454;p81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55" name="Google Shape;1455;p81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56" name="Google Shape;1456;p81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57" name="Google Shape;1457;p81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458" name="Google Shape;1458;p81"/>
          <p:cNvCxnSpPr>
            <a:endCxn id="1454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81"/>
          <p:cNvCxnSpPr>
            <a:stCxn id="1454" idx="4"/>
            <a:endCxn id="1455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81"/>
          <p:cNvCxnSpPr>
            <a:stCxn id="1456" idx="5"/>
            <a:endCxn id="1457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1" name="Google Shape;1461;p81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Algorithm Runtimes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11700" y="1152475"/>
            <a:ext cx="85206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For a graph with V vertices and E edges: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19"/>
          <p:cNvGraphicFramePr/>
          <p:nvPr/>
        </p:nvGraphicFramePr>
        <p:xfrm>
          <a:off x="2511825" y="17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{583B4146-6AEF-470B-8110-DD4F341E5DB1}</a:tableStyleId>
              </a:tblPr>
              <a:tblGrid>
                <a:gridCol w="2060175"/>
                <a:gridCol w="2060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Graph Algorithm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Runtime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DFS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O (V + E)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BFS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 (V + E)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Dijkstra's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O((V + E) log V)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A*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O((V + E) log V)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Prim’s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O((V + E) log V)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Kruskal’s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O(E log E)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467" name="Google Shape;1467;p82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each neighbor of the vertex: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68" name="Google Shape;1468;p82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69" name="Google Shape;1469;p82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70" name="Google Shape;1470;p82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71" name="Google Shape;1471;p82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472" name="Google Shape;1472;p82"/>
          <p:cNvCxnSpPr>
            <a:endCxn id="1468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82"/>
          <p:cNvCxnSpPr>
            <a:stCxn id="1468" idx="4"/>
            <a:endCxn id="1469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82"/>
          <p:cNvCxnSpPr>
            <a:stCxn id="1470" idx="5"/>
            <a:endCxn id="1471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5" name="Google Shape;1475;p82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6" name="Google Shape;1476;p82"/>
          <p:cNvSpPr txBox="1"/>
          <p:nvPr/>
        </p:nvSpPr>
        <p:spPr>
          <a:xfrm>
            <a:off x="5390200" y="364297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Fringe: A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482" name="Google Shape;1482;p83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each neighbor of the vertex: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83" name="Google Shape;1483;p83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84" name="Google Shape;1484;p83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85" name="Google Shape;1485;p83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86" name="Google Shape;1486;p83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487" name="Google Shape;1487;p83"/>
          <p:cNvCxnSpPr>
            <a:endCxn id="1483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83"/>
          <p:cNvCxnSpPr>
            <a:stCxn id="1483" idx="4"/>
            <a:endCxn id="1484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83"/>
          <p:cNvCxnSpPr>
            <a:stCxn id="1485" idx="5"/>
            <a:endCxn id="1486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83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1" name="Google Shape;1491;p83"/>
          <p:cNvSpPr txBox="1"/>
          <p:nvPr/>
        </p:nvSpPr>
        <p:spPr>
          <a:xfrm>
            <a:off x="5390200" y="364297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Fringe: 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497" name="Google Shape;1497;p84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for each neighbor of the vertex: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98" name="Google Shape;1498;p84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99" name="Google Shape;1499;p84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00" name="Google Shape;1500;p84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01" name="Google Shape;1501;p84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02" name="Google Shape;1502;p84"/>
          <p:cNvCxnSpPr>
            <a:endCxn id="1498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4"/>
          <p:cNvCxnSpPr>
            <a:stCxn id="1498" idx="4"/>
            <a:endCxn id="1499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84"/>
          <p:cNvCxnSpPr>
            <a:stCxn id="1500" idx="5"/>
            <a:endCxn id="1501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5" name="Google Shape;1505;p84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6" name="Google Shape;1506;p84"/>
          <p:cNvSpPr txBox="1"/>
          <p:nvPr/>
        </p:nvSpPr>
        <p:spPr>
          <a:xfrm>
            <a:off x="5390200" y="364297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Fringe: D C B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512" name="Google Shape;1512;p85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each neighbor of the vertex: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13" name="Google Shape;1513;p85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14" name="Google Shape;1514;p85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15" name="Google Shape;1515;p85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16" name="Google Shape;1516;p85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17" name="Google Shape;1517;p85"/>
          <p:cNvCxnSpPr>
            <a:endCxn id="1513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85"/>
          <p:cNvCxnSpPr>
            <a:stCxn id="1513" idx="4"/>
            <a:endCxn id="1514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85"/>
          <p:cNvCxnSpPr>
            <a:stCxn id="1515" idx="5"/>
            <a:endCxn id="1516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85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1" name="Google Shape;1521;p85"/>
          <p:cNvSpPr txBox="1"/>
          <p:nvPr/>
        </p:nvSpPr>
        <p:spPr>
          <a:xfrm>
            <a:off x="5390200" y="364297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Fringe: D C 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527" name="Google Shape;1527;p86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for each neighbor of the vertex: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8" name="Google Shape;1528;p86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9" name="Google Shape;1529;p86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30" name="Google Shape;1530;p86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31" name="Google Shape;1531;p86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32" name="Google Shape;1532;p86"/>
          <p:cNvCxnSpPr>
            <a:endCxn id="1528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86"/>
          <p:cNvCxnSpPr>
            <a:stCxn id="1528" idx="4"/>
            <a:endCxn id="1529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86"/>
          <p:cNvCxnSpPr>
            <a:stCxn id="1530" idx="5"/>
            <a:endCxn id="1531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86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6" name="Google Shape;1536;p86"/>
          <p:cNvSpPr txBox="1"/>
          <p:nvPr/>
        </p:nvSpPr>
        <p:spPr>
          <a:xfrm>
            <a:off x="5390200" y="364297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Fringe: D C 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7" name="Google Shape;1537;p86"/>
          <p:cNvSpPr txBox="1"/>
          <p:nvPr/>
        </p:nvSpPr>
        <p:spPr>
          <a:xfrm>
            <a:off x="5390200" y="3997275"/>
            <a:ext cx="36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 and D are already marked!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543" name="Google Shape;1543;p87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each neighbor of the vertex: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44" name="Google Shape;1544;p87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45" name="Google Shape;1545;p87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46" name="Google Shape;1546;p87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47" name="Google Shape;1547;p87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48" name="Google Shape;1548;p87"/>
          <p:cNvCxnSpPr>
            <a:endCxn id="1544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87"/>
          <p:cNvCxnSpPr>
            <a:stCxn id="1544" idx="4"/>
            <a:endCxn id="1545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87"/>
          <p:cNvCxnSpPr>
            <a:stCxn id="1546" idx="5"/>
            <a:endCxn id="1547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1" name="Google Shape;1551;p87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2" name="Google Shape;1552;p87"/>
          <p:cNvSpPr txBox="1"/>
          <p:nvPr/>
        </p:nvSpPr>
        <p:spPr>
          <a:xfrm>
            <a:off x="5390200" y="364297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Fringe: D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558" name="Google Shape;1558;p88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for each neighbor of the vertex: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59" name="Google Shape;1559;p88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0" name="Google Shape;1560;p88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1" name="Google Shape;1561;p88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2" name="Google Shape;1562;p88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63" name="Google Shape;1563;p88"/>
          <p:cNvCxnSpPr>
            <a:endCxn id="1559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88"/>
          <p:cNvCxnSpPr>
            <a:stCxn id="1559" idx="4"/>
            <a:endCxn id="1560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88"/>
          <p:cNvCxnSpPr>
            <a:stCxn id="1561" idx="5"/>
            <a:endCxn id="1562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6" name="Google Shape;1566;p88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7" name="Google Shape;1567;p88"/>
          <p:cNvSpPr txBox="1"/>
          <p:nvPr/>
        </p:nvSpPr>
        <p:spPr>
          <a:xfrm>
            <a:off x="5390200" y="364297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Fringe: D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573" name="Google Shape;1573;p89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each neighbor of the vertex: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4" name="Google Shape;1574;p89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5" name="Google Shape;1575;p89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6" name="Google Shape;1576;p89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7" name="Google Shape;1577;p89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8" name="Google Shape;1578;p89"/>
          <p:cNvCxnSpPr>
            <a:endCxn id="1574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89"/>
          <p:cNvCxnSpPr>
            <a:stCxn id="1574" idx="4"/>
            <a:endCxn id="1575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89"/>
          <p:cNvCxnSpPr>
            <a:stCxn id="1576" idx="5"/>
            <a:endCxn id="1577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1" name="Google Shape;1581;p89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2" name="Google Shape;1582;p89"/>
          <p:cNvSpPr txBox="1"/>
          <p:nvPr/>
        </p:nvSpPr>
        <p:spPr>
          <a:xfrm>
            <a:off x="5390200" y="364297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Fringe: 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588" name="Google Shape;1588;p90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for each neighbor of the vertex: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b="1"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9" name="Google Shape;1589;p90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0" name="Google Shape;1590;p90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1" name="Google Shape;1591;p90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2" name="Google Shape;1592;p90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93" name="Google Shape;1593;p90"/>
          <p:cNvCxnSpPr>
            <a:endCxn id="1589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90"/>
          <p:cNvCxnSpPr>
            <a:stCxn id="1589" idx="4"/>
            <a:endCxn id="1590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90"/>
          <p:cNvCxnSpPr>
            <a:stCxn id="1591" idx="5"/>
            <a:endCxn id="1592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90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7" name="Google Shape;1597;p90"/>
          <p:cNvSpPr txBox="1"/>
          <p:nvPr/>
        </p:nvSpPr>
        <p:spPr>
          <a:xfrm>
            <a:off x="5390200" y="3642975"/>
            <a:ext cx="35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Fringe: 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4B</a:t>
            </a:r>
            <a:r>
              <a:rPr lang="en"/>
              <a:t> Graph Algorithm Design</a:t>
            </a:r>
            <a:endParaRPr/>
          </a:p>
        </p:txBody>
      </p:sp>
      <p:sp>
        <p:nvSpPr>
          <p:cNvPr id="1603" name="Google Shape;1603;p91"/>
          <p:cNvSpPr txBox="1"/>
          <p:nvPr/>
        </p:nvSpPr>
        <p:spPr>
          <a:xfrm>
            <a:off x="311700" y="1034100"/>
            <a:ext cx="842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Consider the following implementation of DFS, which contains an error: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create the fringe, which is an empty Stack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push the start vertex onto the fringe and mark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while the fringe is not empty: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pop a vertex off the fringe and visit it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each neighbor of the vertex: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if neighbor not marked: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push neighbor onto the fringe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BM Plex Mono"/>
                <a:ea typeface="IBM Plex Mono"/>
                <a:cs typeface="IBM Plex Mono"/>
                <a:sym typeface="IBM Plex Mono"/>
              </a:rPr>
              <a:t>            </a:t>
            </a:r>
            <a:r>
              <a:rPr b="1" lang="en" sz="1200">
                <a:solidFill>
                  <a:srgbClr val="99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mark neighbor</a:t>
            </a:r>
            <a:endParaRPr b="1" sz="1200">
              <a:solidFill>
                <a:srgbClr val="99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Identify the bug,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 then give an example of a graph where this 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algorithm may not traverse in DFS order.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4" name="Google Shape;1604;p91"/>
          <p:cNvSpPr/>
          <p:nvPr/>
        </p:nvSpPr>
        <p:spPr>
          <a:xfrm>
            <a:off x="6726588" y="11016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5" name="Google Shape;1605;p91"/>
          <p:cNvSpPr/>
          <p:nvPr/>
        </p:nvSpPr>
        <p:spPr>
          <a:xfrm>
            <a:off x="6726588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6" name="Google Shape;1606;p91"/>
          <p:cNvSpPr/>
          <p:nvPr/>
        </p:nvSpPr>
        <p:spPr>
          <a:xfrm>
            <a:off x="5830663" y="209297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7" name="Google Shape;1607;p91"/>
          <p:cNvSpPr/>
          <p:nvPr/>
        </p:nvSpPr>
        <p:spPr>
          <a:xfrm>
            <a:off x="6726588" y="3005825"/>
            <a:ext cx="384900" cy="384900"/>
          </a:xfrm>
          <a:prstGeom prst="ellipse">
            <a:avLst/>
          </a:prstGeom>
          <a:solidFill>
            <a:srgbClr val="88B0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08" name="Google Shape;1608;p91"/>
          <p:cNvCxnSpPr>
            <a:endCxn id="1604" idx="3"/>
          </p:cNvCxnSpPr>
          <p:nvPr/>
        </p:nvCxnSpPr>
        <p:spPr>
          <a:xfrm flipH="1" rot="10800000">
            <a:off x="6159255" y="1430158"/>
            <a:ext cx="623700" cy="7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91"/>
          <p:cNvCxnSpPr>
            <a:stCxn id="1604" idx="4"/>
            <a:endCxn id="1605" idx="0"/>
          </p:cNvCxnSpPr>
          <p:nvPr/>
        </p:nvCxnSpPr>
        <p:spPr>
          <a:xfrm>
            <a:off x="6919038" y="1486525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91"/>
          <p:cNvCxnSpPr>
            <a:stCxn id="1606" idx="5"/>
            <a:endCxn id="1607" idx="1"/>
          </p:cNvCxnSpPr>
          <p:nvPr/>
        </p:nvCxnSpPr>
        <p:spPr>
          <a:xfrm>
            <a:off x="6159195" y="2421508"/>
            <a:ext cx="623700" cy="6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Google Shape;1611;p91"/>
          <p:cNvSpPr/>
          <p:nvPr/>
        </p:nvSpPr>
        <p:spPr>
          <a:xfrm>
            <a:off x="7096600" y="1385450"/>
            <a:ext cx="554181" cy="1739525"/>
          </a:xfrm>
          <a:custGeom>
            <a:rect b="b" l="l" r="r" t="t"/>
            <a:pathLst>
              <a:path extrusionOk="0" h="69581" w="30483">
                <a:moveTo>
                  <a:pt x="0" y="0"/>
                </a:moveTo>
                <a:cubicBezTo>
                  <a:pt x="5080" y="6004"/>
                  <a:pt x="30429" y="24425"/>
                  <a:pt x="30480" y="36022"/>
                </a:cubicBezTo>
                <a:cubicBezTo>
                  <a:pt x="30531" y="47619"/>
                  <a:pt x="5337" y="63988"/>
                  <a:pt x="308" y="69581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2" name="Google Shape;1612;p91"/>
          <p:cNvSpPr txBox="1"/>
          <p:nvPr/>
        </p:nvSpPr>
        <p:spPr>
          <a:xfrm>
            <a:off x="4356475" y="3642975"/>
            <a:ext cx="45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This DFS implementation visited A → B → C → D. 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A correct implementation should visit A → B → D → C.</a:t>
            </a:r>
            <a:endParaRPr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4C</a:t>
            </a:r>
            <a:r>
              <a:rPr lang="en"/>
              <a:t> Graph Algorithm Design </a:t>
            </a:r>
            <a:r>
              <a:rPr i="1" lang="en">
                <a:solidFill>
                  <a:schemeClr val="dk2"/>
                </a:solidFill>
              </a:rPr>
              <a:t>Extra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1618" name="Google Shape;1618;p92"/>
          <p:cNvSpPr txBox="1"/>
          <p:nvPr/>
        </p:nvSpPr>
        <p:spPr>
          <a:xfrm>
            <a:off x="311700" y="1077000"/>
            <a:ext cx="83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Provide an algorithm that finds the shortest cycle (in terms of the number of edges used) in a directed graph in O(EV) time and O(E) space, assuming E &gt; V.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1624" name="Google Shape;1624;p93"/>
          <p:cNvSpPr txBox="1"/>
          <p:nvPr>
            <p:ph idx="1" type="body"/>
          </p:nvPr>
        </p:nvSpPr>
        <p:spPr>
          <a:xfrm>
            <a:off x="311700" y="1283100"/>
            <a:ext cx="8520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</a:rPr>
              <a:t>tinyurl.com/61b-disc-fa24-new</a:t>
            </a:r>
            <a:endParaRPr b="1"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</a:endParaRPr>
          </a:p>
        </p:txBody>
      </p:sp>
      <p:pic>
        <p:nvPicPr>
          <p:cNvPr id="1625" name="Google Shape;162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25" y="2286175"/>
            <a:ext cx="15049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</a:t>
            </a:r>
            <a:r>
              <a:rPr lang="en"/>
              <a:t> Longest Prefix</a:t>
            </a:r>
            <a:endParaRPr sz="7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11700" y="1054500"/>
            <a:ext cx="601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Fill in the </a:t>
            </a:r>
            <a:r>
              <a:rPr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longestPrefixOf(String word)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method below such that it returns the longest prefix of word that is also a prefix of a key in the trie.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example, if a TrieSet t</a:t>
            </a:r>
            <a:r>
              <a:rPr b="1"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contains keys {"cryst", "tries", "cr"}: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t.longestPrefixOf("crystal")</a:t>
            </a:r>
            <a:r>
              <a:rPr b="1"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returns "cryst"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t.longestPrefixOf("crys") returns "crys"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7264987" y="105450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909812" y="1594080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909812" y="214588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909800" y="26976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1" name="Google Shape;181;p21"/>
          <p:cNvCxnSpPr>
            <a:stCxn id="177" idx="3"/>
            <a:endCxn id="178" idx="0"/>
          </p:cNvCxnSpPr>
          <p:nvPr/>
        </p:nvCxnSpPr>
        <p:spPr>
          <a:xfrm flipH="1">
            <a:off x="7117723" y="1409408"/>
            <a:ext cx="2082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>
            <a:endCxn id="179" idx="0"/>
          </p:cNvCxnSpPr>
          <p:nvPr/>
        </p:nvCxnSpPr>
        <p:spPr>
          <a:xfrm>
            <a:off x="7117862" y="2010286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1"/>
          <p:cNvCxnSpPr>
            <a:stCxn id="179" idx="4"/>
            <a:endCxn id="180" idx="0"/>
          </p:cNvCxnSpPr>
          <p:nvPr/>
        </p:nvCxnSpPr>
        <p:spPr>
          <a:xfrm>
            <a:off x="7117862" y="256168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1"/>
          <p:cNvSpPr/>
          <p:nvPr/>
        </p:nvSpPr>
        <p:spPr>
          <a:xfrm>
            <a:off x="7754812" y="1594059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742012" y="2145871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7742012" y="2697684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" name="Google Shape;187;p21"/>
          <p:cNvCxnSpPr>
            <a:stCxn id="177" idx="5"/>
            <a:endCxn id="184" idx="1"/>
          </p:cNvCxnSpPr>
          <p:nvPr/>
        </p:nvCxnSpPr>
        <p:spPr>
          <a:xfrm>
            <a:off x="7620150" y="1409408"/>
            <a:ext cx="195600" cy="24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1"/>
          <p:cNvCxnSpPr>
            <a:endCxn id="185" idx="0"/>
          </p:cNvCxnSpPr>
          <p:nvPr/>
        </p:nvCxnSpPr>
        <p:spPr>
          <a:xfrm flipH="1">
            <a:off x="7950062" y="2009971"/>
            <a:ext cx="1290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1"/>
          <p:cNvCxnSpPr>
            <a:stCxn id="185" idx="4"/>
            <a:endCxn id="186" idx="0"/>
          </p:cNvCxnSpPr>
          <p:nvPr/>
        </p:nvCxnSpPr>
        <p:spPr>
          <a:xfrm>
            <a:off x="7950062" y="2561671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/>
          <p:nvPr/>
        </p:nvSpPr>
        <p:spPr>
          <a:xfrm>
            <a:off x="690980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1" name="Google Shape;191;p21"/>
          <p:cNvCxnSpPr>
            <a:endCxn id="190" idx="0"/>
          </p:cNvCxnSpPr>
          <p:nvPr/>
        </p:nvCxnSpPr>
        <p:spPr>
          <a:xfrm>
            <a:off x="711785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/>
          <p:nvPr/>
        </p:nvSpPr>
        <p:spPr>
          <a:xfrm>
            <a:off x="6909800" y="38013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3" name="Google Shape;193;p21"/>
          <p:cNvCxnSpPr>
            <a:endCxn id="192" idx="0"/>
          </p:cNvCxnSpPr>
          <p:nvPr/>
        </p:nvCxnSpPr>
        <p:spPr>
          <a:xfrm>
            <a:off x="7117850" y="36654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1"/>
          <p:cNvSpPr/>
          <p:nvPr/>
        </p:nvSpPr>
        <p:spPr>
          <a:xfrm>
            <a:off x="7748450" y="3249466"/>
            <a:ext cx="416100" cy="4158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5" name="Google Shape;195;p21"/>
          <p:cNvCxnSpPr>
            <a:endCxn id="194" idx="0"/>
          </p:cNvCxnSpPr>
          <p:nvPr/>
        </p:nvCxnSpPr>
        <p:spPr>
          <a:xfrm>
            <a:off x="7956500" y="31135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1"/>
          <p:cNvSpPr/>
          <p:nvPr/>
        </p:nvSpPr>
        <p:spPr>
          <a:xfrm>
            <a:off x="7754800" y="3801166"/>
            <a:ext cx="416100" cy="4158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7" name="Google Shape;197;p21"/>
          <p:cNvCxnSpPr>
            <a:endCxn id="196" idx="0"/>
          </p:cNvCxnSpPr>
          <p:nvPr/>
        </p:nvCxnSpPr>
        <p:spPr>
          <a:xfrm>
            <a:off x="7962850" y="3665266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61B Discussion">
  <a:themeElements>
    <a:clrScheme name="Simple Light">
      <a:dk1>
        <a:srgbClr val="000000"/>
      </a:dk1>
      <a:lt1>
        <a:srgbClr val="FFFFFF"/>
      </a:lt1>
      <a:dk2>
        <a:srgbClr val="888888"/>
      </a:dk2>
      <a:lt2>
        <a:srgbClr val="EEEEEE"/>
      </a:lt2>
      <a:accent1>
        <a:srgbClr val="003262"/>
      </a:accent1>
      <a:accent2>
        <a:srgbClr val="3B7EA1"/>
      </a:accent2>
      <a:accent3>
        <a:srgbClr val="FDB515"/>
      </a:accent3>
      <a:accent4>
        <a:srgbClr val="C4820E"/>
      </a:accent4>
      <a:accent5>
        <a:srgbClr val="46535E"/>
      </a:accent5>
      <a:accent6>
        <a:srgbClr val="B9D3B6"/>
      </a:accent6>
      <a:hlink>
        <a:srgbClr val="584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