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Lst>
  <p:sldSz cy="5143500" cx="9144000"/>
  <p:notesSz cx="6858000" cy="9144000"/>
  <p:embeddedFontLst>
    <p:embeddedFont>
      <p:font typeface="Catamaran"/>
      <p:regular r:id="rId85"/>
      <p:bold r:id="rId86"/>
    </p:embeddedFont>
    <p:embeddedFont>
      <p:font typeface="Lato"/>
      <p:regular r:id="rId87"/>
      <p:bold r:id="rId88"/>
      <p:italic r:id="rId89"/>
      <p:boldItalic r:id="rId90"/>
    </p:embeddedFont>
    <p:embeddedFont>
      <p:font typeface="IBM Plex Mono"/>
      <p:regular r:id="rId91"/>
      <p:bold r:id="rId92"/>
      <p:italic r:id="rId93"/>
      <p:boldItalic r:id="rId9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AD176A3-FA69-43D9-84ED-2F41BF3A2426}">
  <a:tblStyle styleId="{EAD176A3-FA69-43D9-84ED-2F41BF3A242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font" Target="fonts/Catamaran-bold.fntdata"/><Relationship Id="rId41" Type="http://schemas.openxmlformats.org/officeDocument/2006/relationships/slide" Target="slides/slide35.xml"/><Relationship Id="rId85" Type="http://schemas.openxmlformats.org/officeDocument/2006/relationships/font" Target="fonts/Catamaran-regular.fntdata"/><Relationship Id="rId44" Type="http://schemas.openxmlformats.org/officeDocument/2006/relationships/slide" Target="slides/slide38.xml"/><Relationship Id="rId88" Type="http://schemas.openxmlformats.org/officeDocument/2006/relationships/font" Target="fonts/Lato-bold.fntdata"/><Relationship Id="rId43" Type="http://schemas.openxmlformats.org/officeDocument/2006/relationships/slide" Target="slides/slide37.xml"/><Relationship Id="rId87" Type="http://schemas.openxmlformats.org/officeDocument/2006/relationships/font" Target="fonts/Lato-regular.fntdata"/><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font" Target="fonts/Lato-italic.fntdata"/><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94" Type="http://schemas.openxmlformats.org/officeDocument/2006/relationships/font" Target="fonts/IBMPlexMono-boldItalic.fntdata"/><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IBMPlexMono-regular.fntdata"/><Relationship Id="rId90" Type="http://schemas.openxmlformats.org/officeDocument/2006/relationships/font" Target="fonts/Lato-boldItalic.fntdata"/><Relationship Id="rId93" Type="http://schemas.openxmlformats.org/officeDocument/2006/relationships/font" Target="fonts/IBMPlexMono-italic.fntdata"/><Relationship Id="rId92" Type="http://schemas.openxmlformats.org/officeDocument/2006/relationships/font" Target="fonts/IBMPlexMono-bold.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17a22eef7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17a22eef7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17a22eef7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17a22eef7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17a22eef7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17a22eef7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17a22eef7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17a22eef7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17a22eef7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17a22eef7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17a22eef7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17a22eef7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17a22eef7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17a22eef7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17a22eef7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17a22eef7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17a22eef77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17a22eef7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17a22eef7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17a22eef7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17a22eef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17a22eef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17a22eef77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17a22eef7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17a22eef7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17a22eef7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17a22eef7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17a22eef7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17a22eef77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17a22eef7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17a22eef77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17a22eef7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17a22eef77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17a22eef7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17a22eef77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17a22eef77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17a22eef77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17a22eef77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17a22eef77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17a22eef77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912047cf5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912047cf5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17a22eef7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17a22eef7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a890783b5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a890783b5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6a3e74cc1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6a3e74cc1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6a3e74cc1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6a3e74cc1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6a3e74cc1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6a3e74cc1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23689c48a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23689c48a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23689c48a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23689c48a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23689c48a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23689c48a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23689c48a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23689c48a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6a3e74cc1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6a3e74cc1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6a3e74cc1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6a3e74cc1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17a22eef7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17a22eef7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6a3e74cc1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6a3e74cc1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6a3e74cc1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6a3e74cc1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6a3e74cc1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6a3e74cc1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6a3e74cc1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6a3e74cc1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23689c48a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23689c48a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23689c48a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23689c48a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6a3e74cc1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6a3e74cc1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23689c48a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23689c48a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23689c48a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23689c48a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23689c48aa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23689c48aa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17a22eef7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17a22eef7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23689c48a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23689c48aa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23689c48a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23689c48a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23689c48aa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23689c48aa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23689c48aa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23689c48aa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6a3e74cc1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6a3e74cc1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23689c48aa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223689c48aa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818df6e3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818df6e3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9782ab64f3_5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29782ab64f3_5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9782ab64f3_5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29782ab64f3_5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29782ab64f3_5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29782ab64f3_5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17a22eef7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17a22eef7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1818df6e3b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1818df6e3b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23689c48aa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23689c48aa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23689c48aa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223689c48aa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23689c48aa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23689c48aa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223689c48aa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223689c48aa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23689c48aa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223689c48aa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223689c48aa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223689c48aa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223689c48aa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223689c48aa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223689c48aa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223689c48aa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1818df6e3b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1818df6e3b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17a22eef7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17a22eef7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1818df6e3b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1818df6e3b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1818df6e3b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1818df6e3b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1818df6e3b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1818df6e3b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223689c48aa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223689c48aa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223689c48aa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223689c48aa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223689c48aa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223689c48aa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223689c48aa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223689c48aa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223689c48aa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223689c48aa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3135bbbffd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3135bbbffd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17a22eef7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17a22eef7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17a22eef7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17a22eef7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4800"/>
              <a:buFont typeface="Lato"/>
              <a:buNone/>
              <a:defRPr b="1" sz="4800">
                <a:solidFill>
                  <a:schemeClr val="accent2"/>
                </a:solidFill>
                <a:latin typeface="Lato"/>
                <a:ea typeface="Lato"/>
                <a:cs typeface="Lato"/>
                <a:sym typeface="Lato"/>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2800"/>
              <a:buFont typeface="Lato"/>
              <a:buNone/>
              <a:defRPr sz="2800">
                <a:solidFill>
                  <a:schemeClr val="accent4"/>
                </a:solidFill>
                <a:latin typeface="Lato"/>
                <a:ea typeface="Lato"/>
                <a:cs typeface="Lato"/>
                <a:sym typeface="Lato"/>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13" name="Google Shape;13;p2"/>
          <p:cNvCxnSpPr/>
          <p:nvPr/>
        </p:nvCxnSpPr>
        <p:spPr>
          <a:xfrm>
            <a:off x="1093350" y="2797175"/>
            <a:ext cx="6957300" cy="0"/>
          </a:xfrm>
          <a:prstGeom prst="straightConnector1">
            <a:avLst/>
          </a:prstGeom>
          <a:noFill/>
          <a:ln cap="flat" cmpd="sng" w="9525">
            <a:solidFill>
              <a:schemeClr val="accent6"/>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3600"/>
              <a:buFont typeface="Lato"/>
              <a:buNone/>
              <a:defRPr b="1" sz="3600">
                <a:solidFill>
                  <a:schemeClr val="accent2"/>
                </a:solidFill>
                <a:latin typeface="Lato"/>
                <a:ea typeface="Lato"/>
                <a:cs typeface="Lato"/>
                <a:sym typeface="Lato"/>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cxnSp>
        <p:nvCxnSpPr>
          <p:cNvPr id="17" name="Google Shape;17;p3"/>
          <p:cNvCxnSpPr/>
          <p:nvPr/>
        </p:nvCxnSpPr>
        <p:spPr>
          <a:xfrm>
            <a:off x="1093350" y="2891825"/>
            <a:ext cx="6957300" cy="0"/>
          </a:xfrm>
          <a:prstGeom prst="straightConnector1">
            <a:avLst/>
          </a:prstGeom>
          <a:noFill/>
          <a:ln cap="flat" cmpd="sng" w="9525">
            <a:solidFill>
              <a:schemeClr val="accent6"/>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5"/>
              </a:buClr>
              <a:buSzPts val="4800"/>
              <a:buNone/>
              <a:defRPr sz="4800">
                <a:solidFill>
                  <a:schemeClr val="accent5"/>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500"/>
              <a:buNone/>
              <a:defRPr sz="3500">
                <a:solidFill>
                  <a:schemeClr val="accen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400"/>
              <a:buNone/>
              <a:defRPr/>
            </a:lvl1pPr>
          </a:lstStyle>
          <a:p/>
        </p:txBody>
      </p:sp>
      <p:sp>
        <p:nvSpPr>
          <p:cNvPr id="45" name="Google Shape;4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Lato"/>
              <a:buNone/>
              <a:defRPr b="1" sz="2800">
                <a:solidFill>
                  <a:schemeClr val="dk1"/>
                </a:solidFill>
                <a:latin typeface="Lato"/>
                <a:ea typeface="Lato"/>
                <a:cs typeface="Lato"/>
                <a:sym typeface="La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indent="-317500" lvl="1" marL="9144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rtl="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pic>
        <p:nvPicPr>
          <p:cNvPr id="8" name="Google Shape;8;p1"/>
          <p:cNvPicPr preferRelativeResize="0"/>
          <p:nvPr/>
        </p:nvPicPr>
        <p:blipFill rotWithShape="1">
          <a:blip r:embed="rId1">
            <a:alphaModFix/>
          </a:blip>
          <a:srcRect b="0" l="19" r="29" t="0"/>
          <a:stretch/>
        </p:blipFill>
        <p:spPr>
          <a:xfrm>
            <a:off x="8638500" y="4638000"/>
            <a:ext cx="505500" cy="505500"/>
          </a:xfrm>
          <a:prstGeom prst="ellipse">
            <a:avLst/>
          </a:prstGeom>
          <a:noFill/>
          <a:ln>
            <a:noFill/>
          </a:ln>
        </p:spPr>
      </p:pic>
      <p:sp>
        <p:nvSpPr>
          <p:cNvPr id="9" name="Google Shape;9;p1"/>
          <p:cNvSpPr txBox="1"/>
          <p:nvPr/>
        </p:nvSpPr>
        <p:spPr>
          <a:xfrm>
            <a:off x="7599300" y="4908900"/>
            <a:ext cx="1233000" cy="23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accent2"/>
                </a:solidFill>
                <a:latin typeface="Lato"/>
                <a:ea typeface="Lato"/>
                <a:cs typeface="Lato"/>
                <a:sym typeface="Lato"/>
              </a:rPr>
              <a:t>CS61B Fall 2024</a:t>
            </a:r>
            <a:endParaRPr b="1" sz="3000">
              <a:solidFill>
                <a:schemeClr val="accent2"/>
              </a:solidFill>
              <a:latin typeface="Lato"/>
              <a:ea typeface="Lato"/>
              <a:cs typeface="Lato"/>
              <a:sym typeface="Lato"/>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Sorting</a:t>
            </a:r>
            <a:endParaRPr/>
          </a:p>
        </p:txBody>
      </p:sp>
      <p:sp>
        <p:nvSpPr>
          <p:cNvPr id="57" name="Google Shape;57;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Exam Prep</a:t>
            </a:r>
            <a:r>
              <a:rPr b="1" lang="en"/>
              <a:t> 11</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Insertion Sort</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Insertion sort</a:t>
            </a:r>
            <a:r>
              <a:rPr lang="en"/>
              <a:t> iterates through the list and swaps items backwards as necessary to maintain sortedness. </a:t>
            </a:r>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1 3 5 2 4</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1600"/>
              </a:spcAft>
              <a:buNone/>
            </a:pPr>
            <a:r>
              <a:rPr lang="en"/>
              <a:t>Runtime: </a:t>
            </a:r>
            <a:r>
              <a:rPr lang="en">
                <a:solidFill>
                  <a:srgbClr val="351C75"/>
                </a:solidFill>
              </a:rPr>
              <a:t>O(N</a:t>
            </a:r>
            <a:r>
              <a:rPr baseline="30000" lang="en">
                <a:solidFill>
                  <a:srgbClr val="351C75"/>
                </a:solidFill>
              </a:rPr>
              <a:t>2</a:t>
            </a:r>
            <a:r>
              <a:rPr lang="en">
                <a:solidFill>
                  <a:srgbClr val="351C75"/>
                </a:solidFill>
              </a:rPr>
              <a:t>)</a:t>
            </a:r>
            <a:endParaRPr>
              <a:solidFill>
                <a:srgbClr val="351C75"/>
              </a:solidFill>
            </a:endParaRPr>
          </a:p>
        </p:txBody>
      </p:sp>
      <p:sp>
        <p:nvSpPr>
          <p:cNvPr id="118" name="Google Shape;118;p22"/>
          <p:cNvSpPr txBox="1"/>
          <p:nvPr/>
        </p:nvSpPr>
        <p:spPr>
          <a:xfrm>
            <a:off x="2599700" y="2386600"/>
            <a:ext cx="1167000" cy="2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List so far: </a:t>
            </a:r>
            <a:endParaRPr>
              <a:solidFill>
                <a:schemeClr val="dk1"/>
              </a:solidFill>
              <a:latin typeface="Lato"/>
              <a:ea typeface="Lato"/>
              <a:cs typeface="Lato"/>
              <a:sym typeface="Lato"/>
            </a:endParaRPr>
          </a:p>
        </p:txBody>
      </p:sp>
      <p:sp>
        <p:nvSpPr>
          <p:cNvPr id="119" name="Google Shape;119;p22"/>
          <p:cNvSpPr/>
          <p:nvPr/>
        </p:nvSpPr>
        <p:spPr>
          <a:xfrm>
            <a:off x="4689250" y="2738425"/>
            <a:ext cx="118800" cy="2445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Insertion Sort</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Insertion sort</a:t>
            </a:r>
            <a:r>
              <a:rPr lang="en"/>
              <a:t> iterates through the list and swaps items backwards as necessary to maintain sortedness. </a:t>
            </a:r>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1 3 5 2 4</a:t>
            </a:r>
            <a:endParaRPr sz="1200">
              <a:latin typeface="IBM Plex Mono"/>
              <a:ea typeface="IBM Plex Mono"/>
              <a:cs typeface="IBM Plex Mono"/>
              <a:sym typeface="IBM Plex Mono"/>
            </a:endParaRPr>
          </a:p>
          <a:p>
            <a:pPr indent="0" lvl="0" marL="0" rtl="0" algn="ctr">
              <a:spcBef>
                <a:spcPts val="1600"/>
              </a:spcBef>
              <a:spcAft>
                <a:spcPts val="0"/>
              </a:spcAft>
              <a:buClr>
                <a:schemeClr val="dk1"/>
              </a:buClr>
              <a:buSzPts val="1100"/>
              <a:buFont typeface="Arial"/>
              <a:buNone/>
            </a:pPr>
            <a:r>
              <a:rPr lang="en" sz="1200">
                <a:latin typeface="IBM Plex Mono"/>
                <a:ea typeface="IBM Plex Mono"/>
                <a:cs typeface="IBM Plex Mono"/>
                <a:sym typeface="IBM Plex Mono"/>
              </a:rPr>
              <a:t>1 2 3 5 4</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1600"/>
              </a:spcAft>
              <a:buNone/>
            </a:pPr>
            <a:r>
              <a:rPr lang="en"/>
              <a:t>Runtime: </a:t>
            </a:r>
            <a:r>
              <a:rPr lang="en">
                <a:solidFill>
                  <a:srgbClr val="351C75"/>
                </a:solidFill>
              </a:rPr>
              <a:t>O(N</a:t>
            </a:r>
            <a:r>
              <a:rPr baseline="30000" lang="en">
                <a:solidFill>
                  <a:srgbClr val="351C75"/>
                </a:solidFill>
              </a:rPr>
              <a:t>2</a:t>
            </a:r>
            <a:r>
              <a:rPr lang="en">
                <a:solidFill>
                  <a:srgbClr val="351C75"/>
                </a:solidFill>
              </a:rPr>
              <a:t>)</a:t>
            </a:r>
            <a:endParaRPr>
              <a:solidFill>
                <a:srgbClr val="351C75"/>
              </a:solidFill>
            </a:endParaRPr>
          </a:p>
        </p:txBody>
      </p:sp>
      <p:sp>
        <p:nvSpPr>
          <p:cNvPr id="126" name="Google Shape;126;p23"/>
          <p:cNvSpPr txBox="1"/>
          <p:nvPr/>
        </p:nvSpPr>
        <p:spPr>
          <a:xfrm>
            <a:off x="2641650" y="2826900"/>
            <a:ext cx="1167000" cy="2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List so far: </a:t>
            </a:r>
            <a:endParaRPr>
              <a:solidFill>
                <a:schemeClr val="dk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Insertion Sort</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Insertion sort</a:t>
            </a:r>
            <a:r>
              <a:rPr lang="en"/>
              <a:t> iterates through the list and swaps items backwards as necessary to maintain sortedness. </a:t>
            </a:r>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1 3 5 2 4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1 2 3 5 4</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1600"/>
              </a:spcAft>
              <a:buNone/>
            </a:pPr>
            <a:r>
              <a:rPr lang="en"/>
              <a:t>Runtime: </a:t>
            </a:r>
            <a:r>
              <a:rPr lang="en">
                <a:solidFill>
                  <a:srgbClr val="351C75"/>
                </a:solidFill>
              </a:rPr>
              <a:t>O(N</a:t>
            </a:r>
            <a:r>
              <a:rPr baseline="30000" lang="en">
                <a:solidFill>
                  <a:srgbClr val="351C75"/>
                </a:solidFill>
              </a:rPr>
              <a:t>2</a:t>
            </a:r>
            <a:r>
              <a:rPr lang="en">
                <a:solidFill>
                  <a:srgbClr val="351C75"/>
                </a:solidFill>
              </a:rPr>
              <a:t>)</a:t>
            </a:r>
            <a:endParaRPr>
              <a:solidFill>
                <a:srgbClr val="351C75"/>
              </a:solidFill>
            </a:endParaRPr>
          </a:p>
        </p:txBody>
      </p:sp>
      <p:sp>
        <p:nvSpPr>
          <p:cNvPr id="133" name="Google Shape;133;p24"/>
          <p:cNvSpPr txBox="1"/>
          <p:nvPr/>
        </p:nvSpPr>
        <p:spPr>
          <a:xfrm>
            <a:off x="2641650" y="2826900"/>
            <a:ext cx="1167000" cy="2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List so far: </a:t>
            </a:r>
            <a:endParaRPr>
              <a:solidFill>
                <a:schemeClr val="dk1"/>
              </a:solidFill>
              <a:latin typeface="Lato"/>
              <a:ea typeface="Lato"/>
              <a:cs typeface="Lato"/>
              <a:sym typeface="Lato"/>
            </a:endParaRPr>
          </a:p>
        </p:txBody>
      </p:sp>
      <p:sp>
        <p:nvSpPr>
          <p:cNvPr id="134" name="Google Shape;134;p24"/>
          <p:cNvSpPr/>
          <p:nvPr/>
        </p:nvSpPr>
        <p:spPr>
          <a:xfrm>
            <a:off x="4884900" y="3147600"/>
            <a:ext cx="111900" cy="3423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Insertion Sort</a:t>
            </a:r>
            <a:endParaRPr/>
          </a:p>
        </p:txBody>
      </p:sp>
      <p:sp>
        <p:nvSpPr>
          <p:cNvPr id="140" name="Google Shape;14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Insertion sort</a:t>
            </a:r>
            <a:r>
              <a:rPr lang="en"/>
              <a:t> iterates through the list and swaps items backwards as necessary to maintain sortedness. </a:t>
            </a:r>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1 3 5 2 4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1 2 3 5 4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1 2 3 4 5</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1600"/>
              </a:spcAft>
              <a:buNone/>
            </a:pPr>
            <a:r>
              <a:rPr lang="en"/>
              <a:t>Runtime: </a:t>
            </a:r>
            <a:r>
              <a:rPr lang="en">
                <a:solidFill>
                  <a:srgbClr val="351C75"/>
                </a:solidFill>
              </a:rPr>
              <a:t>O(N</a:t>
            </a:r>
            <a:r>
              <a:rPr baseline="30000" lang="en">
                <a:solidFill>
                  <a:srgbClr val="351C75"/>
                </a:solidFill>
              </a:rPr>
              <a:t>2</a:t>
            </a:r>
            <a:r>
              <a:rPr lang="en">
                <a:solidFill>
                  <a:srgbClr val="351C75"/>
                </a:solidFill>
              </a:rPr>
              <a:t>)</a:t>
            </a:r>
            <a:endParaRPr>
              <a:solidFill>
                <a:srgbClr val="351C75"/>
              </a:solidFill>
            </a:endParaRPr>
          </a:p>
        </p:txBody>
      </p:sp>
      <p:sp>
        <p:nvSpPr>
          <p:cNvPr id="141" name="Google Shape;141;p25"/>
          <p:cNvSpPr txBox="1"/>
          <p:nvPr/>
        </p:nvSpPr>
        <p:spPr>
          <a:xfrm>
            <a:off x="2641650" y="3232225"/>
            <a:ext cx="1167000" cy="2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List so far: </a:t>
            </a:r>
            <a:endParaRPr>
              <a:solidFill>
                <a:schemeClr val="dk1"/>
              </a:solidFill>
              <a:latin typeface="Lato"/>
              <a:ea typeface="Lato"/>
              <a:cs typeface="Lato"/>
              <a:sym typeface="Lato"/>
            </a:endParaRPr>
          </a:p>
        </p:txBody>
      </p:sp>
      <p:sp>
        <p:nvSpPr>
          <p:cNvPr id="142" name="Google Shape;142;p25"/>
          <p:cNvSpPr txBox="1"/>
          <p:nvPr/>
        </p:nvSpPr>
        <p:spPr>
          <a:xfrm>
            <a:off x="5346175" y="3190225"/>
            <a:ext cx="1362900" cy="3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Sorted! </a:t>
            </a:r>
            <a:endParaRPr>
              <a:solidFill>
                <a:schemeClr val="dk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 Sort</a:t>
            </a:r>
            <a:endParaRPr/>
          </a:p>
        </p:txBody>
      </p:sp>
      <p:sp>
        <p:nvSpPr>
          <p:cNvPr id="148" name="Google Shape;14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Selection sort</a:t>
            </a:r>
            <a:r>
              <a:rPr lang="en"/>
              <a:t> finds the smallest remaining element in the unsorted portion of the list at each time step and swaps it into the correct position. </a:t>
            </a:r>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1600"/>
              </a:spcAft>
              <a:buNone/>
            </a:pPr>
            <a:r>
              <a:rPr lang="en"/>
              <a:t>Runtime: </a:t>
            </a:r>
            <a:r>
              <a:rPr lang="en">
                <a:solidFill>
                  <a:srgbClr val="351C75"/>
                </a:solidFill>
              </a:rPr>
              <a:t>Θ(N</a:t>
            </a:r>
            <a:r>
              <a:rPr baseline="30000" lang="en">
                <a:solidFill>
                  <a:srgbClr val="351C75"/>
                </a:solidFill>
              </a:rPr>
              <a:t>2</a:t>
            </a:r>
            <a:r>
              <a:rPr lang="en">
                <a:solidFill>
                  <a:srgbClr val="351C75"/>
                </a:solidFill>
              </a:rPr>
              <a:t>)</a:t>
            </a:r>
            <a:endParaRPr>
              <a:solidFill>
                <a:srgbClr val="351C75"/>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 Sort</a:t>
            </a:r>
            <a:endParaRPr/>
          </a:p>
        </p:txBody>
      </p:sp>
      <p:sp>
        <p:nvSpPr>
          <p:cNvPr id="154" name="Google Shape;154;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Selection sort</a:t>
            </a:r>
            <a:r>
              <a:rPr lang="en"/>
              <a:t> finds the smallest remaining element in the unsorted portion of the list at each time step and swaps it into the correct position. </a:t>
            </a:r>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unsorted</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1600"/>
              </a:spcAft>
              <a:buNone/>
            </a:pPr>
            <a:r>
              <a:rPr lang="en"/>
              <a:t>Runtime: </a:t>
            </a:r>
            <a:r>
              <a:rPr lang="en">
                <a:solidFill>
                  <a:srgbClr val="351C75"/>
                </a:solidFill>
              </a:rPr>
              <a:t>Θ(N</a:t>
            </a:r>
            <a:r>
              <a:rPr baseline="30000" lang="en">
                <a:solidFill>
                  <a:srgbClr val="351C75"/>
                </a:solidFill>
              </a:rPr>
              <a:t>2</a:t>
            </a:r>
            <a:r>
              <a:rPr lang="en">
                <a:solidFill>
                  <a:srgbClr val="351C75"/>
                </a:solidFill>
              </a:rPr>
              <a:t>)</a:t>
            </a:r>
            <a:endParaRPr>
              <a:solidFill>
                <a:srgbClr val="351C75"/>
              </a:solidFill>
            </a:endParaRPr>
          </a:p>
        </p:txBody>
      </p:sp>
      <p:sp>
        <p:nvSpPr>
          <p:cNvPr id="155" name="Google Shape;155;p27"/>
          <p:cNvSpPr/>
          <p:nvPr/>
        </p:nvSpPr>
        <p:spPr>
          <a:xfrm rot="5400000">
            <a:off x="4479575" y="1796050"/>
            <a:ext cx="153900" cy="8385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 Sort</a:t>
            </a:r>
            <a:endParaRPr/>
          </a:p>
        </p:txBody>
      </p:sp>
      <p:sp>
        <p:nvSpPr>
          <p:cNvPr id="161" name="Google Shape;16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Selection sort</a:t>
            </a:r>
            <a:r>
              <a:rPr lang="en"/>
              <a:t> finds the smallest remaining element in the unsorted portion of the list at each time step and swaps it into the correct position. </a:t>
            </a:r>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1 5 3 2 4</a:t>
            </a:r>
            <a:endParaRPr sz="1200">
              <a:latin typeface="IBM Plex Mono"/>
              <a:ea typeface="IBM Plex Mono"/>
              <a:cs typeface="IBM Plex Mono"/>
              <a:sym typeface="IBM Plex Mono"/>
            </a:endParaRPr>
          </a:p>
          <a:p>
            <a:pPr indent="0" lvl="0" marL="0" rtl="0" algn="ctr">
              <a:spcBef>
                <a:spcPts val="1600"/>
              </a:spcBef>
              <a:spcAft>
                <a:spcPts val="0"/>
              </a:spcAft>
              <a:buClr>
                <a:schemeClr val="dk1"/>
              </a:buClr>
              <a:buSzPts val="1100"/>
              <a:buFont typeface="Arial"/>
              <a:buNone/>
            </a:pPr>
            <a:r>
              <a:rPr lang="en" sz="1200">
                <a:latin typeface="IBM Plex Mono"/>
                <a:ea typeface="IBM Plex Mono"/>
                <a:cs typeface="IBM Plex Mono"/>
                <a:sym typeface="IBM Plex Mono"/>
              </a:rPr>
              <a:t>    unsorted</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1600"/>
              </a:spcAft>
              <a:buNone/>
            </a:pPr>
            <a:r>
              <a:rPr lang="en"/>
              <a:t>Runtime: </a:t>
            </a:r>
            <a:r>
              <a:rPr lang="en">
                <a:solidFill>
                  <a:srgbClr val="351C75"/>
                </a:solidFill>
              </a:rPr>
              <a:t>Θ(N</a:t>
            </a:r>
            <a:r>
              <a:rPr baseline="30000" lang="en">
                <a:solidFill>
                  <a:srgbClr val="351C75"/>
                </a:solidFill>
              </a:rPr>
              <a:t>2</a:t>
            </a:r>
            <a:r>
              <a:rPr lang="en">
                <a:solidFill>
                  <a:srgbClr val="351C75"/>
                </a:solidFill>
              </a:rPr>
              <a:t>)</a:t>
            </a:r>
            <a:endParaRPr>
              <a:solidFill>
                <a:srgbClr val="351C75"/>
              </a:solidFill>
            </a:endParaRPr>
          </a:p>
        </p:txBody>
      </p:sp>
      <p:sp>
        <p:nvSpPr>
          <p:cNvPr id="162" name="Google Shape;162;p28"/>
          <p:cNvSpPr/>
          <p:nvPr/>
        </p:nvSpPr>
        <p:spPr>
          <a:xfrm rot="5400000">
            <a:off x="4579925" y="2301750"/>
            <a:ext cx="153900" cy="6378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 Sort</a:t>
            </a:r>
            <a:endParaRPr/>
          </a:p>
        </p:txBody>
      </p:sp>
      <p:sp>
        <p:nvSpPr>
          <p:cNvPr id="168" name="Google Shape;16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Selection sort</a:t>
            </a:r>
            <a:r>
              <a:rPr lang="en"/>
              <a:t> finds the smallest remaining element in the unsorted portion of the list at each time step and swaps it into the correct position. </a:t>
            </a:r>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1 5 3 2 4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1 2 3 5 4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    unsorted</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1600"/>
              </a:spcAft>
              <a:buNone/>
            </a:pPr>
            <a:r>
              <a:rPr lang="en"/>
              <a:t>Runtime: </a:t>
            </a:r>
            <a:r>
              <a:rPr lang="en">
                <a:solidFill>
                  <a:srgbClr val="351C75"/>
                </a:solidFill>
              </a:rPr>
              <a:t>Θ(N</a:t>
            </a:r>
            <a:r>
              <a:rPr baseline="30000" lang="en">
                <a:solidFill>
                  <a:srgbClr val="351C75"/>
                </a:solidFill>
              </a:rPr>
              <a:t>2</a:t>
            </a:r>
            <a:r>
              <a:rPr lang="en">
                <a:solidFill>
                  <a:srgbClr val="351C75"/>
                </a:solidFill>
              </a:rPr>
              <a:t>)</a:t>
            </a:r>
            <a:endParaRPr>
              <a:solidFill>
                <a:srgbClr val="351C75"/>
              </a:solidFill>
            </a:endParaRPr>
          </a:p>
        </p:txBody>
      </p:sp>
      <p:sp>
        <p:nvSpPr>
          <p:cNvPr id="169" name="Google Shape;169;p29"/>
          <p:cNvSpPr/>
          <p:nvPr/>
        </p:nvSpPr>
        <p:spPr>
          <a:xfrm rot="5400000">
            <a:off x="4671825" y="2805950"/>
            <a:ext cx="153900" cy="4680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 Sort</a:t>
            </a:r>
            <a:endParaRPr/>
          </a:p>
        </p:txBody>
      </p:sp>
      <p:sp>
        <p:nvSpPr>
          <p:cNvPr id="175" name="Google Shape;175;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Selection sort</a:t>
            </a:r>
            <a:r>
              <a:rPr lang="en"/>
              <a:t> finds the smallest remaining element in the unsorted portion of the list at each time step and swaps it into the correct position. </a:t>
            </a:r>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1 5 3 2 4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1 2 3 5 4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1 2 3 5 4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      unsorted</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1600"/>
              </a:spcAft>
              <a:buNone/>
            </a:pPr>
            <a:r>
              <a:rPr lang="en"/>
              <a:t>Runtime: </a:t>
            </a:r>
            <a:r>
              <a:rPr lang="en">
                <a:solidFill>
                  <a:srgbClr val="351C75"/>
                </a:solidFill>
              </a:rPr>
              <a:t>Θ(N</a:t>
            </a:r>
            <a:r>
              <a:rPr baseline="30000" lang="en">
                <a:solidFill>
                  <a:srgbClr val="351C75"/>
                </a:solidFill>
              </a:rPr>
              <a:t>2</a:t>
            </a:r>
            <a:r>
              <a:rPr lang="en">
                <a:solidFill>
                  <a:srgbClr val="351C75"/>
                </a:solidFill>
              </a:rPr>
              <a:t>)</a:t>
            </a:r>
            <a:endParaRPr>
              <a:solidFill>
                <a:srgbClr val="351C75"/>
              </a:solidFill>
            </a:endParaRPr>
          </a:p>
        </p:txBody>
      </p:sp>
      <p:sp>
        <p:nvSpPr>
          <p:cNvPr id="176" name="Google Shape;176;p30"/>
          <p:cNvSpPr/>
          <p:nvPr/>
        </p:nvSpPr>
        <p:spPr>
          <a:xfrm rot="5400000">
            <a:off x="4762750" y="3295225"/>
            <a:ext cx="153900" cy="3141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 Sort</a:t>
            </a:r>
            <a:endParaRPr/>
          </a:p>
        </p:txBody>
      </p:sp>
      <p:sp>
        <p:nvSpPr>
          <p:cNvPr id="182" name="Google Shape;182;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Selection sort</a:t>
            </a:r>
            <a:r>
              <a:rPr lang="en"/>
              <a:t> finds the smallest remaining element in the unsorted portion of the list at each time step and swaps it into the correct position. </a:t>
            </a:r>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1 5 3 2 4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1 2 3 5 4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1 2 3 5 4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1 2 3 4 5</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       unsorted</a:t>
            </a:r>
            <a:endParaRPr sz="1200">
              <a:latin typeface="IBM Plex Mono"/>
              <a:ea typeface="IBM Plex Mono"/>
              <a:cs typeface="IBM Plex Mono"/>
              <a:sym typeface="IBM Plex Mono"/>
            </a:endParaRPr>
          </a:p>
          <a:p>
            <a:pPr indent="0" lvl="0" marL="0" rtl="0" algn="l">
              <a:spcBef>
                <a:spcPts val="1600"/>
              </a:spcBef>
              <a:spcAft>
                <a:spcPts val="1600"/>
              </a:spcAft>
              <a:buNone/>
            </a:pPr>
            <a:r>
              <a:rPr lang="en"/>
              <a:t>Runtime: </a:t>
            </a:r>
            <a:r>
              <a:rPr lang="en">
                <a:solidFill>
                  <a:srgbClr val="351C75"/>
                </a:solidFill>
              </a:rPr>
              <a:t>Θ(N</a:t>
            </a:r>
            <a:r>
              <a:rPr baseline="30000" lang="en">
                <a:solidFill>
                  <a:srgbClr val="351C75"/>
                </a:solidFill>
              </a:rPr>
              <a:t>2</a:t>
            </a:r>
            <a:r>
              <a:rPr lang="en">
                <a:solidFill>
                  <a:srgbClr val="351C75"/>
                </a:solidFill>
              </a:rPr>
              <a:t>)</a:t>
            </a:r>
            <a:endParaRPr>
              <a:solidFill>
                <a:srgbClr val="351C75"/>
              </a:solidFill>
            </a:endParaRPr>
          </a:p>
        </p:txBody>
      </p:sp>
      <p:sp>
        <p:nvSpPr>
          <p:cNvPr id="183" name="Google Shape;183;p31"/>
          <p:cNvSpPr/>
          <p:nvPr/>
        </p:nvSpPr>
        <p:spPr>
          <a:xfrm rot="5400000">
            <a:off x="4864025" y="3794850"/>
            <a:ext cx="153900" cy="1395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Announcements</a:t>
            </a:r>
            <a:endParaRPr/>
          </a:p>
        </p:txBody>
      </p:sp>
      <p:graphicFrame>
        <p:nvGraphicFramePr>
          <p:cNvPr id="63" name="Google Shape;63;p14"/>
          <p:cNvGraphicFramePr/>
          <p:nvPr/>
        </p:nvGraphicFramePr>
        <p:xfrm>
          <a:off x="243188" y="1543238"/>
          <a:ext cx="3000000" cy="3000000"/>
        </p:xfrm>
        <a:graphic>
          <a:graphicData uri="http://schemas.openxmlformats.org/drawingml/2006/table">
            <a:tbl>
              <a:tblPr>
                <a:noFill/>
                <a:tableStyleId>{EAD176A3-FA69-43D9-84ED-2F41BF3A2426}</a:tableStyleId>
              </a:tblPr>
              <a:tblGrid>
                <a:gridCol w="1236800"/>
                <a:gridCol w="1236800"/>
                <a:gridCol w="1236800"/>
                <a:gridCol w="1236800"/>
                <a:gridCol w="1236800"/>
                <a:gridCol w="1236800"/>
                <a:gridCol w="1236800"/>
              </a:tblGrid>
              <a:tr h="348775">
                <a:tc>
                  <a:txBody>
                    <a:bodyPr/>
                    <a:lstStyle/>
                    <a:p>
                      <a:pPr indent="0" lvl="0" marL="0" rtl="0" algn="ctr">
                        <a:spcBef>
                          <a:spcPts val="0"/>
                        </a:spcBef>
                        <a:spcAft>
                          <a:spcPts val="0"/>
                        </a:spcAft>
                        <a:buNone/>
                      </a:pPr>
                      <a:r>
                        <a:rPr lang="en" sz="1000">
                          <a:latin typeface="Lato"/>
                          <a:ea typeface="Lato"/>
                          <a:cs typeface="Lato"/>
                          <a:sym typeface="Lato"/>
                        </a:rPr>
                        <a:t>Sunday</a:t>
                      </a:r>
                      <a:endParaRPr sz="1000">
                        <a:latin typeface="Lato"/>
                        <a:ea typeface="Lato"/>
                        <a:cs typeface="Lato"/>
                        <a:sym typeface="Lato"/>
                      </a:endParaRPr>
                    </a:p>
                  </a:txBody>
                  <a:tcPr marT="45700" marB="45700" marR="45700" marL="45700" anchor="ctr"/>
                </a:tc>
                <a:tc>
                  <a:txBody>
                    <a:bodyPr/>
                    <a:lstStyle/>
                    <a:p>
                      <a:pPr indent="0" lvl="0" marL="0" rtl="0" algn="ctr">
                        <a:spcBef>
                          <a:spcPts val="0"/>
                        </a:spcBef>
                        <a:spcAft>
                          <a:spcPts val="0"/>
                        </a:spcAft>
                        <a:buNone/>
                      </a:pPr>
                      <a:r>
                        <a:rPr lang="en" sz="1000">
                          <a:latin typeface="Lato"/>
                          <a:ea typeface="Lato"/>
                          <a:cs typeface="Lato"/>
                          <a:sym typeface="Lato"/>
                        </a:rPr>
                        <a:t>Monday</a:t>
                      </a:r>
                      <a:endParaRPr sz="1000">
                        <a:latin typeface="Lato"/>
                        <a:ea typeface="Lato"/>
                        <a:cs typeface="Lato"/>
                        <a:sym typeface="Lato"/>
                      </a:endParaRPr>
                    </a:p>
                  </a:txBody>
                  <a:tcPr marT="45700" marB="45700" marR="45700" marL="45700" anchor="ctr"/>
                </a:tc>
                <a:tc>
                  <a:txBody>
                    <a:bodyPr/>
                    <a:lstStyle/>
                    <a:p>
                      <a:pPr indent="0" lvl="0" marL="0" rtl="0" algn="ctr">
                        <a:spcBef>
                          <a:spcPts val="0"/>
                        </a:spcBef>
                        <a:spcAft>
                          <a:spcPts val="0"/>
                        </a:spcAft>
                        <a:buNone/>
                      </a:pPr>
                      <a:r>
                        <a:rPr lang="en" sz="1000">
                          <a:latin typeface="Lato"/>
                          <a:ea typeface="Lato"/>
                          <a:cs typeface="Lato"/>
                          <a:sym typeface="Lato"/>
                        </a:rPr>
                        <a:t>Tuesday</a:t>
                      </a:r>
                      <a:endParaRPr sz="1000">
                        <a:latin typeface="Lato"/>
                        <a:ea typeface="Lato"/>
                        <a:cs typeface="Lato"/>
                        <a:sym typeface="Lato"/>
                      </a:endParaRPr>
                    </a:p>
                  </a:txBody>
                  <a:tcPr marT="45700" marB="45700" marR="45700" marL="45700" anchor="ctr"/>
                </a:tc>
                <a:tc>
                  <a:txBody>
                    <a:bodyPr/>
                    <a:lstStyle/>
                    <a:p>
                      <a:pPr indent="0" lvl="0" marL="0" rtl="0" algn="ctr">
                        <a:spcBef>
                          <a:spcPts val="0"/>
                        </a:spcBef>
                        <a:spcAft>
                          <a:spcPts val="0"/>
                        </a:spcAft>
                        <a:buNone/>
                      </a:pPr>
                      <a:r>
                        <a:rPr lang="en" sz="1000">
                          <a:latin typeface="Lato"/>
                          <a:ea typeface="Lato"/>
                          <a:cs typeface="Lato"/>
                          <a:sym typeface="Lato"/>
                        </a:rPr>
                        <a:t>Wednesday</a:t>
                      </a:r>
                      <a:endParaRPr sz="1000">
                        <a:latin typeface="Lato"/>
                        <a:ea typeface="Lato"/>
                        <a:cs typeface="Lato"/>
                        <a:sym typeface="Lato"/>
                      </a:endParaRPr>
                    </a:p>
                  </a:txBody>
                  <a:tcPr marT="45700" marB="45700" marR="45700" marL="45700" anchor="ctr"/>
                </a:tc>
                <a:tc>
                  <a:txBody>
                    <a:bodyPr/>
                    <a:lstStyle/>
                    <a:p>
                      <a:pPr indent="0" lvl="0" marL="0" rtl="0" algn="ctr">
                        <a:spcBef>
                          <a:spcPts val="0"/>
                        </a:spcBef>
                        <a:spcAft>
                          <a:spcPts val="0"/>
                        </a:spcAft>
                        <a:buNone/>
                      </a:pPr>
                      <a:r>
                        <a:rPr lang="en" sz="1000">
                          <a:latin typeface="Lato"/>
                          <a:ea typeface="Lato"/>
                          <a:cs typeface="Lato"/>
                          <a:sym typeface="Lato"/>
                        </a:rPr>
                        <a:t>Thursday</a:t>
                      </a:r>
                      <a:endParaRPr sz="1000">
                        <a:latin typeface="Lato"/>
                        <a:ea typeface="Lato"/>
                        <a:cs typeface="Lato"/>
                        <a:sym typeface="Lato"/>
                      </a:endParaRPr>
                    </a:p>
                  </a:txBody>
                  <a:tcPr marT="45700" marB="45700" marR="45700" marL="45700" anchor="ctr"/>
                </a:tc>
                <a:tc>
                  <a:txBody>
                    <a:bodyPr/>
                    <a:lstStyle/>
                    <a:p>
                      <a:pPr indent="0" lvl="0" marL="0" rtl="0" algn="ctr">
                        <a:spcBef>
                          <a:spcPts val="0"/>
                        </a:spcBef>
                        <a:spcAft>
                          <a:spcPts val="0"/>
                        </a:spcAft>
                        <a:buNone/>
                      </a:pPr>
                      <a:r>
                        <a:rPr lang="en" sz="1000">
                          <a:latin typeface="Lato"/>
                          <a:ea typeface="Lato"/>
                          <a:cs typeface="Lato"/>
                          <a:sym typeface="Lato"/>
                        </a:rPr>
                        <a:t>Friday</a:t>
                      </a:r>
                      <a:endParaRPr sz="1000">
                        <a:latin typeface="Lato"/>
                        <a:ea typeface="Lato"/>
                        <a:cs typeface="Lato"/>
                        <a:sym typeface="Lato"/>
                      </a:endParaRPr>
                    </a:p>
                  </a:txBody>
                  <a:tcPr marT="45700" marB="45700" marR="45700" marL="45700" anchor="ctr"/>
                </a:tc>
                <a:tc>
                  <a:txBody>
                    <a:bodyPr/>
                    <a:lstStyle/>
                    <a:p>
                      <a:pPr indent="0" lvl="0" marL="0" rtl="0" algn="ctr">
                        <a:spcBef>
                          <a:spcPts val="0"/>
                        </a:spcBef>
                        <a:spcAft>
                          <a:spcPts val="0"/>
                        </a:spcAft>
                        <a:buNone/>
                      </a:pPr>
                      <a:r>
                        <a:rPr lang="en" sz="1000">
                          <a:latin typeface="Lato"/>
                          <a:ea typeface="Lato"/>
                          <a:cs typeface="Lato"/>
                          <a:sym typeface="Lato"/>
                        </a:rPr>
                        <a:t>Saturday</a:t>
                      </a:r>
                      <a:endParaRPr sz="1000">
                        <a:latin typeface="Lato"/>
                        <a:ea typeface="Lato"/>
                        <a:cs typeface="Lato"/>
                        <a:sym typeface="Lato"/>
                      </a:endParaRPr>
                    </a:p>
                  </a:txBody>
                  <a:tcPr marT="45700" marB="45700" marR="45700" marL="45700" anchor="ctr"/>
                </a:tc>
              </a:tr>
              <a:tr h="854125">
                <a:tc>
                  <a:txBody>
                    <a:bodyPr/>
                    <a:lstStyle/>
                    <a:p>
                      <a:pPr indent="0" lvl="0" marL="0" rtl="0" algn="ctr">
                        <a:spcBef>
                          <a:spcPts val="0"/>
                        </a:spcBef>
                        <a:spcAft>
                          <a:spcPts val="0"/>
                        </a:spcAft>
                        <a:buNone/>
                      </a:pPr>
                      <a:r>
                        <a:t/>
                      </a:r>
                      <a:endParaRPr sz="1000">
                        <a:latin typeface="Lato"/>
                        <a:ea typeface="Lato"/>
                        <a:cs typeface="Lato"/>
                        <a:sym typeface="Lato"/>
                      </a:endParaRPr>
                    </a:p>
                  </a:txBody>
                  <a:tcPr marT="45700" marB="45700" marR="45700" marL="45700" anchor="ctr">
                    <a:solidFill>
                      <a:srgbClr val="FCE5CD"/>
                    </a:solidFill>
                  </a:tcPr>
                </a:tc>
                <a:tc>
                  <a:txBody>
                    <a:bodyPr/>
                    <a:lstStyle/>
                    <a:p>
                      <a:pPr indent="0" lvl="0" marL="0" rtl="0" algn="ctr">
                        <a:spcBef>
                          <a:spcPts val="0"/>
                        </a:spcBef>
                        <a:spcAft>
                          <a:spcPts val="0"/>
                        </a:spcAft>
                        <a:buClr>
                          <a:srgbClr val="000000"/>
                        </a:buClr>
                        <a:buSzPts val="1100"/>
                        <a:buFont typeface="Arial"/>
                        <a:buNone/>
                      </a:pPr>
                      <a:r>
                        <a:rPr lang="en" sz="1000">
                          <a:latin typeface="Lato"/>
                          <a:ea typeface="Lato"/>
                          <a:cs typeface="Lato"/>
                          <a:sym typeface="Lato"/>
                        </a:rPr>
                        <a:t>11/11</a:t>
                      </a:r>
                      <a:endParaRPr sz="1000">
                        <a:latin typeface="Lato"/>
                        <a:ea typeface="Lato"/>
                        <a:cs typeface="Lato"/>
                        <a:sym typeface="Lato"/>
                      </a:endParaRPr>
                    </a:p>
                    <a:p>
                      <a:pPr indent="0" lvl="0" marL="0" rtl="0" algn="ctr">
                        <a:spcBef>
                          <a:spcPts val="0"/>
                        </a:spcBef>
                        <a:spcAft>
                          <a:spcPts val="0"/>
                        </a:spcAft>
                        <a:buClr>
                          <a:srgbClr val="000000"/>
                        </a:buClr>
                        <a:buSzPts val="1100"/>
                        <a:buFont typeface="Arial"/>
                        <a:buNone/>
                      </a:pPr>
                      <a:r>
                        <a:rPr lang="en" sz="1000">
                          <a:latin typeface="Lato"/>
                          <a:ea typeface="Lato"/>
                          <a:cs typeface="Lato"/>
                          <a:sym typeface="Lato"/>
                        </a:rPr>
                        <a:t>Week 12 Survey due</a:t>
                      </a:r>
                      <a:endParaRPr sz="1000">
                        <a:latin typeface="Lato"/>
                        <a:ea typeface="Lato"/>
                        <a:cs typeface="Lato"/>
                        <a:sym typeface="Lato"/>
                      </a:endParaRPr>
                    </a:p>
                  </a:txBody>
                  <a:tcPr marT="45700" marB="45700" marR="45700" marL="45700" anchor="ctr">
                    <a:solidFill>
                      <a:srgbClr val="FCE5CD"/>
                    </a:solidFill>
                  </a:tcPr>
                </a:tc>
                <a:tc>
                  <a:txBody>
                    <a:bodyPr/>
                    <a:lstStyle/>
                    <a:p>
                      <a:pPr indent="0" lvl="0" marL="0" rtl="0" algn="ctr">
                        <a:spcBef>
                          <a:spcPts val="0"/>
                        </a:spcBef>
                        <a:spcAft>
                          <a:spcPts val="0"/>
                        </a:spcAft>
                        <a:buClr>
                          <a:srgbClr val="000000"/>
                        </a:buClr>
                        <a:buSzPts val="1100"/>
                        <a:buFont typeface="Arial"/>
                        <a:buNone/>
                      </a:pPr>
                      <a:r>
                        <a:rPr lang="en" sz="1000">
                          <a:latin typeface="Lato"/>
                          <a:ea typeface="Lato"/>
                          <a:cs typeface="Lato"/>
                          <a:sym typeface="Lato"/>
                        </a:rPr>
                        <a:t>11/12</a:t>
                      </a:r>
                      <a:endParaRPr sz="1000">
                        <a:latin typeface="Lato"/>
                        <a:ea typeface="Lato"/>
                        <a:cs typeface="Lato"/>
                        <a:sym typeface="Lato"/>
                      </a:endParaRPr>
                    </a:p>
                    <a:p>
                      <a:pPr indent="0" lvl="0" marL="0" rtl="0" algn="ctr">
                        <a:spcBef>
                          <a:spcPts val="0"/>
                        </a:spcBef>
                        <a:spcAft>
                          <a:spcPts val="0"/>
                        </a:spcAft>
                        <a:buClr>
                          <a:srgbClr val="000000"/>
                        </a:buClr>
                        <a:buSzPts val="1100"/>
                        <a:buFont typeface="Arial"/>
                        <a:buNone/>
                      </a:pPr>
                      <a:r>
                        <a:rPr lang="en" sz="1000">
                          <a:latin typeface="Lato"/>
                          <a:ea typeface="Lato"/>
                          <a:cs typeface="Lato"/>
                          <a:sym typeface="Lato"/>
                        </a:rPr>
                        <a:t>Project 2B due</a:t>
                      </a:r>
                      <a:endParaRPr sz="1000">
                        <a:latin typeface="Lato"/>
                        <a:ea typeface="Lato"/>
                        <a:cs typeface="Lato"/>
                        <a:sym typeface="Lato"/>
                      </a:endParaRPr>
                    </a:p>
                  </a:txBody>
                  <a:tcPr marT="45700" marB="45700" marR="45700" marL="45700" anchor="ctr">
                    <a:solidFill>
                      <a:srgbClr val="FCE5CD"/>
                    </a:solidFill>
                  </a:tcPr>
                </a:tc>
                <a:tc>
                  <a:txBody>
                    <a:bodyPr/>
                    <a:lstStyle/>
                    <a:p>
                      <a:pPr indent="0" lvl="0" marL="0" rtl="0" algn="ctr">
                        <a:spcBef>
                          <a:spcPts val="0"/>
                        </a:spcBef>
                        <a:spcAft>
                          <a:spcPts val="0"/>
                        </a:spcAft>
                        <a:buNone/>
                      </a:pPr>
                      <a:r>
                        <a:t/>
                      </a:r>
                      <a:endParaRPr sz="1000">
                        <a:latin typeface="Lato"/>
                        <a:ea typeface="Lato"/>
                        <a:cs typeface="Lato"/>
                        <a:sym typeface="Lato"/>
                      </a:endParaRPr>
                    </a:p>
                  </a:txBody>
                  <a:tcPr marT="45700" marB="45700" marR="45700" marL="45700" anchor="ctr">
                    <a:solidFill>
                      <a:srgbClr val="FCE5CD"/>
                    </a:solidFill>
                  </a:tcPr>
                </a:tc>
                <a:tc>
                  <a:txBody>
                    <a:bodyPr/>
                    <a:lstStyle/>
                    <a:p>
                      <a:pPr indent="0" lvl="0" marL="0" rtl="0" algn="ctr">
                        <a:spcBef>
                          <a:spcPts val="0"/>
                        </a:spcBef>
                        <a:spcAft>
                          <a:spcPts val="0"/>
                        </a:spcAft>
                        <a:buNone/>
                      </a:pPr>
                      <a:r>
                        <a:t/>
                      </a:r>
                      <a:endParaRPr b="1" sz="1000">
                        <a:latin typeface="Lato"/>
                        <a:ea typeface="Lato"/>
                        <a:cs typeface="Lato"/>
                        <a:sym typeface="Lato"/>
                      </a:endParaRPr>
                    </a:p>
                  </a:txBody>
                  <a:tcPr marT="45700" marB="45700" marR="45700" marL="45700" anchor="ctr">
                    <a:solidFill>
                      <a:srgbClr val="FCE5CD"/>
                    </a:solidFill>
                  </a:tcPr>
                </a:tc>
                <a:tc>
                  <a:txBody>
                    <a:bodyPr/>
                    <a:lstStyle/>
                    <a:p>
                      <a:pPr indent="0" lvl="0" marL="0" rtl="0" algn="ctr">
                        <a:spcBef>
                          <a:spcPts val="0"/>
                        </a:spcBef>
                        <a:spcAft>
                          <a:spcPts val="0"/>
                        </a:spcAft>
                        <a:buClr>
                          <a:srgbClr val="000000"/>
                        </a:buClr>
                        <a:buSzPts val="1100"/>
                        <a:buFont typeface="Arial"/>
                        <a:buNone/>
                      </a:pPr>
                      <a:r>
                        <a:t/>
                      </a:r>
                      <a:endParaRPr sz="1000">
                        <a:latin typeface="Lato"/>
                        <a:ea typeface="Lato"/>
                        <a:cs typeface="Lato"/>
                        <a:sym typeface="Lato"/>
                      </a:endParaRPr>
                    </a:p>
                  </a:txBody>
                  <a:tcPr marT="45700" marB="45700" marR="45700" marL="45700" anchor="ctr">
                    <a:solidFill>
                      <a:srgbClr val="FCE5CD"/>
                    </a:solidFill>
                  </a:tcPr>
                </a:tc>
                <a:tc>
                  <a:txBody>
                    <a:bodyPr/>
                    <a:lstStyle/>
                    <a:p>
                      <a:pPr indent="0" lvl="0" marL="0" rtl="0" algn="ctr">
                        <a:spcBef>
                          <a:spcPts val="0"/>
                        </a:spcBef>
                        <a:spcAft>
                          <a:spcPts val="0"/>
                        </a:spcAft>
                        <a:buNone/>
                      </a:pPr>
                      <a:r>
                        <a:t/>
                      </a:r>
                      <a:endParaRPr sz="1000">
                        <a:latin typeface="Lato"/>
                        <a:ea typeface="Lato"/>
                        <a:cs typeface="Lato"/>
                        <a:sym typeface="Lato"/>
                      </a:endParaRPr>
                    </a:p>
                  </a:txBody>
                  <a:tcPr marT="45700" marB="45700" marR="45700" marL="45700" anchor="ctr">
                    <a:solidFill>
                      <a:srgbClr val="FCE5CD"/>
                    </a:solidFill>
                  </a:tcPr>
                </a:tc>
              </a:tr>
              <a:tr h="854125">
                <a:tc>
                  <a:txBody>
                    <a:bodyPr/>
                    <a:lstStyle/>
                    <a:p>
                      <a:pPr indent="0" lvl="0" marL="0" marR="0" rtl="0" algn="ctr">
                        <a:lnSpc>
                          <a:spcPct val="100000"/>
                        </a:lnSpc>
                        <a:spcBef>
                          <a:spcPts val="0"/>
                        </a:spcBef>
                        <a:spcAft>
                          <a:spcPts val="0"/>
                        </a:spcAft>
                        <a:buNone/>
                      </a:pPr>
                      <a:r>
                        <a:t/>
                      </a:r>
                      <a:endParaRPr sz="1000">
                        <a:latin typeface="Lato"/>
                        <a:ea typeface="Lato"/>
                        <a:cs typeface="Lato"/>
                        <a:sym typeface="Lato"/>
                      </a:endParaRPr>
                    </a:p>
                  </a:txBody>
                  <a:tcPr marT="45700" marB="45700" marR="45700" marL="45700" anchor="ctr"/>
                </a:tc>
                <a:tc>
                  <a:txBody>
                    <a:bodyPr/>
                    <a:lstStyle/>
                    <a:p>
                      <a:pPr indent="0" lvl="0" marL="0" marR="0" rtl="0" algn="ctr">
                        <a:lnSpc>
                          <a:spcPct val="100000"/>
                        </a:lnSpc>
                        <a:spcBef>
                          <a:spcPts val="0"/>
                        </a:spcBef>
                        <a:spcAft>
                          <a:spcPts val="0"/>
                        </a:spcAft>
                        <a:buNone/>
                      </a:pPr>
                      <a:r>
                        <a:rPr lang="en" sz="1000">
                          <a:latin typeface="Lato"/>
                          <a:ea typeface="Lato"/>
                          <a:cs typeface="Lato"/>
                          <a:sym typeface="Lato"/>
                        </a:rPr>
                        <a:t>11/18</a:t>
                      </a:r>
                      <a:endParaRPr sz="1000">
                        <a:latin typeface="Lato"/>
                        <a:ea typeface="Lato"/>
                        <a:cs typeface="Lato"/>
                        <a:sym typeface="Lato"/>
                      </a:endParaRPr>
                    </a:p>
                    <a:p>
                      <a:pPr indent="0" lvl="0" marL="0" marR="0" rtl="0" algn="ctr">
                        <a:lnSpc>
                          <a:spcPct val="100000"/>
                        </a:lnSpc>
                        <a:spcBef>
                          <a:spcPts val="0"/>
                        </a:spcBef>
                        <a:spcAft>
                          <a:spcPts val="0"/>
                        </a:spcAft>
                        <a:buNone/>
                      </a:pPr>
                      <a:r>
                        <a:rPr lang="en" sz="1000">
                          <a:latin typeface="Lato"/>
                          <a:ea typeface="Lato"/>
                          <a:cs typeface="Lato"/>
                          <a:sym typeface="Lato"/>
                        </a:rPr>
                        <a:t>Week 13 Survey due</a:t>
                      </a:r>
                      <a:endParaRPr sz="1000">
                        <a:latin typeface="Lato"/>
                        <a:ea typeface="Lato"/>
                        <a:cs typeface="Lato"/>
                        <a:sym typeface="Lato"/>
                      </a:endParaRPr>
                    </a:p>
                    <a:p>
                      <a:pPr indent="0" lvl="0" marL="0" marR="0" rtl="0" algn="ctr">
                        <a:lnSpc>
                          <a:spcPct val="100000"/>
                        </a:lnSpc>
                        <a:spcBef>
                          <a:spcPts val="0"/>
                        </a:spcBef>
                        <a:spcAft>
                          <a:spcPts val="0"/>
                        </a:spcAft>
                        <a:buNone/>
                      </a:pPr>
                      <a:r>
                        <a:rPr lang="en" sz="1000">
                          <a:latin typeface="Lato"/>
                          <a:ea typeface="Lato"/>
                          <a:cs typeface="Lato"/>
                          <a:sym typeface="Lato"/>
                        </a:rPr>
                        <a:t>Project 3A due</a:t>
                      </a:r>
                      <a:endParaRPr sz="1000">
                        <a:latin typeface="Lato"/>
                        <a:ea typeface="Lato"/>
                        <a:cs typeface="Lato"/>
                        <a:sym typeface="Lato"/>
                      </a:endParaRPr>
                    </a:p>
                  </a:txBody>
                  <a:tcPr marT="45700" marB="45700" marR="45700" marL="45700" anchor="ctr"/>
                </a:tc>
                <a:tc>
                  <a:txBody>
                    <a:bodyPr/>
                    <a:lstStyle/>
                    <a:p>
                      <a:pPr indent="0" lvl="0" marL="0" marR="0" rtl="0" algn="ctr">
                        <a:lnSpc>
                          <a:spcPct val="100000"/>
                        </a:lnSpc>
                        <a:spcBef>
                          <a:spcPts val="0"/>
                        </a:spcBef>
                        <a:spcAft>
                          <a:spcPts val="0"/>
                        </a:spcAft>
                        <a:buNone/>
                      </a:pPr>
                      <a:r>
                        <a:t/>
                      </a:r>
                      <a:endParaRPr sz="1000">
                        <a:latin typeface="Lato"/>
                        <a:ea typeface="Lato"/>
                        <a:cs typeface="Lato"/>
                        <a:sym typeface="Lato"/>
                      </a:endParaRPr>
                    </a:p>
                    <a:p>
                      <a:pPr indent="0" lvl="0" marL="0" marR="0" rtl="0" algn="ctr">
                        <a:lnSpc>
                          <a:spcPct val="100000"/>
                        </a:lnSpc>
                        <a:spcBef>
                          <a:spcPts val="0"/>
                        </a:spcBef>
                        <a:spcAft>
                          <a:spcPts val="0"/>
                        </a:spcAft>
                        <a:buNone/>
                      </a:pPr>
                      <a:r>
                        <a:t/>
                      </a:r>
                      <a:endParaRPr sz="1000">
                        <a:latin typeface="Lato"/>
                        <a:ea typeface="Lato"/>
                        <a:cs typeface="Lato"/>
                        <a:sym typeface="Lato"/>
                      </a:endParaRPr>
                    </a:p>
                  </a:txBody>
                  <a:tcPr marT="45700" marB="45700" marR="45700" marL="45700" anchor="ctr"/>
                </a:tc>
                <a:tc>
                  <a:txBody>
                    <a:bodyPr/>
                    <a:lstStyle/>
                    <a:p>
                      <a:pPr indent="0" lvl="0" marL="0" marR="0" rtl="0" algn="ctr">
                        <a:lnSpc>
                          <a:spcPct val="100000"/>
                        </a:lnSpc>
                        <a:spcBef>
                          <a:spcPts val="0"/>
                        </a:spcBef>
                        <a:spcAft>
                          <a:spcPts val="0"/>
                        </a:spcAft>
                        <a:buNone/>
                      </a:pPr>
                      <a:r>
                        <a:t/>
                      </a:r>
                      <a:endParaRPr sz="1000">
                        <a:latin typeface="Lato"/>
                        <a:ea typeface="Lato"/>
                        <a:cs typeface="Lato"/>
                        <a:sym typeface="Lato"/>
                      </a:endParaRPr>
                    </a:p>
                  </a:txBody>
                  <a:tcPr marT="45700" marB="45700" marR="45700" marL="45700" anchor="ctr"/>
                </a:tc>
                <a:tc>
                  <a:txBody>
                    <a:bodyPr/>
                    <a:lstStyle/>
                    <a:p>
                      <a:pPr indent="0" lvl="0" marL="0" marR="0" rtl="0" algn="ctr">
                        <a:lnSpc>
                          <a:spcPct val="100000"/>
                        </a:lnSpc>
                        <a:spcBef>
                          <a:spcPts val="0"/>
                        </a:spcBef>
                        <a:spcAft>
                          <a:spcPts val="0"/>
                        </a:spcAft>
                        <a:buNone/>
                      </a:pPr>
                      <a:r>
                        <a:t/>
                      </a:r>
                      <a:endParaRPr b="1" sz="1000">
                        <a:latin typeface="Lato"/>
                        <a:ea typeface="Lato"/>
                        <a:cs typeface="Lato"/>
                        <a:sym typeface="Lato"/>
                      </a:endParaRPr>
                    </a:p>
                  </a:txBody>
                  <a:tcPr marT="45700" marB="45700" marR="45700" marL="45700" anchor="ctr"/>
                </a:tc>
                <a:tc>
                  <a:txBody>
                    <a:bodyPr/>
                    <a:lstStyle/>
                    <a:p>
                      <a:pPr indent="0" lvl="0" marL="0" marR="0" rtl="0" algn="ctr">
                        <a:lnSpc>
                          <a:spcPct val="100000"/>
                        </a:lnSpc>
                        <a:spcBef>
                          <a:spcPts val="0"/>
                        </a:spcBef>
                        <a:spcAft>
                          <a:spcPts val="0"/>
                        </a:spcAft>
                        <a:buNone/>
                      </a:pPr>
                      <a:r>
                        <a:t/>
                      </a:r>
                      <a:endParaRPr sz="1000">
                        <a:latin typeface="Lato"/>
                        <a:ea typeface="Lato"/>
                        <a:cs typeface="Lato"/>
                        <a:sym typeface="Lato"/>
                      </a:endParaRPr>
                    </a:p>
                  </a:txBody>
                  <a:tcPr marT="45700" marB="45700" marR="45700" marL="45700" anchor="ctr"/>
                </a:tc>
                <a:tc>
                  <a:txBody>
                    <a:bodyPr/>
                    <a:lstStyle/>
                    <a:p>
                      <a:pPr indent="0" lvl="0" marL="0" marR="0" rtl="0" algn="ctr">
                        <a:lnSpc>
                          <a:spcPct val="100000"/>
                        </a:lnSpc>
                        <a:spcBef>
                          <a:spcPts val="0"/>
                        </a:spcBef>
                        <a:spcAft>
                          <a:spcPts val="0"/>
                        </a:spcAft>
                        <a:buNone/>
                      </a:pPr>
                      <a:r>
                        <a:t/>
                      </a:r>
                      <a:endParaRPr sz="1000">
                        <a:latin typeface="Lato"/>
                        <a:ea typeface="Lato"/>
                        <a:cs typeface="Lato"/>
                        <a:sym typeface="Lato"/>
                      </a:endParaRPr>
                    </a:p>
                  </a:txBody>
                  <a:tcPr marT="45700" marB="45700" marR="45700" marL="45700" anchor="ct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 Sort</a:t>
            </a:r>
            <a:endParaRPr/>
          </a:p>
        </p:txBody>
      </p:sp>
      <p:sp>
        <p:nvSpPr>
          <p:cNvPr id="189" name="Google Shape;189;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Selection sort</a:t>
            </a:r>
            <a:r>
              <a:rPr lang="en"/>
              <a:t> finds the smallest remaining element in the unsorted portion of the list at each time step and swaps it into the correct position. </a:t>
            </a:r>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1 5 3 2 4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1 2 3 5 4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1 2 3 5 4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1 2 3 4 5</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1600"/>
              </a:spcAft>
              <a:buNone/>
            </a:pPr>
            <a:r>
              <a:rPr lang="en"/>
              <a:t>Runtime: </a:t>
            </a:r>
            <a:r>
              <a:rPr lang="en">
                <a:solidFill>
                  <a:srgbClr val="351C75"/>
                </a:solidFill>
              </a:rPr>
              <a:t>Θ(N</a:t>
            </a:r>
            <a:r>
              <a:rPr baseline="30000" lang="en">
                <a:solidFill>
                  <a:srgbClr val="351C75"/>
                </a:solidFill>
              </a:rPr>
              <a:t>2</a:t>
            </a:r>
            <a:r>
              <a:rPr lang="en">
                <a:solidFill>
                  <a:srgbClr val="351C75"/>
                </a:solidFill>
              </a:rPr>
              <a:t>)</a:t>
            </a:r>
            <a:endParaRPr>
              <a:solidFill>
                <a:srgbClr val="351C75"/>
              </a:solidFill>
            </a:endParaRPr>
          </a:p>
        </p:txBody>
      </p:sp>
      <p:sp>
        <p:nvSpPr>
          <p:cNvPr id="190" name="Google Shape;190;p32"/>
          <p:cNvSpPr txBox="1"/>
          <p:nvPr/>
        </p:nvSpPr>
        <p:spPr>
          <a:xfrm>
            <a:off x="5122550" y="3445300"/>
            <a:ext cx="1062300" cy="5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Sorted!</a:t>
            </a:r>
            <a:endParaRPr>
              <a:solidFill>
                <a:schemeClr val="dk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a:t>
            </a:r>
            <a:endParaRPr/>
          </a:p>
        </p:txBody>
      </p:sp>
      <p:sp>
        <p:nvSpPr>
          <p:cNvPr id="196" name="Google Shape;196;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Merge sort</a:t>
            </a:r>
            <a:r>
              <a:rPr lang="en"/>
              <a:t> splits the list in half, applies merge sort to each half, and then merges the two halves together in a zipper fashion.</a:t>
            </a:r>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1600"/>
              </a:spcAft>
              <a:buNone/>
            </a:pPr>
            <a:r>
              <a:rPr lang="en"/>
              <a:t>Runtime: </a:t>
            </a:r>
            <a:r>
              <a:rPr lang="en">
                <a:solidFill>
                  <a:srgbClr val="351C75"/>
                </a:solidFill>
              </a:rPr>
              <a:t>Θ(NlogN)</a:t>
            </a:r>
            <a:endParaRPr>
              <a:solidFill>
                <a:srgbClr val="351C75"/>
              </a:solidFill>
            </a:endParaRPr>
          </a:p>
        </p:txBody>
      </p:sp>
      <p:pic>
        <p:nvPicPr>
          <p:cNvPr id="197" name="Google Shape;197;p33"/>
          <p:cNvPicPr preferRelativeResize="0"/>
          <p:nvPr/>
        </p:nvPicPr>
        <p:blipFill rotWithShape="1">
          <a:blip r:embed="rId3">
            <a:alphaModFix/>
          </a:blip>
          <a:srcRect b="80865" l="0" r="0" t="0"/>
          <a:stretch/>
        </p:blipFill>
        <p:spPr>
          <a:xfrm>
            <a:off x="2956625" y="1592375"/>
            <a:ext cx="2969575" cy="602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a:t>
            </a:r>
            <a:endParaRPr/>
          </a:p>
        </p:txBody>
      </p:sp>
      <p:sp>
        <p:nvSpPr>
          <p:cNvPr id="203" name="Google Shape;203;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Merge sort</a:t>
            </a:r>
            <a:r>
              <a:rPr lang="en"/>
              <a:t> splits the list in half, applies merge sort to each half, and then merges the two halves together in a zipper fashion.</a:t>
            </a:r>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1600"/>
              </a:spcAft>
              <a:buNone/>
            </a:pPr>
            <a:r>
              <a:rPr lang="en"/>
              <a:t>Runtime: </a:t>
            </a:r>
            <a:r>
              <a:rPr lang="en">
                <a:solidFill>
                  <a:srgbClr val="351C75"/>
                </a:solidFill>
              </a:rPr>
              <a:t>Θ(NlogN)</a:t>
            </a:r>
            <a:endParaRPr>
              <a:solidFill>
                <a:srgbClr val="351C75"/>
              </a:solidFill>
            </a:endParaRPr>
          </a:p>
        </p:txBody>
      </p:sp>
      <p:pic>
        <p:nvPicPr>
          <p:cNvPr id="204" name="Google Shape;204;p34"/>
          <p:cNvPicPr preferRelativeResize="0"/>
          <p:nvPr/>
        </p:nvPicPr>
        <p:blipFill rotWithShape="1">
          <a:blip r:embed="rId3">
            <a:alphaModFix/>
          </a:blip>
          <a:srcRect b="61984" l="0" r="0" t="0"/>
          <a:stretch/>
        </p:blipFill>
        <p:spPr>
          <a:xfrm>
            <a:off x="2956625" y="1592375"/>
            <a:ext cx="2969575" cy="1196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8" name="Shape 208"/>
        <p:cNvGrpSpPr/>
        <p:nvPr/>
      </p:nvGrpSpPr>
      <p:grpSpPr>
        <a:xfrm>
          <a:off x="0" y="0"/>
          <a:ext cx="0" cy="0"/>
          <a:chOff x="0" y="0"/>
          <a:chExt cx="0" cy="0"/>
        </a:xfrm>
      </p:grpSpPr>
      <p:sp>
        <p:nvSpPr>
          <p:cNvPr id="209" name="Google Shape;209;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a:t>
            </a:r>
            <a:endParaRPr/>
          </a:p>
        </p:txBody>
      </p:sp>
      <p:sp>
        <p:nvSpPr>
          <p:cNvPr id="210" name="Google Shape;210;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Merge sort</a:t>
            </a:r>
            <a:r>
              <a:rPr lang="en"/>
              <a:t> splits the list in half, applies merge sort to each half, and then merges the two halves together in a zipper fashion.</a:t>
            </a:r>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1600"/>
              </a:spcAft>
              <a:buNone/>
            </a:pPr>
            <a:r>
              <a:rPr lang="en"/>
              <a:t>Runtime: </a:t>
            </a:r>
            <a:r>
              <a:rPr lang="en">
                <a:solidFill>
                  <a:srgbClr val="351C75"/>
                </a:solidFill>
              </a:rPr>
              <a:t>Θ(NlogN)</a:t>
            </a:r>
            <a:endParaRPr>
              <a:solidFill>
                <a:srgbClr val="351C75"/>
              </a:solidFill>
            </a:endParaRPr>
          </a:p>
        </p:txBody>
      </p:sp>
      <p:pic>
        <p:nvPicPr>
          <p:cNvPr id="211" name="Google Shape;211;p35"/>
          <p:cNvPicPr preferRelativeResize="0"/>
          <p:nvPr/>
        </p:nvPicPr>
        <p:blipFill rotWithShape="1">
          <a:blip r:embed="rId3">
            <a:alphaModFix/>
          </a:blip>
          <a:srcRect b="43104" l="0" r="0" t="0"/>
          <a:stretch/>
        </p:blipFill>
        <p:spPr>
          <a:xfrm>
            <a:off x="2956625" y="1592375"/>
            <a:ext cx="2969575" cy="1790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a:t>
            </a:r>
            <a:endParaRPr/>
          </a:p>
        </p:txBody>
      </p:sp>
      <p:sp>
        <p:nvSpPr>
          <p:cNvPr id="217" name="Google Shape;217;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Merge sort</a:t>
            </a:r>
            <a:r>
              <a:rPr lang="en"/>
              <a:t> splits the list in half, applies merge sort to each half, and then merges the two halves together in a zipper fashion.</a:t>
            </a:r>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1600"/>
              </a:spcAft>
              <a:buNone/>
            </a:pPr>
            <a:r>
              <a:rPr lang="en"/>
              <a:t>Runtime: </a:t>
            </a:r>
            <a:r>
              <a:rPr lang="en">
                <a:solidFill>
                  <a:srgbClr val="351C75"/>
                </a:solidFill>
              </a:rPr>
              <a:t>Θ(NlogN)</a:t>
            </a:r>
            <a:endParaRPr>
              <a:solidFill>
                <a:srgbClr val="351C75"/>
              </a:solidFill>
            </a:endParaRPr>
          </a:p>
        </p:txBody>
      </p:sp>
      <p:pic>
        <p:nvPicPr>
          <p:cNvPr id="218" name="Google Shape;218;p36"/>
          <p:cNvPicPr preferRelativeResize="0"/>
          <p:nvPr/>
        </p:nvPicPr>
        <p:blipFill rotWithShape="1">
          <a:blip r:embed="rId3">
            <a:alphaModFix/>
          </a:blip>
          <a:srcRect b="23559" l="0" r="0" t="0"/>
          <a:stretch/>
        </p:blipFill>
        <p:spPr>
          <a:xfrm>
            <a:off x="2956625" y="1592375"/>
            <a:ext cx="2969575" cy="2405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a:t>
            </a:r>
            <a:endParaRPr/>
          </a:p>
        </p:txBody>
      </p:sp>
      <p:sp>
        <p:nvSpPr>
          <p:cNvPr id="224" name="Google Shape;224;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Merge sort</a:t>
            </a:r>
            <a:r>
              <a:rPr lang="en"/>
              <a:t> splits the list in half, applies merge sort to each half, and then merges the two halves together in a zipper fashion.</a:t>
            </a:r>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1600"/>
              </a:spcAft>
              <a:buNone/>
            </a:pPr>
            <a:r>
              <a:rPr lang="en"/>
              <a:t>Runtime: </a:t>
            </a:r>
            <a:r>
              <a:rPr lang="en">
                <a:solidFill>
                  <a:srgbClr val="351C75"/>
                </a:solidFill>
              </a:rPr>
              <a:t>Θ(NlogN)</a:t>
            </a:r>
            <a:endParaRPr>
              <a:solidFill>
                <a:srgbClr val="351C75"/>
              </a:solidFill>
            </a:endParaRPr>
          </a:p>
        </p:txBody>
      </p:sp>
      <p:pic>
        <p:nvPicPr>
          <p:cNvPr id="225" name="Google Shape;225;p37"/>
          <p:cNvPicPr preferRelativeResize="0"/>
          <p:nvPr/>
        </p:nvPicPr>
        <p:blipFill>
          <a:blip r:embed="rId3">
            <a:alphaModFix/>
          </a:blip>
          <a:stretch>
            <a:fillRect/>
          </a:stretch>
        </p:blipFill>
        <p:spPr>
          <a:xfrm>
            <a:off x="2956625" y="1592375"/>
            <a:ext cx="2969575" cy="3146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8"/>
          <p:cNvSpPr txBox="1"/>
          <p:nvPr>
            <p:ph type="title"/>
          </p:nvPr>
        </p:nvSpPr>
        <p:spPr>
          <a:xfrm>
            <a:off x="311700" y="394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Quicksort</a:t>
            </a:r>
            <a:endParaRPr/>
          </a:p>
        </p:txBody>
      </p:sp>
      <p:sp>
        <p:nvSpPr>
          <p:cNvPr id="231" name="Google Shape;231;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Quicksort</a:t>
            </a:r>
            <a:r>
              <a:rPr lang="en"/>
              <a:t> picks a pivot (ie. first element) and uses Hoare partitioning to divide the list so that everything greater than the pivot is on its right and everything less than the pivot is on its left. </a:t>
            </a:r>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1600"/>
              </a:spcAft>
              <a:buNone/>
            </a:pPr>
            <a:r>
              <a:rPr lang="en"/>
              <a:t>Runtime:</a:t>
            </a:r>
            <a:r>
              <a:rPr lang="en">
                <a:solidFill>
                  <a:srgbClr val="351C75"/>
                </a:solidFill>
              </a:rPr>
              <a:t> Average case O(NlogN), slowest case O(N</a:t>
            </a:r>
            <a:r>
              <a:rPr baseline="30000" lang="en">
                <a:solidFill>
                  <a:srgbClr val="351C75"/>
                </a:solidFill>
              </a:rPr>
              <a:t>2</a:t>
            </a:r>
            <a:r>
              <a:rPr lang="en">
                <a:solidFill>
                  <a:srgbClr val="351C75"/>
                </a:solidFill>
              </a:rPr>
              <a:t>) (dependent on pivot selection)</a:t>
            </a:r>
            <a:endParaRPr baseline="30000">
              <a:solidFill>
                <a:srgbClr val="351C75"/>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Heap Sort</a:t>
            </a:r>
            <a:endParaRPr/>
          </a:p>
        </p:txBody>
      </p:sp>
      <p:sp>
        <p:nvSpPr>
          <p:cNvPr id="237" name="Google Shape;237;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Heapsort</a:t>
            </a:r>
            <a:r>
              <a:rPr lang="en"/>
              <a:t> heapifies the array into a max heap and pops the largest element off and appends it to the end until there are no elements left in the heap. You can heapify by sinking nodes in reverse level order.</a:t>
            </a:r>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1600"/>
              </a:spcAft>
              <a:buNone/>
            </a:pPr>
            <a:r>
              <a:rPr lang="en"/>
              <a:t>Runtime: </a:t>
            </a:r>
            <a:r>
              <a:rPr lang="en">
                <a:solidFill>
                  <a:srgbClr val="351C75"/>
                </a:solidFill>
              </a:rPr>
              <a:t>O(NlogN)</a:t>
            </a:r>
            <a:endParaRPr>
              <a:solidFill>
                <a:srgbClr val="351C75"/>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for comparison sorts</a:t>
            </a:r>
            <a:endParaRPr/>
          </a:p>
        </p:txBody>
      </p:sp>
      <p:graphicFrame>
        <p:nvGraphicFramePr>
          <p:cNvPr id="243" name="Google Shape;243;p40"/>
          <p:cNvGraphicFramePr/>
          <p:nvPr/>
        </p:nvGraphicFramePr>
        <p:xfrm>
          <a:off x="952500" y="1840325"/>
          <a:ext cx="3000000" cy="3000000"/>
        </p:xfrm>
        <a:graphic>
          <a:graphicData uri="http://schemas.openxmlformats.org/drawingml/2006/table">
            <a:tbl>
              <a:tblPr>
                <a:noFill/>
                <a:tableStyleId>{EAD176A3-FA69-43D9-84ED-2F41BF3A2426}</a:tableStyleId>
              </a:tblPr>
              <a:tblGrid>
                <a:gridCol w="1809750"/>
                <a:gridCol w="1809750"/>
                <a:gridCol w="1809750"/>
                <a:gridCol w="1809750"/>
              </a:tblGrid>
              <a:tr h="381000">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Worst Case</a:t>
                      </a:r>
                      <a:endParaRPr>
                        <a:latin typeface="Catamaran"/>
                        <a:ea typeface="Catamaran"/>
                        <a:cs typeface="Catamaran"/>
                        <a:sym typeface="Catamar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Best Case</a:t>
                      </a:r>
                      <a:endParaRPr>
                        <a:latin typeface="Catamaran"/>
                        <a:ea typeface="Catamaran"/>
                        <a:cs typeface="Catamaran"/>
                        <a:sym typeface="Catamar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Stable?</a:t>
                      </a:r>
                      <a:endParaRPr>
                        <a:latin typeface="Catamaran"/>
                        <a:ea typeface="Catamaran"/>
                        <a:cs typeface="Catamaran"/>
                        <a:sym typeface="Catamar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Catamaran"/>
                          <a:ea typeface="Catamaran"/>
                          <a:cs typeface="Catamaran"/>
                          <a:sym typeface="Catamaran"/>
                        </a:rPr>
                        <a:t>Selection Sort</a:t>
                      </a:r>
                      <a:endParaRPr>
                        <a:latin typeface="Catamaran"/>
                        <a:ea typeface="Catamaran"/>
                        <a:cs typeface="Catamaran"/>
                        <a:sym typeface="Catamar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351C75"/>
                          </a:solidFill>
                          <a:latin typeface="Catamaran"/>
                          <a:ea typeface="Catamaran"/>
                          <a:cs typeface="Catamaran"/>
                          <a:sym typeface="Catamaran"/>
                        </a:rPr>
                        <a:t>Θ(N</a:t>
                      </a:r>
                      <a:r>
                        <a:rPr baseline="30000" lang="en">
                          <a:solidFill>
                            <a:srgbClr val="351C75"/>
                          </a:solidFill>
                          <a:latin typeface="Catamaran"/>
                          <a:ea typeface="Catamaran"/>
                          <a:cs typeface="Catamaran"/>
                          <a:sym typeface="Catamaran"/>
                        </a:rPr>
                        <a:t>2</a:t>
                      </a:r>
                      <a:r>
                        <a:rPr lang="en">
                          <a:solidFill>
                            <a:srgbClr val="351C75"/>
                          </a:solidFill>
                          <a:latin typeface="Catamaran"/>
                          <a:ea typeface="Catamaran"/>
                          <a:cs typeface="Catamaran"/>
                          <a:sym typeface="Catamaran"/>
                        </a:rPr>
                        <a:t>)</a:t>
                      </a:r>
                      <a:endParaRPr>
                        <a:solidFill>
                          <a:srgbClr val="351C75"/>
                        </a:solidFill>
                        <a:latin typeface="Catamaran"/>
                        <a:ea typeface="Catamaran"/>
                        <a:cs typeface="Catamaran"/>
                        <a:sym typeface="Catamar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351C75"/>
                          </a:solidFill>
                          <a:latin typeface="Catamaran"/>
                          <a:ea typeface="Catamaran"/>
                          <a:cs typeface="Catamaran"/>
                          <a:sym typeface="Catamaran"/>
                        </a:rPr>
                        <a:t>Θ(N</a:t>
                      </a:r>
                      <a:r>
                        <a:rPr baseline="30000" lang="en">
                          <a:solidFill>
                            <a:srgbClr val="351C75"/>
                          </a:solidFill>
                          <a:latin typeface="Catamaran"/>
                          <a:ea typeface="Catamaran"/>
                          <a:cs typeface="Catamaran"/>
                          <a:sym typeface="Catamaran"/>
                        </a:rPr>
                        <a:t>2</a:t>
                      </a:r>
                      <a:r>
                        <a:rPr lang="en">
                          <a:solidFill>
                            <a:srgbClr val="351C75"/>
                          </a:solidFill>
                          <a:latin typeface="Catamaran"/>
                          <a:ea typeface="Catamaran"/>
                          <a:cs typeface="Catamaran"/>
                          <a:sym typeface="Catamaran"/>
                        </a:rPr>
                        <a:t>)</a:t>
                      </a:r>
                      <a:endParaRPr>
                        <a:solidFill>
                          <a:srgbClr val="351C75"/>
                        </a:solidFill>
                        <a:latin typeface="Catamaran"/>
                        <a:ea typeface="Catamaran"/>
                        <a:cs typeface="Catamaran"/>
                        <a:sym typeface="Catamar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351C75"/>
                          </a:solidFill>
                          <a:latin typeface="Catamaran"/>
                          <a:ea typeface="Catamaran"/>
                          <a:cs typeface="Catamaran"/>
                          <a:sym typeface="Catamaran"/>
                        </a:rPr>
                        <a:t>No</a:t>
                      </a:r>
                      <a:endParaRPr>
                        <a:solidFill>
                          <a:srgbClr val="351C75"/>
                        </a:solidFill>
                        <a:latin typeface="Catamaran"/>
                        <a:ea typeface="Catamaran"/>
                        <a:cs typeface="Catamaran"/>
                        <a:sym typeface="Catamar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Catamaran"/>
                          <a:ea typeface="Catamaran"/>
                          <a:cs typeface="Catamaran"/>
                          <a:sym typeface="Catamaran"/>
                        </a:rPr>
                        <a:t>Insertion Sort</a:t>
                      </a:r>
                      <a:endParaRPr>
                        <a:latin typeface="Catamaran"/>
                        <a:ea typeface="Catamaran"/>
                        <a:cs typeface="Catamaran"/>
                        <a:sym typeface="Catamar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351C75"/>
                          </a:solidFill>
                          <a:latin typeface="Catamaran"/>
                          <a:ea typeface="Catamaran"/>
                          <a:cs typeface="Catamaran"/>
                          <a:sym typeface="Catamaran"/>
                        </a:rPr>
                        <a:t>Θ(N</a:t>
                      </a:r>
                      <a:r>
                        <a:rPr baseline="30000" lang="en">
                          <a:solidFill>
                            <a:srgbClr val="351C75"/>
                          </a:solidFill>
                          <a:latin typeface="Catamaran"/>
                          <a:ea typeface="Catamaran"/>
                          <a:cs typeface="Catamaran"/>
                          <a:sym typeface="Catamaran"/>
                        </a:rPr>
                        <a:t>2</a:t>
                      </a:r>
                      <a:r>
                        <a:rPr lang="en">
                          <a:solidFill>
                            <a:srgbClr val="351C75"/>
                          </a:solidFill>
                          <a:latin typeface="Catamaran"/>
                          <a:ea typeface="Catamaran"/>
                          <a:cs typeface="Catamaran"/>
                          <a:sym typeface="Catamaran"/>
                        </a:rPr>
                        <a:t>)</a:t>
                      </a:r>
                      <a:endParaRPr>
                        <a:solidFill>
                          <a:srgbClr val="351C75"/>
                        </a:solidFill>
                        <a:latin typeface="Catamaran"/>
                        <a:ea typeface="Catamaran"/>
                        <a:cs typeface="Catamaran"/>
                        <a:sym typeface="Catamar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351C75"/>
                          </a:solidFill>
                          <a:latin typeface="Catamaran"/>
                          <a:ea typeface="Catamaran"/>
                          <a:cs typeface="Catamaran"/>
                          <a:sym typeface="Catamaran"/>
                        </a:rPr>
                        <a:t>Θ(N)</a:t>
                      </a:r>
                      <a:endParaRPr>
                        <a:solidFill>
                          <a:srgbClr val="351C75"/>
                        </a:solidFill>
                        <a:latin typeface="Catamaran"/>
                        <a:ea typeface="Catamaran"/>
                        <a:cs typeface="Catamaran"/>
                        <a:sym typeface="Catamar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351C75"/>
                          </a:solidFill>
                          <a:latin typeface="Catamaran"/>
                          <a:ea typeface="Catamaran"/>
                          <a:cs typeface="Catamaran"/>
                          <a:sym typeface="Catamaran"/>
                        </a:rPr>
                        <a:t>Yes</a:t>
                      </a:r>
                      <a:endParaRPr>
                        <a:solidFill>
                          <a:srgbClr val="351C75"/>
                        </a:solidFill>
                        <a:latin typeface="Catamaran"/>
                        <a:ea typeface="Catamaran"/>
                        <a:cs typeface="Catamaran"/>
                        <a:sym typeface="Catamar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Catamaran"/>
                          <a:ea typeface="Catamaran"/>
                          <a:cs typeface="Catamaran"/>
                          <a:sym typeface="Catamaran"/>
                        </a:rPr>
                        <a:t>Merge Sort</a:t>
                      </a:r>
                      <a:endParaRPr>
                        <a:latin typeface="Catamaran"/>
                        <a:ea typeface="Catamaran"/>
                        <a:cs typeface="Catamaran"/>
                        <a:sym typeface="Catamar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351C75"/>
                          </a:solidFill>
                          <a:latin typeface="Catamaran"/>
                          <a:ea typeface="Catamaran"/>
                          <a:cs typeface="Catamaran"/>
                          <a:sym typeface="Catamaran"/>
                        </a:rPr>
                        <a:t>Θ(NlogN)</a:t>
                      </a:r>
                      <a:endParaRPr>
                        <a:solidFill>
                          <a:srgbClr val="351C75"/>
                        </a:solidFill>
                        <a:latin typeface="Catamaran"/>
                        <a:ea typeface="Catamaran"/>
                        <a:cs typeface="Catamaran"/>
                        <a:sym typeface="Catamar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351C75"/>
                          </a:solidFill>
                          <a:latin typeface="Catamaran"/>
                          <a:ea typeface="Catamaran"/>
                          <a:cs typeface="Catamaran"/>
                          <a:sym typeface="Catamaran"/>
                        </a:rPr>
                        <a:t>Θ(NlogN)</a:t>
                      </a:r>
                      <a:endParaRPr>
                        <a:solidFill>
                          <a:srgbClr val="351C75"/>
                        </a:solidFill>
                        <a:latin typeface="Catamaran"/>
                        <a:ea typeface="Catamaran"/>
                        <a:cs typeface="Catamaran"/>
                        <a:sym typeface="Catamar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351C75"/>
                          </a:solidFill>
                          <a:latin typeface="Catamaran"/>
                          <a:ea typeface="Catamaran"/>
                          <a:cs typeface="Catamaran"/>
                          <a:sym typeface="Catamaran"/>
                        </a:rPr>
                        <a:t>Yes</a:t>
                      </a:r>
                      <a:endParaRPr>
                        <a:solidFill>
                          <a:srgbClr val="351C75"/>
                        </a:solidFill>
                        <a:latin typeface="Catamaran"/>
                        <a:ea typeface="Catamaran"/>
                        <a:cs typeface="Catamaran"/>
                        <a:sym typeface="Catamar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Catamaran"/>
                          <a:ea typeface="Catamaran"/>
                          <a:cs typeface="Catamaran"/>
                          <a:sym typeface="Catamaran"/>
                        </a:rPr>
                        <a:t>Quicksort</a:t>
                      </a:r>
                      <a:endParaRPr>
                        <a:latin typeface="Catamaran"/>
                        <a:ea typeface="Catamaran"/>
                        <a:cs typeface="Catamaran"/>
                        <a:sym typeface="Catamar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351C75"/>
                          </a:solidFill>
                          <a:latin typeface="Catamaran"/>
                          <a:ea typeface="Catamaran"/>
                          <a:cs typeface="Catamaran"/>
                          <a:sym typeface="Catamaran"/>
                        </a:rPr>
                        <a:t>Θ(N</a:t>
                      </a:r>
                      <a:r>
                        <a:rPr baseline="30000" lang="en">
                          <a:solidFill>
                            <a:srgbClr val="351C75"/>
                          </a:solidFill>
                          <a:latin typeface="Catamaran"/>
                          <a:ea typeface="Catamaran"/>
                          <a:cs typeface="Catamaran"/>
                          <a:sym typeface="Catamaran"/>
                        </a:rPr>
                        <a:t>2</a:t>
                      </a:r>
                      <a:r>
                        <a:rPr lang="en">
                          <a:solidFill>
                            <a:srgbClr val="351C75"/>
                          </a:solidFill>
                          <a:latin typeface="Catamaran"/>
                          <a:ea typeface="Catamaran"/>
                          <a:cs typeface="Catamaran"/>
                          <a:sym typeface="Catamaran"/>
                        </a:rPr>
                        <a:t>)</a:t>
                      </a:r>
                      <a:endParaRPr>
                        <a:solidFill>
                          <a:srgbClr val="351C75"/>
                        </a:solidFill>
                        <a:latin typeface="Catamaran"/>
                        <a:ea typeface="Catamaran"/>
                        <a:cs typeface="Catamaran"/>
                        <a:sym typeface="Catamar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351C75"/>
                          </a:solidFill>
                          <a:latin typeface="Catamaran"/>
                          <a:ea typeface="Catamaran"/>
                          <a:cs typeface="Catamaran"/>
                          <a:sym typeface="Catamaran"/>
                        </a:rPr>
                        <a:t>Θ(NlogN)</a:t>
                      </a:r>
                      <a:endParaRPr>
                        <a:solidFill>
                          <a:srgbClr val="351C75"/>
                        </a:solidFill>
                        <a:latin typeface="Catamaran"/>
                        <a:ea typeface="Catamaran"/>
                        <a:cs typeface="Catamaran"/>
                        <a:sym typeface="Catamar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351C75"/>
                          </a:solidFill>
                          <a:latin typeface="Catamaran"/>
                          <a:ea typeface="Catamaran"/>
                          <a:cs typeface="Catamaran"/>
                          <a:sym typeface="Catamaran"/>
                        </a:rPr>
                        <a:t>No*</a:t>
                      </a:r>
                      <a:endParaRPr>
                        <a:solidFill>
                          <a:srgbClr val="351C75"/>
                        </a:solidFill>
                        <a:latin typeface="Catamaran"/>
                        <a:ea typeface="Catamaran"/>
                        <a:cs typeface="Catamaran"/>
                        <a:sym typeface="Catamar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Catamaran"/>
                          <a:ea typeface="Catamaran"/>
                          <a:cs typeface="Catamaran"/>
                          <a:sym typeface="Catamaran"/>
                        </a:rPr>
                        <a:t>Heapsort</a:t>
                      </a:r>
                      <a:endParaRPr>
                        <a:latin typeface="Catamaran"/>
                        <a:ea typeface="Catamaran"/>
                        <a:cs typeface="Catamaran"/>
                        <a:sym typeface="Catamar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351C75"/>
                          </a:solidFill>
                          <a:latin typeface="Catamaran"/>
                          <a:ea typeface="Catamaran"/>
                          <a:cs typeface="Catamaran"/>
                          <a:sym typeface="Catamaran"/>
                        </a:rPr>
                        <a:t>Θ(NlogN)</a:t>
                      </a:r>
                      <a:endParaRPr>
                        <a:solidFill>
                          <a:srgbClr val="351C75"/>
                        </a:solidFill>
                        <a:latin typeface="Catamaran"/>
                        <a:ea typeface="Catamaran"/>
                        <a:cs typeface="Catamaran"/>
                        <a:sym typeface="Catamar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351C75"/>
                          </a:solidFill>
                          <a:latin typeface="Catamaran"/>
                          <a:ea typeface="Catamaran"/>
                          <a:cs typeface="Catamaran"/>
                          <a:sym typeface="Catamaran"/>
                        </a:rPr>
                        <a:t>Θ(N)</a:t>
                      </a:r>
                      <a:endParaRPr>
                        <a:solidFill>
                          <a:srgbClr val="351C75"/>
                        </a:solidFill>
                        <a:latin typeface="Catamaran"/>
                        <a:ea typeface="Catamaran"/>
                        <a:cs typeface="Catamaran"/>
                        <a:sym typeface="Catamar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351C75"/>
                          </a:solidFill>
                          <a:latin typeface="Catamaran"/>
                          <a:ea typeface="Catamaran"/>
                          <a:cs typeface="Catamaran"/>
                          <a:sym typeface="Catamaran"/>
                        </a:rPr>
                        <a:t>No</a:t>
                      </a:r>
                      <a:endParaRPr>
                        <a:solidFill>
                          <a:srgbClr val="351C75"/>
                        </a:solidFill>
                        <a:latin typeface="Catamaran"/>
                        <a:ea typeface="Catamaran"/>
                        <a:cs typeface="Catamaran"/>
                        <a:sym typeface="Catamar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44" name="Google Shape;244;p40"/>
          <p:cNvSpPr txBox="1"/>
          <p:nvPr>
            <p:ph idx="1" type="body"/>
          </p:nvPr>
        </p:nvSpPr>
        <p:spPr>
          <a:xfrm>
            <a:off x="311700" y="1076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chemeClr val="accent2"/>
                </a:solidFill>
              </a:rPr>
              <a:t>Stability:</a:t>
            </a:r>
            <a:r>
              <a:rPr lang="en"/>
              <a:t> a sort is stable if duplicate values remain in the same relative order after sorting as they were initially. In other words, is 2a guaranteed to be before 2b after sorting the list [2a, 2b, 1]?</a:t>
            </a:r>
            <a:endParaRPr>
              <a:solidFill>
                <a:schemeClr val="accent4"/>
              </a:solidFill>
            </a:endParaRPr>
          </a:p>
        </p:txBody>
      </p:sp>
      <p:sp>
        <p:nvSpPr>
          <p:cNvPr id="245" name="Google Shape;245;p40"/>
          <p:cNvSpPr txBox="1"/>
          <p:nvPr>
            <p:ph idx="1" type="body"/>
          </p:nvPr>
        </p:nvSpPr>
        <p:spPr>
          <a:xfrm>
            <a:off x="259475" y="4316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Try reasoning out or coming up with examples for these best and worst case runtimes!</a:t>
            </a:r>
            <a:endParaRPr/>
          </a:p>
          <a:p>
            <a:pPr indent="0" lvl="0" marL="0" rtl="0" algn="l">
              <a:spcBef>
                <a:spcPts val="1600"/>
              </a:spcBef>
              <a:spcAft>
                <a:spcPts val="1600"/>
              </a:spcAft>
              <a:buNone/>
            </a:pPr>
            <a:r>
              <a:rPr lang="en"/>
              <a:t>*depends on the partitioning scheme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Worksheet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Content Review</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a:t>
            </a:r>
            <a:r>
              <a:rPr lang="en"/>
              <a:t>Identifying Sorts</a:t>
            </a:r>
            <a:endParaRPr sz="1600">
              <a:latin typeface="Catamaran"/>
              <a:ea typeface="Catamaran"/>
              <a:cs typeface="Catamaran"/>
              <a:sym typeface="Catamaran"/>
            </a:endParaRPr>
          </a:p>
        </p:txBody>
      </p:sp>
      <p:sp>
        <p:nvSpPr>
          <p:cNvPr id="256" name="Google Shape;256;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t>1429, 3291, 7683, 1337, 192, 594, 4242, 9001, 4392, 129, 1000</a:t>
            </a:r>
            <a:endParaRPr b="1"/>
          </a:p>
          <a:p>
            <a:pPr indent="0" lvl="0" marL="0" rtl="0" algn="ctr">
              <a:spcBef>
                <a:spcPts val="1600"/>
              </a:spcBef>
              <a:spcAft>
                <a:spcPts val="0"/>
              </a:spcAft>
              <a:buClr>
                <a:schemeClr val="dk1"/>
              </a:buClr>
              <a:buSzPts val="1100"/>
              <a:buFont typeface="Arial"/>
              <a:buNone/>
            </a:pPr>
            <a:r>
              <a:rPr b="1" lang="en"/>
              <a:t>1429, 3291, 7683, 192, 1337, 594, 4242, 9001, 4392, 129, 1000</a:t>
            </a:r>
            <a:endParaRPr b="1"/>
          </a:p>
          <a:p>
            <a:pPr indent="0" lvl="0" marL="0" rtl="0" algn="ctr">
              <a:spcBef>
                <a:spcPts val="1600"/>
              </a:spcBef>
              <a:spcAft>
                <a:spcPts val="0"/>
              </a:spcAft>
              <a:buClr>
                <a:schemeClr val="dk1"/>
              </a:buClr>
              <a:buSzPts val="1100"/>
              <a:buFont typeface="Arial"/>
              <a:buNone/>
            </a:pPr>
            <a:r>
              <a:rPr b="1" lang="en"/>
              <a:t>1429, 3291, 192, 1337, 7683, 594, 4242, 9001, 129, 1000, 4392</a:t>
            </a:r>
            <a:endParaRPr b="1"/>
          </a:p>
          <a:p>
            <a:pPr indent="0" lvl="0" marL="0" rtl="0" algn="ctr">
              <a:spcBef>
                <a:spcPts val="1600"/>
              </a:spcBef>
              <a:spcAft>
                <a:spcPts val="1600"/>
              </a:spcAft>
              <a:buNone/>
            </a:pPr>
            <a:r>
              <a:rPr b="1" lang="en"/>
              <a:t>192, 1337, 1429, 3291, 7683, 129, 594, 1000, 4242, 4392, 9001</a:t>
            </a:r>
            <a:endParaRPr b="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a:t>
            </a:r>
            <a:r>
              <a:rPr lang="en"/>
              <a:t>Identifying Sorts</a:t>
            </a:r>
            <a:endParaRPr sz="1600">
              <a:latin typeface="Catamaran"/>
              <a:ea typeface="Catamaran"/>
              <a:cs typeface="Catamaran"/>
              <a:sym typeface="Catamaran"/>
            </a:endParaRPr>
          </a:p>
        </p:txBody>
      </p:sp>
      <p:sp>
        <p:nvSpPr>
          <p:cNvPr id="262" name="Google Shape;262;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1429, 3291, 7683, 1337, 192, 594, 4242, 9001, 4392, 129, 1000</a:t>
            </a:r>
            <a:endParaRPr b="1">
              <a:solidFill>
                <a:srgbClr val="4A86E8"/>
              </a:solidFill>
            </a:endParaRPr>
          </a:p>
          <a:p>
            <a:pPr indent="0" lvl="0" marL="0" rtl="0" algn="ctr">
              <a:spcBef>
                <a:spcPts val="1600"/>
              </a:spcBef>
              <a:spcAft>
                <a:spcPts val="0"/>
              </a:spcAft>
              <a:buNone/>
            </a:pPr>
            <a:r>
              <a:rPr b="1" lang="en">
                <a:solidFill>
                  <a:srgbClr val="4A86E8"/>
                </a:solidFill>
              </a:rPr>
              <a:t>1429, 3291, 7683, 192, 1337</a:t>
            </a:r>
            <a:r>
              <a:rPr b="1" lang="en"/>
              <a:t>, </a:t>
            </a:r>
            <a:r>
              <a:rPr b="1" lang="en">
                <a:solidFill>
                  <a:srgbClr val="C4820E"/>
                </a:solidFill>
              </a:rPr>
              <a:t>594, 4242, 9001, 4392, 129, 1000</a:t>
            </a:r>
            <a:endParaRPr b="1">
              <a:solidFill>
                <a:srgbClr val="C4820E"/>
              </a:solidFill>
            </a:endParaRPr>
          </a:p>
          <a:p>
            <a:pPr indent="0" lvl="0" marL="0" rtl="0" algn="ctr">
              <a:spcBef>
                <a:spcPts val="1600"/>
              </a:spcBef>
              <a:spcAft>
                <a:spcPts val="0"/>
              </a:spcAft>
              <a:buNone/>
            </a:pPr>
            <a:r>
              <a:rPr b="1" lang="en">
                <a:solidFill>
                  <a:srgbClr val="4A86E8"/>
                </a:solidFill>
              </a:rPr>
              <a:t>1429, 3291,</a:t>
            </a:r>
            <a:r>
              <a:rPr b="1" lang="en">
                <a:solidFill>
                  <a:srgbClr val="FF0000"/>
                </a:solidFill>
              </a:rPr>
              <a:t> 192, 1337, 7683,</a:t>
            </a:r>
            <a:r>
              <a:rPr b="1" lang="en"/>
              <a:t> </a:t>
            </a:r>
            <a:r>
              <a:rPr b="1" lang="en">
                <a:solidFill>
                  <a:srgbClr val="6AA84F"/>
                </a:solidFill>
              </a:rPr>
              <a:t>594, 4242, 9001,</a:t>
            </a:r>
            <a:r>
              <a:rPr b="1" lang="en"/>
              <a:t> </a:t>
            </a:r>
            <a:r>
              <a:rPr b="1" lang="en">
                <a:solidFill>
                  <a:srgbClr val="7F6000"/>
                </a:solidFill>
              </a:rPr>
              <a:t>129, 1000, 4392</a:t>
            </a:r>
            <a:endParaRPr b="1">
              <a:solidFill>
                <a:srgbClr val="7F6000"/>
              </a:solidFill>
            </a:endParaRPr>
          </a:p>
          <a:p>
            <a:pPr indent="0" lvl="0" marL="0" rtl="0" algn="ctr">
              <a:spcBef>
                <a:spcPts val="1600"/>
              </a:spcBef>
              <a:spcAft>
                <a:spcPts val="0"/>
              </a:spcAft>
              <a:buNone/>
            </a:pPr>
            <a:r>
              <a:rPr b="1" lang="en">
                <a:solidFill>
                  <a:srgbClr val="4A86E8"/>
                </a:solidFill>
              </a:rPr>
              <a:t>192, 1337, 1429, 3291, 7683, </a:t>
            </a:r>
            <a:r>
              <a:rPr b="1" lang="en">
                <a:solidFill>
                  <a:srgbClr val="C4820E"/>
                </a:solidFill>
              </a:rPr>
              <a:t>129, 594, 1000, 4242, 4392, 9001</a:t>
            </a:r>
            <a:endParaRPr b="1">
              <a:solidFill>
                <a:srgbClr val="C4820E"/>
              </a:solidFill>
            </a:endParaRPr>
          </a:p>
          <a:p>
            <a:pPr indent="0" lvl="0" marL="0" rtl="0" algn="ctr">
              <a:spcBef>
                <a:spcPts val="1600"/>
              </a:spcBef>
              <a:spcAft>
                <a:spcPts val="0"/>
              </a:spcAft>
              <a:buClr>
                <a:schemeClr val="dk1"/>
              </a:buClr>
              <a:buSzPts val="1100"/>
              <a:buFont typeface="Arial"/>
              <a:buNone/>
            </a:pPr>
            <a:r>
              <a:rPr b="1" lang="en">
                <a:solidFill>
                  <a:srgbClr val="FF0000"/>
                </a:solidFill>
              </a:rPr>
              <a:t>Mergesort. One identifying feature of mergesort is that the left and right halves</a:t>
            </a:r>
            <a:endParaRPr b="1">
              <a:solidFill>
                <a:srgbClr val="FF0000"/>
              </a:solidFill>
            </a:endParaRPr>
          </a:p>
          <a:p>
            <a:pPr indent="0" lvl="0" marL="0" rtl="0" algn="ctr">
              <a:spcBef>
                <a:spcPts val="1600"/>
              </a:spcBef>
              <a:spcAft>
                <a:spcPts val="1600"/>
              </a:spcAft>
              <a:buNone/>
            </a:pPr>
            <a:r>
              <a:rPr b="1" lang="en">
                <a:solidFill>
                  <a:srgbClr val="FF0000"/>
                </a:solidFill>
              </a:rPr>
              <a:t>do not interact with each other until the very end.</a:t>
            </a:r>
            <a:endParaRPr b="1">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a:t>
            </a:r>
            <a:r>
              <a:rPr lang="en"/>
              <a:t>Identifying Sorts</a:t>
            </a:r>
            <a:endParaRPr sz="1600">
              <a:latin typeface="Catamaran"/>
              <a:ea typeface="Catamaran"/>
              <a:cs typeface="Catamaran"/>
              <a:sym typeface="Catamaran"/>
            </a:endParaRPr>
          </a:p>
        </p:txBody>
      </p:sp>
      <p:sp>
        <p:nvSpPr>
          <p:cNvPr id="268" name="Google Shape;268;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t>1429, 3291, 7683, 1337, 192, 594, 4242, 9001, 4392, 129, 1000</a:t>
            </a:r>
            <a:endParaRPr b="1"/>
          </a:p>
          <a:p>
            <a:pPr indent="0" lvl="0" marL="0" rtl="0" algn="ctr">
              <a:spcBef>
                <a:spcPts val="1600"/>
              </a:spcBef>
              <a:spcAft>
                <a:spcPts val="0"/>
              </a:spcAft>
              <a:buClr>
                <a:schemeClr val="dk1"/>
              </a:buClr>
              <a:buSzPts val="1100"/>
              <a:buFont typeface="Arial"/>
              <a:buNone/>
            </a:pPr>
            <a:r>
              <a:rPr b="1" lang="en"/>
              <a:t>1337, 192, 594, 129, 1000, 1429, 3291, 7683, 4242, 9001, 4392</a:t>
            </a:r>
            <a:endParaRPr b="1"/>
          </a:p>
          <a:p>
            <a:pPr indent="0" lvl="0" marL="0" rtl="0" algn="ctr">
              <a:spcBef>
                <a:spcPts val="1600"/>
              </a:spcBef>
              <a:spcAft>
                <a:spcPts val="0"/>
              </a:spcAft>
              <a:buClr>
                <a:schemeClr val="dk1"/>
              </a:buClr>
              <a:buSzPts val="1100"/>
              <a:buFont typeface="Arial"/>
              <a:buNone/>
            </a:pPr>
            <a:r>
              <a:rPr b="1" lang="en"/>
              <a:t>192, 594, 129, 1000, 1337, 1429, 3291, 7683, 4242, 9001, 4392</a:t>
            </a:r>
            <a:endParaRPr b="1"/>
          </a:p>
          <a:p>
            <a:pPr indent="0" lvl="0" marL="0" rtl="0" algn="ctr">
              <a:spcBef>
                <a:spcPts val="1600"/>
              </a:spcBef>
              <a:spcAft>
                <a:spcPts val="0"/>
              </a:spcAft>
              <a:buNone/>
            </a:pPr>
            <a:r>
              <a:rPr b="1" lang="en"/>
              <a:t>129, 192, 594, 1000, 1337, 1429, 3291, 4242, 4392, 7683, 9001</a:t>
            </a:r>
            <a:endParaRPr b="1"/>
          </a:p>
          <a:p>
            <a:pPr indent="0" lvl="0" marL="0" rtl="0" algn="ctr">
              <a:spcBef>
                <a:spcPts val="1600"/>
              </a:spcBef>
              <a:spcAft>
                <a:spcPts val="1600"/>
              </a:spcAft>
              <a:buNone/>
            </a:pPr>
            <a:r>
              <a:t/>
            </a:r>
            <a:endParaRPr b="1">
              <a:solidFill>
                <a:srgbClr val="FF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a:t>
            </a:r>
            <a:r>
              <a:rPr lang="en"/>
              <a:t>Identifying Sorts</a:t>
            </a:r>
            <a:endParaRPr sz="1600">
              <a:latin typeface="Catamaran"/>
              <a:ea typeface="Catamaran"/>
              <a:cs typeface="Catamaran"/>
              <a:sym typeface="Catamaran"/>
            </a:endParaRPr>
          </a:p>
        </p:txBody>
      </p:sp>
      <p:sp>
        <p:nvSpPr>
          <p:cNvPr id="274" name="Google Shape;274;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chemeClr val="accent2"/>
                </a:solidFill>
              </a:rPr>
              <a:t>1429</a:t>
            </a:r>
            <a:r>
              <a:rPr b="1" lang="en"/>
              <a:t>, 3291, 7683, 1337, 192, 594, 4242, 9001, 4392, 129, 1000</a:t>
            </a:r>
            <a:endParaRPr b="1">
              <a:solidFill>
                <a:srgbClr val="FF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a:t>
            </a:r>
            <a:r>
              <a:rPr lang="en"/>
              <a:t>Identifying Sorts</a:t>
            </a:r>
            <a:endParaRPr sz="1600">
              <a:latin typeface="Catamaran"/>
              <a:ea typeface="Catamaran"/>
              <a:cs typeface="Catamaran"/>
              <a:sym typeface="Catamaran"/>
            </a:endParaRPr>
          </a:p>
        </p:txBody>
      </p:sp>
      <p:sp>
        <p:nvSpPr>
          <p:cNvPr id="280" name="Google Shape;280;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2"/>
                </a:solidFill>
              </a:rPr>
              <a:t>1429</a:t>
            </a:r>
            <a:r>
              <a:rPr b="1" lang="en"/>
              <a:t>, 3291, 7683, 1337, 192, 594, 4242, 9001, 4392, 129, 1000</a:t>
            </a:r>
            <a:endParaRPr b="1"/>
          </a:p>
          <a:p>
            <a:pPr indent="0" lvl="0" marL="0" rtl="0" algn="ctr">
              <a:spcBef>
                <a:spcPts val="1600"/>
              </a:spcBef>
              <a:spcAft>
                <a:spcPts val="1600"/>
              </a:spcAft>
              <a:buNone/>
            </a:pPr>
            <a:r>
              <a:rPr b="1" lang="en"/>
              <a:t>[</a:t>
            </a:r>
            <a:r>
              <a:rPr b="1" lang="en">
                <a:solidFill>
                  <a:schemeClr val="accent2"/>
                </a:solidFill>
              </a:rPr>
              <a:t>1337</a:t>
            </a:r>
            <a:r>
              <a:rPr b="1" lang="en"/>
              <a:t>, 192, 594, 129, 1000] </a:t>
            </a:r>
            <a:r>
              <a:rPr b="1" lang="en">
                <a:solidFill>
                  <a:schemeClr val="accent3"/>
                </a:solidFill>
              </a:rPr>
              <a:t>1429</a:t>
            </a:r>
            <a:r>
              <a:rPr b="1" lang="en"/>
              <a:t> [</a:t>
            </a:r>
            <a:r>
              <a:rPr b="1" lang="en">
                <a:solidFill>
                  <a:schemeClr val="accent2"/>
                </a:solidFill>
              </a:rPr>
              <a:t>3291</a:t>
            </a:r>
            <a:r>
              <a:rPr b="1" lang="en"/>
              <a:t>, 7683, 4242, 9001, 4392]</a:t>
            </a:r>
            <a:endParaRPr b="1">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a:t>
            </a:r>
            <a:r>
              <a:rPr lang="en"/>
              <a:t>Identifying Sorts</a:t>
            </a:r>
            <a:endParaRPr sz="1600">
              <a:latin typeface="Catamaran"/>
              <a:ea typeface="Catamaran"/>
              <a:cs typeface="Catamaran"/>
              <a:sym typeface="Catamaran"/>
            </a:endParaRPr>
          </a:p>
        </p:txBody>
      </p:sp>
      <p:sp>
        <p:nvSpPr>
          <p:cNvPr id="286" name="Google Shape;286;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2"/>
                </a:solidFill>
              </a:rPr>
              <a:t>1429</a:t>
            </a:r>
            <a:r>
              <a:rPr b="1" lang="en"/>
              <a:t>, 3291, 7683, 1337, 192, 594, 4242, 9001, 4392, 129, 1000</a:t>
            </a:r>
            <a:endParaRPr b="1"/>
          </a:p>
          <a:p>
            <a:pPr indent="0" lvl="0" marL="0" rtl="0" algn="ctr">
              <a:spcBef>
                <a:spcPts val="1600"/>
              </a:spcBef>
              <a:spcAft>
                <a:spcPts val="0"/>
              </a:spcAft>
              <a:buNone/>
            </a:pPr>
            <a:r>
              <a:rPr b="1" lang="en"/>
              <a:t>[</a:t>
            </a:r>
            <a:r>
              <a:rPr b="1" lang="en">
                <a:solidFill>
                  <a:schemeClr val="accent2"/>
                </a:solidFill>
              </a:rPr>
              <a:t>1337</a:t>
            </a:r>
            <a:r>
              <a:rPr b="1" lang="en"/>
              <a:t>, 192, 594, 129, 1000] </a:t>
            </a:r>
            <a:r>
              <a:rPr b="1" lang="en">
                <a:solidFill>
                  <a:schemeClr val="accent4"/>
                </a:solidFill>
              </a:rPr>
              <a:t>1429</a:t>
            </a:r>
            <a:r>
              <a:rPr b="1" lang="en"/>
              <a:t> [</a:t>
            </a:r>
            <a:r>
              <a:rPr b="1" lang="en">
                <a:solidFill>
                  <a:schemeClr val="accent2"/>
                </a:solidFill>
              </a:rPr>
              <a:t>3291</a:t>
            </a:r>
            <a:r>
              <a:rPr b="1" lang="en"/>
              <a:t>, 7683, 4242, 9001, 4392]</a:t>
            </a:r>
            <a:endParaRPr b="1"/>
          </a:p>
          <a:p>
            <a:pPr indent="0" lvl="0" marL="0" rtl="0" algn="ctr">
              <a:spcBef>
                <a:spcPts val="1600"/>
              </a:spcBef>
              <a:spcAft>
                <a:spcPts val="1600"/>
              </a:spcAft>
              <a:buNone/>
            </a:pPr>
            <a:r>
              <a:rPr b="1" lang="en"/>
              <a:t>[ </a:t>
            </a:r>
            <a:r>
              <a:rPr b="1" lang="en">
                <a:solidFill>
                  <a:schemeClr val="accent2"/>
                </a:solidFill>
              </a:rPr>
              <a:t>192</a:t>
            </a:r>
            <a:r>
              <a:rPr b="1" lang="en"/>
              <a:t>, 594, 129,</a:t>
            </a:r>
            <a:r>
              <a:rPr b="1" lang="en">
                <a:solidFill>
                  <a:srgbClr val="4A86E8"/>
                </a:solidFill>
              </a:rPr>
              <a:t> </a:t>
            </a:r>
            <a:r>
              <a:rPr b="1" lang="en"/>
              <a:t>1000] </a:t>
            </a:r>
            <a:r>
              <a:rPr b="1" lang="en">
                <a:solidFill>
                  <a:schemeClr val="accent4"/>
                </a:solidFill>
              </a:rPr>
              <a:t>1337 1429 3291</a:t>
            </a:r>
            <a:r>
              <a:rPr b="1" lang="en"/>
              <a:t> [</a:t>
            </a:r>
            <a:r>
              <a:rPr b="1" lang="en">
                <a:solidFill>
                  <a:schemeClr val="accent2"/>
                </a:solidFill>
              </a:rPr>
              <a:t>7683</a:t>
            </a:r>
            <a:r>
              <a:rPr b="1" lang="en"/>
              <a:t>, 4242, 9001, 4392]</a:t>
            </a:r>
            <a:endParaRPr b="1">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a:t>
            </a:r>
            <a:r>
              <a:rPr lang="en"/>
              <a:t>Identifying Sorts</a:t>
            </a:r>
            <a:endParaRPr sz="1600">
              <a:latin typeface="Catamaran"/>
              <a:ea typeface="Catamaran"/>
              <a:cs typeface="Catamaran"/>
              <a:sym typeface="Catamaran"/>
            </a:endParaRPr>
          </a:p>
        </p:txBody>
      </p:sp>
      <p:sp>
        <p:nvSpPr>
          <p:cNvPr id="292" name="Google Shape;292;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2"/>
                </a:solidFill>
              </a:rPr>
              <a:t>1429</a:t>
            </a:r>
            <a:r>
              <a:rPr b="1" lang="en"/>
              <a:t>, 3291, 7683, 1337, 192, 594, 4242, 9001, 4392, 129, 1000</a:t>
            </a:r>
            <a:endParaRPr b="1"/>
          </a:p>
          <a:p>
            <a:pPr indent="0" lvl="0" marL="0" rtl="0" algn="ctr">
              <a:spcBef>
                <a:spcPts val="1600"/>
              </a:spcBef>
              <a:spcAft>
                <a:spcPts val="0"/>
              </a:spcAft>
              <a:buNone/>
            </a:pPr>
            <a:r>
              <a:rPr b="1" lang="en"/>
              <a:t>[</a:t>
            </a:r>
            <a:r>
              <a:rPr b="1" lang="en">
                <a:solidFill>
                  <a:schemeClr val="accent2"/>
                </a:solidFill>
              </a:rPr>
              <a:t>1337</a:t>
            </a:r>
            <a:r>
              <a:rPr b="1" lang="en"/>
              <a:t>, 192, 594, 129, 1000] </a:t>
            </a:r>
            <a:r>
              <a:rPr b="1" lang="en">
                <a:solidFill>
                  <a:schemeClr val="accent4"/>
                </a:solidFill>
              </a:rPr>
              <a:t>1429</a:t>
            </a:r>
            <a:r>
              <a:rPr b="1" lang="en"/>
              <a:t> [</a:t>
            </a:r>
            <a:r>
              <a:rPr b="1" lang="en">
                <a:solidFill>
                  <a:schemeClr val="accent2"/>
                </a:solidFill>
              </a:rPr>
              <a:t>3291</a:t>
            </a:r>
            <a:r>
              <a:rPr b="1" lang="en"/>
              <a:t>, 7683, 4242, 9001, 4392]</a:t>
            </a:r>
            <a:endParaRPr b="1"/>
          </a:p>
          <a:p>
            <a:pPr indent="0" lvl="0" marL="0" rtl="0" algn="ctr">
              <a:spcBef>
                <a:spcPts val="1600"/>
              </a:spcBef>
              <a:spcAft>
                <a:spcPts val="0"/>
              </a:spcAft>
              <a:buNone/>
            </a:pPr>
            <a:r>
              <a:rPr b="1" lang="en"/>
              <a:t>[ </a:t>
            </a:r>
            <a:r>
              <a:rPr b="1" lang="en">
                <a:solidFill>
                  <a:schemeClr val="accent2"/>
                </a:solidFill>
              </a:rPr>
              <a:t>192</a:t>
            </a:r>
            <a:r>
              <a:rPr b="1" lang="en"/>
              <a:t>, 594, 129,</a:t>
            </a:r>
            <a:r>
              <a:rPr b="1" lang="en">
                <a:solidFill>
                  <a:srgbClr val="4A86E8"/>
                </a:solidFill>
              </a:rPr>
              <a:t> </a:t>
            </a:r>
            <a:r>
              <a:rPr b="1" lang="en"/>
              <a:t>1000] </a:t>
            </a:r>
            <a:r>
              <a:rPr b="1" lang="en">
                <a:solidFill>
                  <a:schemeClr val="accent4"/>
                </a:solidFill>
              </a:rPr>
              <a:t>1337 1429 3291</a:t>
            </a:r>
            <a:r>
              <a:rPr b="1" lang="en"/>
              <a:t> [</a:t>
            </a:r>
            <a:r>
              <a:rPr b="1" lang="en">
                <a:solidFill>
                  <a:schemeClr val="accent2"/>
                </a:solidFill>
              </a:rPr>
              <a:t>7683</a:t>
            </a:r>
            <a:r>
              <a:rPr b="1" lang="en"/>
              <a:t>, 4242, 9001, 4392]</a:t>
            </a:r>
            <a:endParaRPr b="1"/>
          </a:p>
          <a:p>
            <a:pPr indent="0" lvl="0" marL="0" rtl="0" algn="ctr">
              <a:spcBef>
                <a:spcPts val="1600"/>
              </a:spcBef>
              <a:spcAft>
                <a:spcPts val="1600"/>
              </a:spcAft>
              <a:buNone/>
            </a:pPr>
            <a:r>
              <a:rPr b="1" lang="en"/>
              <a:t>[129] </a:t>
            </a:r>
            <a:r>
              <a:rPr b="1" lang="en">
                <a:solidFill>
                  <a:schemeClr val="accent4"/>
                </a:solidFill>
              </a:rPr>
              <a:t>192</a:t>
            </a:r>
            <a:r>
              <a:rPr b="1" lang="en"/>
              <a:t> [594, 1000] </a:t>
            </a:r>
            <a:r>
              <a:rPr b="1" lang="en">
                <a:solidFill>
                  <a:schemeClr val="accent4"/>
                </a:solidFill>
              </a:rPr>
              <a:t>1337 1429 3291</a:t>
            </a:r>
            <a:r>
              <a:rPr b="1" lang="en"/>
              <a:t> [4242, 4392] </a:t>
            </a:r>
            <a:r>
              <a:rPr b="1" lang="en">
                <a:solidFill>
                  <a:schemeClr val="accent4"/>
                </a:solidFill>
              </a:rPr>
              <a:t>7683</a:t>
            </a:r>
            <a:r>
              <a:rPr b="1" lang="en"/>
              <a:t> [9001]</a:t>
            </a:r>
            <a:endParaRPr b="1">
              <a:solidFill>
                <a:srgbClr val="FF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a:t>
            </a:r>
            <a:r>
              <a:rPr lang="en"/>
              <a:t>Identifying Sorts</a:t>
            </a:r>
            <a:endParaRPr sz="1600">
              <a:latin typeface="Catamaran"/>
              <a:ea typeface="Catamaran"/>
              <a:cs typeface="Catamaran"/>
              <a:sym typeface="Catamaran"/>
            </a:endParaRPr>
          </a:p>
        </p:txBody>
      </p:sp>
      <p:sp>
        <p:nvSpPr>
          <p:cNvPr id="298" name="Google Shape;298;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2"/>
                </a:solidFill>
              </a:rPr>
              <a:t>1429</a:t>
            </a:r>
            <a:r>
              <a:rPr b="1" lang="en"/>
              <a:t>, 3291, 7683, 1337, </a:t>
            </a:r>
            <a:r>
              <a:rPr b="1" lang="en"/>
              <a:t>192,</a:t>
            </a:r>
            <a:r>
              <a:rPr b="1" lang="en"/>
              <a:t> 594, 4242, 9001, 4392, 129, 1000</a:t>
            </a:r>
            <a:endParaRPr b="1"/>
          </a:p>
          <a:p>
            <a:pPr indent="0" lvl="0" marL="0" rtl="0" algn="ctr">
              <a:spcBef>
                <a:spcPts val="1600"/>
              </a:spcBef>
              <a:spcAft>
                <a:spcPts val="0"/>
              </a:spcAft>
              <a:buNone/>
            </a:pPr>
            <a:r>
              <a:rPr b="1" lang="en"/>
              <a:t>[</a:t>
            </a:r>
            <a:r>
              <a:rPr b="1" lang="en">
                <a:solidFill>
                  <a:schemeClr val="accent2"/>
                </a:solidFill>
              </a:rPr>
              <a:t>1337</a:t>
            </a:r>
            <a:r>
              <a:rPr b="1" lang="en"/>
              <a:t>, 192, 594, 129, 1000] </a:t>
            </a:r>
            <a:r>
              <a:rPr b="1" lang="en">
                <a:solidFill>
                  <a:schemeClr val="accent4"/>
                </a:solidFill>
              </a:rPr>
              <a:t>1429</a:t>
            </a:r>
            <a:r>
              <a:rPr b="1" lang="en"/>
              <a:t> [</a:t>
            </a:r>
            <a:r>
              <a:rPr b="1" lang="en">
                <a:solidFill>
                  <a:schemeClr val="accent2"/>
                </a:solidFill>
              </a:rPr>
              <a:t>3291</a:t>
            </a:r>
            <a:r>
              <a:rPr b="1" lang="en"/>
              <a:t>, 7683, 4242, 9001, 4392]</a:t>
            </a:r>
            <a:endParaRPr b="1"/>
          </a:p>
          <a:p>
            <a:pPr indent="0" lvl="0" marL="0" rtl="0" algn="ctr">
              <a:spcBef>
                <a:spcPts val="1600"/>
              </a:spcBef>
              <a:spcAft>
                <a:spcPts val="0"/>
              </a:spcAft>
              <a:buNone/>
            </a:pPr>
            <a:r>
              <a:rPr b="1" lang="en"/>
              <a:t>[ </a:t>
            </a:r>
            <a:r>
              <a:rPr b="1" lang="en">
                <a:solidFill>
                  <a:schemeClr val="accent2"/>
                </a:solidFill>
              </a:rPr>
              <a:t>192</a:t>
            </a:r>
            <a:r>
              <a:rPr b="1" lang="en"/>
              <a:t>, 594, 129,</a:t>
            </a:r>
            <a:r>
              <a:rPr b="1" lang="en">
                <a:solidFill>
                  <a:srgbClr val="4A86E8"/>
                </a:solidFill>
              </a:rPr>
              <a:t> </a:t>
            </a:r>
            <a:r>
              <a:rPr b="1" lang="en"/>
              <a:t>1000] </a:t>
            </a:r>
            <a:r>
              <a:rPr b="1" lang="en">
                <a:solidFill>
                  <a:schemeClr val="accent4"/>
                </a:solidFill>
              </a:rPr>
              <a:t>1337 1429 3291</a:t>
            </a:r>
            <a:r>
              <a:rPr b="1" lang="en"/>
              <a:t> [</a:t>
            </a:r>
            <a:r>
              <a:rPr b="1" lang="en">
                <a:solidFill>
                  <a:schemeClr val="accent2"/>
                </a:solidFill>
              </a:rPr>
              <a:t>7683</a:t>
            </a:r>
            <a:r>
              <a:rPr b="1" lang="en"/>
              <a:t>, 4242, 9001, 4392]</a:t>
            </a:r>
            <a:endParaRPr b="1"/>
          </a:p>
          <a:p>
            <a:pPr indent="0" lvl="0" marL="0" rtl="0" algn="ctr">
              <a:spcBef>
                <a:spcPts val="1600"/>
              </a:spcBef>
              <a:spcAft>
                <a:spcPts val="0"/>
              </a:spcAft>
              <a:buNone/>
            </a:pPr>
            <a:r>
              <a:rPr b="1" lang="en"/>
              <a:t>[129] </a:t>
            </a:r>
            <a:r>
              <a:rPr b="1" lang="en">
                <a:solidFill>
                  <a:schemeClr val="accent4"/>
                </a:solidFill>
              </a:rPr>
              <a:t>192</a:t>
            </a:r>
            <a:r>
              <a:rPr b="1" lang="en"/>
              <a:t> [594, 1000] </a:t>
            </a:r>
            <a:r>
              <a:rPr b="1" lang="en">
                <a:solidFill>
                  <a:schemeClr val="accent4"/>
                </a:solidFill>
              </a:rPr>
              <a:t>1337 1429 3291</a:t>
            </a:r>
            <a:r>
              <a:rPr b="1" lang="en"/>
              <a:t> [4242, 4392] </a:t>
            </a:r>
            <a:r>
              <a:rPr b="1" lang="en">
                <a:solidFill>
                  <a:schemeClr val="accent4"/>
                </a:solidFill>
              </a:rPr>
              <a:t>7683</a:t>
            </a:r>
            <a:r>
              <a:rPr b="1" lang="en"/>
              <a:t> [9001]</a:t>
            </a:r>
            <a:endParaRPr b="1"/>
          </a:p>
          <a:p>
            <a:pPr indent="0" lvl="0" marL="0" rtl="0" algn="ctr">
              <a:spcBef>
                <a:spcPts val="1600"/>
              </a:spcBef>
              <a:spcAft>
                <a:spcPts val="1600"/>
              </a:spcAft>
              <a:buClr>
                <a:schemeClr val="dk1"/>
              </a:buClr>
              <a:buSzPts val="1100"/>
              <a:buFont typeface="Arial"/>
              <a:buNone/>
            </a:pPr>
            <a:r>
              <a:rPr b="1" lang="en">
                <a:solidFill>
                  <a:srgbClr val="FF0000"/>
                </a:solidFill>
              </a:rPr>
              <a:t>Quicksort. First item was chosen as pivot, so the first pivot is 1429. Everything to the left of 1429 is less than 1429, everything to the right is greater than 1429. Chosen pivots are highlighted.</a:t>
            </a:r>
            <a:endParaRPr b="1">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a:t>
            </a:r>
            <a:r>
              <a:rPr lang="en"/>
              <a:t> </a:t>
            </a:r>
            <a:r>
              <a:rPr lang="en"/>
              <a:t>Identifying Sorts</a:t>
            </a:r>
            <a:endParaRPr sz="1600">
              <a:latin typeface="Catamaran"/>
              <a:ea typeface="Catamaran"/>
              <a:cs typeface="Catamaran"/>
              <a:sym typeface="Catamaran"/>
            </a:endParaRPr>
          </a:p>
        </p:txBody>
      </p:sp>
      <p:sp>
        <p:nvSpPr>
          <p:cNvPr id="304" name="Google Shape;304;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t>1429, 3291, 7683, 1337, 192, 594, 4242, 9001, 4392, 129, 1000</a:t>
            </a:r>
            <a:endParaRPr b="1"/>
          </a:p>
          <a:p>
            <a:pPr indent="0" lvl="0" marL="0" rtl="0" algn="ctr">
              <a:spcBef>
                <a:spcPts val="1600"/>
              </a:spcBef>
              <a:spcAft>
                <a:spcPts val="0"/>
              </a:spcAft>
              <a:buClr>
                <a:schemeClr val="dk1"/>
              </a:buClr>
              <a:buSzPts val="1100"/>
              <a:buFont typeface="Arial"/>
              <a:buNone/>
            </a:pPr>
            <a:r>
              <a:rPr b="1" lang="en"/>
              <a:t>1337, 1429, 3291, 7683, 192, 594, 4242, 9001, 4392, 129, 1000</a:t>
            </a:r>
            <a:endParaRPr b="1"/>
          </a:p>
          <a:p>
            <a:pPr indent="0" lvl="0" marL="0" rtl="0" algn="ctr">
              <a:spcBef>
                <a:spcPts val="1600"/>
              </a:spcBef>
              <a:spcAft>
                <a:spcPts val="0"/>
              </a:spcAft>
              <a:buClr>
                <a:schemeClr val="dk1"/>
              </a:buClr>
              <a:buSzPts val="1100"/>
              <a:buFont typeface="Arial"/>
              <a:buNone/>
            </a:pPr>
            <a:r>
              <a:rPr b="1" lang="en"/>
              <a:t>192, 1337, 1429, 3291, 7683, 594, 4242, 9001, 4392, 129, 1000</a:t>
            </a:r>
            <a:endParaRPr b="1"/>
          </a:p>
          <a:p>
            <a:pPr indent="0" lvl="0" marL="0" rtl="0" algn="ctr">
              <a:spcBef>
                <a:spcPts val="1600"/>
              </a:spcBef>
              <a:spcAft>
                <a:spcPts val="1600"/>
              </a:spcAft>
              <a:buNone/>
            </a:pPr>
            <a:r>
              <a:rPr b="1" lang="en"/>
              <a:t>192, 594, 1337, 1429, 3291, 7683, 4242, 9001, 4392, 129, 1000</a:t>
            </a:r>
            <a:endParaRPr b="1"/>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a:t>
            </a:r>
            <a:r>
              <a:rPr lang="en"/>
              <a:t> </a:t>
            </a:r>
            <a:r>
              <a:rPr lang="en"/>
              <a:t>Identifying Sorts</a:t>
            </a:r>
            <a:endParaRPr sz="1600">
              <a:latin typeface="Catamaran"/>
              <a:ea typeface="Catamaran"/>
              <a:cs typeface="Catamaran"/>
              <a:sym typeface="Catamaran"/>
            </a:endParaRPr>
          </a:p>
        </p:txBody>
      </p:sp>
      <p:sp>
        <p:nvSpPr>
          <p:cNvPr id="310" name="Google Shape;310;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1429, 3291, 7683, 1337, 192, 594, 4242, 9001, 4392, 129, 1000</a:t>
            </a:r>
            <a:endParaRPr b="1">
              <a:solidFill>
                <a:srgbClr val="4A86E8"/>
              </a:solidFill>
            </a:endParaRPr>
          </a:p>
          <a:p>
            <a:pPr indent="0" lvl="0" marL="0" rtl="0" algn="ctr">
              <a:spcBef>
                <a:spcPts val="1600"/>
              </a:spcBef>
              <a:spcAft>
                <a:spcPts val="0"/>
              </a:spcAft>
              <a:buNone/>
            </a:pPr>
            <a:r>
              <a:rPr b="1" lang="en">
                <a:solidFill>
                  <a:srgbClr val="4A86E8"/>
                </a:solidFill>
              </a:rPr>
              <a:t>1337, 1429, 3291, 7683, </a:t>
            </a:r>
            <a:r>
              <a:rPr b="1" lang="en"/>
              <a:t>192, 594, 4242, 9001, 4392, 129, 1000</a:t>
            </a:r>
            <a:endParaRPr b="1"/>
          </a:p>
          <a:p>
            <a:pPr indent="0" lvl="0" marL="0" rtl="0" algn="ctr">
              <a:spcBef>
                <a:spcPts val="1600"/>
              </a:spcBef>
              <a:spcAft>
                <a:spcPts val="0"/>
              </a:spcAft>
              <a:buNone/>
            </a:pPr>
            <a:r>
              <a:rPr b="1" lang="en">
                <a:solidFill>
                  <a:srgbClr val="4A86E8"/>
                </a:solidFill>
              </a:rPr>
              <a:t>192, 1337, 1429, 3291, 7683,</a:t>
            </a:r>
            <a:r>
              <a:rPr b="1" lang="en"/>
              <a:t> 594, 4242, 9001, 4392, 129, 1000</a:t>
            </a:r>
            <a:endParaRPr b="1"/>
          </a:p>
          <a:p>
            <a:pPr indent="0" lvl="0" marL="0" rtl="0" algn="ctr">
              <a:spcBef>
                <a:spcPts val="1600"/>
              </a:spcBef>
              <a:spcAft>
                <a:spcPts val="0"/>
              </a:spcAft>
              <a:buNone/>
            </a:pPr>
            <a:r>
              <a:rPr b="1" lang="en">
                <a:solidFill>
                  <a:srgbClr val="4A86E8"/>
                </a:solidFill>
              </a:rPr>
              <a:t>192, 594, 1337, 1429, 3291, 7683, </a:t>
            </a:r>
            <a:r>
              <a:rPr b="1" lang="en"/>
              <a:t>4242, 9001, 4392, 129, 1000</a:t>
            </a:r>
            <a:endParaRPr b="1"/>
          </a:p>
          <a:p>
            <a:pPr indent="0" lvl="0" marL="0" rtl="0" algn="ctr">
              <a:spcBef>
                <a:spcPts val="1600"/>
              </a:spcBef>
              <a:spcAft>
                <a:spcPts val="1600"/>
              </a:spcAft>
              <a:buNone/>
            </a:pPr>
            <a:r>
              <a:rPr b="1" lang="en">
                <a:solidFill>
                  <a:srgbClr val="FF0000"/>
                </a:solidFill>
              </a:rPr>
              <a:t>Insertion Sort. Insertion sort starts at the front, and for each item, move to the left as far as possible. This creates a sorted section (highlighted) on the left of the array. These are the first few iterations of insertion sort so the right side is left unchanged.</a:t>
            </a:r>
            <a:endParaRPr b="1">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Insertion Sort</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Insertion sort</a:t>
            </a:r>
            <a:r>
              <a:rPr lang="en"/>
              <a:t> iterates through the list and swaps items backwards as necessary to maintain sortedness. </a:t>
            </a:r>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1600"/>
              </a:spcAft>
              <a:buNone/>
            </a:pPr>
            <a:r>
              <a:rPr lang="en"/>
              <a:t>Runtime: </a:t>
            </a:r>
            <a:r>
              <a:rPr lang="en">
                <a:solidFill>
                  <a:srgbClr val="351C75"/>
                </a:solidFill>
              </a:rPr>
              <a:t>O(N</a:t>
            </a:r>
            <a:r>
              <a:rPr baseline="30000" lang="en">
                <a:solidFill>
                  <a:srgbClr val="351C75"/>
                </a:solidFill>
              </a:rPr>
              <a:t>2</a:t>
            </a:r>
            <a:r>
              <a:rPr lang="en">
                <a:solidFill>
                  <a:srgbClr val="351C75"/>
                </a:solidFill>
              </a:rPr>
              <a:t>)</a:t>
            </a:r>
            <a:endParaRPr>
              <a:solidFill>
                <a:srgbClr val="351C75"/>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1D</a:t>
            </a:r>
            <a:r>
              <a:rPr lang="en"/>
              <a:t> </a:t>
            </a:r>
            <a:r>
              <a:rPr lang="en"/>
              <a:t>Identifying Sorts</a:t>
            </a:r>
            <a:endParaRPr sz="1600">
              <a:latin typeface="Catamaran"/>
              <a:ea typeface="Catamaran"/>
              <a:cs typeface="Catamaran"/>
              <a:sym typeface="Catamaran"/>
            </a:endParaRPr>
          </a:p>
        </p:txBody>
      </p:sp>
      <p:sp>
        <p:nvSpPr>
          <p:cNvPr id="316" name="Google Shape;316;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t>1429, 3291, 7683, 1337, 192, 594, 4242, 9001, 4392, 129, 1000</a:t>
            </a:r>
            <a:endParaRPr b="1"/>
          </a:p>
          <a:p>
            <a:pPr indent="0" lvl="0" marL="0" rtl="0" algn="ctr">
              <a:spcBef>
                <a:spcPts val="1600"/>
              </a:spcBef>
              <a:spcAft>
                <a:spcPts val="0"/>
              </a:spcAft>
              <a:buClr>
                <a:schemeClr val="dk1"/>
              </a:buClr>
              <a:buSzPts val="1100"/>
              <a:buFont typeface="Arial"/>
              <a:buNone/>
            </a:pPr>
            <a:r>
              <a:rPr b="1" lang="en"/>
              <a:t>1429, 3291, 7683, 9001, 1000, 594, 4242, 1337, 4392, 129, 192</a:t>
            </a:r>
            <a:endParaRPr b="1"/>
          </a:p>
          <a:p>
            <a:pPr indent="0" lvl="0" marL="0" rtl="0" algn="ctr">
              <a:spcBef>
                <a:spcPts val="1600"/>
              </a:spcBef>
              <a:spcAft>
                <a:spcPts val="0"/>
              </a:spcAft>
              <a:buClr>
                <a:schemeClr val="dk1"/>
              </a:buClr>
              <a:buSzPts val="1100"/>
              <a:buFont typeface="Arial"/>
              <a:buNone/>
            </a:pPr>
            <a:r>
              <a:rPr b="1" lang="en"/>
              <a:t>7683, 4392, 4242, 3291, 1000, 594, 192, 1337, 1429, 129, 9001</a:t>
            </a:r>
            <a:endParaRPr b="1"/>
          </a:p>
          <a:p>
            <a:pPr indent="0" lvl="0" marL="0" rtl="0" algn="ctr">
              <a:spcBef>
                <a:spcPts val="1600"/>
              </a:spcBef>
              <a:spcAft>
                <a:spcPts val="1600"/>
              </a:spcAft>
              <a:buNone/>
            </a:pPr>
            <a:r>
              <a:rPr b="1" lang="en"/>
              <a:t>129, 4392, 4242, 3291, 1000, 594, 192, 1337, 1429, 7683, 9001</a:t>
            </a:r>
            <a:endParaRPr b="1"/>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1D</a:t>
            </a:r>
            <a:r>
              <a:rPr lang="en"/>
              <a:t> </a:t>
            </a:r>
            <a:r>
              <a:rPr lang="en"/>
              <a:t>Identifying Sorts</a:t>
            </a:r>
            <a:endParaRPr sz="1600">
              <a:latin typeface="Catamaran"/>
              <a:ea typeface="Catamaran"/>
              <a:cs typeface="Catamaran"/>
              <a:sym typeface="Catamaran"/>
            </a:endParaRPr>
          </a:p>
        </p:txBody>
      </p:sp>
      <p:sp>
        <p:nvSpPr>
          <p:cNvPr id="322" name="Google Shape;322;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1429, 3291, 7683, 1337, 192, 594, 4242, 9001, 4392, 129, 1000</a:t>
            </a:r>
            <a:endParaRPr b="1"/>
          </a:p>
          <a:p>
            <a:pPr indent="0" lvl="0" marL="0" rtl="0" algn="ctr">
              <a:spcBef>
                <a:spcPts val="1600"/>
              </a:spcBef>
              <a:spcAft>
                <a:spcPts val="0"/>
              </a:spcAft>
              <a:buNone/>
            </a:pPr>
            <a:r>
              <a:rPr b="1" lang="en"/>
              <a:t>1429, 3291, 7683, 9001, 1000, 594, 4242, 1337, 4392, 129, 192</a:t>
            </a:r>
            <a:endParaRPr b="1"/>
          </a:p>
          <a:p>
            <a:pPr indent="0" lvl="0" marL="0" rtl="0" algn="ctr">
              <a:spcBef>
                <a:spcPts val="1600"/>
              </a:spcBef>
              <a:spcAft>
                <a:spcPts val="0"/>
              </a:spcAft>
              <a:buNone/>
            </a:pPr>
            <a:r>
              <a:rPr b="1" lang="en">
                <a:solidFill>
                  <a:srgbClr val="4A86E8"/>
                </a:solidFill>
              </a:rPr>
              <a:t>7683, 4392, 4242, 3291, 1000, 594, 192, 1337, 1429, 129,</a:t>
            </a:r>
            <a:r>
              <a:rPr b="1" lang="en"/>
              <a:t> 9001</a:t>
            </a:r>
            <a:endParaRPr b="1"/>
          </a:p>
          <a:p>
            <a:pPr indent="0" lvl="0" marL="0" rtl="0" algn="ctr">
              <a:spcBef>
                <a:spcPts val="1600"/>
              </a:spcBef>
              <a:spcAft>
                <a:spcPts val="0"/>
              </a:spcAft>
              <a:buNone/>
            </a:pPr>
            <a:r>
              <a:rPr b="1" lang="en">
                <a:solidFill>
                  <a:srgbClr val="4A86E8"/>
                </a:solidFill>
              </a:rPr>
              <a:t>129, 4392, 4242, 3291, 1000, 594, 192, 1337, 1429,</a:t>
            </a:r>
            <a:r>
              <a:rPr b="1" lang="en"/>
              <a:t> 7683, 9001</a:t>
            </a:r>
            <a:endParaRPr b="1"/>
          </a:p>
          <a:p>
            <a:pPr indent="0" lvl="0" marL="0" rtl="0" algn="ctr">
              <a:spcBef>
                <a:spcPts val="1600"/>
              </a:spcBef>
              <a:spcAft>
                <a:spcPts val="0"/>
              </a:spcAft>
              <a:buClr>
                <a:schemeClr val="dk1"/>
              </a:buClr>
              <a:buSzPts val="1100"/>
              <a:buFont typeface="Arial"/>
              <a:buNone/>
            </a:pPr>
            <a:r>
              <a:rPr b="1" lang="en">
                <a:solidFill>
                  <a:srgbClr val="FF0000"/>
                </a:solidFill>
              </a:rPr>
              <a:t>Heapsort. This one’s a bit more tricky. Basically what’s happening is that the</a:t>
            </a:r>
            <a:endParaRPr b="1">
              <a:solidFill>
                <a:srgbClr val="FF0000"/>
              </a:solidFill>
            </a:endParaRPr>
          </a:p>
          <a:p>
            <a:pPr indent="0" lvl="0" marL="0" rtl="0" algn="ctr">
              <a:spcBef>
                <a:spcPts val="1600"/>
              </a:spcBef>
              <a:spcAft>
                <a:spcPts val="0"/>
              </a:spcAft>
              <a:buClr>
                <a:schemeClr val="dk1"/>
              </a:buClr>
              <a:buSzPts val="1100"/>
              <a:buFont typeface="Arial"/>
              <a:buNone/>
            </a:pPr>
            <a:r>
              <a:rPr b="1" lang="en">
                <a:solidFill>
                  <a:srgbClr val="FF0000"/>
                </a:solidFill>
              </a:rPr>
              <a:t>second line is in the middle of heapifying this list into a maxheap (in blue). Then we</a:t>
            </a:r>
            <a:endParaRPr b="1">
              <a:solidFill>
                <a:srgbClr val="FF0000"/>
              </a:solidFill>
            </a:endParaRPr>
          </a:p>
          <a:p>
            <a:pPr indent="0" lvl="0" marL="0" rtl="0" algn="ctr">
              <a:spcBef>
                <a:spcPts val="1600"/>
              </a:spcBef>
              <a:spcAft>
                <a:spcPts val="1600"/>
              </a:spcAft>
              <a:buNone/>
            </a:pPr>
            <a:r>
              <a:rPr b="1" lang="en">
                <a:solidFill>
                  <a:srgbClr val="FF0000"/>
                </a:solidFill>
              </a:rPr>
              <a:t>continually remove the max and place it at the end.</a:t>
            </a:r>
            <a:endParaRPr b="1">
              <a:solidFill>
                <a:srgbClr val="FF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Conceptual Sorts</a:t>
            </a:r>
            <a:endParaRPr sz="1600">
              <a:latin typeface="Catamaran"/>
              <a:ea typeface="Catamaran"/>
              <a:cs typeface="Catamaran"/>
              <a:sym typeface="Catamaran"/>
            </a:endParaRPr>
          </a:p>
        </p:txBody>
      </p:sp>
      <p:sp>
        <p:nvSpPr>
          <p:cNvPr id="328" name="Google Shape;328;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We have a system running insertion sort and we find that it’s completing faster than expected. What could we conclude about the input to the sorting algorithm?</a:t>
            </a:r>
            <a:endParaRPr b="1"/>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Conceptual Sorts</a:t>
            </a:r>
            <a:endParaRPr sz="1600">
              <a:latin typeface="Catamaran"/>
              <a:ea typeface="Catamaran"/>
              <a:cs typeface="Catamaran"/>
              <a:sym typeface="Catamaran"/>
            </a:endParaRPr>
          </a:p>
        </p:txBody>
      </p:sp>
      <p:sp>
        <p:nvSpPr>
          <p:cNvPr id="334" name="Google Shape;334;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We have a system running insertion sort and we find that it’s completing faster than expected. What could we conclude about the input to the sorting algorithm?</a:t>
            </a:r>
            <a:endParaRPr b="1"/>
          </a:p>
          <a:p>
            <a:pPr indent="0" lvl="0" marL="0" rtl="0" algn="l">
              <a:spcBef>
                <a:spcPts val="1600"/>
              </a:spcBef>
              <a:spcAft>
                <a:spcPts val="0"/>
              </a:spcAft>
              <a:buNone/>
            </a:pPr>
            <a:r>
              <a:rPr b="1" lang="en">
                <a:solidFill>
                  <a:srgbClr val="FF0000"/>
                </a:solidFill>
              </a:rPr>
              <a:t>The array is nearly sorted. Note that insertion sort has a best case runtime of Θ(N), which is when the array is already sorted.</a:t>
            </a:r>
            <a:endParaRPr b="1">
              <a:solidFill>
                <a:srgbClr val="FF0000"/>
              </a:solidFill>
            </a:endParaRPr>
          </a:p>
          <a:p>
            <a:pPr indent="0" lvl="0" marL="0" rtl="0" algn="l">
              <a:spcBef>
                <a:spcPts val="1600"/>
              </a:spcBef>
              <a:spcAft>
                <a:spcPts val="1600"/>
              </a:spcAft>
              <a:buNone/>
            </a:pPr>
            <a:r>
              <a:rPr b="1" lang="en">
                <a:solidFill>
                  <a:srgbClr val="FF0000"/>
                </a:solidFill>
              </a:rPr>
              <a:t>Example: Sorting the array [0 2 1 3 4] with insertion sort only requires one swap</a:t>
            </a:r>
            <a:endParaRPr b="1">
              <a:solidFill>
                <a:srgbClr val="FF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2B</a:t>
            </a:r>
            <a:r>
              <a:rPr lang="en"/>
              <a:t> Conceptual Sorts</a:t>
            </a:r>
            <a:endParaRPr sz="1600">
              <a:latin typeface="Catamaran"/>
              <a:ea typeface="Catamaran"/>
              <a:cs typeface="Catamaran"/>
              <a:sym typeface="Catamaran"/>
            </a:endParaRPr>
          </a:p>
        </p:txBody>
      </p:sp>
      <p:sp>
        <p:nvSpPr>
          <p:cNvPr id="340" name="Google Shape;340;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Give a 5 integer array that elicits the worst case runtime for insertion sort.</a:t>
            </a:r>
            <a:endParaRPr b="1">
              <a:solidFill>
                <a:srgbClr val="FF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2B</a:t>
            </a:r>
            <a:r>
              <a:rPr lang="en"/>
              <a:t> Conceptual Sorts</a:t>
            </a:r>
            <a:endParaRPr sz="1600">
              <a:latin typeface="Catamaran"/>
              <a:ea typeface="Catamaran"/>
              <a:cs typeface="Catamaran"/>
              <a:sym typeface="Catamaran"/>
            </a:endParaRPr>
          </a:p>
        </p:txBody>
      </p:sp>
      <p:sp>
        <p:nvSpPr>
          <p:cNvPr id="346" name="Google Shape;346;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Give a 5 integer array that elicits the worst case runtime for insertion sort.</a:t>
            </a:r>
            <a:endParaRPr b="1"/>
          </a:p>
          <a:p>
            <a:pPr indent="0" lvl="0" marL="0" rtl="0" algn="l">
              <a:spcBef>
                <a:spcPts val="1600"/>
              </a:spcBef>
              <a:spcAft>
                <a:spcPts val="0"/>
              </a:spcAft>
              <a:buNone/>
            </a:pPr>
            <a:r>
              <a:rPr b="1" lang="en">
                <a:solidFill>
                  <a:srgbClr val="FF0000"/>
                </a:solidFill>
              </a:rPr>
              <a:t>A simple example is [5, 4, 3, 2, 1]. Any 5 integer array in descending order would work.</a:t>
            </a:r>
            <a:endParaRPr b="1">
              <a:solidFill>
                <a:srgbClr val="FF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2C</a:t>
            </a:r>
            <a:r>
              <a:rPr lang="en"/>
              <a:t> Conceptual Sorts</a:t>
            </a:r>
            <a:endParaRPr sz="1600">
              <a:latin typeface="Catamaran"/>
              <a:ea typeface="Catamaran"/>
              <a:cs typeface="Catamaran"/>
              <a:sym typeface="Catamaran"/>
            </a:endParaRPr>
          </a:p>
        </p:txBody>
      </p:sp>
      <p:sp>
        <p:nvSpPr>
          <p:cNvPr id="352" name="Google Shape;352;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(T/F) Heapsort is stable.</a:t>
            </a:r>
            <a:endParaRPr b="1"/>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2C</a:t>
            </a:r>
            <a:r>
              <a:rPr lang="en"/>
              <a:t> Conceptual Sorts</a:t>
            </a:r>
            <a:endParaRPr sz="1600">
              <a:latin typeface="Catamaran"/>
              <a:ea typeface="Catamaran"/>
              <a:cs typeface="Catamaran"/>
              <a:sym typeface="Catamaran"/>
            </a:endParaRPr>
          </a:p>
        </p:txBody>
      </p:sp>
      <p:sp>
        <p:nvSpPr>
          <p:cNvPr id="358" name="Google Shape;358;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(T/F) Heapsort is stable.</a:t>
            </a:r>
            <a:endParaRPr b="1"/>
          </a:p>
          <a:p>
            <a:pPr indent="0" lvl="0" marL="0" rtl="0" algn="l">
              <a:spcBef>
                <a:spcPts val="1600"/>
              </a:spcBef>
              <a:spcAft>
                <a:spcPts val="1600"/>
              </a:spcAft>
              <a:buNone/>
            </a:pPr>
            <a:r>
              <a:rPr b="1" lang="en">
                <a:solidFill>
                  <a:srgbClr val="FF0000"/>
                </a:solidFill>
              </a:rPr>
              <a:t>False, stability for sorting algorithms mean that if two elements in the list are defined to be equal, then they will retain their relative ordering after the sort is complete.  Heap operations may mess up the relative ordering of equal items and thus is not stable. As a concrete example, consider the max heap: 21 20a 20b 12 11 8 7.</a:t>
            </a:r>
            <a:endParaRPr b="1">
              <a:solidFill>
                <a:srgbClr val="FF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2C</a:t>
            </a:r>
            <a:r>
              <a:rPr lang="en"/>
              <a:t> Conceptual Sorts</a:t>
            </a:r>
            <a:endParaRPr sz="1600">
              <a:latin typeface="Catamaran"/>
              <a:ea typeface="Catamaran"/>
              <a:cs typeface="Catamaran"/>
              <a:sym typeface="Catamaran"/>
            </a:endParaRPr>
          </a:p>
        </p:txBody>
      </p:sp>
      <p:sp>
        <p:nvSpPr>
          <p:cNvPr id="364" name="Google Shape;364;p60"/>
          <p:cNvSpPr txBox="1"/>
          <p:nvPr>
            <p:ph idx="1" type="body"/>
          </p:nvPr>
        </p:nvSpPr>
        <p:spPr>
          <a:xfrm>
            <a:off x="311700" y="1152475"/>
            <a:ext cx="8520600" cy="40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(T/F) Heapsort is stable.</a:t>
            </a:r>
            <a:endParaRPr b="1">
              <a:solidFill>
                <a:srgbClr val="FF0000"/>
              </a:solidFill>
            </a:endParaRPr>
          </a:p>
        </p:txBody>
      </p:sp>
      <p:sp>
        <p:nvSpPr>
          <p:cNvPr id="365" name="Google Shape;365;p60"/>
          <p:cNvSpPr txBox="1"/>
          <p:nvPr/>
        </p:nvSpPr>
        <p:spPr>
          <a:xfrm>
            <a:off x="3877575" y="1824750"/>
            <a:ext cx="501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latin typeface="Avenir"/>
                <a:ea typeface="Avenir"/>
                <a:cs typeface="Avenir"/>
                <a:sym typeface="Avenir"/>
              </a:rPr>
              <a:t>21</a:t>
            </a:r>
            <a:endParaRPr b="1">
              <a:solidFill>
                <a:srgbClr val="FF0000"/>
              </a:solidFill>
              <a:latin typeface="Avenir"/>
              <a:ea typeface="Avenir"/>
              <a:cs typeface="Avenir"/>
              <a:sym typeface="Avenir"/>
            </a:endParaRPr>
          </a:p>
        </p:txBody>
      </p:sp>
      <p:sp>
        <p:nvSpPr>
          <p:cNvPr id="366" name="Google Shape;366;p60"/>
          <p:cNvSpPr txBox="1"/>
          <p:nvPr/>
        </p:nvSpPr>
        <p:spPr>
          <a:xfrm>
            <a:off x="3528175" y="2371650"/>
            <a:ext cx="501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latin typeface="Avenir"/>
                <a:ea typeface="Avenir"/>
                <a:cs typeface="Avenir"/>
                <a:sym typeface="Avenir"/>
              </a:rPr>
              <a:t>20a</a:t>
            </a:r>
            <a:endParaRPr b="1">
              <a:solidFill>
                <a:srgbClr val="FF0000"/>
              </a:solidFill>
              <a:latin typeface="Avenir"/>
              <a:ea typeface="Avenir"/>
              <a:cs typeface="Avenir"/>
              <a:sym typeface="Avenir"/>
            </a:endParaRPr>
          </a:p>
        </p:txBody>
      </p:sp>
      <p:sp>
        <p:nvSpPr>
          <p:cNvPr id="367" name="Google Shape;367;p60"/>
          <p:cNvSpPr txBox="1"/>
          <p:nvPr/>
        </p:nvSpPr>
        <p:spPr>
          <a:xfrm>
            <a:off x="4379475" y="2371650"/>
            <a:ext cx="501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latin typeface="Avenir"/>
                <a:ea typeface="Avenir"/>
                <a:cs typeface="Avenir"/>
                <a:sym typeface="Avenir"/>
              </a:rPr>
              <a:t>20b</a:t>
            </a:r>
            <a:endParaRPr b="1">
              <a:solidFill>
                <a:srgbClr val="FF0000"/>
              </a:solidFill>
              <a:latin typeface="Avenir"/>
              <a:ea typeface="Avenir"/>
              <a:cs typeface="Avenir"/>
              <a:sym typeface="Avenir"/>
            </a:endParaRPr>
          </a:p>
        </p:txBody>
      </p:sp>
      <p:sp>
        <p:nvSpPr>
          <p:cNvPr id="368" name="Google Shape;368;p60"/>
          <p:cNvSpPr txBox="1"/>
          <p:nvPr/>
        </p:nvSpPr>
        <p:spPr>
          <a:xfrm>
            <a:off x="3026275" y="3037250"/>
            <a:ext cx="501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latin typeface="Avenir"/>
                <a:ea typeface="Avenir"/>
                <a:cs typeface="Avenir"/>
                <a:sym typeface="Avenir"/>
              </a:rPr>
              <a:t>12</a:t>
            </a:r>
            <a:endParaRPr b="1">
              <a:solidFill>
                <a:srgbClr val="FF0000"/>
              </a:solidFill>
              <a:latin typeface="Avenir"/>
              <a:ea typeface="Avenir"/>
              <a:cs typeface="Avenir"/>
              <a:sym typeface="Avenir"/>
            </a:endParaRPr>
          </a:p>
        </p:txBody>
      </p:sp>
      <p:sp>
        <p:nvSpPr>
          <p:cNvPr id="369" name="Google Shape;369;p60"/>
          <p:cNvSpPr txBox="1"/>
          <p:nvPr/>
        </p:nvSpPr>
        <p:spPr>
          <a:xfrm>
            <a:off x="3612050" y="3031975"/>
            <a:ext cx="501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latin typeface="Avenir"/>
                <a:ea typeface="Avenir"/>
                <a:cs typeface="Avenir"/>
                <a:sym typeface="Avenir"/>
              </a:rPr>
              <a:t>11</a:t>
            </a:r>
            <a:endParaRPr b="1">
              <a:solidFill>
                <a:srgbClr val="FF0000"/>
              </a:solidFill>
              <a:latin typeface="Avenir"/>
              <a:ea typeface="Avenir"/>
              <a:cs typeface="Avenir"/>
              <a:sym typeface="Avenir"/>
            </a:endParaRPr>
          </a:p>
        </p:txBody>
      </p:sp>
      <p:sp>
        <p:nvSpPr>
          <p:cNvPr id="370" name="Google Shape;370;p60"/>
          <p:cNvSpPr txBox="1"/>
          <p:nvPr/>
        </p:nvSpPr>
        <p:spPr>
          <a:xfrm>
            <a:off x="4113950" y="3031975"/>
            <a:ext cx="501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latin typeface="Avenir"/>
                <a:ea typeface="Avenir"/>
                <a:cs typeface="Avenir"/>
                <a:sym typeface="Avenir"/>
              </a:rPr>
              <a:t>8</a:t>
            </a:r>
            <a:endParaRPr b="1">
              <a:solidFill>
                <a:srgbClr val="FF0000"/>
              </a:solidFill>
              <a:latin typeface="Avenir"/>
              <a:ea typeface="Avenir"/>
              <a:cs typeface="Avenir"/>
              <a:sym typeface="Avenir"/>
            </a:endParaRPr>
          </a:p>
        </p:txBody>
      </p:sp>
      <p:sp>
        <p:nvSpPr>
          <p:cNvPr id="371" name="Google Shape;371;p60"/>
          <p:cNvSpPr txBox="1"/>
          <p:nvPr/>
        </p:nvSpPr>
        <p:spPr>
          <a:xfrm>
            <a:off x="4790125" y="3037250"/>
            <a:ext cx="501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latin typeface="Avenir"/>
                <a:ea typeface="Avenir"/>
                <a:cs typeface="Avenir"/>
                <a:sym typeface="Avenir"/>
              </a:rPr>
              <a:t>7</a:t>
            </a:r>
            <a:endParaRPr b="1">
              <a:solidFill>
                <a:srgbClr val="FF0000"/>
              </a:solidFill>
              <a:latin typeface="Avenir"/>
              <a:ea typeface="Avenir"/>
              <a:cs typeface="Avenir"/>
              <a:sym typeface="Avenir"/>
            </a:endParaRPr>
          </a:p>
        </p:txBody>
      </p:sp>
      <p:cxnSp>
        <p:nvCxnSpPr>
          <p:cNvPr id="372" name="Google Shape;372;p60"/>
          <p:cNvCxnSpPr>
            <a:stCxn id="365" idx="2"/>
            <a:endCxn id="366" idx="0"/>
          </p:cNvCxnSpPr>
          <p:nvPr/>
        </p:nvCxnSpPr>
        <p:spPr>
          <a:xfrm flipH="1">
            <a:off x="3779025" y="2224950"/>
            <a:ext cx="349500" cy="146700"/>
          </a:xfrm>
          <a:prstGeom prst="straightConnector1">
            <a:avLst/>
          </a:prstGeom>
          <a:noFill/>
          <a:ln cap="flat" cmpd="sng" w="9525">
            <a:solidFill>
              <a:srgbClr val="FF0000"/>
            </a:solidFill>
            <a:prstDash val="solid"/>
            <a:round/>
            <a:headEnd len="med" w="med" type="none"/>
            <a:tailEnd len="med" w="med" type="none"/>
          </a:ln>
        </p:spPr>
      </p:cxnSp>
      <p:cxnSp>
        <p:nvCxnSpPr>
          <p:cNvPr id="373" name="Google Shape;373;p60"/>
          <p:cNvCxnSpPr>
            <a:stCxn id="365" idx="2"/>
            <a:endCxn id="367" idx="0"/>
          </p:cNvCxnSpPr>
          <p:nvPr/>
        </p:nvCxnSpPr>
        <p:spPr>
          <a:xfrm>
            <a:off x="4128525" y="2224950"/>
            <a:ext cx="501900" cy="146700"/>
          </a:xfrm>
          <a:prstGeom prst="straightConnector1">
            <a:avLst/>
          </a:prstGeom>
          <a:noFill/>
          <a:ln cap="flat" cmpd="sng" w="9525">
            <a:solidFill>
              <a:srgbClr val="FF0000"/>
            </a:solidFill>
            <a:prstDash val="solid"/>
            <a:round/>
            <a:headEnd len="med" w="med" type="none"/>
            <a:tailEnd len="med" w="med" type="none"/>
          </a:ln>
        </p:spPr>
      </p:cxnSp>
      <p:cxnSp>
        <p:nvCxnSpPr>
          <p:cNvPr id="374" name="Google Shape;374;p60"/>
          <p:cNvCxnSpPr>
            <a:stCxn id="366" idx="2"/>
            <a:endCxn id="368" idx="0"/>
          </p:cNvCxnSpPr>
          <p:nvPr/>
        </p:nvCxnSpPr>
        <p:spPr>
          <a:xfrm flipH="1">
            <a:off x="3277225" y="2771850"/>
            <a:ext cx="501900" cy="265500"/>
          </a:xfrm>
          <a:prstGeom prst="straightConnector1">
            <a:avLst/>
          </a:prstGeom>
          <a:noFill/>
          <a:ln cap="flat" cmpd="sng" w="9525">
            <a:solidFill>
              <a:srgbClr val="FF0000"/>
            </a:solidFill>
            <a:prstDash val="solid"/>
            <a:round/>
            <a:headEnd len="med" w="med" type="none"/>
            <a:tailEnd len="med" w="med" type="none"/>
          </a:ln>
        </p:spPr>
      </p:cxnSp>
      <p:cxnSp>
        <p:nvCxnSpPr>
          <p:cNvPr id="375" name="Google Shape;375;p60"/>
          <p:cNvCxnSpPr>
            <a:stCxn id="366" idx="2"/>
            <a:endCxn id="369" idx="0"/>
          </p:cNvCxnSpPr>
          <p:nvPr/>
        </p:nvCxnSpPr>
        <p:spPr>
          <a:xfrm>
            <a:off x="3779125" y="2771850"/>
            <a:ext cx="84000" cy="260100"/>
          </a:xfrm>
          <a:prstGeom prst="straightConnector1">
            <a:avLst/>
          </a:prstGeom>
          <a:noFill/>
          <a:ln cap="flat" cmpd="sng" w="9525">
            <a:solidFill>
              <a:srgbClr val="FF0000"/>
            </a:solidFill>
            <a:prstDash val="solid"/>
            <a:round/>
            <a:headEnd len="med" w="med" type="none"/>
            <a:tailEnd len="med" w="med" type="none"/>
          </a:ln>
        </p:spPr>
      </p:cxnSp>
      <p:cxnSp>
        <p:nvCxnSpPr>
          <p:cNvPr id="376" name="Google Shape;376;p60"/>
          <p:cNvCxnSpPr>
            <a:stCxn id="367" idx="2"/>
            <a:endCxn id="370" idx="0"/>
          </p:cNvCxnSpPr>
          <p:nvPr/>
        </p:nvCxnSpPr>
        <p:spPr>
          <a:xfrm flipH="1">
            <a:off x="4364925" y="2771850"/>
            <a:ext cx="265500" cy="260100"/>
          </a:xfrm>
          <a:prstGeom prst="straightConnector1">
            <a:avLst/>
          </a:prstGeom>
          <a:noFill/>
          <a:ln cap="flat" cmpd="sng" w="9525">
            <a:solidFill>
              <a:srgbClr val="FF0000"/>
            </a:solidFill>
            <a:prstDash val="solid"/>
            <a:round/>
            <a:headEnd len="med" w="med" type="none"/>
            <a:tailEnd len="med" w="med" type="none"/>
          </a:ln>
        </p:spPr>
      </p:cxnSp>
      <p:cxnSp>
        <p:nvCxnSpPr>
          <p:cNvPr id="377" name="Google Shape;377;p60"/>
          <p:cNvCxnSpPr>
            <a:stCxn id="367" idx="2"/>
            <a:endCxn id="371" idx="0"/>
          </p:cNvCxnSpPr>
          <p:nvPr/>
        </p:nvCxnSpPr>
        <p:spPr>
          <a:xfrm>
            <a:off x="4630425" y="2771850"/>
            <a:ext cx="410700" cy="265500"/>
          </a:xfrm>
          <a:prstGeom prst="straightConnector1">
            <a:avLst/>
          </a:prstGeom>
          <a:noFill/>
          <a:ln cap="flat" cmpd="sng" w="9525">
            <a:solidFill>
              <a:srgbClr val="FF0000"/>
            </a:solidFill>
            <a:prstDash val="solid"/>
            <a:round/>
            <a:headEnd len="med" w="med" type="none"/>
            <a:tailEnd len="med" w="med" type="none"/>
          </a:ln>
        </p:spPr>
      </p:cxnSp>
      <p:sp>
        <p:nvSpPr>
          <p:cNvPr id="378" name="Google Shape;378;p60"/>
          <p:cNvSpPr txBox="1"/>
          <p:nvPr/>
        </p:nvSpPr>
        <p:spPr>
          <a:xfrm>
            <a:off x="6033050" y="2098475"/>
            <a:ext cx="1995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Avenir"/>
                <a:ea typeface="Avenir"/>
                <a:cs typeface="Avenir"/>
                <a:sym typeface="Avenir"/>
              </a:rPr>
              <a:t>removeMax()</a:t>
            </a:r>
            <a:endParaRPr>
              <a:solidFill>
                <a:srgbClr val="FF0000"/>
              </a:solidFill>
              <a:latin typeface="Avenir"/>
              <a:ea typeface="Avenir"/>
              <a:cs typeface="Avenir"/>
              <a:sym typeface="Avenir"/>
            </a:endParaRPr>
          </a:p>
          <a:p>
            <a:pPr indent="0" lvl="0" marL="0" rtl="0" algn="l">
              <a:spcBef>
                <a:spcPts val="0"/>
              </a:spcBef>
              <a:spcAft>
                <a:spcPts val="0"/>
              </a:spcAft>
              <a:buNone/>
            </a:pPr>
            <a:r>
              <a:t/>
            </a:r>
            <a:endParaRPr>
              <a:solidFill>
                <a:srgbClr val="FF0000"/>
              </a:solidFill>
              <a:latin typeface="Avenir"/>
              <a:ea typeface="Avenir"/>
              <a:cs typeface="Avenir"/>
              <a:sym typeface="Avenir"/>
            </a:endParaRPr>
          </a:p>
          <a:p>
            <a:pPr indent="0" lvl="0" marL="0" rtl="0" algn="l">
              <a:spcBef>
                <a:spcPts val="0"/>
              </a:spcBef>
              <a:spcAft>
                <a:spcPts val="0"/>
              </a:spcAft>
              <a:buNone/>
            </a:pPr>
            <a:r>
              <a:rPr lang="en">
                <a:solidFill>
                  <a:srgbClr val="FF0000"/>
                </a:solidFill>
                <a:latin typeface="Avenir"/>
                <a:ea typeface="Avenir"/>
                <a:cs typeface="Avenir"/>
                <a:sym typeface="Avenir"/>
              </a:rPr>
              <a:t>sorted result: [21]</a:t>
            </a:r>
            <a:endParaRPr>
              <a:solidFill>
                <a:srgbClr val="FF0000"/>
              </a:solidFill>
              <a:latin typeface="Avenir"/>
              <a:ea typeface="Avenir"/>
              <a:cs typeface="Avenir"/>
              <a:sym typeface="Aveni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2C</a:t>
            </a:r>
            <a:r>
              <a:rPr lang="en"/>
              <a:t> Conceptual Sorts</a:t>
            </a:r>
            <a:endParaRPr sz="1600">
              <a:latin typeface="Catamaran"/>
              <a:ea typeface="Catamaran"/>
              <a:cs typeface="Catamaran"/>
              <a:sym typeface="Catamaran"/>
            </a:endParaRPr>
          </a:p>
        </p:txBody>
      </p:sp>
      <p:sp>
        <p:nvSpPr>
          <p:cNvPr id="384" name="Google Shape;384;p61"/>
          <p:cNvSpPr txBox="1"/>
          <p:nvPr>
            <p:ph idx="1" type="body"/>
          </p:nvPr>
        </p:nvSpPr>
        <p:spPr>
          <a:xfrm>
            <a:off x="311700" y="1152475"/>
            <a:ext cx="8520600" cy="40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(T/F) Heapsort is stable.</a:t>
            </a:r>
            <a:endParaRPr b="1">
              <a:solidFill>
                <a:srgbClr val="FF0000"/>
              </a:solidFill>
            </a:endParaRPr>
          </a:p>
        </p:txBody>
      </p:sp>
      <p:sp>
        <p:nvSpPr>
          <p:cNvPr id="385" name="Google Shape;385;p61"/>
          <p:cNvSpPr txBox="1"/>
          <p:nvPr/>
        </p:nvSpPr>
        <p:spPr>
          <a:xfrm>
            <a:off x="3877575" y="1824750"/>
            <a:ext cx="501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latin typeface="Avenir"/>
                <a:ea typeface="Avenir"/>
                <a:cs typeface="Avenir"/>
                <a:sym typeface="Avenir"/>
              </a:rPr>
              <a:t>7</a:t>
            </a:r>
            <a:endParaRPr b="1">
              <a:solidFill>
                <a:srgbClr val="FF0000"/>
              </a:solidFill>
              <a:latin typeface="Avenir"/>
              <a:ea typeface="Avenir"/>
              <a:cs typeface="Avenir"/>
              <a:sym typeface="Avenir"/>
            </a:endParaRPr>
          </a:p>
        </p:txBody>
      </p:sp>
      <p:sp>
        <p:nvSpPr>
          <p:cNvPr id="386" name="Google Shape;386;p61"/>
          <p:cNvSpPr txBox="1"/>
          <p:nvPr/>
        </p:nvSpPr>
        <p:spPr>
          <a:xfrm>
            <a:off x="3528175" y="2371650"/>
            <a:ext cx="501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latin typeface="Avenir"/>
                <a:ea typeface="Avenir"/>
                <a:cs typeface="Avenir"/>
                <a:sym typeface="Avenir"/>
              </a:rPr>
              <a:t>20a</a:t>
            </a:r>
            <a:endParaRPr b="1">
              <a:solidFill>
                <a:srgbClr val="FF0000"/>
              </a:solidFill>
              <a:latin typeface="Avenir"/>
              <a:ea typeface="Avenir"/>
              <a:cs typeface="Avenir"/>
              <a:sym typeface="Avenir"/>
            </a:endParaRPr>
          </a:p>
        </p:txBody>
      </p:sp>
      <p:sp>
        <p:nvSpPr>
          <p:cNvPr id="387" name="Google Shape;387;p61"/>
          <p:cNvSpPr txBox="1"/>
          <p:nvPr/>
        </p:nvSpPr>
        <p:spPr>
          <a:xfrm>
            <a:off x="4379475" y="2371650"/>
            <a:ext cx="501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latin typeface="Avenir"/>
                <a:ea typeface="Avenir"/>
                <a:cs typeface="Avenir"/>
                <a:sym typeface="Avenir"/>
              </a:rPr>
              <a:t>20b</a:t>
            </a:r>
            <a:endParaRPr b="1">
              <a:solidFill>
                <a:srgbClr val="FF0000"/>
              </a:solidFill>
              <a:latin typeface="Avenir"/>
              <a:ea typeface="Avenir"/>
              <a:cs typeface="Avenir"/>
              <a:sym typeface="Avenir"/>
            </a:endParaRPr>
          </a:p>
        </p:txBody>
      </p:sp>
      <p:sp>
        <p:nvSpPr>
          <p:cNvPr id="388" name="Google Shape;388;p61"/>
          <p:cNvSpPr txBox="1"/>
          <p:nvPr/>
        </p:nvSpPr>
        <p:spPr>
          <a:xfrm>
            <a:off x="3026275" y="3037250"/>
            <a:ext cx="501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latin typeface="Avenir"/>
                <a:ea typeface="Avenir"/>
                <a:cs typeface="Avenir"/>
                <a:sym typeface="Avenir"/>
              </a:rPr>
              <a:t>12</a:t>
            </a:r>
            <a:endParaRPr b="1">
              <a:solidFill>
                <a:srgbClr val="FF0000"/>
              </a:solidFill>
              <a:latin typeface="Avenir"/>
              <a:ea typeface="Avenir"/>
              <a:cs typeface="Avenir"/>
              <a:sym typeface="Avenir"/>
            </a:endParaRPr>
          </a:p>
        </p:txBody>
      </p:sp>
      <p:sp>
        <p:nvSpPr>
          <p:cNvPr id="389" name="Google Shape;389;p61"/>
          <p:cNvSpPr txBox="1"/>
          <p:nvPr/>
        </p:nvSpPr>
        <p:spPr>
          <a:xfrm>
            <a:off x="3612050" y="3031975"/>
            <a:ext cx="501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latin typeface="Avenir"/>
                <a:ea typeface="Avenir"/>
                <a:cs typeface="Avenir"/>
                <a:sym typeface="Avenir"/>
              </a:rPr>
              <a:t>11</a:t>
            </a:r>
            <a:endParaRPr b="1">
              <a:solidFill>
                <a:srgbClr val="FF0000"/>
              </a:solidFill>
              <a:latin typeface="Avenir"/>
              <a:ea typeface="Avenir"/>
              <a:cs typeface="Avenir"/>
              <a:sym typeface="Avenir"/>
            </a:endParaRPr>
          </a:p>
        </p:txBody>
      </p:sp>
      <p:sp>
        <p:nvSpPr>
          <p:cNvPr id="390" name="Google Shape;390;p61"/>
          <p:cNvSpPr txBox="1"/>
          <p:nvPr/>
        </p:nvSpPr>
        <p:spPr>
          <a:xfrm>
            <a:off x="4113950" y="3031975"/>
            <a:ext cx="501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latin typeface="Avenir"/>
                <a:ea typeface="Avenir"/>
                <a:cs typeface="Avenir"/>
                <a:sym typeface="Avenir"/>
              </a:rPr>
              <a:t>8</a:t>
            </a:r>
            <a:endParaRPr b="1">
              <a:solidFill>
                <a:srgbClr val="FF0000"/>
              </a:solidFill>
              <a:latin typeface="Avenir"/>
              <a:ea typeface="Avenir"/>
              <a:cs typeface="Avenir"/>
              <a:sym typeface="Avenir"/>
            </a:endParaRPr>
          </a:p>
        </p:txBody>
      </p:sp>
      <p:cxnSp>
        <p:nvCxnSpPr>
          <p:cNvPr id="391" name="Google Shape;391;p61"/>
          <p:cNvCxnSpPr>
            <a:stCxn id="385" idx="2"/>
            <a:endCxn id="386" idx="0"/>
          </p:cNvCxnSpPr>
          <p:nvPr/>
        </p:nvCxnSpPr>
        <p:spPr>
          <a:xfrm flipH="1">
            <a:off x="3779025" y="2224950"/>
            <a:ext cx="349500" cy="146700"/>
          </a:xfrm>
          <a:prstGeom prst="straightConnector1">
            <a:avLst/>
          </a:prstGeom>
          <a:noFill/>
          <a:ln cap="flat" cmpd="sng" w="9525">
            <a:solidFill>
              <a:srgbClr val="FF0000"/>
            </a:solidFill>
            <a:prstDash val="solid"/>
            <a:round/>
            <a:headEnd len="med" w="med" type="none"/>
            <a:tailEnd len="med" w="med" type="none"/>
          </a:ln>
        </p:spPr>
      </p:cxnSp>
      <p:cxnSp>
        <p:nvCxnSpPr>
          <p:cNvPr id="392" name="Google Shape;392;p61"/>
          <p:cNvCxnSpPr>
            <a:stCxn id="385" idx="2"/>
            <a:endCxn id="387" idx="0"/>
          </p:cNvCxnSpPr>
          <p:nvPr/>
        </p:nvCxnSpPr>
        <p:spPr>
          <a:xfrm>
            <a:off x="4128525" y="2224950"/>
            <a:ext cx="501900" cy="146700"/>
          </a:xfrm>
          <a:prstGeom prst="straightConnector1">
            <a:avLst/>
          </a:prstGeom>
          <a:noFill/>
          <a:ln cap="flat" cmpd="sng" w="9525">
            <a:solidFill>
              <a:srgbClr val="FF0000"/>
            </a:solidFill>
            <a:prstDash val="solid"/>
            <a:round/>
            <a:headEnd len="med" w="med" type="none"/>
            <a:tailEnd len="med" w="med" type="none"/>
          </a:ln>
        </p:spPr>
      </p:cxnSp>
      <p:cxnSp>
        <p:nvCxnSpPr>
          <p:cNvPr id="393" name="Google Shape;393;p61"/>
          <p:cNvCxnSpPr>
            <a:stCxn id="386" idx="2"/>
            <a:endCxn id="388" idx="0"/>
          </p:cNvCxnSpPr>
          <p:nvPr/>
        </p:nvCxnSpPr>
        <p:spPr>
          <a:xfrm flipH="1">
            <a:off x="3277225" y="2771850"/>
            <a:ext cx="501900" cy="265500"/>
          </a:xfrm>
          <a:prstGeom prst="straightConnector1">
            <a:avLst/>
          </a:prstGeom>
          <a:noFill/>
          <a:ln cap="flat" cmpd="sng" w="9525">
            <a:solidFill>
              <a:srgbClr val="FF0000"/>
            </a:solidFill>
            <a:prstDash val="solid"/>
            <a:round/>
            <a:headEnd len="med" w="med" type="none"/>
            <a:tailEnd len="med" w="med" type="none"/>
          </a:ln>
        </p:spPr>
      </p:cxnSp>
      <p:cxnSp>
        <p:nvCxnSpPr>
          <p:cNvPr id="394" name="Google Shape;394;p61"/>
          <p:cNvCxnSpPr>
            <a:stCxn id="386" idx="2"/>
            <a:endCxn id="389" idx="0"/>
          </p:cNvCxnSpPr>
          <p:nvPr/>
        </p:nvCxnSpPr>
        <p:spPr>
          <a:xfrm>
            <a:off x="3779125" y="2771850"/>
            <a:ext cx="84000" cy="260100"/>
          </a:xfrm>
          <a:prstGeom prst="straightConnector1">
            <a:avLst/>
          </a:prstGeom>
          <a:noFill/>
          <a:ln cap="flat" cmpd="sng" w="9525">
            <a:solidFill>
              <a:srgbClr val="FF0000"/>
            </a:solidFill>
            <a:prstDash val="solid"/>
            <a:round/>
            <a:headEnd len="med" w="med" type="none"/>
            <a:tailEnd len="med" w="med" type="none"/>
          </a:ln>
        </p:spPr>
      </p:cxnSp>
      <p:cxnSp>
        <p:nvCxnSpPr>
          <p:cNvPr id="395" name="Google Shape;395;p61"/>
          <p:cNvCxnSpPr>
            <a:stCxn id="387" idx="2"/>
            <a:endCxn id="390" idx="0"/>
          </p:cNvCxnSpPr>
          <p:nvPr/>
        </p:nvCxnSpPr>
        <p:spPr>
          <a:xfrm flipH="1">
            <a:off x="4364925" y="2771850"/>
            <a:ext cx="265500" cy="260100"/>
          </a:xfrm>
          <a:prstGeom prst="straightConnector1">
            <a:avLst/>
          </a:prstGeom>
          <a:noFill/>
          <a:ln cap="flat" cmpd="sng" w="9525">
            <a:solidFill>
              <a:srgbClr val="FF0000"/>
            </a:solidFill>
            <a:prstDash val="solid"/>
            <a:round/>
            <a:headEnd len="med" w="med" type="none"/>
            <a:tailEnd len="med" w="med" type="none"/>
          </a:ln>
        </p:spPr>
      </p:cxnSp>
      <p:sp>
        <p:nvSpPr>
          <p:cNvPr id="396" name="Google Shape;396;p61"/>
          <p:cNvSpPr txBox="1"/>
          <p:nvPr/>
        </p:nvSpPr>
        <p:spPr>
          <a:xfrm>
            <a:off x="6033050" y="2098475"/>
            <a:ext cx="1995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Avenir"/>
                <a:ea typeface="Avenir"/>
                <a:cs typeface="Avenir"/>
                <a:sym typeface="Avenir"/>
              </a:rPr>
              <a:t>removeMax()</a:t>
            </a:r>
            <a:endParaRPr>
              <a:solidFill>
                <a:srgbClr val="FF0000"/>
              </a:solidFill>
              <a:latin typeface="Avenir"/>
              <a:ea typeface="Avenir"/>
              <a:cs typeface="Avenir"/>
              <a:sym typeface="Avenir"/>
            </a:endParaRPr>
          </a:p>
          <a:p>
            <a:pPr indent="0" lvl="0" marL="0" rtl="0" algn="l">
              <a:spcBef>
                <a:spcPts val="0"/>
              </a:spcBef>
              <a:spcAft>
                <a:spcPts val="0"/>
              </a:spcAft>
              <a:buNone/>
            </a:pPr>
            <a:r>
              <a:t/>
            </a:r>
            <a:endParaRPr>
              <a:solidFill>
                <a:srgbClr val="FF0000"/>
              </a:solidFill>
              <a:latin typeface="Avenir"/>
              <a:ea typeface="Avenir"/>
              <a:cs typeface="Avenir"/>
              <a:sym typeface="Avenir"/>
            </a:endParaRPr>
          </a:p>
          <a:p>
            <a:pPr indent="0" lvl="0" marL="0" rtl="0" algn="l">
              <a:spcBef>
                <a:spcPts val="0"/>
              </a:spcBef>
              <a:spcAft>
                <a:spcPts val="0"/>
              </a:spcAft>
              <a:buNone/>
            </a:pPr>
            <a:r>
              <a:rPr lang="en">
                <a:solidFill>
                  <a:srgbClr val="FF0000"/>
                </a:solidFill>
                <a:latin typeface="Avenir"/>
                <a:ea typeface="Avenir"/>
                <a:cs typeface="Avenir"/>
                <a:sym typeface="Avenir"/>
              </a:rPr>
              <a:t>sorted result: [21]</a:t>
            </a:r>
            <a:endParaRPr>
              <a:solidFill>
                <a:srgbClr val="FF0000"/>
              </a:solidFill>
              <a:latin typeface="Avenir"/>
              <a:ea typeface="Avenir"/>
              <a:cs typeface="Avenir"/>
              <a:sym typeface="Aveni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Insertion Sort</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Insertion sort</a:t>
            </a:r>
            <a:r>
              <a:rPr lang="en"/>
              <a:t> iterates through the list and swaps items backwards as necessary to maintain sortedness. </a:t>
            </a:r>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1600"/>
              </a:spcAft>
              <a:buNone/>
            </a:pPr>
            <a:r>
              <a:rPr lang="en"/>
              <a:t>Runtime: </a:t>
            </a:r>
            <a:r>
              <a:rPr lang="en">
                <a:solidFill>
                  <a:srgbClr val="351C75"/>
                </a:solidFill>
              </a:rPr>
              <a:t>O(N</a:t>
            </a:r>
            <a:r>
              <a:rPr baseline="30000" lang="en">
                <a:solidFill>
                  <a:srgbClr val="351C75"/>
                </a:solidFill>
              </a:rPr>
              <a:t>2</a:t>
            </a:r>
            <a:r>
              <a:rPr lang="en">
                <a:solidFill>
                  <a:srgbClr val="351C75"/>
                </a:solidFill>
              </a:rPr>
              <a:t>)</a:t>
            </a:r>
            <a:endParaRPr>
              <a:solidFill>
                <a:srgbClr val="351C75"/>
              </a:solidFill>
            </a:endParaRPr>
          </a:p>
        </p:txBody>
      </p:sp>
      <p:sp>
        <p:nvSpPr>
          <p:cNvPr id="81" name="Google Shape;81;p17"/>
          <p:cNvSpPr/>
          <p:nvPr/>
        </p:nvSpPr>
        <p:spPr>
          <a:xfrm>
            <a:off x="4325875" y="1935800"/>
            <a:ext cx="125700" cy="3144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2C</a:t>
            </a:r>
            <a:r>
              <a:rPr lang="en"/>
              <a:t> Conceptual Sorts</a:t>
            </a:r>
            <a:endParaRPr sz="1600">
              <a:latin typeface="Catamaran"/>
              <a:ea typeface="Catamaran"/>
              <a:cs typeface="Catamaran"/>
              <a:sym typeface="Catamaran"/>
            </a:endParaRPr>
          </a:p>
        </p:txBody>
      </p:sp>
      <p:sp>
        <p:nvSpPr>
          <p:cNvPr id="402" name="Google Shape;402;p62"/>
          <p:cNvSpPr txBox="1"/>
          <p:nvPr>
            <p:ph idx="1" type="body"/>
          </p:nvPr>
        </p:nvSpPr>
        <p:spPr>
          <a:xfrm>
            <a:off x="311700" y="1152475"/>
            <a:ext cx="8520600" cy="40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(T/F) Heapsort is stable.</a:t>
            </a:r>
            <a:endParaRPr b="1">
              <a:solidFill>
                <a:srgbClr val="FF0000"/>
              </a:solidFill>
            </a:endParaRPr>
          </a:p>
        </p:txBody>
      </p:sp>
      <p:sp>
        <p:nvSpPr>
          <p:cNvPr id="403" name="Google Shape;403;p62"/>
          <p:cNvSpPr txBox="1"/>
          <p:nvPr/>
        </p:nvSpPr>
        <p:spPr>
          <a:xfrm>
            <a:off x="3877575" y="1824750"/>
            <a:ext cx="501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latin typeface="Avenir"/>
                <a:ea typeface="Avenir"/>
                <a:cs typeface="Avenir"/>
                <a:sym typeface="Avenir"/>
              </a:rPr>
              <a:t>20a</a:t>
            </a:r>
            <a:endParaRPr b="1">
              <a:solidFill>
                <a:srgbClr val="FF0000"/>
              </a:solidFill>
              <a:latin typeface="Avenir"/>
              <a:ea typeface="Avenir"/>
              <a:cs typeface="Avenir"/>
              <a:sym typeface="Avenir"/>
            </a:endParaRPr>
          </a:p>
        </p:txBody>
      </p:sp>
      <p:sp>
        <p:nvSpPr>
          <p:cNvPr id="404" name="Google Shape;404;p62"/>
          <p:cNvSpPr txBox="1"/>
          <p:nvPr/>
        </p:nvSpPr>
        <p:spPr>
          <a:xfrm>
            <a:off x="3528175" y="2371650"/>
            <a:ext cx="501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latin typeface="Avenir"/>
                <a:ea typeface="Avenir"/>
                <a:cs typeface="Avenir"/>
                <a:sym typeface="Avenir"/>
              </a:rPr>
              <a:t>12</a:t>
            </a:r>
            <a:endParaRPr b="1">
              <a:solidFill>
                <a:srgbClr val="FF0000"/>
              </a:solidFill>
              <a:latin typeface="Avenir"/>
              <a:ea typeface="Avenir"/>
              <a:cs typeface="Avenir"/>
              <a:sym typeface="Avenir"/>
            </a:endParaRPr>
          </a:p>
        </p:txBody>
      </p:sp>
      <p:sp>
        <p:nvSpPr>
          <p:cNvPr id="405" name="Google Shape;405;p62"/>
          <p:cNvSpPr txBox="1"/>
          <p:nvPr/>
        </p:nvSpPr>
        <p:spPr>
          <a:xfrm>
            <a:off x="4379475" y="2371650"/>
            <a:ext cx="501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latin typeface="Avenir"/>
                <a:ea typeface="Avenir"/>
                <a:cs typeface="Avenir"/>
                <a:sym typeface="Avenir"/>
              </a:rPr>
              <a:t>20b</a:t>
            </a:r>
            <a:endParaRPr b="1">
              <a:solidFill>
                <a:srgbClr val="FF0000"/>
              </a:solidFill>
              <a:latin typeface="Avenir"/>
              <a:ea typeface="Avenir"/>
              <a:cs typeface="Avenir"/>
              <a:sym typeface="Avenir"/>
            </a:endParaRPr>
          </a:p>
        </p:txBody>
      </p:sp>
      <p:sp>
        <p:nvSpPr>
          <p:cNvPr id="406" name="Google Shape;406;p62"/>
          <p:cNvSpPr txBox="1"/>
          <p:nvPr/>
        </p:nvSpPr>
        <p:spPr>
          <a:xfrm>
            <a:off x="3026275" y="3037250"/>
            <a:ext cx="501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latin typeface="Avenir"/>
                <a:ea typeface="Avenir"/>
                <a:cs typeface="Avenir"/>
                <a:sym typeface="Avenir"/>
              </a:rPr>
              <a:t>7</a:t>
            </a:r>
            <a:endParaRPr b="1">
              <a:solidFill>
                <a:srgbClr val="FF0000"/>
              </a:solidFill>
              <a:latin typeface="Avenir"/>
              <a:ea typeface="Avenir"/>
              <a:cs typeface="Avenir"/>
              <a:sym typeface="Avenir"/>
            </a:endParaRPr>
          </a:p>
        </p:txBody>
      </p:sp>
      <p:sp>
        <p:nvSpPr>
          <p:cNvPr id="407" name="Google Shape;407;p62"/>
          <p:cNvSpPr txBox="1"/>
          <p:nvPr/>
        </p:nvSpPr>
        <p:spPr>
          <a:xfrm>
            <a:off x="3612050" y="3031975"/>
            <a:ext cx="501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latin typeface="Avenir"/>
                <a:ea typeface="Avenir"/>
                <a:cs typeface="Avenir"/>
                <a:sym typeface="Avenir"/>
              </a:rPr>
              <a:t>11</a:t>
            </a:r>
            <a:endParaRPr b="1">
              <a:solidFill>
                <a:srgbClr val="FF0000"/>
              </a:solidFill>
              <a:latin typeface="Avenir"/>
              <a:ea typeface="Avenir"/>
              <a:cs typeface="Avenir"/>
              <a:sym typeface="Avenir"/>
            </a:endParaRPr>
          </a:p>
        </p:txBody>
      </p:sp>
      <p:sp>
        <p:nvSpPr>
          <p:cNvPr id="408" name="Google Shape;408;p62"/>
          <p:cNvSpPr txBox="1"/>
          <p:nvPr/>
        </p:nvSpPr>
        <p:spPr>
          <a:xfrm>
            <a:off x="4113950" y="3031975"/>
            <a:ext cx="501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latin typeface="Avenir"/>
                <a:ea typeface="Avenir"/>
                <a:cs typeface="Avenir"/>
                <a:sym typeface="Avenir"/>
              </a:rPr>
              <a:t>8</a:t>
            </a:r>
            <a:endParaRPr b="1">
              <a:solidFill>
                <a:srgbClr val="FF0000"/>
              </a:solidFill>
              <a:latin typeface="Avenir"/>
              <a:ea typeface="Avenir"/>
              <a:cs typeface="Avenir"/>
              <a:sym typeface="Avenir"/>
            </a:endParaRPr>
          </a:p>
        </p:txBody>
      </p:sp>
      <p:cxnSp>
        <p:nvCxnSpPr>
          <p:cNvPr id="409" name="Google Shape;409;p62"/>
          <p:cNvCxnSpPr>
            <a:stCxn id="403" idx="2"/>
            <a:endCxn id="404" idx="0"/>
          </p:cNvCxnSpPr>
          <p:nvPr/>
        </p:nvCxnSpPr>
        <p:spPr>
          <a:xfrm flipH="1">
            <a:off x="3779025" y="2224950"/>
            <a:ext cx="349500" cy="146700"/>
          </a:xfrm>
          <a:prstGeom prst="straightConnector1">
            <a:avLst/>
          </a:prstGeom>
          <a:noFill/>
          <a:ln cap="flat" cmpd="sng" w="9525">
            <a:solidFill>
              <a:srgbClr val="FF0000"/>
            </a:solidFill>
            <a:prstDash val="solid"/>
            <a:round/>
            <a:headEnd len="med" w="med" type="none"/>
            <a:tailEnd len="med" w="med" type="none"/>
          </a:ln>
        </p:spPr>
      </p:cxnSp>
      <p:cxnSp>
        <p:nvCxnSpPr>
          <p:cNvPr id="410" name="Google Shape;410;p62"/>
          <p:cNvCxnSpPr>
            <a:stCxn id="403" idx="2"/>
            <a:endCxn id="405" idx="0"/>
          </p:cNvCxnSpPr>
          <p:nvPr/>
        </p:nvCxnSpPr>
        <p:spPr>
          <a:xfrm>
            <a:off x="4128525" y="2224950"/>
            <a:ext cx="501900" cy="146700"/>
          </a:xfrm>
          <a:prstGeom prst="straightConnector1">
            <a:avLst/>
          </a:prstGeom>
          <a:noFill/>
          <a:ln cap="flat" cmpd="sng" w="9525">
            <a:solidFill>
              <a:srgbClr val="FF0000"/>
            </a:solidFill>
            <a:prstDash val="solid"/>
            <a:round/>
            <a:headEnd len="med" w="med" type="none"/>
            <a:tailEnd len="med" w="med" type="none"/>
          </a:ln>
        </p:spPr>
      </p:cxnSp>
      <p:cxnSp>
        <p:nvCxnSpPr>
          <p:cNvPr id="411" name="Google Shape;411;p62"/>
          <p:cNvCxnSpPr>
            <a:stCxn id="404" idx="2"/>
            <a:endCxn id="406" idx="0"/>
          </p:cNvCxnSpPr>
          <p:nvPr/>
        </p:nvCxnSpPr>
        <p:spPr>
          <a:xfrm flipH="1">
            <a:off x="3277225" y="2771850"/>
            <a:ext cx="501900" cy="265500"/>
          </a:xfrm>
          <a:prstGeom prst="straightConnector1">
            <a:avLst/>
          </a:prstGeom>
          <a:noFill/>
          <a:ln cap="flat" cmpd="sng" w="9525">
            <a:solidFill>
              <a:srgbClr val="FF0000"/>
            </a:solidFill>
            <a:prstDash val="solid"/>
            <a:round/>
            <a:headEnd len="med" w="med" type="none"/>
            <a:tailEnd len="med" w="med" type="none"/>
          </a:ln>
        </p:spPr>
      </p:cxnSp>
      <p:cxnSp>
        <p:nvCxnSpPr>
          <p:cNvPr id="412" name="Google Shape;412;p62"/>
          <p:cNvCxnSpPr>
            <a:stCxn id="404" idx="2"/>
            <a:endCxn id="407" idx="0"/>
          </p:cNvCxnSpPr>
          <p:nvPr/>
        </p:nvCxnSpPr>
        <p:spPr>
          <a:xfrm>
            <a:off x="3779125" y="2771850"/>
            <a:ext cx="84000" cy="260100"/>
          </a:xfrm>
          <a:prstGeom prst="straightConnector1">
            <a:avLst/>
          </a:prstGeom>
          <a:noFill/>
          <a:ln cap="flat" cmpd="sng" w="9525">
            <a:solidFill>
              <a:srgbClr val="FF0000"/>
            </a:solidFill>
            <a:prstDash val="solid"/>
            <a:round/>
            <a:headEnd len="med" w="med" type="none"/>
            <a:tailEnd len="med" w="med" type="none"/>
          </a:ln>
        </p:spPr>
      </p:cxnSp>
      <p:cxnSp>
        <p:nvCxnSpPr>
          <p:cNvPr id="413" name="Google Shape;413;p62"/>
          <p:cNvCxnSpPr>
            <a:stCxn id="405" idx="2"/>
            <a:endCxn id="408" idx="0"/>
          </p:cNvCxnSpPr>
          <p:nvPr/>
        </p:nvCxnSpPr>
        <p:spPr>
          <a:xfrm flipH="1">
            <a:off x="4364925" y="2771850"/>
            <a:ext cx="265500" cy="260100"/>
          </a:xfrm>
          <a:prstGeom prst="straightConnector1">
            <a:avLst/>
          </a:prstGeom>
          <a:noFill/>
          <a:ln cap="flat" cmpd="sng" w="9525">
            <a:solidFill>
              <a:srgbClr val="FF0000"/>
            </a:solidFill>
            <a:prstDash val="solid"/>
            <a:round/>
            <a:headEnd len="med" w="med" type="none"/>
            <a:tailEnd len="med" w="med" type="none"/>
          </a:ln>
        </p:spPr>
      </p:cxnSp>
      <p:sp>
        <p:nvSpPr>
          <p:cNvPr id="414" name="Google Shape;414;p62"/>
          <p:cNvSpPr txBox="1"/>
          <p:nvPr/>
        </p:nvSpPr>
        <p:spPr>
          <a:xfrm>
            <a:off x="6033050" y="2098475"/>
            <a:ext cx="1995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Avenir"/>
                <a:ea typeface="Avenir"/>
                <a:cs typeface="Avenir"/>
                <a:sym typeface="Avenir"/>
              </a:rPr>
              <a:t>removeMax()</a:t>
            </a:r>
            <a:endParaRPr>
              <a:solidFill>
                <a:srgbClr val="FF0000"/>
              </a:solidFill>
              <a:latin typeface="Avenir"/>
              <a:ea typeface="Avenir"/>
              <a:cs typeface="Avenir"/>
              <a:sym typeface="Avenir"/>
            </a:endParaRPr>
          </a:p>
          <a:p>
            <a:pPr indent="0" lvl="0" marL="0" rtl="0" algn="l">
              <a:spcBef>
                <a:spcPts val="0"/>
              </a:spcBef>
              <a:spcAft>
                <a:spcPts val="0"/>
              </a:spcAft>
              <a:buNone/>
            </a:pPr>
            <a:r>
              <a:t/>
            </a:r>
            <a:endParaRPr>
              <a:solidFill>
                <a:srgbClr val="FF0000"/>
              </a:solidFill>
              <a:latin typeface="Avenir"/>
              <a:ea typeface="Avenir"/>
              <a:cs typeface="Avenir"/>
              <a:sym typeface="Avenir"/>
            </a:endParaRPr>
          </a:p>
          <a:p>
            <a:pPr indent="0" lvl="0" marL="0" rtl="0" algn="l">
              <a:spcBef>
                <a:spcPts val="0"/>
              </a:spcBef>
              <a:spcAft>
                <a:spcPts val="0"/>
              </a:spcAft>
              <a:buNone/>
            </a:pPr>
            <a:r>
              <a:rPr lang="en">
                <a:solidFill>
                  <a:srgbClr val="FF0000"/>
                </a:solidFill>
                <a:latin typeface="Avenir"/>
                <a:ea typeface="Avenir"/>
                <a:cs typeface="Avenir"/>
                <a:sym typeface="Avenir"/>
              </a:rPr>
              <a:t>sorted result: [21]</a:t>
            </a:r>
            <a:endParaRPr>
              <a:solidFill>
                <a:srgbClr val="FF0000"/>
              </a:solidFill>
              <a:latin typeface="Avenir"/>
              <a:ea typeface="Avenir"/>
              <a:cs typeface="Avenir"/>
              <a:sym typeface="Aveni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2C</a:t>
            </a:r>
            <a:r>
              <a:rPr lang="en"/>
              <a:t> Conceptual Sorts</a:t>
            </a:r>
            <a:endParaRPr sz="1600">
              <a:latin typeface="Catamaran"/>
              <a:ea typeface="Catamaran"/>
              <a:cs typeface="Catamaran"/>
              <a:sym typeface="Catamaran"/>
            </a:endParaRPr>
          </a:p>
        </p:txBody>
      </p:sp>
      <p:sp>
        <p:nvSpPr>
          <p:cNvPr id="420" name="Google Shape;420;p63"/>
          <p:cNvSpPr txBox="1"/>
          <p:nvPr>
            <p:ph idx="1" type="body"/>
          </p:nvPr>
        </p:nvSpPr>
        <p:spPr>
          <a:xfrm>
            <a:off x="311700" y="1152475"/>
            <a:ext cx="8520600" cy="40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(T/F) Heapsort is stable.</a:t>
            </a:r>
            <a:endParaRPr b="1">
              <a:solidFill>
                <a:srgbClr val="FF0000"/>
              </a:solidFill>
            </a:endParaRPr>
          </a:p>
        </p:txBody>
      </p:sp>
      <p:sp>
        <p:nvSpPr>
          <p:cNvPr id="421" name="Google Shape;421;p63"/>
          <p:cNvSpPr txBox="1"/>
          <p:nvPr/>
        </p:nvSpPr>
        <p:spPr>
          <a:xfrm>
            <a:off x="3877575" y="1824750"/>
            <a:ext cx="501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latin typeface="Avenir"/>
                <a:ea typeface="Avenir"/>
                <a:cs typeface="Avenir"/>
                <a:sym typeface="Avenir"/>
              </a:rPr>
              <a:t>8</a:t>
            </a:r>
            <a:endParaRPr b="1">
              <a:solidFill>
                <a:srgbClr val="FF0000"/>
              </a:solidFill>
              <a:latin typeface="Avenir"/>
              <a:ea typeface="Avenir"/>
              <a:cs typeface="Avenir"/>
              <a:sym typeface="Avenir"/>
            </a:endParaRPr>
          </a:p>
        </p:txBody>
      </p:sp>
      <p:sp>
        <p:nvSpPr>
          <p:cNvPr id="422" name="Google Shape;422;p63"/>
          <p:cNvSpPr txBox="1"/>
          <p:nvPr/>
        </p:nvSpPr>
        <p:spPr>
          <a:xfrm>
            <a:off x="3528175" y="2371650"/>
            <a:ext cx="501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latin typeface="Avenir"/>
                <a:ea typeface="Avenir"/>
                <a:cs typeface="Avenir"/>
                <a:sym typeface="Avenir"/>
              </a:rPr>
              <a:t>12</a:t>
            </a:r>
            <a:endParaRPr b="1">
              <a:solidFill>
                <a:srgbClr val="FF0000"/>
              </a:solidFill>
              <a:latin typeface="Avenir"/>
              <a:ea typeface="Avenir"/>
              <a:cs typeface="Avenir"/>
              <a:sym typeface="Avenir"/>
            </a:endParaRPr>
          </a:p>
        </p:txBody>
      </p:sp>
      <p:sp>
        <p:nvSpPr>
          <p:cNvPr id="423" name="Google Shape;423;p63"/>
          <p:cNvSpPr txBox="1"/>
          <p:nvPr/>
        </p:nvSpPr>
        <p:spPr>
          <a:xfrm>
            <a:off x="4379475" y="2371650"/>
            <a:ext cx="501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latin typeface="Avenir"/>
                <a:ea typeface="Avenir"/>
                <a:cs typeface="Avenir"/>
                <a:sym typeface="Avenir"/>
              </a:rPr>
              <a:t>20b</a:t>
            </a:r>
            <a:endParaRPr b="1">
              <a:solidFill>
                <a:srgbClr val="FF0000"/>
              </a:solidFill>
              <a:latin typeface="Avenir"/>
              <a:ea typeface="Avenir"/>
              <a:cs typeface="Avenir"/>
              <a:sym typeface="Avenir"/>
            </a:endParaRPr>
          </a:p>
        </p:txBody>
      </p:sp>
      <p:sp>
        <p:nvSpPr>
          <p:cNvPr id="424" name="Google Shape;424;p63"/>
          <p:cNvSpPr txBox="1"/>
          <p:nvPr/>
        </p:nvSpPr>
        <p:spPr>
          <a:xfrm>
            <a:off x="3026275" y="3037250"/>
            <a:ext cx="501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latin typeface="Avenir"/>
                <a:ea typeface="Avenir"/>
                <a:cs typeface="Avenir"/>
                <a:sym typeface="Avenir"/>
              </a:rPr>
              <a:t>7</a:t>
            </a:r>
            <a:endParaRPr b="1">
              <a:solidFill>
                <a:srgbClr val="FF0000"/>
              </a:solidFill>
              <a:latin typeface="Avenir"/>
              <a:ea typeface="Avenir"/>
              <a:cs typeface="Avenir"/>
              <a:sym typeface="Avenir"/>
            </a:endParaRPr>
          </a:p>
        </p:txBody>
      </p:sp>
      <p:sp>
        <p:nvSpPr>
          <p:cNvPr id="425" name="Google Shape;425;p63"/>
          <p:cNvSpPr txBox="1"/>
          <p:nvPr/>
        </p:nvSpPr>
        <p:spPr>
          <a:xfrm>
            <a:off x="3612050" y="3031975"/>
            <a:ext cx="501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latin typeface="Avenir"/>
                <a:ea typeface="Avenir"/>
                <a:cs typeface="Avenir"/>
                <a:sym typeface="Avenir"/>
              </a:rPr>
              <a:t>11</a:t>
            </a:r>
            <a:endParaRPr b="1">
              <a:solidFill>
                <a:srgbClr val="FF0000"/>
              </a:solidFill>
              <a:latin typeface="Avenir"/>
              <a:ea typeface="Avenir"/>
              <a:cs typeface="Avenir"/>
              <a:sym typeface="Avenir"/>
            </a:endParaRPr>
          </a:p>
        </p:txBody>
      </p:sp>
      <p:cxnSp>
        <p:nvCxnSpPr>
          <p:cNvPr id="426" name="Google Shape;426;p63"/>
          <p:cNvCxnSpPr>
            <a:stCxn id="421" idx="2"/>
            <a:endCxn id="422" idx="0"/>
          </p:cNvCxnSpPr>
          <p:nvPr/>
        </p:nvCxnSpPr>
        <p:spPr>
          <a:xfrm flipH="1">
            <a:off x="3779025" y="2224950"/>
            <a:ext cx="349500" cy="146700"/>
          </a:xfrm>
          <a:prstGeom prst="straightConnector1">
            <a:avLst/>
          </a:prstGeom>
          <a:noFill/>
          <a:ln cap="flat" cmpd="sng" w="9525">
            <a:solidFill>
              <a:srgbClr val="FF0000"/>
            </a:solidFill>
            <a:prstDash val="solid"/>
            <a:round/>
            <a:headEnd len="med" w="med" type="none"/>
            <a:tailEnd len="med" w="med" type="none"/>
          </a:ln>
        </p:spPr>
      </p:cxnSp>
      <p:cxnSp>
        <p:nvCxnSpPr>
          <p:cNvPr id="427" name="Google Shape;427;p63"/>
          <p:cNvCxnSpPr>
            <a:stCxn id="421" idx="2"/>
            <a:endCxn id="423" idx="0"/>
          </p:cNvCxnSpPr>
          <p:nvPr/>
        </p:nvCxnSpPr>
        <p:spPr>
          <a:xfrm>
            <a:off x="4128525" y="2224950"/>
            <a:ext cx="501900" cy="146700"/>
          </a:xfrm>
          <a:prstGeom prst="straightConnector1">
            <a:avLst/>
          </a:prstGeom>
          <a:noFill/>
          <a:ln cap="flat" cmpd="sng" w="9525">
            <a:solidFill>
              <a:srgbClr val="FF0000"/>
            </a:solidFill>
            <a:prstDash val="solid"/>
            <a:round/>
            <a:headEnd len="med" w="med" type="none"/>
            <a:tailEnd len="med" w="med" type="none"/>
          </a:ln>
        </p:spPr>
      </p:cxnSp>
      <p:cxnSp>
        <p:nvCxnSpPr>
          <p:cNvPr id="428" name="Google Shape;428;p63"/>
          <p:cNvCxnSpPr>
            <a:stCxn id="422" idx="2"/>
            <a:endCxn id="424" idx="0"/>
          </p:cNvCxnSpPr>
          <p:nvPr/>
        </p:nvCxnSpPr>
        <p:spPr>
          <a:xfrm flipH="1">
            <a:off x="3277225" y="2771850"/>
            <a:ext cx="501900" cy="265500"/>
          </a:xfrm>
          <a:prstGeom prst="straightConnector1">
            <a:avLst/>
          </a:prstGeom>
          <a:noFill/>
          <a:ln cap="flat" cmpd="sng" w="9525">
            <a:solidFill>
              <a:srgbClr val="FF0000"/>
            </a:solidFill>
            <a:prstDash val="solid"/>
            <a:round/>
            <a:headEnd len="med" w="med" type="none"/>
            <a:tailEnd len="med" w="med" type="none"/>
          </a:ln>
        </p:spPr>
      </p:cxnSp>
      <p:cxnSp>
        <p:nvCxnSpPr>
          <p:cNvPr id="429" name="Google Shape;429;p63"/>
          <p:cNvCxnSpPr>
            <a:stCxn id="422" idx="2"/>
            <a:endCxn id="425" idx="0"/>
          </p:cNvCxnSpPr>
          <p:nvPr/>
        </p:nvCxnSpPr>
        <p:spPr>
          <a:xfrm>
            <a:off x="3779125" y="2771850"/>
            <a:ext cx="84000" cy="260100"/>
          </a:xfrm>
          <a:prstGeom prst="straightConnector1">
            <a:avLst/>
          </a:prstGeom>
          <a:noFill/>
          <a:ln cap="flat" cmpd="sng" w="9525">
            <a:solidFill>
              <a:srgbClr val="FF0000"/>
            </a:solidFill>
            <a:prstDash val="solid"/>
            <a:round/>
            <a:headEnd len="med" w="med" type="none"/>
            <a:tailEnd len="med" w="med" type="none"/>
          </a:ln>
        </p:spPr>
      </p:cxnSp>
      <p:sp>
        <p:nvSpPr>
          <p:cNvPr id="430" name="Google Shape;430;p63"/>
          <p:cNvSpPr txBox="1"/>
          <p:nvPr/>
        </p:nvSpPr>
        <p:spPr>
          <a:xfrm>
            <a:off x="6033050" y="2098475"/>
            <a:ext cx="2144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Avenir"/>
                <a:ea typeface="Avenir"/>
                <a:cs typeface="Avenir"/>
                <a:sym typeface="Avenir"/>
              </a:rPr>
              <a:t>removeMax()</a:t>
            </a:r>
            <a:endParaRPr>
              <a:solidFill>
                <a:srgbClr val="FF0000"/>
              </a:solidFill>
              <a:latin typeface="Avenir"/>
              <a:ea typeface="Avenir"/>
              <a:cs typeface="Avenir"/>
              <a:sym typeface="Avenir"/>
            </a:endParaRPr>
          </a:p>
          <a:p>
            <a:pPr indent="0" lvl="0" marL="0" rtl="0" algn="l">
              <a:spcBef>
                <a:spcPts val="0"/>
              </a:spcBef>
              <a:spcAft>
                <a:spcPts val="0"/>
              </a:spcAft>
              <a:buNone/>
            </a:pPr>
            <a:r>
              <a:t/>
            </a:r>
            <a:endParaRPr>
              <a:solidFill>
                <a:srgbClr val="FF0000"/>
              </a:solidFill>
              <a:latin typeface="Avenir"/>
              <a:ea typeface="Avenir"/>
              <a:cs typeface="Avenir"/>
              <a:sym typeface="Avenir"/>
            </a:endParaRPr>
          </a:p>
          <a:p>
            <a:pPr indent="0" lvl="0" marL="0" rtl="0" algn="l">
              <a:spcBef>
                <a:spcPts val="0"/>
              </a:spcBef>
              <a:spcAft>
                <a:spcPts val="0"/>
              </a:spcAft>
              <a:buNone/>
            </a:pPr>
            <a:r>
              <a:rPr lang="en">
                <a:solidFill>
                  <a:srgbClr val="FF0000"/>
                </a:solidFill>
                <a:latin typeface="Avenir"/>
                <a:ea typeface="Avenir"/>
                <a:cs typeface="Avenir"/>
                <a:sym typeface="Avenir"/>
              </a:rPr>
              <a:t>sorted result: [20a, 21]</a:t>
            </a:r>
            <a:endParaRPr>
              <a:solidFill>
                <a:srgbClr val="FF0000"/>
              </a:solidFill>
              <a:latin typeface="Avenir"/>
              <a:ea typeface="Avenir"/>
              <a:cs typeface="Avenir"/>
              <a:sym typeface="Aveni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2C</a:t>
            </a:r>
            <a:r>
              <a:rPr lang="en"/>
              <a:t> Conceptual Sorts</a:t>
            </a:r>
            <a:endParaRPr sz="1600">
              <a:latin typeface="Catamaran"/>
              <a:ea typeface="Catamaran"/>
              <a:cs typeface="Catamaran"/>
              <a:sym typeface="Catamaran"/>
            </a:endParaRPr>
          </a:p>
        </p:txBody>
      </p:sp>
      <p:sp>
        <p:nvSpPr>
          <p:cNvPr id="436" name="Google Shape;436;p64"/>
          <p:cNvSpPr txBox="1"/>
          <p:nvPr>
            <p:ph idx="1" type="body"/>
          </p:nvPr>
        </p:nvSpPr>
        <p:spPr>
          <a:xfrm>
            <a:off x="311700" y="1152475"/>
            <a:ext cx="8520600" cy="40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(T/F) Heapsort is stable.</a:t>
            </a:r>
            <a:endParaRPr b="1">
              <a:solidFill>
                <a:srgbClr val="FF0000"/>
              </a:solidFill>
            </a:endParaRPr>
          </a:p>
        </p:txBody>
      </p:sp>
      <p:sp>
        <p:nvSpPr>
          <p:cNvPr id="437" name="Google Shape;437;p64"/>
          <p:cNvSpPr txBox="1"/>
          <p:nvPr/>
        </p:nvSpPr>
        <p:spPr>
          <a:xfrm>
            <a:off x="3877575" y="1824750"/>
            <a:ext cx="501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latin typeface="Avenir"/>
                <a:ea typeface="Avenir"/>
                <a:cs typeface="Avenir"/>
                <a:sym typeface="Avenir"/>
              </a:rPr>
              <a:t>20b</a:t>
            </a:r>
            <a:endParaRPr b="1">
              <a:solidFill>
                <a:srgbClr val="FF0000"/>
              </a:solidFill>
              <a:latin typeface="Avenir"/>
              <a:ea typeface="Avenir"/>
              <a:cs typeface="Avenir"/>
              <a:sym typeface="Avenir"/>
            </a:endParaRPr>
          </a:p>
        </p:txBody>
      </p:sp>
      <p:sp>
        <p:nvSpPr>
          <p:cNvPr id="438" name="Google Shape;438;p64"/>
          <p:cNvSpPr txBox="1"/>
          <p:nvPr/>
        </p:nvSpPr>
        <p:spPr>
          <a:xfrm>
            <a:off x="3528175" y="2371650"/>
            <a:ext cx="501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latin typeface="Avenir"/>
                <a:ea typeface="Avenir"/>
                <a:cs typeface="Avenir"/>
                <a:sym typeface="Avenir"/>
              </a:rPr>
              <a:t>12</a:t>
            </a:r>
            <a:endParaRPr b="1">
              <a:solidFill>
                <a:srgbClr val="FF0000"/>
              </a:solidFill>
              <a:latin typeface="Avenir"/>
              <a:ea typeface="Avenir"/>
              <a:cs typeface="Avenir"/>
              <a:sym typeface="Avenir"/>
            </a:endParaRPr>
          </a:p>
        </p:txBody>
      </p:sp>
      <p:sp>
        <p:nvSpPr>
          <p:cNvPr id="439" name="Google Shape;439;p64"/>
          <p:cNvSpPr txBox="1"/>
          <p:nvPr/>
        </p:nvSpPr>
        <p:spPr>
          <a:xfrm>
            <a:off x="4379475" y="2371650"/>
            <a:ext cx="501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latin typeface="Avenir"/>
                <a:ea typeface="Avenir"/>
                <a:cs typeface="Avenir"/>
                <a:sym typeface="Avenir"/>
              </a:rPr>
              <a:t>8</a:t>
            </a:r>
            <a:endParaRPr b="1">
              <a:solidFill>
                <a:srgbClr val="FF0000"/>
              </a:solidFill>
              <a:latin typeface="Avenir"/>
              <a:ea typeface="Avenir"/>
              <a:cs typeface="Avenir"/>
              <a:sym typeface="Avenir"/>
            </a:endParaRPr>
          </a:p>
        </p:txBody>
      </p:sp>
      <p:sp>
        <p:nvSpPr>
          <p:cNvPr id="440" name="Google Shape;440;p64"/>
          <p:cNvSpPr txBox="1"/>
          <p:nvPr/>
        </p:nvSpPr>
        <p:spPr>
          <a:xfrm>
            <a:off x="3026275" y="3037250"/>
            <a:ext cx="501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latin typeface="Avenir"/>
                <a:ea typeface="Avenir"/>
                <a:cs typeface="Avenir"/>
                <a:sym typeface="Avenir"/>
              </a:rPr>
              <a:t>7</a:t>
            </a:r>
            <a:endParaRPr b="1">
              <a:solidFill>
                <a:srgbClr val="FF0000"/>
              </a:solidFill>
              <a:latin typeface="Avenir"/>
              <a:ea typeface="Avenir"/>
              <a:cs typeface="Avenir"/>
              <a:sym typeface="Avenir"/>
            </a:endParaRPr>
          </a:p>
        </p:txBody>
      </p:sp>
      <p:sp>
        <p:nvSpPr>
          <p:cNvPr id="441" name="Google Shape;441;p64"/>
          <p:cNvSpPr txBox="1"/>
          <p:nvPr/>
        </p:nvSpPr>
        <p:spPr>
          <a:xfrm>
            <a:off x="3612050" y="3031975"/>
            <a:ext cx="501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latin typeface="Avenir"/>
                <a:ea typeface="Avenir"/>
                <a:cs typeface="Avenir"/>
                <a:sym typeface="Avenir"/>
              </a:rPr>
              <a:t>11</a:t>
            </a:r>
            <a:endParaRPr b="1">
              <a:solidFill>
                <a:srgbClr val="FF0000"/>
              </a:solidFill>
              <a:latin typeface="Avenir"/>
              <a:ea typeface="Avenir"/>
              <a:cs typeface="Avenir"/>
              <a:sym typeface="Avenir"/>
            </a:endParaRPr>
          </a:p>
        </p:txBody>
      </p:sp>
      <p:cxnSp>
        <p:nvCxnSpPr>
          <p:cNvPr id="442" name="Google Shape;442;p64"/>
          <p:cNvCxnSpPr>
            <a:stCxn id="437" idx="2"/>
            <a:endCxn id="438" idx="0"/>
          </p:cNvCxnSpPr>
          <p:nvPr/>
        </p:nvCxnSpPr>
        <p:spPr>
          <a:xfrm flipH="1">
            <a:off x="3779025" y="2224950"/>
            <a:ext cx="349500" cy="146700"/>
          </a:xfrm>
          <a:prstGeom prst="straightConnector1">
            <a:avLst/>
          </a:prstGeom>
          <a:noFill/>
          <a:ln cap="flat" cmpd="sng" w="9525">
            <a:solidFill>
              <a:srgbClr val="FF0000"/>
            </a:solidFill>
            <a:prstDash val="solid"/>
            <a:round/>
            <a:headEnd len="med" w="med" type="none"/>
            <a:tailEnd len="med" w="med" type="none"/>
          </a:ln>
        </p:spPr>
      </p:cxnSp>
      <p:cxnSp>
        <p:nvCxnSpPr>
          <p:cNvPr id="443" name="Google Shape;443;p64"/>
          <p:cNvCxnSpPr>
            <a:stCxn id="437" idx="2"/>
            <a:endCxn id="439" idx="0"/>
          </p:cNvCxnSpPr>
          <p:nvPr/>
        </p:nvCxnSpPr>
        <p:spPr>
          <a:xfrm>
            <a:off x="4128525" y="2224950"/>
            <a:ext cx="501900" cy="146700"/>
          </a:xfrm>
          <a:prstGeom prst="straightConnector1">
            <a:avLst/>
          </a:prstGeom>
          <a:noFill/>
          <a:ln cap="flat" cmpd="sng" w="9525">
            <a:solidFill>
              <a:srgbClr val="FF0000"/>
            </a:solidFill>
            <a:prstDash val="solid"/>
            <a:round/>
            <a:headEnd len="med" w="med" type="none"/>
            <a:tailEnd len="med" w="med" type="none"/>
          </a:ln>
        </p:spPr>
      </p:cxnSp>
      <p:cxnSp>
        <p:nvCxnSpPr>
          <p:cNvPr id="444" name="Google Shape;444;p64"/>
          <p:cNvCxnSpPr>
            <a:stCxn id="438" idx="2"/>
            <a:endCxn id="440" idx="0"/>
          </p:cNvCxnSpPr>
          <p:nvPr/>
        </p:nvCxnSpPr>
        <p:spPr>
          <a:xfrm flipH="1">
            <a:off x="3277225" y="2771850"/>
            <a:ext cx="501900" cy="265500"/>
          </a:xfrm>
          <a:prstGeom prst="straightConnector1">
            <a:avLst/>
          </a:prstGeom>
          <a:noFill/>
          <a:ln cap="flat" cmpd="sng" w="9525">
            <a:solidFill>
              <a:srgbClr val="FF0000"/>
            </a:solidFill>
            <a:prstDash val="solid"/>
            <a:round/>
            <a:headEnd len="med" w="med" type="none"/>
            <a:tailEnd len="med" w="med" type="none"/>
          </a:ln>
        </p:spPr>
      </p:cxnSp>
      <p:cxnSp>
        <p:nvCxnSpPr>
          <p:cNvPr id="445" name="Google Shape;445;p64"/>
          <p:cNvCxnSpPr>
            <a:stCxn id="438" idx="2"/>
            <a:endCxn id="441" idx="0"/>
          </p:cNvCxnSpPr>
          <p:nvPr/>
        </p:nvCxnSpPr>
        <p:spPr>
          <a:xfrm>
            <a:off x="3779125" y="2771850"/>
            <a:ext cx="84000" cy="260100"/>
          </a:xfrm>
          <a:prstGeom prst="straightConnector1">
            <a:avLst/>
          </a:prstGeom>
          <a:noFill/>
          <a:ln cap="flat" cmpd="sng" w="9525">
            <a:solidFill>
              <a:srgbClr val="FF0000"/>
            </a:solidFill>
            <a:prstDash val="solid"/>
            <a:round/>
            <a:headEnd len="med" w="med" type="none"/>
            <a:tailEnd len="med" w="med" type="none"/>
          </a:ln>
        </p:spPr>
      </p:cxnSp>
      <p:sp>
        <p:nvSpPr>
          <p:cNvPr id="446" name="Google Shape;446;p64"/>
          <p:cNvSpPr txBox="1"/>
          <p:nvPr/>
        </p:nvSpPr>
        <p:spPr>
          <a:xfrm>
            <a:off x="6033050" y="2098475"/>
            <a:ext cx="2144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Avenir"/>
                <a:ea typeface="Avenir"/>
                <a:cs typeface="Avenir"/>
                <a:sym typeface="Avenir"/>
              </a:rPr>
              <a:t>removeMax()</a:t>
            </a:r>
            <a:endParaRPr>
              <a:solidFill>
                <a:srgbClr val="FF0000"/>
              </a:solidFill>
              <a:latin typeface="Avenir"/>
              <a:ea typeface="Avenir"/>
              <a:cs typeface="Avenir"/>
              <a:sym typeface="Avenir"/>
            </a:endParaRPr>
          </a:p>
          <a:p>
            <a:pPr indent="0" lvl="0" marL="0" rtl="0" algn="l">
              <a:spcBef>
                <a:spcPts val="0"/>
              </a:spcBef>
              <a:spcAft>
                <a:spcPts val="0"/>
              </a:spcAft>
              <a:buNone/>
            </a:pPr>
            <a:r>
              <a:t/>
            </a:r>
            <a:endParaRPr>
              <a:solidFill>
                <a:srgbClr val="FF0000"/>
              </a:solidFill>
              <a:latin typeface="Avenir"/>
              <a:ea typeface="Avenir"/>
              <a:cs typeface="Avenir"/>
              <a:sym typeface="Avenir"/>
            </a:endParaRPr>
          </a:p>
          <a:p>
            <a:pPr indent="0" lvl="0" marL="0" rtl="0" algn="l">
              <a:spcBef>
                <a:spcPts val="0"/>
              </a:spcBef>
              <a:spcAft>
                <a:spcPts val="0"/>
              </a:spcAft>
              <a:buNone/>
            </a:pPr>
            <a:r>
              <a:rPr lang="en">
                <a:solidFill>
                  <a:srgbClr val="FF0000"/>
                </a:solidFill>
                <a:latin typeface="Avenir"/>
                <a:ea typeface="Avenir"/>
                <a:cs typeface="Avenir"/>
                <a:sym typeface="Avenir"/>
              </a:rPr>
              <a:t>sorted result: [20a, 21]</a:t>
            </a:r>
            <a:endParaRPr>
              <a:solidFill>
                <a:srgbClr val="FF0000"/>
              </a:solidFill>
              <a:latin typeface="Avenir"/>
              <a:ea typeface="Avenir"/>
              <a:cs typeface="Avenir"/>
              <a:sym typeface="Aveni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2C</a:t>
            </a:r>
            <a:r>
              <a:rPr lang="en"/>
              <a:t> Conceptual Sorts</a:t>
            </a:r>
            <a:endParaRPr sz="1600">
              <a:latin typeface="Catamaran"/>
              <a:ea typeface="Catamaran"/>
              <a:cs typeface="Catamaran"/>
              <a:sym typeface="Catamaran"/>
            </a:endParaRPr>
          </a:p>
        </p:txBody>
      </p:sp>
      <p:sp>
        <p:nvSpPr>
          <p:cNvPr id="452" name="Google Shape;452;p65"/>
          <p:cNvSpPr txBox="1"/>
          <p:nvPr>
            <p:ph idx="1" type="body"/>
          </p:nvPr>
        </p:nvSpPr>
        <p:spPr>
          <a:xfrm>
            <a:off x="311700" y="1152475"/>
            <a:ext cx="8520600" cy="40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(T/F) Heapsort is stable.</a:t>
            </a:r>
            <a:endParaRPr b="1">
              <a:solidFill>
                <a:srgbClr val="FF0000"/>
              </a:solidFill>
            </a:endParaRPr>
          </a:p>
        </p:txBody>
      </p:sp>
      <p:sp>
        <p:nvSpPr>
          <p:cNvPr id="453" name="Google Shape;453;p65"/>
          <p:cNvSpPr txBox="1"/>
          <p:nvPr/>
        </p:nvSpPr>
        <p:spPr>
          <a:xfrm>
            <a:off x="3877575" y="1824750"/>
            <a:ext cx="501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latin typeface="Avenir"/>
                <a:ea typeface="Avenir"/>
                <a:cs typeface="Avenir"/>
                <a:sym typeface="Avenir"/>
              </a:rPr>
              <a:t>20b</a:t>
            </a:r>
            <a:endParaRPr b="1">
              <a:solidFill>
                <a:srgbClr val="FF0000"/>
              </a:solidFill>
              <a:latin typeface="Avenir"/>
              <a:ea typeface="Avenir"/>
              <a:cs typeface="Avenir"/>
              <a:sym typeface="Avenir"/>
            </a:endParaRPr>
          </a:p>
        </p:txBody>
      </p:sp>
      <p:sp>
        <p:nvSpPr>
          <p:cNvPr id="454" name="Google Shape;454;p65"/>
          <p:cNvSpPr txBox="1"/>
          <p:nvPr/>
        </p:nvSpPr>
        <p:spPr>
          <a:xfrm>
            <a:off x="3528175" y="2371650"/>
            <a:ext cx="501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latin typeface="Avenir"/>
                <a:ea typeface="Avenir"/>
                <a:cs typeface="Avenir"/>
                <a:sym typeface="Avenir"/>
              </a:rPr>
              <a:t>12</a:t>
            </a:r>
            <a:endParaRPr b="1">
              <a:solidFill>
                <a:srgbClr val="FF0000"/>
              </a:solidFill>
              <a:latin typeface="Avenir"/>
              <a:ea typeface="Avenir"/>
              <a:cs typeface="Avenir"/>
              <a:sym typeface="Avenir"/>
            </a:endParaRPr>
          </a:p>
        </p:txBody>
      </p:sp>
      <p:sp>
        <p:nvSpPr>
          <p:cNvPr id="455" name="Google Shape;455;p65"/>
          <p:cNvSpPr txBox="1"/>
          <p:nvPr/>
        </p:nvSpPr>
        <p:spPr>
          <a:xfrm>
            <a:off x="4379475" y="2371650"/>
            <a:ext cx="501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latin typeface="Avenir"/>
                <a:ea typeface="Avenir"/>
                <a:cs typeface="Avenir"/>
                <a:sym typeface="Avenir"/>
              </a:rPr>
              <a:t>8</a:t>
            </a:r>
            <a:endParaRPr b="1">
              <a:solidFill>
                <a:srgbClr val="FF0000"/>
              </a:solidFill>
              <a:latin typeface="Avenir"/>
              <a:ea typeface="Avenir"/>
              <a:cs typeface="Avenir"/>
              <a:sym typeface="Avenir"/>
            </a:endParaRPr>
          </a:p>
        </p:txBody>
      </p:sp>
      <p:sp>
        <p:nvSpPr>
          <p:cNvPr id="456" name="Google Shape;456;p65"/>
          <p:cNvSpPr txBox="1"/>
          <p:nvPr/>
        </p:nvSpPr>
        <p:spPr>
          <a:xfrm>
            <a:off x="3026275" y="3037250"/>
            <a:ext cx="501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latin typeface="Avenir"/>
                <a:ea typeface="Avenir"/>
                <a:cs typeface="Avenir"/>
                <a:sym typeface="Avenir"/>
              </a:rPr>
              <a:t>7</a:t>
            </a:r>
            <a:endParaRPr b="1">
              <a:solidFill>
                <a:srgbClr val="FF0000"/>
              </a:solidFill>
              <a:latin typeface="Avenir"/>
              <a:ea typeface="Avenir"/>
              <a:cs typeface="Avenir"/>
              <a:sym typeface="Avenir"/>
            </a:endParaRPr>
          </a:p>
        </p:txBody>
      </p:sp>
      <p:sp>
        <p:nvSpPr>
          <p:cNvPr id="457" name="Google Shape;457;p65"/>
          <p:cNvSpPr txBox="1"/>
          <p:nvPr/>
        </p:nvSpPr>
        <p:spPr>
          <a:xfrm>
            <a:off x="3612050" y="3031975"/>
            <a:ext cx="501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latin typeface="Avenir"/>
                <a:ea typeface="Avenir"/>
                <a:cs typeface="Avenir"/>
                <a:sym typeface="Avenir"/>
              </a:rPr>
              <a:t>11</a:t>
            </a:r>
            <a:endParaRPr b="1">
              <a:solidFill>
                <a:srgbClr val="FF0000"/>
              </a:solidFill>
              <a:latin typeface="Avenir"/>
              <a:ea typeface="Avenir"/>
              <a:cs typeface="Avenir"/>
              <a:sym typeface="Avenir"/>
            </a:endParaRPr>
          </a:p>
        </p:txBody>
      </p:sp>
      <p:cxnSp>
        <p:nvCxnSpPr>
          <p:cNvPr id="458" name="Google Shape;458;p65"/>
          <p:cNvCxnSpPr>
            <a:stCxn id="453" idx="2"/>
            <a:endCxn id="454" idx="0"/>
          </p:cNvCxnSpPr>
          <p:nvPr/>
        </p:nvCxnSpPr>
        <p:spPr>
          <a:xfrm flipH="1">
            <a:off x="3779025" y="2224950"/>
            <a:ext cx="349500" cy="146700"/>
          </a:xfrm>
          <a:prstGeom prst="straightConnector1">
            <a:avLst/>
          </a:prstGeom>
          <a:noFill/>
          <a:ln cap="flat" cmpd="sng" w="9525">
            <a:solidFill>
              <a:srgbClr val="FF0000"/>
            </a:solidFill>
            <a:prstDash val="solid"/>
            <a:round/>
            <a:headEnd len="med" w="med" type="none"/>
            <a:tailEnd len="med" w="med" type="none"/>
          </a:ln>
        </p:spPr>
      </p:cxnSp>
      <p:cxnSp>
        <p:nvCxnSpPr>
          <p:cNvPr id="459" name="Google Shape;459;p65"/>
          <p:cNvCxnSpPr>
            <a:stCxn id="453" idx="2"/>
            <a:endCxn id="455" idx="0"/>
          </p:cNvCxnSpPr>
          <p:nvPr/>
        </p:nvCxnSpPr>
        <p:spPr>
          <a:xfrm>
            <a:off x="4128525" y="2224950"/>
            <a:ext cx="501900" cy="146700"/>
          </a:xfrm>
          <a:prstGeom prst="straightConnector1">
            <a:avLst/>
          </a:prstGeom>
          <a:noFill/>
          <a:ln cap="flat" cmpd="sng" w="9525">
            <a:solidFill>
              <a:srgbClr val="FF0000"/>
            </a:solidFill>
            <a:prstDash val="solid"/>
            <a:round/>
            <a:headEnd len="med" w="med" type="none"/>
            <a:tailEnd len="med" w="med" type="none"/>
          </a:ln>
        </p:spPr>
      </p:cxnSp>
      <p:cxnSp>
        <p:nvCxnSpPr>
          <p:cNvPr id="460" name="Google Shape;460;p65"/>
          <p:cNvCxnSpPr>
            <a:stCxn id="454" idx="2"/>
            <a:endCxn id="456" idx="0"/>
          </p:cNvCxnSpPr>
          <p:nvPr/>
        </p:nvCxnSpPr>
        <p:spPr>
          <a:xfrm flipH="1">
            <a:off x="3277225" y="2771850"/>
            <a:ext cx="501900" cy="265500"/>
          </a:xfrm>
          <a:prstGeom prst="straightConnector1">
            <a:avLst/>
          </a:prstGeom>
          <a:noFill/>
          <a:ln cap="flat" cmpd="sng" w="9525">
            <a:solidFill>
              <a:srgbClr val="FF0000"/>
            </a:solidFill>
            <a:prstDash val="solid"/>
            <a:round/>
            <a:headEnd len="med" w="med" type="none"/>
            <a:tailEnd len="med" w="med" type="none"/>
          </a:ln>
        </p:spPr>
      </p:cxnSp>
      <p:cxnSp>
        <p:nvCxnSpPr>
          <p:cNvPr id="461" name="Google Shape;461;p65"/>
          <p:cNvCxnSpPr>
            <a:stCxn id="454" idx="2"/>
            <a:endCxn id="457" idx="0"/>
          </p:cNvCxnSpPr>
          <p:nvPr/>
        </p:nvCxnSpPr>
        <p:spPr>
          <a:xfrm>
            <a:off x="3779125" y="2771850"/>
            <a:ext cx="84000" cy="260100"/>
          </a:xfrm>
          <a:prstGeom prst="straightConnector1">
            <a:avLst/>
          </a:prstGeom>
          <a:noFill/>
          <a:ln cap="flat" cmpd="sng" w="9525">
            <a:solidFill>
              <a:srgbClr val="FF0000"/>
            </a:solidFill>
            <a:prstDash val="solid"/>
            <a:round/>
            <a:headEnd len="med" w="med" type="none"/>
            <a:tailEnd len="med" w="med" type="none"/>
          </a:ln>
        </p:spPr>
      </p:cxnSp>
      <p:sp>
        <p:nvSpPr>
          <p:cNvPr id="462" name="Google Shape;462;p65"/>
          <p:cNvSpPr txBox="1"/>
          <p:nvPr/>
        </p:nvSpPr>
        <p:spPr>
          <a:xfrm>
            <a:off x="6033050" y="2098475"/>
            <a:ext cx="2668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Avenir"/>
                <a:ea typeface="Avenir"/>
                <a:cs typeface="Avenir"/>
                <a:sym typeface="Avenir"/>
              </a:rPr>
              <a:t>removeMax()</a:t>
            </a:r>
            <a:endParaRPr>
              <a:solidFill>
                <a:srgbClr val="FF0000"/>
              </a:solidFill>
              <a:latin typeface="Avenir"/>
              <a:ea typeface="Avenir"/>
              <a:cs typeface="Avenir"/>
              <a:sym typeface="Avenir"/>
            </a:endParaRPr>
          </a:p>
          <a:p>
            <a:pPr indent="0" lvl="0" marL="0" rtl="0" algn="l">
              <a:spcBef>
                <a:spcPts val="0"/>
              </a:spcBef>
              <a:spcAft>
                <a:spcPts val="0"/>
              </a:spcAft>
              <a:buNone/>
            </a:pPr>
            <a:r>
              <a:t/>
            </a:r>
            <a:endParaRPr>
              <a:solidFill>
                <a:srgbClr val="FF0000"/>
              </a:solidFill>
              <a:latin typeface="Avenir"/>
              <a:ea typeface="Avenir"/>
              <a:cs typeface="Avenir"/>
              <a:sym typeface="Avenir"/>
            </a:endParaRPr>
          </a:p>
          <a:p>
            <a:pPr indent="0" lvl="0" marL="0" rtl="0" algn="l">
              <a:spcBef>
                <a:spcPts val="0"/>
              </a:spcBef>
              <a:spcAft>
                <a:spcPts val="0"/>
              </a:spcAft>
              <a:buNone/>
            </a:pPr>
            <a:r>
              <a:rPr lang="en">
                <a:solidFill>
                  <a:srgbClr val="FF0000"/>
                </a:solidFill>
                <a:latin typeface="Avenir"/>
                <a:ea typeface="Avenir"/>
                <a:cs typeface="Avenir"/>
                <a:sym typeface="Avenir"/>
              </a:rPr>
              <a:t>sorted result: [20b, 20a, 21]</a:t>
            </a:r>
            <a:endParaRPr>
              <a:solidFill>
                <a:srgbClr val="FF0000"/>
              </a:solidFill>
              <a:latin typeface="Avenir"/>
              <a:ea typeface="Avenir"/>
              <a:cs typeface="Avenir"/>
              <a:sym typeface="Aveni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2D</a:t>
            </a:r>
            <a:r>
              <a:rPr lang="en"/>
              <a:t> Conceptual Sorts</a:t>
            </a:r>
            <a:endParaRPr sz="1600">
              <a:latin typeface="Catamaran"/>
              <a:ea typeface="Catamaran"/>
              <a:cs typeface="Catamaran"/>
              <a:sym typeface="Catamaran"/>
            </a:endParaRPr>
          </a:p>
        </p:txBody>
      </p:sp>
      <p:sp>
        <p:nvSpPr>
          <p:cNvPr id="468" name="Google Shape;468;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b="1" lang="en"/>
              <a:t>Compare mergesort and quicksort in terms of (1) runtime, (2) stability, and (3) memory efficiency for sorting linked lists.</a:t>
            </a:r>
            <a:endParaRPr b="1">
              <a:solidFill>
                <a:srgbClr val="FF0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2D</a:t>
            </a:r>
            <a:r>
              <a:rPr lang="en"/>
              <a:t> Conceptual Sorts</a:t>
            </a:r>
            <a:endParaRPr sz="1600">
              <a:latin typeface="Catamaran"/>
              <a:ea typeface="Catamaran"/>
              <a:cs typeface="Catamaran"/>
              <a:sym typeface="Catamaran"/>
            </a:endParaRPr>
          </a:p>
        </p:txBody>
      </p:sp>
      <p:sp>
        <p:nvSpPr>
          <p:cNvPr id="474" name="Google Shape;474;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Compare mergesort and quicksort in terms of (1) runtime, (2) stability, and (3) memory efficiency for sorting linked lists.</a:t>
            </a:r>
            <a:endParaRPr b="1"/>
          </a:p>
          <a:p>
            <a:pPr indent="-317500" lvl="0" marL="457200" rtl="0" algn="l">
              <a:spcBef>
                <a:spcPts val="1600"/>
              </a:spcBef>
              <a:spcAft>
                <a:spcPts val="0"/>
              </a:spcAft>
              <a:buClr>
                <a:srgbClr val="FF0000"/>
              </a:buClr>
              <a:buSzPts val="1400"/>
              <a:buChar char="-"/>
            </a:pPr>
            <a:r>
              <a:rPr b="1" lang="en">
                <a:solidFill>
                  <a:srgbClr val="FF0000"/>
                </a:solidFill>
              </a:rPr>
              <a:t>Mergesort has a better worst case runtime: Θ(NlogN) instead of Θ(N</a:t>
            </a:r>
            <a:r>
              <a:rPr b="1" baseline="30000" lang="en">
                <a:solidFill>
                  <a:srgbClr val="FF0000"/>
                </a:solidFill>
              </a:rPr>
              <a:t>2</a:t>
            </a:r>
            <a:r>
              <a:rPr b="1" lang="en">
                <a:solidFill>
                  <a:srgbClr val="FF0000"/>
                </a:solidFill>
              </a:rPr>
              <a:t>)</a:t>
            </a:r>
            <a:endParaRPr b="1">
              <a:solidFill>
                <a:srgbClr val="FF0000"/>
              </a:solidFill>
            </a:endParaRPr>
          </a:p>
          <a:p>
            <a:pPr indent="-317500" lvl="0" marL="457200" rtl="0" algn="l">
              <a:spcBef>
                <a:spcPts val="0"/>
              </a:spcBef>
              <a:spcAft>
                <a:spcPts val="0"/>
              </a:spcAft>
              <a:buClr>
                <a:srgbClr val="FF0000"/>
              </a:buClr>
              <a:buSzPts val="1400"/>
              <a:buChar char="-"/>
            </a:pPr>
            <a:r>
              <a:rPr b="1" lang="en">
                <a:solidFill>
                  <a:srgbClr val="FF0000"/>
                </a:solidFill>
              </a:rPr>
              <a:t>Mergesort is stable, maintains relative ordering of elements</a:t>
            </a:r>
            <a:endParaRPr b="1">
              <a:solidFill>
                <a:srgbClr val="FF0000"/>
              </a:solidFill>
            </a:endParaRPr>
          </a:p>
          <a:p>
            <a:pPr indent="-317500" lvl="0" marL="457200" rtl="0" algn="l">
              <a:spcBef>
                <a:spcPts val="0"/>
              </a:spcBef>
              <a:spcAft>
                <a:spcPts val="0"/>
              </a:spcAft>
              <a:buClr>
                <a:srgbClr val="FF0000"/>
              </a:buClr>
              <a:buSzPts val="1400"/>
              <a:buChar char="-"/>
            </a:pPr>
            <a:r>
              <a:rPr b="1" lang="en">
                <a:solidFill>
                  <a:srgbClr val="FF0000"/>
                </a:solidFill>
              </a:rPr>
              <a:t>More memory efficient to sort a linked list with mergesort</a:t>
            </a:r>
            <a:endParaRPr b="1">
              <a:solidFill>
                <a:srgbClr val="FF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2E</a:t>
            </a:r>
            <a:r>
              <a:rPr lang="en"/>
              <a:t> Conceptual Sorts</a:t>
            </a:r>
            <a:endParaRPr sz="1600">
              <a:latin typeface="Catamaran"/>
              <a:ea typeface="Catamaran"/>
              <a:cs typeface="Catamaran"/>
              <a:sym typeface="Catamaran"/>
            </a:endParaRPr>
          </a:p>
        </p:txBody>
      </p:sp>
      <p:sp>
        <p:nvSpPr>
          <p:cNvPr id="480" name="Google Shape;480;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Bounded by Ω(N log N) lower bound.</a:t>
            </a:r>
            <a:endParaRPr b="1"/>
          </a:p>
          <a:p>
            <a:pPr indent="0" lvl="0" marL="0" rtl="0" algn="l">
              <a:spcBef>
                <a:spcPts val="1600"/>
              </a:spcBef>
              <a:spcAft>
                <a:spcPts val="0"/>
              </a:spcAft>
              <a:buNone/>
            </a:pPr>
            <a:r>
              <a:rPr b="1" lang="en"/>
              <a:t>Has a worst case runtime that is asymptotically better than Quicksort’s worstcase runtime.</a:t>
            </a:r>
            <a:endParaRPr b="1"/>
          </a:p>
          <a:p>
            <a:pPr indent="0" lvl="0" marL="0" rtl="0" algn="l">
              <a:spcBef>
                <a:spcPts val="1600"/>
              </a:spcBef>
              <a:spcAft>
                <a:spcPts val="0"/>
              </a:spcAft>
              <a:buNone/>
            </a:pPr>
            <a:r>
              <a:rPr b="1" lang="en"/>
              <a:t>Never compares the same two elements twice.</a:t>
            </a:r>
            <a:endParaRPr b="1"/>
          </a:p>
          <a:p>
            <a:pPr indent="0" lvl="0" marL="0" rtl="0" algn="l">
              <a:spcBef>
                <a:spcPts val="1600"/>
              </a:spcBef>
              <a:spcAft>
                <a:spcPts val="1600"/>
              </a:spcAft>
              <a:buNone/>
            </a:pPr>
            <a:r>
              <a:rPr b="1" lang="en"/>
              <a:t>Runs in best case Θ(log N)time for certain inputs.</a:t>
            </a:r>
            <a:endParaRPr b="1"/>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2E</a:t>
            </a:r>
            <a:r>
              <a:rPr lang="en"/>
              <a:t> Conceptual Sorts</a:t>
            </a:r>
            <a:endParaRPr sz="1600">
              <a:latin typeface="Catamaran"/>
              <a:ea typeface="Catamaran"/>
              <a:cs typeface="Catamaran"/>
              <a:sym typeface="Catamaran"/>
            </a:endParaRPr>
          </a:p>
        </p:txBody>
      </p:sp>
      <p:sp>
        <p:nvSpPr>
          <p:cNvPr id="486" name="Google Shape;486;p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Bounded by Ω(N log N) lower bound.</a:t>
            </a:r>
            <a:endParaRPr b="1"/>
          </a:p>
          <a:p>
            <a:pPr indent="0" lvl="0" marL="0" rtl="0" algn="l">
              <a:spcBef>
                <a:spcPts val="1600"/>
              </a:spcBef>
              <a:spcAft>
                <a:spcPts val="0"/>
              </a:spcAft>
              <a:buClr>
                <a:schemeClr val="dk1"/>
              </a:buClr>
              <a:buSzPts val="1100"/>
              <a:buFont typeface="Arial"/>
              <a:buNone/>
            </a:pPr>
            <a:r>
              <a:rPr b="1" lang="en">
                <a:solidFill>
                  <a:srgbClr val="FF0000"/>
                </a:solidFill>
              </a:rPr>
              <a:t>Quicksort, Mergesort, Selection Sort. Insertion (sorted array), heapsort (equal items) are linear in the best case.</a:t>
            </a:r>
            <a:endParaRPr b="1"/>
          </a:p>
          <a:p>
            <a:pPr indent="0" lvl="0" marL="0" rtl="0" algn="l">
              <a:spcBef>
                <a:spcPts val="1600"/>
              </a:spcBef>
              <a:spcAft>
                <a:spcPts val="0"/>
              </a:spcAft>
              <a:buNone/>
            </a:pPr>
            <a:r>
              <a:rPr b="1" lang="en"/>
              <a:t>Has a worst case runtime that is asymptotically better than Quicksort’s worstcase runtime.</a:t>
            </a:r>
            <a:endParaRPr b="1"/>
          </a:p>
          <a:p>
            <a:pPr indent="0" lvl="0" marL="0" rtl="0" algn="l">
              <a:spcBef>
                <a:spcPts val="1600"/>
              </a:spcBef>
              <a:spcAft>
                <a:spcPts val="0"/>
              </a:spcAft>
              <a:buNone/>
            </a:pPr>
            <a:r>
              <a:rPr b="1" lang="en"/>
              <a:t>Never compares the same two elements twice.</a:t>
            </a:r>
            <a:endParaRPr b="1"/>
          </a:p>
          <a:p>
            <a:pPr indent="0" lvl="0" marL="0" rtl="0" algn="l">
              <a:spcBef>
                <a:spcPts val="1600"/>
              </a:spcBef>
              <a:spcAft>
                <a:spcPts val="1600"/>
              </a:spcAft>
              <a:buNone/>
            </a:pPr>
            <a:r>
              <a:rPr b="1" lang="en"/>
              <a:t>Runs in best case Θ(log N)time for certain inputs.</a:t>
            </a:r>
            <a:endParaRPr b="1"/>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2E</a:t>
            </a:r>
            <a:r>
              <a:rPr lang="en"/>
              <a:t> Conceptual Sorts</a:t>
            </a:r>
            <a:endParaRPr sz="1600">
              <a:latin typeface="Catamaran"/>
              <a:ea typeface="Catamaran"/>
              <a:cs typeface="Catamaran"/>
              <a:sym typeface="Catamaran"/>
            </a:endParaRPr>
          </a:p>
        </p:txBody>
      </p:sp>
      <p:sp>
        <p:nvSpPr>
          <p:cNvPr id="492" name="Google Shape;492;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Bounded by Ω(N log N) lower bound.</a:t>
            </a:r>
            <a:endParaRPr b="1"/>
          </a:p>
          <a:p>
            <a:pPr indent="0" lvl="0" marL="0" rtl="0" algn="l">
              <a:spcBef>
                <a:spcPts val="1600"/>
              </a:spcBef>
              <a:spcAft>
                <a:spcPts val="0"/>
              </a:spcAft>
              <a:buNone/>
            </a:pPr>
            <a:r>
              <a:rPr b="1" lang="en">
                <a:solidFill>
                  <a:srgbClr val="FF0000"/>
                </a:solidFill>
              </a:rPr>
              <a:t>Quicksort, Mergesort, Selection Sort. Insertion (sorted array), heapsort (equal items) are linear in the best case.</a:t>
            </a:r>
            <a:endParaRPr b="1"/>
          </a:p>
          <a:p>
            <a:pPr indent="0" lvl="0" marL="0" rtl="0" algn="l">
              <a:spcBef>
                <a:spcPts val="1600"/>
              </a:spcBef>
              <a:spcAft>
                <a:spcPts val="0"/>
              </a:spcAft>
              <a:buNone/>
            </a:pPr>
            <a:r>
              <a:rPr b="1" lang="en"/>
              <a:t>Has a worst case runtime that is asymptotically better than Quicksort’s worstcase runtime.</a:t>
            </a:r>
            <a:endParaRPr b="1"/>
          </a:p>
          <a:p>
            <a:pPr indent="0" lvl="0" marL="0" rtl="0" algn="l">
              <a:spcBef>
                <a:spcPts val="1600"/>
              </a:spcBef>
              <a:spcAft>
                <a:spcPts val="0"/>
              </a:spcAft>
              <a:buClr>
                <a:schemeClr val="dk1"/>
              </a:buClr>
              <a:buSzPts val="1100"/>
              <a:buFont typeface="Arial"/>
              <a:buNone/>
            </a:pPr>
            <a:r>
              <a:rPr b="1" lang="en">
                <a:solidFill>
                  <a:srgbClr val="FF0000"/>
                </a:solidFill>
              </a:rPr>
              <a:t>Mergesort, Heapsort are guaranteed O(N log N).</a:t>
            </a:r>
            <a:endParaRPr b="1"/>
          </a:p>
          <a:p>
            <a:pPr indent="0" lvl="0" marL="0" rtl="0" algn="l">
              <a:spcBef>
                <a:spcPts val="1600"/>
              </a:spcBef>
              <a:spcAft>
                <a:spcPts val="0"/>
              </a:spcAft>
              <a:buNone/>
            </a:pPr>
            <a:r>
              <a:rPr b="1" lang="en"/>
              <a:t>Never compares the same two elements twice.</a:t>
            </a:r>
            <a:endParaRPr b="1"/>
          </a:p>
          <a:p>
            <a:pPr indent="0" lvl="0" marL="0" rtl="0" algn="l">
              <a:spcBef>
                <a:spcPts val="1600"/>
              </a:spcBef>
              <a:spcAft>
                <a:spcPts val="1600"/>
              </a:spcAft>
              <a:buNone/>
            </a:pPr>
            <a:r>
              <a:rPr b="1" lang="en"/>
              <a:t>Runs in best case Θ(log N)time for certain inputs.</a:t>
            </a:r>
            <a:endParaRPr b="1"/>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2E</a:t>
            </a:r>
            <a:r>
              <a:rPr lang="en"/>
              <a:t> Conceptual Sorts</a:t>
            </a:r>
            <a:endParaRPr sz="1600">
              <a:latin typeface="Catamaran"/>
              <a:ea typeface="Catamaran"/>
              <a:cs typeface="Catamaran"/>
              <a:sym typeface="Catamaran"/>
            </a:endParaRPr>
          </a:p>
        </p:txBody>
      </p:sp>
      <p:sp>
        <p:nvSpPr>
          <p:cNvPr id="498" name="Google Shape;498;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Bounded by Ω(N log N) lower bound.</a:t>
            </a:r>
            <a:endParaRPr b="1"/>
          </a:p>
          <a:p>
            <a:pPr indent="0" lvl="0" marL="0" rtl="0" algn="l">
              <a:spcBef>
                <a:spcPts val="1600"/>
              </a:spcBef>
              <a:spcAft>
                <a:spcPts val="0"/>
              </a:spcAft>
              <a:buNone/>
            </a:pPr>
            <a:r>
              <a:rPr b="1" lang="en">
                <a:solidFill>
                  <a:srgbClr val="FF0000"/>
                </a:solidFill>
              </a:rPr>
              <a:t>Quicksort, Mergesort, Selection Sort. Insertion (sorted array), heapsort (equal items) are linear in the best case.</a:t>
            </a:r>
            <a:endParaRPr b="1"/>
          </a:p>
          <a:p>
            <a:pPr indent="0" lvl="0" marL="0" rtl="0" algn="l">
              <a:spcBef>
                <a:spcPts val="1600"/>
              </a:spcBef>
              <a:spcAft>
                <a:spcPts val="0"/>
              </a:spcAft>
              <a:buNone/>
            </a:pPr>
            <a:r>
              <a:rPr b="1" lang="en"/>
              <a:t>Has a worst case runtime that is asymptotically better than Quicksort’s worstcase runtime.</a:t>
            </a:r>
            <a:endParaRPr b="1"/>
          </a:p>
          <a:p>
            <a:pPr indent="0" lvl="0" marL="0" rtl="0" algn="l">
              <a:spcBef>
                <a:spcPts val="1600"/>
              </a:spcBef>
              <a:spcAft>
                <a:spcPts val="0"/>
              </a:spcAft>
              <a:buNone/>
            </a:pPr>
            <a:r>
              <a:rPr b="1" lang="en">
                <a:solidFill>
                  <a:srgbClr val="FF0000"/>
                </a:solidFill>
              </a:rPr>
              <a:t>Mergesort, Heapsort are guaranteed O(N log N).</a:t>
            </a:r>
            <a:endParaRPr b="1"/>
          </a:p>
          <a:p>
            <a:pPr indent="0" lvl="0" marL="0" rtl="0" algn="l">
              <a:spcBef>
                <a:spcPts val="1600"/>
              </a:spcBef>
              <a:spcAft>
                <a:spcPts val="0"/>
              </a:spcAft>
              <a:buNone/>
            </a:pPr>
            <a:r>
              <a:rPr b="1" lang="en"/>
              <a:t>Never compares the same two elements twice.</a:t>
            </a:r>
            <a:endParaRPr b="1"/>
          </a:p>
          <a:p>
            <a:pPr indent="0" lvl="0" marL="0" rtl="0" algn="l">
              <a:spcBef>
                <a:spcPts val="1600"/>
              </a:spcBef>
              <a:spcAft>
                <a:spcPts val="0"/>
              </a:spcAft>
              <a:buClr>
                <a:schemeClr val="dk1"/>
              </a:buClr>
              <a:buSzPts val="1100"/>
              <a:buFont typeface="Arial"/>
              <a:buNone/>
            </a:pPr>
            <a:r>
              <a:rPr b="1" lang="en">
                <a:solidFill>
                  <a:srgbClr val="FF0000"/>
                </a:solidFill>
              </a:rPr>
              <a:t>Quicksort, Mergesort, Insertion Sort.</a:t>
            </a:r>
            <a:endParaRPr b="1"/>
          </a:p>
          <a:p>
            <a:pPr indent="0" lvl="0" marL="0" rtl="0" algn="l">
              <a:spcBef>
                <a:spcPts val="1600"/>
              </a:spcBef>
              <a:spcAft>
                <a:spcPts val="1600"/>
              </a:spcAft>
              <a:buNone/>
            </a:pPr>
            <a:r>
              <a:rPr b="1" lang="en"/>
              <a:t>Runs in best case Θ(log N)time for certain inputs.</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Insertion Sort</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Insertion sort</a:t>
            </a:r>
            <a:r>
              <a:rPr lang="en"/>
              <a:t> iterates through the list and swaps items backwards as necessary to maintain sortedness. </a:t>
            </a:r>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1600"/>
              </a:spcAft>
              <a:buNone/>
            </a:pPr>
            <a:r>
              <a:rPr lang="en"/>
              <a:t>Runtime: </a:t>
            </a:r>
            <a:r>
              <a:rPr lang="en">
                <a:solidFill>
                  <a:srgbClr val="351C75"/>
                </a:solidFill>
              </a:rPr>
              <a:t>O(N</a:t>
            </a:r>
            <a:r>
              <a:rPr baseline="30000" lang="en">
                <a:solidFill>
                  <a:srgbClr val="351C75"/>
                </a:solidFill>
              </a:rPr>
              <a:t>2</a:t>
            </a:r>
            <a:r>
              <a:rPr lang="en">
                <a:solidFill>
                  <a:srgbClr val="351C75"/>
                </a:solidFill>
              </a:rPr>
              <a:t>)</a:t>
            </a:r>
            <a:endParaRPr>
              <a:solidFill>
                <a:srgbClr val="351C75"/>
              </a:solidFill>
            </a:endParaRPr>
          </a:p>
        </p:txBody>
      </p:sp>
      <p:sp>
        <p:nvSpPr>
          <p:cNvPr id="88" name="Google Shape;88;p18"/>
          <p:cNvSpPr/>
          <p:nvPr/>
        </p:nvSpPr>
        <p:spPr>
          <a:xfrm>
            <a:off x="4325875" y="1935800"/>
            <a:ext cx="125700" cy="3144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 name="Google Shape;89;p18"/>
          <p:cNvSpPr txBox="1"/>
          <p:nvPr/>
        </p:nvSpPr>
        <p:spPr>
          <a:xfrm>
            <a:off x="4500575" y="1970750"/>
            <a:ext cx="1167000" cy="2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no change </a:t>
            </a:r>
            <a:endParaRPr>
              <a:solidFill>
                <a:schemeClr val="dk1"/>
              </a:solidFill>
              <a:latin typeface="Lato"/>
              <a:ea typeface="Lato"/>
              <a:cs typeface="Lato"/>
              <a:sym typeface="Lato"/>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2E </a:t>
            </a:r>
            <a:r>
              <a:rPr lang="en"/>
              <a:t>Conceptual Sorts</a:t>
            </a:r>
            <a:endParaRPr sz="1600">
              <a:latin typeface="Catamaran"/>
              <a:ea typeface="Catamaran"/>
              <a:cs typeface="Catamaran"/>
              <a:sym typeface="Catamaran"/>
            </a:endParaRPr>
          </a:p>
        </p:txBody>
      </p:sp>
      <p:sp>
        <p:nvSpPr>
          <p:cNvPr id="504" name="Google Shape;504;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Bounded by Ω(NlogN) lower bound. </a:t>
            </a:r>
            <a:endParaRPr b="1">
              <a:solidFill>
                <a:srgbClr val="FF0000"/>
              </a:solidFill>
            </a:endParaRPr>
          </a:p>
          <a:p>
            <a:pPr indent="0" lvl="0" marL="0" rtl="0" algn="l">
              <a:spcBef>
                <a:spcPts val="1600"/>
              </a:spcBef>
              <a:spcAft>
                <a:spcPts val="0"/>
              </a:spcAft>
              <a:buNone/>
            </a:pPr>
            <a:r>
              <a:rPr b="1" lang="en"/>
              <a:t>Has a worst case runtime that is asymptotically better than Quicksort’s worstcase runtime.</a:t>
            </a:r>
            <a:endParaRPr b="1">
              <a:solidFill>
                <a:srgbClr val="FF0000"/>
              </a:solidFill>
            </a:endParaRPr>
          </a:p>
          <a:p>
            <a:pPr indent="0" lvl="0" marL="0" rtl="0" algn="l">
              <a:spcBef>
                <a:spcPts val="1600"/>
              </a:spcBef>
              <a:spcAft>
                <a:spcPts val="0"/>
              </a:spcAft>
              <a:buNone/>
            </a:pPr>
            <a:r>
              <a:rPr b="1" lang="en"/>
              <a:t>Never compares the same two elements twice.</a:t>
            </a:r>
            <a:br>
              <a:rPr b="1" lang="en"/>
            </a:br>
            <a:r>
              <a:rPr b="1" lang="en">
                <a:solidFill>
                  <a:srgbClr val="FF0000"/>
                </a:solidFill>
              </a:rPr>
              <a:t>Quicksort, Mergesort, Insertion Sort.</a:t>
            </a:r>
            <a:endParaRPr b="1">
              <a:solidFill>
                <a:srgbClr val="FF0000"/>
              </a:solidFill>
            </a:endParaRPr>
          </a:p>
          <a:p>
            <a:pPr indent="0" lvl="0" marL="0" rtl="0" algn="l">
              <a:spcBef>
                <a:spcPts val="1600"/>
              </a:spcBef>
              <a:spcAft>
                <a:spcPts val="1600"/>
              </a:spcAft>
              <a:buNone/>
            </a:pPr>
            <a:r>
              <a:rPr b="1" lang="en"/>
              <a:t>Runs in best case Θ(logN)time for certain inputs.</a:t>
            </a:r>
            <a:endParaRPr b="1"/>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2E</a:t>
            </a:r>
            <a:r>
              <a:rPr lang="en"/>
              <a:t> Conceptual Sorts</a:t>
            </a:r>
            <a:endParaRPr sz="1600">
              <a:latin typeface="Catamaran"/>
              <a:ea typeface="Catamaran"/>
              <a:cs typeface="Catamaran"/>
              <a:sym typeface="Catamaran"/>
            </a:endParaRPr>
          </a:p>
        </p:txBody>
      </p:sp>
      <p:sp>
        <p:nvSpPr>
          <p:cNvPr id="510" name="Google Shape;510;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Never compares the same two elements twice.</a:t>
            </a:r>
            <a:endParaRPr b="1"/>
          </a:p>
          <a:p>
            <a:pPr indent="0" lvl="0" marL="0" rtl="0" algn="l">
              <a:spcBef>
                <a:spcPts val="0"/>
              </a:spcBef>
              <a:spcAft>
                <a:spcPts val="1600"/>
              </a:spcAft>
              <a:buNone/>
            </a:pPr>
            <a:br>
              <a:rPr b="1" lang="en"/>
            </a:br>
            <a:r>
              <a:rPr b="1" lang="en">
                <a:solidFill>
                  <a:srgbClr val="FF0000"/>
                </a:solidFill>
              </a:rPr>
              <a:t>Quicksort: comparisons happen during pivot. Each item only serves as the pivot once.</a:t>
            </a:r>
            <a:endParaRPr b="1"/>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2E</a:t>
            </a:r>
            <a:r>
              <a:rPr lang="en"/>
              <a:t> Conceptual Sorts</a:t>
            </a:r>
            <a:endParaRPr sz="1600">
              <a:latin typeface="Catamaran"/>
              <a:ea typeface="Catamaran"/>
              <a:cs typeface="Catamaran"/>
              <a:sym typeface="Catamaran"/>
            </a:endParaRPr>
          </a:p>
        </p:txBody>
      </p:sp>
      <p:sp>
        <p:nvSpPr>
          <p:cNvPr id="516" name="Google Shape;516;p74"/>
          <p:cNvSpPr txBox="1"/>
          <p:nvPr>
            <p:ph idx="1" type="body"/>
          </p:nvPr>
        </p:nvSpPr>
        <p:spPr>
          <a:xfrm>
            <a:off x="311700" y="1152475"/>
            <a:ext cx="8520600" cy="9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Never compares the same two elements twice.</a:t>
            </a:r>
            <a:endParaRPr b="1"/>
          </a:p>
          <a:p>
            <a:pPr indent="0" lvl="0" marL="0" rtl="0" algn="l">
              <a:spcBef>
                <a:spcPts val="0"/>
              </a:spcBef>
              <a:spcAft>
                <a:spcPts val="1600"/>
              </a:spcAft>
              <a:buNone/>
            </a:pPr>
            <a:br>
              <a:rPr b="1" lang="en"/>
            </a:br>
            <a:r>
              <a:rPr b="1" lang="en">
                <a:solidFill>
                  <a:srgbClr val="FF0000"/>
                </a:solidFill>
              </a:rPr>
              <a:t>Mergesort</a:t>
            </a:r>
            <a:r>
              <a:rPr b="1" lang="en">
                <a:solidFill>
                  <a:srgbClr val="FF0000"/>
                </a:solidFill>
              </a:rPr>
              <a:t>: comparisons happen during merging. Always compare items from different halves of the recursion. </a:t>
            </a:r>
            <a:endParaRPr b="1"/>
          </a:p>
        </p:txBody>
      </p:sp>
      <p:sp>
        <p:nvSpPr>
          <p:cNvPr id="517" name="Google Shape;517;p74"/>
          <p:cNvSpPr/>
          <p:nvPr/>
        </p:nvSpPr>
        <p:spPr>
          <a:xfrm>
            <a:off x="2474800" y="3989490"/>
            <a:ext cx="341700" cy="378600"/>
          </a:xfrm>
          <a:prstGeom prst="rect">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18" name="Google Shape;518;p74"/>
          <p:cNvSpPr/>
          <p:nvPr/>
        </p:nvSpPr>
        <p:spPr>
          <a:xfrm>
            <a:off x="2940834" y="3989490"/>
            <a:ext cx="341700" cy="378600"/>
          </a:xfrm>
          <a:prstGeom prst="rect">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19" name="Google Shape;519;p74"/>
          <p:cNvSpPr/>
          <p:nvPr/>
        </p:nvSpPr>
        <p:spPr>
          <a:xfrm>
            <a:off x="3406869" y="3989490"/>
            <a:ext cx="341700" cy="378600"/>
          </a:xfrm>
          <a:prstGeom prst="rect">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20" name="Google Shape;520;p74"/>
          <p:cNvSpPr/>
          <p:nvPr/>
        </p:nvSpPr>
        <p:spPr>
          <a:xfrm>
            <a:off x="3872903" y="3989490"/>
            <a:ext cx="341700" cy="378600"/>
          </a:xfrm>
          <a:prstGeom prst="rect">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21" name="Google Shape;521;p74"/>
          <p:cNvSpPr/>
          <p:nvPr/>
        </p:nvSpPr>
        <p:spPr>
          <a:xfrm>
            <a:off x="4338937" y="3989490"/>
            <a:ext cx="341700" cy="378600"/>
          </a:xfrm>
          <a:prstGeom prst="rect">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22" name="Google Shape;522;p74"/>
          <p:cNvSpPr/>
          <p:nvPr/>
        </p:nvSpPr>
        <p:spPr>
          <a:xfrm>
            <a:off x="4804972" y="3989490"/>
            <a:ext cx="341700" cy="378600"/>
          </a:xfrm>
          <a:prstGeom prst="rect">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23" name="Google Shape;523;p74"/>
          <p:cNvSpPr/>
          <p:nvPr/>
        </p:nvSpPr>
        <p:spPr>
          <a:xfrm>
            <a:off x="5271006" y="3989490"/>
            <a:ext cx="341700" cy="378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24" name="Google Shape;524;p74"/>
          <p:cNvSpPr/>
          <p:nvPr/>
        </p:nvSpPr>
        <p:spPr>
          <a:xfrm>
            <a:off x="5737040" y="3989490"/>
            <a:ext cx="341700" cy="378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2E</a:t>
            </a:r>
            <a:r>
              <a:rPr lang="en"/>
              <a:t> Conceptual Sorts</a:t>
            </a:r>
            <a:endParaRPr sz="1600">
              <a:latin typeface="Catamaran"/>
              <a:ea typeface="Catamaran"/>
              <a:cs typeface="Catamaran"/>
              <a:sym typeface="Catamaran"/>
            </a:endParaRPr>
          </a:p>
        </p:txBody>
      </p:sp>
      <p:sp>
        <p:nvSpPr>
          <p:cNvPr id="530" name="Google Shape;530;p75"/>
          <p:cNvSpPr txBox="1"/>
          <p:nvPr>
            <p:ph idx="1" type="body"/>
          </p:nvPr>
        </p:nvSpPr>
        <p:spPr>
          <a:xfrm>
            <a:off x="311700" y="1152475"/>
            <a:ext cx="8520600" cy="9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Never compares the same two elements twice.</a:t>
            </a:r>
            <a:endParaRPr b="1"/>
          </a:p>
          <a:p>
            <a:pPr indent="0" lvl="0" marL="0" rtl="0" algn="l">
              <a:spcBef>
                <a:spcPts val="0"/>
              </a:spcBef>
              <a:spcAft>
                <a:spcPts val="1600"/>
              </a:spcAft>
              <a:buNone/>
            </a:pPr>
            <a:br>
              <a:rPr b="1" lang="en"/>
            </a:br>
            <a:r>
              <a:rPr b="1" lang="en">
                <a:solidFill>
                  <a:srgbClr val="FF0000"/>
                </a:solidFill>
              </a:rPr>
              <a:t>Mergesort: comparisons happen during merging. Always compare items from different halves of the recursion. </a:t>
            </a:r>
            <a:endParaRPr b="1"/>
          </a:p>
        </p:txBody>
      </p:sp>
      <p:sp>
        <p:nvSpPr>
          <p:cNvPr id="531" name="Google Shape;531;p75"/>
          <p:cNvSpPr/>
          <p:nvPr/>
        </p:nvSpPr>
        <p:spPr>
          <a:xfrm>
            <a:off x="2474800" y="3989490"/>
            <a:ext cx="341700" cy="378600"/>
          </a:xfrm>
          <a:prstGeom prst="rect">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75"/>
          <p:cNvSpPr/>
          <p:nvPr/>
        </p:nvSpPr>
        <p:spPr>
          <a:xfrm>
            <a:off x="2940834" y="3989490"/>
            <a:ext cx="341700" cy="378600"/>
          </a:xfrm>
          <a:prstGeom prst="rect">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75"/>
          <p:cNvSpPr/>
          <p:nvPr/>
        </p:nvSpPr>
        <p:spPr>
          <a:xfrm>
            <a:off x="3406869" y="3989490"/>
            <a:ext cx="341700" cy="378600"/>
          </a:xfrm>
          <a:prstGeom prst="rect">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75"/>
          <p:cNvSpPr/>
          <p:nvPr/>
        </p:nvSpPr>
        <p:spPr>
          <a:xfrm>
            <a:off x="3872903" y="3989490"/>
            <a:ext cx="341700" cy="378600"/>
          </a:xfrm>
          <a:prstGeom prst="rect">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75"/>
          <p:cNvSpPr/>
          <p:nvPr/>
        </p:nvSpPr>
        <p:spPr>
          <a:xfrm>
            <a:off x="4338937" y="3989490"/>
            <a:ext cx="341700" cy="378600"/>
          </a:xfrm>
          <a:prstGeom prst="rect">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75"/>
          <p:cNvSpPr/>
          <p:nvPr/>
        </p:nvSpPr>
        <p:spPr>
          <a:xfrm>
            <a:off x="4804972" y="3989490"/>
            <a:ext cx="341700" cy="378600"/>
          </a:xfrm>
          <a:prstGeom prst="rect">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75"/>
          <p:cNvSpPr/>
          <p:nvPr/>
        </p:nvSpPr>
        <p:spPr>
          <a:xfrm>
            <a:off x="5271006" y="3989490"/>
            <a:ext cx="341700" cy="378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75"/>
          <p:cNvSpPr/>
          <p:nvPr/>
        </p:nvSpPr>
        <p:spPr>
          <a:xfrm>
            <a:off x="5737040" y="3989490"/>
            <a:ext cx="341700" cy="378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75"/>
          <p:cNvSpPr/>
          <p:nvPr/>
        </p:nvSpPr>
        <p:spPr>
          <a:xfrm>
            <a:off x="2474800" y="3479410"/>
            <a:ext cx="807600" cy="378600"/>
          </a:xfrm>
          <a:prstGeom prst="rect">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540" name="Google Shape;540;p75"/>
          <p:cNvSpPr/>
          <p:nvPr/>
        </p:nvSpPr>
        <p:spPr>
          <a:xfrm>
            <a:off x="3406869" y="3479410"/>
            <a:ext cx="807600" cy="378600"/>
          </a:xfrm>
          <a:prstGeom prst="rect">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541" name="Google Shape;541;p75"/>
          <p:cNvSpPr/>
          <p:nvPr/>
        </p:nvSpPr>
        <p:spPr>
          <a:xfrm>
            <a:off x="4338937" y="3479410"/>
            <a:ext cx="807600" cy="378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75"/>
          <p:cNvSpPr/>
          <p:nvPr/>
        </p:nvSpPr>
        <p:spPr>
          <a:xfrm>
            <a:off x="5271006" y="3479410"/>
            <a:ext cx="807600" cy="378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2E</a:t>
            </a:r>
            <a:r>
              <a:rPr lang="en"/>
              <a:t> Conceptual Sorts</a:t>
            </a:r>
            <a:endParaRPr sz="1600">
              <a:latin typeface="Catamaran"/>
              <a:ea typeface="Catamaran"/>
              <a:cs typeface="Catamaran"/>
              <a:sym typeface="Catamaran"/>
            </a:endParaRPr>
          </a:p>
        </p:txBody>
      </p:sp>
      <p:sp>
        <p:nvSpPr>
          <p:cNvPr id="548" name="Google Shape;548;p76"/>
          <p:cNvSpPr txBox="1"/>
          <p:nvPr>
            <p:ph idx="1" type="body"/>
          </p:nvPr>
        </p:nvSpPr>
        <p:spPr>
          <a:xfrm>
            <a:off x="311700" y="1152475"/>
            <a:ext cx="8520600" cy="9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Never compares the same two elements twice.</a:t>
            </a:r>
            <a:endParaRPr b="1"/>
          </a:p>
          <a:p>
            <a:pPr indent="0" lvl="0" marL="0" rtl="0" algn="l">
              <a:spcBef>
                <a:spcPts val="0"/>
              </a:spcBef>
              <a:spcAft>
                <a:spcPts val="1600"/>
              </a:spcAft>
              <a:buNone/>
            </a:pPr>
            <a:br>
              <a:rPr b="1" lang="en"/>
            </a:br>
            <a:r>
              <a:rPr b="1" lang="en">
                <a:solidFill>
                  <a:srgbClr val="FF0000"/>
                </a:solidFill>
              </a:rPr>
              <a:t>Mergesort: comparisons happen during merging. Always compare items from different halves of the recursion. </a:t>
            </a:r>
            <a:endParaRPr b="1"/>
          </a:p>
        </p:txBody>
      </p:sp>
      <p:sp>
        <p:nvSpPr>
          <p:cNvPr id="549" name="Google Shape;549;p76"/>
          <p:cNvSpPr/>
          <p:nvPr/>
        </p:nvSpPr>
        <p:spPr>
          <a:xfrm>
            <a:off x="2474800" y="3989490"/>
            <a:ext cx="341700" cy="378600"/>
          </a:xfrm>
          <a:prstGeom prst="rect">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76"/>
          <p:cNvSpPr/>
          <p:nvPr/>
        </p:nvSpPr>
        <p:spPr>
          <a:xfrm>
            <a:off x="2940834" y="3989490"/>
            <a:ext cx="341700" cy="378600"/>
          </a:xfrm>
          <a:prstGeom prst="rect">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76"/>
          <p:cNvSpPr/>
          <p:nvPr/>
        </p:nvSpPr>
        <p:spPr>
          <a:xfrm>
            <a:off x="3406869" y="3989490"/>
            <a:ext cx="341700" cy="378600"/>
          </a:xfrm>
          <a:prstGeom prst="rect">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76"/>
          <p:cNvSpPr/>
          <p:nvPr/>
        </p:nvSpPr>
        <p:spPr>
          <a:xfrm>
            <a:off x="3872903" y="3989490"/>
            <a:ext cx="341700" cy="378600"/>
          </a:xfrm>
          <a:prstGeom prst="rect">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76"/>
          <p:cNvSpPr/>
          <p:nvPr/>
        </p:nvSpPr>
        <p:spPr>
          <a:xfrm>
            <a:off x="4338937" y="3989490"/>
            <a:ext cx="341700" cy="378600"/>
          </a:xfrm>
          <a:prstGeom prst="rect">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76"/>
          <p:cNvSpPr/>
          <p:nvPr/>
        </p:nvSpPr>
        <p:spPr>
          <a:xfrm>
            <a:off x="4804972" y="3989490"/>
            <a:ext cx="341700" cy="378600"/>
          </a:xfrm>
          <a:prstGeom prst="rect">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76"/>
          <p:cNvSpPr/>
          <p:nvPr/>
        </p:nvSpPr>
        <p:spPr>
          <a:xfrm>
            <a:off x="5271006" y="3989490"/>
            <a:ext cx="341700" cy="378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76"/>
          <p:cNvSpPr/>
          <p:nvPr/>
        </p:nvSpPr>
        <p:spPr>
          <a:xfrm>
            <a:off x="5737040" y="3989490"/>
            <a:ext cx="341700" cy="378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76"/>
          <p:cNvSpPr/>
          <p:nvPr/>
        </p:nvSpPr>
        <p:spPr>
          <a:xfrm>
            <a:off x="2474800" y="3479410"/>
            <a:ext cx="807600" cy="378600"/>
          </a:xfrm>
          <a:prstGeom prst="rect">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558" name="Google Shape;558;p76"/>
          <p:cNvSpPr/>
          <p:nvPr/>
        </p:nvSpPr>
        <p:spPr>
          <a:xfrm>
            <a:off x="3406869" y="3479410"/>
            <a:ext cx="807600" cy="378600"/>
          </a:xfrm>
          <a:prstGeom prst="rect">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559" name="Google Shape;559;p76"/>
          <p:cNvSpPr/>
          <p:nvPr/>
        </p:nvSpPr>
        <p:spPr>
          <a:xfrm>
            <a:off x="4338937" y="3479410"/>
            <a:ext cx="807600" cy="378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76"/>
          <p:cNvSpPr/>
          <p:nvPr/>
        </p:nvSpPr>
        <p:spPr>
          <a:xfrm>
            <a:off x="5271006" y="3479410"/>
            <a:ext cx="807600" cy="378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76"/>
          <p:cNvSpPr/>
          <p:nvPr/>
        </p:nvSpPr>
        <p:spPr>
          <a:xfrm>
            <a:off x="2474800" y="2969330"/>
            <a:ext cx="1739400" cy="378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562" name="Google Shape;562;p76"/>
          <p:cNvSpPr/>
          <p:nvPr/>
        </p:nvSpPr>
        <p:spPr>
          <a:xfrm>
            <a:off x="4338937" y="2969330"/>
            <a:ext cx="1739400" cy="378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2E</a:t>
            </a:r>
            <a:r>
              <a:rPr lang="en"/>
              <a:t> Conceptual Sorts</a:t>
            </a:r>
            <a:endParaRPr sz="1600">
              <a:latin typeface="Catamaran"/>
              <a:ea typeface="Catamaran"/>
              <a:cs typeface="Catamaran"/>
              <a:sym typeface="Catamaran"/>
            </a:endParaRPr>
          </a:p>
        </p:txBody>
      </p:sp>
      <p:sp>
        <p:nvSpPr>
          <p:cNvPr id="568" name="Google Shape;568;p77"/>
          <p:cNvSpPr txBox="1"/>
          <p:nvPr>
            <p:ph idx="1" type="body"/>
          </p:nvPr>
        </p:nvSpPr>
        <p:spPr>
          <a:xfrm>
            <a:off x="311700" y="1152475"/>
            <a:ext cx="8520600" cy="9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Never compares the same two elements twice.</a:t>
            </a:r>
            <a:endParaRPr b="1"/>
          </a:p>
          <a:p>
            <a:pPr indent="0" lvl="0" marL="0" rtl="0" algn="l">
              <a:spcBef>
                <a:spcPts val="0"/>
              </a:spcBef>
              <a:spcAft>
                <a:spcPts val="1600"/>
              </a:spcAft>
              <a:buNone/>
            </a:pPr>
            <a:br>
              <a:rPr b="1" lang="en"/>
            </a:br>
            <a:r>
              <a:rPr b="1" lang="en">
                <a:solidFill>
                  <a:srgbClr val="FF0000"/>
                </a:solidFill>
              </a:rPr>
              <a:t>Mergesort: comparisons happen during merging. Always compare items from different halves of the recursion. </a:t>
            </a:r>
            <a:endParaRPr b="1"/>
          </a:p>
        </p:txBody>
      </p:sp>
      <p:sp>
        <p:nvSpPr>
          <p:cNvPr id="569" name="Google Shape;569;p77"/>
          <p:cNvSpPr/>
          <p:nvPr/>
        </p:nvSpPr>
        <p:spPr>
          <a:xfrm>
            <a:off x="2474800" y="3989490"/>
            <a:ext cx="341700" cy="378600"/>
          </a:xfrm>
          <a:prstGeom prst="rect">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77"/>
          <p:cNvSpPr/>
          <p:nvPr/>
        </p:nvSpPr>
        <p:spPr>
          <a:xfrm>
            <a:off x="2940834" y="3989490"/>
            <a:ext cx="341700" cy="378600"/>
          </a:xfrm>
          <a:prstGeom prst="rect">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77"/>
          <p:cNvSpPr/>
          <p:nvPr/>
        </p:nvSpPr>
        <p:spPr>
          <a:xfrm>
            <a:off x="3406869" y="3989490"/>
            <a:ext cx="341700" cy="378600"/>
          </a:xfrm>
          <a:prstGeom prst="rect">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77"/>
          <p:cNvSpPr/>
          <p:nvPr/>
        </p:nvSpPr>
        <p:spPr>
          <a:xfrm>
            <a:off x="3872903" y="3989490"/>
            <a:ext cx="341700" cy="378600"/>
          </a:xfrm>
          <a:prstGeom prst="rect">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77"/>
          <p:cNvSpPr/>
          <p:nvPr/>
        </p:nvSpPr>
        <p:spPr>
          <a:xfrm>
            <a:off x="4338937" y="3989490"/>
            <a:ext cx="341700" cy="378600"/>
          </a:xfrm>
          <a:prstGeom prst="rect">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77"/>
          <p:cNvSpPr/>
          <p:nvPr/>
        </p:nvSpPr>
        <p:spPr>
          <a:xfrm>
            <a:off x="4804972" y="3989490"/>
            <a:ext cx="341700" cy="378600"/>
          </a:xfrm>
          <a:prstGeom prst="rect">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77"/>
          <p:cNvSpPr/>
          <p:nvPr/>
        </p:nvSpPr>
        <p:spPr>
          <a:xfrm>
            <a:off x="5271006" y="3989490"/>
            <a:ext cx="341700" cy="378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77"/>
          <p:cNvSpPr/>
          <p:nvPr/>
        </p:nvSpPr>
        <p:spPr>
          <a:xfrm>
            <a:off x="5737040" y="3989490"/>
            <a:ext cx="341700" cy="378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77"/>
          <p:cNvSpPr/>
          <p:nvPr/>
        </p:nvSpPr>
        <p:spPr>
          <a:xfrm>
            <a:off x="2474800" y="3479410"/>
            <a:ext cx="807600" cy="378600"/>
          </a:xfrm>
          <a:prstGeom prst="rect">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578" name="Google Shape;578;p77"/>
          <p:cNvSpPr/>
          <p:nvPr/>
        </p:nvSpPr>
        <p:spPr>
          <a:xfrm>
            <a:off x="3406869" y="3479410"/>
            <a:ext cx="807600" cy="378600"/>
          </a:xfrm>
          <a:prstGeom prst="rect">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579" name="Google Shape;579;p77"/>
          <p:cNvSpPr/>
          <p:nvPr/>
        </p:nvSpPr>
        <p:spPr>
          <a:xfrm>
            <a:off x="4338937" y="3479410"/>
            <a:ext cx="807600" cy="378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77"/>
          <p:cNvSpPr/>
          <p:nvPr/>
        </p:nvSpPr>
        <p:spPr>
          <a:xfrm>
            <a:off x="5271006" y="3479410"/>
            <a:ext cx="807600" cy="378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77"/>
          <p:cNvSpPr/>
          <p:nvPr/>
        </p:nvSpPr>
        <p:spPr>
          <a:xfrm>
            <a:off x="2474800" y="2969330"/>
            <a:ext cx="1739400" cy="378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582" name="Google Shape;582;p77"/>
          <p:cNvSpPr/>
          <p:nvPr/>
        </p:nvSpPr>
        <p:spPr>
          <a:xfrm>
            <a:off x="4338937" y="2969330"/>
            <a:ext cx="1739400" cy="378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77"/>
          <p:cNvSpPr/>
          <p:nvPr/>
        </p:nvSpPr>
        <p:spPr>
          <a:xfrm>
            <a:off x="2474800" y="2459250"/>
            <a:ext cx="3603600" cy="378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2E</a:t>
            </a:r>
            <a:r>
              <a:rPr lang="en"/>
              <a:t> Conceptual Sorts</a:t>
            </a:r>
            <a:endParaRPr sz="1600">
              <a:latin typeface="Catamaran"/>
              <a:ea typeface="Catamaran"/>
              <a:cs typeface="Catamaran"/>
              <a:sym typeface="Catamaran"/>
            </a:endParaRPr>
          </a:p>
        </p:txBody>
      </p:sp>
      <p:sp>
        <p:nvSpPr>
          <p:cNvPr id="589" name="Google Shape;589;p78"/>
          <p:cNvSpPr txBox="1"/>
          <p:nvPr>
            <p:ph idx="1" type="body"/>
          </p:nvPr>
        </p:nvSpPr>
        <p:spPr>
          <a:xfrm>
            <a:off x="311700" y="1152475"/>
            <a:ext cx="8520600" cy="25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Never compares the same two elements twice.</a:t>
            </a:r>
            <a:endParaRPr b="1"/>
          </a:p>
          <a:p>
            <a:pPr indent="0" lvl="0" marL="0" rtl="0" algn="l">
              <a:spcBef>
                <a:spcPts val="0"/>
              </a:spcBef>
              <a:spcAft>
                <a:spcPts val="0"/>
              </a:spcAft>
              <a:buNone/>
            </a:pPr>
            <a:br>
              <a:rPr b="1" lang="en"/>
            </a:br>
            <a:r>
              <a:rPr b="1" lang="en">
                <a:solidFill>
                  <a:srgbClr val="FF0000"/>
                </a:solidFill>
              </a:rPr>
              <a:t>Selection sort: comparisons happen when finding min. May compare same elements more than once.</a:t>
            </a:r>
            <a:endParaRPr b="1">
              <a:solidFill>
                <a:srgbClr val="FF0000"/>
              </a:solidFill>
            </a:endParaRPr>
          </a:p>
          <a:p>
            <a:pPr indent="0" lvl="0" marL="0" rtl="0" algn="l">
              <a:spcBef>
                <a:spcPts val="0"/>
              </a:spcBef>
              <a:spcAft>
                <a:spcPts val="0"/>
              </a:spcAft>
              <a:buNone/>
            </a:pPr>
            <a:r>
              <a:rPr b="1" lang="en">
                <a:solidFill>
                  <a:srgbClr val="FF0000"/>
                </a:solidFill>
              </a:rPr>
              <a:t>Ex: [5, 4, 3, 2, 1]</a:t>
            </a:r>
            <a:endParaRPr b="1">
              <a:solidFill>
                <a:srgbClr val="FF0000"/>
              </a:solidFill>
            </a:endParaRPr>
          </a:p>
          <a:p>
            <a:pPr indent="0" lvl="0" marL="0" rtl="0" algn="l">
              <a:spcBef>
                <a:spcPts val="0"/>
              </a:spcBef>
              <a:spcAft>
                <a:spcPts val="0"/>
              </a:spcAft>
              <a:buClr>
                <a:schemeClr val="dk1"/>
              </a:buClr>
              <a:buSzPts val="1100"/>
              <a:buFont typeface="Arial"/>
              <a:buNone/>
            </a:pPr>
            <a:r>
              <a:rPr lang="en">
                <a:solidFill>
                  <a:srgbClr val="FF0000"/>
                </a:solidFill>
                <a:latin typeface="Courier New"/>
                <a:ea typeface="Courier New"/>
                <a:cs typeface="Courier New"/>
                <a:sym typeface="Courier New"/>
              </a:rPr>
              <a:t>min = arr[0]</a:t>
            </a:r>
            <a:endParaRPr>
              <a:solidFill>
                <a:srgbClr val="FF0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solidFill>
                  <a:srgbClr val="FF0000"/>
                </a:solidFill>
                <a:latin typeface="Courier New"/>
                <a:ea typeface="Courier New"/>
                <a:cs typeface="Courier New"/>
                <a:sym typeface="Courier New"/>
              </a:rPr>
              <a:t>for (int i = 1; i &lt; arr.length; i++) {</a:t>
            </a:r>
            <a:endParaRPr>
              <a:solidFill>
                <a:srgbClr val="FF0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solidFill>
                  <a:srgbClr val="FF0000"/>
                </a:solidFill>
                <a:latin typeface="Courier New"/>
                <a:ea typeface="Courier New"/>
                <a:cs typeface="Courier New"/>
                <a:sym typeface="Courier New"/>
              </a:rPr>
              <a:t>	if (arr[i] &lt; min) {</a:t>
            </a:r>
            <a:endParaRPr>
              <a:solidFill>
                <a:srgbClr val="FF0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solidFill>
                  <a:srgbClr val="FF0000"/>
                </a:solidFill>
                <a:latin typeface="Courier New"/>
                <a:ea typeface="Courier New"/>
                <a:cs typeface="Courier New"/>
                <a:sym typeface="Courier New"/>
              </a:rPr>
              <a:t>		min = arr[i]</a:t>
            </a:r>
            <a:endParaRPr>
              <a:solidFill>
                <a:srgbClr val="FF0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solidFill>
                  <a:srgbClr val="FF0000"/>
                </a:solidFill>
                <a:latin typeface="Courier New"/>
                <a:ea typeface="Courier New"/>
                <a:cs typeface="Courier New"/>
                <a:sym typeface="Courier New"/>
              </a:rPr>
              <a:t>}</a:t>
            </a:r>
            <a:endParaRPr b="1">
              <a:solidFill>
                <a:srgbClr val="FF000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2E</a:t>
            </a:r>
            <a:r>
              <a:rPr lang="en"/>
              <a:t> Conceptual Sorts</a:t>
            </a:r>
            <a:endParaRPr sz="1600">
              <a:latin typeface="Catamaran"/>
              <a:ea typeface="Catamaran"/>
              <a:cs typeface="Catamaran"/>
              <a:sym typeface="Catamaran"/>
            </a:endParaRPr>
          </a:p>
        </p:txBody>
      </p:sp>
      <p:sp>
        <p:nvSpPr>
          <p:cNvPr id="595" name="Google Shape;595;p79"/>
          <p:cNvSpPr txBox="1"/>
          <p:nvPr>
            <p:ph idx="1" type="body"/>
          </p:nvPr>
        </p:nvSpPr>
        <p:spPr>
          <a:xfrm>
            <a:off x="311700" y="1152475"/>
            <a:ext cx="8520600" cy="35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Never compares the same two elements twice.</a:t>
            </a:r>
            <a:endParaRPr b="1"/>
          </a:p>
          <a:p>
            <a:pPr indent="0" lvl="0" marL="0" rtl="0" algn="l">
              <a:spcBef>
                <a:spcPts val="1600"/>
              </a:spcBef>
              <a:spcAft>
                <a:spcPts val="1600"/>
              </a:spcAft>
              <a:buNone/>
            </a:pPr>
            <a:r>
              <a:rPr b="1" lang="en">
                <a:solidFill>
                  <a:srgbClr val="FF0000"/>
                </a:solidFill>
              </a:rPr>
              <a:t>Insertion sort: comparisons happen when swapping to the front. Once an item is swapped to the front, it is never swapped again.</a:t>
            </a:r>
            <a:endParaRPr b="1">
              <a:solidFill>
                <a:srgbClr val="FF000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2E</a:t>
            </a:r>
            <a:r>
              <a:rPr lang="en"/>
              <a:t> Conceptual Sorts</a:t>
            </a:r>
            <a:endParaRPr sz="1600">
              <a:latin typeface="Catamaran"/>
              <a:ea typeface="Catamaran"/>
              <a:cs typeface="Catamaran"/>
              <a:sym typeface="Catamaran"/>
            </a:endParaRPr>
          </a:p>
        </p:txBody>
      </p:sp>
      <p:sp>
        <p:nvSpPr>
          <p:cNvPr id="601" name="Google Shape;601;p80"/>
          <p:cNvSpPr txBox="1"/>
          <p:nvPr>
            <p:ph idx="1" type="body"/>
          </p:nvPr>
        </p:nvSpPr>
        <p:spPr>
          <a:xfrm>
            <a:off x="311700" y="1152475"/>
            <a:ext cx="8520600" cy="35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Never compares the same two elements twice.</a:t>
            </a:r>
            <a:endParaRPr b="1"/>
          </a:p>
          <a:p>
            <a:pPr indent="0" lvl="0" marL="0" rtl="0" algn="l">
              <a:spcBef>
                <a:spcPts val="1600"/>
              </a:spcBef>
              <a:spcAft>
                <a:spcPts val="0"/>
              </a:spcAft>
              <a:buNone/>
            </a:pPr>
            <a:r>
              <a:rPr b="1" lang="en">
                <a:solidFill>
                  <a:srgbClr val="FF0000"/>
                </a:solidFill>
              </a:rPr>
              <a:t>Heapsort: an item can be compared multiple times during heapification and bubbling down.</a:t>
            </a:r>
            <a:endParaRPr b="1">
              <a:solidFill>
                <a:srgbClr val="FF0000"/>
              </a:solidFill>
            </a:endParaRPr>
          </a:p>
          <a:p>
            <a:pPr indent="0" lvl="0" marL="0" rtl="0" algn="l">
              <a:spcBef>
                <a:spcPts val="1600"/>
              </a:spcBef>
              <a:spcAft>
                <a:spcPts val="0"/>
              </a:spcAft>
              <a:buNone/>
            </a:pPr>
            <a:r>
              <a:rPr b="1" lang="en">
                <a:solidFill>
                  <a:srgbClr val="FF0000"/>
                </a:solidFill>
              </a:rPr>
              <a:t>Ex: [4, 5, 1, 3, 2], during heapification, 4 sinks down, stops when you compare 4 with 3 and 2.</a:t>
            </a:r>
            <a:endParaRPr b="1">
              <a:solidFill>
                <a:srgbClr val="FF0000"/>
              </a:solidFill>
            </a:endParaRPr>
          </a:p>
          <a:p>
            <a:pPr indent="0" lvl="0" marL="0" rtl="0" algn="l">
              <a:spcBef>
                <a:spcPts val="1600"/>
              </a:spcBef>
              <a:spcAft>
                <a:spcPts val="0"/>
              </a:spcAft>
              <a:buNone/>
            </a:pPr>
            <a:r>
              <a:rPr b="1" lang="en">
                <a:solidFill>
                  <a:srgbClr val="FF0000"/>
                </a:solidFill>
              </a:rPr>
              <a:t>Max heap [5, 4, 1, 3, 2]</a:t>
            </a:r>
            <a:endParaRPr b="1">
              <a:solidFill>
                <a:srgbClr val="FF0000"/>
              </a:solidFill>
            </a:endParaRPr>
          </a:p>
          <a:p>
            <a:pPr indent="0" lvl="0" marL="0" rtl="0" algn="l">
              <a:spcBef>
                <a:spcPts val="1600"/>
              </a:spcBef>
              <a:spcAft>
                <a:spcPts val="1600"/>
              </a:spcAft>
              <a:buNone/>
            </a:pPr>
            <a:r>
              <a:rPr b="1" lang="en">
                <a:solidFill>
                  <a:srgbClr val="FF0000"/>
                </a:solidFill>
              </a:rPr>
              <a:t>Then, when you remove 5 from the max heap, 2 gets placed on the top, gets compared with 4 again.</a:t>
            </a:r>
            <a:endParaRPr b="1">
              <a:solidFill>
                <a:srgbClr val="FF000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2E</a:t>
            </a:r>
            <a:r>
              <a:rPr lang="en"/>
              <a:t> Conceptual Sorts</a:t>
            </a:r>
            <a:endParaRPr sz="1600">
              <a:latin typeface="Catamaran"/>
              <a:ea typeface="Catamaran"/>
              <a:cs typeface="Catamaran"/>
              <a:sym typeface="Catamaran"/>
            </a:endParaRPr>
          </a:p>
        </p:txBody>
      </p:sp>
      <p:sp>
        <p:nvSpPr>
          <p:cNvPr id="607" name="Google Shape;607;p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Bounded by Ω(NlogN)lower bound. </a:t>
            </a:r>
            <a:endParaRPr b="1">
              <a:solidFill>
                <a:srgbClr val="FF0000"/>
              </a:solidFill>
            </a:endParaRPr>
          </a:p>
          <a:p>
            <a:pPr indent="0" lvl="0" marL="0" rtl="0" algn="l">
              <a:spcBef>
                <a:spcPts val="1600"/>
              </a:spcBef>
              <a:spcAft>
                <a:spcPts val="0"/>
              </a:spcAft>
              <a:buNone/>
            </a:pPr>
            <a:r>
              <a:rPr b="1" lang="en"/>
              <a:t>Has a worst case runtime that is asymptotically better than Quicksort’s worstcase runtime.</a:t>
            </a:r>
            <a:endParaRPr b="1">
              <a:solidFill>
                <a:srgbClr val="FF0000"/>
              </a:solidFill>
            </a:endParaRPr>
          </a:p>
          <a:p>
            <a:pPr indent="0" lvl="0" marL="0" rtl="0" algn="l">
              <a:spcBef>
                <a:spcPts val="1600"/>
              </a:spcBef>
              <a:spcAft>
                <a:spcPts val="0"/>
              </a:spcAft>
              <a:buNone/>
            </a:pPr>
            <a:r>
              <a:rPr b="1" lang="en"/>
              <a:t>Never compares the same two elements twice.</a:t>
            </a:r>
            <a:endParaRPr b="1">
              <a:solidFill>
                <a:srgbClr val="FF0000"/>
              </a:solidFill>
            </a:endParaRPr>
          </a:p>
          <a:p>
            <a:pPr indent="0" lvl="0" marL="0" rtl="0" algn="l">
              <a:spcBef>
                <a:spcPts val="1600"/>
              </a:spcBef>
              <a:spcAft>
                <a:spcPts val="1600"/>
              </a:spcAft>
              <a:buNone/>
            </a:pPr>
            <a:r>
              <a:rPr b="1" lang="en"/>
              <a:t>Runs in best case Θ(logN) time for certain inputs.</a:t>
            </a:r>
            <a:br>
              <a:rPr b="1" lang="en"/>
            </a:br>
            <a:r>
              <a:rPr b="1" lang="en">
                <a:solidFill>
                  <a:srgbClr val="FF0000"/>
                </a:solidFill>
              </a:rPr>
              <a:t>None - every sort looks at each element at least once</a:t>
            </a:r>
            <a:endParaRPr b="1">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Insertion Sort</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Insertion sort</a:t>
            </a:r>
            <a:r>
              <a:rPr lang="en"/>
              <a:t> iterates through the list and swaps items backwards as necessary to maintain sortedness. </a:t>
            </a:r>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1600"/>
              </a:spcAft>
              <a:buNone/>
            </a:pPr>
            <a:r>
              <a:rPr lang="en"/>
              <a:t>Runtime: </a:t>
            </a:r>
            <a:r>
              <a:rPr lang="en">
                <a:solidFill>
                  <a:srgbClr val="351C75"/>
                </a:solidFill>
              </a:rPr>
              <a:t>O(N</a:t>
            </a:r>
            <a:r>
              <a:rPr baseline="30000" lang="en">
                <a:solidFill>
                  <a:srgbClr val="351C75"/>
                </a:solidFill>
              </a:rPr>
              <a:t>2</a:t>
            </a:r>
            <a:r>
              <a:rPr lang="en">
                <a:solidFill>
                  <a:srgbClr val="351C75"/>
                </a:solidFill>
              </a:rPr>
              <a:t>)</a:t>
            </a:r>
            <a:endParaRPr>
              <a:solidFill>
                <a:srgbClr val="351C75"/>
              </a:solidFill>
            </a:endParaRPr>
          </a:p>
        </p:txBody>
      </p:sp>
      <p:sp>
        <p:nvSpPr>
          <p:cNvPr id="96" name="Google Shape;96;p19"/>
          <p:cNvSpPr txBox="1"/>
          <p:nvPr/>
        </p:nvSpPr>
        <p:spPr>
          <a:xfrm>
            <a:off x="2676600" y="1991700"/>
            <a:ext cx="1167000" cy="2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List so far: </a:t>
            </a:r>
            <a:endParaRPr>
              <a:solidFill>
                <a:schemeClr val="dk1"/>
              </a:solidFill>
              <a:latin typeface="Lato"/>
              <a:ea typeface="Lato"/>
              <a:cs typeface="Lato"/>
              <a:sym typeface="Lato"/>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a:t>
            </a:r>
            <a:r>
              <a:rPr lang="en"/>
              <a:t> </a:t>
            </a:r>
            <a:r>
              <a:rPr lang="en"/>
              <a:t>Bears and Beds</a:t>
            </a:r>
            <a:endParaRPr sz="1600">
              <a:latin typeface="Catamaran"/>
              <a:ea typeface="Catamaran"/>
              <a:cs typeface="Catamaran"/>
              <a:sym typeface="Catamaran"/>
            </a:endParaRPr>
          </a:p>
        </p:txBody>
      </p:sp>
      <p:sp>
        <p:nvSpPr>
          <p:cNvPr id="613" name="Google Shape;613;p82"/>
          <p:cNvSpPr txBox="1"/>
          <p:nvPr>
            <p:ph idx="1" type="body"/>
          </p:nvPr>
        </p:nvSpPr>
        <p:spPr>
          <a:xfrm>
            <a:off x="311700" y="1152475"/>
            <a:ext cx="4546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Inputs</a:t>
            </a:r>
            <a:r>
              <a:rPr b="1" lang="en"/>
              <a:t>:</a:t>
            </a:r>
            <a:endParaRPr b="1"/>
          </a:p>
          <a:p>
            <a:pPr indent="-317500" lvl="0" marL="457200" rtl="0" algn="l">
              <a:spcBef>
                <a:spcPts val="0"/>
              </a:spcBef>
              <a:spcAft>
                <a:spcPts val="0"/>
              </a:spcAft>
              <a:buSzPts val="1400"/>
              <a:buChar char="●"/>
            </a:pPr>
            <a:r>
              <a:rPr b="1" lang="en"/>
              <a:t> A list of </a:t>
            </a:r>
            <a:r>
              <a:rPr lang="en">
                <a:latin typeface="IBM Plex Mono"/>
                <a:ea typeface="IBM Plex Mono"/>
                <a:cs typeface="IBM Plex Mono"/>
                <a:sym typeface="IBM Plex Mono"/>
              </a:rPr>
              <a:t>Bears</a:t>
            </a:r>
            <a:r>
              <a:rPr b="1" lang="en"/>
              <a:t> with unique but unknown sizes</a:t>
            </a:r>
            <a:endParaRPr b="1"/>
          </a:p>
          <a:p>
            <a:pPr indent="-317500" lvl="0" marL="457200" rtl="0" algn="l">
              <a:spcBef>
                <a:spcPts val="0"/>
              </a:spcBef>
              <a:spcAft>
                <a:spcPts val="0"/>
              </a:spcAft>
              <a:buSzPts val="1400"/>
              <a:buChar char="●"/>
            </a:pPr>
            <a:r>
              <a:rPr b="1" lang="en"/>
              <a:t> A list of </a:t>
            </a:r>
            <a:r>
              <a:rPr lang="en">
                <a:latin typeface="IBM Plex Mono"/>
                <a:ea typeface="IBM Plex Mono"/>
                <a:cs typeface="IBM Plex Mono"/>
                <a:sym typeface="IBM Plex Mono"/>
              </a:rPr>
              <a:t>Beds</a:t>
            </a:r>
            <a:r>
              <a:rPr b="1" lang="en"/>
              <a:t> with unique but unknown sizes</a:t>
            </a:r>
            <a:endParaRPr b="1"/>
          </a:p>
          <a:p>
            <a:pPr indent="-317500" lvl="0" marL="457200" rtl="0" algn="l">
              <a:spcBef>
                <a:spcPts val="0"/>
              </a:spcBef>
              <a:spcAft>
                <a:spcPts val="0"/>
              </a:spcAft>
              <a:buSzPts val="1400"/>
              <a:buChar char="●"/>
            </a:pPr>
            <a:r>
              <a:rPr b="1" i="1" lang="en"/>
              <a:t>Note: these two lists are not necessarily in the same order</a:t>
            </a:r>
            <a:endParaRPr b="1" i="1"/>
          </a:p>
          <a:p>
            <a:pPr indent="0" lvl="0" marL="0" rtl="0" algn="l">
              <a:spcBef>
                <a:spcPts val="0"/>
              </a:spcBef>
              <a:spcAft>
                <a:spcPts val="0"/>
              </a:spcAft>
              <a:buNone/>
            </a:pPr>
            <a:r>
              <a:t/>
            </a:r>
            <a:endParaRPr b="1" i="1"/>
          </a:p>
          <a:p>
            <a:pPr indent="0" lvl="0" marL="0" rtl="0" algn="l">
              <a:spcBef>
                <a:spcPts val="0"/>
              </a:spcBef>
              <a:spcAft>
                <a:spcPts val="0"/>
              </a:spcAft>
              <a:buNone/>
            </a:pPr>
            <a:r>
              <a:rPr b="1" lang="en" u="sng"/>
              <a:t>Output</a:t>
            </a:r>
            <a:r>
              <a:rPr b="1" lang="en"/>
              <a:t>: a list of </a:t>
            </a:r>
            <a:r>
              <a:rPr lang="en">
                <a:latin typeface="IBM Plex Mono"/>
                <a:ea typeface="IBM Plex Mono"/>
                <a:cs typeface="IBM Plex Mono"/>
                <a:sym typeface="IBM Plex Mono"/>
              </a:rPr>
              <a:t>Bears</a:t>
            </a:r>
            <a:r>
              <a:rPr b="1" lang="en"/>
              <a:t> and a list of </a:t>
            </a:r>
            <a:r>
              <a:rPr lang="en">
                <a:latin typeface="IBM Plex Mono"/>
                <a:ea typeface="IBM Plex Mono"/>
                <a:cs typeface="IBM Plex Mono"/>
                <a:sym typeface="IBM Plex Mono"/>
              </a:rPr>
              <a:t>Beds</a:t>
            </a:r>
            <a:r>
              <a:rPr b="1" lang="en"/>
              <a:t> such that the </a:t>
            </a:r>
            <a:r>
              <a:rPr lang="en">
                <a:latin typeface="IBM Plex Mono"/>
                <a:ea typeface="IBM Plex Mono"/>
                <a:cs typeface="IBM Plex Mono"/>
                <a:sym typeface="IBM Plex Mono"/>
              </a:rPr>
              <a:t>i</a:t>
            </a:r>
            <a:r>
              <a:rPr b="1" lang="en"/>
              <a:t>th </a:t>
            </a:r>
            <a:r>
              <a:rPr lang="en">
                <a:latin typeface="IBM Plex Mono"/>
                <a:ea typeface="IBM Plex Mono"/>
                <a:cs typeface="IBM Plex Mono"/>
                <a:sym typeface="IBM Plex Mono"/>
              </a:rPr>
              <a:t>Bear</a:t>
            </a:r>
            <a:r>
              <a:rPr b="1" lang="en"/>
              <a:t> is the same size as the </a:t>
            </a:r>
            <a:r>
              <a:rPr lang="en">
                <a:latin typeface="IBM Plex Mono"/>
                <a:ea typeface="IBM Plex Mono"/>
                <a:cs typeface="IBM Plex Mono"/>
                <a:sym typeface="IBM Plex Mono"/>
              </a:rPr>
              <a:t>i</a:t>
            </a:r>
            <a:r>
              <a:rPr b="1" lang="en"/>
              <a:t>th </a:t>
            </a:r>
            <a:r>
              <a:rPr lang="en">
                <a:latin typeface="IBM Plex Mono"/>
                <a:ea typeface="IBM Plex Mono"/>
                <a:cs typeface="IBM Plex Mono"/>
                <a:sym typeface="IBM Plex Mono"/>
              </a:rPr>
              <a:t>Bed</a:t>
            </a:r>
            <a:endParaRPr>
              <a:latin typeface="IBM Plex Mono"/>
              <a:ea typeface="IBM Plex Mono"/>
              <a:cs typeface="IBM Plex Mono"/>
              <a:sym typeface="IBM Plex Mono"/>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Example input:</a:t>
            </a:r>
            <a:br>
              <a:rPr b="1" lang="en"/>
            </a:br>
            <a:r>
              <a:rPr b="1" lang="en"/>
              <a:t>Bears </a:t>
            </a:r>
            <a:r>
              <a:rPr b="1" lang="en"/>
              <a:t>-</a:t>
            </a:r>
            <a:r>
              <a:rPr b="1" lang="en"/>
              <a:t> [ 5 1 9 2 7 ], Beds -  [ 2 1 5 7 9 ]</a:t>
            </a:r>
            <a:br>
              <a:rPr b="1" lang="en"/>
            </a:br>
            <a:br>
              <a:rPr b="1" lang="en"/>
            </a:br>
            <a:r>
              <a:rPr b="1" lang="en"/>
              <a:t>Example output: (multiple possible correct outputs)</a:t>
            </a:r>
            <a:br>
              <a:rPr b="1" lang="en"/>
            </a:br>
            <a:r>
              <a:rPr b="1" lang="en"/>
              <a:t>Bears - [ 9 2 5 1 7 ], Beds -  [ 9 2 5 1 7 ]</a:t>
            </a:r>
            <a:endParaRPr b="1"/>
          </a:p>
        </p:txBody>
      </p:sp>
      <p:sp>
        <p:nvSpPr>
          <p:cNvPr id="614" name="Google Shape;614;p82"/>
          <p:cNvSpPr txBox="1"/>
          <p:nvPr/>
        </p:nvSpPr>
        <p:spPr>
          <a:xfrm>
            <a:off x="5018050" y="1152475"/>
            <a:ext cx="33873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Avenir"/>
                <a:ea typeface="Avenir"/>
                <a:cs typeface="Avenir"/>
                <a:sym typeface="Avenir"/>
              </a:rPr>
              <a:t>Constraints:</a:t>
            </a:r>
            <a:endParaRPr b="1" u="sng">
              <a:latin typeface="Avenir"/>
              <a:ea typeface="Avenir"/>
              <a:cs typeface="Avenir"/>
              <a:sym typeface="Avenir"/>
            </a:endParaRPr>
          </a:p>
          <a:p>
            <a:pPr indent="-317500" lvl="0" marL="457200" rtl="0" algn="l">
              <a:spcBef>
                <a:spcPts val="0"/>
              </a:spcBef>
              <a:spcAft>
                <a:spcPts val="0"/>
              </a:spcAft>
              <a:buSzPts val="1400"/>
              <a:buFont typeface="Avenir"/>
              <a:buChar char="●"/>
            </a:pPr>
            <a:r>
              <a:rPr lang="en">
                <a:latin typeface="IBM Plex Mono"/>
                <a:ea typeface="IBM Plex Mono"/>
                <a:cs typeface="IBM Plex Mono"/>
                <a:sym typeface="IBM Plex Mono"/>
              </a:rPr>
              <a:t>Bears</a:t>
            </a:r>
            <a:r>
              <a:rPr b="1" lang="en">
                <a:latin typeface="Avenir"/>
                <a:ea typeface="Avenir"/>
                <a:cs typeface="Avenir"/>
                <a:sym typeface="Avenir"/>
              </a:rPr>
              <a:t> can only be compared to </a:t>
            </a:r>
            <a:r>
              <a:rPr lang="en">
                <a:latin typeface="IBM Plex Mono"/>
                <a:ea typeface="IBM Plex Mono"/>
                <a:cs typeface="IBM Plex Mono"/>
                <a:sym typeface="IBM Plex Mono"/>
              </a:rPr>
              <a:t>Beds</a:t>
            </a:r>
            <a:r>
              <a:rPr b="1" lang="en">
                <a:latin typeface="Avenir"/>
                <a:ea typeface="Avenir"/>
                <a:cs typeface="Avenir"/>
                <a:sym typeface="Avenir"/>
              </a:rPr>
              <a:t> and we can get feedback on if the </a:t>
            </a:r>
            <a:r>
              <a:rPr lang="en">
                <a:latin typeface="IBM Plex Mono"/>
                <a:ea typeface="IBM Plex Mono"/>
                <a:cs typeface="IBM Plex Mono"/>
                <a:sym typeface="IBM Plex Mono"/>
              </a:rPr>
              <a:t>Bed</a:t>
            </a:r>
            <a:r>
              <a:rPr b="1" lang="en">
                <a:latin typeface="Avenir"/>
                <a:ea typeface="Avenir"/>
                <a:cs typeface="Avenir"/>
                <a:sym typeface="Avenir"/>
              </a:rPr>
              <a:t> is too large, too small, or just right.</a:t>
            </a:r>
            <a:endParaRPr b="1">
              <a:latin typeface="Avenir"/>
              <a:ea typeface="Avenir"/>
              <a:cs typeface="Avenir"/>
              <a:sym typeface="Avenir"/>
            </a:endParaRPr>
          </a:p>
          <a:p>
            <a:pPr indent="0" lvl="0" marL="0" rtl="0" algn="l">
              <a:spcBef>
                <a:spcPts val="0"/>
              </a:spcBef>
              <a:spcAft>
                <a:spcPts val="0"/>
              </a:spcAft>
              <a:buNone/>
            </a:pPr>
            <a:r>
              <a:t/>
            </a:r>
            <a:endParaRPr b="1">
              <a:latin typeface="Avenir"/>
              <a:ea typeface="Avenir"/>
              <a:cs typeface="Avenir"/>
              <a:sym typeface="Avenir"/>
            </a:endParaRPr>
          </a:p>
          <a:p>
            <a:pPr indent="-317500" lvl="0" marL="457200" rtl="0" algn="l">
              <a:spcBef>
                <a:spcPts val="0"/>
              </a:spcBef>
              <a:spcAft>
                <a:spcPts val="0"/>
              </a:spcAft>
              <a:buClr>
                <a:schemeClr val="dk1"/>
              </a:buClr>
              <a:buSzPts val="1400"/>
              <a:buFont typeface="Avenir"/>
              <a:buChar char="●"/>
            </a:pPr>
            <a:r>
              <a:rPr lang="en">
                <a:solidFill>
                  <a:schemeClr val="dk1"/>
                </a:solidFill>
                <a:latin typeface="IBM Plex Mono"/>
                <a:ea typeface="IBM Plex Mono"/>
                <a:cs typeface="IBM Plex Mono"/>
                <a:sym typeface="IBM Plex Mono"/>
              </a:rPr>
              <a:t>Beds</a:t>
            </a:r>
            <a:r>
              <a:rPr b="1" lang="en">
                <a:solidFill>
                  <a:schemeClr val="dk1"/>
                </a:solidFill>
                <a:latin typeface="Avenir"/>
                <a:ea typeface="Avenir"/>
                <a:cs typeface="Avenir"/>
                <a:sym typeface="Avenir"/>
              </a:rPr>
              <a:t> can only be compared to </a:t>
            </a:r>
            <a:r>
              <a:rPr lang="en">
                <a:solidFill>
                  <a:schemeClr val="dk1"/>
                </a:solidFill>
                <a:latin typeface="IBM Plex Mono"/>
                <a:ea typeface="IBM Plex Mono"/>
                <a:cs typeface="IBM Plex Mono"/>
                <a:sym typeface="IBM Plex Mono"/>
              </a:rPr>
              <a:t>Bears</a:t>
            </a:r>
            <a:r>
              <a:rPr b="1" lang="en">
                <a:solidFill>
                  <a:schemeClr val="dk1"/>
                </a:solidFill>
                <a:latin typeface="Avenir"/>
                <a:ea typeface="Avenir"/>
                <a:cs typeface="Avenir"/>
                <a:sym typeface="Avenir"/>
              </a:rPr>
              <a:t> and we can get feedback on if the </a:t>
            </a:r>
            <a:r>
              <a:rPr lang="en">
                <a:solidFill>
                  <a:schemeClr val="dk1"/>
                </a:solidFill>
                <a:latin typeface="IBM Plex Mono"/>
                <a:ea typeface="IBM Plex Mono"/>
                <a:cs typeface="IBM Plex Mono"/>
                <a:sym typeface="IBM Plex Mono"/>
              </a:rPr>
              <a:t>Bear</a:t>
            </a:r>
            <a:r>
              <a:rPr b="1" lang="en">
                <a:solidFill>
                  <a:schemeClr val="dk1"/>
                </a:solidFill>
                <a:latin typeface="Avenir"/>
                <a:ea typeface="Avenir"/>
                <a:cs typeface="Avenir"/>
                <a:sym typeface="Avenir"/>
              </a:rPr>
              <a:t> is too large, too small, or just right.</a:t>
            </a:r>
            <a:endParaRPr b="1">
              <a:solidFill>
                <a:schemeClr val="dk1"/>
              </a:solidFill>
              <a:latin typeface="Avenir"/>
              <a:ea typeface="Avenir"/>
              <a:cs typeface="Avenir"/>
              <a:sym typeface="Avenir"/>
            </a:endParaRPr>
          </a:p>
          <a:p>
            <a:pPr indent="0" lvl="0" marL="0" rtl="0" algn="l">
              <a:spcBef>
                <a:spcPts val="0"/>
              </a:spcBef>
              <a:spcAft>
                <a:spcPts val="0"/>
              </a:spcAft>
              <a:buNone/>
            </a:pPr>
            <a:r>
              <a:t/>
            </a:r>
            <a:endParaRPr b="1">
              <a:solidFill>
                <a:schemeClr val="dk1"/>
              </a:solidFill>
              <a:latin typeface="Avenir"/>
              <a:ea typeface="Avenir"/>
              <a:cs typeface="Avenir"/>
              <a:sym typeface="Avenir"/>
            </a:endParaRPr>
          </a:p>
          <a:p>
            <a:pPr indent="-317500" lvl="0" marL="457200" rtl="0" algn="l">
              <a:spcBef>
                <a:spcPts val="0"/>
              </a:spcBef>
              <a:spcAft>
                <a:spcPts val="0"/>
              </a:spcAft>
              <a:buSzPts val="1400"/>
              <a:buFont typeface="Avenir"/>
              <a:buChar char="●"/>
            </a:pPr>
            <a:r>
              <a:rPr b="1" lang="en">
                <a:latin typeface="Avenir"/>
                <a:ea typeface="Avenir"/>
                <a:cs typeface="Avenir"/>
                <a:sym typeface="Avenir"/>
              </a:rPr>
              <a:t>Your algorithm should run in O(N log N) time on average.</a:t>
            </a:r>
            <a:endParaRPr b="1">
              <a:latin typeface="Avenir"/>
              <a:ea typeface="Avenir"/>
              <a:cs typeface="Avenir"/>
              <a:sym typeface="Aveni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a:t>
            </a:r>
            <a:r>
              <a:rPr lang="en"/>
              <a:t> Bears and Beds</a:t>
            </a:r>
            <a:endParaRPr sz="1600">
              <a:latin typeface="Catamaran"/>
              <a:ea typeface="Catamaran"/>
              <a:cs typeface="Catamaran"/>
              <a:sym typeface="Catamaran"/>
            </a:endParaRPr>
          </a:p>
        </p:txBody>
      </p:sp>
      <p:sp>
        <p:nvSpPr>
          <p:cNvPr id="620" name="Google Shape;620;p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FF0000"/>
                </a:solidFill>
              </a:rPr>
              <a:t>Solution:</a:t>
            </a:r>
            <a:br>
              <a:rPr b="1" lang="en">
                <a:solidFill>
                  <a:srgbClr val="FF0000"/>
                </a:solidFill>
              </a:rPr>
            </a:br>
            <a:r>
              <a:rPr b="1" lang="en">
                <a:solidFill>
                  <a:srgbClr val="FF0000"/>
                </a:solidFill>
              </a:rPr>
              <a:t>1. Choose a pivot bear randomly</a:t>
            </a:r>
            <a:br>
              <a:rPr b="1" lang="en">
                <a:solidFill>
                  <a:srgbClr val="FF0000"/>
                </a:solidFill>
              </a:rPr>
            </a:br>
            <a:r>
              <a:rPr b="1" lang="en">
                <a:solidFill>
                  <a:srgbClr val="FF0000"/>
                </a:solidFill>
              </a:rPr>
              <a:t>2. Partition beds into: less than pivot bear, equal to pivot bear, greater than pivot bear</a:t>
            </a:r>
            <a:br>
              <a:rPr b="1" lang="en">
                <a:solidFill>
                  <a:srgbClr val="FF0000"/>
                </a:solidFill>
              </a:rPr>
            </a:br>
            <a:r>
              <a:rPr b="1" lang="en">
                <a:solidFill>
                  <a:srgbClr val="FF0000"/>
                </a:solidFill>
              </a:rPr>
              <a:t>3. Only one bed will be equal to pivot bear (because beds/bears have unique sizes)</a:t>
            </a:r>
            <a:br>
              <a:rPr b="1" lang="en">
                <a:solidFill>
                  <a:srgbClr val="FF0000"/>
                </a:solidFill>
              </a:rPr>
            </a:br>
            <a:r>
              <a:rPr b="1" lang="en">
                <a:solidFill>
                  <a:srgbClr val="FF0000"/>
                </a:solidFill>
              </a:rPr>
              <a:t>4. Choose that one bed as the pivot bed</a:t>
            </a:r>
            <a:br>
              <a:rPr b="1" lang="en">
                <a:solidFill>
                  <a:srgbClr val="FF0000"/>
                </a:solidFill>
              </a:rPr>
            </a:br>
            <a:r>
              <a:rPr b="1" lang="en">
                <a:solidFill>
                  <a:srgbClr val="FF0000"/>
                </a:solidFill>
              </a:rPr>
              <a:t>5. Partition bears based on pivot bed</a:t>
            </a:r>
            <a:br>
              <a:rPr b="1" lang="en">
                <a:solidFill>
                  <a:srgbClr val="FF0000"/>
                </a:solidFill>
              </a:rPr>
            </a:br>
            <a:r>
              <a:rPr b="1" lang="en">
                <a:solidFill>
                  <a:srgbClr val="FF0000"/>
                </a:solidFill>
              </a:rPr>
              <a:t>6. Repeat recursively like Quicksort</a:t>
            </a:r>
            <a:endParaRPr b="1">
              <a:solidFill>
                <a:srgbClr val="FF000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a:t>
            </a:r>
            <a:r>
              <a:rPr lang="en"/>
              <a:t> Bears and Beds</a:t>
            </a:r>
            <a:endParaRPr sz="1600">
              <a:latin typeface="Catamaran"/>
              <a:ea typeface="Catamaran"/>
              <a:cs typeface="Catamaran"/>
              <a:sym typeface="Catamaran"/>
            </a:endParaRPr>
          </a:p>
        </p:txBody>
      </p:sp>
      <p:sp>
        <p:nvSpPr>
          <p:cNvPr id="626" name="Google Shape;626;p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1. Choose a pivot bear randomly</a:t>
            </a:r>
            <a:br>
              <a:rPr b="1" lang="en">
                <a:solidFill>
                  <a:srgbClr val="FF0000"/>
                </a:solidFill>
              </a:rPr>
            </a:br>
            <a:r>
              <a:rPr b="1" lang="en">
                <a:solidFill>
                  <a:schemeClr val="lt2"/>
                </a:solidFill>
              </a:rPr>
              <a:t>2. Partition beds into: less than pivot bear, equal to pivot bear, greater than pivot bear</a:t>
            </a:r>
            <a:br>
              <a:rPr b="1" lang="en">
                <a:solidFill>
                  <a:schemeClr val="lt2"/>
                </a:solidFill>
              </a:rPr>
            </a:br>
            <a:r>
              <a:rPr b="1" lang="en">
                <a:solidFill>
                  <a:schemeClr val="lt2"/>
                </a:solidFill>
              </a:rPr>
              <a:t>3. Only one bed will be equal to pivot bear (because beds/bears have unique sizes)</a:t>
            </a:r>
            <a:br>
              <a:rPr b="1" lang="en">
                <a:solidFill>
                  <a:schemeClr val="lt2"/>
                </a:solidFill>
              </a:rPr>
            </a:br>
            <a:r>
              <a:rPr b="1" lang="en">
                <a:solidFill>
                  <a:schemeClr val="lt2"/>
                </a:solidFill>
              </a:rPr>
              <a:t>4. Choose that one bed as the pivot bed</a:t>
            </a:r>
            <a:br>
              <a:rPr b="1" lang="en">
                <a:solidFill>
                  <a:schemeClr val="lt2"/>
                </a:solidFill>
              </a:rPr>
            </a:br>
            <a:r>
              <a:rPr b="1" lang="en">
                <a:solidFill>
                  <a:schemeClr val="lt2"/>
                </a:solidFill>
              </a:rPr>
              <a:t>5. Partition bears based on pivot bed</a:t>
            </a:r>
            <a:br>
              <a:rPr b="1" lang="en">
                <a:solidFill>
                  <a:schemeClr val="lt2"/>
                </a:solidFill>
              </a:rPr>
            </a:br>
            <a:r>
              <a:rPr b="1" lang="en">
                <a:solidFill>
                  <a:schemeClr val="lt2"/>
                </a:solidFill>
              </a:rPr>
              <a:t>6. Repeat recursively like Quicksort</a:t>
            </a:r>
            <a:endParaRPr b="1">
              <a:solidFill>
                <a:schemeClr val="lt2"/>
              </a:solidFill>
            </a:endParaRPr>
          </a:p>
          <a:p>
            <a:pPr indent="0" lvl="0" marL="0" rtl="0" algn="l">
              <a:spcBef>
                <a:spcPts val="1600"/>
              </a:spcBef>
              <a:spcAft>
                <a:spcPts val="0"/>
              </a:spcAft>
              <a:buNone/>
            </a:pPr>
            <a:r>
              <a:rPr b="1" lang="en">
                <a:solidFill>
                  <a:srgbClr val="FF0000"/>
                </a:solidFill>
              </a:rPr>
              <a:t>Bears - [ </a:t>
            </a:r>
            <a:r>
              <a:rPr b="1" lang="en">
                <a:solidFill>
                  <a:schemeClr val="accent2"/>
                </a:solidFill>
              </a:rPr>
              <a:t>5 </a:t>
            </a:r>
            <a:r>
              <a:rPr b="1" lang="en">
                <a:solidFill>
                  <a:srgbClr val="FF0000"/>
                </a:solidFill>
              </a:rPr>
              <a:t>1 9 2 7 ], Beds -  [ 2 1 5 7 9 ]</a:t>
            </a:r>
            <a:endParaRPr b="1">
              <a:solidFill>
                <a:srgbClr val="FF0000"/>
              </a:solidFill>
            </a:endParaRPr>
          </a:p>
          <a:p>
            <a:pPr indent="0" lvl="0" marL="0" rtl="0" algn="l">
              <a:spcBef>
                <a:spcPts val="1600"/>
              </a:spcBef>
              <a:spcAft>
                <a:spcPts val="1600"/>
              </a:spcAft>
              <a:buClr>
                <a:schemeClr val="dk1"/>
              </a:buClr>
              <a:buSzPts val="1100"/>
              <a:buFont typeface="Arial"/>
              <a:buNone/>
            </a:pPr>
            <a:r>
              <a:rPr b="1" lang="en">
                <a:solidFill>
                  <a:srgbClr val="FF0000"/>
                </a:solidFill>
              </a:rPr>
              <a:t>Pivot = Bear 5</a:t>
            </a:r>
            <a:endParaRPr b="1">
              <a:solidFill>
                <a:srgbClr val="FF0000"/>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a:t>
            </a:r>
            <a:r>
              <a:rPr lang="en"/>
              <a:t> Bears and Beds</a:t>
            </a:r>
            <a:endParaRPr sz="1600">
              <a:latin typeface="Catamaran"/>
              <a:ea typeface="Catamaran"/>
              <a:cs typeface="Catamaran"/>
              <a:sym typeface="Catamaran"/>
            </a:endParaRPr>
          </a:p>
        </p:txBody>
      </p:sp>
      <p:sp>
        <p:nvSpPr>
          <p:cNvPr id="632" name="Google Shape;632;p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rPr>
              <a:t>1. Choose a pivot bear randomly</a:t>
            </a:r>
            <a:br>
              <a:rPr b="1" lang="en">
                <a:solidFill>
                  <a:schemeClr val="lt2"/>
                </a:solidFill>
              </a:rPr>
            </a:br>
            <a:r>
              <a:rPr b="1" lang="en">
                <a:solidFill>
                  <a:srgbClr val="FF0000"/>
                </a:solidFill>
              </a:rPr>
              <a:t>2. Partition beds into: less than pivot bear, equal to pivot bear, greater than pivot bear</a:t>
            </a:r>
            <a:br>
              <a:rPr b="1" lang="en">
                <a:solidFill>
                  <a:schemeClr val="lt2"/>
                </a:solidFill>
              </a:rPr>
            </a:br>
            <a:r>
              <a:rPr b="1" lang="en">
                <a:solidFill>
                  <a:schemeClr val="lt2"/>
                </a:solidFill>
              </a:rPr>
              <a:t>3. Only one bed will be equal to pivot bear (because beds/bears have unique sizes)</a:t>
            </a:r>
            <a:br>
              <a:rPr b="1" lang="en">
                <a:solidFill>
                  <a:schemeClr val="lt2"/>
                </a:solidFill>
              </a:rPr>
            </a:br>
            <a:r>
              <a:rPr b="1" lang="en">
                <a:solidFill>
                  <a:schemeClr val="lt2"/>
                </a:solidFill>
              </a:rPr>
              <a:t>4. Choose that one bed as the pivot bed</a:t>
            </a:r>
            <a:br>
              <a:rPr b="1" lang="en">
                <a:solidFill>
                  <a:schemeClr val="lt2"/>
                </a:solidFill>
              </a:rPr>
            </a:br>
            <a:r>
              <a:rPr b="1" lang="en">
                <a:solidFill>
                  <a:schemeClr val="lt2"/>
                </a:solidFill>
              </a:rPr>
              <a:t>5. Partition bears based on pivot bed</a:t>
            </a:r>
            <a:br>
              <a:rPr b="1" lang="en">
                <a:solidFill>
                  <a:schemeClr val="lt2"/>
                </a:solidFill>
              </a:rPr>
            </a:br>
            <a:r>
              <a:rPr b="1" lang="en">
                <a:solidFill>
                  <a:schemeClr val="lt2"/>
                </a:solidFill>
              </a:rPr>
              <a:t>6. Repeat recursively like Quicksort</a:t>
            </a:r>
            <a:endParaRPr b="1">
              <a:solidFill>
                <a:schemeClr val="lt2"/>
              </a:solidFill>
            </a:endParaRPr>
          </a:p>
          <a:p>
            <a:pPr indent="0" lvl="0" marL="0" rtl="0" algn="l">
              <a:spcBef>
                <a:spcPts val="1600"/>
              </a:spcBef>
              <a:spcAft>
                <a:spcPts val="0"/>
              </a:spcAft>
              <a:buNone/>
            </a:pPr>
            <a:r>
              <a:rPr b="1" lang="en">
                <a:solidFill>
                  <a:srgbClr val="FF0000"/>
                </a:solidFill>
              </a:rPr>
              <a:t>Bears = [ </a:t>
            </a:r>
            <a:r>
              <a:rPr b="1" lang="en">
                <a:solidFill>
                  <a:schemeClr val="accent2"/>
                </a:solidFill>
              </a:rPr>
              <a:t>5</a:t>
            </a:r>
            <a:r>
              <a:rPr b="1" lang="en">
                <a:solidFill>
                  <a:srgbClr val="FF0000"/>
                </a:solidFill>
              </a:rPr>
              <a:t> 1 9 2 7 ]</a:t>
            </a:r>
            <a:endParaRPr b="1">
              <a:solidFill>
                <a:srgbClr val="FF0000"/>
              </a:solidFill>
            </a:endParaRPr>
          </a:p>
          <a:p>
            <a:pPr indent="0" lvl="0" marL="0" rtl="0" algn="l">
              <a:spcBef>
                <a:spcPts val="1600"/>
              </a:spcBef>
              <a:spcAft>
                <a:spcPts val="1600"/>
              </a:spcAft>
              <a:buNone/>
            </a:pPr>
            <a:r>
              <a:rPr b="1" lang="en">
                <a:solidFill>
                  <a:srgbClr val="FF0000"/>
                </a:solidFill>
              </a:rPr>
              <a:t>Beds = [2, 1] [5] [7, 9]</a:t>
            </a:r>
            <a:endParaRPr b="1">
              <a:solidFill>
                <a:srgbClr val="FF0000"/>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a:t>
            </a:r>
            <a:r>
              <a:rPr lang="en"/>
              <a:t> Bears and Beds</a:t>
            </a:r>
            <a:endParaRPr sz="1600">
              <a:latin typeface="Catamaran"/>
              <a:ea typeface="Catamaran"/>
              <a:cs typeface="Catamaran"/>
              <a:sym typeface="Catamaran"/>
            </a:endParaRPr>
          </a:p>
        </p:txBody>
      </p:sp>
      <p:sp>
        <p:nvSpPr>
          <p:cNvPr id="638" name="Google Shape;638;p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rPr>
              <a:t>1. Choose a pivot bear randomly</a:t>
            </a:r>
            <a:br>
              <a:rPr b="1" lang="en">
                <a:solidFill>
                  <a:schemeClr val="lt2"/>
                </a:solidFill>
              </a:rPr>
            </a:br>
            <a:r>
              <a:rPr b="1" lang="en">
                <a:solidFill>
                  <a:schemeClr val="lt2"/>
                </a:solidFill>
              </a:rPr>
              <a:t>2. Partition beds into: less than pivot bear, equal to pivot bear, greater than pivot bear</a:t>
            </a:r>
            <a:br>
              <a:rPr b="1" lang="en">
                <a:solidFill>
                  <a:schemeClr val="lt2"/>
                </a:solidFill>
              </a:rPr>
            </a:br>
            <a:r>
              <a:rPr b="1" lang="en">
                <a:solidFill>
                  <a:srgbClr val="FF0000"/>
                </a:solidFill>
              </a:rPr>
              <a:t>3. Only one bed will be equal to pivot bear (because beds/bears have unique sizes)</a:t>
            </a:r>
            <a:br>
              <a:rPr b="1" lang="en">
                <a:solidFill>
                  <a:schemeClr val="lt2"/>
                </a:solidFill>
              </a:rPr>
            </a:br>
            <a:r>
              <a:rPr b="1" lang="en">
                <a:solidFill>
                  <a:schemeClr val="lt2"/>
                </a:solidFill>
              </a:rPr>
              <a:t>4. Choose that one bed as the pivot bed</a:t>
            </a:r>
            <a:br>
              <a:rPr b="1" lang="en">
                <a:solidFill>
                  <a:schemeClr val="lt2"/>
                </a:solidFill>
              </a:rPr>
            </a:br>
            <a:r>
              <a:rPr b="1" lang="en">
                <a:solidFill>
                  <a:schemeClr val="lt2"/>
                </a:solidFill>
              </a:rPr>
              <a:t>5. Partition bears based on pivot bed</a:t>
            </a:r>
            <a:br>
              <a:rPr b="1" lang="en">
                <a:solidFill>
                  <a:schemeClr val="lt2"/>
                </a:solidFill>
              </a:rPr>
            </a:br>
            <a:r>
              <a:rPr b="1" lang="en">
                <a:solidFill>
                  <a:schemeClr val="lt2"/>
                </a:solidFill>
              </a:rPr>
              <a:t>6. Repeat recursively like Quicksort</a:t>
            </a:r>
            <a:endParaRPr b="1">
              <a:solidFill>
                <a:schemeClr val="lt2"/>
              </a:solidFill>
            </a:endParaRPr>
          </a:p>
          <a:p>
            <a:pPr indent="0" lvl="0" marL="0" rtl="0" algn="l">
              <a:spcBef>
                <a:spcPts val="1600"/>
              </a:spcBef>
              <a:spcAft>
                <a:spcPts val="0"/>
              </a:spcAft>
              <a:buNone/>
            </a:pPr>
            <a:r>
              <a:rPr b="1" lang="en">
                <a:solidFill>
                  <a:srgbClr val="FF0000"/>
                </a:solidFill>
              </a:rPr>
              <a:t>Bears = [ </a:t>
            </a:r>
            <a:r>
              <a:rPr b="1" lang="en">
                <a:solidFill>
                  <a:schemeClr val="accent2"/>
                </a:solidFill>
              </a:rPr>
              <a:t>5</a:t>
            </a:r>
            <a:r>
              <a:rPr b="1" lang="en">
                <a:solidFill>
                  <a:srgbClr val="FF0000"/>
                </a:solidFill>
              </a:rPr>
              <a:t> 1 9 2 7 ]</a:t>
            </a:r>
            <a:endParaRPr b="1">
              <a:solidFill>
                <a:srgbClr val="FF0000"/>
              </a:solidFill>
            </a:endParaRPr>
          </a:p>
          <a:p>
            <a:pPr indent="0" lvl="0" marL="0" rtl="0" algn="l">
              <a:spcBef>
                <a:spcPts val="1600"/>
              </a:spcBef>
              <a:spcAft>
                <a:spcPts val="1600"/>
              </a:spcAft>
              <a:buNone/>
            </a:pPr>
            <a:r>
              <a:rPr b="1" lang="en">
                <a:solidFill>
                  <a:srgbClr val="FF0000"/>
                </a:solidFill>
              </a:rPr>
              <a:t>Beds = [2, 1] </a:t>
            </a:r>
            <a:r>
              <a:rPr b="1" lang="en">
                <a:solidFill>
                  <a:schemeClr val="accent2"/>
                </a:solidFill>
              </a:rPr>
              <a:t>[5] </a:t>
            </a:r>
            <a:r>
              <a:rPr b="1" lang="en">
                <a:solidFill>
                  <a:srgbClr val="FF0000"/>
                </a:solidFill>
              </a:rPr>
              <a:t>[7, 9]</a:t>
            </a:r>
            <a:endParaRPr b="1">
              <a:solidFill>
                <a:srgbClr val="FF0000"/>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a:t>
            </a:r>
            <a:r>
              <a:rPr lang="en"/>
              <a:t> Bears and Beds</a:t>
            </a:r>
            <a:endParaRPr sz="1600">
              <a:latin typeface="Catamaran"/>
              <a:ea typeface="Catamaran"/>
              <a:cs typeface="Catamaran"/>
              <a:sym typeface="Catamaran"/>
            </a:endParaRPr>
          </a:p>
        </p:txBody>
      </p:sp>
      <p:sp>
        <p:nvSpPr>
          <p:cNvPr id="644" name="Google Shape;644;p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rPr>
              <a:t>1. Choose a pivot bear randomly</a:t>
            </a:r>
            <a:br>
              <a:rPr b="1" lang="en">
                <a:solidFill>
                  <a:schemeClr val="lt2"/>
                </a:solidFill>
              </a:rPr>
            </a:br>
            <a:r>
              <a:rPr b="1" lang="en">
                <a:solidFill>
                  <a:schemeClr val="lt2"/>
                </a:solidFill>
              </a:rPr>
              <a:t>2. Partition beds into: less than pivot bear, equal to pivot bear, greater than pivot bear</a:t>
            </a:r>
            <a:br>
              <a:rPr b="1" lang="en">
                <a:solidFill>
                  <a:schemeClr val="lt2"/>
                </a:solidFill>
              </a:rPr>
            </a:br>
            <a:r>
              <a:rPr b="1" lang="en">
                <a:solidFill>
                  <a:schemeClr val="lt2"/>
                </a:solidFill>
              </a:rPr>
              <a:t>3. Only one bed will be equal to pivot bear (because beds/bears have unique sizes)</a:t>
            </a:r>
            <a:br>
              <a:rPr b="1" lang="en">
                <a:solidFill>
                  <a:schemeClr val="lt2"/>
                </a:solidFill>
              </a:rPr>
            </a:br>
            <a:r>
              <a:rPr b="1" lang="en">
                <a:solidFill>
                  <a:srgbClr val="FF0000"/>
                </a:solidFill>
              </a:rPr>
              <a:t>4. Choose that one bed as the pivot bed</a:t>
            </a:r>
            <a:br>
              <a:rPr b="1" lang="en">
                <a:solidFill>
                  <a:schemeClr val="lt2"/>
                </a:solidFill>
              </a:rPr>
            </a:br>
            <a:r>
              <a:rPr b="1" lang="en">
                <a:solidFill>
                  <a:schemeClr val="lt2"/>
                </a:solidFill>
              </a:rPr>
              <a:t>5. Partition bears based on pivot bed</a:t>
            </a:r>
            <a:br>
              <a:rPr b="1" lang="en">
                <a:solidFill>
                  <a:schemeClr val="lt2"/>
                </a:solidFill>
              </a:rPr>
            </a:br>
            <a:r>
              <a:rPr b="1" lang="en">
                <a:solidFill>
                  <a:schemeClr val="lt2"/>
                </a:solidFill>
              </a:rPr>
              <a:t>6. Repeat recursively like Quicksort</a:t>
            </a:r>
            <a:endParaRPr b="1">
              <a:solidFill>
                <a:schemeClr val="lt2"/>
              </a:solidFill>
            </a:endParaRPr>
          </a:p>
          <a:p>
            <a:pPr indent="0" lvl="0" marL="0" rtl="0" algn="l">
              <a:spcBef>
                <a:spcPts val="1600"/>
              </a:spcBef>
              <a:spcAft>
                <a:spcPts val="0"/>
              </a:spcAft>
              <a:buNone/>
            </a:pPr>
            <a:r>
              <a:rPr b="1" lang="en">
                <a:solidFill>
                  <a:srgbClr val="FF0000"/>
                </a:solidFill>
              </a:rPr>
              <a:t>Bears = [ </a:t>
            </a:r>
            <a:r>
              <a:rPr b="1" lang="en">
                <a:solidFill>
                  <a:schemeClr val="accent2"/>
                </a:solidFill>
              </a:rPr>
              <a:t>5</a:t>
            </a:r>
            <a:r>
              <a:rPr b="1" lang="en">
                <a:solidFill>
                  <a:srgbClr val="FF0000"/>
                </a:solidFill>
              </a:rPr>
              <a:t> 1 9 2 7 ]</a:t>
            </a:r>
            <a:endParaRPr b="1">
              <a:solidFill>
                <a:srgbClr val="FF0000"/>
              </a:solidFill>
            </a:endParaRPr>
          </a:p>
          <a:p>
            <a:pPr indent="0" lvl="0" marL="0" rtl="0" algn="l">
              <a:spcBef>
                <a:spcPts val="1600"/>
              </a:spcBef>
              <a:spcAft>
                <a:spcPts val="0"/>
              </a:spcAft>
              <a:buNone/>
            </a:pPr>
            <a:r>
              <a:rPr b="1" lang="en">
                <a:solidFill>
                  <a:srgbClr val="FF0000"/>
                </a:solidFill>
              </a:rPr>
              <a:t>Beds = [2, 1] </a:t>
            </a:r>
            <a:r>
              <a:rPr b="1" lang="en">
                <a:solidFill>
                  <a:schemeClr val="accent2"/>
                </a:solidFill>
              </a:rPr>
              <a:t>[5] </a:t>
            </a:r>
            <a:r>
              <a:rPr b="1" lang="en">
                <a:solidFill>
                  <a:srgbClr val="FF0000"/>
                </a:solidFill>
              </a:rPr>
              <a:t>[7, 9]</a:t>
            </a:r>
            <a:endParaRPr b="1">
              <a:solidFill>
                <a:srgbClr val="FF0000"/>
              </a:solidFill>
            </a:endParaRPr>
          </a:p>
          <a:p>
            <a:pPr indent="0" lvl="0" marL="0" rtl="0" algn="l">
              <a:spcBef>
                <a:spcPts val="1600"/>
              </a:spcBef>
              <a:spcAft>
                <a:spcPts val="1600"/>
              </a:spcAft>
              <a:buNone/>
            </a:pPr>
            <a:r>
              <a:rPr b="1" lang="en">
                <a:solidFill>
                  <a:srgbClr val="FF0000"/>
                </a:solidFill>
              </a:rPr>
              <a:t>Pivot Bed = 5</a:t>
            </a:r>
            <a:endParaRPr b="1">
              <a:solidFill>
                <a:srgbClr val="FF0000"/>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a:t>
            </a:r>
            <a:r>
              <a:rPr lang="en"/>
              <a:t> Bears and Beds</a:t>
            </a:r>
            <a:endParaRPr sz="1600">
              <a:latin typeface="Catamaran"/>
              <a:ea typeface="Catamaran"/>
              <a:cs typeface="Catamaran"/>
              <a:sym typeface="Catamaran"/>
            </a:endParaRPr>
          </a:p>
        </p:txBody>
      </p:sp>
      <p:sp>
        <p:nvSpPr>
          <p:cNvPr id="650" name="Google Shape;650;p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rPr>
              <a:t>1. Choose a pivot bear randomly</a:t>
            </a:r>
            <a:br>
              <a:rPr b="1" lang="en">
                <a:solidFill>
                  <a:schemeClr val="lt2"/>
                </a:solidFill>
              </a:rPr>
            </a:br>
            <a:r>
              <a:rPr b="1" lang="en">
                <a:solidFill>
                  <a:schemeClr val="lt2"/>
                </a:solidFill>
              </a:rPr>
              <a:t>2. Partition beds into: less than pivot bear, equal to pivot bear, greater than pivot bear</a:t>
            </a:r>
            <a:br>
              <a:rPr b="1" lang="en">
                <a:solidFill>
                  <a:schemeClr val="lt2"/>
                </a:solidFill>
              </a:rPr>
            </a:br>
            <a:r>
              <a:rPr b="1" lang="en">
                <a:solidFill>
                  <a:schemeClr val="lt2"/>
                </a:solidFill>
              </a:rPr>
              <a:t>3. Only one bed will be equal to pivot bear (because beds/bears have unique sizes)</a:t>
            </a:r>
            <a:br>
              <a:rPr b="1" lang="en">
                <a:solidFill>
                  <a:schemeClr val="lt2"/>
                </a:solidFill>
              </a:rPr>
            </a:br>
            <a:r>
              <a:rPr b="1" lang="en">
                <a:solidFill>
                  <a:schemeClr val="lt2"/>
                </a:solidFill>
              </a:rPr>
              <a:t>4. Choose that one bed as the pivot bed</a:t>
            </a:r>
            <a:br>
              <a:rPr b="1" lang="en">
                <a:solidFill>
                  <a:schemeClr val="lt2"/>
                </a:solidFill>
              </a:rPr>
            </a:br>
            <a:r>
              <a:rPr b="1" lang="en">
                <a:solidFill>
                  <a:srgbClr val="FF0000"/>
                </a:solidFill>
              </a:rPr>
              <a:t>5. Partition bears based on pivot bed</a:t>
            </a:r>
            <a:br>
              <a:rPr b="1" lang="en">
                <a:solidFill>
                  <a:schemeClr val="lt2"/>
                </a:solidFill>
              </a:rPr>
            </a:br>
            <a:r>
              <a:rPr b="1" lang="en">
                <a:solidFill>
                  <a:schemeClr val="lt2"/>
                </a:solidFill>
              </a:rPr>
              <a:t>6. Repeat recursively like Quicksort</a:t>
            </a:r>
            <a:endParaRPr b="1">
              <a:solidFill>
                <a:schemeClr val="lt2"/>
              </a:solidFill>
            </a:endParaRPr>
          </a:p>
          <a:p>
            <a:pPr indent="0" lvl="0" marL="0" rtl="0" algn="l">
              <a:spcBef>
                <a:spcPts val="1600"/>
              </a:spcBef>
              <a:spcAft>
                <a:spcPts val="0"/>
              </a:spcAft>
              <a:buNone/>
            </a:pPr>
            <a:r>
              <a:rPr b="1" lang="en">
                <a:solidFill>
                  <a:srgbClr val="FF0000"/>
                </a:solidFill>
              </a:rPr>
              <a:t>Bears = [1, 2]  </a:t>
            </a:r>
            <a:r>
              <a:rPr b="1" lang="en">
                <a:solidFill>
                  <a:schemeClr val="accent2"/>
                </a:solidFill>
              </a:rPr>
              <a:t>[5]</a:t>
            </a:r>
            <a:r>
              <a:rPr b="1" lang="en">
                <a:solidFill>
                  <a:srgbClr val="FF0000"/>
                </a:solidFill>
              </a:rPr>
              <a:t>  [9, 7]</a:t>
            </a:r>
            <a:endParaRPr b="1">
              <a:solidFill>
                <a:srgbClr val="FF0000"/>
              </a:solidFill>
            </a:endParaRPr>
          </a:p>
          <a:p>
            <a:pPr indent="0" lvl="0" marL="0" rtl="0" algn="l">
              <a:spcBef>
                <a:spcPts val="1600"/>
              </a:spcBef>
              <a:spcAft>
                <a:spcPts val="1600"/>
              </a:spcAft>
              <a:buNone/>
            </a:pPr>
            <a:r>
              <a:rPr b="1" lang="en">
                <a:solidFill>
                  <a:srgbClr val="FF0000"/>
                </a:solidFill>
              </a:rPr>
              <a:t>Beds = [2, 1]  </a:t>
            </a:r>
            <a:r>
              <a:rPr b="1" lang="en">
                <a:solidFill>
                  <a:schemeClr val="accent2"/>
                </a:solidFill>
              </a:rPr>
              <a:t>[5]  </a:t>
            </a:r>
            <a:r>
              <a:rPr b="1" lang="en">
                <a:solidFill>
                  <a:srgbClr val="FF0000"/>
                </a:solidFill>
              </a:rPr>
              <a:t>[7, 9]</a:t>
            </a:r>
            <a:endParaRPr b="1">
              <a:solidFill>
                <a:srgbClr val="FF0000"/>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a:t>
            </a:r>
            <a:r>
              <a:rPr lang="en"/>
              <a:t> Bears and Beds</a:t>
            </a:r>
            <a:endParaRPr sz="1600">
              <a:latin typeface="Catamaran"/>
              <a:ea typeface="Catamaran"/>
              <a:cs typeface="Catamaran"/>
              <a:sym typeface="Catamaran"/>
            </a:endParaRPr>
          </a:p>
        </p:txBody>
      </p:sp>
      <p:sp>
        <p:nvSpPr>
          <p:cNvPr id="656" name="Google Shape;656;p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rPr>
              <a:t>1. Choose a pivot bear randomly</a:t>
            </a:r>
            <a:br>
              <a:rPr b="1" lang="en">
                <a:solidFill>
                  <a:schemeClr val="lt2"/>
                </a:solidFill>
              </a:rPr>
            </a:br>
            <a:r>
              <a:rPr b="1" lang="en">
                <a:solidFill>
                  <a:schemeClr val="lt2"/>
                </a:solidFill>
              </a:rPr>
              <a:t>2. Partition beds into: less than pivot bear, equal to pivot bear, greater than pivot bear</a:t>
            </a:r>
            <a:br>
              <a:rPr b="1" lang="en">
                <a:solidFill>
                  <a:schemeClr val="lt2"/>
                </a:solidFill>
              </a:rPr>
            </a:br>
            <a:r>
              <a:rPr b="1" lang="en">
                <a:solidFill>
                  <a:schemeClr val="lt2"/>
                </a:solidFill>
              </a:rPr>
              <a:t>3. Only one bed will be equal to pivot bear (because beds/bears have unique sizes)</a:t>
            </a:r>
            <a:br>
              <a:rPr b="1" lang="en">
                <a:solidFill>
                  <a:schemeClr val="lt2"/>
                </a:solidFill>
              </a:rPr>
            </a:br>
            <a:r>
              <a:rPr b="1" lang="en">
                <a:solidFill>
                  <a:schemeClr val="lt2"/>
                </a:solidFill>
              </a:rPr>
              <a:t>4. Choose that one bed as the pivot bed</a:t>
            </a:r>
            <a:br>
              <a:rPr b="1" lang="en">
                <a:solidFill>
                  <a:schemeClr val="lt2"/>
                </a:solidFill>
              </a:rPr>
            </a:br>
            <a:r>
              <a:rPr b="1" lang="en">
                <a:solidFill>
                  <a:schemeClr val="lt2"/>
                </a:solidFill>
              </a:rPr>
              <a:t>5. Partition bears based on pivot bed</a:t>
            </a:r>
            <a:br>
              <a:rPr b="1" lang="en">
                <a:solidFill>
                  <a:schemeClr val="lt2"/>
                </a:solidFill>
              </a:rPr>
            </a:br>
            <a:r>
              <a:rPr b="1" lang="en">
                <a:solidFill>
                  <a:srgbClr val="FF0000"/>
                </a:solidFill>
              </a:rPr>
              <a:t>6. Repeat recursively like Quicksort</a:t>
            </a:r>
            <a:endParaRPr b="1">
              <a:solidFill>
                <a:srgbClr val="FF0000"/>
              </a:solidFill>
            </a:endParaRPr>
          </a:p>
          <a:p>
            <a:pPr indent="0" lvl="0" marL="0" rtl="0" algn="l">
              <a:spcBef>
                <a:spcPts val="1600"/>
              </a:spcBef>
              <a:spcAft>
                <a:spcPts val="0"/>
              </a:spcAft>
              <a:buNone/>
            </a:pPr>
            <a:r>
              <a:rPr b="1" lang="en">
                <a:solidFill>
                  <a:srgbClr val="FF0000"/>
                </a:solidFill>
              </a:rPr>
              <a:t>Bears = [1, 2]  </a:t>
            </a:r>
            <a:r>
              <a:rPr b="1" lang="en">
                <a:solidFill>
                  <a:schemeClr val="accent2"/>
                </a:solidFill>
              </a:rPr>
              <a:t>[5]</a:t>
            </a:r>
            <a:r>
              <a:rPr b="1" lang="en">
                <a:solidFill>
                  <a:srgbClr val="FF0000"/>
                </a:solidFill>
              </a:rPr>
              <a:t>  [9, 7]</a:t>
            </a:r>
            <a:endParaRPr b="1">
              <a:solidFill>
                <a:srgbClr val="FF0000"/>
              </a:solidFill>
            </a:endParaRPr>
          </a:p>
          <a:p>
            <a:pPr indent="0" lvl="0" marL="0" rtl="0" algn="l">
              <a:spcBef>
                <a:spcPts val="1600"/>
              </a:spcBef>
              <a:spcAft>
                <a:spcPts val="1600"/>
              </a:spcAft>
              <a:buNone/>
            </a:pPr>
            <a:r>
              <a:rPr b="1" lang="en">
                <a:solidFill>
                  <a:srgbClr val="FF0000"/>
                </a:solidFill>
              </a:rPr>
              <a:t>Beds = [2, 1]  </a:t>
            </a:r>
            <a:r>
              <a:rPr b="1" lang="en">
                <a:solidFill>
                  <a:schemeClr val="accent2"/>
                </a:solidFill>
              </a:rPr>
              <a:t>[5]  </a:t>
            </a:r>
            <a:r>
              <a:rPr b="1" lang="en">
                <a:solidFill>
                  <a:srgbClr val="FF0000"/>
                </a:solidFill>
              </a:rPr>
              <a:t>[7, 9]</a:t>
            </a:r>
            <a:endParaRPr b="1">
              <a:solidFill>
                <a:srgbClr val="FF0000"/>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Attendance</a:t>
            </a:r>
            <a:endParaRPr/>
          </a:p>
        </p:txBody>
      </p:sp>
      <p:sp>
        <p:nvSpPr>
          <p:cNvPr id="662" name="Google Shape;662;p90"/>
          <p:cNvSpPr txBox="1"/>
          <p:nvPr>
            <p:ph idx="1" type="body"/>
          </p:nvPr>
        </p:nvSpPr>
        <p:spPr>
          <a:xfrm>
            <a:off x="311700" y="1283100"/>
            <a:ext cx="8520600" cy="96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400">
                <a:solidFill>
                  <a:schemeClr val="accent2"/>
                </a:solidFill>
              </a:rPr>
              <a:t>tinyurl.com/61b-disc-fa24-new</a:t>
            </a:r>
            <a:endParaRPr b="1" sz="2400">
              <a:solidFill>
                <a:schemeClr val="accent2"/>
              </a:solidFill>
            </a:endParaRPr>
          </a:p>
          <a:p>
            <a:pPr indent="0" lvl="0" marL="0" rtl="0" algn="ctr">
              <a:spcBef>
                <a:spcPts val="1600"/>
              </a:spcBef>
              <a:spcAft>
                <a:spcPts val="1600"/>
              </a:spcAft>
              <a:buNone/>
            </a:pPr>
            <a:r>
              <a:t/>
            </a:r>
            <a:endParaRPr b="1" sz="2400">
              <a:solidFill>
                <a:schemeClr val="accent2"/>
              </a:solidFill>
            </a:endParaRPr>
          </a:p>
        </p:txBody>
      </p:sp>
      <p:pic>
        <p:nvPicPr>
          <p:cNvPr id="663" name="Google Shape;663;p90"/>
          <p:cNvPicPr preferRelativeResize="0"/>
          <p:nvPr/>
        </p:nvPicPr>
        <p:blipFill>
          <a:blip r:embed="rId3">
            <a:alphaModFix/>
          </a:blip>
          <a:stretch>
            <a:fillRect/>
          </a:stretch>
        </p:blipFill>
        <p:spPr>
          <a:xfrm>
            <a:off x="3819525" y="2286175"/>
            <a:ext cx="1504950" cy="1504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Insertion Sort</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Insertion sort</a:t>
            </a:r>
            <a:r>
              <a:rPr lang="en"/>
              <a:t> iterates through the list and swaps items backwards as necessary to maintain sortedness. </a:t>
            </a:r>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1600"/>
              </a:spcAft>
              <a:buNone/>
            </a:pPr>
            <a:r>
              <a:rPr lang="en"/>
              <a:t>Runtime: </a:t>
            </a:r>
            <a:r>
              <a:rPr lang="en">
                <a:solidFill>
                  <a:srgbClr val="351C75"/>
                </a:solidFill>
              </a:rPr>
              <a:t>O(N</a:t>
            </a:r>
            <a:r>
              <a:rPr baseline="30000" lang="en">
                <a:solidFill>
                  <a:srgbClr val="351C75"/>
                </a:solidFill>
              </a:rPr>
              <a:t>2</a:t>
            </a:r>
            <a:r>
              <a:rPr lang="en">
                <a:solidFill>
                  <a:srgbClr val="351C75"/>
                </a:solidFill>
              </a:rPr>
              <a:t>)</a:t>
            </a:r>
            <a:endParaRPr>
              <a:solidFill>
                <a:srgbClr val="351C75"/>
              </a:solidFill>
            </a:endParaRPr>
          </a:p>
        </p:txBody>
      </p:sp>
      <p:sp>
        <p:nvSpPr>
          <p:cNvPr id="103" name="Google Shape;103;p20"/>
          <p:cNvSpPr txBox="1"/>
          <p:nvPr/>
        </p:nvSpPr>
        <p:spPr>
          <a:xfrm>
            <a:off x="2676600" y="1991700"/>
            <a:ext cx="1167000" cy="2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List so far: </a:t>
            </a:r>
            <a:endParaRPr>
              <a:solidFill>
                <a:schemeClr val="dk1"/>
              </a:solidFill>
              <a:latin typeface="Lato"/>
              <a:ea typeface="Lato"/>
              <a:cs typeface="Lato"/>
              <a:sym typeface="Lato"/>
            </a:endParaRPr>
          </a:p>
        </p:txBody>
      </p:sp>
      <p:sp>
        <p:nvSpPr>
          <p:cNvPr id="104" name="Google Shape;104;p20"/>
          <p:cNvSpPr/>
          <p:nvPr/>
        </p:nvSpPr>
        <p:spPr>
          <a:xfrm>
            <a:off x="4502100" y="2341125"/>
            <a:ext cx="139800" cy="321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Insertion Sort</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Insertion sort</a:t>
            </a:r>
            <a:r>
              <a:rPr lang="en"/>
              <a:t> iterates through the list and swaps items backwards as necessary to maintain sortedness. </a:t>
            </a:r>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1 3 5 2 4</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1600"/>
              </a:spcAft>
              <a:buNone/>
            </a:pPr>
            <a:r>
              <a:rPr lang="en"/>
              <a:t>Runtime: </a:t>
            </a:r>
            <a:r>
              <a:rPr lang="en">
                <a:solidFill>
                  <a:srgbClr val="351C75"/>
                </a:solidFill>
              </a:rPr>
              <a:t>O(N</a:t>
            </a:r>
            <a:r>
              <a:rPr baseline="30000" lang="en">
                <a:solidFill>
                  <a:srgbClr val="351C75"/>
                </a:solidFill>
              </a:rPr>
              <a:t>2</a:t>
            </a:r>
            <a:r>
              <a:rPr lang="en">
                <a:solidFill>
                  <a:srgbClr val="351C75"/>
                </a:solidFill>
              </a:rPr>
              <a:t>)</a:t>
            </a:r>
            <a:endParaRPr>
              <a:solidFill>
                <a:srgbClr val="351C75"/>
              </a:solidFill>
            </a:endParaRPr>
          </a:p>
        </p:txBody>
      </p:sp>
      <p:sp>
        <p:nvSpPr>
          <p:cNvPr id="111" name="Google Shape;111;p21"/>
          <p:cNvSpPr txBox="1"/>
          <p:nvPr/>
        </p:nvSpPr>
        <p:spPr>
          <a:xfrm>
            <a:off x="2599700" y="2386600"/>
            <a:ext cx="1167000" cy="2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List so far: </a:t>
            </a:r>
            <a:endParaRPr>
              <a:solidFill>
                <a:schemeClr val="dk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CS 61B Discussion">
  <a:themeElements>
    <a:clrScheme name="Simple Light">
      <a:dk1>
        <a:srgbClr val="000000"/>
      </a:dk1>
      <a:lt1>
        <a:srgbClr val="FFFFFF"/>
      </a:lt1>
      <a:dk2>
        <a:srgbClr val="888888"/>
      </a:dk2>
      <a:lt2>
        <a:srgbClr val="EEEEEE"/>
      </a:lt2>
      <a:accent1>
        <a:srgbClr val="003262"/>
      </a:accent1>
      <a:accent2>
        <a:srgbClr val="3B7EA1"/>
      </a:accent2>
      <a:accent3>
        <a:srgbClr val="FDB515"/>
      </a:accent3>
      <a:accent4>
        <a:srgbClr val="C4820E"/>
      </a:accent4>
      <a:accent5>
        <a:srgbClr val="46535E"/>
      </a:accent5>
      <a:accent6>
        <a:srgbClr val="B9D3B6"/>
      </a:accent6>
      <a:hlink>
        <a:srgbClr val="584F2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