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Lst>
  <p:sldSz cy="5143500" cx="9144000"/>
  <p:notesSz cx="6858000" cy="9144000"/>
  <p:embeddedFontLst>
    <p:embeddedFont>
      <p:font typeface="Catamaran"/>
      <p:regular r:id="rId137"/>
      <p:bold r:id="rId138"/>
    </p:embeddedFont>
    <p:embeddedFont>
      <p:font typeface="Lato"/>
      <p:regular r:id="rId139"/>
      <p:bold r:id="rId140"/>
      <p:italic r:id="rId141"/>
      <p:boldItalic r:id="rId142"/>
    </p:embeddedFont>
    <p:embeddedFont>
      <p:font typeface="IBM Plex Mono"/>
      <p:regular r:id="rId143"/>
      <p:bold r:id="rId144"/>
      <p:italic r:id="rId145"/>
      <p:boldItalic r:id="rId1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E05B0A-5FBC-4551-A3E0-99E829FAE8E0}">
  <a:tblStyle styleId="{C5E05B0A-5FBC-4551-A3E0-99E829FAE8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3" Type="http://schemas.openxmlformats.org/officeDocument/2006/relationships/font" Target="fonts/IBMPlexMono-regular.fntdata"/><Relationship Id="rId142" Type="http://schemas.openxmlformats.org/officeDocument/2006/relationships/font" Target="fonts/Lato-boldItalic.fntdata"/><Relationship Id="rId141" Type="http://schemas.openxmlformats.org/officeDocument/2006/relationships/font" Target="fonts/Lato-italic.fntdata"/><Relationship Id="rId140"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46" Type="http://schemas.openxmlformats.org/officeDocument/2006/relationships/font" Target="fonts/IBMPlexMono-boldItalic.fntdata"/><Relationship Id="rId7" Type="http://schemas.openxmlformats.org/officeDocument/2006/relationships/slide" Target="slides/slide1.xml"/><Relationship Id="rId145" Type="http://schemas.openxmlformats.org/officeDocument/2006/relationships/font" Target="fonts/IBMPlexMono-italic.fntdata"/><Relationship Id="rId8" Type="http://schemas.openxmlformats.org/officeDocument/2006/relationships/slide" Target="slides/slide2.xml"/><Relationship Id="rId144" Type="http://schemas.openxmlformats.org/officeDocument/2006/relationships/font" Target="fonts/IBMPlexMono-bold.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Lato-regular.fntdata"/><Relationship Id="rId138" Type="http://schemas.openxmlformats.org/officeDocument/2006/relationships/font" Target="fonts/Catamaran-bold.fntdata"/><Relationship Id="rId137" Type="http://schemas.openxmlformats.org/officeDocument/2006/relationships/font" Target="fonts/Catamaran-regular.fntdata"/><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a82cc993e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a82cc993e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cd183cc5e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cd183cc5e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cd183cc5e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cd183cc5e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d183cc5e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d183cc5e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d08ca161cb_1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d08ca161cb_1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Heapification all done!</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d08ca161cb_1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d08ca161cb_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d08ca161cb_1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d08ca161cb_1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d08ca161cb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d08ca161cb_1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d08ca161cb_1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d08ca161cb_1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d08ca161cb_1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d08ca161cb_1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d08ca161cb_1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d08ca161cb_1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a82cc993e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a82cc993e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d08ca161cb_1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d08ca161cb_1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d08ca161cb_1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d08ca161cb_1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d08ca161cb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d08ca161cb_1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d08ca161cb_1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d08ca161cb_1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d08ca161cb_1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d08ca161cb_1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d08ca161cb_1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d08ca161cb_1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2ba5dc335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2ba5dc335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2ba5dc33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2ba5dc33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2ba5dc335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2ba5dc335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2ba5dc335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2ba5dc335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a82cc993e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a82cc993e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2ba5dc335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2ba5dc335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28b47b99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28b47b99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2ba5dc335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2ba5dc335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2ba5dc33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2ba5dc33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cf5f422a9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cf5f422a9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2ba5dc33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2ba5dc33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cdb6693b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cdb6693b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2ba5dc335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12ba5dc335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2ba5dc335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2ba5dc335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12ba5dc335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12ba5dc335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a82cc993e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a82cc993e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31324f144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31324f14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890783b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890783b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82cc993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82cc993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a82cc993e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a82cc993e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a82cc993e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a82cc993e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a82cc993e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a82cc993e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a82cc993e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a82cc993e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12047cf5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12047cf5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a82cc993e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a82cc993e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90783b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90783b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a82cc993e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a82cc993e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a82cc993e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a82cc993e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a82cc993e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a82cc993e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a82cc993e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a82cc993e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f5f422a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f5f422a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890783b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890783b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ba5dc33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ba5dc33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890783b5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890783b5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08ca161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08ca161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08ca161c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08ca161c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08ca161c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08ca161c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08ca161c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08ca161c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08ca161c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08ca161c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08ca161c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08ca161c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08ca161c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08ca161c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08ca161c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08ca161c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08ca161c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08ca161c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890783b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890783b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08ca161cb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08ca161c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08ca161c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08ca161c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08ca161c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08ca161c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08ca161cb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08ca161cb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08ca161cb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08ca161cb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08ca161c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08ca161c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08ca161cb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08ca161cb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08ca161cb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08ca161c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08ca161c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08ca161c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890783b5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890783b5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a82cc99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a82cc99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08ca161c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08ca161c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08ca161cb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08ca161cb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08ca161cb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08ca161c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08ca161c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08ca161cb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08ca161cb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08ca161cb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d08ca161cb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d08ca161cb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08ca161cb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08ca161cb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08ca161cb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08ca161cb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08ca161cb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08ca161cb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d08ca161cb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d08ca161cb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a82cc993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a82cc993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08ca161cb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08ca161cb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08ca161cb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08ca161cb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08ca161cb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08ca161cb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08ca161cb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08ca161cb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d08ca161cb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d08ca161cb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890783b5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a890783b5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d08ca161cb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d08ca161cb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element arrays are trivially sorted</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08ca161cb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08ca161cb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08ca161cb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08ca161cb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08ca161cb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d08ca161cb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a82cc993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a82cc993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d08ca161cb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d08ca161cb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08ca161cb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d08ca161cb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d08ca161cb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d08ca161cb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08ca161cb_1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08ca161cb_1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d08ca161cb_1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d08ca161cb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d08ca161cb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d08ca161cb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d08ca161cb_1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d08ca161cb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d08ca161cb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d08ca161cb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d08ca161cb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d08ca161cb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d08ca161cb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d08ca161cb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a82cc993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a82cc993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08ca161cb_1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08ca161cb_1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d08ca161cb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d08ca161cb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d08ca161cb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d08ca161cb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d08ca161cb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d08ca161cb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08ca161cb_1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d08ca161cb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d08ca161cb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d08ca161cb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d08ca161cb_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d08ca161cb_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d08ca161cb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d08ca161cb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d08ca161cb_1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d08ca161cb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d08ca161cb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d08ca161cb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a82cc993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a82cc993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d08ca161cb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d08ca161cb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d08ca161cb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d08ca161cb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d08ca161cb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d08ca161cb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d08ca161cb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d08ca161cb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d08ca161cb_1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d08ca161cb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d08ca161cb_1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d08ca161cb_1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d08ca161cb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d08ca161cb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d08ca161cb_1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d08ca161cb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d08ca161cb_1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d08ca161cb_1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a890783b5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a890783b5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Sorting</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Discussion 11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18" name="Google Shape;118;p22"/>
          <p:cNvSpPr txBox="1"/>
          <p:nvPr/>
        </p:nvSpPr>
        <p:spPr>
          <a:xfrm>
            <a:off x="2599700" y="23866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19" name="Google Shape;119;p22"/>
          <p:cNvSpPr/>
          <p:nvPr/>
        </p:nvSpPr>
        <p:spPr>
          <a:xfrm>
            <a:off x="4689250" y="2738425"/>
            <a:ext cx="118800" cy="244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09" name="Google Shape;809;p112"/>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0  6  2  7  4</a:t>
            </a:r>
            <a:endParaRPr>
              <a:latin typeface="IBM Plex Mono"/>
              <a:ea typeface="IBM Plex Mono"/>
              <a:cs typeface="IBM Plex Mono"/>
              <a:sym typeface="IBM Plex Mono"/>
            </a:endParaRPr>
          </a:p>
        </p:txBody>
      </p:sp>
      <p:sp>
        <p:nvSpPr>
          <p:cNvPr id="810" name="Google Shape;810;p112"/>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811" name="Google Shape;811;p112"/>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sp>
        <p:nvSpPr>
          <p:cNvPr id="812" name="Google Shape;812;p112"/>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13" name="Google Shape;813;p112"/>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14" name="Google Shape;814;p112"/>
          <p:cNvSpPr/>
          <p:nvPr/>
        </p:nvSpPr>
        <p:spPr>
          <a:xfrm>
            <a:off x="4368850" y="372557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815" name="Google Shape;815;p112"/>
          <p:cNvCxnSpPr>
            <a:stCxn id="810" idx="3"/>
            <a:endCxn id="811"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112"/>
          <p:cNvCxnSpPr>
            <a:stCxn id="811" idx="3"/>
            <a:endCxn id="813"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817" name="Google Shape;817;p112"/>
          <p:cNvCxnSpPr>
            <a:stCxn id="810" idx="5"/>
            <a:endCxn id="812"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18" name="Google Shape;818;p112"/>
          <p:cNvCxnSpPr>
            <a:stCxn id="811" idx="5"/>
            <a:endCxn id="814" idx="0"/>
          </p:cNvCxnSpPr>
          <p:nvPr/>
        </p:nvCxnSpPr>
        <p:spPr>
          <a:xfrm>
            <a:off x="4324467" y="3235817"/>
            <a:ext cx="244500" cy="48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24" name="Google Shape;824;p113"/>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0  7  2  6  4</a:t>
            </a:r>
            <a:endParaRPr>
              <a:latin typeface="IBM Plex Mono"/>
              <a:ea typeface="IBM Plex Mono"/>
              <a:cs typeface="IBM Plex Mono"/>
              <a:sym typeface="IBM Plex Mono"/>
            </a:endParaRPr>
          </a:p>
        </p:txBody>
      </p:sp>
      <p:sp>
        <p:nvSpPr>
          <p:cNvPr id="825" name="Google Shape;825;p113"/>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826" name="Google Shape;826;p113"/>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27" name="Google Shape;827;p113"/>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28" name="Google Shape;828;p113"/>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sp>
        <p:nvSpPr>
          <p:cNvPr id="829" name="Google Shape;829;p113"/>
          <p:cNvSpPr/>
          <p:nvPr/>
        </p:nvSpPr>
        <p:spPr>
          <a:xfrm>
            <a:off x="4368850" y="372557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830" name="Google Shape;830;p113"/>
          <p:cNvCxnSpPr>
            <a:stCxn id="825" idx="3"/>
            <a:endCxn id="826"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31" name="Google Shape;831;p113"/>
          <p:cNvCxnSpPr>
            <a:stCxn id="826" idx="3"/>
            <a:endCxn id="828"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832" name="Google Shape;832;p113"/>
          <p:cNvCxnSpPr>
            <a:stCxn id="825" idx="5"/>
            <a:endCxn id="827"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33" name="Google Shape;833;p113"/>
          <p:cNvCxnSpPr>
            <a:stCxn id="826" idx="5"/>
            <a:endCxn id="829" idx="0"/>
          </p:cNvCxnSpPr>
          <p:nvPr/>
        </p:nvCxnSpPr>
        <p:spPr>
          <a:xfrm>
            <a:off x="4324467" y="3235817"/>
            <a:ext cx="244500" cy="48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39" name="Google Shape;839;p114"/>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7</a:t>
            </a:r>
            <a:r>
              <a:rPr lang="en">
                <a:latin typeface="IBM Plex Mono"/>
                <a:ea typeface="IBM Plex Mono"/>
                <a:cs typeface="IBM Plex Mono"/>
                <a:sym typeface="IBM Plex Mono"/>
              </a:rPr>
              <a:t>  0  2  6  4</a:t>
            </a:r>
            <a:endParaRPr>
              <a:latin typeface="IBM Plex Mono"/>
              <a:ea typeface="IBM Plex Mono"/>
              <a:cs typeface="IBM Plex Mono"/>
              <a:sym typeface="IBM Plex Mono"/>
            </a:endParaRPr>
          </a:p>
        </p:txBody>
      </p:sp>
      <p:sp>
        <p:nvSpPr>
          <p:cNvPr id="840" name="Google Shape;840;p114"/>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41" name="Google Shape;841;p114"/>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842" name="Google Shape;842;p114"/>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43" name="Google Shape;843;p114"/>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sp>
        <p:nvSpPr>
          <p:cNvPr id="844" name="Google Shape;844;p114"/>
          <p:cNvSpPr/>
          <p:nvPr/>
        </p:nvSpPr>
        <p:spPr>
          <a:xfrm>
            <a:off x="4368850" y="372557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cxnSp>
        <p:nvCxnSpPr>
          <p:cNvPr id="845" name="Google Shape;845;p114"/>
          <p:cNvCxnSpPr>
            <a:stCxn id="840" idx="3"/>
            <a:endCxn id="841"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46" name="Google Shape;846;p114"/>
          <p:cNvCxnSpPr>
            <a:stCxn id="841" idx="3"/>
            <a:endCxn id="843"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847" name="Google Shape;847;p114"/>
          <p:cNvCxnSpPr>
            <a:stCxn id="840" idx="5"/>
            <a:endCxn id="842"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48" name="Google Shape;848;p114"/>
          <p:cNvCxnSpPr>
            <a:stCxn id="841" idx="5"/>
            <a:endCxn id="844" idx="0"/>
          </p:cNvCxnSpPr>
          <p:nvPr/>
        </p:nvCxnSpPr>
        <p:spPr>
          <a:xfrm>
            <a:off x="4324467" y="3235817"/>
            <a:ext cx="244500" cy="48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54" name="Google Shape;854;p115"/>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7</a:t>
            </a:r>
            <a:endParaRPr>
              <a:latin typeface="Catamaran"/>
              <a:ea typeface="Catamaran"/>
              <a:cs typeface="Catamaran"/>
              <a:sym typeface="Catamaran"/>
            </a:endParaRPr>
          </a:p>
        </p:txBody>
      </p:sp>
      <p:sp>
        <p:nvSpPr>
          <p:cNvPr id="855" name="Google Shape;855;p115"/>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sp>
        <p:nvSpPr>
          <p:cNvPr id="856" name="Google Shape;856;p115"/>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57" name="Google Shape;857;p115"/>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858" name="Google Shape;858;p115"/>
          <p:cNvSpPr/>
          <p:nvPr/>
        </p:nvSpPr>
        <p:spPr>
          <a:xfrm>
            <a:off x="4368850" y="372557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859" name="Google Shape;859;p115"/>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7</a:t>
            </a:r>
            <a:r>
              <a:rPr lang="en">
                <a:latin typeface="IBM Plex Mono"/>
                <a:ea typeface="IBM Plex Mono"/>
                <a:cs typeface="IBM Plex Mono"/>
                <a:sym typeface="IBM Plex Mono"/>
              </a:rPr>
              <a:t>  6  2  0  4</a:t>
            </a:r>
            <a:endParaRPr>
              <a:latin typeface="IBM Plex Mono"/>
              <a:ea typeface="IBM Plex Mono"/>
              <a:cs typeface="IBM Plex Mono"/>
              <a:sym typeface="IBM Plex Mono"/>
            </a:endParaRPr>
          </a:p>
        </p:txBody>
      </p:sp>
      <p:cxnSp>
        <p:nvCxnSpPr>
          <p:cNvPr id="860" name="Google Shape;860;p115"/>
          <p:cNvCxnSpPr>
            <a:stCxn id="854" idx="3"/>
            <a:endCxn id="855"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61" name="Google Shape;861;p115"/>
          <p:cNvCxnSpPr>
            <a:stCxn id="855" idx="3"/>
            <a:endCxn id="857"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862" name="Google Shape;862;p115"/>
          <p:cNvCxnSpPr>
            <a:stCxn id="854" idx="5"/>
            <a:endCxn id="856"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63" name="Google Shape;863;p115"/>
          <p:cNvCxnSpPr>
            <a:stCxn id="855" idx="5"/>
            <a:endCxn id="858" idx="0"/>
          </p:cNvCxnSpPr>
          <p:nvPr/>
        </p:nvCxnSpPr>
        <p:spPr>
          <a:xfrm>
            <a:off x="4324467" y="3235817"/>
            <a:ext cx="244500" cy="48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69" name="Google Shape;869;p116"/>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Catamaran"/>
              <a:ea typeface="Catamaran"/>
              <a:cs typeface="Catamaran"/>
              <a:sym typeface="Catamaran"/>
            </a:endParaRPr>
          </a:p>
        </p:txBody>
      </p:sp>
      <p:sp>
        <p:nvSpPr>
          <p:cNvPr id="870" name="Google Shape;870;p116"/>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sp>
        <p:nvSpPr>
          <p:cNvPr id="871" name="Google Shape;871;p116"/>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72" name="Google Shape;872;p116"/>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873" name="Google Shape;873;p116"/>
          <p:cNvSpPr/>
          <p:nvPr/>
        </p:nvSpPr>
        <p:spPr>
          <a:xfrm>
            <a:off x="4368850" y="372557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874" name="Google Shape;874;p116"/>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6  2  0  4</a:t>
            </a:r>
            <a:r>
              <a:rPr lang="en">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p:txBody>
      </p:sp>
      <p:cxnSp>
        <p:nvCxnSpPr>
          <p:cNvPr id="875" name="Google Shape;875;p116"/>
          <p:cNvCxnSpPr>
            <a:stCxn id="869" idx="3"/>
            <a:endCxn id="870"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76" name="Google Shape;876;p116"/>
          <p:cNvCxnSpPr>
            <a:stCxn id="870" idx="3"/>
            <a:endCxn id="872"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877" name="Google Shape;877;p116"/>
          <p:cNvCxnSpPr>
            <a:stCxn id="869" idx="5"/>
            <a:endCxn id="871"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78" name="Google Shape;878;p116"/>
          <p:cNvCxnSpPr>
            <a:stCxn id="870" idx="5"/>
            <a:endCxn id="873" idx="0"/>
          </p:cNvCxnSpPr>
          <p:nvPr/>
        </p:nvCxnSpPr>
        <p:spPr>
          <a:xfrm>
            <a:off x="4324467" y="3235817"/>
            <a:ext cx="244500" cy="48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84" name="Google Shape;884;p117"/>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4</a:t>
            </a:r>
            <a:endParaRPr b="1">
              <a:latin typeface="Catamaran"/>
              <a:ea typeface="Catamaran"/>
              <a:cs typeface="Catamaran"/>
              <a:sym typeface="Catamaran"/>
            </a:endParaRPr>
          </a:p>
        </p:txBody>
      </p:sp>
      <p:sp>
        <p:nvSpPr>
          <p:cNvPr id="885" name="Google Shape;885;p117"/>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sp>
        <p:nvSpPr>
          <p:cNvPr id="886" name="Google Shape;886;p117"/>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887" name="Google Shape;887;p117"/>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888" name="Google Shape;888;p117"/>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4  </a:t>
            </a:r>
            <a:r>
              <a:rPr lang="en">
                <a:latin typeface="IBM Plex Mono"/>
                <a:ea typeface="IBM Plex Mono"/>
                <a:cs typeface="IBM Plex Mono"/>
                <a:sym typeface="IBM Plex Mono"/>
              </a:rPr>
              <a:t>6  2  0  </a:t>
            </a:r>
            <a:r>
              <a:rPr lang="en">
                <a:solidFill>
                  <a:srgbClr val="3C78D8"/>
                </a:solidFill>
                <a:latin typeface="IBM Plex Mono"/>
                <a:ea typeface="IBM Plex Mono"/>
                <a:cs typeface="IBM Plex Mono"/>
                <a:sym typeface="IBM Plex Mono"/>
              </a:rPr>
              <a:t>7</a:t>
            </a:r>
            <a:endParaRPr>
              <a:solidFill>
                <a:srgbClr val="3C78D8"/>
              </a:solidFill>
              <a:latin typeface="IBM Plex Mono"/>
              <a:ea typeface="IBM Plex Mono"/>
              <a:cs typeface="IBM Plex Mono"/>
              <a:sym typeface="IBM Plex Mono"/>
            </a:endParaRPr>
          </a:p>
        </p:txBody>
      </p:sp>
      <p:cxnSp>
        <p:nvCxnSpPr>
          <p:cNvPr id="889" name="Google Shape;889;p117"/>
          <p:cNvCxnSpPr>
            <a:stCxn id="884" idx="3"/>
            <a:endCxn id="885"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890" name="Google Shape;890;p117"/>
          <p:cNvCxnSpPr>
            <a:stCxn id="885" idx="3"/>
            <a:endCxn id="887"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891" name="Google Shape;891;p117"/>
          <p:cNvCxnSpPr>
            <a:stCxn id="884" idx="5"/>
            <a:endCxn id="886"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97" name="Google Shape;897;p118"/>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6</a:t>
            </a:r>
            <a:endParaRPr>
              <a:latin typeface="Catamaran"/>
              <a:ea typeface="Catamaran"/>
              <a:cs typeface="Catamaran"/>
              <a:sym typeface="Catamaran"/>
            </a:endParaRPr>
          </a:p>
        </p:txBody>
      </p:sp>
      <p:sp>
        <p:nvSpPr>
          <p:cNvPr id="898" name="Google Shape;898;p118"/>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4</a:t>
            </a:r>
            <a:endParaRPr b="1">
              <a:latin typeface="Catamaran"/>
              <a:ea typeface="Catamaran"/>
              <a:cs typeface="Catamaran"/>
              <a:sym typeface="Catamaran"/>
            </a:endParaRPr>
          </a:p>
        </p:txBody>
      </p:sp>
      <p:sp>
        <p:nvSpPr>
          <p:cNvPr id="899" name="Google Shape;899;p118"/>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00" name="Google Shape;900;p118"/>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901" name="Google Shape;901;p118"/>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6</a:t>
            </a:r>
            <a:r>
              <a:rPr lang="en">
                <a:latin typeface="IBM Plex Mono"/>
                <a:ea typeface="IBM Plex Mono"/>
                <a:cs typeface="IBM Plex Mono"/>
                <a:sym typeface="IBM Plex Mono"/>
              </a:rPr>
              <a:t>  4  2  0  </a:t>
            </a:r>
            <a:r>
              <a:rPr lang="en">
                <a:solidFill>
                  <a:srgbClr val="3C78D8"/>
                </a:solidFill>
                <a:latin typeface="IBM Plex Mono"/>
                <a:ea typeface="IBM Plex Mono"/>
                <a:cs typeface="IBM Plex Mono"/>
                <a:sym typeface="IBM Plex Mono"/>
              </a:rPr>
              <a:t>7</a:t>
            </a:r>
            <a:endParaRPr>
              <a:solidFill>
                <a:srgbClr val="3C78D8"/>
              </a:solidFill>
              <a:latin typeface="IBM Plex Mono"/>
              <a:ea typeface="IBM Plex Mono"/>
              <a:cs typeface="IBM Plex Mono"/>
              <a:sym typeface="IBM Plex Mono"/>
            </a:endParaRPr>
          </a:p>
        </p:txBody>
      </p:sp>
      <p:cxnSp>
        <p:nvCxnSpPr>
          <p:cNvPr id="902" name="Google Shape;902;p118"/>
          <p:cNvCxnSpPr>
            <a:stCxn id="897" idx="3"/>
            <a:endCxn id="898"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903" name="Google Shape;903;p118"/>
          <p:cNvCxnSpPr>
            <a:stCxn id="898" idx="3"/>
            <a:endCxn id="900"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904" name="Google Shape;904;p118"/>
          <p:cNvCxnSpPr>
            <a:stCxn id="897" idx="5"/>
            <a:endCxn id="899"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10" name="Google Shape;910;p119"/>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911" name="Google Shape;911;p119"/>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912" name="Google Shape;912;p119"/>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13" name="Google Shape;913;p119"/>
          <p:cNvSpPr/>
          <p:nvPr/>
        </p:nvSpPr>
        <p:spPr>
          <a:xfrm>
            <a:off x="3475575" y="3724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914" name="Google Shape;914;p119"/>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4  2  0  </a:t>
            </a:r>
            <a:r>
              <a:rPr b="1" lang="en">
                <a:solidFill>
                  <a:srgbClr val="3C78D8"/>
                </a:solidFill>
                <a:latin typeface="IBM Plex Mono"/>
                <a:ea typeface="IBM Plex Mono"/>
                <a:cs typeface="IBM Plex Mono"/>
                <a:sym typeface="IBM Plex Mono"/>
              </a:rPr>
              <a:t>6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p:txBody>
      </p:sp>
      <p:cxnSp>
        <p:nvCxnSpPr>
          <p:cNvPr id="915" name="Google Shape;915;p119"/>
          <p:cNvCxnSpPr>
            <a:stCxn id="910" idx="3"/>
            <a:endCxn id="911"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916" name="Google Shape;916;p119"/>
          <p:cNvCxnSpPr>
            <a:stCxn id="911" idx="3"/>
            <a:endCxn id="913" idx="0"/>
          </p:cNvCxnSpPr>
          <p:nvPr/>
        </p:nvCxnSpPr>
        <p:spPr>
          <a:xfrm flipH="1">
            <a:off x="3675783" y="3235817"/>
            <a:ext cx="365700" cy="488700"/>
          </a:xfrm>
          <a:prstGeom prst="straightConnector1">
            <a:avLst/>
          </a:prstGeom>
          <a:noFill/>
          <a:ln cap="flat" cmpd="sng" w="9525">
            <a:solidFill>
              <a:schemeClr val="dk2"/>
            </a:solidFill>
            <a:prstDash val="solid"/>
            <a:round/>
            <a:headEnd len="med" w="med" type="none"/>
            <a:tailEnd len="med" w="med" type="triangle"/>
          </a:ln>
        </p:spPr>
      </p:cxnSp>
      <p:cxnSp>
        <p:nvCxnSpPr>
          <p:cNvPr id="917" name="Google Shape;917;p119"/>
          <p:cNvCxnSpPr>
            <a:stCxn id="910" idx="5"/>
            <a:endCxn id="912"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23" name="Google Shape;923;p120"/>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0</a:t>
            </a:r>
            <a:endParaRPr b="1">
              <a:latin typeface="Catamaran"/>
              <a:ea typeface="Catamaran"/>
              <a:cs typeface="Catamaran"/>
              <a:sym typeface="Catamaran"/>
            </a:endParaRPr>
          </a:p>
        </p:txBody>
      </p:sp>
      <p:sp>
        <p:nvSpPr>
          <p:cNvPr id="924" name="Google Shape;924;p120"/>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925" name="Google Shape;925;p120"/>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26" name="Google Shape;926;p120"/>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a:t>
            </a:r>
            <a:r>
              <a:rPr lang="en">
                <a:latin typeface="IBM Plex Mono"/>
                <a:ea typeface="IBM Plex Mono"/>
                <a:cs typeface="IBM Plex Mono"/>
                <a:sym typeface="IBM Plex Mono"/>
              </a:rPr>
              <a:t>4  2</a:t>
            </a:r>
            <a:r>
              <a:rPr b="1" lang="en">
                <a:solidFill>
                  <a:srgbClr val="3C78D8"/>
                </a:solidFill>
                <a:latin typeface="IBM Plex Mono"/>
                <a:ea typeface="IBM Plex Mono"/>
                <a:cs typeface="IBM Plex Mono"/>
                <a:sym typeface="IBM Plex Mono"/>
              </a:rPr>
              <a:t>  6</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p:txBody>
      </p:sp>
      <p:cxnSp>
        <p:nvCxnSpPr>
          <p:cNvPr id="927" name="Google Shape;927;p120"/>
          <p:cNvCxnSpPr>
            <a:stCxn id="923" idx="3"/>
            <a:endCxn id="924"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928" name="Google Shape;928;p120"/>
          <p:cNvCxnSpPr>
            <a:stCxn id="923" idx="5"/>
            <a:endCxn id="925"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34" name="Google Shape;934;p121"/>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4</a:t>
            </a:r>
            <a:endParaRPr>
              <a:latin typeface="Catamaran"/>
              <a:ea typeface="Catamaran"/>
              <a:cs typeface="Catamaran"/>
              <a:sym typeface="Catamaran"/>
            </a:endParaRPr>
          </a:p>
        </p:txBody>
      </p:sp>
      <p:sp>
        <p:nvSpPr>
          <p:cNvPr id="935" name="Google Shape;935;p121"/>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0</a:t>
            </a:r>
            <a:endParaRPr b="1">
              <a:latin typeface="Catamaran"/>
              <a:ea typeface="Catamaran"/>
              <a:cs typeface="Catamaran"/>
              <a:sym typeface="Catamaran"/>
            </a:endParaRPr>
          </a:p>
        </p:txBody>
      </p:sp>
      <p:sp>
        <p:nvSpPr>
          <p:cNvPr id="936" name="Google Shape;936;p121"/>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37" name="Google Shape;937;p121"/>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4</a:t>
            </a:r>
            <a:r>
              <a:rPr lang="en">
                <a:latin typeface="IBM Plex Mono"/>
                <a:ea typeface="IBM Plex Mono"/>
                <a:cs typeface="IBM Plex Mono"/>
                <a:sym typeface="IBM Plex Mono"/>
              </a:rPr>
              <a:t>  0  2 </a:t>
            </a:r>
            <a:r>
              <a:rPr b="1" lang="en">
                <a:solidFill>
                  <a:srgbClr val="3C78D8"/>
                </a:solidFill>
                <a:latin typeface="IBM Plex Mono"/>
                <a:ea typeface="IBM Plex Mono"/>
                <a:cs typeface="IBM Plex Mono"/>
                <a:sym typeface="IBM Plex Mono"/>
              </a:rPr>
              <a:t> 6</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p:txBody>
      </p:sp>
      <p:cxnSp>
        <p:nvCxnSpPr>
          <p:cNvPr id="938" name="Google Shape;938;p121"/>
          <p:cNvCxnSpPr>
            <a:stCxn id="934" idx="3"/>
            <a:endCxn id="935"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939" name="Google Shape;939;p121"/>
          <p:cNvCxnSpPr>
            <a:stCxn id="934" idx="5"/>
            <a:endCxn id="936"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a:t>
            </a:r>
            <a:r>
              <a:rPr lang="en" sz="1200">
                <a:latin typeface="IBM Plex Mono"/>
                <a:ea typeface="IBM Plex Mono"/>
                <a:cs typeface="IBM Plex Mono"/>
                <a:sym typeface="IBM Plex Mono"/>
              </a:rPr>
              <a:t>3 5 2 4</a:t>
            </a:r>
            <a:endParaRPr sz="1200">
              <a:latin typeface="IBM Plex Mono"/>
              <a:ea typeface="IBM Plex Mono"/>
              <a:cs typeface="IBM Plex Mono"/>
              <a:sym typeface="IBM Plex Mono"/>
            </a:endParaRPr>
          </a:p>
          <a:p>
            <a:pPr indent="0" lvl="0" marL="0" rtl="0" algn="ctr">
              <a:spcBef>
                <a:spcPts val="1600"/>
              </a:spcBef>
              <a:spcAft>
                <a:spcPts val="0"/>
              </a:spcAft>
              <a:buClr>
                <a:schemeClr val="dk1"/>
              </a:buClr>
              <a:buSzPts val="1100"/>
              <a:buFont typeface="Arial"/>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26" name="Google Shape;126;p23"/>
          <p:cNvSpPr txBox="1"/>
          <p:nvPr/>
        </p:nvSpPr>
        <p:spPr>
          <a:xfrm>
            <a:off x="2641650" y="28269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45" name="Google Shape;945;p122"/>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946" name="Google Shape;946;p122"/>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947" name="Google Shape;947;p122"/>
          <p:cNvSpPr/>
          <p:nvPr/>
        </p:nvSpPr>
        <p:spPr>
          <a:xfrm>
            <a:off x="47832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2</a:t>
            </a:r>
            <a:endParaRPr>
              <a:latin typeface="Catamaran"/>
              <a:ea typeface="Catamaran"/>
              <a:cs typeface="Catamaran"/>
              <a:sym typeface="Catamaran"/>
            </a:endParaRPr>
          </a:p>
        </p:txBody>
      </p:sp>
      <p:sp>
        <p:nvSpPr>
          <p:cNvPr id="948" name="Google Shape;948;p122"/>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0  2</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6</a:t>
            </a:r>
            <a:r>
              <a:rPr b="1" lang="en">
                <a:solidFill>
                  <a:srgbClr val="3C78D8"/>
                </a:solidFill>
                <a:latin typeface="IBM Plex Mono"/>
                <a:ea typeface="IBM Plex Mono"/>
                <a:cs typeface="IBM Plex Mono"/>
                <a:sym typeface="IBM Plex Mono"/>
              </a:rPr>
              <a:t> </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p:txBody>
      </p:sp>
      <p:cxnSp>
        <p:nvCxnSpPr>
          <p:cNvPr id="949" name="Google Shape;949;p122"/>
          <p:cNvCxnSpPr>
            <a:stCxn id="945" idx="3"/>
            <a:endCxn id="946"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cxnSp>
        <p:nvCxnSpPr>
          <p:cNvPr id="950" name="Google Shape;950;p122"/>
          <p:cNvCxnSpPr>
            <a:stCxn id="945" idx="5"/>
            <a:endCxn id="947" idx="0"/>
          </p:cNvCxnSpPr>
          <p:nvPr/>
        </p:nvCxnSpPr>
        <p:spPr>
          <a:xfrm>
            <a:off x="4724667"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56" name="Google Shape;956;p123"/>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tamaran"/>
                <a:ea typeface="Catamaran"/>
                <a:cs typeface="Catamaran"/>
                <a:sym typeface="Catamaran"/>
              </a:rPr>
              <a:t>2</a:t>
            </a:r>
            <a:endParaRPr b="1">
              <a:latin typeface="Catamaran"/>
              <a:ea typeface="Catamaran"/>
              <a:cs typeface="Catamaran"/>
              <a:sym typeface="Catamaran"/>
            </a:endParaRPr>
          </a:p>
        </p:txBody>
      </p:sp>
      <p:sp>
        <p:nvSpPr>
          <p:cNvPr id="957" name="Google Shape;957;p123"/>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958" name="Google Shape;958;p123"/>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2  </a:t>
            </a:r>
            <a:r>
              <a:rPr lang="en">
                <a:latin typeface="IBM Plex Mono"/>
                <a:ea typeface="IBM Plex Mono"/>
                <a:cs typeface="IBM Plex Mono"/>
                <a:sym typeface="IBM Plex Mono"/>
              </a:rPr>
              <a:t>0</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6</a:t>
            </a:r>
            <a:r>
              <a:rPr b="1" lang="en">
                <a:solidFill>
                  <a:srgbClr val="3C78D8"/>
                </a:solidFill>
                <a:latin typeface="IBM Plex Mono"/>
                <a:ea typeface="IBM Plex Mono"/>
                <a:cs typeface="IBM Plex Mono"/>
                <a:sym typeface="IBM Plex Mono"/>
              </a:rPr>
              <a:t> </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a:p>
            <a:pPr indent="0" lvl="0" marL="0" rtl="0" algn="ctr">
              <a:spcBef>
                <a:spcPts val="1600"/>
              </a:spcBef>
              <a:spcAft>
                <a:spcPts val="1600"/>
              </a:spcAft>
              <a:buNone/>
            </a:pPr>
            <a:r>
              <a:t/>
            </a:r>
            <a:endParaRPr>
              <a:latin typeface="IBM Plex Mono"/>
              <a:ea typeface="IBM Plex Mono"/>
              <a:cs typeface="IBM Plex Mono"/>
              <a:sym typeface="IBM Plex Mono"/>
            </a:endParaRPr>
          </a:p>
        </p:txBody>
      </p:sp>
      <p:cxnSp>
        <p:nvCxnSpPr>
          <p:cNvPr id="959" name="Google Shape;959;p123"/>
          <p:cNvCxnSpPr>
            <a:stCxn id="956" idx="3"/>
            <a:endCxn id="957"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65" name="Google Shape;965;p124"/>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966" name="Google Shape;966;p124"/>
          <p:cNvSpPr/>
          <p:nvPr/>
        </p:nvSpPr>
        <p:spPr>
          <a:xfrm>
            <a:off x="3982875" y="2894225"/>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967" name="Google Shape;967;p124"/>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0  </a:t>
            </a:r>
            <a:r>
              <a:rPr b="1"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4</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6</a:t>
            </a:r>
            <a:r>
              <a:rPr b="1" lang="en">
                <a:solidFill>
                  <a:srgbClr val="3C78D8"/>
                </a:solidFill>
                <a:latin typeface="IBM Plex Mono"/>
                <a:ea typeface="IBM Plex Mono"/>
                <a:cs typeface="IBM Plex Mono"/>
                <a:sym typeface="IBM Plex Mono"/>
              </a:rPr>
              <a:t> </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a:p>
            <a:pPr indent="0" lvl="0" marL="0" rtl="0" algn="ctr">
              <a:spcBef>
                <a:spcPts val="1600"/>
              </a:spcBef>
              <a:spcAft>
                <a:spcPts val="1600"/>
              </a:spcAft>
              <a:buNone/>
            </a:pPr>
            <a:r>
              <a:t/>
            </a:r>
            <a:endParaRPr>
              <a:solidFill>
                <a:srgbClr val="3C78D8"/>
              </a:solidFill>
              <a:latin typeface="IBM Plex Mono"/>
              <a:ea typeface="IBM Plex Mono"/>
              <a:cs typeface="IBM Plex Mono"/>
              <a:sym typeface="IBM Plex Mono"/>
            </a:endParaRPr>
          </a:p>
        </p:txBody>
      </p:sp>
      <p:cxnSp>
        <p:nvCxnSpPr>
          <p:cNvPr id="968" name="Google Shape;968;p124"/>
          <p:cNvCxnSpPr>
            <a:stCxn id="965" idx="3"/>
            <a:endCxn id="966" idx="0"/>
          </p:cNvCxnSpPr>
          <p:nvPr/>
        </p:nvCxnSpPr>
        <p:spPr>
          <a:xfrm flipH="1">
            <a:off x="4183083" y="2513142"/>
            <a:ext cx="2586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74" name="Google Shape;974;p125"/>
          <p:cNvSpPr/>
          <p:nvPr/>
        </p:nvSpPr>
        <p:spPr>
          <a:xfrm>
            <a:off x="4383075" y="2171550"/>
            <a:ext cx="400200" cy="4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0</a:t>
            </a:r>
            <a:endParaRPr>
              <a:latin typeface="Catamaran"/>
              <a:ea typeface="Catamaran"/>
              <a:cs typeface="Catamaran"/>
              <a:sym typeface="Catamaran"/>
            </a:endParaRPr>
          </a:p>
        </p:txBody>
      </p:sp>
      <p:sp>
        <p:nvSpPr>
          <p:cNvPr id="975" name="Google Shape;975;p125"/>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0  </a:t>
            </a:r>
            <a:r>
              <a:rPr b="1"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4</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6</a:t>
            </a:r>
            <a:r>
              <a:rPr b="1" lang="en">
                <a:solidFill>
                  <a:srgbClr val="3C78D8"/>
                </a:solidFill>
                <a:latin typeface="IBM Plex Mono"/>
                <a:ea typeface="IBM Plex Mono"/>
                <a:cs typeface="IBM Plex Mono"/>
                <a:sym typeface="IBM Plex Mono"/>
              </a:rPr>
              <a:t> </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a:p>
            <a:pPr indent="0" lvl="0" marL="0" rtl="0" algn="ctr">
              <a:spcBef>
                <a:spcPts val="1600"/>
              </a:spcBef>
              <a:spcAft>
                <a:spcPts val="1600"/>
              </a:spcAft>
              <a:buNone/>
            </a:pPr>
            <a:r>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81" name="Google Shape;981;p126"/>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3C78D8"/>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2  </a:t>
            </a:r>
            <a:r>
              <a:rPr lang="en">
                <a:solidFill>
                  <a:srgbClr val="3C78D8"/>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6</a:t>
            </a:r>
            <a:r>
              <a:rPr b="1" lang="en">
                <a:solidFill>
                  <a:srgbClr val="3C78D8"/>
                </a:solidFill>
                <a:latin typeface="IBM Plex Mono"/>
                <a:ea typeface="IBM Plex Mono"/>
                <a:cs typeface="IBM Plex Mono"/>
                <a:sym typeface="IBM Plex Mono"/>
              </a:rPr>
              <a:t> </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a:p>
            <a:pPr indent="0" lvl="0" marL="0" rtl="0" algn="ctr">
              <a:spcBef>
                <a:spcPts val="1600"/>
              </a:spcBef>
              <a:spcAft>
                <a:spcPts val="1600"/>
              </a:spcAft>
              <a:buNone/>
            </a:pPr>
            <a:r>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987" name="Google Shape;987;p127"/>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C78D8"/>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2  4</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6</a:t>
            </a:r>
            <a:r>
              <a:rPr b="1" lang="en">
                <a:solidFill>
                  <a:srgbClr val="3C78D8"/>
                </a:solidFill>
                <a:latin typeface="IBM Plex Mono"/>
                <a:ea typeface="IBM Plex Mono"/>
                <a:cs typeface="IBM Plex Mono"/>
                <a:sym typeface="IBM Plex Mono"/>
              </a:rPr>
              <a:t> </a:t>
            </a:r>
            <a:r>
              <a:rPr lang="en">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7</a:t>
            </a:r>
            <a:endParaRPr b="1">
              <a:solidFill>
                <a:srgbClr val="3C78D8"/>
              </a:solidFill>
              <a:latin typeface="IBM Plex Mono"/>
              <a:ea typeface="IBM Plex Mono"/>
              <a:cs typeface="IBM Plex Mono"/>
              <a:sym typeface="IBM Plex Mono"/>
            </a:endParaRPr>
          </a:p>
          <a:p>
            <a:pPr indent="0" lvl="0" marL="0" rtl="0" algn="ctr">
              <a:spcBef>
                <a:spcPts val="1600"/>
              </a:spcBef>
              <a:spcAft>
                <a:spcPts val="1600"/>
              </a:spcAft>
              <a:buNone/>
            </a:pPr>
            <a:r>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Crystal Has Been Waiting For This </a:t>
            </a:r>
            <a:r>
              <a:rPr lang="en" sz="1600">
                <a:latin typeface="Catamaran"/>
                <a:ea typeface="Catamaran"/>
                <a:cs typeface="Catamaran"/>
                <a:sym typeface="Catamaran"/>
              </a:rPr>
              <a:t>Implement a comparator to help sort TAs by height.</a:t>
            </a:r>
            <a:endParaRPr/>
          </a:p>
        </p:txBody>
      </p:sp>
      <p:sp>
        <p:nvSpPr>
          <p:cNvPr id="993" name="Google Shape;993;p128"/>
          <p:cNvSpPr txBox="1"/>
          <p:nvPr/>
        </p:nvSpPr>
        <p:spPr>
          <a:xfrm>
            <a:off x="294175" y="1390450"/>
            <a:ext cx="4503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class TA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private String name;</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private int height;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public TA(String name, int height)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this.name = name;</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this.height = height;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sz="1200">
              <a:latin typeface="IBM Plex Mono"/>
              <a:ea typeface="IBM Plex Mono"/>
              <a:cs typeface="IBM Plex Mono"/>
              <a:sym typeface="IBM Plex Mono"/>
            </a:endParaRPr>
          </a:p>
          <a:p>
            <a:pPr indent="0" lvl="0" marL="0" rtl="0" algn="l">
              <a:spcBef>
                <a:spcPts val="0"/>
              </a:spcBef>
              <a:spcAft>
                <a:spcPts val="0"/>
              </a:spcAft>
              <a:buNone/>
            </a:pPr>
            <a:r>
              <a:t/>
            </a:r>
            <a:endParaRPr sz="1200">
              <a:latin typeface="IBM Plex Mono"/>
              <a:ea typeface="IBM Plex Mono"/>
              <a:cs typeface="IBM Plex Mono"/>
              <a:sym typeface="IBM Plex Mono"/>
            </a:endParaRPr>
          </a:p>
        </p:txBody>
      </p:sp>
      <p:sp>
        <p:nvSpPr>
          <p:cNvPr id="994" name="Google Shape;994;p128"/>
          <p:cNvSpPr txBox="1"/>
          <p:nvPr/>
        </p:nvSpPr>
        <p:spPr>
          <a:xfrm>
            <a:off x="4801275" y="1442325"/>
            <a:ext cx="4436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class TAComparator implements Comparator&lt;______&gt;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@Override</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public int compare(_____ o1, _____ o2)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None/>
            </a:pPr>
            <a:r>
              <a:t/>
            </a:r>
            <a:endParaRPr sz="1200">
              <a:latin typeface="IBM Plex Mono"/>
              <a:ea typeface="IBM Plex Mono"/>
              <a:cs typeface="IBM Plex Mono"/>
              <a:sym typeface="IBM Plex Mon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a:t>
            </a:r>
            <a:r>
              <a:rPr lang="en"/>
              <a:t> Crystal Has Been Waiting For This </a:t>
            </a:r>
            <a:r>
              <a:rPr lang="en" sz="1600">
                <a:latin typeface="Catamaran"/>
                <a:ea typeface="Catamaran"/>
                <a:cs typeface="Catamaran"/>
                <a:sym typeface="Catamaran"/>
              </a:rPr>
              <a:t>Implement a comparator to help sort TAs by height.</a:t>
            </a:r>
            <a:endParaRPr/>
          </a:p>
        </p:txBody>
      </p:sp>
      <p:sp>
        <p:nvSpPr>
          <p:cNvPr id="1000" name="Google Shape;1000;p129"/>
          <p:cNvSpPr txBox="1"/>
          <p:nvPr/>
        </p:nvSpPr>
        <p:spPr>
          <a:xfrm>
            <a:off x="294175" y="1390450"/>
            <a:ext cx="4503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a:ea typeface="IBM Plex Mono"/>
                <a:cs typeface="IBM Plex Mono"/>
                <a:sym typeface="IBM Plex Mono"/>
              </a:rPr>
              <a:t>public class TA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private String name;</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private int height;</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public TA(String name, int height)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this.name = name;</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this.height = height;</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0"/>
              </a:spcBef>
              <a:spcAft>
                <a:spcPts val="0"/>
              </a:spcAft>
              <a:buNone/>
            </a:pPr>
            <a:r>
              <a:t/>
            </a:r>
            <a:endParaRPr sz="1200">
              <a:latin typeface="IBM Plex Mono"/>
              <a:ea typeface="IBM Plex Mono"/>
              <a:cs typeface="IBM Plex Mono"/>
              <a:sym typeface="IBM Plex Mono"/>
            </a:endParaRPr>
          </a:p>
        </p:txBody>
      </p:sp>
      <p:sp>
        <p:nvSpPr>
          <p:cNvPr id="1001" name="Google Shape;1001;p129"/>
          <p:cNvSpPr txBox="1"/>
          <p:nvPr/>
        </p:nvSpPr>
        <p:spPr>
          <a:xfrm>
            <a:off x="4801275" y="1442325"/>
            <a:ext cx="4436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a:ea typeface="IBM Plex Mono"/>
                <a:cs typeface="IBM Plex Mono"/>
                <a:sym typeface="IBM Plex Mono"/>
              </a:rPr>
              <a:t>public class TAComparator implements Comparator&lt;</a:t>
            </a:r>
            <a:r>
              <a:rPr lang="en" sz="1200">
                <a:solidFill>
                  <a:srgbClr val="38761D"/>
                </a:solidFill>
                <a:latin typeface="IBM Plex Mono"/>
                <a:ea typeface="IBM Plex Mono"/>
                <a:cs typeface="IBM Plex Mono"/>
                <a:sym typeface="IBM Plex Mono"/>
              </a:rPr>
              <a:t>TA</a:t>
            </a:r>
            <a:r>
              <a:rPr lang="en" sz="1200">
                <a:latin typeface="IBM Plex Mono"/>
                <a:ea typeface="IBM Plex Mono"/>
                <a:cs typeface="IBM Plex Mono"/>
                <a:sym typeface="IBM Plex Mono"/>
              </a:rPr>
              <a:t>&gt;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@Override</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public int compare(</a:t>
            </a:r>
            <a:r>
              <a:rPr lang="en" sz="1200">
                <a:solidFill>
                  <a:srgbClr val="38761D"/>
                </a:solidFill>
                <a:latin typeface="IBM Plex Mono"/>
                <a:ea typeface="IBM Plex Mono"/>
                <a:cs typeface="IBM Plex Mono"/>
                <a:sym typeface="IBM Plex Mono"/>
              </a:rPr>
              <a:t>TA</a:t>
            </a:r>
            <a:r>
              <a:rPr lang="en" sz="1200">
                <a:latin typeface="IBM Plex Mono"/>
                <a:ea typeface="IBM Plex Mono"/>
                <a:cs typeface="IBM Plex Mono"/>
                <a:sym typeface="IBM Plex Mono"/>
              </a:rPr>
              <a:t> o1, </a:t>
            </a:r>
            <a:r>
              <a:rPr lang="en" sz="1200">
                <a:solidFill>
                  <a:srgbClr val="38761D"/>
                </a:solidFill>
                <a:latin typeface="IBM Plex Mono"/>
                <a:ea typeface="IBM Plex Mono"/>
                <a:cs typeface="IBM Plex Mono"/>
                <a:sym typeface="IBM Plex Mono"/>
              </a:rPr>
              <a:t>TA</a:t>
            </a:r>
            <a:r>
              <a:rPr lang="en" sz="1200">
                <a:latin typeface="IBM Plex Mono"/>
                <a:ea typeface="IBM Plex Mono"/>
                <a:cs typeface="IBM Plex Mono"/>
                <a:sym typeface="IBM Plex Mono"/>
              </a:rPr>
              <a:t> o2)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a:t>
            </a:r>
            <a:r>
              <a:rPr lang="en" sz="1200">
                <a:solidFill>
                  <a:srgbClr val="38761D"/>
                </a:solidFill>
                <a:latin typeface="IBM Plex Mono"/>
                <a:ea typeface="IBM Plex Mono"/>
                <a:cs typeface="IBM Plex Mono"/>
                <a:sym typeface="IBM Plex Mono"/>
              </a:rPr>
              <a:t>if (o1.height &lt; o2.height) {</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            return -1;</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       } else if (o1.height &gt; o2.height) {</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            return 1;</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       }</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solidFill>
                  <a:srgbClr val="38761D"/>
                </a:solidFill>
                <a:latin typeface="IBM Plex Mono"/>
                <a:ea typeface="IBM Plex Mono"/>
                <a:cs typeface="IBM Plex Mono"/>
                <a:sym typeface="IBM Plex Mono"/>
              </a:rPr>
              <a:t>       return 0;</a:t>
            </a:r>
            <a:endParaRPr sz="1200">
              <a:solidFill>
                <a:srgbClr val="38761D"/>
              </a:solidFill>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None/>
            </a:pPr>
            <a:r>
              <a:t/>
            </a:r>
            <a:endParaRPr sz="1200">
              <a:latin typeface="IBM Plex Mono"/>
              <a:ea typeface="IBM Plex Mono"/>
              <a:cs typeface="IBM Plex Mono"/>
              <a:sym typeface="IBM Plex Mono"/>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Crystal Has Been Waiting For This </a:t>
            </a:r>
            <a:r>
              <a:rPr lang="en" sz="1600">
                <a:latin typeface="Catamaran"/>
                <a:ea typeface="Catamaran"/>
                <a:cs typeface="Catamaran"/>
                <a:sym typeface="Catamaran"/>
              </a:rPr>
              <a:t>Given the following list of TAs, who would make the worst pivot for Quicksort? What about the best pivot?</a:t>
            </a:r>
            <a:endParaRPr/>
          </a:p>
        </p:txBody>
      </p:sp>
      <p:sp>
        <p:nvSpPr>
          <p:cNvPr id="1007" name="Google Shape;1007;p130"/>
          <p:cNvSpPr txBox="1"/>
          <p:nvPr/>
        </p:nvSpPr>
        <p:spPr>
          <a:xfrm>
            <a:off x="294175" y="1390450"/>
            <a:ext cx="4503600" cy="3140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ethan = new TA("Ethan", 6);</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ronnie = new TA("Ronnie", 9001);</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aditya = new TA("Aditya", 1);</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elana = new TA("Elana", 5); </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sree = new TA("Sree", 7);</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kevin = new TA("Kevin", 25);</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elaine = new TA("Elaine", 9);</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daniel = new TA("Daniel", 4);</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teresa = new TA("Teresa", 8);</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diego = new TA("Diego", 8);</a:t>
            </a:r>
            <a:endParaRPr sz="1200">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200">
              <a:latin typeface="IBM Plex Mono"/>
              <a:ea typeface="IBM Plex Mono"/>
              <a:cs typeface="IBM Plex Mono"/>
              <a:sym typeface="IBM Plex Mono"/>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2B</a:t>
            </a:r>
            <a:r>
              <a:rPr lang="en"/>
              <a:t> Crystal Has Been Waiting For This </a:t>
            </a:r>
            <a:r>
              <a:rPr lang="en" sz="1600">
                <a:latin typeface="Catamaran"/>
                <a:ea typeface="Catamaran"/>
                <a:cs typeface="Catamaran"/>
                <a:sym typeface="Catamaran"/>
              </a:rPr>
              <a:t>Given the following list of TAs, who would make the worst pivot for Quicksort? What about the best pivot?</a:t>
            </a:r>
            <a:endParaRPr/>
          </a:p>
        </p:txBody>
      </p:sp>
      <p:sp>
        <p:nvSpPr>
          <p:cNvPr id="1013" name="Google Shape;1013;p131"/>
          <p:cNvSpPr txBox="1"/>
          <p:nvPr/>
        </p:nvSpPr>
        <p:spPr>
          <a:xfrm>
            <a:off x="4345875" y="1712050"/>
            <a:ext cx="451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Avenir"/>
                <a:ea typeface="Avenir"/>
                <a:cs typeface="Avenir"/>
                <a:sym typeface="Avenir"/>
              </a:rPr>
              <a:t>worst pivots: Ronnie (maximum height) and Aditya (minimum height). </a:t>
            </a:r>
            <a:endParaRPr>
              <a:solidFill>
                <a:srgbClr val="38761D"/>
              </a:solidFill>
              <a:latin typeface="Avenir"/>
              <a:ea typeface="Avenir"/>
              <a:cs typeface="Avenir"/>
              <a:sym typeface="Avenir"/>
            </a:endParaRPr>
          </a:p>
          <a:p>
            <a:pPr indent="0" lvl="0" marL="0" rtl="0" algn="l">
              <a:spcBef>
                <a:spcPts val="0"/>
              </a:spcBef>
              <a:spcAft>
                <a:spcPts val="0"/>
              </a:spcAft>
              <a:buNone/>
            </a:pPr>
            <a:r>
              <a:t/>
            </a:r>
            <a:endParaRPr>
              <a:solidFill>
                <a:srgbClr val="38761D"/>
              </a:solidFill>
              <a:latin typeface="Avenir"/>
              <a:ea typeface="Avenir"/>
              <a:cs typeface="Avenir"/>
              <a:sym typeface="Avenir"/>
            </a:endParaRPr>
          </a:p>
          <a:p>
            <a:pPr indent="0" lvl="0" marL="0" rtl="0" algn="l">
              <a:spcBef>
                <a:spcPts val="0"/>
              </a:spcBef>
              <a:spcAft>
                <a:spcPts val="0"/>
              </a:spcAft>
              <a:buNone/>
            </a:pPr>
            <a:r>
              <a:rPr lang="en">
                <a:solidFill>
                  <a:srgbClr val="38761D"/>
                </a:solidFill>
                <a:latin typeface="Avenir"/>
                <a:ea typeface="Avenir"/>
                <a:cs typeface="Avenir"/>
                <a:sym typeface="Avenir"/>
              </a:rPr>
              <a:t>best pivots: Sree, Teresa, Diego (median height)</a:t>
            </a:r>
            <a:endParaRPr>
              <a:solidFill>
                <a:srgbClr val="38761D"/>
              </a:solidFill>
              <a:latin typeface="Avenir"/>
              <a:ea typeface="Avenir"/>
              <a:cs typeface="Avenir"/>
              <a:sym typeface="Avenir"/>
            </a:endParaRPr>
          </a:p>
        </p:txBody>
      </p:sp>
      <p:sp>
        <p:nvSpPr>
          <p:cNvPr id="1014" name="Google Shape;1014;p131"/>
          <p:cNvSpPr txBox="1"/>
          <p:nvPr/>
        </p:nvSpPr>
        <p:spPr>
          <a:xfrm>
            <a:off x="294175" y="1390450"/>
            <a:ext cx="4503600" cy="3140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ethan = new TA("Ethan", 6);</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ronnie = new TA("Ronnie", 9001);</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aditya = new TA("Aditya", 1);</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elana = new TA("Elana", 5); </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sree = new TA("Sree", 7);</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kevin = new TA("Kevin", 25);</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elaine = new TA("Elaine", 9);</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daniel = new TA("Daniel", 4);</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teresa = new TA("Teresa", 8);</a:t>
            </a:r>
            <a:endParaRPr sz="1200">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TA diego = new TA("Diego", 8);</a:t>
            </a:r>
            <a:endParaRPr sz="1200">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200">
              <a:latin typeface="IBM Plex Mono"/>
              <a:ea typeface="IBM Plex Mono"/>
              <a:cs typeface="IBM Plex Mono"/>
              <a:sym typeface="IBM Plex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33" name="Google Shape;133;p24"/>
          <p:cNvSpPr txBox="1"/>
          <p:nvPr/>
        </p:nvSpPr>
        <p:spPr>
          <a:xfrm>
            <a:off x="2641650" y="28269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34" name="Google Shape;134;p24"/>
          <p:cNvSpPr/>
          <p:nvPr/>
        </p:nvSpPr>
        <p:spPr>
          <a:xfrm>
            <a:off x="4884900" y="3147600"/>
            <a:ext cx="111900" cy="342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Crystal Has Been Waiting For This </a:t>
            </a:r>
            <a:endParaRPr/>
          </a:p>
        </p:txBody>
      </p:sp>
      <p:sp>
        <p:nvSpPr>
          <p:cNvPr id="1020" name="Google Shape;1020;p132"/>
          <p:cNvSpPr txBox="1"/>
          <p:nvPr/>
        </p:nvSpPr>
        <p:spPr>
          <a:xfrm>
            <a:off x="465175" y="1349325"/>
            <a:ext cx="7989600" cy="1939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TA teresa = new TA("Teresa", 8);</a:t>
            </a:r>
            <a:endParaRPr sz="1200">
              <a:solidFill>
                <a:schemeClr val="dk1"/>
              </a:solidFill>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TA diego = new TA("Diego", 8);</a:t>
            </a:r>
            <a:endParaRPr sz="1200">
              <a:solidFill>
                <a:schemeClr val="dk1"/>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t/>
            </a:r>
            <a:endParaRPr sz="1200">
              <a:solidFill>
                <a:schemeClr val="dk1"/>
              </a:solidFill>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None/>
            </a:pPr>
            <a:r>
              <a:rPr lang="en">
                <a:latin typeface="Avenir"/>
                <a:ea typeface="Avenir"/>
                <a:cs typeface="Avenir"/>
                <a:sym typeface="Avenir"/>
              </a:rPr>
              <a:t>Diego points out that even though he got in line after Teresa, he ended up in front of Teresa in the sorted list produced by Quicksort (which he doesn't like because that makes it seem like he's shorter than Teresa)! How might we ensure that Diego ends up behind Teresa?</a:t>
            </a:r>
            <a:endParaRPr>
              <a:latin typeface="Avenir"/>
              <a:ea typeface="Avenir"/>
              <a:cs typeface="Avenir"/>
              <a:sym typeface="Aveni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2C</a:t>
            </a:r>
            <a:r>
              <a:rPr lang="en"/>
              <a:t> Crystal Has Been Waiting For This </a:t>
            </a:r>
            <a:endParaRPr/>
          </a:p>
        </p:txBody>
      </p:sp>
      <p:sp>
        <p:nvSpPr>
          <p:cNvPr id="1026" name="Google Shape;1026;p133"/>
          <p:cNvSpPr txBox="1"/>
          <p:nvPr/>
        </p:nvSpPr>
        <p:spPr>
          <a:xfrm>
            <a:off x="465175" y="1349325"/>
            <a:ext cx="7989600" cy="344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TA teresa = new TA("Teresa", 8);</a:t>
            </a:r>
            <a:endParaRPr sz="1200">
              <a:solidFill>
                <a:schemeClr val="dk1"/>
              </a:solidFill>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IBM Plex Mono"/>
                <a:ea typeface="IBM Plex Mono"/>
                <a:cs typeface="IBM Plex Mono"/>
                <a:sym typeface="IBM Plex Mono"/>
              </a:rPr>
              <a:t>TA diego = new TA("Diego", 8);</a:t>
            </a:r>
            <a:endParaRPr sz="1200">
              <a:solidFill>
                <a:schemeClr val="dk1"/>
              </a:solidFill>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Diego points out that even though he got in line after Teresa, he ended up in front of Teresa in the sorted list produced by Quicksort (which he doesn't like because that makes it seem like he's shorter than Teresa)! How might we ensure that Diego ends up behind Teresa?</a:t>
            </a:r>
            <a:endParaRPr sz="12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a:solidFill>
                  <a:srgbClr val="38761D"/>
                </a:solidFill>
                <a:latin typeface="Avenir"/>
                <a:ea typeface="Avenir"/>
                <a:cs typeface="Avenir"/>
                <a:sym typeface="Avenir"/>
              </a:rPr>
              <a:t>We can use a stable sort to preserve the relative ordering of Teresa and Diego in the original list, like insertion sort or merge sort!*</a:t>
            </a:r>
            <a:endParaRPr>
              <a:solidFill>
                <a:srgbClr val="38761D"/>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a:solidFill>
                <a:srgbClr val="38761D"/>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a:solidFill>
                <a:srgbClr val="38761D"/>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 Technically stable Quicksort is possible, but we typically don’t use the stable version</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Crystal Has Been Waiting For This </a:t>
            </a:r>
            <a:endParaRPr/>
          </a:p>
        </p:txBody>
      </p:sp>
      <p:sp>
        <p:nvSpPr>
          <p:cNvPr id="1032" name="Google Shape;1032;p134"/>
          <p:cNvSpPr txBox="1"/>
          <p:nvPr/>
        </p:nvSpPr>
        <p:spPr>
          <a:xfrm>
            <a:off x="465175" y="1273125"/>
            <a:ext cx="7989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Avenir"/>
                <a:ea typeface="Avenir"/>
                <a:cs typeface="Avenir"/>
                <a:sym typeface="Avenir"/>
              </a:rPr>
              <a:t>Our TAs have just been sorted by height, but suddenly Vika and Wilson come running in late! Which sort will do the most minimal work to get them in their correct spots, and what is the additional runtime it will take (ie. not including the runtime for sorting all the other TAs first)?</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2D</a:t>
            </a:r>
            <a:r>
              <a:rPr lang="en"/>
              <a:t> Crystal Has Been Waiting For This </a:t>
            </a:r>
            <a:endParaRPr/>
          </a:p>
        </p:txBody>
      </p:sp>
      <p:sp>
        <p:nvSpPr>
          <p:cNvPr id="1038" name="Google Shape;1038;p135"/>
          <p:cNvSpPr txBox="1"/>
          <p:nvPr/>
        </p:nvSpPr>
        <p:spPr>
          <a:xfrm>
            <a:off x="465175" y="1273125"/>
            <a:ext cx="7989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Avenir"/>
                <a:ea typeface="Avenir"/>
                <a:cs typeface="Avenir"/>
                <a:sym typeface="Avenir"/>
              </a:rPr>
              <a:t>Our TAs have just been sorted by height, but suddenly Vika and Wilson come running in late! Which sort will do the most minimal work to get them in their correct spots, and what is the additional runtime it will take (ie. not including the runtime for sorting all the other TAs first)?</a:t>
            </a:r>
            <a:endParaRPr>
              <a:solidFill>
                <a:schemeClr val="dk1"/>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a:solidFill>
                <a:schemeClr val="dk1"/>
              </a:solidFill>
              <a:latin typeface="Avenir"/>
              <a:ea typeface="Avenir"/>
              <a:cs typeface="Avenir"/>
              <a:sym typeface="Avenir"/>
            </a:endParaRPr>
          </a:p>
          <a:p>
            <a:pPr indent="-317500" lvl="0" marL="457200" rtl="0" algn="l">
              <a:spcBef>
                <a:spcPts val="0"/>
              </a:spcBef>
              <a:spcAft>
                <a:spcPts val="0"/>
              </a:spcAft>
              <a:buClr>
                <a:srgbClr val="38761D"/>
              </a:buClr>
              <a:buSzPts val="1400"/>
              <a:buFont typeface="Avenir"/>
              <a:buChar char="●"/>
            </a:pPr>
            <a:r>
              <a:rPr lang="en">
                <a:solidFill>
                  <a:srgbClr val="38761D"/>
                </a:solidFill>
                <a:latin typeface="Avenir"/>
                <a:ea typeface="Avenir"/>
                <a:cs typeface="Avenir"/>
                <a:sym typeface="Avenir"/>
              </a:rPr>
              <a:t>Insertion sort: it is the most efficient on an already-sorted or nearly-sorted list</a:t>
            </a:r>
            <a:endParaRPr>
              <a:solidFill>
                <a:srgbClr val="38761D"/>
              </a:solidFill>
              <a:latin typeface="Avenir"/>
              <a:ea typeface="Avenir"/>
              <a:cs typeface="Avenir"/>
              <a:sym typeface="Avenir"/>
            </a:endParaRPr>
          </a:p>
          <a:p>
            <a:pPr indent="-317500" lvl="1" marL="914400" rtl="0" algn="l">
              <a:spcBef>
                <a:spcPts val="0"/>
              </a:spcBef>
              <a:spcAft>
                <a:spcPts val="0"/>
              </a:spcAft>
              <a:buClr>
                <a:srgbClr val="38761D"/>
              </a:buClr>
              <a:buSzPts val="1400"/>
              <a:buFont typeface="Avenir"/>
              <a:buChar char="○"/>
            </a:pPr>
            <a:r>
              <a:rPr lang="en">
                <a:solidFill>
                  <a:srgbClr val="38761D"/>
                </a:solidFill>
                <a:latin typeface="Avenir"/>
                <a:ea typeface="Avenir"/>
                <a:cs typeface="Avenir"/>
                <a:sym typeface="Avenir"/>
              </a:rPr>
              <a:t>Why? Consider what a different sort like merge sort or Quicksort would do in this situation</a:t>
            </a:r>
            <a:endParaRPr>
              <a:solidFill>
                <a:srgbClr val="38761D"/>
              </a:solidFill>
              <a:latin typeface="Avenir"/>
              <a:ea typeface="Avenir"/>
              <a:cs typeface="Avenir"/>
              <a:sym typeface="Avenir"/>
            </a:endParaRPr>
          </a:p>
          <a:p>
            <a:pPr indent="-317500" lvl="0" marL="457200" rtl="0" algn="l">
              <a:spcBef>
                <a:spcPts val="0"/>
              </a:spcBef>
              <a:spcAft>
                <a:spcPts val="0"/>
              </a:spcAft>
              <a:buClr>
                <a:srgbClr val="38761D"/>
              </a:buClr>
              <a:buSzPts val="1400"/>
              <a:buFont typeface="Avenir"/>
              <a:buChar char="●"/>
            </a:pPr>
            <a:r>
              <a:rPr lang="en">
                <a:solidFill>
                  <a:srgbClr val="38761D"/>
                </a:solidFill>
                <a:latin typeface="Avenir"/>
                <a:ea typeface="Avenir"/>
                <a:cs typeface="Avenir"/>
                <a:sym typeface="Avenir"/>
              </a:rPr>
              <a:t>Additional Runtime: Θ(N)</a:t>
            </a:r>
            <a:endParaRPr>
              <a:solidFill>
                <a:srgbClr val="38761D"/>
              </a:solidFill>
              <a:latin typeface="Avenir"/>
              <a:ea typeface="Avenir"/>
              <a:cs typeface="Avenir"/>
              <a:sym typeface="Avenir"/>
            </a:endParaRPr>
          </a:p>
          <a:p>
            <a:pPr indent="-317500" lvl="1" marL="914400" rtl="0" algn="l">
              <a:spcBef>
                <a:spcPts val="0"/>
              </a:spcBef>
              <a:spcAft>
                <a:spcPts val="0"/>
              </a:spcAft>
              <a:buClr>
                <a:srgbClr val="38761D"/>
              </a:buClr>
              <a:buSzPts val="1400"/>
              <a:buFont typeface="Avenir"/>
              <a:buChar char="○"/>
            </a:pPr>
            <a:r>
              <a:rPr lang="en">
                <a:solidFill>
                  <a:srgbClr val="38761D"/>
                </a:solidFill>
                <a:latin typeface="Avenir"/>
                <a:ea typeface="Avenir"/>
                <a:cs typeface="Avenir"/>
                <a:sym typeface="Avenir"/>
              </a:rPr>
              <a:t>At worst, we'd have to make two linear passes (ie. Vika and Wilson are the two shortest TAs)</a:t>
            </a:r>
            <a:endParaRPr>
              <a:solidFill>
                <a:srgbClr val="38761D"/>
              </a:solidFill>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3A</a:t>
            </a:r>
            <a:r>
              <a:rPr lang="en"/>
              <a:t> Zero One Two-Step </a:t>
            </a:r>
            <a:r>
              <a:rPr lang="en" sz="1400">
                <a:latin typeface="Catamaran"/>
                <a:ea typeface="Catamaran"/>
                <a:cs typeface="Catamaran"/>
                <a:sym typeface="Catamaran"/>
              </a:rPr>
              <a:t>Given an array that only contains 0's, 1's and 2's, write an algorithm to sort it in linear time without creating a new array. You may want to use the provided </a:t>
            </a:r>
            <a:r>
              <a:rPr lang="en" sz="1400">
                <a:latin typeface="IBM Plex Mono"/>
                <a:ea typeface="IBM Plex Mono"/>
                <a:cs typeface="IBM Plex Mono"/>
                <a:sym typeface="IBM Plex Mono"/>
              </a:rPr>
              <a:t>swap</a:t>
            </a:r>
            <a:r>
              <a:rPr lang="en" sz="1400">
                <a:latin typeface="Catamaran"/>
                <a:ea typeface="Catamaran"/>
                <a:cs typeface="Catamaran"/>
                <a:sym typeface="Catamaran"/>
              </a:rPr>
              <a:t> method</a:t>
            </a:r>
            <a:r>
              <a:rPr lang="en" sz="1400">
                <a:latin typeface="IBM Plex Mono"/>
                <a:ea typeface="IBM Plex Mono"/>
                <a:cs typeface="IBM Plex Mono"/>
                <a:sym typeface="IBM Plex Mono"/>
              </a:rPr>
              <a:t>.</a:t>
            </a:r>
            <a:endParaRPr/>
          </a:p>
          <a:p>
            <a:pPr indent="0" lvl="0" marL="0" rtl="0" algn="l">
              <a:spcBef>
                <a:spcPts val="0"/>
              </a:spcBef>
              <a:spcAft>
                <a:spcPts val="0"/>
              </a:spcAft>
              <a:buNone/>
            </a:pPr>
            <a:r>
              <a:t/>
            </a:r>
            <a:endParaRPr b="1">
              <a:solidFill>
                <a:schemeClr val="accent2"/>
              </a:solidFill>
            </a:endParaRPr>
          </a:p>
        </p:txBody>
      </p:sp>
      <p:sp>
        <p:nvSpPr>
          <p:cNvPr id="1044" name="Google Shape;1044;p136"/>
          <p:cNvSpPr txBox="1"/>
          <p:nvPr>
            <p:ph idx="1" type="body"/>
          </p:nvPr>
        </p:nvSpPr>
        <p:spPr>
          <a:xfrm>
            <a:off x="311700" y="1304875"/>
            <a:ext cx="5060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a:t>
            </a:r>
            <a:r>
              <a:rPr b="1" lang="en" sz="1200">
                <a:latin typeface="IBM Plex Mono"/>
                <a:ea typeface="IBM Plex Mono"/>
                <a:cs typeface="IBM Plex Mono"/>
                <a:sym typeface="IBM Plex Mono"/>
              </a:rPr>
              <a:t>specialSort</a:t>
            </a:r>
            <a:r>
              <a:rPr lang="en" sz="1200">
                <a:latin typeface="IBM Plex Mono"/>
                <a:ea typeface="IBM Plex Mono"/>
                <a:cs typeface="IBM Plex Mono"/>
                <a:sym typeface="IBM Plex Mono"/>
              </a:rPr>
              <a:t>(int[] arr)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front = 0;</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back = arr.length - 1;</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    	int curr = 0;</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	while (________________________)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(arr[curr] &lt; 1)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latin typeface="IBM Plex Mono"/>
                <a:ea typeface="IBM Plex Mono"/>
                <a:cs typeface="IBM Plex Mono"/>
                <a:sym typeface="IBM Plex Mono"/>
              </a:rPr>
              <a:t>________________________</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            </a:t>
            </a:r>
            <a:r>
              <a:rPr lang="en" sz="1200">
                <a:latin typeface="IBM Plex Mono"/>
                <a:ea typeface="IBM Plex Mono"/>
                <a:cs typeface="IBM Plex Mono"/>
                <a:sym typeface="IBM Plex Mono"/>
              </a:rPr>
              <a:t>________________________;</a:t>
            </a:r>
            <a:endParaRPr sz="1200">
              <a:latin typeface="IBM Plex Mono"/>
              <a:ea typeface="IBM Plex Mono"/>
              <a:cs typeface="IBM Plex Mono"/>
              <a:sym typeface="IBM Plex Mono"/>
            </a:endParaRPr>
          </a:p>
          <a:p>
            <a:pPr indent="0" lvl="0" marL="91440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if (arr[curr] &gt; 1)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latin typeface="IBM Plex Mono"/>
                <a:ea typeface="IBM Plex Mono"/>
                <a:cs typeface="IBM Plex Mono"/>
                <a:sym typeface="IBM Plex Mono"/>
              </a:rPr>
              <a:t>________________________;</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latin typeface="IBM Plex Mono"/>
                <a:ea typeface="IBM Plex Mono"/>
                <a:cs typeface="IBM Plex Mono"/>
                <a:sym typeface="IBM Plex Mono"/>
              </a:rPr>
              <a:t>________________________;</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 else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latin typeface="IBM Plex Mono"/>
                <a:ea typeface="IBM Plex Mono"/>
                <a:cs typeface="IBM Plex Mono"/>
                <a:sym typeface="IBM Plex Mono"/>
              </a:rPr>
              <a:t>________________________;</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p:txBody>
      </p:sp>
      <p:sp>
        <p:nvSpPr>
          <p:cNvPr id="1045" name="Google Shape;1045;p136"/>
          <p:cNvSpPr txBox="1"/>
          <p:nvPr/>
        </p:nvSpPr>
        <p:spPr>
          <a:xfrm>
            <a:off x="5537200" y="1333500"/>
            <a:ext cx="3441900" cy="180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private static void </a:t>
            </a:r>
            <a:r>
              <a:rPr b="1" lang="en" sz="1100">
                <a:solidFill>
                  <a:schemeClr val="dk1"/>
                </a:solidFill>
                <a:latin typeface="IBM Plex Mono"/>
                <a:ea typeface="IBM Plex Mono"/>
                <a:cs typeface="IBM Plex Mono"/>
                <a:sym typeface="IBM Plex Mono"/>
              </a:rPr>
              <a:t>swap</a:t>
            </a:r>
            <a:r>
              <a:rPr lang="en" sz="1100">
                <a:solidFill>
                  <a:schemeClr val="dk1"/>
                </a:solidFill>
                <a:latin typeface="IBM Plex Mono"/>
                <a:ea typeface="IBM Plex Mono"/>
                <a:cs typeface="IBM Plex Mono"/>
                <a:sym typeface="IBM Plex Mono"/>
              </a:rPr>
              <a:t>(int[] arr, int i, int j) {</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    int temp = arr[i];</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    arr[i] = arr[j];</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    arr[j] = temp;</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1600"/>
              </a:spcBef>
              <a:spcAft>
                <a:spcPts val="0"/>
              </a:spcAft>
              <a:buNone/>
            </a:pPr>
            <a:r>
              <a:t/>
            </a:r>
            <a:endParaRPr sz="1200">
              <a:latin typeface="Catamaran"/>
              <a:ea typeface="Catamaran"/>
              <a:cs typeface="Catamaran"/>
              <a:sym typeface="Catamaran"/>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3A</a:t>
            </a:r>
            <a:r>
              <a:rPr lang="en"/>
              <a:t> Zero One Two-Step </a:t>
            </a:r>
            <a:r>
              <a:rPr lang="en" sz="1400">
                <a:latin typeface="Catamaran"/>
                <a:ea typeface="Catamaran"/>
                <a:cs typeface="Catamaran"/>
                <a:sym typeface="Catamaran"/>
              </a:rPr>
              <a:t>Given an array that only contains 0's, 1's and 2's, write an algorithm to sort it in linear time without creating a new array. You may want to use the provided </a:t>
            </a:r>
            <a:r>
              <a:rPr lang="en" sz="1400">
                <a:latin typeface="IBM Plex Mono"/>
                <a:ea typeface="IBM Plex Mono"/>
                <a:cs typeface="IBM Plex Mono"/>
                <a:sym typeface="IBM Plex Mono"/>
              </a:rPr>
              <a:t>swap</a:t>
            </a:r>
            <a:r>
              <a:rPr lang="en" sz="1400">
                <a:latin typeface="Catamaran"/>
                <a:ea typeface="Catamaran"/>
                <a:cs typeface="Catamaran"/>
                <a:sym typeface="Catamaran"/>
              </a:rPr>
              <a:t> method</a:t>
            </a:r>
            <a:r>
              <a:rPr lang="en" sz="1400">
                <a:latin typeface="IBM Plex Mono"/>
                <a:ea typeface="IBM Plex Mono"/>
                <a:cs typeface="IBM Plex Mono"/>
                <a:sym typeface="IBM Plex Mono"/>
              </a:rPr>
              <a:t>.</a:t>
            </a:r>
            <a:endParaRPr/>
          </a:p>
          <a:p>
            <a:pPr indent="0" lvl="0" marL="0" rtl="0" algn="l">
              <a:spcBef>
                <a:spcPts val="0"/>
              </a:spcBef>
              <a:spcAft>
                <a:spcPts val="0"/>
              </a:spcAft>
              <a:buNone/>
            </a:pPr>
            <a:r>
              <a:t/>
            </a:r>
            <a:endParaRPr b="1">
              <a:solidFill>
                <a:schemeClr val="accent2"/>
              </a:solidFill>
            </a:endParaRPr>
          </a:p>
        </p:txBody>
      </p:sp>
      <p:sp>
        <p:nvSpPr>
          <p:cNvPr id="1051" name="Google Shape;1051;p137"/>
          <p:cNvSpPr txBox="1"/>
          <p:nvPr>
            <p:ph idx="1" type="body"/>
          </p:nvPr>
        </p:nvSpPr>
        <p:spPr>
          <a:xfrm>
            <a:off x="311700" y="1304875"/>
            <a:ext cx="5060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public static int[] </a:t>
            </a:r>
            <a:r>
              <a:rPr b="1" lang="en" sz="1200">
                <a:latin typeface="IBM Plex Mono"/>
                <a:ea typeface="IBM Plex Mono"/>
                <a:cs typeface="IBM Plex Mono"/>
                <a:sym typeface="IBM Plex Mono"/>
              </a:rPr>
              <a:t>specialSort</a:t>
            </a:r>
            <a:r>
              <a:rPr lang="en" sz="1200">
                <a:latin typeface="IBM Plex Mono"/>
                <a:ea typeface="IBM Plex Mono"/>
                <a:cs typeface="IBM Plex Mono"/>
                <a:sym typeface="IBM Plex Mono"/>
              </a:rPr>
              <a:t>(int[] arr)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front = 0;</a:t>
            </a:r>
            <a:endParaRPr sz="1200">
              <a:latin typeface="IBM Plex Mono"/>
              <a:ea typeface="IBM Plex Mono"/>
              <a:cs typeface="IBM Plex Mono"/>
              <a:sym typeface="IBM Plex Mono"/>
            </a:endParaRPr>
          </a:p>
          <a:p>
            <a:pPr indent="0" lvl="0" marL="0" rtl="0" algn="l">
              <a:lnSpc>
                <a:spcPct val="100000"/>
              </a:lnSpc>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back = arr.length - 1;</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    	int curr = 0;</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45720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while (curr &lt;= back)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if (arr[curr] &lt; 1)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swap(arr, curr, front);</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front += 1;</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curr += 1;</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 else if (arr[curr] &gt; 1)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swap(arr,  curr, back);</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back -= 1;</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 else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curr += 1;</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solidFill>
                  <a:srgbClr val="38761D"/>
                </a:solidFill>
                <a:latin typeface="IBM Plex Mono"/>
                <a:ea typeface="IBM Plex Mono"/>
                <a:cs typeface="IBM Plex Mono"/>
                <a:sym typeface="IBM Plex Mono"/>
              </a:rPr>
              <a:t>    	}</a:t>
            </a:r>
            <a:endParaRPr sz="1200">
              <a:solidFill>
                <a:srgbClr val="38761D"/>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p:txBody>
      </p:sp>
      <p:sp>
        <p:nvSpPr>
          <p:cNvPr id="1052" name="Google Shape;1052;p137"/>
          <p:cNvSpPr txBox="1"/>
          <p:nvPr/>
        </p:nvSpPr>
        <p:spPr>
          <a:xfrm>
            <a:off x="5537200" y="1333500"/>
            <a:ext cx="3441900" cy="180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private static void </a:t>
            </a:r>
            <a:r>
              <a:rPr b="1" lang="en" sz="1100">
                <a:solidFill>
                  <a:schemeClr val="dk1"/>
                </a:solidFill>
                <a:latin typeface="IBM Plex Mono"/>
                <a:ea typeface="IBM Plex Mono"/>
                <a:cs typeface="IBM Plex Mono"/>
                <a:sym typeface="IBM Plex Mono"/>
              </a:rPr>
              <a:t>swap</a:t>
            </a:r>
            <a:r>
              <a:rPr lang="en" sz="1100">
                <a:solidFill>
                  <a:schemeClr val="dk1"/>
                </a:solidFill>
                <a:latin typeface="IBM Plex Mono"/>
                <a:ea typeface="IBM Plex Mono"/>
                <a:cs typeface="IBM Plex Mono"/>
                <a:sym typeface="IBM Plex Mono"/>
              </a:rPr>
              <a:t>(int[] arr, int i, int j) {</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    int temp = arr[i];</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    arr[i] = arr[j];</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    arr[j] = temp;</a:t>
            </a:r>
            <a:endParaRPr sz="1100">
              <a:solidFill>
                <a:schemeClr val="dk1"/>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chemeClr val="dk1"/>
                </a:solidFill>
                <a:latin typeface="IBM Plex Mono"/>
                <a:ea typeface="IBM Plex Mono"/>
                <a:cs typeface="IBM Plex Mono"/>
                <a:sym typeface="IBM Plex Mono"/>
              </a:rPr>
              <a:t>}</a:t>
            </a:r>
            <a:endParaRPr sz="1100">
              <a:solidFill>
                <a:schemeClr val="dk1"/>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IBM Plex Mono"/>
              <a:ea typeface="IBM Plex Mono"/>
              <a:cs typeface="IBM Plex Mono"/>
              <a:sym typeface="IBM Plex Mono"/>
            </a:endParaRPr>
          </a:p>
          <a:p>
            <a:pPr indent="0" lvl="0" marL="0" rtl="0" algn="l">
              <a:spcBef>
                <a:spcPts val="1600"/>
              </a:spcBef>
              <a:spcAft>
                <a:spcPts val="0"/>
              </a:spcAft>
              <a:buNone/>
            </a:pPr>
            <a:r>
              <a:t/>
            </a:r>
            <a:endParaRPr sz="1200">
              <a:latin typeface="Catamaran"/>
              <a:ea typeface="Catamaran"/>
              <a:cs typeface="Catamaran"/>
              <a:sym typeface="Catamaran"/>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Zero One Two-Step </a:t>
            </a:r>
            <a:endParaRPr/>
          </a:p>
        </p:txBody>
      </p:sp>
      <p:sp>
        <p:nvSpPr>
          <p:cNvPr id="1058" name="Google Shape;1058;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just wrote a linear time sort, how cool! Can you explain in a sentence or two why we can't always use this sort, even though it has better runtime than Mergesort or Quicksort?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3B</a:t>
            </a:r>
            <a:r>
              <a:rPr lang="en"/>
              <a:t> Zero One Two-Step </a:t>
            </a:r>
            <a:endParaRPr/>
          </a:p>
        </p:txBody>
      </p:sp>
      <p:sp>
        <p:nvSpPr>
          <p:cNvPr id="1064" name="Google Shape;1064;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just wrote a linear time sort, how cool! Can you explain in a sentence or two why we can't always use this sort, even though it has better runtime than Mergesort or Quicksort?</a:t>
            </a:r>
            <a:endParaRPr/>
          </a:p>
          <a:p>
            <a:pPr indent="0" lvl="0" marL="0" rtl="0" algn="l">
              <a:spcBef>
                <a:spcPts val="1600"/>
              </a:spcBef>
              <a:spcAft>
                <a:spcPts val="1600"/>
              </a:spcAft>
              <a:buNone/>
            </a:pPr>
            <a:br>
              <a:rPr lang="en">
                <a:solidFill>
                  <a:srgbClr val="38761D"/>
                </a:solidFill>
              </a:rPr>
            </a:br>
            <a:r>
              <a:rPr lang="en">
                <a:solidFill>
                  <a:srgbClr val="38761D"/>
                </a:solidFill>
              </a:rPr>
              <a:t>Our array only contained 3 types of values, which is a guarantee we can’t make in the real world</a:t>
            </a:r>
            <a:endParaRPr>
              <a:solidFill>
                <a:srgbClr val="38761D"/>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Zero One Two-Step </a:t>
            </a:r>
            <a:endParaRPr/>
          </a:p>
        </p:txBody>
      </p:sp>
      <p:sp>
        <p:nvSpPr>
          <p:cNvPr id="1070" name="Google Shape;1070;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sort we wrote above is also "in place". What does it mean to sort "in place", and why would we want this?</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3C</a:t>
            </a:r>
            <a:r>
              <a:rPr lang="en"/>
              <a:t> Zero One Two-Step </a:t>
            </a:r>
            <a:endParaRPr/>
          </a:p>
        </p:txBody>
      </p:sp>
      <p:sp>
        <p:nvSpPr>
          <p:cNvPr id="1076" name="Google Shape;107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sort we wrote above is also "in place". What does it mean to sort "in place", and why would we want this?</a:t>
            </a:r>
            <a:endParaRPr/>
          </a:p>
          <a:p>
            <a:pPr indent="-317500" lvl="0" marL="457200" rtl="0" algn="l">
              <a:spcBef>
                <a:spcPts val="1600"/>
              </a:spcBef>
              <a:spcAft>
                <a:spcPts val="0"/>
              </a:spcAft>
              <a:buClr>
                <a:srgbClr val="38761D"/>
              </a:buClr>
              <a:buSzPts val="1400"/>
              <a:buChar char="●"/>
            </a:pPr>
            <a:r>
              <a:rPr lang="en">
                <a:solidFill>
                  <a:srgbClr val="38761D"/>
                </a:solidFill>
              </a:rPr>
              <a:t>“in place”: does not require significant extra space</a:t>
            </a:r>
            <a:endParaRPr>
              <a:solidFill>
                <a:srgbClr val="38761D"/>
              </a:solidFill>
            </a:endParaRPr>
          </a:p>
          <a:p>
            <a:pPr indent="-317500" lvl="1" marL="914400" rtl="0" algn="l">
              <a:spcBef>
                <a:spcPts val="0"/>
              </a:spcBef>
              <a:spcAft>
                <a:spcPts val="0"/>
              </a:spcAft>
              <a:buClr>
                <a:srgbClr val="38761D"/>
              </a:buClr>
              <a:buSzPts val="1400"/>
              <a:buChar char="○"/>
            </a:pPr>
            <a:r>
              <a:rPr lang="en">
                <a:solidFill>
                  <a:srgbClr val="38761D"/>
                </a:solidFill>
              </a:rPr>
              <a:t>”Significant extra space”: &gt;= linear, with respect to the number of elements we are sorting</a:t>
            </a:r>
            <a:endParaRPr>
              <a:solidFill>
                <a:srgbClr val="38761D"/>
              </a:solidFill>
            </a:endParaRPr>
          </a:p>
          <a:p>
            <a:pPr indent="-317500" lvl="1" marL="914400" rtl="0" algn="l">
              <a:spcBef>
                <a:spcPts val="0"/>
              </a:spcBef>
              <a:spcAft>
                <a:spcPts val="0"/>
              </a:spcAft>
              <a:buClr>
                <a:srgbClr val="38761D"/>
              </a:buClr>
              <a:buSzPts val="1400"/>
              <a:buChar char="○"/>
            </a:pPr>
            <a:r>
              <a:rPr lang="en">
                <a:solidFill>
                  <a:srgbClr val="38761D"/>
                </a:solidFill>
              </a:rPr>
              <a:t>In place sorting algorithms: selection sort, insertion sort, heap sort</a:t>
            </a:r>
            <a:endParaRPr>
              <a:solidFill>
                <a:srgbClr val="38761D"/>
              </a:solidFill>
            </a:endParaRPr>
          </a:p>
          <a:p>
            <a:pPr indent="-317500" lvl="2" marL="1371600" rtl="0" algn="l">
              <a:spcBef>
                <a:spcPts val="0"/>
              </a:spcBef>
              <a:spcAft>
                <a:spcPts val="0"/>
              </a:spcAft>
              <a:buClr>
                <a:srgbClr val="38761D"/>
              </a:buClr>
              <a:buSzPts val="1400"/>
              <a:buChar char="■"/>
            </a:pPr>
            <a:r>
              <a:rPr lang="en">
                <a:solidFill>
                  <a:srgbClr val="38761D"/>
                </a:solidFill>
              </a:rPr>
              <a:t>Mergesort technically can be implemented in place, but it’s rather complex.</a:t>
            </a:r>
            <a:endParaRPr>
              <a:solidFill>
                <a:srgbClr val="38761D"/>
              </a:solidFill>
            </a:endParaRPr>
          </a:p>
          <a:p>
            <a:pPr indent="-317500" lvl="0" marL="457200" rtl="0" algn="l">
              <a:spcBef>
                <a:spcPts val="0"/>
              </a:spcBef>
              <a:spcAft>
                <a:spcPts val="0"/>
              </a:spcAft>
              <a:buClr>
                <a:srgbClr val="38761D"/>
              </a:buClr>
              <a:buSzPts val="1400"/>
              <a:buChar char="●"/>
            </a:pPr>
            <a:r>
              <a:rPr lang="en">
                <a:solidFill>
                  <a:srgbClr val="38761D"/>
                </a:solidFill>
              </a:rPr>
              <a:t>Doing operations in place is beneficial because we typically want to use as little memory/computer resources as possible. Though in this class, we focus on time efficiency, space efficiency is important too in the real world!</a:t>
            </a:r>
            <a:endParaRPr>
              <a:solidFill>
                <a:srgbClr val="38761D"/>
              </a:solidFill>
            </a:endParaRPr>
          </a:p>
          <a:p>
            <a:pPr indent="0" lvl="0" marL="0" rtl="0" algn="l">
              <a:spcBef>
                <a:spcPts val="1600"/>
              </a:spcBef>
              <a:spcAft>
                <a:spcPts val="1600"/>
              </a:spcAft>
              <a:buNone/>
            </a:pPr>
            <a:r>
              <a:t/>
            </a:r>
            <a:endParaRPr>
              <a:solidFill>
                <a:srgbClr val="3876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1 2 3 4 5</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41" name="Google Shape;141;p25"/>
          <p:cNvSpPr txBox="1"/>
          <p:nvPr/>
        </p:nvSpPr>
        <p:spPr>
          <a:xfrm>
            <a:off x="2641650" y="3232225"/>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42" name="Google Shape;142;p25"/>
          <p:cNvSpPr txBox="1"/>
          <p:nvPr/>
        </p:nvSpPr>
        <p:spPr>
          <a:xfrm>
            <a:off x="5346175" y="3190225"/>
            <a:ext cx="13629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Sorted! </a:t>
            </a:r>
            <a:endParaRPr>
              <a:solidFill>
                <a:schemeClr val="dk1"/>
              </a:solidFill>
              <a:latin typeface="Lato"/>
              <a:ea typeface="Lato"/>
              <a:cs typeface="Lato"/>
              <a:sym typeface="Lato"/>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a:t>
            </a:r>
            <a:endParaRPr/>
          </a:p>
        </p:txBody>
      </p:sp>
      <p:sp>
        <p:nvSpPr>
          <p:cNvPr id="1082" name="Google Shape;1082;p142"/>
          <p:cNvSpPr txBox="1"/>
          <p:nvPr>
            <p:ph idx="1" type="body"/>
          </p:nvPr>
        </p:nvSpPr>
        <p:spPr>
          <a:xfrm>
            <a:off x="311700" y="1283100"/>
            <a:ext cx="8520600" cy="9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accent2"/>
                </a:solidFill>
              </a:rPr>
              <a:t>tinyurl.com/61b-disc-fa24-new</a:t>
            </a:r>
            <a:endParaRPr b="1" sz="2400">
              <a:solidFill>
                <a:schemeClr val="accent2"/>
              </a:solidFill>
            </a:endParaRPr>
          </a:p>
          <a:p>
            <a:pPr indent="0" lvl="0" marL="0" rtl="0" algn="ctr">
              <a:spcBef>
                <a:spcPts val="1600"/>
              </a:spcBef>
              <a:spcAft>
                <a:spcPts val="1600"/>
              </a:spcAft>
              <a:buNone/>
            </a:pPr>
            <a:r>
              <a:t/>
            </a:r>
            <a:endParaRPr b="1" sz="2400">
              <a:solidFill>
                <a:schemeClr val="accent2"/>
              </a:solidFill>
            </a:endParaRPr>
          </a:p>
        </p:txBody>
      </p:sp>
      <p:pic>
        <p:nvPicPr>
          <p:cNvPr id="1083" name="Google Shape;1083;p142"/>
          <p:cNvPicPr preferRelativeResize="0"/>
          <p:nvPr/>
        </p:nvPicPr>
        <p:blipFill>
          <a:blip r:embed="rId3">
            <a:alphaModFix/>
          </a:blip>
          <a:stretch>
            <a:fillRect/>
          </a:stretch>
        </p:blipFill>
        <p:spPr>
          <a:xfrm>
            <a:off x="3819525" y="2286175"/>
            <a:ext cx="1504950" cy="150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a:t>
            </a:r>
            <a:r>
              <a:rPr lang="en"/>
              <a:t> Sort</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a:t>
            </a:r>
            <a:r>
              <a:rPr b="1" lang="en">
                <a:solidFill>
                  <a:schemeClr val="accent2"/>
                </a:solidFill>
              </a:rPr>
              <a:t>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55" name="Google Shape;155;p27"/>
          <p:cNvSpPr/>
          <p:nvPr/>
        </p:nvSpPr>
        <p:spPr>
          <a:xfrm rot="5400000">
            <a:off x="4479575" y="1796050"/>
            <a:ext cx="153900" cy="838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a:t>
            </a:r>
            <a:r>
              <a:rPr lang="en" sz="1200">
                <a:latin typeface="IBM Plex Mono"/>
                <a:ea typeface="IBM Plex Mono"/>
                <a:cs typeface="IBM Plex Mono"/>
                <a:sym typeface="IBM Plex Mono"/>
              </a:rPr>
              <a:t> 3 2 4</a:t>
            </a:r>
            <a:endParaRPr sz="1200">
              <a:latin typeface="IBM Plex Mono"/>
              <a:ea typeface="IBM Plex Mono"/>
              <a:cs typeface="IBM Plex Mono"/>
              <a:sym typeface="IBM Plex Mono"/>
            </a:endParaRPr>
          </a:p>
          <a:p>
            <a:pPr indent="0" lvl="0" marL="0" rtl="0" algn="ctr">
              <a:spcBef>
                <a:spcPts val="1600"/>
              </a:spcBef>
              <a:spcAft>
                <a:spcPts val="0"/>
              </a:spcAft>
              <a:buClr>
                <a:schemeClr val="dk1"/>
              </a:buClr>
              <a:buSzPts val="1100"/>
              <a:buFont typeface="Arial"/>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62" name="Google Shape;162;p28"/>
          <p:cNvSpPr/>
          <p:nvPr/>
        </p:nvSpPr>
        <p:spPr>
          <a:xfrm rot="5400000">
            <a:off x="4579925" y="2301750"/>
            <a:ext cx="153900" cy="637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69" name="Google Shape;169;p29"/>
          <p:cNvSpPr/>
          <p:nvPr/>
        </p:nvSpPr>
        <p:spPr>
          <a:xfrm rot="5400000">
            <a:off x="4671825" y="2805950"/>
            <a:ext cx="153900" cy="468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76" name="Google Shape;176;p30"/>
          <p:cNvSpPr/>
          <p:nvPr/>
        </p:nvSpPr>
        <p:spPr>
          <a:xfrm rot="5400000">
            <a:off x="4762750" y="3295225"/>
            <a:ext cx="153900" cy="314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1 2 3 4 5</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       unsorted</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83" name="Google Shape;183;p31"/>
          <p:cNvSpPr/>
          <p:nvPr/>
        </p:nvSpPr>
        <p:spPr>
          <a:xfrm rot="5400000">
            <a:off x="4864025" y="3794850"/>
            <a:ext cx="153900" cy="139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graphicFrame>
        <p:nvGraphicFramePr>
          <p:cNvPr id="63" name="Google Shape;63;p14"/>
          <p:cNvGraphicFramePr/>
          <p:nvPr/>
        </p:nvGraphicFramePr>
        <p:xfrm>
          <a:off x="243188" y="1543238"/>
          <a:ext cx="3000000" cy="3000000"/>
        </p:xfrm>
        <a:graphic>
          <a:graphicData uri="http://schemas.openxmlformats.org/drawingml/2006/table">
            <a:tbl>
              <a:tblPr>
                <a:noFill/>
                <a:tableStyleId>{C5E05B0A-5FBC-4551-A3E0-99E829FAE8E0}</a:tableStyleId>
              </a:tblPr>
              <a:tblGrid>
                <a:gridCol w="1236800"/>
                <a:gridCol w="1236800"/>
                <a:gridCol w="1236800"/>
                <a:gridCol w="1236800"/>
                <a:gridCol w="1236800"/>
                <a:gridCol w="1236800"/>
                <a:gridCol w="1236800"/>
              </a:tblGrid>
              <a:tr h="348775">
                <a:tc>
                  <a:txBody>
                    <a:bodyPr/>
                    <a:lstStyle/>
                    <a:p>
                      <a:pPr indent="0" lvl="0" marL="0" rtl="0" algn="ctr">
                        <a:spcBef>
                          <a:spcPts val="0"/>
                        </a:spcBef>
                        <a:spcAft>
                          <a:spcPts val="0"/>
                        </a:spcAft>
                        <a:buNone/>
                      </a:pPr>
                      <a:r>
                        <a:rPr lang="en" sz="1000">
                          <a:latin typeface="Lato"/>
                          <a:ea typeface="Lato"/>
                          <a:cs typeface="Lato"/>
                          <a:sym typeface="Lato"/>
                        </a:rPr>
                        <a:t>Sunday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Monday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Tuesday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Wednesday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Thursday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Friday</a:t>
                      </a:r>
                      <a:endParaRPr sz="1000">
                        <a:latin typeface="Lato"/>
                        <a:ea typeface="Lato"/>
                        <a:cs typeface="Lato"/>
                        <a:sym typeface="Lato"/>
                      </a:endParaRPr>
                    </a:p>
                  </a:txBody>
                  <a:tcPr marT="45700" marB="45700" marR="45700" marL="45700" anchor="ctr"/>
                </a:tc>
                <a:tc>
                  <a:txBody>
                    <a:bodyPr/>
                    <a:lstStyle/>
                    <a:p>
                      <a:pPr indent="0" lvl="0" marL="0" rtl="0" algn="ctr">
                        <a:spcBef>
                          <a:spcPts val="0"/>
                        </a:spcBef>
                        <a:spcAft>
                          <a:spcPts val="0"/>
                        </a:spcAft>
                        <a:buNone/>
                      </a:pPr>
                      <a:r>
                        <a:rPr lang="en" sz="1000">
                          <a:latin typeface="Lato"/>
                          <a:ea typeface="Lato"/>
                          <a:cs typeface="Lato"/>
                          <a:sym typeface="Lato"/>
                        </a:rPr>
                        <a:t>Saturday</a:t>
                      </a:r>
                      <a:endParaRPr sz="1000">
                        <a:latin typeface="Lato"/>
                        <a:ea typeface="Lato"/>
                        <a:cs typeface="Lato"/>
                        <a:sym typeface="Lato"/>
                      </a:endParaRPr>
                    </a:p>
                  </a:txBody>
                  <a:tcPr marT="45700" marB="45700" marR="45700" marL="45700" anchor="ctr"/>
                </a:tc>
              </a:tr>
              <a:tr h="854125">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11/11</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Week 12 Survey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11/12</a:t>
                      </a:r>
                      <a:endParaRPr sz="1000">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000">
                          <a:latin typeface="Lato"/>
                          <a:ea typeface="Lato"/>
                          <a:cs typeface="Lato"/>
                          <a:sym typeface="Lato"/>
                        </a:rPr>
                        <a:t>Project 2B due</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b="1"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Clr>
                          <a:srgbClr val="000000"/>
                        </a:buClr>
                        <a:buSzPts val="1100"/>
                        <a:buFont typeface="Arial"/>
                        <a:buNone/>
                      </a:pPr>
                      <a:r>
                        <a:t/>
                      </a:r>
                      <a:endParaRPr sz="1000">
                        <a:latin typeface="Lato"/>
                        <a:ea typeface="Lato"/>
                        <a:cs typeface="Lato"/>
                        <a:sym typeface="Lato"/>
                      </a:endParaRPr>
                    </a:p>
                  </a:txBody>
                  <a:tcPr marT="45700" marB="45700" marR="45700" marL="45700" anchor="ctr">
                    <a:solidFill>
                      <a:srgbClr val="FCE5CD"/>
                    </a:solidFill>
                  </a:tcPr>
                </a:tc>
                <a:tc>
                  <a:txBody>
                    <a:bodyPr/>
                    <a:lstStyle/>
                    <a:p>
                      <a:pPr indent="0" lvl="0" marL="0" rtl="0" algn="ctr">
                        <a:spcBef>
                          <a:spcPts val="0"/>
                        </a:spcBef>
                        <a:spcAft>
                          <a:spcPts val="0"/>
                        </a:spcAft>
                        <a:buNone/>
                      </a:pPr>
                      <a:r>
                        <a:t/>
                      </a:r>
                      <a:endParaRPr sz="1000">
                        <a:latin typeface="Lato"/>
                        <a:ea typeface="Lato"/>
                        <a:cs typeface="Lato"/>
                        <a:sym typeface="Lato"/>
                      </a:endParaRPr>
                    </a:p>
                  </a:txBody>
                  <a:tcPr marT="45700" marB="45700" marR="45700" marL="45700" anchor="ctr">
                    <a:solidFill>
                      <a:srgbClr val="FCE5CD"/>
                    </a:solidFill>
                  </a:tcPr>
                </a:tc>
              </a:tr>
              <a:tr h="854125">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rPr lang="en" sz="1000">
                          <a:latin typeface="Lato"/>
                          <a:ea typeface="Lato"/>
                          <a:cs typeface="Lato"/>
                          <a:sym typeface="Lato"/>
                        </a:rPr>
                        <a:t>11/18</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Week 13 Survey due</a:t>
                      </a:r>
                      <a:endParaRPr sz="1000">
                        <a:latin typeface="Lato"/>
                        <a:ea typeface="Lato"/>
                        <a:cs typeface="Lato"/>
                        <a:sym typeface="Lato"/>
                      </a:endParaRPr>
                    </a:p>
                    <a:p>
                      <a:pPr indent="0" lvl="0" marL="0" marR="0" rtl="0" algn="ctr">
                        <a:lnSpc>
                          <a:spcPct val="100000"/>
                        </a:lnSpc>
                        <a:spcBef>
                          <a:spcPts val="0"/>
                        </a:spcBef>
                        <a:spcAft>
                          <a:spcPts val="0"/>
                        </a:spcAft>
                        <a:buNone/>
                      </a:pPr>
                      <a:r>
                        <a:rPr lang="en" sz="1000">
                          <a:latin typeface="Lato"/>
                          <a:ea typeface="Lato"/>
                          <a:cs typeface="Lato"/>
                          <a:sym typeface="Lato"/>
                        </a:rPr>
                        <a:t>Project 3A due</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b="1"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c>
                  <a:txBody>
                    <a:bodyPr/>
                    <a:lstStyle/>
                    <a:p>
                      <a:pPr indent="0" lvl="0" marL="0" marR="0" rtl="0" algn="ctr">
                        <a:lnSpc>
                          <a:spcPct val="100000"/>
                        </a:lnSpc>
                        <a:spcBef>
                          <a:spcPts val="0"/>
                        </a:spcBef>
                        <a:spcAft>
                          <a:spcPts val="0"/>
                        </a:spcAft>
                        <a:buNone/>
                      </a:pPr>
                      <a:r>
                        <a:t/>
                      </a:r>
                      <a:endParaRPr sz="1000">
                        <a:latin typeface="Lato"/>
                        <a:ea typeface="Lato"/>
                        <a:cs typeface="Lato"/>
                        <a:sym typeface="Lato"/>
                      </a:endParaRPr>
                    </a:p>
                  </a:txBody>
                  <a:tcPr marT="45700" marB="45700" marR="45700" marL="457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Selection sort</a:t>
            </a:r>
            <a:r>
              <a:rPr lang="en"/>
              <a:t> finds the smallest remaining element in the unsorted portion of the list at each time step and swaps it into the correct position.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1 5 3 2 4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1 2 3 5 4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1 2 3 4 5</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a:t>
            </a:r>
            <a:r>
              <a:rPr baseline="30000" lang="en">
                <a:solidFill>
                  <a:srgbClr val="351C75"/>
                </a:solidFill>
              </a:rPr>
              <a:t>2</a:t>
            </a:r>
            <a:r>
              <a:rPr lang="en">
                <a:solidFill>
                  <a:srgbClr val="351C75"/>
                </a:solidFill>
              </a:rPr>
              <a:t>)</a:t>
            </a:r>
            <a:endParaRPr>
              <a:solidFill>
                <a:srgbClr val="351C75"/>
              </a:solidFill>
            </a:endParaRPr>
          </a:p>
        </p:txBody>
      </p:sp>
      <p:sp>
        <p:nvSpPr>
          <p:cNvPr id="190" name="Google Shape;190;p32"/>
          <p:cNvSpPr txBox="1"/>
          <p:nvPr/>
        </p:nvSpPr>
        <p:spPr>
          <a:xfrm>
            <a:off x="5122550" y="3445300"/>
            <a:ext cx="10623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Sorted!</a:t>
            </a:r>
            <a:endParaRPr>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a:t>
            </a:r>
            <a:r>
              <a:rPr lang="en"/>
              <a:t> Sort</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a:t>
            </a:r>
            <a:r>
              <a:rPr b="1" lang="en">
                <a:solidFill>
                  <a:schemeClr val="accent2"/>
                </a:solidFill>
              </a:rPr>
              <a:t>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197" name="Google Shape;197;p33"/>
          <p:cNvPicPr preferRelativeResize="0"/>
          <p:nvPr/>
        </p:nvPicPr>
        <p:blipFill rotWithShape="1">
          <a:blip r:embed="rId3">
            <a:alphaModFix/>
          </a:blip>
          <a:srcRect b="80865" l="0" r="0" t="0"/>
          <a:stretch/>
        </p:blipFill>
        <p:spPr>
          <a:xfrm>
            <a:off x="2956625" y="1592375"/>
            <a:ext cx="2969575" cy="60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04" name="Google Shape;204;p34"/>
          <p:cNvPicPr preferRelativeResize="0"/>
          <p:nvPr/>
        </p:nvPicPr>
        <p:blipFill rotWithShape="1">
          <a:blip r:embed="rId3">
            <a:alphaModFix/>
          </a:blip>
          <a:srcRect b="61984" l="0" r="0" t="0"/>
          <a:stretch/>
        </p:blipFill>
        <p:spPr>
          <a:xfrm>
            <a:off x="2956625" y="1592375"/>
            <a:ext cx="2969575" cy="119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11" name="Google Shape;211;p35"/>
          <p:cNvPicPr preferRelativeResize="0"/>
          <p:nvPr/>
        </p:nvPicPr>
        <p:blipFill rotWithShape="1">
          <a:blip r:embed="rId3">
            <a:alphaModFix/>
          </a:blip>
          <a:srcRect b="43104" l="0" r="0" t="0"/>
          <a:stretch/>
        </p:blipFill>
        <p:spPr>
          <a:xfrm>
            <a:off x="2956625" y="1592375"/>
            <a:ext cx="2969575" cy="179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18" name="Google Shape;218;p36"/>
          <p:cNvPicPr preferRelativeResize="0"/>
          <p:nvPr/>
        </p:nvPicPr>
        <p:blipFill rotWithShape="1">
          <a:blip r:embed="rId3">
            <a:alphaModFix/>
          </a:blip>
          <a:srcRect b="23559" l="0" r="0" t="0"/>
          <a:stretch/>
        </p:blipFill>
        <p:spPr>
          <a:xfrm>
            <a:off x="2956625" y="1592375"/>
            <a:ext cx="2969575" cy="2405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Merge sort</a:t>
            </a:r>
            <a:r>
              <a:rPr lang="en"/>
              <a:t> splits the list in half, applies merge sort to each half, and then merges the two halves together in a zipper fashion.</a:t>
            </a:r>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Θ(NlogN)</a:t>
            </a:r>
            <a:endParaRPr>
              <a:solidFill>
                <a:srgbClr val="351C75"/>
              </a:solidFill>
            </a:endParaRPr>
          </a:p>
        </p:txBody>
      </p:sp>
      <p:pic>
        <p:nvPicPr>
          <p:cNvPr id="225" name="Google Shape;225;p37"/>
          <p:cNvPicPr preferRelativeResize="0"/>
          <p:nvPr/>
        </p:nvPicPr>
        <p:blipFill>
          <a:blip r:embed="rId3">
            <a:alphaModFix/>
          </a:blip>
          <a:stretch>
            <a:fillRect/>
          </a:stretch>
        </p:blipFill>
        <p:spPr>
          <a:xfrm>
            <a:off x="2956625" y="1592375"/>
            <a:ext cx="2969575" cy="314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39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a:t>
            </a:r>
            <a:endParaRPr/>
          </a:p>
        </p:txBody>
      </p:sp>
      <p:sp>
        <p:nvSpPr>
          <p:cNvPr id="231" name="Google Shape;23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Quicksort</a:t>
            </a:r>
            <a:r>
              <a:rPr lang="en"/>
              <a:t> picks a pivot (ie. first element) and uses Hoare partitioning to divide the list so that everything greater than the </a:t>
            </a:r>
            <a:r>
              <a:rPr lang="en"/>
              <a:t>pivot </a:t>
            </a:r>
            <a:r>
              <a:rPr lang="en"/>
              <a:t>is on its right and everything less than the </a:t>
            </a:r>
            <a:r>
              <a:rPr lang="en"/>
              <a:t>pivot </a:t>
            </a:r>
            <a:r>
              <a:rPr lang="en"/>
              <a:t>is on its left.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a:t>
            </a:r>
            <a:r>
              <a:rPr lang="en">
                <a:solidFill>
                  <a:srgbClr val="351C75"/>
                </a:solidFill>
              </a:rPr>
              <a:t> </a:t>
            </a:r>
            <a:r>
              <a:rPr lang="en">
                <a:solidFill>
                  <a:srgbClr val="351C75"/>
                </a:solidFill>
              </a:rPr>
              <a:t>Average case O</a:t>
            </a:r>
            <a:r>
              <a:rPr lang="en">
                <a:solidFill>
                  <a:srgbClr val="351C75"/>
                </a:solidFill>
              </a:rPr>
              <a:t>(NlogN), slowest case O(N</a:t>
            </a:r>
            <a:r>
              <a:rPr baseline="30000" lang="en">
                <a:solidFill>
                  <a:srgbClr val="351C75"/>
                </a:solidFill>
              </a:rPr>
              <a:t>2</a:t>
            </a:r>
            <a:r>
              <a:rPr lang="en">
                <a:solidFill>
                  <a:srgbClr val="351C75"/>
                </a:solidFill>
              </a:rPr>
              <a:t>) (dependent on pivot selection)</a:t>
            </a:r>
            <a:endParaRPr baseline="30000">
              <a:solidFill>
                <a:srgbClr val="351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a:t>
            </a:r>
            <a:r>
              <a:rPr lang="en"/>
              <a:t> Sort</a:t>
            </a:r>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Heapsort</a:t>
            </a:r>
            <a:r>
              <a:rPr lang="en"/>
              <a:t> heapifies the array into a max heap and pops the largest element off and appends it to the end until there are no elements left in the heap. You can heapify by sinking nodes in reverse level order.</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a:t>
            </a:r>
            <a:r>
              <a:rPr lang="en">
                <a:solidFill>
                  <a:srgbClr val="351C75"/>
                </a:solidFill>
              </a:rPr>
              <a:t>(NlogN)</a:t>
            </a:r>
            <a:endParaRPr>
              <a:solidFill>
                <a:srgbClr val="351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for comparison sorts</a:t>
            </a:r>
            <a:endParaRPr/>
          </a:p>
        </p:txBody>
      </p:sp>
      <p:graphicFrame>
        <p:nvGraphicFramePr>
          <p:cNvPr id="243" name="Google Shape;243;p40"/>
          <p:cNvGraphicFramePr/>
          <p:nvPr/>
        </p:nvGraphicFramePr>
        <p:xfrm>
          <a:off x="952500" y="1840325"/>
          <a:ext cx="3000000" cy="3000000"/>
        </p:xfrm>
        <a:graphic>
          <a:graphicData uri="http://schemas.openxmlformats.org/drawingml/2006/table">
            <a:tbl>
              <a:tblPr>
                <a:noFill/>
                <a:tableStyleId>{C5E05B0A-5FBC-4551-A3E0-99E829FAE8E0}</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Worst Case</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Best Case</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tamaran"/>
                          <a:ea typeface="Catamaran"/>
                          <a:cs typeface="Catamaran"/>
                          <a:sym typeface="Catamaran"/>
                        </a:rPr>
                        <a:t>Stable?</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Selection 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No</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Insertion 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Yes</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Merge 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Yes</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Quicksort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r>
                        <a:rPr baseline="30000" lang="en">
                          <a:solidFill>
                            <a:srgbClr val="351C75"/>
                          </a:solidFill>
                          <a:latin typeface="Catamaran"/>
                          <a:ea typeface="Catamaran"/>
                          <a:cs typeface="Catamaran"/>
                          <a:sym typeface="Catamaran"/>
                        </a:rPr>
                        <a:t>2</a:t>
                      </a:r>
                      <a:r>
                        <a:rPr lang="en">
                          <a:solidFill>
                            <a:srgbClr val="351C75"/>
                          </a:solidFill>
                          <a:latin typeface="Catamaran"/>
                          <a:ea typeface="Catamaran"/>
                          <a:cs typeface="Catamaran"/>
                          <a:sym typeface="Catamaran"/>
                        </a:rPr>
                        <a:t>)</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No*</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Catamaran"/>
                          <a:ea typeface="Catamaran"/>
                          <a:cs typeface="Catamaran"/>
                          <a:sym typeface="Catamaran"/>
                        </a:rPr>
                        <a:t>Heapsort</a:t>
                      </a:r>
                      <a:endParaRPr>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Θ(NlogN)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Θ(N)</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51C75"/>
                          </a:solidFill>
                          <a:latin typeface="Catamaran"/>
                          <a:ea typeface="Catamaran"/>
                          <a:cs typeface="Catamaran"/>
                          <a:sym typeface="Catamaran"/>
                        </a:rPr>
                        <a:t>No</a:t>
                      </a:r>
                      <a:endParaRPr>
                        <a:solidFill>
                          <a:srgbClr val="351C75"/>
                        </a:solidFill>
                        <a:latin typeface="Catamaran"/>
                        <a:ea typeface="Catamaran"/>
                        <a:cs typeface="Catamaran"/>
                        <a:sym typeface="Catamar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4" name="Google Shape;244;p40"/>
          <p:cNvSpPr txBox="1"/>
          <p:nvPr>
            <p:ph idx="1" type="body"/>
          </p:nvPr>
        </p:nvSpPr>
        <p:spPr>
          <a:xfrm>
            <a:off x="311700" y="107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accent2"/>
                </a:solidFill>
              </a:rPr>
              <a:t>Stability:</a:t>
            </a:r>
            <a:r>
              <a:rPr lang="en"/>
              <a:t> a sort is stable if duplicate values remain in the same relative order after sorting as they were initially. In other words, is 2a guaranteed to be before 2b after sorting the list [2a, 2b, 1]?</a:t>
            </a:r>
            <a:endParaRPr>
              <a:solidFill>
                <a:schemeClr val="accent4"/>
              </a:solidFill>
            </a:endParaRPr>
          </a:p>
        </p:txBody>
      </p:sp>
      <p:sp>
        <p:nvSpPr>
          <p:cNvPr id="245" name="Google Shape;245;p40"/>
          <p:cNvSpPr txBox="1"/>
          <p:nvPr>
            <p:ph idx="1" type="body"/>
          </p:nvPr>
        </p:nvSpPr>
        <p:spPr>
          <a:xfrm>
            <a:off x="259475" y="4316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reasoning out or coming up with examples for these best and worst case runtimes!</a:t>
            </a:r>
            <a:endParaRPr/>
          </a:p>
          <a:p>
            <a:pPr indent="0" lvl="0" marL="0" rtl="0" algn="l">
              <a:spcBef>
                <a:spcPts val="1600"/>
              </a:spcBef>
              <a:spcAft>
                <a:spcPts val="1600"/>
              </a:spcAft>
              <a:buNone/>
            </a:pPr>
            <a:r>
              <a:rPr lang="en"/>
              <a:t>*depends on the partitioning scheme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a:t>
            </a:r>
            <a:r>
              <a:rPr lang="en" sz="1600">
                <a:latin typeface="Catamaran"/>
                <a:ea typeface="Catamaran"/>
                <a:cs typeface="Catamaran"/>
                <a:sym typeface="Catamaran"/>
              </a:rPr>
              <a:t>nsertion sort on this list.</a:t>
            </a:r>
            <a:endParaRPr sz="1600">
              <a:latin typeface="Catamaran"/>
              <a:ea typeface="Catamaran"/>
              <a:cs typeface="Catamaran"/>
              <a:sym typeface="Catamaran"/>
            </a:endParaRPr>
          </a:p>
        </p:txBody>
      </p:sp>
      <p:sp>
        <p:nvSpPr>
          <p:cNvPr id="256" name="Google Shape;25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257" name="Google Shape;257;p42"/>
          <p:cNvSpPr txBox="1"/>
          <p:nvPr/>
        </p:nvSpPr>
        <p:spPr>
          <a:xfrm>
            <a:off x="177800" y="4711700"/>
            <a:ext cx="71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AA84F"/>
                </a:solidFill>
                <a:latin typeface="Catamaran"/>
                <a:ea typeface="Catamaran"/>
                <a:cs typeface="Catamaran"/>
                <a:sym typeface="Catamaran"/>
              </a:rPr>
              <a:t>Green</a:t>
            </a:r>
            <a:r>
              <a:rPr lang="en">
                <a:latin typeface="Catamaran"/>
                <a:ea typeface="Catamaran"/>
                <a:cs typeface="Catamaran"/>
                <a:sym typeface="Catamaran"/>
              </a:rPr>
              <a:t> = sorted portion of array.  </a:t>
            </a:r>
            <a:r>
              <a:rPr b="1" lang="en" u="sng">
                <a:solidFill>
                  <a:srgbClr val="6AA84F"/>
                </a:solidFill>
                <a:latin typeface="Catamaran"/>
                <a:ea typeface="Catamaran"/>
                <a:cs typeface="Catamaran"/>
                <a:sym typeface="Catamaran"/>
              </a:rPr>
              <a:t>Bold and underlined</a:t>
            </a:r>
            <a:r>
              <a:rPr lang="en">
                <a:latin typeface="Catamaran"/>
                <a:ea typeface="Catamaran"/>
                <a:cs typeface="Catamaran"/>
                <a:sym typeface="Catamaran"/>
              </a:rPr>
              <a:t> = element we’re currently moving back.</a:t>
            </a:r>
            <a:endParaRPr>
              <a:latin typeface="Catamaran"/>
              <a:ea typeface="Catamaran"/>
              <a:cs typeface="Catamaran"/>
              <a:sym typeface="Catamar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263" name="Google Shape;26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u="sng">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4  2  7  6  1  3  5</a:t>
            </a:r>
            <a:endParaRPr>
              <a:latin typeface="IBM Plex Mono"/>
              <a:ea typeface="IBM Plex Mono"/>
              <a:cs typeface="IBM Plex Mono"/>
              <a:sym typeface="IBM Plex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a:t>
            </a:r>
            <a:r>
              <a:rPr b="1" lang="en" u="sng">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2  7  6  1  3  5</a:t>
            </a:r>
            <a:endParaRPr>
              <a:latin typeface="IBM Plex Mono"/>
              <a:ea typeface="IBM Plex Mono"/>
              <a:cs typeface="IBM Plex Mono"/>
              <a:sym typeface="IBM Plex Mono"/>
            </a:endParaRPr>
          </a:p>
        </p:txBody>
      </p:sp>
      <p:sp>
        <p:nvSpPr>
          <p:cNvPr id="270" name="Google Shape;270;p44"/>
          <p:cNvSpPr/>
          <p:nvPr/>
        </p:nvSpPr>
        <p:spPr>
          <a:xfrm flipH="1">
            <a:off x="34162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276" name="Google Shape;27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0  4</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7  6  1  3  5</a:t>
            </a:r>
            <a:endParaRPr>
              <a:latin typeface="IBM Plex Mono"/>
              <a:ea typeface="IBM Plex Mono"/>
              <a:cs typeface="IBM Plex Mono"/>
              <a:sym typeface="IBM Plex Mono"/>
            </a:endParaRPr>
          </a:p>
        </p:txBody>
      </p:sp>
      <p:sp>
        <p:nvSpPr>
          <p:cNvPr id="277" name="Google Shape;277;p45"/>
          <p:cNvSpPr/>
          <p:nvPr/>
        </p:nvSpPr>
        <p:spPr>
          <a:xfrm flipH="1">
            <a:off x="37210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283" name="Google Shape;28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7</a:t>
            </a:r>
            <a:r>
              <a:rPr lang="en">
                <a:latin typeface="IBM Plex Mono"/>
                <a:ea typeface="IBM Plex Mono"/>
                <a:cs typeface="IBM Plex Mono"/>
                <a:sym typeface="IBM Plex Mono"/>
              </a:rPr>
              <a:t> </a:t>
            </a:r>
            <a:r>
              <a:rPr lang="en">
                <a:latin typeface="IBM Plex Mono"/>
                <a:ea typeface="IBM Plex Mono"/>
                <a:cs typeface="IBM Plex Mono"/>
                <a:sym typeface="IBM Plex Mono"/>
              </a:rPr>
              <a:t> 6  1  3  5</a:t>
            </a:r>
            <a:endParaRPr>
              <a:latin typeface="IBM Plex Mono"/>
              <a:ea typeface="IBM Plex Mono"/>
              <a:cs typeface="IBM Plex Mono"/>
              <a:sym typeface="IBM Plex Mono"/>
            </a:endParaRPr>
          </a:p>
        </p:txBody>
      </p:sp>
      <p:sp>
        <p:nvSpPr>
          <p:cNvPr id="284" name="Google Shape;284;p46"/>
          <p:cNvSpPr/>
          <p:nvPr/>
        </p:nvSpPr>
        <p:spPr>
          <a:xfrm flipH="1">
            <a:off x="40258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290" name="Google Shape;29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7</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6</a:t>
            </a:r>
            <a:r>
              <a:rPr lang="en">
                <a:latin typeface="IBM Plex Mono"/>
                <a:ea typeface="IBM Plex Mono"/>
                <a:cs typeface="IBM Plex Mono"/>
                <a:sym typeface="IBM Plex Mono"/>
              </a:rPr>
              <a:t>  1  3  5</a:t>
            </a:r>
            <a:endParaRPr>
              <a:latin typeface="IBM Plex Mono"/>
              <a:ea typeface="IBM Plex Mono"/>
              <a:cs typeface="IBM Plex Mono"/>
              <a:sym typeface="IBM Plex Mono"/>
            </a:endParaRPr>
          </a:p>
        </p:txBody>
      </p:sp>
      <p:sp>
        <p:nvSpPr>
          <p:cNvPr id="291" name="Google Shape;291;p47"/>
          <p:cNvSpPr/>
          <p:nvPr/>
        </p:nvSpPr>
        <p:spPr>
          <a:xfrm flipH="1">
            <a:off x="43306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297" name="Google Shape;29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6</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7</a:t>
            </a:r>
            <a:r>
              <a:rPr lang="en">
                <a:latin typeface="IBM Plex Mono"/>
                <a:ea typeface="IBM Plex Mono"/>
                <a:cs typeface="IBM Plex Mono"/>
                <a:sym typeface="IBM Plex Mono"/>
              </a:rPr>
              <a:t>  1  3  5</a:t>
            </a:r>
            <a:endParaRPr>
              <a:latin typeface="IBM Plex Mono"/>
              <a:ea typeface="IBM Plex Mono"/>
              <a:cs typeface="IBM Plex Mono"/>
              <a:sym typeface="IBM Plex Mono"/>
            </a:endParaRPr>
          </a:p>
        </p:txBody>
      </p:sp>
      <p:sp>
        <p:nvSpPr>
          <p:cNvPr id="298" name="Google Shape;298;p48"/>
          <p:cNvSpPr/>
          <p:nvPr/>
        </p:nvSpPr>
        <p:spPr>
          <a:xfrm flipH="1">
            <a:off x="40258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04" name="Google Shape;30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7</a:t>
            </a:r>
            <a:r>
              <a:rPr lang="en">
                <a:solidFill>
                  <a:srgbClr val="6AA84F"/>
                </a:solidFill>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305" name="Google Shape;305;p49"/>
          <p:cNvSpPr/>
          <p:nvPr/>
        </p:nvSpPr>
        <p:spPr>
          <a:xfrm flipH="1">
            <a:off x="47116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11" name="Google Shape;31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1</a:t>
            </a:r>
            <a:r>
              <a:rPr lang="en">
                <a:solidFill>
                  <a:srgbClr val="6AA84F"/>
                </a:solidFill>
                <a:latin typeface="IBM Plex Mono"/>
                <a:ea typeface="IBM Plex Mono"/>
                <a:cs typeface="IBM Plex Mono"/>
                <a:sym typeface="IBM Plex Mono"/>
              </a:rPr>
              <a:t>  7</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312" name="Google Shape;312;p50"/>
          <p:cNvSpPr/>
          <p:nvPr/>
        </p:nvSpPr>
        <p:spPr>
          <a:xfrm flipH="1">
            <a:off x="43306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18" name="Google Shape;31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a:t>
            </a:r>
            <a:r>
              <a:rPr lang="en">
                <a:solidFill>
                  <a:srgbClr val="6AA84F"/>
                </a:solidFill>
                <a:latin typeface="IBM Plex Mono"/>
                <a:ea typeface="IBM Plex Mono"/>
                <a:cs typeface="IBM Plex Mono"/>
                <a:sym typeface="IBM Plex Mono"/>
              </a:rPr>
              <a:t>  7</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319" name="Google Shape;319;p51"/>
          <p:cNvSpPr/>
          <p:nvPr/>
        </p:nvSpPr>
        <p:spPr>
          <a:xfrm flipH="1">
            <a:off x="40258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25" name="Google Shape;32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0  2</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6  7</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326" name="Google Shape;326;p52"/>
          <p:cNvSpPr/>
          <p:nvPr/>
        </p:nvSpPr>
        <p:spPr>
          <a:xfrm flipH="1">
            <a:off x="37210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32" name="Google Shape;33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a:t>
            </a:r>
            <a:r>
              <a:rPr b="1" lang="en" u="sng">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6  7</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333" name="Google Shape;333;p53"/>
          <p:cNvSpPr/>
          <p:nvPr/>
        </p:nvSpPr>
        <p:spPr>
          <a:xfrm flipH="1">
            <a:off x="34162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39" name="Google Shape;33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a:t>
            </a:r>
            <a:r>
              <a:rPr lang="en">
                <a:solidFill>
                  <a:srgbClr val="6AA84F"/>
                </a:solidFill>
                <a:latin typeface="IBM Plex Mono"/>
                <a:ea typeface="IBM Plex Mono"/>
                <a:cs typeface="IBM Plex Mono"/>
                <a:sym typeface="IBM Plex Mono"/>
              </a:rPr>
              <a:t>  7  </a:t>
            </a:r>
            <a:r>
              <a:rPr b="1" lang="en" u="sng">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340" name="Google Shape;340;p54"/>
          <p:cNvSpPr/>
          <p:nvPr/>
        </p:nvSpPr>
        <p:spPr>
          <a:xfrm flipH="1">
            <a:off x="50164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46" name="Google Shape;34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  </a:t>
            </a:r>
            <a:r>
              <a:rPr b="1" lang="en" u="sng">
                <a:solidFill>
                  <a:srgbClr val="6AA84F"/>
                </a:solidFill>
                <a:latin typeface="IBM Plex Mono"/>
                <a:ea typeface="IBM Plex Mono"/>
                <a:cs typeface="IBM Plex Mono"/>
                <a:sym typeface="IBM Plex Mono"/>
              </a:rPr>
              <a:t>3</a:t>
            </a:r>
            <a:r>
              <a:rPr lang="en">
                <a:solidFill>
                  <a:srgbClr val="6AA84F"/>
                </a:solidFill>
                <a:latin typeface="IBM Plex Mono"/>
                <a:ea typeface="IBM Plex Mono"/>
                <a:cs typeface="IBM Plex Mono"/>
                <a:sym typeface="IBM Plex Mono"/>
              </a:rPr>
              <a:t>  7</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347" name="Google Shape;347;p55"/>
          <p:cNvSpPr/>
          <p:nvPr/>
        </p:nvSpPr>
        <p:spPr>
          <a:xfrm flipH="1">
            <a:off x="47116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53" name="Google Shape;35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3</a:t>
            </a:r>
            <a:r>
              <a:rPr lang="en">
                <a:solidFill>
                  <a:srgbClr val="6AA84F"/>
                </a:solidFill>
                <a:latin typeface="IBM Plex Mono"/>
                <a:ea typeface="IBM Plex Mono"/>
                <a:cs typeface="IBM Plex Mono"/>
                <a:sym typeface="IBM Plex Mono"/>
              </a:rPr>
              <a:t>  6  7</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354" name="Google Shape;354;p56"/>
          <p:cNvSpPr/>
          <p:nvPr/>
        </p:nvSpPr>
        <p:spPr>
          <a:xfrm flipH="1">
            <a:off x="43306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60" name="Google Shape;36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solidFill>
                  <a:srgbClr val="6AA84F"/>
                </a:solidFill>
                <a:latin typeface="IBM Plex Mono"/>
                <a:ea typeface="IBM Plex Mono"/>
                <a:cs typeface="IBM Plex Mono"/>
                <a:sym typeface="IBM Plex Mono"/>
              </a:rPr>
              <a:t>  6  7</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361" name="Google Shape;361;p57"/>
          <p:cNvSpPr/>
          <p:nvPr/>
        </p:nvSpPr>
        <p:spPr>
          <a:xfrm flipH="1">
            <a:off x="40258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67" name="Google Shape;367;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4  6  </a:t>
            </a:r>
            <a:r>
              <a:rPr lang="en">
                <a:solidFill>
                  <a:srgbClr val="6AA84F"/>
                </a:solidFill>
                <a:latin typeface="IBM Plex Mono"/>
                <a:ea typeface="IBM Plex Mono"/>
                <a:cs typeface="IBM Plex Mono"/>
                <a:sym typeface="IBM Plex Mono"/>
              </a:rPr>
              <a:t>7  </a:t>
            </a:r>
            <a:r>
              <a:rPr b="1" lang="en" u="sng">
                <a:solidFill>
                  <a:srgbClr val="6AA84F"/>
                </a:solidFill>
                <a:latin typeface="IBM Plex Mono"/>
                <a:ea typeface="IBM Plex Mono"/>
                <a:cs typeface="IBM Plex Mono"/>
                <a:sym typeface="IBM Plex Mono"/>
              </a:rPr>
              <a:t>5</a:t>
            </a:r>
            <a:endParaRPr b="1" u="sng">
              <a:solidFill>
                <a:srgbClr val="6AA84F"/>
              </a:solidFill>
              <a:latin typeface="IBM Plex Mono"/>
              <a:ea typeface="IBM Plex Mono"/>
              <a:cs typeface="IBM Plex Mono"/>
              <a:sym typeface="IBM Plex Mono"/>
            </a:endParaRPr>
          </a:p>
        </p:txBody>
      </p:sp>
      <p:sp>
        <p:nvSpPr>
          <p:cNvPr id="368" name="Google Shape;368;p58"/>
          <p:cNvSpPr/>
          <p:nvPr/>
        </p:nvSpPr>
        <p:spPr>
          <a:xfrm flipH="1">
            <a:off x="53212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74" name="Google Shape;37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4  6  </a:t>
            </a:r>
            <a:r>
              <a:rPr b="1" lang="en" u="sng">
                <a:solidFill>
                  <a:srgbClr val="6AA84F"/>
                </a:solidFill>
                <a:latin typeface="IBM Plex Mono"/>
                <a:ea typeface="IBM Plex Mono"/>
                <a:cs typeface="IBM Plex Mono"/>
                <a:sym typeface="IBM Plex Mono"/>
              </a:rPr>
              <a:t>5</a:t>
            </a:r>
            <a:r>
              <a:rPr lang="en">
                <a:solidFill>
                  <a:srgbClr val="6AA84F"/>
                </a:solidFill>
                <a:latin typeface="IBM Plex Mono"/>
                <a:ea typeface="IBM Plex Mono"/>
                <a:cs typeface="IBM Plex Mono"/>
                <a:sym typeface="IBM Plex Mono"/>
              </a:rPr>
              <a:t>  7</a:t>
            </a:r>
            <a:endParaRPr>
              <a:solidFill>
                <a:srgbClr val="6AA84F"/>
              </a:solidFill>
              <a:latin typeface="IBM Plex Mono"/>
              <a:ea typeface="IBM Plex Mono"/>
              <a:cs typeface="IBM Plex Mono"/>
              <a:sym typeface="IBM Plex Mono"/>
            </a:endParaRPr>
          </a:p>
        </p:txBody>
      </p:sp>
      <p:sp>
        <p:nvSpPr>
          <p:cNvPr id="375" name="Google Shape;375;p59"/>
          <p:cNvSpPr/>
          <p:nvPr/>
        </p:nvSpPr>
        <p:spPr>
          <a:xfrm flipH="1">
            <a:off x="50164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a:t>
            </a:r>
            <a:r>
              <a:rPr lang="en"/>
              <a:t> </a:t>
            </a:r>
            <a:r>
              <a:rPr lang="en"/>
              <a:t>All Sorts of Sorts</a:t>
            </a:r>
            <a:r>
              <a:rPr lang="en"/>
              <a:t> </a:t>
            </a:r>
            <a:r>
              <a:rPr lang="en" sz="1600">
                <a:latin typeface="Catamaran"/>
                <a:ea typeface="Catamaran"/>
                <a:cs typeface="Catamaran"/>
                <a:sym typeface="Catamaran"/>
              </a:rPr>
              <a:t>Show the steps taken by insertion sort on this list.</a:t>
            </a:r>
            <a:endParaRPr sz="1600">
              <a:latin typeface="Catamaran"/>
              <a:ea typeface="Catamaran"/>
              <a:cs typeface="Catamaran"/>
              <a:sym typeface="Catamaran"/>
            </a:endParaRPr>
          </a:p>
        </p:txBody>
      </p:sp>
      <p:sp>
        <p:nvSpPr>
          <p:cNvPr id="381" name="Google Shape;381;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0  1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  </a:t>
            </a:r>
            <a:r>
              <a:rPr b="1" lang="en" u="sng">
                <a:solidFill>
                  <a:srgbClr val="6AA84F"/>
                </a:solidFill>
                <a:latin typeface="IBM Plex Mono"/>
                <a:ea typeface="IBM Plex Mono"/>
                <a:cs typeface="IBM Plex Mono"/>
                <a:sym typeface="IBM Plex Mono"/>
              </a:rPr>
              <a:t>5</a:t>
            </a:r>
            <a:r>
              <a:rPr lang="en">
                <a:solidFill>
                  <a:srgbClr val="6AA84F"/>
                </a:solidFill>
                <a:latin typeface="IBM Plex Mono"/>
                <a:ea typeface="IBM Plex Mono"/>
                <a:cs typeface="IBM Plex Mono"/>
                <a:sym typeface="IBM Plex Mono"/>
              </a:rPr>
              <a:t>  6  7</a:t>
            </a:r>
            <a:endParaRPr>
              <a:solidFill>
                <a:srgbClr val="6AA84F"/>
              </a:solidFill>
              <a:latin typeface="IBM Plex Mono"/>
              <a:ea typeface="IBM Plex Mono"/>
              <a:cs typeface="IBM Plex Mono"/>
              <a:sym typeface="IBM Plex Mono"/>
            </a:endParaRPr>
          </a:p>
        </p:txBody>
      </p:sp>
      <p:sp>
        <p:nvSpPr>
          <p:cNvPr id="382" name="Google Shape;382;p60"/>
          <p:cNvSpPr/>
          <p:nvPr/>
        </p:nvSpPr>
        <p:spPr>
          <a:xfrm flipH="1">
            <a:off x="4711600" y="1502875"/>
            <a:ext cx="393900" cy="226800"/>
          </a:xfrm>
          <a:prstGeom prst="curvedUpArrow">
            <a:avLst>
              <a:gd fmla="val 25000" name="adj1"/>
              <a:gd fmla="val 50000" name="adj2"/>
              <a:gd fmla="val 29420" name="adj3"/>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388" name="Google Shape;388;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389" name="Google Shape;389;p61"/>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Smallest element, after linear pass over all elements in the array:  _____     </a:t>
            </a:r>
            <a:endParaRPr>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81" name="Google Shape;81;p17"/>
          <p:cNvSpPr/>
          <p:nvPr/>
        </p:nvSpPr>
        <p:spPr>
          <a:xfrm>
            <a:off x="4325875" y="1935800"/>
            <a:ext cx="125700" cy="31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395" name="Google Shape;395;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u="sng">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4  2  7  6  1  3  5</a:t>
            </a:r>
            <a:endParaRPr>
              <a:latin typeface="IBM Plex Mono"/>
              <a:ea typeface="IBM Plex Mono"/>
              <a:cs typeface="IBM Plex Mono"/>
              <a:sym typeface="IBM Plex Mono"/>
            </a:endParaRPr>
          </a:p>
        </p:txBody>
      </p:sp>
      <p:sp>
        <p:nvSpPr>
          <p:cNvPr id="396" name="Google Shape;396;p62"/>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 0?</a:t>
            </a:r>
            <a:endParaRPr>
              <a:latin typeface="Catamaran"/>
              <a:ea typeface="Catamaran"/>
              <a:cs typeface="Catamaran"/>
              <a:sym typeface="Catamar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02" name="Google Shape;40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u="sng">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4  2  7  6  1  3  5</a:t>
            </a:r>
            <a:endParaRPr>
              <a:latin typeface="IBM Plex Mono"/>
              <a:ea typeface="IBM Plex Mono"/>
              <a:cs typeface="IBM Plex Mono"/>
              <a:sym typeface="IBM Plex Mono"/>
            </a:endParaRPr>
          </a:p>
        </p:txBody>
      </p:sp>
      <p:sp>
        <p:nvSpPr>
          <p:cNvPr id="403" name="Google Shape;403;p63"/>
          <p:cNvSpPr txBox="1"/>
          <p:nvPr/>
        </p:nvSpPr>
        <p:spPr>
          <a:xfrm>
            <a:off x="2698800" y="2445025"/>
            <a:ext cx="374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Next smallest element, after linear pass over all </a:t>
            </a:r>
            <a:endParaRPr>
              <a:solidFill>
                <a:schemeClr val="dk1"/>
              </a:solidFill>
              <a:latin typeface="Catamaran"/>
              <a:ea typeface="Catamaran"/>
              <a:cs typeface="Catamaran"/>
              <a:sym typeface="Catamaran"/>
            </a:endParaRPr>
          </a:p>
          <a:p>
            <a:pPr indent="0" lvl="0" marL="0" rtl="0" algn="ctr">
              <a:spcBef>
                <a:spcPts val="0"/>
              </a:spcBef>
              <a:spcAft>
                <a:spcPts val="0"/>
              </a:spcAft>
              <a:buNone/>
            </a:pPr>
            <a:r>
              <a:rPr lang="en">
                <a:solidFill>
                  <a:schemeClr val="dk1"/>
                </a:solidFill>
                <a:latin typeface="Catamaran"/>
                <a:ea typeface="Catamaran"/>
                <a:cs typeface="Catamaran"/>
                <a:sym typeface="Catamaran"/>
              </a:rPr>
              <a:t>remaining elements in the array:  _____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09" name="Google Shape;40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4  2  7  6  </a:t>
            </a:r>
            <a:r>
              <a:rPr b="1" lang="en" u="sng">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410" name="Google Shape;410;p64"/>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a:t>
            </a:r>
            <a:endParaRPr>
              <a:latin typeface="Catamaran"/>
              <a:ea typeface="Catamaran"/>
              <a:cs typeface="Catamaran"/>
              <a:sym typeface="Catamar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16" name="Google Shape;416;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2  7  6  </a:t>
            </a:r>
            <a:r>
              <a:rPr lang="en">
                <a:solidFill>
                  <a:srgbClr val="000000"/>
                </a:solidFill>
                <a:latin typeface="IBM Plex Mono"/>
                <a:ea typeface="IBM Plex Mono"/>
                <a:cs typeface="IBM Plex Mono"/>
                <a:sym typeface="IBM Plex Mono"/>
              </a:rPr>
              <a:t>4</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417" name="Google Shape;417;p65"/>
          <p:cNvSpPr txBox="1"/>
          <p:nvPr/>
        </p:nvSpPr>
        <p:spPr>
          <a:xfrm>
            <a:off x="2698800" y="2445025"/>
            <a:ext cx="374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Next smallest element, after linear pass over all </a:t>
            </a:r>
            <a:endParaRPr>
              <a:solidFill>
                <a:schemeClr val="dk1"/>
              </a:solidFill>
              <a:latin typeface="Catamaran"/>
              <a:ea typeface="Catamaran"/>
              <a:cs typeface="Catamaran"/>
              <a:sym typeface="Catamaran"/>
            </a:endParaRPr>
          </a:p>
          <a:p>
            <a:pPr indent="0" lvl="0" marL="0" rtl="0" algn="ctr">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remaining elements in the array:  _____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23" name="Google Shape;423;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7  6  </a:t>
            </a:r>
            <a:r>
              <a:rPr lang="en">
                <a:solidFill>
                  <a:srgbClr val="000000"/>
                </a:solidFill>
                <a:latin typeface="IBM Plex Mono"/>
                <a:ea typeface="IBM Plex Mono"/>
                <a:cs typeface="IBM Plex Mono"/>
                <a:sym typeface="IBM Plex Mono"/>
              </a:rPr>
              <a:t>4</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424" name="Google Shape;424;p66"/>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a:t>
            </a:r>
            <a:endParaRPr>
              <a:latin typeface="Catamaran"/>
              <a:ea typeface="Catamaran"/>
              <a:cs typeface="Catamaran"/>
              <a:sym typeface="Catamar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30" name="Google Shape;430;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7  6  </a:t>
            </a:r>
            <a:r>
              <a:rPr lang="en">
                <a:solidFill>
                  <a:srgbClr val="000000"/>
                </a:solidFill>
                <a:latin typeface="IBM Plex Mono"/>
                <a:ea typeface="IBM Plex Mono"/>
                <a:cs typeface="IBM Plex Mono"/>
                <a:sym typeface="IBM Plex Mono"/>
              </a:rPr>
              <a:t>4</a:t>
            </a:r>
            <a:r>
              <a:rPr lang="en">
                <a:latin typeface="IBM Plex Mono"/>
                <a:ea typeface="IBM Plex Mono"/>
                <a:cs typeface="IBM Plex Mono"/>
                <a:sym typeface="IBM Plex Mono"/>
              </a:rPr>
              <a:t>  3  5</a:t>
            </a:r>
            <a:endParaRPr>
              <a:latin typeface="IBM Plex Mono"/>
              <a:ea typeface="IBM Plex Mono"/>
              <a:cs typeface="IBM Plex Mono"/>
              <a:sym typeface="IBM Plex Mono"/>
            </a:endParaRPr>
          </a:p>
        </p:txBody>
      </p:sp>
      <p:sp>
        <p:nvSpPr>
          <p:cNvPr id="431" name="Google Shape;431;p67"/>
          <p:cNvSpPr txBox="1"/>
          <p:nvPr/>
        </p:nvSpPr>
        <p:spPr>
          <a:xfrm>
            <a:off x="2698800" y="2445025"/>
            <a:ext cx="374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Next smallest element, after linear pass over all </a:t>
            </a:r>
            <a:endParaRPr>
              <a:solidFill>
                <a:schemeClr val="dk1"/>
              </a:solidFill>
              <a:latin typeface="Catamaran"/>
              <a:ea typeface="Catamaran"/>
              <a:cs typeface="Catamaran"/>
              <a:sym typeface="Catamaran"/>
            </a:endParaRPr>
          </a:p>
          <a:p>
            <a:pPr indent="0" lvl="0" marL="0" rtl="0" algn="ctr">
              <a:spcBef>
                <a:spcPts val="0"/>
              </a:spcBef>
              <a:spcAft>
                <a:spcPts val="0"/>
              </a:spcAft>
              <a:buNone/>
            </a:pPr>
            <a:r>
              <a:rPr lang="en">
                <a:solidFill>
                  <a:schemeClr val="dk1"/>
                </a:solidFill>
                <a:latin typeface="Catamaran"/>
                <a:ea typeface="Catamaran"/>
                <a:cs typeface="Catamaran"/>
                <a:sym typeface="Catamaran"/>
              </a:rPr>
              <a:t>remaining elements in the array:  _____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37" name="Google Shape;43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7  6  </a:t>
            </a:r>
            <a:r>
              <a:rPr lang="en">
                <a:solidFill>
                  <a:srgbClr val="000000"/>
                </a:solidFill>
                <a:latin typeface="IBM Plex Mono"/>
                <a:ea typeface="IBM Plex Mono"/>
                <a:cs typeface="IBM Plex Mono"/>
                <a:sym typeface="IBM Plex Mono"/>
              </a:rPr>
              <a:t>4</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438" name="Google Shape;438;p68"/>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a:t>
            </a:r>
            <a:endParaRPr>
              <a:latin typeface="Catamaran"/>
              <a:ea typeface="Catamaran"/>
              <a:cs typeface="Catamaran"/>
              <a:sym typeface="Catamar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44" name="Google Shape;444;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6  </a:t>
            </a:r>
            <a:r>
              <a:rPr lang="en">
                <a:solidFill>
                  <a:srgbClr val="000000"/>
                </a:solidFill>
                <a:latin typeface="IBM Plex Mono"/>
                <a:ea typeface="IBM Plex Mono"/>
                <a:cs typeface="IBM Plex Mono"/>
                <a:sym typeface="IBM Plex Mono"/>
              </a:rPr>
              <a:t>4  </a:t>
            </a:r>
            <a:r>
              <a:rPr lang="en">
                <a:solidFill>
                  <a:srgbClr val="000000"/>
                </a:solidFill>
                <a:latin typeface="IBM Plex Mono"/>
                <a:ea typeface="IBM Plex Mono"/>
                <a:cs typeface="IBM Plex Mono"/>
                <a:sym typeface="IBM Plex Mono"/>
              </a:rPr>
              <a:t>7</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445" name="Google Shape;445;p69"/>
          <p:cNvSpPr txBox="1"/>
          <p:nvPr/>
        </p:nvSpPr>
        <p:spPr>
          <a:xfrm>
            <a:off x="2698800" y="2445025"/>
            <a:ext cx="374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Next smallest element, after linear pass over all </a:t>
            </a:r>
            <a:endParaRPr>
              <a:solidFill>
                <a:schemeClr val="dk1"/>
              </a:solidFill>
              <a:latin typeface="Catamaran"/>
              <a:ea typeface="Catamaran"/>
              <a:cs typeface="Catamaran"/>
              <a:sym typeface="Catamaran"/>
            </a:endParaRPr>
          </a:p>
          <a:p>
            <a:pPr indent="0" lvl="0" marL="0" rtl="0" algn="ctr">
              <a:spcBef>
                <a:spcPts val="0"/>
              </a:spcBef>
              <a:spcAft>
                <a:spcPts val="0"/>
              </a:spcAft>
              <a:buNone/>
            </a:pPr>
            <a:r>
              <a:rPr lang="en">
                <a:solidFill>
                  <a:schemeClr val="dk1"/>
                </a:solidFill>
                <a:latin typeface="Catamaran"/>
                <a:ea typeface="Catamaran"/>
                <a:cs typeface="Catamaran"/>
                <a:sym typeface="Catamaran"/>
              </a:rPr>
              <a:t>remaining elements in the array:  _____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51" name="Google Shape;451;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latin typeface="IBM Plex Mono"/>
                <a:ea typeface="IBM Plex Mono"/>
                <a:cs typeface="IBM Plex Mono"/>
                <a:sym typeface="IBM Plex Mono"/>
              </a:rPr>
              <a:t>6</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4</a:t>
            </a:r>
            <a:r>
              <a:rPr lang="en">
                <a:solidFill>
                  <a:srgbClr val="000000"/>
                </a:solidFill>
                <a:latin typeface="IBM Plex Mono"/>
                <a:ea typeface="IBM Plex Mono"/>
                <a:cs typeface="IBM Plex Mono"/>
                <a:sym typeface="IBM Plex Mono"/>
              </a:rPr>
              <a:t>  7</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452" name="Google Shape;452;p70"/>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a:t>
            </a:r>
            <a:endParaRPr>
              <a:latin typeface="Catamaran"/>
              <a:ea typeface="Catamaran"/>
              <a:cs typeface="Catamaran"/>
              <a:sym typeface="Catamar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58" name="Google Shape;45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4</a:t>
            </a:r>
            <a:r>
              <a:rPr lang="en">
                <a:solidFill>
                  <a:srgbClr val="000000"/>
                </a:solidFill>
                <a:latin typeface="IBM Plex Mono"/>
                <a:ea typeface="IBM Plex Mono"/>
                <a:cs typeface="IBM Plex Mono"/>
                <a:sym typeface="IBM Plex Mono"/>
              </a:rPr>
              <a:t>  </a:t>
            </a:r>
            <a:r>
              <a:rPr lang="en">
                <a:latin typeface="IBM Plex Mono"/>
                <a:ea typeface="IBM Plex Mono"/>
                <a:cs typeface="IBM Plex Mono"/>
                <a:sym typeface="IBM Plex Mono"/>
              </a:rPr>
              <a:t>6  </a:t>
            </a:r>
            <a:r>
              <a:rPr lang="en">
                <a:solidFill>
                  <a:srgbClr val="000000"/>
                </a:solidFill>
                <a:latin typeface="IBM Plex Mono"/>
                <a:ea typeface="IBM Plex Mono"/>
                <a:cs typeface="IBM Plex Mono"/>
                <a:sym typeface="IBM Plex Mono"/>
              </a:rPr>
              <a:t>7</a:t>
            </a:r>
            <a:r>
              <a:rPr lang="en">
                <a:latin typeface="IBM Plex Mono"/>
                <a:ea typeface="IBM Plex Mono"/>
                <a:cs typeface="IBM Plex Mono"/>
                <a:sym typeface="IBM Plex Mono"/>
              </a:rPr>
              <a:t>  5</a:t>
            </a:r>
            <a:endParaRPr>
              <a:latin typeface="IBM Plex Mono"/>
              <a:ea typeface="IBM Plex Mono"/>
              <a:cs typeface="IBM Plex Mono"/>
              <a:sym typeface="IBM Plex Mono"/>
            </a:endParaRPr>
          </a:p>
        </p:txBody>
      </p:sp>
      <p:sp>
        <p:nvSpPr>
          <p:cNvPr id="459" name="Google Shape;459;p71"/>
          <p:cNvSpPr txBox="1"/>
          <p:nvPr/>
        </p:nvSpPr>
        <p:spPr>
          <a:xfrm>
            <a:off x="2698800" y="2445025"/>
            <a:ext cx="374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Next smallest element, after linear pass over all </a:t>
            </a:r>
            <a:endParaRPr>
              <a:solidFill>
                <a:schemeClr val="dk1"/>
              </a:solidFill>
              <a:latin typeface="Catamaran"/>
              <a:ea typeface="Catamaran"/>
              <a:cs typeface="Catamaran"/>
              <a:sym typeface="Catamaran"/>
            </a:endParaRPr>
          </a:p>
          <a:p>
            <a:pPr indent="0" lvl="0" marL="0" rtl="0" algn="ctr">
              <a:spcBef>
                <a:spcPts val="0"/>
              </a:spcBef>
              <a:spcAft>
                <a:spcPts val="0"/>
              </a:spcAft>
              <a:buNone/>
            </a:pPr>
            <a:r>
              <a:rPr lang="en">
                <a:solidFill>
                  <a:schemeClr val="dk1"/>
                </a:solidFill>
                <a:latin typeface="Catamaran"/>
                <a:ea typeface="Catamaran"/>
                <a:cs typeface="Catamaran"/>
                <a:sym typeface="Catamaran"/>
              </a:rPr>
              <a:t>remaining elements in the array:  _____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88" name="Google Shape;88;p18"/>
          <p:cNvSpPr/>
          <p:nvPr/>
        </p:nvSpPr>
        <p:spPr>
          <a:xfrm>
            <a:off x="4325875" y="1935800"/>
            <a:ext cx="125700" cy="31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18"/>
          <p:cNvSpPr txBox="1"/>
          <p:nvPr/>
        </p:nvSpPr>
        <p:spPr>
          <a:xfrm>
            <a:off x="4500575" y="197075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n</a:t>
            </a:r>
            <a:r>
              <a:rPr lang="en">
                <a:solidFill>
                  <a:schemeClr val="dk1"/>
                </a:solidFill>
                <a:latin typeface="Lato"/>
                <a:ea typeface="Lato"/>
                <a:cs typeface="Lato"/>
                <a:sym typeface="Lato"/>
              </a:rPr>
              <a:t>o change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65" name="Google Shape;465;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solidFill>
                  <a:srgbClr val="000000"/>
                </a:solidFill>
                <a:latin typeface="IBM Plex Mono"/>
                <a:ea typeface="IBM Plex Mono"/>
                <a:cs typeface="IBM Plex Mono"/>
                <a:sym typeface="IBM Plex Mono"/>
              </a:rPr>
              <a:t>  </a:t>
            </a:r>
            <a:r>
              <a:rPr lang="en">
                <a:latin typeface="IBM Plex Mono"/>
                <a:ea typeface="IBM Plex Mono"/>
                <a:cs typeface="IBM Plex Mono"/>
                <a:sym typeface="IBM Plex Mono"/>
              </a:rPr>
              <a:t>6  </a:t>
            </a:r>
            <a:r>
              <a:rPr lang="en">
                <a:solidFill>
                  <a:srgbClr val="000000"/>
                </a:solidFill>
                <a:latin typeface="IBM Plex Mono"/>
                <a:ea typeface="IBM Plex Mono"/>
                <a:cs typeface="IBM Plex Mono"/>
                <a:sym typeface="IBM Plex Mono"/>
              </a:rPr>
              <a:t>7</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5</a:t>
            </a:r>
            <a:endParaRPr b="1" u="sng">
              <a:solidFill>
                <a:srgbClr val="6AA84F"/>
              </a:solidFill>
              <a:latin typeface="IBM Plex Mono"/>
              <a:ea typeface="IBM Plex Mono"/>
              <a:cs typeface="IBM Plex Mono"/>
              <a:sym typeface="IBM Plex Mono"/>
            </a:endParaRPr>
          </a:p>
        </p:txBody>
      </p:sp>
      <p:sp>
        <p:nvSpPr>
          <p:cNvPr id="466" name="Google Shape;466;p72"/>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a:t>
            </a:r>
            <a:endParaRPr>
              <a:latin typeface="Catamaran"/>
              <a:ea typeface="Catamaran"/>
              <a:cs typeface="Catamaran"/>
              <a:sym typeface="Catamar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72" name="Google Shape;47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solidFill>
                  <a:srgbClr val="000000"/>
                </a:solidFill>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5</a:t>
            </a:r>
            <a:r>
              <a:rPr lang="en">
                <a:latin typeface="IBM Plex Mono"/>
                <a:ea typeface="IBM Plex Mono"/>
                <a:cs typeface="IBM Plex Mono"/>
                <a:sym typeface="IBM Plex Mono"/>
              </a:rPr>
              <a:t>  7  6</a:t>
            </a:r>
            <a:endParaRPr b="1" u="sng">
              <a:solidFill>
                <a:srgbClr val="6AA84F"/>
              </a:solidFill>
              <a:latin typeface="IBM Plex Mono"/>
              <a:ea typeface="IBM Plex Mono"/>
              <a:cs typeface="IBM Plex Mono"/>
              <a:sym typeface="IBM Plex Mono"/>
            </a:endParaRPr>
          </a:p>
        </p:txBody>
      </p:sp>
      <p:sp>
        <p:nvSpPr>
          <p:cNvPr id="473" name="Google Shape;473;p73"/>
          <p:cNvSpPr txBox="1"/>
          <p:nvPr/>
        </p:nvSpPr>
        <p:spPr>
          <a:xfrm>
            <a:off x="2698800" y="2445025"/>
            <a:ext cx="374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Next smallest element, after linear pass over all </a:t>
            </a:r>
            <a:endParaRPr>
              <a:solidFill>
                <a:schemeClr val="dk1"/>
              </a:solidFill>
              <a:latin typeface="Catamaran"/>
              <a:ea typeface="Catamaran"/>
              <a:cs typeface="Catamaran"/>
              <a:sym typeface="Catamaran"/>
            </a:endParaRPr>
          </a:p>
          <a:p>
            <a:pPr indent="0" lvl="0" marL="0" rtl="0" algn="ctr">
              <a:spcBef>
                <a:spcPts val="0"/>
              </a:spcBef>
              <a:spcAft>
                <a:spcPts val="0"/>
              </a:spcAft>
              <a:buNone/>
            </a:pPr>
            <a:r>
              <a:rPr lang="en">
                <a:solidFill>
                  <a:schemeClr val="dk1"/>
                </a:solidFill>
                <a:latin typeface="Catamaran"/>
                <a:ea typeface="Catamaran"/>
                <a:cs typeface="Catamaran"/>
                <a:sym typeface="Catamaran"/>
              </a:rPr>
              <a:t>remaining elements in the array:  _____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79" name="Google Shape;479;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solidFill>
                  <a:srgbClr val="000000"/>
                </a:solidFill>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5</a:t>
            </a:r>
            <a:r>
              <a:rPr lang="en">
                <a:latin typeface="IBM Plex Mono"/>
                <a:ea typeface="IBM Plex Mono"/>
                <a:cs typeface="IBM Plex Mono"/>
                <a:sym typeface="IBM Plex Mono"/>
              </a:rPr>
              <a:t>  7  </a:t>
            </a:r>
            <a:r>
              <a:rPr b="1" lang="en" u="sng">
                <a:solidFill>
                  <a:srgbClr val="6AA84F"/>
                </a:solidFill>
                <a:latin typeface="IBM Plex Mono"/>
                <a:ea typeface="IBM Plex Mono"/>
                <a:cs typeface="IBM Plex Mono"/>
                <a:sym typeface="IBM Plex Mono"/>
              </a:rPr>
              <a:t>6</a:t>
            </a:r>
            <a:endParaRPr b="1" u="sng">
              <a:solidFill>
                <a:srgbClr val="6AA84F"/>
              </a:solidFill>
              <a:latin typeface="IBM Plex Mono"/>
              <a:ea typeface="IBM Plex Mono"/>
              <a:cs typeface="IBM Plex Mono"/>
              <a:sym typeface="IBM Plex Mono"/>
            </a:endParaRPr>
          </a:p>
        </p:txBody>
      </p:sp>
      <p:sp>
        <p:nvSpPr>
          <p:cNvPr id="480" name="Google Shape;480;p74"/>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a:t>
            </a:r>
            <a:endParaRPr>
              <a:latin typeface="Catamaran"/>
              <a:ea typeface="Catamaran"/>
              <a:cs typeface="Catamaran"/>
              <a:sym typeface="Catamar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86" name="Google Shape;48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solidFill>
                  <a:srgbClr val="000000"/>
                </a:solidFill>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5</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6</a:t>
            </a:r>
            <a:r>
              <a:rPr lang="en">
                <a:latin typeface="IBM Plex Mono"/>
                <a:ea typeface="IBM Plex Mono"/>
                <a:cs typeface="IBM Plex Mono"/>
                <a:sym typeface="IBM Plex Mono"/>
              </a:rPr>
              <a:t>  7</a:t>
            </a:r>
            <a:endParaRPr b="1" u="sng">
              <a:solidFill>
                <a:srgbClr val="6AA84F"/>
              </a:solidFill>
              <a:latin typeface="IBM Plex Mono"/>
              <a:ea typeface="IBM Plex Mono"/>
              <a:cs typeface="IBM Plex Mono"/>
              <a:sym typeface="IBM Plex Mono"/>
            </a:endParaRPr>
          </a:p>
        </p:txBody>
      </p:sp>
      <p:sp>
        <p:nvSpPr>
          <p:cNvPr id="487" name="Google Shape;487;p75"/>
          <p:cNvSpPr txBox="1"/>
          <p:nvPr/>
        </p:nvSpPr>
        <p:spPr>
          <a:xfrm>
            <a:off x="2698800" y="2445025"/>
            <a:ext cx="3746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atamaran"/>
                <a:ea typeface="Catamaran"/>
                <a:cs typeface="Catamaran"/>
                <a:sym typeface="Catamaran"/>
              </a:rPr>
              <a:t>Next smallest element, after linear pass over all </a:t>
            </a:r>
            <a:endParaRPr>
              <a:solidFill>
                <a:schemeClr val="dk1"/>
              </a:solidFill>
              <a:latin typeface="Catamaran"/>
              <a:ea typeface="Catamaran"/>
              <a:cs typeface="Catamaran"/>
              <a:sym typeface="Catamaran"/>
            </a:endParaRPr>
          </a:p>
          <a:p>
            <a:pPr indent="0" lvl="0" marL="0" rtl="0" algn="ctr">
              <a:spcBef>
                <a:spcPts val="0"/>
              </a:spcBef>
              <a:spcAft>
                <a:spcPts val="0"/>
              </a:spcAft>
              <a:buNone/>
            </a:pPr>
            <a:r>
              <a:rPr lang="en">
                <a:solidFill>
                  <a:schemeClr val="dk1"/>
                </a:solidFill>
                <a:latin typeface="Catamaran"/>
                <a:ea typeface="Catamaran"/>
                <a:cs typeface="Catamaran"/>
                <a:sym typeface="Catamaran"/>
              </a:rPr>
              <a:t>remaining elements in the array:  _____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1B</a:t>
            </a:r>
            <a:r>
              <a:rPr lang="en"/>
              <a:t> </a:t>
            </a:r>
            <a:r>
              <a:rPr lang="en"/>
              <a:t>All Sorts of Sorts</a:t>
            </a:r>
            <a:r>
              <a:rPr lang="en"/>
              <a:t> </a:t>
            </a:r>
            <a:r>
              <a:rPr lang="en" sz="1600">
                <a:latin typeface="Catamaran"/>
                <a:ea typeface="Catamaran"/>
                <a:cs typeface="Catamaran"/>
                <a:sym typeface="Catamaran"/>
              </a:rPr>
              <a:t>Show the steps taken by selection sort on this list.</a:t>
            </a:r>
            <a:endParaRPr/>
          </a:p>
        </p:txBody>
      </p:sp>
      <p:sp>
        <p:nvSpPr>
          <p:cNvPr id="493" name="Google Shape;493;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6AA84F"/>
                </a:solidFill>
                <a:latin typeface="IBM Plex Mono"/>
                <a:ea typeface="IBM Plex Mono"/>
                <a:cs typeface="IBM Plex Mono"/>
                <a:sym typeface="IBM Plex Mono"/>
              </a:rPr>
              <a:t>0</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1</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2</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3</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4</a:t>
            </a:r>
            <a:r>
              <a:rPr lang="en">
                <a:solidFill>
                  <a:srgbClr val="000000"/>
                </a:solidFill>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5</a:t>
            </a:r>
            <a:r>
              <a:rPr lang="en">
                <a:latin typeface="IBM Plex Mono"/>
                <a:ea typeface="IBM Plex Mono"/>
                <a:cs typeface="IBM Plex Mono"/>
                <a:sym typeface="IBM Plex Mono"/>
              </a:rPr>
              <a:t>  </a:t>
            </a:r>
            <a:r>
              <a:rPr lang="en">
                <a:solidFill>
                  <a:srgbClr val="6AA84F"/>
                </a:solidFill>
                <a:latin typeface="IBM Plex Mono"/>
                <a:ea typeface="IBM Plex Mono"/>
                <a:cs typeface="IBM Plex Mono"/>
                <a:sym typeface="IBM Plex Mono"/>
              </a:rPr>
              <a:t>6</a:t>
            </a:r>
            <a:r>
              <a:rPr lang="en">
                <a:latin typeface="IBM Plex Mono"/>
                <a:ea typeface="IBM Plex Mono"/>
                <a:cs typeface="IBM Plex Mono"/>
                <a:sym typeface="IBM Plex Mono"/>
              </a:rPr>
              <a:t> </a:t>
            </a:r>
            <a:r>
              <a:rPr lang="en">
                <a:latin typeface="IBM Plex Mono"/>
                <a:ea typeface="IBM Plex Mono"/>
                <a:cs typeface="IBM Plex Mono"/>
                <a:sym typeface="IBM Plex Mono"/>
              </a:rPr>
              <a:t> </a:t>
            </a:r>
            <a:r>
              <a:rPr b="1" lang="en" u="sng">
                <a:solidFill>
                  <a:srgbClr val="6AA84F"/>
                </a:solidFill>
                <a:latin typeface="IBM Plex Mono"/>
                <a:ea typeface="IBM Plex Mono"/>
                <a:cs typeface="IBM Plex Mono"/>
                <a:sym typeface="IBM Plex Mono"/>
              </a:rPr>
              <a:t>7</a:t>
            </a:r>
            <a:endParaRPr b="1" u="sng">
              <a:solidFill>
                <a:srgbClr val="6AA84F"/>
              </a:solidFill>
              <a:latin typeface="IBM Plex Mono"/>
              <a:ea typeface="IBM Plex Mono"/>
              <a:cs typeface="IBM Plex Mono"/>
              <a:sym typeface="IBM Plex Mono"/>
            </a:endParaRPr>
          </a:p>
        </p:txBody>
      </p:sp>
      <p:sp>
        <p:nvSpPr>
          <p:cNvPr id="494" name="Google Shape;494;p76"/>
          <p:cNvSpPr txBox="1"/>
          <p:nvPr/>
        </p:nvSpPr>
        <p:spPr>
          <a:xfrm>
            <a:off x="1856550" y="2371650"/>
            <a:ext cx="543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tamaran"/>
                <a:ea typeface="Catamaran"/>
                <a:cs typeface="Catamaran"/>
                <a:sym typeface="Catamaran"/>
              </a:rPr>
              <a:t>Do we need to swap?</a:t>
            </a:r>
            <a:endParaRPr>
              <a:latin typeface="Catamaran"/>
              <a:ea typeface="Catamaran"/>
              <a:cs typeface="Catamaran"/>
              <a:sym typeface="Catamar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00" name="Google Shape;500;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06" name="Google Shape;506;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07" name="Google Shape;507;p78"/>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a:solidFill>
                  <a:schemeClr val="dk1"/>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0  4  2  7 ]			[ 6  1  3  5 ]</a:t>
            </a:r>
            <a:endParaRPr>
              <a:solidFill>
                <a:schemeClr val="dk1"/>
              </a:solidFill>
              <a:latin typeface="IBM Plex Mono"/>
              <a:ea typeface="IBM Plex Mono"/>
              <a:cs typeface="IBM Plex Mono"/>
              <a:sym typeface="IBM Plex Mono"/>
            </a:endParaRPr>
          </a:p>
        </p:txBody>
      </p:sp>
      <p:sp>
        <p:nvSpPr>
          <p:cNvPr id="508" name="Google Shape;508;p78"/>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IBM Plex Mono"/>
                <a:ea typeface="IBM Plex Mono"/>
                <a:cs typeface="IBM Plex Mono"/>
                <a:sym typeface="IBM Plex Mono"/>
              </a:rPr>
              <a:t>[ 0  4 ]      [ 2  7 ]			</a:t>
            </a:r>
            <a:r>
              <a:rPr lang="en">
                <a:solidFill>
                  <a:schemeClr val="dk1"/>
                </a:solidFill>
                <a:latin typeface="IBM Plex Mono"/>
                <a:ea typeface="IBM Plex Mono"/>
                <a:cs typeface="IBM Plex Mono"/>
                <a:sym typeface="IBM Plex Mono"/>
              </a:rPr>
              <a:t>[ 6  1 ]      [ 3  5 ]</a:t>
            </a:r>
            <a:endParaRPr>
              <a:latin typeface="Catamaran"/>
              <a:ea typeface="Catamaran"/>
              <a:cs typeface="Catamaran"/>
              <a:sym typeface="Catamaran"/>
            </a:endParaRPr>
          </a:p>
        </p:txBody>
      </p:sp>
      <p:sp>
        <p:nvSpPr>
          <p:cNvPr id="509" name="Google Shape;509;p78"/>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a:t>
            </a:r>
            <a:r>
              <a:rPr lang="en">
                <a:solidFill>
                  <a:srgbClr val="3C78D8"/>
                </a:solidFill>
                <a:latin typeface="IBM Plex Mono"/>
                <a:ea typeface="IBM Plex Mono"/>
                <a:cs typeface="IBM Plex Mono"/>
                <a:sym typeface="IBM Plex Mono"/>
              </a:rPr>
              <a:t>[ 6 ]	[ 1 ]	[ 3 ]	[ 5 ]</a:t>
            </a:r>
            <a:endParaRPr>
              <a:solidFill>
                <a:srgbClr val="3C78D8"/>
              </a:solidFill>
              <a:latin typeface="Catamaran"/>
              <a:ea typeface="Catamaran"/>
              <a:cs typeface="Catamaran"/>
              <a:sym typeface="Catamar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15" name="Google Shape;515;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16" name="Google Shape;516;p79"/>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IBM Plex Mono"/>
                <a:ea typeface="IBM Plex Mono"/>
                <a:cs typeface="IBM Plex Mono"/>
                <a:sym typeface="IBM Plex Mono"/>
              </a:rPr>
              <a:t>[ 0  4  2  7 ]			[ 6  1  3  5 ]</a:t>
            </a:r>
            <a:endParaRPr>
              <a:solidFill>
                <a:schemeClr val="dk1"/>
              </a:solidFill>
              <a:latin typeface="IBM Plex Mono"/>
              <a:ea typeface="IBM Plex Mono"/>
              <a:cs typeface="IBM Plex Mono"/>
              <a:sym typeface="IBM Plex Mono"/>
            </a:endParaRPr>
          </a:p>
        </p:txBody>
      </p:sp>
      <p:sp>
        <p:nvSpPr>
          <p:cNvPr id="517" name="Google Shape;517;p79"/>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BF9000"/>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[ 2  7 ]			[ 6  1 ]      [ 3  5 ]</a:t>
            </a:r>
            <a:endParaRPr>
              <a:latin typeface="Catamaran"/>
              <a:ea typeface="Catamaran"/>
              <a:cs typeface="Catamaran"/>
              <a:sym typeface="Catamaran"/>
            </a:endParaRPr>
          </a:p>
        </p:txBody>
      </p:sp>
      <p:sp>
        <p:nvSpPr>
          <p:cNvPr id="518" name="Google Shape;518;p79"/>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0</a:t>
            </a:r>
            <a:r>
              <a:rPr lang="en">
                <a:solidFill>
                  <a:srgbClr val="3C78D8"/>
                </a:solidFill>
                <a:latin typeface="IBM Plex Mono"/>
                <a:ea typeface="IBM Plex Mono"/>
                <a:cs typeface="IBM Plex Mono"/>
                <a:sym typeface="IBM Plex Mono"/>
              </a:rPr>
              <a:t> ]	[ </a:t>
            </a:r>
            <a:r>
              <a:rPr b="1" lang="en">
                <a:solidFill>
                  <a:srgbClr val="3C78D8"/>
                </a:solidFill>
                <a:latin typeface="IBM Plex Mono"/>
                <a:ea typeface="IBM Plex Mono"/>
                <a:cs typeface="IBM Plex Mono"/>
                <a:sym typeface="IBM Plex Mono"/>
              </a:rPr>
              <a:t>4</a:t>
            </a:r>
            <a:r>
              <a:rPr lang="en">
                <a:solidFill>
                  <a:srgbClr val="3C78D8"/>
                </a:solidFill>
                <a:latin typeface="IBM Plex Mono"/>
                <a:ea typeface="IBM Plex Mono"/>
                <a:cs typeface="IBM Plex Mono"/>
                <a:sym typeface="IBM Plex Mono"/>
              </a:rPr>
              <a:t> ]	[ 2 ]	[ 7 ]		[ 6 ]	[ 1 ]	[ 3 ]	[ 5 ]</a:t>
            </a:r>
            <a:endParaRPr>
              <a:solidFill>
                <a:srgbClr val="3C78D8"/>
              </a:solidFill>
              <a:latin typeface="Catamaran"/>
              <a:ea typeface="Catamaran"/>
              <a:cs typeface="Catamaran"/>
              <a:sym typeface="Catamar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24" name="Google Shape;524;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25" name="Google Shape;525;p80"/>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IBM Plex Mono"/>
                <a:ea typeface="IBM Plex Mono"/>
                <a:cs typeface="IBM Plex Mono"/>
                <a:sym typeface="IBM Plex Mono"/>
              </a:rPr>
              <a:t>[ 0  4  2  7 ]			[ 6  1  3  5 ]</a:t>
            </a:r>
            <a:endParaRPr>
              <a:solidFill>
                <a:schemeClr val="dk1"/>
              </a:solidFill>
              <a:latin typeface="IBM Plex Mono"/>
              <a:ea typeface="IBM Plex Mono"/>
              <a:cs typeface="IBM Plex Mono"/>
              <a:sym typeface="IBM Plex Mono"/>
            </a:endParaRPr>
          </a:p>
        </p:txBody>
      </p:sp>
      <p:sp>
        <p:nvSpPr>
          <p:cNvPr id="526" name="Google Shape;526;p80"/>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BF9000"/>
                </a:solidFill>
                <a:latin typeface="IBM Plex Mono"/>
                <a:ea typeface="IBM Plex Mono"/>
                <a:cs typeface="IBM Plex Mono"/>
                <a:sym typeface="IBM Plex Mono"/>
              </a:rPr>
              <a:t>[ </a:t>
            </a:r>
            <a:r>
              <a:rPr b="1" lang="en">
                <a:solidFill>
                  <a:srgbClr val="BF9000"/>
                </a:solidFill>
                <a:latin typeface="IBM Plex Mono"/>
                <a:ea typeface="IBM Plex Mono"/>
                <a:cs typeface="IBM Plex Mono"/>
                <a:sym typeface="IBM Plex Mono"/>
              </a:rPr>
              <a:t>0</a:t>
            </a:r>
            <a:r>
              <a:rPr lang="en">
                <a:solidFill>
                  <a:srgbClr val="BF9000"/>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[ 2  7 ]			[ 6  1 ]      [ 3  5 ]</a:t>
            </a:r>
            <a:endParaRPr>
              <a:latin typeface="Catamaran"/>
              <a:ea typeface="Catamaran"/>
              <a:cs typeface="Catamaran"/>
              <a:sym typeface="Catamaran"/>
            </a:endParaRPr>
          </a:p>
        </p:txBody>
      </p:sp>
      <p:sp>
        <p:nvSpPr>
          <p:cNvPr id="527" name="Google Shape;527;p80"/>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a:t>
            </a:r>
            <a:r>
              <a:rPr lang="en">
                <a:solidFill>
                  <a:srgbClr val="3C78D8"/>
                </a:solidFill>
                <a:latin typeface="IBM Plex Mono"/>
                <a:ea typeface="IBM Plex Mono"/>
                <a:cs typeface="IBM Plex Mono"/>
                <a:sym typeface="IBM Plex Mono"/>
              </a:rPr>
              <a:t> 0 ]	[ </a:t>
            </a:r>
            <a:r>
              <a:rPr b="1" lang="en">
                <a:solidFill>
                  <a:srgbClr val="3C78D8"/>
                </a:solidFill>
                <a:latin typeface="IBM Plex Mono"/>
                <a:ea typeface="IBM Plex Mono"/>
                <a:cs typeface="IBM Plex Mono"/>
                <a:sym typeface="IBM Plex Mono"/>
              </a:rPr>
              <a:t>4</a:t>
            </a:r>
            <a:r>
              <a:rPr lang="en">
                <a:solidFill>
                  <a:srgbClr val="3C78D8"/>
                </a:solidFill>
                <a:latin typeface="IBM Plex Mono"/>
                <a:ea typeface="IBM Plex Mono"/>
                <a:cs typeface="IBM Plex Mono"/>
                <a:sym typeface="IBM Plex Mono"/>
              </a:rPr>
              <a:t> ]	[ 2 ]	[ 7 ]		[ 6 ]	[ 1 ]	[ 3 ]	[ 5 ]</a:t>
            </a:r>
            <a:endParaRPr>
              <a:solidFill>
                <a:srgbClr val="3C78D8"/>
              </a:solidFill>
              <a:latin typeface="Catamaran"/>
              <a:ea typeface="Catamaran"/>
              <a:cs typeface="Catamaran"/>
              <a:sym typeface="Catamar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33" name="Google Shape;533;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34" name="Google Shape;534;p81"/>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IBM Plex Mono"/>
                <a:ea typeface="IBM Plex Mono"/>
                <a:cs typeface="IBM Plex Mono"/>
                <a:sym typeface="IBM Plex Mono"/>
              </a:rPr>
              <a:t>[ 0  4  2  7 ]			[ 6  1  3  5 ]</a:t>
            </a:r>
            <a:endParaRPr>
              <a:solidFill>
                <a:schemeClr val="dk1"/>
              </a:solidFill>
              <a:latin typeface="IBM Plex Mono"/>
              <a:ea typeface="IBM Plex Mono"/>
              <a:cs typeface="IBM Plex Mono"/>
              <a:sym typeface="IBM Plex Mono"/>
            </a:endParaRPr>
          </a:p>
        </p:txBody>
      </p:sp>
      <p:sp>
        <p:nvSpPr>
          <p:cNvPr id="535" name="Google Shape;535;p81"/>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BF9000"/>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0</a:t>
            </a:r>
            <a:r>
              <a:rPr lang="en">
                <a:solidFill>
                  <a:srgbClr val="BF9000"/>
                </a:solidFill>
                <a:latin typeface="IBM Plex Mono"/>
                <a:ea typeface="IBM Plex Mono"/>
                <a:cs typeface="IBM Plex Mono"/>
                <a:sym typeface="IBM Plex Mono"/>
              </a:rPr>
              <a:t>  </a:t>
            </a:r>
            <a:r>
              <a:rPr b="1" lang="en">
                <a:solidFill>
                  <a:srgbClr val="BF9000"/>
                </a:solidFill>
                <a:latin typeface="IBM Plex Mono"/>
                <a:ea typeface="IBM Plex Mono"/>
                <a:cs typeface="IBM Plex Mono"/>
                <a:sym typeface="IBM Plex Mono"/>
              </a:rPr>
              <a:t>4</a:t>
            </a:r>
            <a:r>
              <a:rPr lang="en">
                <a:solidFill>
                  <a:srgbClr val="BF9000"/>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[ 2  7 ]			[ 6  1 ]      [ 3  5 ]</a:t>
            </a:r>
            <a:endParaRPr>
              <a:latin typeface="Catamaran"/>
              <a:ea typeface="Catamaran"/>
              <a:cs typeface="Catamaran"/>
              <a:sym typeface="Catamaran"/>
            </a:endParaRPr>
          </a:p>
        </p:txBody>
      </p:sp>
      <p:sp>
        <p:nvSpPr>
          <p:cNvPr id="536" name="Google Shape;536;p81"/>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[ 2 ]	[ 7 ]		[ 6 ]	[ 1 ]	[ 3 ]	[ 5 ]</a:t>
            </a:r>
            <a:endParaRPr>
              <a:solidFill>
                <a:srgbClr val="3C78D8"/>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96" name="Google Shape;96;p19"/>
          <p:cNvSpPr txBox="1"/>
          <p:nvPr/>
        </p:nvSpPr>
        <p:spPr>
          <a:xfrm>
            <a:off x="2676600" y="19917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42" name="Google Shape;54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43" name="Google Shape;543;p82"/>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IBM Plex Mono"/>
                <a:ea typeface="IBM Plex Mono"/>
                <a:cs typeface="IBM Plex Mono"/>
                <a:sym typeface="IBM Plex Mono"/>
              </a:rPr>
              <a:t>[ 0  4  2  7 ]			[ 6  1  3  5 ]</a:t>
            </a:r>
            <a:endParaRPr>
              <a:solidFill>
                <a:schemeClr val="dk1"/>
              </a:solidFill>
              <a:latin typeface="IBM Plex Mono"/>
              <a:ea typeface="IBM Plex Mono"/>
              <a:cs typeface="IBM Plex Mono"/>
              <a:sym typeface="IBM Plex Mono"/>
            </a:endParaRPr>
          </a:p>
        </p:txBody>
      </p:sp>
      <p:sp>
        <p:nvSpPr>
          <p:cNvPr id="544" name="Google Shape;544;p82"/>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4 ]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	</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545" name="Google Shape;545;p82"/>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a:t>
            </a:r>
            <a:r>
              <a:rPr b="1"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	[ </a:t>
            </a:r>
            <a:r>
              <a:rPr b="1"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[ 6 ]	[ 1 ]	[ 3 ]	[ 5 ]</a:t>
            </a:r>
            <a:endParaRPr>
              <a:solidFill>
                <a:srgbClr val="3C78D8"/>
              </a:solidFill>
              <a:latin typeface="Catamaran"/>
              <a:ea typeface="Catamaran"/>
              <a:cs typeface="Catamaran"/>
              <a:sym typeface="Catamar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51" name="Google Shape;551;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52" name="Google Shape;552;p83"/>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IBM Plex Mono"/>
                <a:ea typeface="IBM Plex Mono"/>
                <a:cs typeface="IBM Plex Mono"/>
                <a:sym typeface="IBM Plex Mono"/>
              </a:rPr>
              <a:t>[ 0  4  2  7 ]			[ 6  1  3  5 ]</a:t>
            </a:r>
            <a:endParaRPr>
              <a:solidFill>
                <a:schemeClr val="dk1"/>
              </a:solidFill>
              <a:latin typeface="IBM Plex Mono"/>
              <a:ea typeface="IBM Plex Mono"/>
              <a:cs typeface="IBM Plex Mono"/>
              <a:sym typeface="IBM Plex Mono"/>
            </a:endParaRPr>
          </a:p>
        </p:txBody>
      </p:sp>
      <p:sp>
        <p:nvSpPr>
          <p:cNvPr id="553" name="Google Shape;553;p83"/>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6AA84F"/>
                </a:solidFill>
                <a:latin typeface="IBM Plex Mono"/>
                <a:ea typeface="IBM Plex Mono"/>
                <a:cs typeface="IBM Plex Mono"/>
                <a:sym typeface="IBM Plex Mono"/>
              </a:rPr>
              <a:t>[ 0  4 ]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b="1" lang="en">
                <a:solidFill>
                  <a:srgbClr val="BF9000"/>
                </a:solidFill>
                <a:latin typeface="IBM Plex Mono"/>
                <a:ea typeface="IBM Plex Mono"/>
                <a:cs typeface="IBM Plex Mono"/>
                <a:sym typeface="IBM Plex Mono"/>
              </a:rPr>
              <a:t>2</a:t>
            </a:r>
            <a:r>
              <a:rPr lang="en">
                <a:solidFill>
                  <a:srgbClr val="BF9000"/>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554" name="Google Shape;554;p83"/>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a:t>
            </a:r>
            <a:r>
              <a:rPr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	[ </a:t>
            </a:r>
            <a:r>
              <a:rPr b="1"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[ 6 ]	[ 1 ]	[ 3 ]	[ 5 ]</a:t>
            </a:r>
            <a:endParaRPr>
              <a:solidFill>
                <a:srgbClr val="3C78D8"/>
              </a:solidFill>
              <a:latin typeface="Catamaran"/>
              <a:ea typeface="Catamaran"/>
              <a:cs typeface="Catamaran"/>
              <a:sym typeface="Catamar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60" name="Google Shape;560;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61" name="Google Shape;561;p84"/>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chemeClr val="dk1"/>
                </a:solidFill>
                <a:latin typeface="IBM Plex Mono"/>
                <a:ea typeface="IBM Plex Mono"/>
                <a:cs typeface="IBM Plex Mono"/>
                <a:sym typeface="IBM Plex Mono"/>
              </a:rPr>
              <a:t>[ 0  4  2  7 ]			[ 6  1  3  5 ]</a:t>
            </a:r>
            <a:endParaRPr>
              <a:solidFill>
                <a:schemeClr val="dk1"/>
              </a:solidFill>
              <a:latin typeface="IBM Plex Mono"/>
              <a:ea typeface="IBM Plex Mono"/>
              <a:cs typeface="IBM Plex Mono"/>
              <a:sym typeface="IBM Plex Mono"/>
            </a:endParaRPr>
          </a:p>
        </p:txBody>
      </p:sp>
      <p:sp>
        <p:nvSpPr>
          <p:cNvPr id="562" name="Google Shape;562;p84"/>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a:t>
            </a:r>
            <a:r>
              <a:rPr lang="en">
                <a:solidFill>
                  <a:srgbClr val="6AA84F"/>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0  4 ]</a:t>
            </a:r>
            <a:r>
              <a:rPr lang="en">
                <a:solidFill>
                  <a:srgbClr val="6AA84F"/>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[ 2  </a:t>
            </a:r>
            <a:r>
              <a:rPr b="1" lang="en">
                <a:solidFill>
                  <a:srgbClr val="BF9000"/>
                </a:solidFill>
                <a:latin typeface="IBM Plex Mono"/>
                <a:ea typeface="IBM Plex Mono"/>
                <a:cs typeface="IBM Plex Mono"/>
                <a:sym typeface="IBM Plex Mono"/>
              </a:rPr>
              <a:t>7 </a:t>
            </a:r>
            <a:r>
              <a:rPr lang="en">
                <a:solidFill>
                  <a:srgbClr val="BF9000"/>
                </a:solidFill>
                <a:latin typeface="IBM Plex Mono"/>
                <a:ea typeface="IBM Plex Mono"/>
                <a:cs typeface="IBM Plex Mono"/>
                <a:sym typeface="IBM Plex Mono"/>
              </a:rPr>
              <a:t>]</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563" name="Google Shape;563;p84"/>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[ 6 ]	[ 1 ]	[ 3 ]	[ 5 ]</a:t>
            </a:r>
            <a:endParaRPr>
              <a:solidFill>
                <a:srgbClr val="3C78D8"/>
              </a:solidFill>
              <a:latin typeface="Catamaran"/>
              <a:ea typeface="Catamaran"/>
              <a:cs typeface="Catamaran"/>
              <a:sym typeface="Catamar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69" name="Google Shape;569;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70" name="Google Shape;570;p85"/>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BF9000"/>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571" name="Google Shape;571;p85"/>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0</a:t>
            </a:r>
            <a:r>
              <a:rPr lang="en">
                <a:solidFill>
                  <a:srgbClr val="3C78D8"/>
                </a:solidFill>
                <a:latin typeface="IBM Plex Mono"/>
                <a:ea typeface="IBM Plex Mono"/>
                <a:cs typeface="IBM Plex Mono"/>
                <a:sym typeface="IBM Plex Mono"/>
              </a:rPr>
              <a:t>  4 ]      [ </a:t>
            </a:r>
            <a:r>
              <a:rPr b="1"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7 ]	</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572" name="Google Shape;572;p85"/>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78" name="Google Shape;578;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79" name="Google Shape;579;p86"/>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BF9000"/>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0</a:t>
            </a:r>
            <a:r>
              <a:rPr lang="en">
                <a:solidFill>
                  <a:srgbClr val="BF9000"/>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580" name="Google Shape;580;p86"/>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0</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4 </a:t>
            </a:r>
            <a:r>
              <a:rPr lang="en">
                <a:solidFill>
                  <a:srgbClr val="3C78D8"/>
                </a:solidFill>
                <a:latin typeface="IBM Plex Mono"/>
                <a:ea typeface="IBM Plex Mono"/>
                <a:cs typeface="IBM Plex Mono"/>
                <a:sym typeface="IBM Plex Mono"/>
              </a:rPr>
              <a:t>]      [ </a:t>
            </a:r>
            <a:r>
              <a:rPr b="1"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7 ]	</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581" name="Google Shape;581;p86"/>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87" name="Google Shape;587;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88" name="Google Shape;588;p87"/>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BF9000"/>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0</a:t>
            </a:r>
            <a:r>
              <a:rPr lang="en">
                <a:solidFill>
                  <a:srgbClr val="BF9000"/>
                </a:solidFill>
                <a:latin typeface="IBM Plex Mono"/>
                <a:ea typeface="IBM Plex Mono"/>
                <a:cs typeface="IBM Plex Mono"/>
                <a:sym typeface="IBM Plex Mono"/>
              </a:rPr>
              <a:t>  2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589" name="Google Shape;589;p87"/>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a:t>
            </a:r>
            <a:r>
              <a:rPr b="1" lang="en">
                <a:solidFill>
                  <a:srgbClr val="3C78D8"/>
                </a:solidFill>
                <a:latin typeface="IBM Plex Mono"/>
                <a:ea typeface="IBM Plex Mono"/>
                <a:cs typeface="IBM Plex Mono"/>
                <a:sym typeface="IBM Plex Mono"/>
              </a:rPr>
              <a:t>4 </a:t>
            </a:r>
            <a:r>
              <a:rPr lang="en">
                <a:solidFill>
                  <a:srgbClr val="3C78D8"/>
                </a:solidFill>
                <a:latin typeface="IBM Plex Mono"/>
                <a:ea typeface="IBM Plex Mono"/>
                <a:cs typeface="IBM Plex Mono"/>
                <a:sym typeface="IBM Plex Mono"/>
              </a:rPr>
              <a:t>]      [ </a:t>
            </a:r>
            <a:r>
              <a:rPr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	</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590" name="Google Shape;590;p87"/>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596" name="Google Shape;596;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597" name="Google Shape;597;p88"/>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BF9000"/>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0</a:t>
            </a:r>
            <a:r>
              <a:rPr lang="en">
                <a:solidFill>
                  <a:srgbClr val="BF9000"/>
                </a:solidFill>
                <a:latin typeface="IBM Plex Mono"/>
                <a:ea typeface="IBM Plex Mono"/>
                <a:cs typeface="IBM Plex Mono"/>
                <a:sym typeface="IBM Plex Mono"/>
              </a:rPr>
              <a:t>  2  4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598" name="Google Shape;598;p88"/>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a:t>
            </a:r>
            <a:r>
              <a:rPr lang="en">
                <a:solidFill>
                  <a:srgbClr val="3C78D8"/>
                </a:solidFill>
                <a:latin typeface="IBM Plex Mono"/>
                <a:ea typeface="IBM Plex Mono"/>
                <a:cs typeface="IBM Plex Mono"/>
                <a:sym typeface="IBM Plex Mono"/>
              </a:rPr>
              <a:t>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a:t>
            </a:r>
            <a:r>
              <a:rPr b="1"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	</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599" name="Google Shape;599;p88"/>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05" name="Google Shape;605;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06" name="Google Shape;606;p89"/>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607" name="Google Shape;607;p89"/>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a:t>
            </a:r>
            <a:r>
              <a:rPr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	</a:t>
            </a:r>
            <a:r>
              <a:rPr lang="en">
                <a:solidFill>
                  <a:schemeClr val="dk1"/>
                </a:solidFill>
                <a:latin typeface="IBM Plex Mono"/>
                <a:ea typeface="IBM Plex Mono"/>
                <a:cs typeface="IBM Plex Mono"/>
                <a:sym typeface="IBM Plex Mono"/>
              </a:rPr>
              <a:t>		[ 6  1 ]      [ 3  5 ]</a:t>
            </a:r>
            <a:endParaRPr>
              <a:latin typeface="Catamaran"/>
              <a:ea typeface="Catamaran"/>
              <a:cs typeface="Catamaran"/>
              <a:sym typeface="Catamaran"/>
            </a:endParaRPr>
          </a:p>
        </p:txBody>
      </p:sp>
      <p:sp>
        <p:nvSpPr>
          <p:cNvPr id="608" name="Google Shape;608;p89"/>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14" name="Google Shape;614;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15" name="Google Shape;615;p90"/>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616" name="Google Shape;616;p90"/>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[ 1    ]</a:t>
            </a:r>
            <a:r>
              <a:rPr lang="en">
                <a:solidFill>
                  <a:schemeClr val="dk1"/>
                </a:solidFill>
                <a:latin typeface="IBM Plex Mono"/>
                <a:ea typeface="IBM Plex Mono"/>
                <a:cs typeface="IBM Plex Mono"/>
                <a:sym typeface="IBM Plex Mono"/>
              </a:rPr>
              <a:t>      [ 3  5 ]</a:t>
            </a:r>
            <a:endParaRPr>
              <a:latin typeface="Catamaran"/>
              <a:ea typeface="Catamaran"/>
              <a:cs typeface="Catamaran"/>
              <a:sym typeface="Catamaran"/>
            </a:endParaRPr>
          </a:p>
        </p:txBody>
      </p:sp>
      <p:sp>
        <p:nvSpPr>
          <p:cNvPr id="617" name="Google Shape;617;p90"/>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a:t>
            </a:r>
            <a:r>
              <a:rPr b="1"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	[ </a:t>
            </a:r>
            <a:r>
              <a:rPr lang="en">
                <a:solidFill>
                  <a:srgbClr val="3C78D8"/>
                </a:solidFill>
                <a:latin typeface="IBM Plex Mono"/>
                <a:ea typeface="IBM Plex Mono"/>
                <a:cs typeface="IBM Plex Mono"/>
                <a:sym typeface="IBM Plex Mono"/>
              </a:rPr>
              <a:t>1</a:t>
            </a:r>
            <a:r>
              <a:rPr lang="en">
                <a:solidFill>
                  <a:srgbClr val="3C78D8"/>
                </a:solidFill>
                <a:latin typeface="IBM Plex Mono"/>
                <a:ea typeface="IBM Plex Mono"/>
                <a:cs typeface="IBM Plex Mono"/>
                <a:sym typeface="IBM Plex Mono"/>
              </a:rPr>
              <a:t>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23" name="Google Shape;623;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24" name="Google Shape;624;p91"/>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625" name="Google Shape;625;p91"/>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[ 3  5 ]</a:t>
            </a:r>
            <a:endParaRPr>
              <a:latin typeface="Catamaran"/>
              <a:ea typeface="Catamaran"/>
              <a:cs typeface="Catamaran"/>
              <a:sym typeface="Catamaran"/>
            </a:endParaRPr>
          </a:p>
        </p:txBody>
      </p:sp>
      <p:sp>
        <p:nvSpPr>
          <p:cNvPr id="626" name="Google Shape;626;p91"/>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a:t>
            </a:r>
            <a:r>
              <a:rPr b="1"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	[ </a:t>
            </a:r>
            <a:r>
              <a:rPr b="1" lang="en">
                <a:solidFill>
                  <a:srgbClr val="3C78D8"/>
                </a:solidFill>
                <a:latin typeface="IBM Plex Mono"/>
                <a:ea typeface="IBM Plex Mono"/>
                <a:cs typeface="IBM Plex Mono"/>
                <a:sym typeface="IBM Plex Mono"/>
              </a:rPr>
              <a:t>1</a:t>
            </a:r>
            <a:r>
              <a:rPr lang="en">
                <a:solidFill>
                  <a:srgbClr val="3C78D8"/>
                </a:solidFill>
                <a:latin typeface="IBM Plex Mono"/>
                <a:ea typeface="IBM Plex Mono"/>
                <a:cs typeface="IBM Plex Mono"/>
                <a:sym typeface="IBM Plex Mono"/>
              </a:rPr>
              <a:t>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03" name="Google Shape;103;p20"/>
          <p:cNvSpPr txBox="1"/>
          <p:nvPr/>
        </p:nvSpPr>
        <p:spPr>
          <a:xfrm>
            <a:off x="2676600" y="19917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
        <p:nvSpPr>
          <p:cNvPr id="104" name="Google Shape;104;p20"/>
          <p:cNvSpPr/>
          <p:nvPr/>
        </p:nvSpPr>
        <p:spPr>
          <a:xfrm>
            <a:off x="4502100" y="2341125"/>
            <a:ext cx="139800" cy="321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32" name="Google Shape;63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33" name="Google Shape;633;p92"/>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634" name="Google Shape;634;p92"/>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[ 3  5 ]</a:t>
            </a:r>
            <a:endParaRPr>
              <a:latin typeface="Catamaran"/>
              <a:ea typeface="Catamaran"/>
              <a:cs typeface="Catamaran"/>
              <a:sym typeface="Catamaran"/>
            </a:endParaRPr>
          </a:p>
        </p:txBody>
      </p:sp>
      <p:sp>
        <p:nvSpPr>
          <p:cNvPr id="635" name="Google Shape;635;p92"/>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a:t>
            </a:r>
            <a:r>
              <a:rPr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41" name="Google Shape;641;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42" name="Google Shape;642;p93"/>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643" name="Google Shape;643;p93"/>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  </a:t>
            </a:r>
            <a:r>
              <a:rPr lang="en">
                <a:solidFill>
                  <a:srgbClr val="BF9000"/>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a:t>
            </a:r>
            <a:endParaRPr>
              <a:solidFill>
                <a:srgbClr val="BF9000"/>
              </a:solidFill>
              <a:latin typeface="Catamaran"/>
              <a:ea typeface="Catamaran"/>
              <a:cs typeface="Catamaran"/>
              <a:sym typeface="Catamaran"/>
            </a:endParaRPr>
          </a:p>
        </p:txBody>
      </p:sp>
      <p:sp>
        <p:nvSpPr>
          <p:cNvPr id="644" name="Google Shape;644;p93"/>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a:t>
            </a:r>
            <a:r>
              <a:rPr b="1" lang="en">
                <a:solidFill>
                  <a:srgbClr val="3C78D8"/>
                </a:solidFill>
                <a:latin typeface="IBM Plex Mono"/>
                <a:ea typeface="IBM Plex Mono"/>
                <a:cs typeface="IBM Plex Mono"/>
                <a:sym typeface="IBM Plex Mono"/>
              </a:rPr>
              <a:t>3</a:t>
            </a:r>
            <a:r>
              <a:rPr lang="en">
                <a:solidFill>
                  <a:srgbClr val="3C78D8"/>
                </a:solidFill>
                <a:latin typeface="IBM Plex Mono"/>
                <a:ea typeface="IBM Plex Mono"/>
                <a:cs typeface="IBM Plex Mono"/>
                <a:sym typeface="IBM Plex Mono"/>
              </a:rPr>
              <a:t> ]	[ </a:t>
            </a:r>
            <a:r>
              <a:rPr b="1"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50" name="Google Shape;650;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51" name="Google Shape;651;p94"/>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652" name="Google Shape;652;p94"/>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[ 3    ]</a:t>
            </a:r>
            <a:endParaRPr>
              <a:solidFill>
                <a:srgbClr val="BF9000"/>
              </a:solidFill>
              <a:latin typeface="Catamaran"/>
              <a:ea typeface="Catamaran"/>
              <a:cs typeface="Catamaran"/>
              <a:sym typeface="Catamaran"/>
            </a:endParaRPr>
          </a:p>
        </p:txBody>
      </p:sp>
      <p:sp>
        <p:nvSpPr>
          <p:cNvPr id="653" name="Google Shape;653;p94"/>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a:t>
            </a:r>
            <a:r>
              <a:rPr b="1"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59" name="Google Shape;659;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60" name="Google Shape;660;p95"/>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[ 6  1  3  5 ]</a:t>
            </a:r>
            <a:endParaRPr>
              <a:solidFill>
                <a:schemeClr val="dk1"/>
              </a:solidFill>
              <a:latin typeface="IBM Plex Mono"/>
              <a:ea typeface="IBM Plex Mono"/>
              <a:cs typeface="IBM Plex Mono"/>
              <a:sym typeface="IBM Plex Mono"/>
            </a:endParaRPr>
          </a:p>
        </p:txBody>
      </p:sp>
      <p:sp>
        <p:nvSpPr>
          <p:cNvPr id="661" name="Google Shape;661;p95"/>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662" name="Google Shape;662;p95"/>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a:t>
            </a:r>
            <a:r>
              <a:rPr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68" name="Google Shape;668;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69" name="Google Shape;669;p96"/>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endParaRPr>
              <a:solidFill>
                <a:srgbClr val="BF9000"/>
              </a:solidFill>
              <a:latin typeface="IBM Plex Mono"/>
              <a:ea typeface="IBM Plex Mono"/>
              <a:cs typeface="IBM Plex Mono"/>
              <a:sym typeface="IBM Plex Mono"/>
            </a:endParaRPr>
          </a:p>
        </p:txBody>
      </p:sp>
      <p:sp>
        <p:nvSpPr>
          <p:cNvPr id="670" name="Google Shape;670;p96"/>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1</a:t>
            </a:r>
            <a:r>
              <a:rPr lang="en">
                <a:solidFill>
                  <a:srgbClr val="3C78D8"/>
                </a:solidFill>
                <a:latin typeface="IBM Plex Mono"/>
                <a:ea typeface="IBM Plex Mono"/>
                <a:cs typeface="IBM Plex Mono"/>
                <a:sym typeface="IBM Plex Mono"/>
              </a:rPr>
              <a:t>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3</a:t>
            </a:r>
            <a:r>
              <a:rPr lang="en">
                <a:solidFill>
                  <a:srgbClr val="3C78D8"/>
                </a:solidFill>
                <a:latin typeface="IBM Plex Mono"/>
                <a:ea typeface="IBM Plex Mono"/>
                <a:cs typeface="IBM Plex Mono"/>
                <a:sym typeface="IBM Plex Mono"/>
              </a:rPr>
              <a:t>  5 ]</a:t>
            </a:r>
            <a:endParaRPr>
              <a:solidFill>
                <a:srgbClr val="3C78D8"/>
              </a:solidFill>
              <a:latin typeface="Catamaran"/>
              <a:ea typeface="Catamaran"/>
              <a:cs typeface="Catamaran"/>
              <a:sym typeface="Catamaran"/>
            </a:endParaRPr>
          </a:p>
        </p:txBody>
      </p:sp>
      <p:sp>
        <p:nvSpPr>
          <p:cNvPr id="671" name="Google Shape;671;p96"/>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77" name="Google Shape;677;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78" name="Google Shape;678;p97"/>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[ 1          ]</a:t>
            </a:r>
            <a:endParaRPr>
              <a:solidFill>
                <a:srgbClr val="BF9000"/>
              </a:solidFill>
              <a:latin typeface="IBM Plex Mono"/>
              <a:ea typeface="IBM Plex Mono"/>
              <a:cs typeface="IBM Plex Mono"/>
              <a:sym typeface="IBM Plex Mono"/>
            </a:endParaRPr>
          </a:p>
        </p:txBody>
      </p:sp>
      <p:sp>
        <p:nvSpPr>
          <p:cNvPr id="679" name="Google Shape;679;p97"/>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1</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3</a:t>
            </a:r>
            <a:r>
              <a:rPr lang="en">
                <a:solidFill>
                  <a:srgbClr val="3C78D8"/>
                </a:solidFill>
                <a:latin typeface="IBM Plex Mono"/>
                <a:ea typeface="IBM Plex Mono"/>
                <a:cs typeface="IBM Plex Mono"/>
                <a:sym typeface="IBM Plex Mono"/>
              </a:rPr>
              <a:t>  5 ]</a:t>
            </a:r>
            <a:endParaRPr>
              <a:solidFill>
                <a:srgbClr val="3C78D8"/>
              </a:solidFill>
              <a:latin typeface="Catamaran"/>
              <a:ea typeface="Catamaran"/>
              <a:cs typeface="Catamaran"/>
              <a:sym typeface="Catamaran"/>
            </a:endParaRPr>
          </a:p>
        </p:txBody>
      </p:sp>
      <p:sp>
        <p:nvSpPr>
          <p:cNvPr id="680" name="Google Shape;680;p97"/>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86" name="Google Shape;686;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87" name="Google Shape;687;p98"/>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[ 1  3       ]</a:t>
            </a:r>
            <a:endParaRPr>
              <a:solidFill>
                <a:srgbClr val="BF9000"/>
              </a:solidFill>
              <a:latin typeface="IBM Plex Mono"/>
              <a:ea typeface="IBM Plex Mono"/>
              <a:cs typeface="IBM Plex Mono"/>
              <a:sym typeface="IBM Plex Mono"/>
            </a:endParaRPr>
          </a:p>
        </p:txBody>
      </p:sp>
      <p:sp>
        <p:nvSpPr>
          <p:cNvPr id="688" name="Google Shape;688;p98"/>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a:t>
            </a:r>
            <a:r>
              <a:rPr b="1"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3</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a:t>
            </a:r>
            <a:endParaRPr>
              <a:solidFill>
                <a:srgbClr val="3C78D8"/>
              </a:solidFill>
              <a:latin typeface="Catamaran"/>
              <a:ea typeface="Catamaran"/>
              <a:cs typeface="Catamaran"/>
              <a:sym typeface="Catamaran"/>
            </a:endParaRPr>
          </a:p>
        </p:txBody>
      </p:sp>
      <p:sp>
        <p:nvSpPr>
          <p:cNvPr id="689" name="Google Shape;689;p98"/>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695" name="Google Shape;695;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0  4  2  7  6  1  3  5</a:t>
            </a:r>
            <a:endParaRPr>
              <a:latin typeface="IBM Plex Mono"/>
              <a:ea typeface="IBM Plex Mono"/>
              <a:cs typeface="IBM Plex Mono"/>
              <a:sym typeface="IBM Plex Mono"/>
            </a:endParaRPr>
          </a:p>
        </p:txBody>
      </p:sp>
      <p:sp>
        <p:nvSpPr>
          <p:cNvPr id="696" name="Google Shape;696;p99"/>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[ 1  3  5    ]</a:t>
            </a:r>
            <a:endParaRPr>
              <a:solidFill>
                <a:srgbClr val="BF9000"/>
              </a:solidFill>
              <a:latin typeface="IBM Plex Mono"/>
              <a:ea typeface="IBM Plex Mono"/>
              <a:cs typeface="IBM Plex Mono"/>
              <a:sym typeface="IBM Plex Mono"/>
            </a:endParaRPr>
          </a:p>
        </p:txBody>
      </p:sp>
      <p:sp>
        <p:nvSpPr>
          <p:cNvPr id="697" name="Google Shape;697;p99"/>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a:t>
            </a:r>
            <a:r>
              <a:rPr b="1"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a:t>
            </a:r>
            <a:r>
              <a:rPr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a:t>
            </a:r>
            <a:endParaRPr>
              <a:solidFill>
                <a:srgbClr val="3C78D8"/>
              </a:solidFill>
              <a:latin typeface="Catamaran"/>
              <a:ea typeface="Catamaran"/>
              <a:cs typeface="Catamaran"/>
              <a:sym typeface="Catamaran"/>
            </a:endParaRPr>
          </a:p>
        </p:txBody>
      </p:sp>
      <p:sp>
        <p:nvSpPr>
          <p:cNvPr id="698" name="Google Shape;698;p99"/>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04" name="Google Shape;704;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 </a:t>
            </a:r>
            <a:r>
              <a:rPr lang="en">
                <a:latin typeface="IBM Plex Mono"/>
                <a:ea typeface="IBM Plex Mono"/>
                <a:cs typeface="IBM Plex Mono"/>
                <a:sym typeface="IBM Plex Mono"/>
              </a:rPr>
              <a:t>0  4  2  7  6  1  3  5 ]</a:t>
            </a:r>
            <a:endParaRPr>
              <a:latin typeface="IBM Plex Mono"/>
              <a:ea typeface="IBM Plex Mono"/>
              <a:cs typeface="IBM Plex Mono"/>
              <a:sym typeface="IBM Plex Mono"/>
            </a:endParaRPr>
          </a:p>
        </p:txBody>
      </p:sp>
      <p:sp>
        <p:nvSpPr>
          <p:cNvPr id="705" name="Google Shape;705;p100"/>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3  5  6 ]</a:t>
            </a:r>
            <a:endParaRPr>
              <a:solidFill>
                <a:srgbClr val="3C78D8"/>
              </a:solidFill>
              <a:latin typeface="IBM Plex Mono"/>
              <a:ea typeface="IBM Plex Mono"/>
              <a:cs typeface="IBM Plex Mono"/>
              <a:sym typeface="IBM Plex Mono"/>
            </a:endParaRPr>
          </a:p>
        </p:txBody>
      </p:sp>
      <p:sp>
        <p:nvSpPr>
          <p:cNvPr id="706" name="Google Shape;706;p100"/>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a:t>
            </a:r>
            <a:r>
              <a:rPr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07" name="Google Shape;707;p100"/>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13" name="Google Shape;713;p101"/>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0</a:t>
            </a:r>
            <a:r>
              <a:rPr lang="en">
                <a:solidFill>
                  <a:srgbClr val="3C78D8"/>
                </a:solidFill>
                <a:latin typeface="IBM Plex Mono"/>
                <a:ea typeface="IBM Plex Mono"/>
                <a:cs typeface="IBM Plex Mono"/>
                <a:sym typeface="IBM Plex Mono"/>
              </a:rPr>
              <a:t>  2  4  7 ]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a:t>
            </a:r>
            <a:r>
              <a:rPr b="1" lang="en">
                <a:solidFill>
                  <a:srgbClr val="3C78D8"/>
                </a:solidFill>
                <a:latin typeface="IBM Plex Mono"/>
                <a:ea typeface="IBM Plex Mono"/>
                <a:cs typeface="IBM Plex Mono"/>
                <a:sym typeface="IBM Plex Mono"/>
              </a:rPr>
              <a:t>1</a:t>
            </a:r>
            <a:r>
              <a:rPr lang="en">
                <a:solidFill>
                  <a:srgbClr val="3C78D8"/>
                </a:solidFill>
                <a:latin typeface="IBM Plex Mono"/>
                <a:ea typeface="IBM Plex Mono"/>
                <a:cs typeface="IBM Plex Mono"/>
                <a:sym typeface="IBM Plex Mono"/>
              </a:rPr>
              <a:t>  3  5  6 ]</a:t>
            </a:r>
            <a:endParaRPr>
              <a:solidFill>
                <a:srgbClr val="3C78D8"/>
              </a:solidFill>
              <a:latin typeface="IBM Plex Mono"/>
              <a:ea typeface="IBM Plex Mono"/>
              <a:cs typeface="IBM Plex Mono"/>
              <a:sym typeface="IBM Plex Mono"/>
            </a:endParaRPr>
          </a:p>
        </p:txBody>
      </p:sp>
      <p:sp>
        <p:nvSpPr>
          <p:cNvPr id="714" name="Google Shape;714;p101"/>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15" name="Google Shape;715;p101"/>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16" name="Google Shape;716;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Insertion sort</a:t>
            </a:r>
            <a:r>
              <a:rPr lang="en"/>
              <a:t> iterates through the list and swaps items backwards as necessary to maintain sortedness. </a:t>
            </a:r>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3 5 1 2 4</a:t>
            </a:r>
            <a:endParaRPr sz="1200">
              <a:latin typeface="IBM Plex Mono"/>
              <a:ea typeface="IBM Plex Mono"/>
              <a:cs typeface="IBM Plex Mono"/>
              <a:sym typeface="IBM Plex Mono"/>
            </a:endParaRPr>
          </a:p>
          <a:p>
            <a:pPr indent="0" lvl="0" marL="0" rtl="0" algn="ctr">
              <a:spcBef>
                <a:spcPts val="1600"/>
              </a:spcBef>
              <a:spcAft>
                <a:spcPts val="0"/>
              </a:spcAft>
              <a:buNone/>
            </a:pPr>
            <a:r>
              <a:rPr lang="en" sz="1200">
                <a:latin typeface="IBM Plex Mono"/>
                <a:ea typeface="IBM Plex Mono"/>
                <a:cs typeface="IBM Plex Mono"/>
                <a:sym typeface="IBM Plex Mono"/>
              </a:rPr>
              <a:t>1 3 5 2 4</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t/>
            </a:r>
            <a:endParaRPr sz="1200">
              <a:latin typeface="IBM Plex Mono"/>
              <a:ea typeface="IBM Plex Mono"/>
              <a:cs typeface="IBM Plex Mono"/>
              <a:sym typeface="IBM Plex Mono"/>
            </a:endParaRPr>
          </a:p>
          <a:p>
            <a:pPr indent="0" lvl="0" marL="0" rtl="0" algn="ctr">
              <a:spcBef>
                <a:spcPts val="160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1600"/>
              </a:spcAft>
              <a:buNone/>
            </a:pPr>
            <a:r>
              <a:rPr lang="en"/>
              <a:t>Runtime: </a:t>
            </a:r>
            <a:r>
              <a:rPr lang="en">
                <a:solidFill>
                  <a:srgbClr val="351C75"/>
                </a:solidFill>
              </a:rPr>
              <a:t>O(N</a:t>
            </a:r>
            <a:r>
              <a:rPr baseline="30000" lang="en">
                <a:solidFill>
                  <a:srgbClr val="351C75"/>
                </a:solidFill>
              </a:rPr>
              <a:t>2</a:t>
            </a:r>
            <a:r>
              <a:rPr lang="en">
                <a:solidFill>
                  <a:srgbClr val="351C75"/>
                </a:solidFill>
              </a:rPr>
              <a:t>)</a:t>
            </a:r>
            <a:endParaRPr>
              <a:solidFill>
                <a:srgbClr val="351C75"/>
              </a:solidFill>
            </a:endParaRPr>
          </a:p>
        </p:txBody>
      </p:sp>
      <p:sp>
        <p:nvSpPr>
          <p:cNvPr id="111" name="Google Shape;111;p21"/>
          <p:cNvSpPr txBox="1"/>
          <p:nvPr/>
        </p:nvSpPr>
        <p:spPr>
          <a:xfrm>
            <a:off x="2599700" y="2386600"/>
            <a:ext cx="11670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List so far: </a:t>
            </a:r>
            <a:endParaRPr>
              <a:solidFill>
                <a:schemeClr val="dk1"/>
              </a:solidFill>
              <a:latin typeface="Lato"/>
              <a:ea typeface="Lato"/>
              <a:cs typeface="Lato"/>
              <a:sym typeface="La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22" name="Google Shape;722;p102"/>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0</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4  7 ]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a:t>
            </a:r>
            <a:r>
              <a:rPr b="1" lang="en">
                <a:solidFill>
                  <a:srgbClr val="3C78D8"/>
                </a:solidFill>
                <a:latin typeface="IBM Plex Mono"/>
                <a:ea typeface="IBM Plex Mono"/>
                <a:cs typeface="IBM Plex Mono"/>
                <a:sym typeface="IBM Plex Mono"/>
              </a:rPr>
              <a:t>1</a:t>
            </a:r>
            <a:r>
              <a:rPr lang="en">
                <a:solidFill>
                  <a:srgbClr val="3C78D8"/>
                </a:solidFill>
                <a:latin typeface="IBM Plex Mono"/>
                <a:ea typeface="IBM Plex Mono"/>
                <a:cs typeface="IBM Plex Mono"/>
                <a:sym typeface="IBM Plex Mono"/>
              </a:rPr>
              <a:t>  3  5  6 ]</a:t>
            </a:r>
            <a:endParaRPr>
              <a:solidFill>
                <a:srgbClr val="3C78D8"/>
              </a:solidFill>
              <a:latin typeface="IBM Plex Mono"/>
              <a:ea typeface="IBM Plex Mono"/>
              <a:cs typeface="IBM Plex Mono"/>
              <a:sym typeface="IBM Plex Mono"/>
            </a:endParaRPr>
          </a:p>
        </p:txBody>
      </p:sp>
      <p:sp>
        <p:nvSpPr>
          <p:cNvPr id="723" name="Google Shape;723;p102"/>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24" name="Google Shape;724;p102"/>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25" name="Google Shape;725;p102"/>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31" name="Google Shape;731;p103"/>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a:t>
            </a:r>
            <a:r>
              <a:rPr b="1"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4  7 ]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a:t>
            </a:r>
            <a:r>
              <a:rPr lang="en">
                <a:solidFill>
                  <a:srgbClr val="3C78D8"/>
                </a:solidFill>
                <a:latin typeface="IBM Plex Mono"/>
                <a:ea typeface="IBM Plex Mono"/>
                <a:cs typeface="IBM Plex Mono"/>
                <a:sym typeface="IBM Plex Mono"/>
              </a:rPr>
              <a:t>1</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3</a:t>
            </a:r>
            <a:r>
              <a:rPr lang="en">
                <a:solidFill>
                  <a:srgbClr val="3C78D8"/>
                </a:solidFill>
                <a:latin typeface="IBM Plex Mono"/>
                <a:ea typeface="IBM Plex Mono"/>
                <a:cs typeface="IBM Plex Mono"/>
                <a:sym typeface="IBM Plex Mono"/>
              </a:rPr>
              <a:t>  5  6 ]</a:t>
            </a:r>
            <a:endParaRPr>
              <a:solidFill>
                <a:srgbClr val="3C78D8"/>
              </a:solidFill>
              <a:latin typeface="IBM Plex Mono"/>
              <a:ea typeface="IBM Plex Mono"/>
              <a:cs typeface="IBM Plex Mono"/>
              <a:sym typeface="IBM Plex Mono"/>
            </a:endParaRPr>
          </a:p>
        </p:txBody>
      </p:sp>
      <p:sp>
        <p:nvSpPr>
          <p:cNvPr id="732" name="Google Shape;732;p103"/>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33" name="Google Shape;733;p103"/>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34" name="Google Shape;734;p103"/>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1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40" name="Google Shape;740;p104"/>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a:t>
            </a:r>
            <a:r>
              <a:rPr lang="en">
                <a:solidFill>
                  <a:srgbClr val="3C78D8"/>
                </a:solidFill>
                <a:latin typeface="IBM Plex Mono"/>
                <a:ea typeface="IBM Plex Mono"/>
                <a:cs typeface="IBM Plex Mono"/>
                <a:sym typeface="IBM Plex Mono"/>
              </a:rPr>
              <a:t>2</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4</a:t>
            </a:r>
            <a:r>
              <a:rPr lang="en">
                <a:solidFill>
                  <a:srgbClr val="3C78D8"/>
                </a:solidFill>
                <a:latin typeface="IBM Plex Mono"/>
                <a:ea typeface="IBM Plex Mono"/>
                <a:cs typeface="IBM Plex Mono"/>
                <a:sym typeface="IBM Plex Mono"/>
              </a:rPr>
              <a:t>  7 ]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a:t>
            </a:r>
            <a:r>
              <a:rPr b="1" lang="en">
                <a:solidFill>
                  <a:srgbClr val="3C78D8"/>
                </a:solidFill>
                <a:latin typeface="IBM Plex Mono"/>
                <a:ea typeface="IBM Plex Mono"/>
                <a:cs typeface="IBM Plex Mono"/>
                <a:sym typeface="IBM Plex Mono"/>
              </a:rPr>
              <a:t>3</a:t>
            </a:r>
            <a:r>
              <a:rPr lang="en">
                <a:solidFill>
                  <a:srgbClr val="3C78D8"/>
                </a:solidFill>
                <a:latin typeface="IBM Plex Mono"/>
                <a:ea typeface="IBM Plex Mono"/>
                <a:cs typeface="IBM Plex Mono"/>
                <a:sym typeface="IBM Plex Mono"/>
              </a:rPr>
              <a:t>  5  6 ]</a:t>
            </a:r>
            <a:endParaRPr>
              <a:solidFill>
                <a:srgbClr val="3C78D8"/>
              </a:solidFill>
              <a:latin typeface="IBM Plex Mono"/>
              <a:ea typeface="IBM Plex Mono"/>
              <a:cs typeface="IBM Plex Mono"/>
              <a:sym typeface="IBM Plex Mono"/>
            </a:endParaRPr>
          </a:p>
        </p:txBody>
      </p:sp>
      <p:sp>
        <p:nvSpPr>
          <p:cNvPr id="741" name="Google Shape;741;p104"/>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42" name="Google Shape;742;p104"/>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43" name="Google Shape;743;p104"/>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1  2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49" name="Google Shape;749;p105"/>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a:t>
            </a:r>
            <a:r>
              <a:rPr b="1" lang="en">
                <a:solidFill>
                  <a:srgbClr val="3C78D8"/>
                </a:solidFill>
                <a:latin typeface="IBM Plex Mono"/>
                <a:ea typeface="IBM Plex Mono"/>
                <a:cs typeface="IBM Plex Mono"/>
                <a:sym typeface="IBM Plex Mono"/>
              </a:rPr>
              <a:t>4</a:t>
            </a:r>
            <a:r>
              <a:rPr lang="en">
                <a:solidFill>
                  <a:srgbClr val="3C78D8"/>
                </a:solidFill>
                <a:latin typeface="IBM Plex Mono"/>
                <a:ea typeface="IBM Plex Mono"/>
                <a:cs typeface="IBM Plex Mono"/>
                <a:sym typeface="IBM Plex Mono"/>
              </a:rPr>
              <a:t>  7 ]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a:t>
            </a:r>
            <a:r>
              <a:rPr lang="en">
                <a:solidFill>
                  <a:srgbClr val="3C78D8"/>
                </a:solidFill>
                <a:latin typeface="IBM Plex Mono"/>
                <a:ea typeface="IBM Plex Mono"/>
                <a:cs typeface="IBM Plex Mono"/>
                <a:sym typeface="IBM Plex Mono"/>
              </a:rPr>
              <a:t>3</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6 ]</a:t>
            </a:r>
            <a:endParaRPr>
              <a:solidFill>
                <a:srgbClr val="3C78D8"/>
              </a:solidFill>
              <a:latin typeface="IBM Plex Mono"/>
              <a:ea typeface="IBM Plex Mono"/>
              <a:cs typeface="IBM Plex Mono"/>
              <a:sym typeface="IBM Plex Mono"/>
            </a:endParaRPr>
          </a:p>
        </p:txBody>
      </p:sp>
      <p:sp>
        <p:nvSpPr>
          <p:cNvPr id="750" name="Google Shape;750;p105"/>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51" name="Google Shape;751;p105"/>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52" name="Google Shape;752;p105"/>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1  2  3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58" name="Google Shape;758;p106"/>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a:t>
            </a:r>
            <a:r>
              <a:rPr lang="en">
                <a:solidFill>
                  <a:srgbClr val="3C78D8"/>
                </a:solidFill>
                <a:latin typeface="IBM Plex Mono"/>
                <a:ea typeface="IBM Plex Mono"/>
                <a:cs typeface="IBM Plex Mono"/>
                <a:sym typeface="IBM Plex Mono"/>
              </a:rPr>
              <a:t>4</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3  </a:t>
            </a:r>
            <a:r>
              <a:rPr b="1"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6 ]</a:t>
            </a:r>
            <a:endParaRPr>
              <a:solidFill>
                <a:srgbClr val="3C78D8"/>
              </a:solidFill>
              <a:latin typeface="IBM Plex Mono"/>
              <a:ea typeface="IBM Plex Mono"/>
              <a:cs typeface="IBM Plex Mono"/>
              <a:sym typeface="IBM Plex Mono"/>
            </a:endParaRPr>
          </a:p>
        </p:txBody>
      </p:sp>
      <p:sp>
        <p:nvSpPr>
          <p:cNvPr id="759" name="Google Shape;759;p106"/>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60" name="Google Shape;760;p106"/>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61" name="Google Shape;761;p106"/>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1  2  3  4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67" name="Google Shape;767;p107"/>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a:t>
            </a:r>
            <a:r>
              <a:rPr b="1"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3  </a:t>
            </a:r>
            <a:r>
              <a:rPr lang="en">
                <a:solidFill>
                  <a:srgbClr val="3C78D8"/>
                </a:solidFill>
                <a:latin typeface="IBM Plex Mono"/>
                <a:ea typeface="IBM Plex Mono"/>
                <a:cs typeface="IBM Plex Mono"/>
                <a:sym typeface="IBM Plex Mono"/>
              </a:rPr>
              <a:t>5</a:t>
            </a:r>
            <a:r>
              <a:rPr lang="en">
                <a:solidFill>
                  <a:srgbClr val="3C78D8"/>
                </a:solidFill>
                <a:latin typeface="IBM Plex Mono"/>
                <a:ea typeface="IBM Plex Mono"/>
                <a:cs typeface="IBM Plex Mono"/>
                <a:sym typeface="IBM Plex Mono"/>
              </a:rPr>
              <a:t>  </a:t>
            </a:r>
            <a:r>
              <a:rPr b="1"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a:t>
            </a:r>
            <a:endParaRPr>
              <a:solidFill>
                <a:srgbClr val="3C78D8"/>
              </a:solidFill>
              <a:latin typeface="IBM Plex Mono"/>
              <a:ea typeface="IBM Plex Mono"/>
              <a:cs typeface="IBM Plex Mono"/>
              <a:sym typeface="IBM Plex Mono"/>
            </a:endParaRPr>
          </a:p>
        </p:txBody>
      </p:sp>
      <p:sp>
        <p:nvSpPr>
          <p:cNvPr id="768" name="Google Shape;768;p107"/>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69" name="Google Shape;769;p107"/>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70" name="Google Shape;770;p10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1  2  3  4  5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76" name="Google Shape;776;p108"/>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a:t>
            </a:r>
            <a:r>
              <a:rPr b="1"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3  5  </a:t>
            </a:r>
            <a:r>
              <a:rPr lang="en">
                <a:solidFill>
                  <a:srgbClr val="3C78D8"/>
                </a:solidFill>
                <a:latin typeface="IBM Plex Mono"/>
                <a:ea typeface="IBM Plex Mono"/>
                <a:cs typeface="IBM Plex Mono"/>
                <a:sym typeface="IBM Plex Mono"/>
              </a:rPr>
              <a:t>6</a:t>
            </a:r>
            <a:r>
              <a:rPr lang="en">
                <a:solidFill>
                  <a:srgbClr val="3C78D8"/>
                </a:solidFill>
                <a:latin typeface="IBM Plex Mono"/>
                <a:ea typeface="IBM Plex Mono"/>
                <a:cs typeface="IBM Plex Mono"/>
                <a:sym typeface="IBM Plex Mono"/>
              </a:rPr>
              <a:t> ]</a:t>
            </a:r>
            <a:endParaRPr>
              <a:solidFill>
                <a:srgbClr val="3C78D8"/>
              </a:solidFill>
              <a:latin typeface="IBM Plex Mono"/>
              <a:ea typeface="IBM Plex Mono"/>
              <a:cs typeface="IBM Plex Mono"/>
              <a:sym typeface="IBM Plex Mono"/>
            </a:endParaRPr>
          </a:p>
        </p:txBody>
      </p:sp>
      <p:sp>
        <p:nvSpPr>
          <p:cNvPr id="777" name="Google Shape;777;p108"/>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78" name="Google Shape;778;p108"/>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79" name="Google Shape;779;p108"/>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1  2  3  4  5  6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85" name="Google Shape;785;p109"/>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a:t>
            </a:r>
            <a:r>
              <a:rPr lang="en">
                <a:solidFill>
                  <a:srgbClr val="3C78D8"/>
                </a:solidFill>
                <a:latin typeface="IBM Plex Mono"/>
                <a:ea typeface="IBM Plex Mono"/>
                <a:cs typeface="IBM Plex Mono"/>
                <a:sym typeface="IBM Plex Mono"/>
              </a:rPr>
              <a:t>7</a:t>
            </a:r>
            <a:r>
              <a:rPr lang="en">
                <a:solidFill>
                  <a:srgbClr val="3C78D8"/>
                </a:solidFill>
                <a:latin typeface="IBM Plex Mono"/>
                <a:ea typeface="IBM Plex Mono"/>
                <a:cs typeface="IBM Plex Mono"/>
                <a:sym typeface="IBM Plex Mono"/>
              </a:rPr>
              <a:t>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3  5  6 ]</a:t>
            </a:r>
            <a:endParaRPr>
              <a:solidFill>
                <a:srgbClr val="3C78D8"/>
              </a:solidFill>
              <a:latin typeface="IBM Plex Mono"/>
              <a:ea typeface="IBM Plex Mono"/>
              <a:cs typeface="IBM Plex Mono"/>
              <a:sym typeface="IBM Plex Mono"/>
            </a:endParaRPr>
          </a:p>
        </p:txBody>
      </p:sp>
      <p:sp>
        <p:nvSpPr>
          <p:cNvPr id="786" name="Google Shape;786;p109"/>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87" name="Google Shape;787;p109"/>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88" name="Google Shape;788;p10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BF9000"/>
                </a:solidFill>
                <a:latin typeface="IBM Plex Mono"/>
                <a:ea typeface="IBM Plex Mono"/>
                <a:cs typeface="IBM Plex Mono"/>
                <a:sym typeface="IBM Plex Mono"/>
              </a:rPr>
              <a:t>[ 0  1  2  3  4  5  6  7 ]</a:t>
            </a:r>
            <a:endParaRPr>
              <a:solidFill>
                <a:srgbClr val="BF9000"/>
              </a:solidFill>
              <a:latin typeface="IBM Plex Mono"/>
              <a:ea typeface="IBM Plex Mono"/>
              <a:cs typeface="IBM Plex Mono"/>
              <a:sym typeface="IBM Plex Mon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1C</a:t>
            </a:r>
            <a:r>
              <a:rPr lang="en"/>
              <a:t> </a:t>
            </a:r>
            <a:r>
              <a:rPr lang="en"/>
              <a:t>All Sorts of Sorts</a:t>
            </a:r>
            <a:r>
              <a:rPr lang="en"/>
              <a:t> </a:t>
            </a:r>
            <a:r>
              <a:rPr lang="en" sz="1600">
                <a:latin typeface="Catamaran"/>
                <a:ea typeface="Catamaran"/>
                <a:cs typeface="Catamaran"/>
                <a:sym typeface="Catamaran"/>
              </a:rPr>
              <a:t>Show the steps taken by mergesort on this list.</a:t>
            </a:r>
            <a:endParaRPr/>
          </a:p>
        </p:txBody>
      </p:sp>
      <p:sp>
        <p:nvSpPr>
          <p:cNvPr id="794" name="Google Shape;794;p110"/>
          <p:cNvSpPr txBox="1"/>
          <p:nvPr/>
        </p:nvSpPr>
        <p:spPr>
          <a:xfrm>
            <a:off x="1536750" y="1883575"/>
            <a:ext cx="6070500" cy="46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2  4  7 ]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[ 1  3  5  6 ]</a:t>
            </a:r>
            <a:endParaRPr>
              <a:solidFill>
                <a:srgbClr val="3C78D8"/>
              </a:solidFill>
              <a:latin typeface="IBM Plex Mono"/>
              <a:ea typeface="IBM Plex Mono"/>
              <a:cs typeface="IBM Plex Mono"/>
              <a:sym typeface="IBM Plex Mono"/>
            </a:endParaRPr>
          </a:p>
        </p:txBody>
      </p:sp>
      <p:sp>
        <p:nvSpPr>
          <p:cNvPr id="795" name="Google Shape;795;p110"/>
          <p:cNvSpPr txBox="1"/>
          <p:nvPr/>
        </p:nvSpPr>
        <p:spPr>
          <a:xfrm>
            <a:off x="349200" y="2812975"/>
            <a:ext cx="84456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4</a:t>
            </a:r>
            <a:r>
              <a:rPr b="1" lang="en">
                <a:solidFill>
                  <a:srgbClr val="3C78D8"/>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[ 2  7 ]	</a:t>
            </a:r>
            <a:r>
              <a:rPr lang="en">
                <a:solidFill>
                  <a:schemeClr val="dk1"/>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[ 1  6 ]</a:t>
            </a:r>
            <a:r>
              <a:rPr lang="en">
                <a:solidFill>
                  <a:schemeClr val="dk1"/>
                </a:solidFill>
                <a:latin typeface="IBM Plex Mono"/>
                <a:ea typeface="IBM Plex Mono"/>
                <a:cs typeface="IBM Plex Mono"/>
                <a:sym typeface="IBM Plex Mono"/>
              </a:rPr>
              <a:t>     </a:t>
            </a:r>
            <a:r>
              <a:rPr lang="en">
                <a:solidFill>
                  <a:srgbClr val="BF9000"/>
                </a:solidFill>
                <a:latin typeface="IBM Plex Mono"/>
                <a:ea typeface="IBM Plex Mono"/>
                <a:cs typeface="IBM Plex Mono"/>
                <a:sym typeface="IBM Plex Mono"/>
              </a:rPr>
              <a:t> </a:t>
            </a:r>
            <a:r>
              <a:rPr lang="en">
                <a:solidFill>
                  <a:srgbClr val="3C78D8"/>
                </a:solidFill>
                <a:latin typeface="IBM Plex Mono"/>
                <a:ea typeface="IBM Plex Mono"/>
                <a:cs typeface="IBM Plex Mono"/>
                <a:sym typeface="IBM Plex Mono"/>
              </a:rPr>
              <a:t>[ 3  5 ]</a:t>
            </a:r>
            <a:endParaRPr>
              <a:solidFill>
                <a:srgbClr val="3C78D8"/>
              </a:solidFill>
              <a:latin typeface="Catamaran"/>
              <a:ea typeface="Catamaran"/>
              <a:cs typeface="Catamaran"/>
              <a:sym typeface="Catamaran"/>
            </a:endParaRPr>
          </a:p>
        </p:txBody>
      </p:sp>
      <p:sp>
        <p:nvSpPr>
          <p:cNvPr id="796" name="Google Shape;796;p110"/>
          <p:cNvSpPr txBox="1"/>
          <p:nvPr/>
        </p:nvSpPr>
        <p:spPr>
          <a:xfrm>
            <a:off x="628650" y="3727375"/>
            <a:ext cx="78867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a:solidFill>
                  <a:srgbClr val="3C78D8"/>
                </a:solidFill>
                <a:latin typeface="IBM Plex Mono"/>
                <a:ea typeface="IBM Plex Mono"/>
                <a:cs typeface="IBM Plex Mono"/>
                <a:sym typeface="IBM Plex Mono"/>
              </a:rPr>
              <a:t>[ 0 ]	[ 4 ]	[ 2 ]	[ 7 ]		[ 6 ]	[ 1 ]	[ 3 ]	[ 5 ]</a:t>
            </a:r>
            <a:endParaRPr>
              <a:solidFill>
                <a:srgbClr val="3C78D8"/>
              </a:solidFill>
              <a:latin typeface="IBM Plex Mono"/>
              <a:ea typeface="IBM Plex Mono"/>
              <a:cs typeface="IBM Plex Mono"/>
              <a:sym typeface="IBM Plex Mono"/>
            </a:endParaRPr>
          </a:p>
        </p:txBody>
      </p:sp>
      <p:sp>
        <p:nvSpPr>
          <p:cNvPr id="797" name="Google Shape;797;p11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3C78D8"/>
                </a:solidFill>
                <a:latin typeface="IBM Plex Mono"/>
                <a:ea typeface="IBM Plex Mono"/>
                <a:cs typeface="IBM Plex Mono"/>
                <a:sym typeface="IBM Plex Mono"/>
              </a:rPr>
              <a:t>[ 0  1  2  3  4  5  6  7 ]</a:t>
            </a:r>
            <a:endParaRPr>
              <a:solidFill>
                <a:srgbClr val="3C78D8"/>
              </a:solidFill>
              <a:latin typeface="IBM Plex Mono"/>
              <a:ea typeface="IBM Plex Mono"/>
              <a:cs typeface="IBM Plex Mono"/>
              <a:sym typeface="IBM Plex Mono"/>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1D</a:t>
            </a:r>
            <a:r>
              <a:rPr lang="en"/>
              <a:t> </a:t>
            </a:r>
            <a:r>
              <a:rPr lang="en"/>
              <a:t>All Sorts of Sorts</a:t>
            </a:r>
            <a:r>
              <a:rPr lang="en"/>
              <a:t> </a:t>
            </a:r>
            <a:r>
              <a:rPr lang="en" sz="1600">
                <a:latin typeface="Catamaran"/>
                <a:ea typeface="Catamaran"/>
                <a:cs typeface="Catamaran"/>
                <a:sym typeface="Catamaran"/>
              </a:rPr>
              <a:t>Show the steps taken by heapsort on this list.</a:t>
            </a:r>
            <a:endParaRPr/>
          </a:p>
        </p:txBody>
      </p:sp>
      <p:sp>
        <p:nvSpPr>
          <p:cNvPr id="803" name="Google Shape;803;p111"/>
          <p:cNvSpPr txBox="1"/>
          <p:nvPr>
            <p:ph idx="1" type="body"/>
          </p:nvPr>
        </p:nvSpPr>
        <p:spPr>
          <a:xfrm>
            <a:off x="311700" y="1152475"/>
            <a:ext cx="8520600" cy="42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IBM Plex Mono"/>
                <a:ea typeface="IBM Plex Mono"/>
                <a:cs typeface="IBM Plex Mono"/>
                <a:sym typeface="IBM Plex Mono"/>
              </a:rPr>
              <a:t>0  6  2  7  4</a:t>
            </a:r>
            <a:endParaRPr>
              <a:latin typeface="IBM Plex Mono"/>
              <a:ea typeface="IBM Plex Mono"/>
              <a:cs typeface="IBM Plex Mono"/>
              <a:sym typeface="IBM Plex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