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Catamaran"/>
      <p:regular r:id="rId63"/>
      <p:bold r:id="rId64"/>
    </p:embeddedFont>
    <p:embeddedFont>
      <p:font typeface="Lato"/>
      <p:regular r:id="rId65"/>
      <p:bold r:id="rId66"/>
      <p:italic r:id="rId67"/>
      <p:boldItalic r:id="rId68"/>
    </p:embeddedFont>
    <p:embeddedFont>
      <p:font typeface="IBM Plex Mon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8E7E00-8BF2-4244-A282-494599380ACF}">
  <a:tblStyle styleId="{A18E7E00-8BF2-4244-A282-494599380A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IBMPlexMon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IBMPlexMono-italic.fntdata"/><Relationship Id="rId70" Type="http://schemas.openxmlformats.org/officeDocument/2006/relationships/font" Target="fonts/IBMPlexMon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Catamaran-bold.fntdata"/><Relationship Id="rId63" Type="http://schemas.openxmlformats.org/officeDocument/2006/relationships/font" Target="fonts/Catamaran-regular.fntdata"/><Relationship Id="rId22" Type="http://schemas.openxmlformats.org/officeDocument/2006/relationships/slide" Target="slides/slide16.xml"/><Relationship Id="rId66" Type="http://schemas.openxmlformats.org/officeDocument/2006/relationships/font" Target="fonts/Lato-bold.fntdata"/><Relationship Id="rId21" Type="http://schemas.openxmlformats.org/officeDocument/2006/relationships/slide" Target="slides/slide15.xml"/><Relationship Id="rId65" Type="http://schemas.openxmlformats.org/officeDocument/2006/relationships/font" Target="fonts/Lato-regular.fntdata"/><Relationship Id="rId24" Type="http://schemas.openxmlformats.org/officeDocument/2006/relationships/slide" Target="slides/slide18.xml"/><Relationship Id="rId68" Type="http://schemas.openxmlformats.org/officeDocument/2006/relationships/font" Target="fonts/Lato-boldItalic.fntdata"/><Relationship Id="rId23" Type="http://schemas.openxmlformats.org/officeDocument/2006/relationships/slide" Target="slides/slide17.xml"/><Relationship Id="rId67" Type="http://schemas.openxmlformats.org/officeDocument/2006/relationships/font" Target="fonts/Lat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IBMPlexMon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ac9a7679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ac9a7679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ac9a76794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ac9a7679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c9a76794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ac9a76794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ac9a76794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ac9a76794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12047cf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12047cf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ddfd172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ddfd172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5ddfd172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5ddfd172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ddfd1723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5ddfd1723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5ddfd1723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5ddfd172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9d3307f5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9d3307f5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5ddfd1723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5ddfd1723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f27e039d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f27e039d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f27e039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f27e039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f27e039d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f27e039d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f27e039d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f27e039d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f27e039d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f27e039d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f27e039d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f27e039d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5ba06048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5ba06048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5ba06048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5ba06048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9b57ef2cb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9b57ef2cb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f27e039d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f27e039d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c119b01f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c119b01f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f46df3d0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f46df3d0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ddfd172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ddfd172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ddfd172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ddfd172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5ddfd1723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5ddfd1723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5ddfd1723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5ddfd1723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f27e039d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f27e039d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ff27e039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ff27e039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46df3d0a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46df3d0a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d254edf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d254edf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f27e039d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ff27e039d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ddfd1723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ddfd1723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5ddfd1723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5ddfd1723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5ddfd1723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5ddfd1723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5ddfd1723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5ddfd1723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0e67b08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0e67b08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f46df3d0a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f46df3d0a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0e67b089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0e67b089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e67b089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0e67b089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0e67b089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0e67b089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d254edf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d254edf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0e67b089c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0e67b089c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0e67b089c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0e67b089c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ff27e039d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ff27e039d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ff27e039d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ff27e039d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ff27e039d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ff27e039d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ff27e039d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ff27e039d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f98c93fe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f98c93fe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d254edfb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d254edfb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d254edf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d254edf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d254edfb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d254edfb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d254edfb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d254edfb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ADTs, </a:t>
            </a:r>
            <a:r>
              <a:rPr lang="en"/>
              <a:t>Asymptotics II, BSTs</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Discussion 06</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1" type="body"/>
          </p:nvPr>
        </p:nvSpPr>
        <p:spPr>
          <a:xfrm>
            <a:off x="311700" y="1152475"/>
            <a:ext cx="8520600" cy="498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tems in a BST are always inserted as </a:t>
            </a:r>
            <a:r>
              <a:rPr lang="en">
                <a:solidFill>
                  <a:schemeClr val="accent2"/>
                </a:solidFill>
              </a:rPr>
              <a:t>leaves</a:t>
            </a:r>
            <a:r>
              <a:rPr lang="en"/>
              <a:t>. </a:t>
            </a:r>
            <a:endParaRPr/>
          </a:p>
        </p:txBody>
      </p:sp>
      <p:sp>
        <p:nvSpPr>
          <p:cNvPr id="164" name="Google Shape;16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Insertion</a:t>
            </a:r>
            <a:endParaRPr/>
          </a:p>
        </p:txBody>
      </p:sp>
      <p:grpSp>
        <p:nvGrpSpPr>
          <p:cNvPr id="165" name="Google Shape;165;p22"/>
          <p:cNvGrpSpPr/>
          <p:nvPr/>
        </p:nvGrpSpPr>
        <p:grpSpPr>
          <a:xfrm>
            <a:off x="720975" y="2126525"/>
            <a:ext cx="3019912" cy="1459800"/>
            <a:chOff x="414925" y="2126525"/>
            <a:chExt cx="3019912" cy="1459800"/>
          </a:xfrm>
        </p:grpSpPr>
        <p:sp>
          <p:nvSpPr>
            <p:cNvPr id="166" name="Google Shape;166;p22"/>
            <p:cNvSpPr/>
            <p:nvPr/>
          </p:nvSpPr>
          <p:spPr>
            <a:xfrm>
              <a:off x="1700125" y="21265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167" name="Google Shape;167;p22"/>
            <p:cNvSpPr/>
            <p:nvPr/>
          </p:nvSpPr>
          <p:spPr>
            <a:xfrm>
              <a:off x="896300"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cxnSp>
          <p:nvCxnSpPr>
            <p:cNvPr id="168" name="Google Shape;168;p22"/>
            <p:cNvCxnSpPr>
              <a:stCxn id="167" idx="7"/>
              <a:endCxn id="166" idx="4"/>
            </p:cNvCxnSpPr>
            <p:nvPr/>
          </p:nvCxnSpPr>
          <p:spPr>
            <a:xfrm flipH="1" rot="10800000">
              <a:off x="1279887"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169" name="Google Shape;169;p22"/>
            <p:cNvSpPr/>
            <p:nvPr/>
          </p:nvSpPr>
          <p:spPr>
            <a:xfrm flipH="1">
              <a:off x="2504062"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170" name="Google Shape;170;p22"/>
            <p:cNvCxnSpPr>
              <a:stCxn id="169" idx="7"/>
            </p:cNvCxnSpPr>
            <p:nvPr/>
          </p:nvCxnSpPr>
          <p:spPr>
            <a:xfrm rot="10800000">
              <a:off x="1924875"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171" name="Google Shape;171;p22"/>
            <p:cNvSpPr/>
            <p:nvPr/>
          </p:nvSpPr>
          <p:spPr>
            <a:xfrm>
              <a:off x="202267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cxnSp>
          <p:nvCxnSpPr>
            <p:cNvPr id="172" name="Google Shape;172;p22"/>
            <p:cNvCxnSpPr>
              <a:stCxn id="171" idx="7"/>
              <a:endCxn id="169" idx="4"/>
            </p:cNvCxnSpPr>
            <p:nvPr/>
          </p:nvCxnSpPr>
          <p:spPr>
            <a:xfrm flipH="1" rot="10800000">
              <a:off x="240626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73" name="Google Shape;173;p22"/>
            <p:cNvSpPr/>
            <p:nvPr/>
          </p:nvSpPr>
          <p:spPr>
            <a:xfrm flipH="1">
              <a:off x="298543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9</a:t>
              </a:r>
              <a:endParaRPr>
                <a:latin typeface="Catamaran"/>
                <a:ea typeface="Catamaran"/>
                <a:cs typeface="Catamaran"/>
                <a:sym typeface="Catamaran"/>
              </a:endParaRPr>
            </a:p>
          </p:txBody>
        </p:sp>
        <p:cxnSp>
          <p:nvCxnSpPr>
            <p:cNvPr id="174" name="Google Shape;174;p22"/>
            <p:cNvCxnSpPr>
              <a:stCxn id="173" idx="7"/>
            </p:cNvCxnSpPr>
            <p:nvPr/>
          </p:nvCxnSpPr>
          <p:spPr>
            <a:xfrm rot="10800000">
              <a:off x="272875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75" name="Google Shape;175;p22"/>
            <p:cNvSpPr/>
            <p:nvPr/>
          </p:nvSpPr>
          <p:spPr>
            <a:xfrm>
              <a:off x="41492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176" name="Google Shape;176;p22"/>
            <p:cNvCxnSpPr>
              <a:stCxn id="175" idx="7"/>
            </p:cNvCxnSpPr>
            <p:nvPr/>
          </p:nvCxnSpPr>
          <p:spPr>
            <a:xfrm flipH="1" rot="10800000">
              <a:off x="79851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77" name="Google Shape;177;p22"/>
            <p:cNvSpPr/>
            <p:nvPr/>
          </p:nvSpPr>
          <p:spPr>
            <a:xfrm flipH="1">
              <a:off x="137768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178" name="Google Shape;178;p22"/>
            <p:cNvCxnSpPr>
              <a:stCxn id="177" idx="7"/>
            </p:cNvCxnSpPr>
            <p:nvPr/>
          </p:nvCxnSpPr>
          <p:spPr>
            <a:xfrm rot="10800000">
              <a:off x="1121000" y="3091363"/>
              <a:ext cx="322500" cy="111300"/>
            </a:xfrm>
            <a:prstGeom prst="straightConnector1">
              <a:avLst/>
            </a:prstGeom>
            <a:noFill/>
            <a:ln cap="flat" cmpd="sng" w="9525">
              <a:solidFill>
                <a:schemeClr val="dk2"/>
              </a:solidFill>
              <a:prstDash val="solid"/>
              <a:round/>
              <a:headEnd len="med" w="med" type="triangle"/>
              <a:tailEnd len="med" w="med" type="none"/>
            </a:ln>
          </p:spPr>
        </p:cxnSp>
      </p:grpSp>
      <p:sp>
        <p:nvSpPr>
          <p:cNvPr id="179" name="Google Shape;179;p22"/>
          <p:cNvSpPr txBox="1"/>
          <p:nvPr/>
        </p:nvSpPr>
        <p:spPr>
          <a:xfrm>
            <a:off x="414925" y="1651075"/>
            <a:ext cx="1106400" cy="28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insert(2)</a:t>
            </a:r>
            <a:endParaRPr sz="1200">
              <a:latin typeface="IBM Plex Mono"/>
              <a:ea typeface="IBM Plex Mono"/>
              <a:cs typeface="IBM Plex Mono"/>
              <a:sym typeface="IBM Plex Mono"/>
            </a:endParaRPr>
          </a:p>
        </p:txBody>
      </p:sp>
      <p:sp>
        <p:nvSpPr>
          <p:cNvPr id="180" name="Google Shape;180;p22"/>
          <p:cNvSpPr/>
          <p:nvPr/>
        </p:nvSpPr>
        <p:spPr>
          <a:xfrm flipH="1">
            <a:off x="3259512" y="1936375"/>
            <a:ext cx="449400" cy="4494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81" name="Google Shape;181;p22"/>
          <p:cNvSpPr/>
          <p:nvPr/>
        </p:nvSpPr>
        <p:spPr>
          <a:xfrm>
            <a:off x="6688325" y="21265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5</a:t>
            </a:r>
            <a:endParaRPr>
              <a:solidFill>
                <a:schemeClr val="accent2"/>
              </a:solidFill>
              <a:latin typeface="Catamaran"/>
              <a:ea typeface="Catamaran"/>
              <a:cs typeface="Catamaran"/>
              <a:sym typeface="Catamaran"/>
            </a:endParaRPr>
          </a:p>
        </p:txBody>
      </p:sp>
      <p:sp>
        <p:nvSpPr>
          <p:cNvPr id="182" name="Google Shape;182;p22"/>
          <p:cNvSpPr/>
          <p:nvPr/>
        </p:nvSpPr>
        <p:spPr>
          <a:xfrm>
            <a:off x="5884500"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3</a:t>
            </a:r>
            <a:endParaRPr>
              <a:solidFill>
                <a:schemeClr val="accent2"/>
              </a:solidFill>
              <a:latin typeface="Catamaran"/>
              <a:ea typeface="Catamaran"/>
              <a:cs typeface="Catamaran"/>
              <a:sym typeface="Catamaran"/>
            </a:endParaRPr>
          </a:p>
        </p:txBody>
      </p:sp>
      <p:cxnSp>
        <p:nvCxnSpPr>
          <p:cNvPr id="183" name="Google Shape;183;p22"/>
          <p:cNvCxnSpPr>
            <a:stCxn id="182" idx="7"/>
            <a:endCxn id="181" idx="4"/>
          </p:cNvCxnSpPr>
          <p:nvPr/>
        </p:nvCxnSpPr>
        <p:spPr>
          <a:xfrm flipH="1" rot="10800000">
            <a:off x="6268087"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184" name="Google Shape;184;p22"/>
          <p:cNvSpPr/>
          <p:nvPr/>
        </p:nvSpPr>
        <p:spPr>
          <a:xfrm flipH="1">
            <a:off x="7492262"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185" name="Google Shape;185;p22"/>
          <p:cNvCxnSpPr>
            <a:stCxn id="184" idx="7"/>
          </p:cNvCxnSpPr>
          <p:nvPr/>
        </p:nvCxnSpPr>
        <p:spPr>
          <a:xfrm rot="10800000">
            <a:off x="6913075"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186" name="Google Shape;186;p22"/>
          <p:cNvSpPr/>
          <p:nvPr/>
        </p:nvSpPr>
        <p:spPr>
          <a:xfrm>
            <a:off x="701087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cxnSp>
        <p:nvCxnSpPr>
          <p:cNvPr id="187" name="Google Shape;187;p22"/>
          <p:cNvCxnSpPr>
            <a:stCxn id="186" idx="7"/>
            <a:endCxn id="184" idx="4"/>
          </p:cNvCxnSpPr>
          <p:nvPr/>
        </p:nvCxnSpPr>
        <p:spPr>
          <a:xfrm flipH="1" rot="10800000">
            <a:off x="739446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88" name="Google Shape;188;p22"/>
          <p:cNvSpPr/>
          <p:nvPr/>
        </p:nvSpPr>
        <p:spPr>
          <a:xfrm flipH="1">
            <a:off x="797363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9</a:t>
            </a:r>
            <a:endParaRPr>
              <a:latin typeface="Catamaran"/>
              <a:ea typeface="Catamaran"/>
              <a:cs typeface="Catamaran"/>
              <a:sym typeface="Catamaran"/>
            </a:endParaRPr>
          </a:p>
        </p:txBody>
      </p:sp>
      <p:cxnSp>
        <p:nvCxnSpPr>
          <p:cNvPr id="189" name="Google Shape;189;p22"/>
          <p:cNvCxnSpPr>
            <a:stCxn id="188" idx="7"/>
          </p:cNvCxnSpPr>
          <p:nvPr/>
        </p:nvCxnSpPr>
        <p:spPr>
          <a:xfrm rot="10800000">
            <a:off x="771695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90" name="Google Shape;190;p22"/>
          <p:cNvSpPr/>
          <p:nvPr/>
        </p:nvSpPr>
        <p:spPr>
          <a:xfrm>
            <a:off x="540312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1</a:t>
            </a:r>
            <a:endParaRPr>
              <a:solidFill>
                <a:schemeClr val="accent2"/>
              </a:solidFill>
              <a:latin typeface="Catamaran"/>
              <a:ea typeface="Catamaran"/>
              <a:cs typeface="Catamaran"/>
              <a:sym typeface="Catamaran"/>
            </a:endParaRPr>
          </a:p>
        </p:txBody>
      </p:sp>
      <p:cxnSp>
        <p:nvCxnSpPr>
          <p:cNvPr id="191" name="Google Shape;191;p22"/>
          <p:cNvCxnSpPr>
            <a:stCxn id="190" idx="7"/>
          </p:cNvCxnSpPr>
          <p:nvPr/>
        </p:nvCxnSpPr>
        <p:spPr>
          <a:xfrm flipH="1" rot="10800000">
            <a:off x="578671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92" name="Google Shape;192;p22"/>
          <p:cNvSpPr/>
          <p:nvPr/>
        </p:nvSpPr>
        <p:spPr>
          <a:xfrm flipH="1">
            <a:off x="636588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193" name="Google Shape;193;p22"/>
          <p:cNvCxnSpPr>
            <a:stCxn id="192" idx="7"/>
          </p:cNvCxnSpPr>
          <p:nvPr/>
        </p:nvCxnSpPr>
        <p:spPr>
          <a:xfrm rot="10800000">
            <a:off x="610920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94" name="Google Shape;194;p22"/>
          <p:cNvSpPr/>
          <p:nvPr/>
        </p:nvSpPr>
        <p:spPr>
          <a:xfrm flipH="1">
            <a:off x="5884512" y="36317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Catamaran"/>
                <a:ea typeface="Catamaran"/>
                <a:cs typeface="Catamaran"/>
                <a:sym typeface="Catamaran"/>
              </a:rPr>
              <a:t>2</a:t>
            </a:r>
            <a:endParaRPr>
              <a:solidFill>
                <a:schemeClr val="accent4"/>
              </a:solidFill>
              <a:latin typeface="Catamaran"/>
              <a:ea typeface="Catamaran"/>
              <a:cs typeface="Catamaran"/>
              <a:sym typeface="Catamaran"/>
            </a:endParaRPr>
          </a:p>
        </p:txBody>
      </p:sp>
      <p:cxnSp>
        <p:nvCxnSpPr>
          <p:cNvPr id="195" name="Google Shape;195;p22"/>
          <p:cNvCxnSpPr>
            <a:stCxn id="194" idx="7"/>
          </p:cNvCxnSpPr>
          <p:nvPr/>
        </p:nvCxnSpPr>
        <p:spPr>
          <a:xfrm rot="10800000">
            <a:off x="5627825" y="3586238"/>
            <a:ext cx="322500" cy="111300"/>
          </a:xfrm>
          <a:prstGeom prst="straightConnector1">
            <a:avLst/>
          </a:prstGeom>
          <a:noFill/>
          <a:ln cap="flat" cmpd="sng" w="9525">
            <a:solidFill>
              <a:schemeClr val="accent4"/>
            </a:solidFill>
            <a:prstDash val="solid"/>
            <a:round/>
            <a:headEnd len="med" w="med" type="triangle"/>
            <a:tailEnd len="med" w="med" type="none"/>
          </a:ln>
        </p:spPr>
      </p:cxnSp>
      <p:cxnSp>
        <p:nvCxnSpPr>
          <p:cNvPr id="196" name="Google Shape;196;p22"/>
          <p:cNvCxnSpPr/>
          <p:nvPr/>
        </p:nvCxnSpPr>
        <p:spPr>
          <a:xfrm>
            <a:off x="3582325" y="2835400"/>
            <a:ext cx="1832700" cy="0"/>
          </a:xfrm>
          <a:prstGeom prst="straightConnector1">
            <a:avLst/>
          </a:prstGeom>
          <a:noFill/>
          <a:ln cap="flat" cmpd="sng" w="19050">
            <a:solidFill>
              <a:schemeClr val="accent6"/>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idx="1" type="body"/>
          </p:nvPr>
        </p:nvSpPr>
        <p:spPr>
          <a:xfrm>
            <a:off x="311700" y="1152475"/>
            <a:ext cx="8520600" cy="498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Items in a BST are always deleted via a method called </a:t>
            </a:r>
            <a:r>
              <a:rPr b="1" lang="en">
                <a:solidFill>
                  <a:schemeClr val="accent2"/>
                </a:solidFill>
              </a:rPr>
              <a:t>Hibbard Deletion</a:t>
            </a:r>
            <a:r>
              <a:rPr lang="en"/>
              <a:t>. There are several cases to consider:</a:t>
            </a:r>
            <a:endParaRPr/>
          </a:p>
        </p:txBody>
      </p:sp>
      <p:sp>
        <p:nvSpPr>
          <p:cNvPr id="202" name="Google Shape;20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Deletion</a:t>
            </a:r>
            <a:endParaRPr/>
          </a:p>
        </p:txBody>
      </p:sp>
      <p:grpSp>
        <p:nvGrpSpPr>
          <p:cNvPr id="203" name="Google Shape;203;p23"/>
          <p:cNvGrpSpPr/>
          <p:nvPr/>
        </p:nvGrpSpPr>
        <p:grpSpPr>
          <a:xfrm>
            <a:off x="720975" y="2126525"/>
            <a:ext cx="3019912" cy="1459800"/>
            <a:chOff x="414925" y="2126525"/>
            <a:chExt cx="3019912" cy="1459800"/>
          </a:xfrm>
        </p:grpSpPr>
        <p:sp>
          <p:nvSpPr>
            <p:cNvPr id="204" name="Google Shape;204;p23"/>
            <p:cNvSpPr/>
            <p:nvPr/>
          </p:nvSpPr>
          <p:spPr>
            <a:xfrm>
              <a:off x="1700125" y="21265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05" name="Google Shape;205;p23"/>
            <p:cNvSpPr/>
            <p:nvPr/>
          </p:nvSpPr>
          <p:spPr>
            <a:xfrm>
              <a:off x="896300"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cxnSp>
          <p:nvCxnSpPr>
            <p:cNvPr id="206" name="Google Shape;206;p23"/>
            <p:cNvCxnSpPr>
              <a:stCxn id="205" idx="7"/>
              <a:endCxn id="204" idx="4"/>
            </p:cNvCxnSpPr>
            <p:nvPr/>
          </p:nvCxnSpPr>
          <p:spPr>
            <a:xfrm flipH="1" rot="10800000">
              <a:off x="1279887"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07" name="Google Shape;207;p23"/>
            <p:cNvSpPr/>
            <p:nvPr/>
          </p:nvSpPr>
          <p:spPr>
            <a:xfrm flipH="1">
              <a:off x="2504062"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208" name="Google Shape;208;p23"/>
            <p:cNvCxnSpPr>
              <a:stCxn id="207" idx="7"/>
            </p:cNvCxnSpPr>
            <p:nvPr/>
          </p:nvCxnSpPr>
          <p:spPr>
            <a:xfrm rot="10800000">
              <a:off x="1924875"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09" name="Google Shape;209;p23"/>
            <p:cNvSpPr/>
            <p:nvPr/>
          </p:nvSpPr>
          <p:spPr>
            <a:xfrm>
              <a:off x="202267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cxnSp>
          <p:nvCxnSpPr>
            <p:cNvPr id="210" name="Google Shape;210;p23"/>
            <p:cNvCxnSpPr>
              <a:stCxn id="209" idx="7"/>
              <a:endCxn id="207" idx="4"/>
            </p:cNvCxnSpPr>
            <p:nvPr/>
          </p:nvCxnSpPr>
          <p:spPr>
            <a:xfrm flipH="1" rot="10800000">
              <a:off x="240626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11" name="Google Shape;211;p23"/>
            <p:cNvSpPr/>
            <p:nvPr/>
          </p:nvSpPr>
          <p:spPr>
            <a:xfrm flipH="1">
              <a:off x="298543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9</a:t>
              </a:r>
              <a:endParaRPr>
                <a:latin typeface="Catamaran"/>
                <a:ea typeface="Catamaran"/>
                <a:cs typeface="Catamaran"/>
                <a:sym typeface="Catamaran"/>
              </a:endParaRPr>
            </a:p>
          </p:txBody>
        </p:sp>
        <p:cxnSp>
          <p:nvCxnSpPr>
            <p:cNvPr id="212" name="Google Shape;212;p23"/>
            <p:cNvCxnSpPr>
              <a:stCxn id="211" idx="7"/>
            </p:cNvCxnSpPr>
            <p:nvPr/>
          </p:nvCxnSpPr>
          <p:spPr>
            <a:xfrm rot="10800000">
              <a:off x="272875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13" name="Google Shape;213;p23"/>
            <p:cNvSpPr/>
            <p:nvPr/>
          </p:nvSpPr>
          <p:spPr>
            <a:xfrm>
              <a:off x="41492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214" name="Google Shape;214;p23"/>
            <p:cNvCxnSpPr>
              <a:stCxn id="213" idx="7"/>
            </p:cNvCxnSpPr>
            <p:nvPr/>
          </p:nvCxnSpPr>
          <p:spPr>
            <a:xfrm flipH="1" rot="10800000">
              <a:off x="79851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15" name="Google Shape;215;p23"/>
            <p:cNvSpPr/>
            <p:nvPr/>
          </p:nvSpPr>
          <p:spPr>
            <a:xfrm flipH="1">
              <a:off x="137768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216" name="Google Shape;216;p23"/>
            <p:cNvCxnSpPr>
              <a:stCxn id="215" idx="7"/>
            </p:cNvCxnSpPr>
            <p:nvPr/>
          </p:nvCxnSpPr>
          <p:spPr>
            <a:xfrm rot="10800000">
              <a:off x="1121000" y="3091363"/>
              <a:ext cx="322500" cy="111300"/>
            </a:xfrm>
            <a:prstGeom prst="straightConnector1">
              <a:avLst/>
            </a:prstGeom>
            <a:noFill/>
            <a:ln cap="flat" cmpd="sng" w="9525">
              <a:solidFill>
                <a:schemeClr val="dk2"/>
              </a:solidFill>
              <a:prstDash val="solid"/>
              <a:round/>
              <a:headEnd len="med" w="med" type="triangle"/>
              <a:tailEnd len="med" w="med" type="none"/>
            </a:ln>
          </p:spPr>
        </p:cxnSp>
      </p:grpSp>
      <p:sp>
        <p:nvSpPr>
          <p:cNvPr id="217" name="Google Shape;217;p23"/>
          <p:cNvSpPr txBox="1"/>
          <p:nvPr/>
        </p:nvSpPr>
        <p:spPr>
          <a:xfrm>
            <a:off x="414925" y="1803475"/>
            <a:ext cx="1106400" cy="28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delete</a:t>
            </a:r>
            <a:r>
              <a:rPr lang="en" sz="1200">
                <a:latin typeface="IBM Plex Mono"/>
                <a:ea typeface="IBM Plex Mono"/>
                <a:cs typeface="IBM Plex Mono"/>
                <a:sym typeface="IBM Plex Mono"/>
              </a:rPr>
              <a:t>(2)</a:t>
            </a:r>
            <a:endParaRPr sz="1200">
              <a:latin typeface="IBM Plex Mono"/>
              <a:ea typeface="IBM Plex Mono"/>
              <a:cs typeface="IBM Plex Mono"/>
              <a:sym typeface="IBM Plex Mono"/>
            </a:endParaRPr>
          </a:p>
        </p:txBody>
      </p:sp>
      <p:sp>
        <p:nvSpPr>
          <p:cNvPr id="218" name="Google Shape;218;p23"/>
          <p:cNvSpPr/>
          <p:nvPr/>
        </p:nvSpPr>
        <p:spPr>
          <a:xfrm>
            <a:off x="6688325" y="21265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19" name="Google Shape;219;p23"/>
          <p:cNvSpPr/>
          <p:nvPr/>
        </p:nvSpPr>
        <p:spPr>
          <a:xfrm>
            <a:off x="5884500"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cxnSp>
        <p:nvCxnSpPr>
          <p:cNvPr id="220" name="Google Shape;220;p23"/>
          <p:cNvCxnSpPr>
            <a:stCxn id="219" idx="7"/>
            <a:endCxn id="218" idx="4"/>
          </p:cNvCxnSpPr>
          <p:nvPr/>
        </p:nvCxnSpPr>
        <p:spPr>
          <a:xfrm flipH="1" rot="10800000">
            <a:off x="6268087"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21" name="Google Shape;221;p23"/>
          <p:cNvSpPr/>
          <p:nvPr/>
        </p:nvSpPr>
        <p:spPr>
          <a:xfrm flipH="1">
            <a:off x="7492262"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222" name="Google Shape;222;p23"/>
          <p:cNvCxnSpPr>
            <a:stCxn id="221" idx="7"/>
          </p:cNvCxnSpPr>
          <p:nvPr/>
        </p:nvCxnSpPr>
        <p:spPr>
          <a:xfrm rot="10800000">
            <a:off x="6913075"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23" name="Google Shape;223;p23"/>
          <p:cNvSpPr/>
          <p:nvPr/>
        </p:nvSpPr>
        <p:spPr>
          <a:xfrm>
            <a:off x="701087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cxnSp>
        <p:nvCxnSpPr>
          <p:cNvPr id="224" name="Google Shape;224;p23"/>
          <p:cNvCxnSpPr>
            <a:stCxn id="223" idx="7"/>
            <a:endCxn id="221" idx="4"/>
          </p:cNvCxnSpPr>
          <p:nvPr/>
        </p:nvCxnSpPr>
        <p:spPr>
          <a:xfrm flipH="1" rot="10800000">
            <a:off x="739446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25" name="Google Shape;225;p23"/>
          <p:cNvSpPr/>
          <p:nvPr/>
        </p:nvSpPr>
        <p:spPr>
          <a:xfrm flipH="1">
            <a:off x="797363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9</a:t>
            </a:r>
            <a:endParaRPr>
              <a:latin typeface="Catamaran"/>
              <a:ea typeface="Catamaran"/>
              <a:cs typeface="Catamaran"/>
              <a:sym typeface="Catamaran"/>
            </a:endParaRPr>
          </a:p>
        </p:txBody>
      </p:sp>
      <p:cxnSp>
        <p:nvCxnSpPr>
          <p:cNvPr id="226" name="Google Shape;226;p23"/>
          <p:cNvCxnSpPr>
            <a:stCxn id="225" idx="7"/>
          </p:cNvCxnSpPr>
          <p:nvPr/>
        </p:nvCxnSpPr>
        <p:spPr>
          <a:xfrm rot="10800000">
            <a:off x="771695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27" name="Google Shape;227;p23"/>
          <p:cNvSpPr/>
          <p:nvPr/>
        </p:nvSpPr>
        <p:spPr>
          <a:xfrm>
            <a:off x="540312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228" name="Google Shape;228;p23"/>
          <p:cNvCxnSpPr>
            <a:stCxn id="227" idx="7"/>
          </p:cNvCxnSpPr>
          <p:nvPr/>
        </p:nvCxnSpPr>
        <p:spPr>
          <a:xfrm flipH="1" rot="10800000">
            <a:off x="578671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29" name="Google Shape;229;p23"/>
          <p:cNvSpPr/>
          <p:nvPr/>
        </p:nvSpPr>
        <p:spPr>
          <a:xfrm flipH="1">
            <a:off x="636588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230" name="Google Shape;230;p23"/>
          <p:cNvCxnSpPr>
            <a:stCxn id="229" idx="7"/>
          </p:cNvCxnSpPr>
          <p:nvPr/>
        </p:nvCxnSpPr>
        <p:spPr>
          <a:xfrm rot="10800000">
            <a:off x="610920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31" name="Google Shape;231;p23"/>
          <p:cNvSpPr/>
          <p:nvPr/>
        </p:nvSpPr>
        <p:spPr>
          <a:xfrm flipH="1">
            <a:off x="5884512" y="3631725"/>
            <a:ext cx="449400" cy="4494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232" name="Google Shape;232;p23"/>
          <p:cNvCxnSpPr>
            <a:stCxn id="231" idx="7"/>
          </p:cNvCxnSpPr>
          <p:nvPr/>
        </p:nvCxnSpPr>
        <p:spPr>
          <a:xfrm rot="10800000">
            <a:off x="5627825" y="3586238"/>
            <a:ext cx="322500" cy="111300"/>
          </a:xfrm>
          <a:prstGeom prst="straightConnector1">
            <a:avLst/>
          </a:prstGeom>
          <a:noFill/>
          <a:ln cap="flat" cmpd="sng" w="9525">
            <a:solidFill>
              <a:schemeClr val="dk2"/>
            </a:solidFill>
            <a:prstDash val="solid"/>
            <a:round/>
            <a:headEnd len="med" w="med" type="triangle"/>
            <a:tailEnd len="med" w="med" type="none"/>
          </a:ln>
        </p:spPr>
      </p:cxnSp>
      <p:cxnSp>
        <p:nvCxnSpPr>
          <p:cNvPr id="233" name="Google Shape;233;p23"/>
          <p:cNvCxnSpPr/>
          <p:nvPr/>
        </p:nvCxnSpPr>
        <p:spPr>
          <a:xfrm>
            <a:off x="3582325" y="2835400"/>
            <a:ext cx="1832700" cy="0"/>
          </a:xfrm>
          <a:prstGeom prst="straightConnector1">
            <a:avLst/>
          </a:prstGeom>
          <a:noFill/>
          <a:ln cap="flat" cmpd="sng" w="19050">
            <a:solidFill>
              <a:schemeClr val="accent6"/>
            </a:solidFill>
            <a:prstDash val="solid"/>
            <a:round/>
            <a:headEnd len="med" w="med" type="none"/>
            <a:tailEnd len="med" w="med" type="triangle"/>
          </a:ln>
        </p:spPr>
      </p:cxnSp>
      <p:sp>
        <p:nvSpPr>
          <p:cNvPr id="234" name="Google Shape;234;p23"/>
          <p:cNvSpPr txBox="1"/>
          <p:nvPr>
            <p:ph idx="1" type="body"/>
          </p:nvPr>
        </p:nvSpPr>
        <p:spPr>
          <a:xfrm>
            <a:off x="311700" y="4310328"/>
            <a:ext cx="8520600" cy="498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case, the node has no children so deletion is an easy process.</a:t>
            </a:r>
            <a:endParaRPr/>
          </a:p>
        </p:txBody>
      </p:sp>
      <p:sp>
        <p:nvSpPr>
          <p:cNvPr id="235" name="Google Shape;235;p23"/>
          <p:cNvSpPr/>
          <p:nvPr/>
        </p:nvSpPr>
        <p:spPr>
          <a:xfrm flipH="1">
            <a:off x="1221887" y="3631738"/>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236" name="Google Shape;236;p23"/>
          <p:cNvCxnSpPr>
            <a:stCxn id="235" idx="7"/>
          </p:cNvCxnSpPr>
          <p:nvPr/>
        </p:nvCxnSpPr>
        <p:spPr>
          <a:xfrm rot="10800000">
            <a:off x="965200" y="3586251"/>
            <a:ext cx="322500" cy="111300"/>
          </a:xfrm>
          <a:prstGeom prst="straightConnector1">
            <a:avLst/>
          </a:prstGeom>
          <a:noFill/>
          <a:ln cap="flat" cmpd="sng" w="9525">
            <a:solidFill>
              <a:schemeClr val="dk2"/>
            </a:solidFill>
            <a:prstDash val="solid"/>
            <a:round/>
            <a:headEnd len="med" w="med" type="triangl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idx="1" type="body"/>
          </p:nvPr>
        </p:nvSpPr>
        <p:spPr>
          <a:xfrm>
            <a:off x="311700" y="1152475"/>
            <a:ext cx="8520600" cy="498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Items in a BST are always deleted via a method called </a:t>
            </a:r>
            <a:r>
              <a:rPr b="1" lang="en">
                <a:solidFill>
                  <a:schemeClr val="accent2"/>
                </a:solidFill>
              </a:rPr>
              <a:t>Hibbard Deletion</a:t>
            </a:r>
            <a:r>
              <a:rPr lang="en"/>
              <a:t>. There are several cases to consider:</a:t>
            </a:r>
            <a:endParaRPr/>
          </a:p>
        </p:txBody>
      </p:sp>
      <p:sp>
        <p:nvSpPr>
          <p:cNvPr id="242" name="Google Shape;2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Deletion</a:t>
            </a:r>
            <a:endParaRPr/>
          </a:p>
        </p:txBody>
      </p:sp>
      <p:grpSp>
        <p:nvGrpSpPr>
          <p:cNvPr id="243" name="Google Shape;243;p24"/>
          <p:cNvGrpSpPr/>
          <p:nvPr/>
        </p:nvGrpSpPr>
        <p:grpSpPr>
          <a:xfrm>
            <a:off x="720975" y="2126525"/>
            <a:ext cx="3019912" cy="1459800"/>
            <a:chOff x="414925" y="2126525"/>
            <a:chExt cx="3019912" cy="1459800"/>
          </a:xfrm>
        </p:grpSpPr>
        <p:sp>
          <p:nvSpPr>
            <p:cNvPr id="244" name="Google Shape;244;p24"/>
            <p:cNvSpPr/>
            <p:nvPr/>
          </p:nvSpPr>
          <p:spPr>
            <a:xfrm>
              <a:off x="1700125" y="21265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45" name="Google Shape;245;p24"/>
            <p:cNvSpPr/>
            <p:nvPr/>
          </p:nvSpPr>
          <p:spPr>
            <a:xfrm>
              <a:off x="896300"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cxnSp>
          <p:nvCxnSpPr>
            <p:cNvPr id="246" name="Google Shape;246;p24"/>
            <p:cNvCxnSpPr>
              <a:stCxn id="245" idx="7"/>
              <a:endCxn id="244" idx="4"/>
            </p:cNvCxnSpPr>
            <p:nvPr/>
          </p:nvCxnSpPr>
          <p:spPr>
            <a:xfrm flipH="1" rot="10800000">
              <a:off x="1279887"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47" name="Google Shape;247;p24"/>
            <p:cNvSpPr/>
            <p:nvPr/>
          </p:nvSpPr>
          <p:spPr>
            <a:xfrm flipH="1">
              <a:off x="2504062"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248" name="Google Shape;248;p24"/>
            <p:cNvCxnSpPr>
              <a:stCxn id="247" idx="7"/>
            </p:cNvCxnSpPr>
            <p:nvPr/>
          </p:nvCxnSpPr>
          <p:spPr>
            <a:xfrm rot="10800000">
              <a:off x="1924875"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49" name="Google Shape;249;p24"/>
            <p:cNvSpPr/>
            <p:nvPr/>
          </p:nvSpPr>
          <p:spPr>
            <a:xfrm>
              <a:off x="202267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cxnSp>
          <p:nvCxnSpPr>
            <p:cNvPr id="250" name="Google Shape;250;p24"/>
            <p:cNvCxnSpPr>
              <a:stCxn id="249" idx="7"/>
              <a:endCxn id="247" idx="4"/>
            </p:cNvCxnSpPr>
            <p:nvPr/>
          </p:nvCxnSpPr>
          <p:spPr>
            <a:xfrm flipH="1" rot="10800000">
              <a:off x="240626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51" name="Google Shape;251;p24"/>
            <p:cNvSpPr/>
            <p:nvPr/>
          </p:nvSpPr>
          <p:spPr>
            <a:xfrm flipH="1">
              <a:off x="298543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9</a:t>
              </a:r>
              <a:endParaRPr>
                <a:latin typeface="Catamaran"/>
                <a:ea typeface="Catamaran"/>
                <a:cs typeface="Catamaran"/>
                <a:sym typeface="Catamaran"/>
              </a:endParaRPr>
            </a:p>
          </p:txBody>
        </p:sp>
        <p:cxnSp>
          <p:nvCxnSpPr>
            <p:cNvPr id="252" name="Google Shape;252;p24"/>
            <p:cNvCxnSpPr>
              <a:stCxn id="251" idx="7"/>
            </p:cNvCxnSpPr>
            <p:nvPr/>
          </p:nvCxnSpPr>
          <p:spPr>
            <a:xfrm rot="10800000">
              <a:off x="272875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53" name="Google Shape;253;p24"/>
            <p:cNvSpPr/>
            <p:nvPr/>
          </p:nvSpPr>
          <p:spPr>
            <a:xfrm>
              <a:off x="41492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254" name="Google Shape;254;p24"/>
            <p:cNvCxnSpPr>
              <a:stCxn id="253" idx="7"/>
            </p:cNvCxnSpPr>
            <p:nvPr/>
          </p:nvCxnSpPr>
          <p:spPr>
            <a:xfrm flipH="1" rot="10800000">
              <a:off x="79851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55" name="Google Shape;255;p24"/>
            <p:cNvSpPr/>
            <p:nvPr/>
          </p:nvSpPr>
          <p:spPr>
            <a:xfrm flipH="1">
              <a:off x="137768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256" name="Google Shape;256;p24"/>
            <p:cNvCxnSpPr>
              <a:stCxn id="255" idx="7"/>
            </p:cNvCxnSpPr>
            <p:nvPr/>
          </p:nvCxnSpPr>
          <p:spPr>
            <a:xfrm rot="10800000">
              <a:off x="1121000" y="3091363"/>
              <a:ext cx="322500" cy="111300"/>
            </a:xfrm>
            <a:prstGeom prst="straightConnector1">
              <a:avLst/>
            </a:prstGeom>
            <a:noFill/>
            <a:ln cap="flat" cmpd="sng" w="9525">
              <a:solidFill>
                <a:schemeClr val="dk2"/>
              </a:solidFill>
              <a:prstDash val="solid"/>
              <a:round/>
              <a:headEnd len="med" w="med" type="triangle"/>
              <a:tailEnd len="med" w="med" type="none"/>
            </a:ln>
          </p:spPr>
        </p:cxnSp>
      </p:grpSp>
      <p:sp>
        <p:nvSpPr>
          <p:cNvPr id="257" name="Google Shape;257;p24"/>
          <p:cNvSpPr txBox="1"/>
          <p:nvPr/>
        </p:nvSpPr>
        <p:spPr>
          <a:xfrm>
            <a:off x="414925" y="1803475"/>
            <a:ext cx="1106400" cy="28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delete(1)</a:t>
            </a:r>
            <a:endParaRPr sz="1200">
              <a:latin typeface="IBM Plex Mono"/>
              <a:ea typeface="IBM Plex Mono"/>
              <a:cs typeface="IBM Plex Mono"/>
              <a:sym typeface="IBM Plex Mono"/>
            </a:endParaRPr>
          </a:p>
        </p:txBody>
      </p:sp>
      <p:sp>
        <p:nvSpPr>
          <p:cNvPr id="258" name="Google Shape;258;p24"/>
          <p:cNvSpPr/>
          <p:nvPr/>
        </p:nvSpPr>
        <p:spPr>
          <a:xfrm>
            <a:off x="6688325" y="21265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59" name="Google Shape;259;p24"/>
          <p:cNvSpPr/>
          <p:nvPr/>
        </p:nvSpPr>
        <p:spPr>
          <a:xfrm>
            <a:off x="5884500"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cxnSp>
        <p:nvCxnSpPr>
          <p:cNvPr id="260" name="Google Shape;260;p24"/>
          <p:cNvCxnSpPr>
            <a:stCxn id="259" idx="7"/>
            <a:endCxn id="258" idx="4"/>
          </p:cNvCxnSpPr>
          <p:nvPr/>
        </p:nvCxnSpPr>
        <p:spPr>
          <a:xfrm flipH="1" rot="10800000">
            <a:off x="6268087"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61" name="Google Shape;261;p24"/>
          <p:cNvSpPr/>
          <p:nvPr/>
        </p:nvSpPr>
        <p:spPr>
          <a:xfrm flipH="1">
            <a:off x="7492262"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262" name="Google Shape;262;p24"/>
          <p:cNvCxnSpPr>
            <a:stCxn id="261" idx="7"/>
          </p:cNvCxnSpPr>
          <p:nvPr/>
        </p:nvCxnSpPr>
        <p:spPr>
          <a:xfrm rot="10800000">
            <a:off x="6913075"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63" name="Google Shape;263;p24"/>
          <p:cNvSpPr/>
          <p:nvPr/>
        </p:nvSpPr>
        <p:spPr>
          <a:xfrm>
            <a:off x="701087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cxnSp>
        <p:nvCxnSpPr>
          <p:cNvPr id="264" name="Google Shape;264;p24"/>
          <p:cNvCxnSpPr>
            <a:stCxn id="263" idx="7"/>
            <a:endCxn id="261" idx="4"/>
          </p:cNvCxnSpPr>
          <p:nvPr/>
        </p:nvCxnSpPr>
        <p:spPr>
          <a:xfrm flipH="1" rot="10800000">
            <a:off x="739446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65" name="Google Shape;265;p24"/>
          <p:cNvSpPr/>
          <p:nvPr/>
        </p:nvSpPr>
        <p:spPr>
          <a:xfrm flipH="1">
            <a:off x="797363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9</a:t>
            </a:r>
            <a:endParaRPr>
              <a:latin typeface="Catamaran"/>
              <a:ea typeface="Catamaran"/>
              <a:cs typeface="Catamaran"/>
              <a:sym typeface="Catamaran"/>
            </a:endParaRPr>
          </a:p>
        </p:txBody>
      </p:sp>
      <p:cxnSp>
        <p:nvCxnSpPr>
          <p:cNvPr id="266" name="Google Shape;266;p24"/>
          <p:cNvCxnSpPr>
            <a:stCxn id="265" idx="7"/>
          </p:cNvCxnSpPr>
          <p:nvPr/>
        </p:nvCxnSpPr>
        <p:spPr>
          <a:xfrm rot="10800000">
            <a:off x="771695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67" name="Google Shape;267;p24"/>
          <p:cNvSpPr/>
          <p:nvPr/>
        </p:nvSpPr>
        <p:spPr>
          <a:xfrm>
            <a:off x="5403125" y="3136925"/>
            <a:ext cx="449400" cy="4494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268" name="Google Shape;268;p24"/>
          <p:cNvCxnSpPr>
            <a:stCxn id="267" idx="7"/>
          </p:cNvCxnSpPr>
          <p:nvPr/>
        </p:nvCxnSpPr>
        <p:spPr>
          <a:xfrm flipH="1" rot="10800000">
            <a:off x="578671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69" name="Google Shape;269;p24"/>
          <p:cNvSpPr/>
          <p:nvPr/>
        </p:nvSpPr>
        <p:spPr>
          <a:xfrm flipH="1">
            <a:off x="636588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270" name="Google Shape;270;p24"/>
          <p:cNvCxnSpPr>
            <a:stCxn id="269" idx="7"/>
          </p:cNvCxnSpPr>
          <p:nvPr/>
        </p:nvCxnSpPr>
        <p:spPr>
          <a:xfrm rot="10800000">
            <a:off x="610920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71" name="Google Shape;271;p24"/>
          <p:cNvSpPr/>
          <p:nvPr/>
        </p:nvSpPr>
        <p:spPr>
          <a:xfrm flipH="1">
            <a:off x="5884512" y="36317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Catamaran"/>
                <a:ea typeface="Catamaran"/>
                <a:cs typeface="Catamaran"/>
                <a:sym typeface="Catamaran"/>
              </a:rPr>
              <a:t>2</a:t>
            </a:r>
            <a:endParaRPr>
              <a:solidFill>
                <a:schemeClr val="accent4"/>
              </a:solidFill>
              <a:latin typeface="Catamaran"/>
              <a:ea typeface="Catamaran"/>
              <a:cs typeface="Catamaran"/>
              <a:sym typeface="Catamaran"/>
            </a:endParaRPr>
          </a:p>
        </p:txBody>
      </p:sp>
      <p:cxnSp>
        <p:nvCxnSpPr>
          <p:cNvPr id="272" name="Google Shape;272;p24"/>
          <p:cNvCxnSpPr>
            <a:stCxn id="271" idx="7"/>
          </p:cNvCxnSpPr>
          <p:nvPr/>
        </p:nvCxnSpPr>
        <p:spPr>
          <a:xfrm rot="10800000">
            <a:off x="5627825" y="3586238"/>
            <a:ext cx="322500" cy="111300"/>
          </a:xfrm>
          <a:prstGeom prst="straightConnector1">
            <a:avLst/>
          </a:prstGeom>
          <a:noFill/>
          <a:ln cap="flat" cmpd="sng" w="9525">
            <a:solidFill>
              <a:schemeClr val="dk2"/>
            </a:solidFill>
            <a:prstDash val="solid"/>
            <a:round/>
            <a:headEnd len="med" w="med" type="triangle"/>
            <a:tailEnd len="med" w="med" type="none"/>
          </a:ln>
        </p:spPr>
      </p:cxnSp>
      <p:cxnSp>
        <p:nvCxnSpPr>
          <p:cNvPr id="273" name="Google Shape;273;p24"/>
          <p:cNvCxnSpPr/>
          <p:nvPr/>
        </p:nvCxnSpPr>
        <p:spPr>
          <a:xfrm>
            <a:off x="3582325" y="2835400"/>
            <a:ext cx="1832700" cy="0"/>
          </a:xfrm>
          <a:prstGeom prst="straightConnector1">
            <a:avLst/>
          </a:prstGeom>
          <a:noFill/>
          <a:ln cap="flat" cmpd="sng" w="19050">
            <a:solidFill>
              <a:schemeClr val="accent6"/>
            </a:solidFill>
            <a:prstDash val="solid"/>
            <a:round/>
            <a:headEnd len="med" w="med" type="none"/>
            <a:tailEnd len="med" w="med" type="triangle"/>
          </a:ln>
        </p:spPr>
      </p:cxnSp>
      <p:sp>
        <p:nvSpPr>
          <p:cNvPr id="274" name="Google Shape;274;p24"/>
          <p:cNvSpPr txBox="1"/>
          <p:nvPr>
            <p:ph idx="1" type="body"/>
          </p:nvPr>
        </p:nvSpPr>
        <p:spPr>
          <a:xfrm>
            <a:off x="311700" y="4310324"/>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case, the node has one child, so it simply replaces the deleted node, and then we act as if the child was deleted in a recursive pattern until we hit a leaf.</a:t>
            </a:r>
            <a:endParaRPr/>
          </a:p>
        </p:txBody>
      </p:sp>
      <p:sp>
        <p:nvSpPr>
          <p:cNvPr id="275" name="Google Shape;275;p24"/>
          <p:cNvSpPr/>
          <p:nvPr/>
        </p:nvSpPr>
        <p:spPr>
          <a:xfrm flipH="1">
            <a:off x="1221887" y="3631738"/>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276" name="Google Shape;276;p24"/>
          <p:cNvCxnSpPr>
            <a:stCxn id="275" idx="7"/>
          </p:cNvCxnSpPr>
          <p:nvPr/>
        </p:nvCxnSpPr>
        <p:spPr>
          <a:xfrm rot="10800000">
            <a:off x="965200" y="3586251"/>
            <a:ext cx="322500" cy="111300"/>
          </a:xfrm>
          <a:prstGeom prst="straightConnector1">
            <a:avLst/>
          </a:prstGeom>
          <a:noFill/>
          <a:ln cap="flat" cmpd="sng" w="9525">
            <a:solidFill>
              <a:schemeClr val="dk2"/>
            </a:solidFill>
            <a:prstDash val="solid"/>
            <a:round/>
            <a:headEnd len="med" w="med" type="triangle"/>
            <a:tailEnd len="med" w="med" type="none"/>
          </a:ln>
        </p:spPr>
      </p:cxnSp>
      <p:cxnSp>
        <p:nvCxnSpPr>
          <p:cNvPr id="277" name="Google Shape;277;p24"/>
          <p:cNvCxnSpPr>
            <a:endCxn id="267" idx="3"/>
          </p:cNvCxnSpPr>
          <p:nvPr/>
        </p:nvCxnSpPr>
        <p:spPr>
          <a:xfrm rot="10800000">
            <a:off x="5468938" y="3520512"/>
            <a:ext cx="417900" cy="360900"/>
          </a:xfrm>
          <a:prstGeom prst="curvedConnector2">
            <a:avLst/>
          </a:prstGeom>
          <a:noFill/>
          <a:ln cap="flat" cmpd="sng" w="9525">
            <a:solidFill>
              <a:schemeClr val="accent4"/>
            </a:solidFill>
            <a:prstDash val="dash"/>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idx="1" type="body"/>
          </p:nvPr>
        </p:nvSpPr>
        <p:spPr>
          <a:xfrm>
            <a:off x="311700" y="1152475"/>
            <a:ext cx="8520600" cy="498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Items in a BST are always deleted via a method called </a:t>
            </a:r>
            <a:r>
              <a:rPr b="1" lang="en">
                <a:solidFill>
                  <a:schemeClr val="accent2"/>
                </a:solidFill>
              </a:rPr>
              <a:t>Hibbard Deletion</a:t>
            </a:r>
            <a:r>
              <a:rPr lang="en"/>
              <a:t>. There are several cases to consider:</a:t>
            </a:r>
            <a:endParaRPr/>
          </a:p>
        </p:txBody>
      </p:sp>
      <p:sp>
        <p:nvSpPr>
          <p:cNvPr id="283" name="Google Shape;28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Deletion</a:t>
            </a:r>
            <a:endParaRPr/>
          </a:p>
        </p:txBody>
      </p:sp>
      <p:grpSp>
        <p:nvGrpSpPr>
          <p:cNvPr id="284" name="Google Shape;284;p25"/>
          <p:cNvGrpSpPr/>
          <p:nvPr/>
        </p:nvGrpSpPr>
        <p:grpSpPr>
          <a:xfrm>
            <a:off x="720975" y="2126525"/>
            <a:ext cx="3019912" cy="1459800"/>
            <a:chOff x="414925" y="2126525"/>
            <a:chExt cx="3019912" cy="1459800"/>
          </a:xfrm>
        </p:grpSpPr>
        <p:sp>
          <p:nvSpPr>
            <p:cNvPr id="285" name="Google Shape;285;p25"/>
            <p:cNvSpPr/>
            <p:nvPr/>
          </p:nvSpPr>
          <p:spPr>
            <a:xfrm>
              <a:off x="1700125" y="21265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286" name="Google Shape;286;p25"/>
            <p:cNvSpPr/>
            <p:nvPr/>
          </p:nvSpPr>
          <p:spPr>
            <a:xfrm>
              <a:off x="896300"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cxnSp>
          <p:nvCxnSpPr>
            <p:cNvPr id="287" name="Google Shape;287;p25"/>
            <p:cNvCxnSpPr>
              <a:stCxn id="286" idx="7"/>
              <a:endCxn id="285" idx="4"/>
            </p:cNvCxnSpPr>
            <p:nvPr/>
          </p:nvCxnSpPr>
          <p:spPr>
            <a:xfrm flipH="1" rot="10800000">
              <a:off x="1279887"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88" name="Google Shape;288;p25"/>
            <p:cNvSpPr/>
            <p:nvPr/>
          </p:nvSpPr>
          <p:spPr>
            <a:xfrm flipH="1">
              <a:off x="2504062"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289" name="Google Shape;289;p25"/>
            <p:cNvCxnSpPr>
              <a:stCxn id="288" idx="7"/>
            </p:cNvCxnSpPr>
            <p:nvPr/>
          </p:nvCxnSpPr>
          <p:spPr>
            <a:xfrm rot="10800000">
              <a:off x="1924875"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290" name="Google Shape;290;p25"/>
            <p:cNvSpPr/>
            <p:nvPr/>
          </p:nvSpPr>
          <p:spPr>
            <a:xfrm>
              <a:off x="202267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cxnSp>
          <p:nvCxnSpPr>
            <p:cNvPr id="291" name="Google Shape;291;p25"/>
            <p:cNvCxnSpPr>
              <a:stCxn id="290" idx="7"/>
              <a:endCxn id="288" idx="4"/>
            </p:cNvCxnSpPr>
            <p:nvPr/>
          </p:nvCxnSpPr>
          <p:spPr>
            <a:xfrm flipH="1" rot="10800000">
              <a:off x="240626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92" name="Google Shape;292;p25"/>
            <p:cNvSpPr/>
            <p:nvPr/>
          </p:nvSpPr>
          <p:spPr>
            <a:xfrm flipH="1">
              <a:off x="298543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9</a:t>
              </a:r>
              <a:endParaRPr>
                <a:latin typeface="Catamaran"/>
                <a:ea typeface="Catamaran"/>
                <a:cs typeface="Catamaran"/>
                <a:sym typeface="Catamaran"/>
              </a:endParaRPr>
            </a:p>
          </p:txBody>
        </p:sp>
        <p:cxnSp>
          <p:nvCxnSpPr>
            <p:cNvPr id="293" name="Google Shape;293;p25"/>
            <p:cNvCxnSpPr>
              <a:stCxn id="292" idx="7"/>
            </p:cNvCxnSpPr>
            <p:nvPr/>
          </p:nvCxnSpPr>
          <p:spPr>
            <a:xfrm rot="10800000">
              <a:off x="272875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94" name="Google Shape;294;p25"/>
            <p:cNvSpPr/>
            <p:nvPr/>
          </p:nvSpPr>
          <p:spPr>
            <a:xfrm>
              <a:off x="41492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295" name="Google Shape;295;p25"/>
            <p:cNvCxnSpPr>
              <a:stCxn id="294" idx="7"/>
            </p:cNvCxnSpPr>
            <p:nvPr/>
          </p:nvCxnSpPr>
          <p:spPr>
            <a:xfrm flipH="1" rot="10800000">
              <a:off x="79851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296" name="Google Shape;296;p25"/>
            <p:cNvSpPr/>
            <p:nvPr/>
          </p:nvSpPr>
          <p:spPr>
            <a:xfrm flipH="1">
              <a:off x="137768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297" name="Google Shape;297;p25"/>
            <p:cNvCxnSpPr>
              <a:stCxn id="296" idx="7"/>
            </p:cNvCxnSpPr>
            <p:nvPr/>
          </p:nvCxnSpPr>
          <p:spPr>
            <a:xfrm rot="10800000">
              <a:off x="1121000" y="3091363"/>
              <a:ext cx="322500" cy="111300"/>
            </a:xfrm>
            <a:prstGeom prst="straightConnector1">
              <a:avLst/>
            </a:prstGeom>
            <a:noFill/>
            <a:ln cap="flat" cmpd="sng" w="9525">
              <a:solidFill>
                <a:schemeClr val="dk2"/>
              </a:solidFill>
              <a:prstDash val="solid"/>
              <a:round/>
              <a:headEnd len="med" w="med" type="triangle"/>
              <a:tailEnd len="med" w="med" type="none"/>
            </a:ln>
          </p:spPr>
        </p:cxnSp>
      </p:grpSp>
      <p:sp>
        <p:nvSpPr>
          <p:cNvPr id="298" name="Google Shape;298;p25"/>
          <p:cNvSpPr txBox="1"/>
          <p:nvPr/>
        </p:nvSpPr>
        <p:spPr>
          <a:xfrm>
            <a:off x="414925" y="1803475"/>
            <a:ext cx="1106400" cy="28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delete(5)</a:t>
            </a:r>
            <a:endParaRPr sz="1200">
              <a:latin typeface="IBM Plex Mono"/>
              <a:ea typeface="IBM Plex Mono"/>
              <a:cs typeface="IBM Plex Mono"/>
              <a:sym typeface="IBM Plex Mono"/>
            </a:endParaRPr>
          </a:p>
        </p:txBody>
      </p:sp>
      <p:sp>
        <p:nvSpPr>
          <p:cNvPr id="299" name="Google Shape;299;p25"/>
          <p:cNvSpPr/>
          <p:nvPr/>
        </p:nvSpPr>
        <p:spPr>
          <a:xfrm>
            <a:off x="6688325" y="2126525"/>
            <a:ext cx="449400" cy="4494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p:txBody>
      </p:sp>
      <p:sp>
        <p:nvSpPr>
          <p:cNvPr id="300" name="Google Shape;300;p25"/>
          <p:cNvSpPr/>
          <p:nvPr/>
        </p:nvSpPr>
        <p:spPr>
          <a:xfrm>
            <a:off x="5884500"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cxnSp>
        <p:nvCxnSpPr>
          <p:cNvPr id="301" name="Google Shape;301;p25"/>
          <p:cNvCxnSpPr>
            <a:stCxn id="300" idx="7"/>
            <a:endCxn id="299" idx="4"/>
          </p:cNvCxnSpPr>
          <p:nvPr/>
        </p:nvCxnSpPr>
        <p:spPr>
          <a:xfrm flipH="1" rot="10800000">
            <a:off x="6268087"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302" name="Google Shape;302;p25"/>
          <p:cNvSpPr/>
          <p:nvPr/>
        </p:nvSpPr>
        <p:spPr>
          <a:xfrm flipH="1">
            <a:off x="7492262" y="26419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cxnSp>
        <p:nvCxnSpPr>
          <p:cNvPr id="303" name="Google Shape;303;p25"/>
          <p:cNvCxnSpPr>
            <a:stCxn id="302" idx="7"/>
          </p:cNvCxnSpPr>
          <p:nvPr/>
        </p:nvCxnSpPr>
        <p:spPr>
          <a:xfrm rot="10800000">
            <a:off x="6913075" y="2575788"/>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304" name="Google Shape;304;p25"/>
          <p:cNvSpPr/>
          <p:nvPr/>
        </p:nvSpPr>
        <p:spPr>
          <a:xfrm>
            <a:off x="701087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cxnSp>
        <p:nvCxnSpPr>
          <p:cNvPr id="305" name="Google Shape;305;p25"/>
          <p:cNvCxnSpPr>
            <a:stCxn id="304" idx="7"/>
            <a:endCxn id="302" idx="4"/>
          </p:cNvCxnSpPr>
          <p:nvPr/>
        </p:nvCxnSpPr>
        <p:spPr>
          <a:xfrm flipH="1" rot="10800000">
            <a:off x="739446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306" name="Google Shape;306;p25"/>
          <p:cNvSpPr/>
          <p:nvPr/>
        </p:nvSpPr>
        <p:spPr>
          <a:xfrm flipH="1">
            <a:off x="797363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9</a:t>
            </a:r>
            <a:endParaRPr>
              <a:latin typeface="Catamaran"/>
              <a:ea typeface="Catamaran"/>
              <a:cs typeface="Catamaran"/>
              <a:sym typeface="Catamaran"/>
            </a:endParaRPr>
          </a:p>
        </p:txBody>
      </p:sp>
      <p:cxnSp>
        <p:nvCxnSpPr>
          <p:cNvPr id="307" name="Google Shape;307;p25"/>
          <p:cNvCxnSpPr>
            <a:stCxn id="306" idx="7"/>
          </p:cNvCxnSpPr>
          <p:nvPr/>
        </p:nvCxnSpPr>
        <p:spPr>
          <a:xfrm rot="10800000">
            <a:off x="771695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308" name="Google Shape;308;p25"/>
          <p:cNvSpPr/>
          <p:nvPr/>
        </p:nvSpPr>
        <p:spPr>
          <a:xfrm>
            <a:off x="5403125" y="31369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cxnSp>
        <p:nvCxnSpPr>
          <p:cNvPr id="309" name="Google Shape;309;p25"/>
          <p:cNvCxnSpPr>
            <a:stCxn id="308" idx="7"/>
          </p:cNvCxnSpPr>
          <p:nvPr/>
        </p:nvCxnSpPr>
        <p:spPr>
          <a:xfrm flipH="1" rot="10800000">
            <a:off x="5786712" y="309143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310" name="Google Shape;310;p25"/>
          <p:cNvSpPr/>
          <p:nvPr/>
        </p:nvSpPr>
        <p:spPr>
          <a:xfrm flipH="1">
            <a:off x="6365887" y="31368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311" name="Google Shape;311;p25"/>
          <p:cNvCxnSpPr>
            <a:stCxn id="310" idx="7"/>
          </p:cNvCxnSpPr>
          <p:nvPr/>
        </p:nvCxnSpPr>
        <p:spPr>
          <a:xfrm rot="10800000">
            <a:off x="6109200" y="30913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312" name="Google Shape;312;p25"/>
          <p:cNvSpPr/>
          <p:nvPr/>
        </p:nvSpPr>
        <p:spPr>
          <a:xfrm flipH="1">
            <a:off x="5884512" y="36317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13" name="Google Shape;313;p25"/>
          <p:cNvCxnSpPr>
            <a:stCxn id="312" idx="7"/>
          </p:cNvCxnSpPr>
          <p:nvPr/>
        </p:nvCxnSpPr>
        <p:spPr>
          <a:xfrm rot="10800000">
            <a:off x="5627825" y="3586238"/>
            <a:ext cx="322500" cy="111300"/>
          </a:xfrm>
          <a:prstGeom prst="straightConnector1">
            <a:avLst/>
          </a:prstGeom>
          <a:noFill/>
          <a:ln cap="flat" cmpd="sng" w="9525">
            <a:solidFill>
              <a:schemeClr val="dk2"/>
            </a:solidFill>
            <a:prstDash val="solid"/>
            <a:round/>
            <a:headEnd len="med" w="med" type="triangle"/>
            <a:tailEnd len="med" w="med" type="none"/>
          </a:ln>
        </p:spPr>
      </p:cxnSp>
      <p:cxnSp>
        <p:nvCxnSpPr>
          <p:cNvPr id="314" name="Google Shape;314;p25"/>
          <p:cNvCxnSpPr/>
          <p:nvPr/>
        </p:nvCxnSpPr>
        <p:spPr>
          <a:xfrm>
            <a:off x="3582325" y="2835400"/>
            <a:ext cx="1832700" cy="0"/>
          </a:xfrm>
          <a:prstGeom prst="straightConnector1">
            <a:avLst/>
          </a:prstGeom>
          <a:noFill/>
          <a:ln cap="flat" cmpd="sng" w="19050">
            <a:solidFill>
              <a:schemeClr val="accent6"/>
            </a:solidFill>
            <a:prstDash val="solid"/>
            <a:round/>
            <a:headEnd len="med" w="med" type="none"/>
            <a:tailEnd len="med" w="med" type="triangle"/>
          </a:ln>
        </p:spPr>
      </p:cxnSp>
      <p:sp>
        <p:nvSpPr>
          <p:cNvPr id="315" name="Google Shape;315;p25"/>
          <p:cNvSpPr txBox="1"/>
          <p:nvPr>
            <p:ph idx="1" type="body"/>
          </p:nvPr>
        </p:nvSpPr>
        <p:spPr>
          <a:xfrm>
            <a:off x="311700" y="4310324"/>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case, the node has two children, so we pick either the leftmost node in the right subtree or the rightmost node in the left subtree.</a:t>
            </a:r>
            <a:endParaRPr/>
          </a:p>
        </p:txBody>
      </p:sp>
      <p:sp>
        <p:nvSpPr>
          <p:cNvPr id="316" name="Google Shape;316;p25"/>
          <p:cNvSpPr/>
          <p:nvPr/>
        </p:nvSpPr>
        <p:spPr>
          <a:xfrm flipH="1">
            <a:off x="1221887" y="3631738"/>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317" name="Google Shape;317;p25"/>
          <p:cNvCxnSpPr>
            <a:stCxn id="316" idx="7"/>
          </p:cNvCxnSpPr>
          <p:nvPr/>
        </p:nvCxnSpPr>
        <p:spPr>
          <a:xfrm rot="10800000">
            <a:off x="965200" y="3586251"/>
            <a:ext cx="322500" cy="111300"/>
          </a:xfrm>
          <a:prstGeom prst="straightConnector1">
            <a:avLst/>
          </a:prstGeom>
          <a:noFill/>
          <a:ln cap="flat" cmpd="sng" w="9525">
            <a:solidFill>
              <a:schemeClr val="dk2"/>
            </a:solidFill>
            <a:prstDash val="solid"/>
            <a:round/>
            <a:headEnd len="med" w="med" type="triangle"/>
            <a:tailEnd len="med" w="med" type="none"/>
          </a:ln>
        </p:spPr>
      </p:cxnSp>
      <p:cxnSp>
        <p:nvCxnSpPr>
          <p:cNvPr id="318" name="Google Shape;318;p25"/>
          <p:cNvCxnSpPr>
            <a:stCxn id="310" idx="2"/>
            <a:endCxn id="299" idx="4"/>
          </p:cNvCxnSpPr>
          <p:nvPr/>
        </p:nvCxnSpPr>
        <p:spPr>
          <a:xfrm flipH="1" rot="10800000">
            <a:off x="6815287" y="2575850"/>
            <a:ext cx="97800" cy="785700"/>
          </a:xfrm>
          <a:prstGeom prst="curvedConnector2">
            <a:avLst/>
          </a:prstGeom>
          <a:noFill/>
          <a:ln cap="flat" cmpd="sng" w="9525">
            <a:solidFill>
              <a:schemeClr val="accent4"/>
            </a:solidFill>
            <a:prstDash val="dash"/>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b="1" lang="en">
                <a:solidFill>
                  <a:schemeClr val="accent2"/>
                </a:solidFill>
              </a:rPr>
              <a:t> </a:t>
            </a:r>
            <a:r>
              <a:rPr lang="en"/>
              <a:t>ADT Matchmaking </a:t>
            </a:r>
            <a:r>
              <a:rPr lang="en" sz="1400">
                <a:latin typeface="Catamaran"/>
                <a:ea typeface="Catamaran"/>
                <a:cs typeface="Catamaran"/>
                <a:sym typeface="Catamaran"/>
              </a:rPr>
              <a:t>Match each task to the correct Abstract Data Type for the job. </a:t>
            </a:r>
            <a:endParaRPr i="1" sz="3000">
              <a:solidFill>
                <a:schemeClr val="accent6"/>
              </a:solidFill>
              <a:latin typeface="Catamaran"/>
              <a:ea typeface="Catamaran"/>
              <a:cs typeface="Catamaran"/>
              <a:sym typeface="Catamaran"/>
            </a:endParaRPr>
          </a:p>
        </p:txBody>
      </p:sp>
      <p:sp>
        <p:nvSpPr>
          <p:cNvPr id="329" name="Google Shape;329;p27"/>
          <p:cNvSpPr txBox="1"/>
          <p:nvPr>
            <p:ph idx="1" type="body"/>
          </p:nvPr>
        </p:nvSpPr>
        <p:spPr>
          <a:xfrm>
            <a:off x="540300" y="762000"/>
            <a:ext cx="42603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IBM Plex Mono"/>
              <a:ea typeface="IBM Plex Mono"/>
              <a:cs typeface="IBM Plex Mono"/>
              <a:sym typeface="IBM Plex Mono"/>
            </a:endParaRPr>
          </a:p>
          <a:p>
            <a:pPr indent="-317500" lvl="0" marL="457200" rtl="0" algn="l">
              <a:spcBef>
                <a:spcPts val="1000"/>
              </a:spcBef>
              <a:spcAft>
                <a:spcPts val="0"/>
              </a:spcAft>
              <a:buSzPts val="1400"/>
              <a:buAutoNum type="arabicParenR"/>
            </a:pPr>
            <a:r>
              <a:rPr lang="en"/>
              <a:t>You want to keep track of all the unique users who have logged on to your system. </a:t>
            </a:r>
            <a:endParaRPr/>
          </a:p>
          <a:p>
            <a:pPr indent="-317500" lvl="0" marL="457200" rtl="0" algn="l">
              <a:spcBef>
                <a:spcPts val="1000"/>
              </a:spcBef>
              <a:spcAft>
                <a:spcPts val="0"/>
              </a:spcAft>
              <a:buSzPts val="1400"/>
              <a:buAutoNum type="arabicParenR"/>
            </a:pPr>
            <a:r>
              <a:rPr lang="en"/>
              <a:t>You are creating a version control system and want to associate each file name with a Blob.</a:t>
            </a:r>
            <a:endParaRPr/>
          </a:p>
          <a:p>
            <a:pPr indent="-317500" lvl="0" marL="457200" rtl="0" algn="l">
              <a:spcBef>
                <a:spcPts val="1000"/>
              </a:spcBef>
              <a:spcAft>
                <a:spcPts val="0"/>
              </a:spcAft>
              <a:buSzPts val="1400"/>
              <a:buAutoNum type="arabicParenR"/>
            </a:pPr>
            <a:r>
              <a:rPr lang="en"/>
              <a:t>We are grading a pile of exams and want to grade starting from the top of the pile.</a:t>
            </a:r>
            <a:endParaRPr/>
          </a:p>
          <a:p>
            <a:pPr indent="-317500" lvl="0" marL="457200" rtl="0" algn="l">
              <a:spcBef>
                <a:spcPts val="1000"/>
              </a:spcBef>
              <a:spcAft>
                <a:spcPts val="0"/>
              </a:spcAft>
              <a:buSzPts val="1400"/>
              <a:buAutoNum type="arabicParenR"/>
            </a:pPr>
            <a:r>
              <a:rPr lang="en"/>
              <a:t>We are running a server and want to service clients in the order they arrive. </a:t>
            </a:r>
            <a:endParaRPr/>
          </a:p>
          <a:p>
            <a:pPr indent="-317500" lvl="0" marL="457200" rtl="0" algn="l">
              <a:spcBef>
                <a:spcPts val="1000"/>
              </a:spcBef>
              <a:spcAft>
                <a:spcPts val="0"/>
              </a:spcAft>
              <a:buSzPts val="1400"/>
              <a:buAutoNum type="arabicParenR"/>
            </a:pPr>
            <a:r>
              <a:rPr lang="en"/>
              <a:t>We have a lot of books at our library and we want our website to display them in some sorted order. We have multiple copies of some books and we want each listing to be separate.</a:t>
            </a:r>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1000"/>
              </a:spcAft>
              <a:buClr>
                <a:schemeClr val="dk1"/>
              </a:buClr>
              <a:buSzPts val="1100"/>
              <a:buFont typeface="Arial"/>
              <a:buNone/>
            </a:pPr>
            <a:r>
              <a:t/>
            </a:r>
            <a:endParaRPr sz="1600"/>
          </a:p>
        </p:txBody>
      </p:sp>
      <p:sp>
        <p:nvSpPr>
          <p:cNvPr id="330" name="Google Shape;330;p27"/>
          <p:cNvSpPr txBox="1"/>
          <p:nvPr/>
        </p:nvSpPr>
        <p:spPr>
          <a:xfrm>
            <a:off x="5470075" y="1436925"/>
            <a:ext cx="2857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Options: </a:t>
            </a:r>
            <a:endParaRPr>
              <a:solidFill>
                <a:schemeClr val="accent2"/>
              </a:solidFill>
              <a:latin typeface="Avenir"/>
              <a:ea typeface="Avenir"/>
              <a:cs typeface="Avenir"/>
              <a:sym typeface="Avenir"/>
            </a:endParaRPr>
          </a:p>
          <a:p>
            <a:pPr indent="-317500" lvl="0" marL="457200" rtl="0" algn="l">
              <a:spcBef>
                <a:spcPts val="0"/>
              </a:spcBef>
              <a:spcAft>
                <a:spcPts val="0"/>
              </a:spcAft>
              <a:buClr>
                <a:schemeClr val="accent2"/>
              </a:buClr>
              <a:buSzPts val="1400"/>
              <a:buFont typeface="Avenir"/>
              <a:buChar char="●"/>
            </a:pPr>
            <a:r>
              <a:rPr lang="en">
                <a:solidFill>
                  <a:schemeClr val="accent2"/>
                </a:solidFill>
                <a:latin typeface="Avenir"/>
                <a:ea typeface="Avenir"/>
                <a:cs typeface="Avenir"/>
                <a:sym typeface="Avenir"/>
              </a:rPr>
              <a:t>List</a:t>
            </a:r>
            <a:endParaRPr>
              <a:solidFill>
                <a:schemeClr val="accent2"/>
              </a:solidFill>
              <a:latin typeface="Avenir"/>
              <a:ea typeface="Avenir"/>
              <a:cs typeface="Avenir"/>
              <a:sym typeface="Avenir"/>
            </a:endParaRPr>
          </a:p>
          <a:p>
            <a:pPr indent="-317500" lvl="0" marL="457200" rtl="0" algn="l">
              <a:spcBef>
                <a:spcPts val="0"/>
              </a:spcBef>
              <a:spcAft>
                <a:spcPts val="0"/>
              </a:spcAft>
              <a:buClr>
                <a:schemeClr val="accent2"/>
              </a:buClr>
              <a:buSzPts val="1400"/>
              <a:buFont typeface="Avenir"/>
              <a:buChar char="●"/>
            </a:pPr>
            <a:r>
              <a:rPr lang="en">
                <a:solidFill>
                  <a:schemeClr val="accent2"/>
                </a:solidFill>
                <a:latin typeface="Avenir"/>
                <a:ea typeface="Avenir"/>
                <a:cs typeface="Avenir"/>
                <a:sym typeface="Avenir"/>
              </a:rPr>
              <a:t>Map</a:t>
            </a:r>
            <a:endParaRPr>
              <a:solidFill>
                <a:schemeClr val="accent2"/>
              </a:solidFill>
              <a:latin typeface="Avenir"/>
              <a:ea typeface="Avenir"/>
              <a:cs typeface="Avenir"/>
              <a:sym typeface="Avenir"/>
            </a:endParaRPr>
          </a:p>
          <a:p>
            <a:pPr indent="-317500" lvl="0" marL="457200" rtl="0" algn="l">
              <a:spcBef>
                <a:spcPts val="0"/>
              </a:spcBef>
              <a:spcAft>
                <a:spcPts val="0"/>
              </a:spcAft>
              <a:buClr>
                <a:schemeClr val="accent2"/>
              </a:buClr>
              <a:buSzPts val="1400"/>
              <a:buFont typeface="Avenir"/>
              <a:buChar char="●"/>
            </a:pPr>
            <a:r>
              <a:rPr lang="en">
                <a:solidFill>
                  <a:schemeClr val="accent2"/>
                </a:solidFill>
                <a:latin typeface="Avenir"/>
                <a:ea typeface="Avenir"/>
                <a:cs typeface="Avenir"/>
                <a:sym typeface="Avenir"/>
              </a:rPr>
              <a:t>Queue</a:t>
            </a:r>
            <a:endParaRPr>
              <a:solidFill>
                <a:schemeClr val="accent2"/>
              </a:solidFill>
              <a:latin typeface="Avenir"/>
              <a:ea typeface="Avenir"/>
              <a:cs typeface="Avenir"/>
              <a:sym typeface="Avenir"/>
            </a:endParaRPr>
          </a:p>
          <a:p>
            <a:pPr indent="-317500" lvl="0" marL="457200" rtl="0" algn="l">
              <a:spcBef>
                <a:spcPts val="0"/>
              </a:spcBef>
              <a:spcAft>
                <a:spcPts val="0"/>
              </a:spcAft>
              <a:buClr>
                <a:schemeClr val="accent2"/>
              </a:buClr>
              <a:buSzPts val="1400"/>
              <a:buFont typeface="Avenir"/>
              <a:buChar char="●"/>
            </a:pPr>
            <a:r>
              <a:rPr lang="en">
                <a:solidFill>
                  <a:schemeClr val="accent2"/>
                </a:solidFill>
                <a:latin typeface="Avenir"/>
                <a:ea typeface="Avenir"/>
                <a:cs typeface="Avenir"/>
                <a:sym typeface="Avenir"/>
              </a:rPr>
              <a:t>Set</a:t>
            </a:r>
            <a:endParaRPr>
              <a:solidFill>
                <a:schemeClr val="accent2"/>
              </a:solidFill>
              <a:latin typeface="Avenir"/>
              <a:ea typeface="Avenir"/>
              <a:cs typeface="Avenir"/>
              <a:sym typeface="Avenir"/>
            </a:endParaRPr>
          </a:p>
          <a:p>
            <a:pPr indent="-317500" lvl="0" marL="457200" rtl="0" algn="l">
              <a:spcBef>
                <a:spcPts val="0"/>
              </a:spcBef>
              <a:spcAft>
                <a:spcPts val="0"/>
              </a:spcAft>
              <a:buClr>
                <a:schemeClr val="accent2"/>
              </a:buClr>
              <a:buSzPts val="1400"/>
              <a:buFont typeface="Avenir"/>
              <a:buChar char="●"/>
            </a:pPr>
            <a:r>
              <a:rPr lang="en">
                <a:solidFill>
                  <a:schemeClr val="accent2"/>
                </a:solidFill>
                <a:latin typeface="Avenir"/>
                <a:ea typeface="Avenir"/>
                <a:cs typeface="Avenir"/>
                <a:sym typeface="Avenir"/>
              </a:rPr>
              <a:t>Stack</a:t>
            </a:r>
            <a:endParaRPr>
              <a:solidFill>
                <a:schemeClr val="accent2"/>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 </a:t>
            </a:r>
            <a:r>
              <a:rPr lang="en"/>
              <a:t>ADT Matchmaking </a:t>
            </a:r>
            <a:r>
              <a:rPr lang="en" sz="1400">
                <a:latin typeface="Catamaran"/>
                <a:ea typeface="Catamaran"/>
                <a:cs typeface="Catamaran"/>
                <a:sym typeface="Catamaran"/>
              </a:rPr>
              <a:t>Match each task to the correct Abstract Data Type for the job.</a:t>
            </a:r>
            <a:r>
              <a:rPr lang="en" sz="1500">
                <a:latin typeface="Catamaran"/>
                <a:ea typeface="Catamaran"/>
                <a:cs typeface="Catamaran"/>
                <a:sym typeface="Catamaran"/>
              </a:rPr>
              <a:t> </a:t>
            </a:r>
            <a:endParaRPr i="1" sz="3100">
              <a:solidFill>
                <a:schemeClr val="accent6"/>
              </a:solidFill>
              <a:latin typeface="Catamaran"/>
              <a:ea typeface="Catamaran"/>
              <a:cs typeface="Catamaran"/>
              <a:sym typeface="Catamaran"/>
            </a:endParaRPr>
          </a:p>
        </p:txBody>
      </p:sp>
      <p:sp>
        <p:nvSpPr>
          <p:cNvPr id="336" name="Google Shape;336;p28"/>
          <p:cNvSpPr txBox="1"/>
          <p:nvPr>
            <p:ph idx="1" type="body"/>
          </p:nvPr>
        </p:nvSpPr>
        <p:spPr>
          <a:xfrm>
            <a:off x="540300" y="762000"/>
            <a:ext cx="42603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IBM Plex Mono"/>
              <a:ea typeface="IBM Plex Mono"/>
              <a:cs typeface="IBM Plex Mono"/>
              <a:sym typeface="IBM Plex Mono"/>
            </a:endParaRPr>
          </a:p>
          <a:p>
            <a:pPr indent="-317500" lvl="0" marL="457200" rtl="0" algn="l">
              <a:spcBef>
                <a:spcPts val="1000"/>
              </a:spcBef>
              <a:spcAft>
                <a:spcPts val="0"/>
              </a:spcAft>
              <a:buSzPts val="1400"/>
              <a:buAutoNum type="arabicParenR"/>
            </a:pPr>
            <a:r>
              <a:rPr lang="en"/>
              <a:t>You want to keep track of all the unique users who have logged on to your system. </a:t>
            </a:r>
            <a:endParaRPr/>
          </a:p>
          <a:p>
            <a:pPr indent="-317500" lvl="0" marL="457200" rtl="0" algn="l">
              <a:spcBef>
                <a:spcPts val="1000"/>
              </a:spcBef>
              <a:spcAft>
                <a:spcPts val="0"/>
              </a:spcAft>
              <a:buSzPts val="1400"/>
              <a:buAutoNum type="arabicParenR"/>
            </a:pPr>
            <a:r>
              <a:rPr lang="en"/>
              <a:t>You are creating a version control system and want to associate each file name with a Blob.</a:t>
            </a:r>
            <a:endParaRPr/>
          </a:p>
          <a:p>
            <a:pPr indent="-317500" lvl="0" marL="457200" rtl="0" algn="l">
              <a:spcBef>
                <a:spcPts val="1000"/>
              </a:spcBef>
              <a:spcAft>
                <a:spcPts val="0"/>
              </a:spcAft>
              <a:buSzPts val="1400"/>
              <a:buAutoNum type="arabicParenR"/>
            </a:pPr>
            <a:r>
              <a:rPr lang="en"/>
              <a:t>We are grading a pile of exams and want to grade starting from the top of the pile.</a:t>
            </a:r>
            <a:endParaRPr/>
          </a:p>
          <a:p>
            <a:pPr indent="-317500" lvl="0" marL="457200" rtl="0" algn="l">
              <a:spcBef>
                <a:spcPts val="1000"/>
              </a:spcBef>
              <a:spcAft>
                <a:spcPts val="0"/>
              </a:spcAft>
              <a:buSzPts val="1400"/>
              <a:buAutoNum type="arabicParenR"/>
            </a:pPr>
            <a:r>
              <a:rPr lang="en"/>
              <a:t>We are running a server and want to service clients in the order they arrive. </a:t>
            </a:r>
            <a:endParaRPr/>
          </a:p>
          <a:p>
            <a:pPr indent="-317500" lvl="0" marL="457200" rtl="0" algn="l">
              <a:spcBef>
                <a:spcPts val="1000"/>
              </a:spcBef>
              <a:spcAft>
                <a:spcPts val="0"/>
              </a:spcAft>
              <a:buSzPts val="1400"/>
              <a:buAutoNum type="arabicParenR"/>
            </a:pPr>
            <a:r>
              <a:rPr lang="en"/>
              <a:t>We have a lot of books at our library and we want our website to display them in some sorted order. We have multiple copies of some books and we want each listing to be separate.</a:t>
            </a:r>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1000"/>
              </a:spcAft>
              <a:buClr>
                <a:schemeClr val="dk1"/>
              </a:buClr>
              <a:buSzPts val="1100"/>
              <a:buFont typeface="Arial"/>
              <a:buNone/>
            </a:pPr>
            <a:r>
              <a:t/>
            </a:r>
            <a:endParaRPr sz="1600"/>
          </a:p>
        </p:txBody>
      </p:sp>
      <p:sp>
        <p:nvSpPr>
          <p:cNvPr id="337" name="Google Shape;337;p28"/>
          <p:cNvSpPr txBox="1"/>
          <p:nvPr/>
        </p:nvSpPr>
        <p:spPr>
          <a:xfrm>
            <a:off x="5470075" y="1110350"/>
            <a:ext cx="285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Set</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 </a:t>
            </a:r>
            <a:r>
              <a:rPr lang="en"/>
              <a:t>ADT Matchmaking </a:t>
            </a:r>
            <a:r>
              <a:rPr lang="en" sz="1400">
                <a:latin typeface="Catamaran"/>
                <a:ea typeface="Catamaran"/>
                <a:cs typeface="Catamaran"/>
                <a:sym typeface="Catamaran"/>
              </a:rPr>
              <a:t>Match each task to the correct Abstract Data Type for the job.</a:t>
            </a:r>
            <a:r>
              <a:rPr lang="en" sz="1500">
                <a:latin typeface="Catamaran"/>
                <a:ea typeface="Catamaran"/>
                <a:cs typeface="Catamaran"/>
                <a:sym typeface="Catamaran"/>
              </a:rPr>
              <a:t> </a:t>
            </a:r>
            <a:endParaRPr i="1" sz="3100">
              <a:solidFill>
                <a:schemeClr val="accent6"/>
              </a:solidFill>
              <a:latin typeface="Catamaran"/>
              <a:ea typeface="Catamaran"/>
              <a:cs typeface="Catamaran"/>
              <a:sym typeface="Catamaran"/>
            </a:endParaRPr>
          </a:p>
        </p:txBody>
      </p:sp>
      <p:sp>
        <p:nvSpPr>
          <p:cNvPr id="343" name="Google Shape;343;p29"/>
          <p:cNvSpPr txBox="1"/>
          <p:nvPr>
            <p:ph idx="1" type="body"/>
          </p:nvPr>
        </p:nvSpPr>
        <p:spPr>
          <a:xfrm>
            <a:off x="540300" y="762000"/>
            <a:ext cx="42603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IBM Plex Mono"/>
              <a:ea typeface="IBM Plex Mono"/>
              <a:cs typeface="IBM Plex Mono"/>
              <a:sym typeface="IBM Plex Mono"/>
            </a:endParaRPr>
          </a:p>
          <a:p>
            <a:pPr indent="-317500" lvl="0" marL="457200" rtl="0" algn="l">
              <a:spcBef>
                <a:spcPts val="1000"/>
              </a:spcBef>
              <a:spcAft>
                <a:spcPts val="0"/>
              </a:spcAft>
              <a:buSzPts val="1400"/>
              <a:buAutoNum type="arabicParenR"/>
            </a:pPr>
            <a:r>
              <a:rPr lang="en"/>
              <a:t>You want to keep track of all the unique users who have logged on to your system. </a:t>
            </a:r>
            <a:endParaRPr/>
          </a:p>
          <a:p>
            <a:pPr indent="-317500" lvl="0" marL="457200" rtl="0" algn="l">
              <a:spcBef>
                <a:spcPts val="1000"/>
              </a:spcBef>
              <a:spcAft>
                <a:spcPts val="0"/>
              </a:spcAft>
              <a:buSzPts val="1400"/>
              <a:buAutoNum type="arabicParenR"/>
            </a:pPr>
            <a:r>
              <a:rPr lang="en"/>
              <a:t>You are creating a version control system and want to associate each file name with a Blob.</a:t>
            </a:r>
            <a:endParaRPr/>
          </a:p>
          <a:p>
            <a:pPr indent="-317500" lvl="0" marL="457200" rtl="0" algn="l">
              <a:spcBef>
                <a:spcPts val="1000"/>
              </a:spcBef>
              <a:spcAft>
                <a:spcPts val="0"/>
              </a:spcAft>
              <a:buSzPts val="1400"/>
              <a:buAutoNum type="arabicParenR"/>
            </a:pPr>
            <a:r>
              <a:rPr lang="en"/>
              <a:t>We are grading a pile of exams and want to grade starting from the top of the pile.</a:t>
            </a:r>
            <a:endParaRPr/>
          </a:p>
          <a:p>
            <a:pPr indent="-317500" lvl="0" marL="457200" rtl="0" algn="l">
              <a:spcBef>
                <a:spcPts val="1000"/>
              </a:spcBef>
              <a:spcAft>
                <a:spcPts val="0"/>
              </a:spcAft>
              <a:buSzPts val="1400"/>
              <a:buAutoNum type="arabicParenR"/>
            </a:pPr>
            <a:r>
              <a:rPr lang="en"/>
              <a:t>We are running a server and want to service clients in the order they arrive. </a:t>
            </a:r>
            <a:endParaRPr/>
          </a:p>
          <a:p>
            <a:pPr indent="-317500" lvl="0" marL="457200" rtl="0" algn="l">
              <a:spcBef>
                <a:spcPts val="1000"/>
              </a:spcBef>
              <a:spcAft>
                <a:spcPts val="0"/>
              </a:spcAft>
              <a:buSzPts val="1400"/>
              <a:buAutoNum type="arabicParenR"/>
            </a:pPr>
            <a:r>
              <a:rPr lang="en"/>
              <a:t>We have a lot of books at our library and we want our website to display them in some sorted order. We have multiple copies of some books and we want each listing to be separate.</a:t>
            </a:r>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1000"/>
              </a:spcAft>
              <a:buClr>
                <a:schemeClr val="dk1"/>
              </a:buClr>
              <a:buSzPts val="1100"/>
              <a:buFont typeface="Arial"/>
              <a:buNone/>
            </a:pPr>
            <a:r>
              <a:t/>
            </a:r>
            <a:endParaRPr sz="1600"/>
          </a:p>
        </p:txBody>
      </p:sp>
      <p:sp>
        <p:nvSpPr>
          <p:cNvPr id="344" name="Google Shape;344;p29"/>
          <p:cNvSpPr txBox="1"/>
          <p:nvPr/>
        </p:nvSpPr>
        <p:spPr>
          <a:xfrm>
            <a:off x="5470075" y="1110350"/>
            <a:ext cx="2857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Set</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Map</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 </a:t>
            </a:r>
            <a:r>
              <a:rPr lang="en"/>
              <a:t>ADT Matchmaking </a:t>
            </a:r>
            <a:r>
              <a:rPr lang="en" sz="1400">
                <a:latin typeface="Catamaran"/>
                <a:ea typeface="Catamaran"/>
                <a:cs typeface="Catamaran"/>
                <a:sym typeface="Catamaran"/>
              </a:rPr>
              <a:t>Match each task to the correct Abstract Data Type for the job.</a:t>
            </a:r>
            <a:r>
              <a:rPr lang="en" sz="1500">
                <a:latin typeface="Catamaran"/>
                <a:ea typeface="Catamaran"/>
                <a:cs typeface="Catamaran"/>
                <a:sym typeface="Catamaran"/>
              </a:rPr>
              <a:t> </a:t>
            </a:r>
            <a:endParaRPr i="1" sz="3100">
              <a:solidFill>
                <a:schemeClr val="accent6"/>
              </a:solidFill>
              <a:latin typeface="Catamaran"/>
              <a:ea typeface="Catamaran"/>
              <a:cs typeface="Catamaran"/>
              <a:sym typeface="Catamaran"/>
            </a:endParaRPr>
          </a:p>
        </p:txBody>
      </p:sp>
      <p:sp>
        <p:nvSpPr>
          <p:cNvPr id="350" name="Google Shape;350;p30"/>
          <p:cNvSpPr txBox="1"/>
          <p:nvPr>
            <p:ph idx="1" type="body"/>
          </p:nvPr>
        </p:nvSpPr>
        <p:spPr>
          <a:xfrm>
            <a:off x="540300" y="762000"/>
            <a:ext cx="42603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IBM Plex Mono"/>
              <a:ea typeface="IBM Plex Mono"/>
              <a:cs typeface="IBM Plex Mono"/>
              <a:sym typeface="IBM Plex Mono"/>
            </a:endParaRPr>
          </a:p>
          <a:p>
            <a:pPr indent="-317500" lvl="0" marL="457200" rtl="0" algn="l">
              <a:spcBef>
                <a:spcPts val="1000"/>
              </a:spcBef>
              <a:spcAft>
                <a:spcPts val="0"/>
              </a:spcAft>
              <a:buSzPts val="1400"/>
              <a:buAutoNum type="arabicParenR"/>
            </a:pPr>
            <a:r>
              <a:rPr lang="en"/>
              <a:t>You want to keep track of all the unique users who have logged on to your system. </a:t>
            </a:r>
            <a:endParaRPr/>
          </a:p>
          <a:p>
            <a:pPr indent="-317500" lvl="0" marL="457200" rtl="0" algn="l">
              <a:spcBef>
                <a:spcPts val="1000"/>
              </a:spcBef>
              <a:spcAft>
                <a:spcPts val="0"/>
              </a:spcAft>
              <a:buSzPts val="1400"/>
              <a:buAutoNum type="arabicParenR"/>
            </a:pPr>
            <a:r>
              <a:rPr lang="en"/>
              <a:t>You are creating a version control system and want to associate each file name with a Blob.</a:t>
            </a:r>
            <a:endParaRPr/>
          </a:p>
          <a:p>
            <a:pPr indent="-317500" lvl="0" marL="457200" rtl="0" algn="l">
              <a:spcBef>
                <a:spcPts val="1000"/>
              </a:spcBef>
              <a:spcAft>
                <a:spcPts val="0"/>
              </a:spcAft>
              <a:buSzPts val="1400"/>
              <a:buAutoNum type="arabicParenR"/>
            </a:pPr>
            <a:r>
              <a:rPr lang="en"/>
              <a:t>We are grading a pile of exams and want to grade starting from the top of the pile.</a:t>
            </a:r>
            <a:endParaRPr/>
          </a:p>
          <a:p>
            <a:pPr indent="-317500" lvl="0" marL="457200" rtl="0" algn="l">
              <a:spcBef>
                <a:spcPts val="1000"/>
              </a:spcBef>
              <a:spcAft>
                <a:spcPts val="0"/>
              </a:spcAft>
              <a:buSzPts val="1400"/>
              <a:buAutoNum type="arabicParenR"/>
            </a:pPr>
            <a:r>
              <a:rPr lang="en"/>
              <a:t>We are running a server and want to service clients in the order they arrive. </a:t>
            </a:r>
            <a:endParaRPr/>
          </a:p>
          <a:p>
            <a:pPr indent="-317500" lvl="0" marL="457200" rtl="0" algn="l">
              <a:spcBef>
                <a:spcPts val="1000"/>
              </a:spcBef>
              <a:spcAft>
                <a:spcPts val="0"/>
              </a:spcAft>
              <a:buSzPts val="1400"/>
              <a:buAutoNum type="arabicParenR"/>
            </a:pPr>
            <a:r>
              <a:rPr lang="en"/>
              <a:t>We have a lot of books at our library and we want our website to display them in some sorted order. We have multiple copies of some books and we want each listing to be separate.</a:t>
            </a:r>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1000"/>
              </a:spcAft>
              <a:buClr>
                <a:schemeClr val="dk1"/>
              </a:buClr>
              <a:buSzPts val="1100"/>
              <a:buFont typeface="Arial"/>
              <a:buNone/>
            </a:pPr>
            <a:r>
              <a:t/>
            </a:r>
            <a:endParaRPr sz="1600"/>
          </a:p>
        </p:txBody>
      </p:sp>
      <p:sp>
        <p:nvSpPr>
          <p:cNvPr id="351" name="Google Shape;351;p30"/>
          <p:cNvSpPr txBox="1"/>
          <p:nvPr/>
        </p:nvSpPr>
        <p:spPr>
          <a:xfrm>
            <a:off x="5470075" y="1110350"/>
            <a:ext cx="2857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Set</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Map</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Stack</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 </a:t>
            </a:r>
            <a:r>
              <a:rPr lang="en"/>
              <a:t>ADT Matchmaking </a:t>
            </a:r>
            <a:r>
              <a:rPr lang="en" sz="1400">
                <a:latin typeface="Catamaran"/>
                <a:ea typeface="Catamaran"/>
                <a:cs typeface="Catamaran"/>
                <a:sym typeface="Catamaran"/>
              </a:rPr>
              <a:t>Match each task to the correct Abstract Data Type for the job.</a:t>
            </a:r>
            <a:r>
              <a:rPr lang="en" sz="1500">
                <a:latin typeface="Catamaran"/>
                <a:ea typeface="Catamaran"/>
                <a:cs typeface="Catamaran"/>
                <a:sym typeface="Catamaran"/>
              </a:rPr>
              <a:t> </a:t>
            </a:r>
            <a:endParaRPr i="1" sz="3100">
              <a:solidFill>
                <a:schemeClr val="accent6"/>
              </a:solidFill>
              <a:latin typeface="Catamaran"/>
              <a:ea typeface="Catamaran"/>
              <a:cs typeface="Catamaran"/>
              <a:sym typeface="Catamaran"/>
            </a:endParaRPr>
          </a:p>
        </p:txBody>
      </p:sp>
      <p:sp>
        <p:nvSpPr>
          <p:cNvPr id="357" name="Google Shape;357;p31"/>
          <p:cNvSpPr txBox="1"/>
          <p:nvPr>
            <p:ph idx="1" type="body"/>
          </p:nvPr>
        </p:nvSpPr>
        <p:spPr>
          <a:xfrm>
            <a:off x="540300" y="762000"/>
            <a:ext cx="42603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IBM Plex Mono"/>
              <a:ea typeface="IBM Plex Mono"/>
              <a:cs typeface="IBM Plex Mono"/>
              <a:sym typeface="IBM Plex Mono"/>
            </a:endParaRPr>
          </a:p>
          <a:p>
            <a:pPr indent="-317500" lvl="0" marL="457200" rtl="0" algn="l">
              <a:spcBef>
                <a:spcPts val="1000"/>
              </a:spcBef>
              <a:spcAft>
                <a:spcPts val="0"/>
              </a:spcAft>
              <a:buSzPts val="1400"/>
              <a:buAutoNum type="arabicParenR"/>
            </a:pPr>
            <a:r>
              <a:rPr lang="en"/>
              <a:t>You want to keep track of all the unique users who have logged on to your system. </a:t>
            </a:r>
            <a:endParaRPr/>
          </a:p>
          <a:p>
            <a:pPr indent="-317500" lvl="0" marL="457200" rtl="0" algn="l">
              <a:spcBef>
                <a:spcPts val="1000"/>
              </a:spcBef>
              <a:spcAft>
                <a:spcPts val="0"/>
              </a:spcAft>
              <a:buSzPts val="1400"/>
              <a:buAutoNum type="arabicParenR"/>
            </a:pPr>
            <a:r>
              <a:rPr lang="en"/>
              <a:t>You are creating a version control system and want to associate each file name with a Blob.</a:t>
            </a:r>
            <a:endParaRPr/>
          </a:p>
          <a:p>
            <a:pPr indent="-317500" lvl="0" marL="457200" rtl="0" algn="l">
              <a:spcBef>
                <a:spcPts val="1000"/>
              </a:spcBef>
              <a:spcAft>
                <a:spcPts val="0"/>
              </a:spcAft>
              <a:buSzPts val="1400"/>
              <a:buAutoNum type="arabicParenR"/>
            </a:pPr>
            <a:r>
              <a:rPr lang="en"/>
              <a:t>We are grading a pile of exams and want to grade starting from the top of the pile.</a:t>
            </a:r>
            <a:endParaRPr/>
          </a:p>
          <a:p>
            <a:pPr indent="-317500" lvl="0" marL="457200" rtl="0" algn="l">
              <a:spcBef>
                <a:spcPts val="1000"/>
              </a:spcBef>
              <a:spcAft>
                <a:spcPts val="0"/>
              </a:spcAft>
              <a:buSzPts val="1400"/>
              <a:buAutoNum type="arabicParenR"/>
            </a:pPr>
            <a:r>
              <a:rPr lang="en"/>
              <a:t>We are running a server and want to service clients in the order they arrive. </a:t>
            </a:r>
            <a:endParaRPr/>
          </a:p>
          <a:p>
            <a:pPr indent="-317500" lvl="0" marL="457200" rtl="0" algn="l">
              <a:spcBef>
                <a:spcPts val="1000"/>
              </a:spcBef>
              <a:spcAft>
                <a:spcPts val="0"/>
              </a:spcAft>
              <a:buSzPts val="1400"/>
              <a:buAutoNum type="arabicParenR"/>
            </a:pPr>
            <a:r>
              <a:rPr lang="en"/>
              <a:t>We have a lot of books at our library and we want our website to display them in some sorted order. We have multiple copies of some books and we want each listing to be separate.</a:t>
            </a:r>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1000"/>
              </a:spcAft>
              <a:buClr>
                <a:schemeClr val="dk1"/>
              </a:buClr>
              <a:buSzPts val="1100"/>
              <a:buFont typeface="Arial"/>
              <a:buNone/>
            </a:pPr>
            <a:r>
              <a:t/>
            </a:r>
            <a:endParaRPr sz="1600"/>
          </a:p>
        </p:txBody>
      </p:sp>
      <p:sp>
        <p:nvSpPr>
          <p:cNvPr id="358" name="Google Shape;358;p31"/>
          <p:cNvSpPr txBox="1"/>
          <p:nvPr/>
        </p:nvSpPr>
        <p:spPr>
          <a:xfrm>
            <a:off x="5470075" y="1110350"/>
            <a:ext cx="2857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Set</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Map</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Stack</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Queue</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graphicFrame>
        <p:nvGraphicFramePr>
          <p:cNvPr id="63" name="Google Shape;63;p14"/>
          <p:cNvGraphicFramePr/>
          <p:nvPr/>
        </p:nvGraphicFramePr>
        <p:xfrm>
          <a:off x="243188" y="1543238"/>
          <a:ext cx="3000000" cy="3000000"/>
        </p:xfrm>
        <a:graphic>
          <a:graphicData uri="http://schemas.openxmlformats.org/drawingml/2006/table">
            <a:tbl>
              <a:tblPr>
                <a:noFill/>
                <a:tableStyleId>{A18E7E00-8BF2-4244-A282-494599380ACF}</a:tableStyleId>
              </a:tblPr>
              <a:tblGrid>
                <a:gridCol w="1236800"/>
                <a:gridCol w="1236800"/>
                <a:gridCol w="1236800"/>
                <a:gridCol w="1236800"/>
                <a:gridCol w="1236800"/>
                <a:gridCol w="1236800"/>
                <a:gridCol w="1236800"/>
              </a:tblGrid>
              <a:tr h="348775">
                <a:tc>
                  <a:txBody>
                    <a:bodyPr/>
                    <a:lstStyle/>
                    <a:p>
                      <a:pPr indent="0" lvl="0" marL="0" rtl="0" algn="ctr">
                        <a:spcBef>
                          <a:spcPts val="0"/>
                        </a:spcBef>
                        <a:spcAft>
                          <a:spcPts val="0"/>
                        </a:spcAft>
                        <a:buNone/>
                      </a:pPr>
                      <a:r>
                        <a:rPr lang="en" sz="1000">
                          <a:latin typeface="Lato"/>
                          <a:ea typeface="Lato"/>
                          <a:cs typeface="Lato"/>
                          <a:sym typeface="Lato"/>
                        </a:rPr>
                        <a:t>Sunday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Monday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Tuesday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Wednesday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Thursday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Friday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Saturday</a:t>
                      </a:r>
                      <a:endParaRPr sz="1000">
                        <a:latin typeface="Lato"/>
                        <a:ea typeface="Lato"/>
                        <a:cs typeface="Lato"/>
                        <a:sym typeface="Lato"/>
                      </a:endParaRPr>
                    </a:p>
                  </a:txBody>
                  <a:tcPr marT="45700" marB="45700" marR="45700" marL="45700" anchor="ctr"/>
                </a:tc>
              </a:tr>
              <a:tr h="854125">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10/7</a:t>
                      </a:r>
                      <a:endParaRPr sz="1000">
                        <a:solidFill>
                          <a:schemeClr val="dk1"/>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Weekly Survey 7 Due</a:t>
                      </a:r>
                      <a:endParaRPr sz="1000">
                        <a:solidFill>
                          <a:schemeClr val="dk1"/>
                        </a:solidFill>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chemeClr val="dk1"/>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rPr lang="en" sz="1000">
                          <a:latin typeface="Lato"/>
                          <a:ea typeface="Lato"/>
                          <a:cs typeface="Lato"/>
                          <a:sym typeface="Lato"/>
                        </a:rPr>
                        <a:t>10/9</a:t>
                      </a:r>
                      <a:endParaRPr sz="1000">
                        <a:solidFill>
                          <a:srgbClr val="000000"/>
                        </a:solidFill>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Homework 2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10/11</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Lab 6 Due</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b="1" lang="en" sz="1000">
                          <a:latin typeface="Lato"/>
                          <a:ea typeface="Lato"/>
                          <a:cs typeface="Lato"/>
                          <a:sym typeface="Lato"/>
                        </a:rPr>
                        <a:t>Midterm 2 Review Session</a:t>
                      </a:r>
                      <a:endParaRPr b="1"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r>
              <a:tr h="854125">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10/15</a:t>
                      </a:r>
                      <a:endParaRPr sz="1000">
                        <a:solidFill>
                          <a:schemeClr val="dk1"/>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Mid-Semester Survey Due</a:t>
                      </a:r>
                      <a:endParaRPr sz="1000">
                        <a:latin typeface="Lato"/>
                        <a:ea typeface="Lato"/>
                        <a:cs typeface="Lato"/>
                        <a:sym typeface="Lato"/>
                      </a:endParaRPr>
                    </a:p>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10/18</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Lab 7 Due</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Project 2A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 </a:t>
            </a:r>
            <a:r>
              <a:rPr lang="en"/>
              <a:t>ADT Matchmaking </a:t>
            </a:r>
            <a:r>
              <a:rPr lang="en" sz="1400">
                <a:latin typeface="Catamaran"/>
                <a:ea typeface="Catamaran"/>
                <a:cs typeface="Catamaran"/>
                <a:sym typeface="Catamaran"/>
              </a:rPr>
              <a:t>Match each task to the correct Abstract Data Type for the job. </a:t>
            </a:r>
            <a:endParaRPr i="1" sz="3000">
              <a:solidFill>
                <a:schemeClr val="accent6"/>
              </a:solidFill>
              <a:latin typeface="Catamaran"/>
              <a:ea typeface="Catamaran"/>
              <a:cs typeface="Catamaran"/>
              <a:sym typeface="Catamaran"/>
            </a:endParaRPr>
          </a:p>
        </p:txBody>
      </p:sp>
      <p:sp>
        <p:nvSpPr>
          <p:cNvPr id="364" name="Google Shape;364;p32"/>
          <p:cNvSpPr txBox="1"/>
          <p:nvPr>
            <p:ph idx="1" type="body"/>
          </p:nvPr>
        </p:nvSpPr>
        <p:spPr>
          <a:xfrm>
            <a:off x="540300" y="762000"/>
            <a:ext cx="42603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IBM Plex Mono"/>
              <a:ea typeface="IBM Plex Mono"/>
              <a:cs typeface="IBM Plex Mono"/>
              <a:sym typeface="IBM Plex Mono"/>
            </a:endParaRPr>
          </a:p>
          <a:p>
            <a:pPr indent="-317500" lvl="0" marL="457200" rtl="0" algn="l">
              <a:spcBef>
                <a:spcPts val="1000"/>
              </a:spcBef>
              <a:spcAft>
                <a:spcPts val="0"/>
              </a:spcAft>
              <a:buSzPts val="1400"/>
              <a:buAutoNum type="arabicParenR"/>
            </a:pPr>
            <a:r>
              <a:rPr lang="en"/>
              <a:t>You want to keep track of all the unique users who have logged on to your system. </a:t>
            </a:r>
            <a:endParaRPr/>
          </a:p>
          <a:p>
            <a:pPr indent="-317500" lvl="0" marL="457200" rtl="0" algn="l">
              <a:spcBef>
                <a:spcPts val="1000"/>
              </a:spcBef>
              <a:spcAft>
                <a:spcPts val="0"/>
              </a:spcAft>
              <a:buSzPts val="1400"/>
              <a:buAutoNum type="arabicParenR"/>
            </a:pPr>
            <a:r>
              <a:rPr lang="en"/>
              <a:t>You are creating a version control system and want to associate each file name with a Blob.</a:t>
            </a:r>
            <a:endParaRPr/>
          </a:p>
          <a:p>
            <a:pPr indent="-317500" lvl="0" marL="457200" rtl="0" algn="l">
              <a:spcBef>
                <a:spcPts val="1000"/>
              </a:spcBef>
              <a:spcAft>
                <a:spcPts val="0"/>
              </a:spcAft>
              <a:buSzPts val="1400"/>
              <a:buAutoNum type="arabicParenR"/>
            </a:pPr>
            <a:r>
              <a:rPr lang="en"/>
              <a:t>We are grading a pile of exams and want to grade starting from the top of the pile.</a:t>
            </a:r>
            <a:endParaRPr/>
          </a:p>
          <a:p>
            <a:pPr indent="-317500" lvl="0" marL="457200" rtl="0" algn="l">
              <a:spcBef>
                <a:spcPts val="1000"/>
              </a:spcBef>
              <a:spcAft>
                <a:spcPts val="0"/>
              </a:spcAft>
              <a:buSzPts val="1400"/>
              <a:buAutoNum type="arabicParenR"/>
            </a:pPr>
            <a:r>
              <a:rPr lang="en"/>
              <a:t>We are running a server and want to service clients in the order they arrive. </a:t>
            </a:r>
            <a:endParaRPr/>
          </a:p>
          <a:p>
            <a:pPr indent="-317500" lvl="0" marL="457200" rtl="0" algn="l">
              <a:spcBef>
                <a:spcPts val="1000"/>
              </a:spcBef>
              <a:spcAft>
                <a:spcPts val="0"/>
              </a:spcAft>
              <a:buSzPts val="1400"/>
              <a:buAutoNum type="arabicParenR"/>
            </a:pPr>
            <a:r>
              <a:rPr lang="en"/>
              <a:t>We have a lot of books at our library and we want our website to display them in some sorted order. We have multiple copies of some books and we want each listing to be separate.</a:t>
            </a:r>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1000"/>
              </a:spcAft>
              <a:buClr>
                <a:schemeClr val="dk1"/>
              </a:buClr>
              <a:buSzPts val="1100"/>
              <a:buFont typeface="Arial"/>
              <a:buNone/>
            </a:pPr>
            <a:r>
              <a:t/>
            </a:r>
            <a:endParaRPr sz="1600"/>
          </a:p>
        </p:txBody>
      </p:sp>
      <p:sp>
        <p:nvSpPr>
          <p:cNvPr id="365" name="Google Shape;365;p32"/>
          <p:cNvSpPr txBox="1"/>
          <p:nvPr/>
        </p:nvSpPr>
        <p:spPr>
          <a:xfrm>
            <a:off x="5470075" y="1110350"/>
            <a:ext cx="2857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Avenir"/>
                <a:ea typeface="Avenir"/>
                <a:cs typeface="Avenir"/>
                <a:sym typeface="Avenir"/>
              </a:rPr>
              <a:t>Set</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Map</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Stack</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Queue</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t/>
            </a:r>
            <a:endParaRPr b="1">
              <a:solidFill>
                <a:srgbClr val="38761D"/>
              </a:solidFill>
              <a:latin typeface="Avenir"/>
              <a:ea typeface="Avenir"/>
              <a:cs typeface="Avenir"/>
              <a:sym typeface="Avenir"/>
            </a:endParaRPr>
          </a:p>
          <a:p>
            <a:pPr indent="0" lvl="0" marL="0" rtl="0" algn="l">
              <a:spcBef>
                <a:spcPts val="0"/>
              </a:spcBef>
              <a:spcAft>
                <a:spcPts val="0"/>
              </a:spcAft>
              <a:buNone/>
            </a:pPr>
            <a:r>
              <a:rPr b="1" lang="en">
                <a:solidFill>
                  <a:srgbClr val="38761D"/>
                </a:solidFill>
                <a:latin typeface="Avenir"/>
                <a:ea typeface="Avenir"/>
                <a:cs typeface="Avenir"/>
                <a:sym typeface="Avenir"/>
              </a:rPr>
              <a:t>List</a:t>
            </a:r>
            <a:endParaRPr b="1">
              <a:solidFill>
                <a:srgbClr val="38761D"/>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2A </a:t>
            </a:r>
            <a:r>
              <a:rPr lang="en"/>
              <a:t>I Am Speed </a:t>
            </a:r>
            <a:r>
              <a:rPr lang="en" sz="1400">
                <a:latin typeface="Catamaran"/>
                <a:ea typeface="Catamaran"/>
                <a:cs typeface="Catamaran"/>
                <a:sym typeface="Catamaran"/>
              </a:rPr>
              <a:t> Fill in the blank(s) so that the function has the desired runtime. .</a:t>
            </a:r>
            <a:endParaRPr i="1" sz="1400">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371" name="Google Shape;37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 Desired Runtime: Θ(N)</a:t>
            </a:r>
            <a:endParaRPr>
              <a:latin typeface="IBM Plex Mono"/>
              <a:ea typeface="IBM Plex Mono"/>
              <a:cs typeface="IBM Plex Mono"/>
              <a:sym typeface="IBM Plex Mono"/>
            </a:endParaRPr>
          </a:p>
          <a:p>
            <a:pPr indent="0" lvl="0" marL="0" rtl="0" algn="l">
              <a:spcBef>
                <a:spcPts val="1600"/>
              </a:spcBef>
              <a:spcAft>
                <a:spcPts val="0"/>
              </a:spcAft>
              <a:buClr>
                <a:schemeClr val="dk1"/>
              </a:buClr>
              <a:buSzPts val="1100"/>
              <a:buFont typeface="Arial"/>
              <a:buNone/>
            </a:pPr>
            <a:r>
              <a:rPr lang="en">
                <a:latin typeface="IBM Plex Mono"/>
                <a:ea typeface="IBM Plex Mono"/>
                <a:cs typeface="IBM Plex Mono"/>
                <a:sym typeface="IBM Plex Mono"/>
              </a:rPr>
              <a:t>public static void f1(int N) {</a:t>
            </a:r>
            <a:endParaRPr>
              <a:latin typeface="IBM Plex Mono"/>
              <a:ea typeface="IBM Plex Mono"/>
              <a:cs typeface="IBM Plex Mono"/>
              <a:sym typeface="IBM Plex Mono"/>
            </a:endParaRPr>
          </a:p>
          <a:p>
            <a:pPr indent="457200" lvl="0" marL="0" rtl="0" algn="l">
              <a:spcBef>
                <a:spcPts val="1600"/>
              </a:spcBef>
              <a:spcAft>
                <a:spcPts val="0"/>
              </a:spcAft>
              <a:buClr>
                <a:schemeClr val="dk1"/>
              </a:buClr>
              <a:buSzPts val="1100"/>
              <a:buFont typeface="Arial"/>
              <a:buNone/>
            </a:pPr>
            <a:r>
              <a:rPr lang="en">
                <a:latin typeface="IBM Plex Mono"/>
                <a:ea typeface="IBM Plex Mono"/>
                <a:cs typeface="IBM Plex Mono"/>
                <a:sym typeface="IBM Plex Mono"/>
              </a:rPr>
              <a:t>for (int i = 1; i &lt; N; ____________){</a:t>
            </a:r>
            <a:endParaRPr>
              <a:latin typeface="IBM Plex Mono"/>
              <a:ea typeface="IBM Plex Mono"/>
              <a:cs typeface="IBM Plex Mono"/>
              <a:sym typeface="IBM Plex Mono"/>
            </a:endParaRPr>
          </a:p>
          <a:p>
            <a:pPr indent="457200" lvl="0" marL="457200" rtl="0" algn="l">
              <a:spcBef>
                <a:spcPts val="1600"/>
              </a:spcBef>
              <a:spcAft>
                <a:spcPts val="0"/>
              </a:spcAft>
              <a:buClr>
                <a:schemeClr val="dk1"/>
              </a:buClr>
              <a:buSzPts val="1100"/>
              <a:buFont typeface="Arial"/>
              <a:buNone/>
            </a:pPr>
            <a:r>
              <a:rPr lang="en">
                <a:latin typeface="IBM Plex Mono"/>
                <a:ea typeface="IBM Plex Mono"/>
                <a:cs typeface="IBM Plex Mono"/>
                <a:sym typeface="IBM Plex Mono"/>
              </a:rPr>
              <a:t>System.out.println("hi Dom");</a:t>
            </a:r>
            <a:endParaRPr>
              <a:latin typeface="IBM Plex Mono"/>
              <a:ea typeface="IBM Plex Mono"/>
              <a:cs typeface="IBM Plex Mono"/>
              <a:sym typeface="IBM Plex Mono"/>
            </a:endParaRPr>
          </a:p>
          <a:p>
            <a:pPr indent="457200" lvl="0" marL="0" rtl="0" algn="l">
              <a:spcBef>
                <a:spcPts val="1600"/>
              </a:spcBef>
              <a:spcAft>
                <a:spcPts val="0"/>
              </a:spcAft>
              <a:buClr>
                <a:schemeClr val="dk1"/>
              </a:buClr>
              <a:buSzPts val="1100"/>
              <a:buFont typeface="Arial"/>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Clr>
                <a:schemeClr val="dk1"/>
              </a:buClr>
              <a:buSzPts val="1100"/>
              <a:buFont typeface="Arial"/>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1600"/>
              </a:spcAft>
              <a:buNone/>
            </a:pPr>
            <a:r>
              <a:t/>
            </a:r>
            <a:endParaRPr>
              <a:latin typeface="IBM Plex Mono"/>
              <a:ea typeface="IBM Plex Mono"/>
              <a:cs typeface="IBM Plex Mono"/>
              <a:sym typeface="IBM Plex Mono"/>
            </a:endParaRPr>
          </a:p>
        </p:txBody>
      </p:sp>
      <p:graphicFrame>
        <p:nvGraphicFramePr>
          <p:cNvPr id="372" name="Google Shape;372;p33"/>
          <p:cNvGraphicFramePr/>
          <p:nvPr/>
        </p:nvGraphicFramePr>
        <p:xfrm>
          <a:off x="3157700" y="3401725"/>
          <a:ext cx="3000000" cy="3000000"/>
        </p:xfrm>
        <a:graphic>
          <a:graphicData uri="http://schemas.openxmlformats.org/drawingml/2006/table">
            <a:tbl>
              <a:tblPr>
                <a:noFill/>
                <a:tableStyleId>{A18E7E00-8BF2-4244-A282-494599380ACF}</a:tableStyleId>
              </a:tblPr>
              <a:tblGrid>
                <a:gridCol w="920100"/>
                <a:gridCol w="920100"/>
                <a:gridCol w="920100"/>
                <a:gridCol w="920100"/>
                <a:gridCol w="920100"/>
                <a:gridCol w="92010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&lt; N</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 </a:t>
            </a:r>
            <a:r>
              <a:rPr lang="en"/>
              <a:t>I Am Speed </a:t>
            </a:r>
            <a:r>
              <a:rPr lang="en" sz="1400">
                <a:latin typeface="Catamaran"/>
                <a:ea typeface="Catamaran"/>
                <a:cs typeface="Catamaran"/>
                <a:sym typeface="Catamaran"/>
              </a:rPr>
              <a:t> Fill in the blank(s) so that the function has the desired runtime. .</a:t>
            </a:r>
            <a:endParaRPr i="1" sz="1400">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378" name="Google Shape;37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 Desired Runtime: Θ(N)</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public static void f1(int N) {</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for (int i = 1; i &lt; N; </a:t>
            </a:r>
            <a:r>
              <a:rPr lang="en">
                <a:solidFill>
                  <a:srgbClr val="38761D"/>
                </a:solidFill>
                <a:latin typeface="IBM Plex Mono"/>
                <a:ea typeface="IBM Plex Mono"/>
                <a:cs typeface="IBM Plex Mono"/>
                <a:sym typeface="IBM Plex Mono"/>
              </a:rPr>
              <a:t>i += 1</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457200" lvl="0" marL="457200" rtl="0" algn="l">
              <a:spcBef>
                <a:spcPts val="1600"/>
              </a:spcBef>
              <a:spcAft>
                <a:spcPts val="0"/>
              </a:spcAft>
              <a:buNone/>
            </a:pPr>
            <a:r>
              <a:rPr lang="en">
                <a:latin typeface="IBM Plex Mono"/>
                <a:ea typeface="IBM Plex Mono"/>
                <a:cs typeface="IBM Plex Mono"/>
                <a:sym typeface="IBM Plex Mono"/>
              </a:rPr>
              <a:t>System.out.println("hi Dom");</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1600"/>
              </a:spcAft>
              <a:buNone/>
            </a:pPr>
            <a:r>
              <a:t/>
            </a:r>
            <a:endParaRPr>
              <a:latin typeface="IBM Plex Mono"/>
              <a:ea typeface="IBM Plex Mono"/>
              <a:cs typeface="IBM Plex Mono"/>
              <a:sym typeface="IBM Plex Mono"/>
            </a:endParaRPr>
          </a:p>
        </p:txBody>
      </p:sp>
      <p:graphicFrame>
        <p:nvGraphicFramePr>
          <p:cNvPr id="379" name="Google Shape;379;p34"/>
          <p:cNvGraphicFramePr/>
          <p:nvPr/>
        </p:nvGraphicFramePr>
        <p:xfrm>
          <a:off x="3157700" y="3401725"/>
          <a:ext cx="3000000" cy="3000000"/>
        </p:xfrm>
        <a:graphic>
          <a:graphicData uri="http://schemas.openxmlformats.org/drawingml/2006/table">
            <a:tbl>
              <a:tblPr>
                <a:noFill/>
                <a:tableStyleId>{A18E7E00-8BF2-4244-A282-494599380ACF}</a:tableStyleId>
              </a:tblPr>
              <a:tblGrid>
                <a:gridCol w="920100"/>
                <a:gridCol w="920100"/>
                <a:gridCol w="920100"/>
                <a:gridCol w="920100"/>
                <a:gridCol w="920100"/>
                <a:gridCol w="92010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3</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N - 1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 </a:t>
            </a:r>
            <a:r>
              <a:rPr lang="en"/>
              <a:t>I Am Speed </a:t>
            </a:r>
            <a:r>
              <a:rPr lang="en" sz="1400">
                <a:latin typeface="Catamaran"/>
                <a:ea typeface="Catamaran"/>
                <a:cs typeface="Catamaran"/>
                <a:sym typeface="Catamaran"/>
              </a:rPr>
              <a:t> Fill in the blank(s) so that the function has the desired runtime. .</a:t>
            </a:r>
            <a:endParaRPr i="1" sz="1400">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385" name="Google Shape;38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 Desired Runtime: Θ(logN)</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public static void f2(int N) {</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for (int i = 1; i &lt; N; ____________) {</a:t>
            </a:r>
            <a:endParaRPr>
              <a:latin typeface="IBM Plex Mono"/>
              <a:ea typeface="IBM Plex Mono"/>
              <a:cs typeface="IBM Plex Mono"/>
              <a:sym typeface="IBM Plex Mono"/>
            </a:endParaRPr>
          </a:p>
          <a:p>
            <a:pPr indent="457200" lvl="0" marL="457200" rtl="0" algn="l">
              <a:spcBef>
                <a:spcPts val="1600"/>
              </a:spcBef>
              <a:spcAft>
                <a:spcPts val="0"/>
              </a:spcAft>
              <a:buNone/>
            </a:pPr>
            <a:r>
              <a:rPr lang="en">
                <a:latin typeface="IBM Plex Mono"/>
                <a:ea typeface="IBM Plex Mono"/>
                <a:cs typeface="IBM Plex Mono"/>
                <a:sym typeface="IBM Plex Mono"/>
              </a:rPr>
              <a:t>System.out.println("howdy Ergun");</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None/>
            </a:pPr>
            <a:r>
              <a:t/>
            </a:r>
            <a:endParaRPr>
              <a:latin typeface="IBM Plex Mono"/>
              <a:ea typeface="IBM Plex Mono"/>
              <a:cs typeface="IBM Plex Mono"/>
              <a:sym typeface="IBM Plex Mono"/>
            </a:endParaRPr>
          </a:p>
          <a:p>
            <a:pPr indent="0" lvl="0" marL="0" rtl="0" algn="l">
              <a:spcBef>
                <a:spcPts val="1600"/>
              </a:spcBef>
              <a:spcAft>
                <a:spcPts val="1600"/>
              </a:spcAft>
              <a:buNone/>
            </a:pPr>
            <a:r>
              <a:t/>
            </a:r>
            <a:endParaRPr>
              <a:latin typeface="IBM Plex Mono"/>
              <a:ea typeface="IBM Plex Mono"/>
              <a:cs typeface="IBM Plex Mono"/>
              <a:sym typeface="IBM Plex Mono"/>
            </a:endParaRPr>
          </a:p>
        </p:txBody>
      </p:sp>
      <p:graphicFrame>
        <p:nvGraphicFramePr>
          <p:cNvPr id="386" name="Google Shape;386;p35"/>
          <p:cNvGraphicFramePr/>
          <p:nvPr/>
        </p:nvGraphicFramePr>
        <p:xfrm>
          <a:off x="3157700" y="3401725"/>
          <a:ext cx="3000000" cy="3000000"/>
        </p:xfrm>
        <a:graphic>
          <a:graphicData uri="http://schemas.openxmlformats.org/drawingml/2006/table">
            <a:tbl>
              <a:tblPr>
                <a:noFill/>
                <a:tableStyleId>{A18E7E00-8BF2-4244-A282-494599380ACF}</a:tableStyleId>
              </a:tblPr>
              <a:tblGrid>
                <a:gridCol w="920100"/>
                <a:gridCol w="920100"/>
                <a:gridCol w="920100"/>
                <a:gridCol w="920100"/>
                <a:gridCol w="920100"/>
                <a:gridCol w="92010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&lt; N</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 </a:t>
            </a:r>
            <a:r>
              <a:rPr lang="en"/>
              <a:t>I Am Speed </a:t>
            </a:r>
            <a:r>
              <a:rPr lang="en" sz="1400">
                <a:latin typeface="Catamaran"/>
                <a:ea typeface="Catamaran"/>
                <a:cs typeface="Catamaran"/>
                <a:sym typeface="Catamaran"/>
              </a:rPr>
              <a:t> Fill in the blank(s) so that the function has the desired runtime. .</a:t>
            </a:r>
            <a:endParaRPr i="1" sz="1400">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392" name="Google Shape;39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 Desired Runtime: Θ(logN)</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public static void f2(int N) {</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for (int i = 1; i &lt; N; </a:t>
            </a:r>
            <a:r>
              <a:rPr lang="en">
                <a:solidFill>
                  <a:srgbClr val="38761D"/>
                </a:solidFill>
                <a:latin typeface="IBM Plex Mono"/>
                <a:ea typeface="IBM Plex Mono"/>
                <a:cs typeface="IBM Plex Mono"/>
                <a:sym typeface="IBM Plex Mono"/>
              </a:rPr>
              <a:t>i *= 2</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spcBef>
                <a:spcPts val="1600"/>
              </a:spcBef>
              <a:spcAft>
                <a:spcPts val="0"/>
              </a:spcAft>
              <a:buNone/>
            </a:pPr>
            <a:r>
              <a:rPr lang="en">
                <a:latin typeface="IBM Plex Mono"/>
                <a:ea typeface="IBM Plex Mono"/>
                <a:cs typeface="IBM Plex Mono"/>
                <a:sym typeface="IBM Plex Mono"/>
              </a:rPr>
              <a:t>System.out.println("howdy Ergun");</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None/>
            </a:pPr>
            <a:r>
              <a:t/>
            </a:r>
            <a:endParaRPr>
              <a:latin typeface="IBM Plex Mono"/>
              <a:ea typeface="IBM Plex Mono"/>
              <a:cs typeface="IBM Plex Mono"/>
              <a:sym typeface="IBM Plex Mono"/>
            </a:endParaRPr>
          </a:p>
          <a:p>
            <a:pPr indent="0" lvl="0" marL="0" rtl="0" algn="l">
              <a:spcBef>
                <a:spcPts val="1600"/>
              </a:spcBef>
              <a:spcAft>
                <a:spcPts val="1600"/>
              </a:spcAft>
              <a:buNone/>
            </a:pPr>
            <a:r>
              <a:t/>
            </a:r>
            <a:endParaRPr>
              <a:latin typeface="IBM Plex Mono"/>
              <a:ea typeface="IBM Plex Mono"/>
              <a:cs typeface="IBM Plex Mono"/>
              <a:sym typeface="IBM Plex Mono"/>
            </a:endParaRPr>
          </a:p>
        </p:txBody>
      </p:sp>
      <p:graphicFrame>
        <p:nvGraphicFramePr>
          <p:cNvPr id="393" name="Google Shape;393;p36"/>
          <p:cNvGraphicFramePr/>
          <p:nvPr/>
        </p:nvGraphicFramePr>
        <p:xfrm>
          <a:off x="3157700" y="3401725"/>
          <a:ext cx="3000000" cy="3000000"/>
        </p:xfrm>
        <a:graphic>
          <a:graphicData uri="http://schemas.openxmlformats.org/drawingml/2006/table">
            <a:tbl>
              <a:tblPr>
                <a:noFill/>
                <a:tableStyleId>{A18E7E00-8BF2-4244-A282-494599380ACF}</a:tableStyleId>
              </a:tblPr>
              <a:tblGrid>
                <a:gridCol w="920100"/>
                <a:gridCol w="920100"/>
                <a:gridCol w="920100"/>
                <a:gridCol w="920100"/>
                <a:gridCol w="920100"/>
                <a:gridCol w="92010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4</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N/2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 </a:t>
            </a:r>
            <a:r>
              <a:rPr lang="en"/>
              <a:t>I Am Speed </a:t>
            </a:r>
            <a:r>
              <a:rPr lang="en" sz="1400">
                <a:latin typeface="Catamaran"/>
                <a:ea typeface="Catamaran"/>
                <a:cs typeface="Catamaran"/>
                <a:sym typeface="Catamaran"/>
              </a:rPr>
              <a:t> Fill in the blank(s) so that the function has the desired runtime. .</a:t>
            </a:r>
            <a:endParaRPr i="1" sz="1400">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399" name="Google Shape;39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 Desired Runtime: Θ(1)</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public static void f3(int N) {</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for (int i = 1; ____________; i += 1) {</a:t>
            </a:r>
            <a:endParaRPr>
              <a:latin typeface="IBM Plex Mono"/>
              <a:ea typeface="IBM Plex Mono"/>
              <a:cs typeface="IBM Plex Mono"/>
              <a:sym typeface="IBM Plex Mono"/>
            </a:endParaRPr>
          </a:p>
          <a:p>
            <a:pPr indent="457200" lvl="0" marL="457200" rtl="0" algn="l">
              <a:spcBef>
                <a:spcPts val="1600"/>
              </a:spcBef>
              <a:spcAft>
                <a:spcPts val="0"/>
              </a:spcAft>
              <a:buNone/>
            </a:pPr>
            <a:r>
              <a:rPr lang="en">
                <a:latin typeface="IBM Plex Mono"/>
                <a:ea typeface="IBM Plex Mono"/>
                <a:cs typeface="IBM Plex Mono"/>
                <a:sym typeface="IBM Plex Mono"/>
              </a:rPr>
              <a:t>System.out.println("hello Anniyat");</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None/>
            </a:pPr>
            <a:r>
              <a:t/>
            </a:r>
            <a:endParaRPr>
              <a:latin typeface="IBM Plex Mono"/>
              <a:ea typeface="IBM Plex Mono"/>
              <a:cs typeface="IBM Plex Mono"/>
              <a:sym typeface="IBM Plex Mono"/>
            </a:endParaRPr>
          </a:p>
          <a:p>
            <a:pPr indent="0" lvl="0" marL="0" rtl="0" algn="l">
              <a:spcBef>
                <a:spcPts val="1600"/>
              </a:spcBef>
              <a:spcAft>
                <a:spcPts val="1600"/>
              </a:spcAft>
              <a:buNone/>
            </a:pPr>
            <a:r>
              <a:t/>
            </a:r>
            <a:endParaRPr>
              <a:latin typeface="IBM Plex Mono"/>
              <a:ea typeface="IBM Plex Mono"/>
              <a:cs typeface="IBM Plex Mono"/>
              <a:sym typeface="IBM Plex Mono"/>
            </a:endParaRPr>
          </a:p>
        </p:txBody>
      </p:sp>
      <p:graphicFrame>
        <p:nvGraphicFramePr>
          <p:cNvPr id="400" name="Google Shape;400;p37"/>
          <p:cNvGraphicFramePr/>
          <p:nvPr/>
        </p:nvGraphicFramePr>
        <p:xfrm>
          <a:off x="3157700" y="3401725"/>
          <a:ext cx="3000000" cy="3000000"/>
        </p:xfrm>
        <a:graphic>
          <a:graphicData uri="http://schemas.openxmlformats.org/drawingml/2006/table">
            <a:tbl>
              <a:tblPr>
                <a:noFill/>
                <a:tableStyleId>{A18E7E00-8BF2-4244-A282-494599380ACF}</a:tableStyleId>
              </a:tblPr>
              <a:tblGrid>
                <a:gridCol w="920100"/>
                <a:gridCol w="920100"/>
                <a:gridCol w="920100"/>
                <a:gridCol w="920100"/>
                <a:gridCol w="920100"/>
                <a:gridCol w="92010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3</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 </a:t>
            </a:r>
            <a:r>
              <a:rPr lang="en"/>
              <a:t>I Am Speed </a:t>
            </a:r>
            <a:r>
              <a:rPr lang="en" sz="1400">
                <a:latin typeface="Catamaran"/>
                <a:ea typeface="Catamaran"/>
                <a:cs typeface="Catamaran"/>
                <a:sym typeface="Catamaran"/>
              </a:rPr>
              <a:t> Fill in the blank(s) so that the function has the desired runtime. .</a:t>
            </a:r>
            <a:endParaRPr i="1" sz="1400">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06" name="Google Shape;40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 Desired Runtime: Θ(1)</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public static void f3(int N) {</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for (int i = 1; </a:t>
            </a:r>
            <a:r>
              <a:rPr lang="en">
                <a:solidFill>
                  <a:srgbClr val="38761D"/>
                </a:solidFill>
                <a:latin typeface="IBM Plex Mono"/>
                <a:ea typeface="IBM Plex Mono"/>
                <a:cs typeface="IBM Plex Mono"/>
                <a:sym typeface="IBM Plex Mono"/>
              </a:rPr>
              <a:t>i &lt; 1000</a:t>
            </a:r>
            <a:r>
              <a:rPr lang="en">
                <a:latin typeface="IBM Plex Mono"/>
                <a:ea typeface="IBM Plex Mono"/>
                <a:cs typeface="IBM Plex Mono"/>
                <a:sym typeface="IBM Plex Mono"/>
              </a:rPr>
              <a:t>; i += 1) {</a:t>
            </a:r>
            <a:endParaRPr>
              <a:latin typeface="IBM Plex Mono"/>
              <a:ea typeface="IBM Plex Mono"/>
              <a:cs typeface="IBM Plex Mono"/>
              <a:sym typeface="IBM Plex Mono"/>
            </a:endParaRPr>
          </a:p>
          <a:p>
            <a:pPr indent="457200" lvl="0" marL="457200" rtl="0" algn="l">
              <a:spcBef>
                <a:spcPts val="1600"/>
              </a:spcBef>
              <a:spcAft>
                <a:spcPts val="0"/>
              </a:spcAft>
              <a:buNone/>
            </a:pPr>
            <a:r>
              <a:rPr lang="en">
                <a:latin typeface="IBM Plex Mono"/>
                <a:ea typeface="IBM Plex Mono"/>
                <a:cs typeface="IBM Plex Mono"/>
                <a:sym typeface="IBM Plex Mono"/>
              </a:rPr>
              <a:t>System.out.println("hello Anniyat");</a:t>
            </a:r>
            <a:endParaRPr>
              <a:latin typeface="IBM Plex Mono"/>
              <a:ea typeface="IBM Plex Mono"/>
              <a:cs typeface="IBM Plex Mono"/>
              <a:sym typeface="IBM Plex Mono"/>
            </a:endParaRPr>
          </a:p>
          <a:p>
            <a:pPr indent="45720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1600"/>
              </a:spcBef>
              <a:spcAft>
                <a:spcPts val="1600"/>
              </a:spcAft>
              <a:buNone/>
            </a:pPr>
            <a:r>
              <a:t/>
            </a:r>
            <a:endParaRPr>
              <a:latin typeface="IBM Plex Mono"/>
              <a:ea typeface="IBM Plex Mono"/>
              <a:cs typeface="IBM Plex Mono"/>
              <a:sym typeface="IBM Plex Mono"/>
            </a:endParaRPr>
          </a:p>
        </p:txBody>
      </p:sp>
      <p:graphicFrame>
        <p:nvGraphicFramePr>
          <p:cNvPr id="407" name="Google Shape;407;p38"/>
          <p:cNvGraphicFramePr/>
          <p:nvPr/>
        </p:nvGraphicFramePr>
        <p:xfrm>
          <a:off x="3157700" y="3401725"/>
          <a:ext cx="3000000" cy="3000000"/>
        </p:xfrm>
        <a:graphic>
          <a:graphicData uri="http://schemas.openxmlformats.org/drawingml/2006/table">
            <a:tbl>
              <a:tblPr>
                <a:noFill/>
                <a:tableStyleId>{A18E7E00-8BF2-4244-A282-494599380ACF}</a:tableStyleId>
              </a:tblPr>
              <a:tblGrid>
                <a:gridCol w="920100"/>
                <a:gridCol w="920100"/>
                <a:gridCol w="920100"/>
                <a:gridCol w="920100"/>
                <a:gridCol w="920100"/>
                <a:gridCol w="92010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3</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999</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
        <p:nvSpPr>
          <p:cNvPr id="408" name="Google Shape;408;p38"/>
          <p:cNvSpPr txBox="1"/>
          <p:nvPr/>
        </p:nvSpPr>
        <p:spPr>
          <a:xfrm>
            <a:off x="5275525" y="1306125"/>
            <a:ext cx="3402900" cy="15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Note that the solution is actually just i &lt; C, where C is some constant independent of the input N.</a:t>
            </a:r>
            <a:endParaRPr>
              <a:solidFill>
                <a:srgbClr val="38761D"/>
              </a:solidFill>
              <a:latin typeface="IBM Plex Mono"/>
              <a:ea typeface="IBM Plex Mono"/>
              <a:cs typeface="IBM Plex Mono"/>
              <a:sym typeface="IBM Plex Mono"/>
            </a:endParaRPr>
          </a:p>
          <a:p>
            <a:pPr indent="0" lvl="0" marL="0" rtl="0" algn="l">
              <a:spcBef>
                <a:spcPts val="1600"/>
              </a:spcBef>
              <a:spcAft>
                <a:spcPts val="0"/>
              </a:spcAft>
              <a:buNone/>
            </a:pPr>
            <a:r>
              <a:t/>
            </a:r>
            <a:endParaRPr>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 </a:t>
            </a:r>
            <a:r>
              <a:rPr lang="en"/>
              <a:t>I Am Speed </a:t>
            </a:r>
            <a:r>
              <a:rPr lang="en" sz="1400">
                <a:latin typeface="Catamaran"/>
                <a:ea typeface="Catamaran"/>
                <a:cs typeface="Catamaran"/>
                <a:sym typeface="Catamaran"/>
              </a:rPr>
              <a:t> Fill in the blank(s) so that the function has the desired runtime. .</a:t>
            </a:r>
            <a:endParaRPr i="1" sz="1400">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14" name="Google Shape;41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IBM Plex Mono"/>
                <a:ea typeface="IBM Plex Mono"/>
                <a:cs typeface="IBM Plex Mono"/>
                <a:sym typeface="IBM Plex Mono"/>
              </a:rPr>
              <a:t>// Desired Runtime: Θ(2</a:t>
            </a:r>
            <a:r>
              <a:rPr baseline="30000" lang="en">
                <a:latin typeface="IBM Plex Mono"/>
                <a:ea typeface="IBM Plex Mono"/>
                <a:cs typeface="IBM Plex Mono"/>
                <a:sym typeface="IBM Plex Mono"/>
              </a:rPr>
              <a:t>N</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latin typeface="IBM Plex Mono"/>
                <a:ea typeface="IBM Plex Mono"/>
                <a:cs typeface="IBM Plex Mono"/>
                <a:sym typeface="IBM Plex Mono"/>
              </a:rPr>
              <a:t>// This one is tricky! </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latin typeface="IBM Plex Mono"/>
                <a:ea typeface="IBM Plex Mono"/>
                <a:cs typeface="IBM Plex Mono"/>
                <a:sym typeface="IBM Plex Mono"/>
              </a:rPr>
              <a:t>// Hint: </a:t>
            </a:r>
            <a:r>
              <a:rPr lang="en">
                <a:latin typeface="IBM Plex Mono"/>
                <a:ea typeface="IBM Plex Mono"/>
                <a:cs typeface="IBM Plex Mono"/>
                <a:sym typeface="IBM Plex Mono"/>
              </a:rPr>
              <a:t>think about the sum for</a:t>
            </a:r>
            <a:r>
              <a:rPr lang="en">
                <a:latin typeface="IBM Plex Mono"/>
                <a:ea typeface="IBM Plex Mono"/>
                <a:cs typeface="IBM Plex Mono"/>
                <a:sym typeface="IBM Plex Mono"/>
              </a:rPr>
              <a:t> 1 + 2 + 4 + ... + f(N)</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latin typeface="IBM Plex Mono"/>
                <a:ea typeface="IBM Plex Mono"/>
                <a:cs typeface="IBM Plex Mono"/>
                <a:sym typeface="IBM Plex Mono"/>
              </a:rPr>
              <a:t>public static void f4(int N) {</a:t>
            </a:r>
            <a:endParaRPr>
              <a:latin typeface="IBM Plex Mono"/>
              <a:ea typeface="IBM Plex Mono"/>
              <a:cs typeface="IBM Plex Mono"/>
              <a:sym typeface="IBM Plex Mono"/>
            </a:endParaRPr>
          </a:p>
          <a:p>
            <a:pPr indent="457200" lvl="0" marL="0" rtl="0" algn="l">
              <a:lnSpc>
                <a:spcPct val="150000"/>
              </a:lnSpc>
              <a:spcBef>
                <a:spcPts val="0"/>
              </a:spcBef>
              <a:spcAft>
                <a:spcPts val="0"/>
              </a:spcAft>
              <a:buNone/>
            </a:pPr>
            <a:r>
              <a:rPr lang="en">
                <a:latin typeface="IBM Plex Mono"/>
                <a:ea typeface="IBM Plex Mono"/>
                <a:cs typeface="IBM Plex Mono"/>
                <a:sym typeface="IBM Plex Mono"/>
              </a:rPr>
              <a:t>for (int i = 1; ____________; i *= 2) {</a:t>
            </a:r>
            <a:endParaRPr>
              <a:latin typeface="IBM Plex Mono"/>
              <a:ea typeface="IBM Plex Mono"/>
              <a:cs typeface="IBM Plex Mono"/>
              <a:sym typeface="IBM Plex Mono"/>
            </a:endParaRPr>
          </a:p>
          <a:p>
            <a:pPr indent="457200" lvl="0" marL="457200" rtl="0" algn="l">
              <a:lnSpc>
                <a:spcPct val="150000"/>
              </a:lnSpc>
              <a:spcBef>
                <a:spcPts val="0"/>
              </a:spcBef>
              <a:spcAft>
                <a:spcPts val="0"/>
              </a:spcAft>
              <a:buNone/>
            </a:pPr>
            <a:r>
              <a:rPr lang="en">
                <a:latin typeface="IBM Plex Mono"/>
                <a:ea typeface="IBM Plex Mono"/>
                <a:cs typeface="IBM Plex Mono"/>
                <a:sym typeface="IBM Plex Mono"/>
              </a:rPr>
              <a:t>for (int j = 0; j &lt; i; j += 1) {</a:t>
            </a:r>
            <a:endParaRPr>
              <a:latin typeface="IBM Plex Mono"/>
              <a:ea typeface="IBM Plex Mono"/>
              <a:cs typeface="IBM Plex Mono"/>
              <a:sym typeface="IBM Plex Mono"/>
            </a:endParaRPr>
          </a:p>
          <a:p>
            <a:pPr indent="457200" lvl="0" marL="914400" rtl="0" algn="l">
              <a:lnSpc>
                <a:spcPct val="150000"/>
              </a:lnSpc>
              <a:spcBef>
                <a:spcPts val="0"/>
              </a:spcBef>
              <a:spcAft>
                <a:spcPts val="0"/>
              </a:spcAft>
              <a:buNone/>
            </a:pPr>
            <a:r>
              <a:rPr lang="en">
                <a:latin typeface="IBM Plex Mono"/>
                <a:ea typeface="IBM Plex Mono"/>
                <a:cs typeface="IBM Plex Mono"/>
                <a:sym typeface="IBM Plex Mono"/>
              </a:rPr>
              <a:t>System.out.println("what's up Alyssa");</a:t>
            </a:r>
            <a:endParaRPr>
              <a:latin typeface="IBM Plex Mono"/>
              <a:ea typeface="IBM Plex Mono"/>
              <a:cs typeface="IBM Plex Mono"/>
              <a:sym typeface="IBM Plex Mono"/>
            </a:endParaRPr>
          </a:p>
          <a:p>
            <a:pPr indent="457200" lvl="0" marL="457200" rtl="0" algn="l">
              <a:lnSpc>
                <a:spcPct val="15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457200" lvl="0" marL="0" rtl="0" algn="l">
              <a:lnSpc>
                <a:spcPct val="15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latin typeface="IBM Plex Mono"/>
              <a:ea typeface="IBM Plex Mono"/>
              <a:cs typeface="IBM Plex Mono"/>
              <a:sym typeface="IBM Plex Mono"/>
            </a:endParaRPr>
          </a:p>
        </p:txBody>
      </p:sp>
      <p:graphicFrame>
        <p:nvGraphicFramePr>
          <p:cNvPr id="415" name="Google Shape;415;p39"/>
          <p:cNvGraphicFramePr/>
          <p:nvPr/>
        </p:nvGraphicFramePr>
        <p:xfrm>
          <a:off x="3310100" y="3554125"/>
          <a:ext cx="3000000" cy="3000000"/>
        </p:xfrm>
        <a:graphic>
          <a:graphicData uri="http://schemas.openxmlformats.org/drawingml/2006/table">
            <a:tbl>
              <a:tblPr>
                <a:noFill/>
                <a:tableStyleId>{A18E7E00-8BF2-4244-A282-494599380ACF}</a:tableStyleId>
              </a:tblPr>
              <a:tblGrid>
                <a:gridCol w="920100"/>
                <a:gridCol w="920100"/>
                <a:gridCol w="920100"/>
                <a:gridCol w="920100"/>
                <a:gridCol w="920100"/>
                <a:gridCol w="92010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4</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4</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&lt;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 </a:t>
            </a:r>
            <a:r>
              <a:rPr lang="en"/>
              <a:t>I Am Speed </a:t>
            </a:r>
            <a:r>
              <a:rPr lang="en" sz="1400">
                <a:latin typeface="Catamaran"/>
                <a:ea typeface="Catamaran"/>
                <a:cs typeface="Catamaran"/>
                <a:sym typeface="Catamaran"/>
              </a:rPr>
              <a:t> Fill in the blank(s) so that the function has the desired runtime. .</a:t>
            </a:r>
            <a:endParaRPr i="1" sz="1400">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p>
        </p:txBody>
      </p:sp>
      <p:sp>
        <p:nvSpPr>
          <p:cNvPr id="421" name="Google Shape;42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IBM Plex Mono"/>
                <a:ea typeface="IBM Plex Mono"/>
                <a:cs typeface="IBM Plex Mono"/>
                <a:sym typeface="IBM Plex Mono"/>
              </a:rPr>
              <a:t>// Desired Runtime: Θ(2</a:t>
            </a:r>
            <a:r>
              <a:rPr baseline="30000" lang="en">
                <a:latin typeface="IBM Plex Mono"/>
                <a:ea typeface="IBM Plex Mono"/>
                <a:cs typeface="IBM Plex Mono"/>
                <a:sym typeface="IBM Plex Mono"/>
              </a:rPr>
              <a:t>N</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latin typeface="IBM Plex Mono"/>
                <a:ea typeface="IBM Plex Mono"/>
                <a:cs typeface="IBM Plex Mono"/>
                <a:sym typeface="IBM Plex Mono"/>
              </a:rPr>
              <a:t>// This one is tricky! </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latin typeface="IBM Plex Mono"/>
                <a:ea typeface="IBM Plex Mono"/>
                <a:cs typeface="IBM Plex Mono"/>
                <a:sym typeface="IBM Plex Mono"/>
              </a:rPr>
              <a:t>// Hint: </a:t>
            </a:r>
            <a:r>
              <a:rPr lang="en">
                <a:latin typeface="IBM Plex Mono"/>
                <a:ea typeface="IBM Plex Mono"/>
                <a:cs typeface="IBM Plex Mono"/>
                <a:sym typeface="IBM Plex Mono"/>
              </a:rPr>
              <a:t>think about the sum for</a:t>
            </a:r>
            <a:r>
              <a:rPr lang="en">
                <a:latin typeface="IBM Plex Mono"/>
                <a:ea typeface="IBM Plex Mono"/>
                <a:cs typeface="IBM Plex Mono"/>
                <a:sym typeface="IBM Plex Mono"/>
              </a:rPr>
              <a:t> 1 + 2 + 4 + ... + f(N)</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latin typeface="IBM Plex Mono"/>
                <a:ea typeface="IBM Plex Mono"/>
                <a:cs typeface="IBM Plex Mono"/>
                <a:sym typeface="IBM Plex Mono"/>
              </a:rPr>
              <a:t>public static void f4(int N) {</a:t>
            </a:r>
            <a:endParaRPr>
              <a:latin typeface="IBM Plex Mono"/>
              <a:ea typeface="IBM Plex Mono"/>
              <a:cs typeface="IBM Plex Mono"/>
              <a:sym typeface="IBM Plex Mono"/>
            </a:endParaRPr>
          </a:p>
          <a:p>
            <a:pPr indent="457200" lvl="0" marL="0" rtl="0" algn="l">
              <a:lnSpc>
                <a:spcPct val="150000"/>
              </a:lnSpc>
              <a:spcBef>
                <a:spcPts val="0"/>
              </a:spcBef>
              <a:spcAft>
                <a:spcPts val="0"/>
              </a:spcAft>
              <a:buNone/>
            </a:pPr>
            <a:r>
              <a:rPr lang="en">
                <a:latin typeface="IBM Plex Mono"/>
                <a:ea typeface="IBM Plex Mono"/>
                <a:cs typeface="IBM Plex Mono"/>
                <a:sym typeface="IBM Plex Mono"/>
              </a:rPr>
              <a:t>for (int i = 1; </a:t>
            </a:r>
            <a:r>
              <a:rPr lang="en">
                <a:solidFill>
                  <a:srgbClr val="38761D"/>
                </a:solidFill>
                <a:latin typeface="IBM Plex Mono"/>
                <a:ea typeface="IBM Plex Mono"/>
                <a:cs typeface="IBM Plex Mono"/>
                <a:sym typeface="IBM Plex Mono"/>
              </a:rPr>
              <a:t>i &lt; Math.pow(2, N)</a:t>
            </a:r>
            <a:r>
              <a:rPr lang="en">
                <a:latin typeface="IBM Plex Mono"/>
                <a:ea typeface="IBM Plex Mono"/>
                <a:cs typeface="IBM Plex Mono"/>
                <a:sym typeface="IBM Plex Mono"/>
              </a:rPr>
              <a:t>; i *= 2) {</a:t>
            </a:r>
            <a:endParaRPr>
              <a:latin typeface="IBM Plex Mono"/>
              <a:ea typeface="IBM Plex Mono"/>
              <a:cs typeface="IBM Plex Mono"/>
              <a:sym typeface="IBM Plex Mono"/>
            </a:endParaRPr>
          </a:p>
          <a:p>
            <a:pPr indent="457200" lvl="0" marL="457200" rtl="0" algn="l">
              <a:lnSpc>
                <a:spcPct val="150000"/>
              </a:lnSpc>
              <a:spcBef>
                <a:spcPts val="0"/>
              </a:spcBef>
              <a:spcAft>
                <a:spcPts val="0"/>
              </a:spcAft>
              <a:buNone/>
            </a:pPr>
            <a:r>
              <a:rPr lang="en">
                <a:latin typeface="IBM Plex Mono"/>
                <a:ea typeface="IBM Plex Mono"/>
                <a:cs typeface="IBM Plex Mono"/>
                <a:sym typeface="IBM Plex Mono"/>
              </a:rPr>
              <a:t>for (int j = 0; j &lt; i; j += 1) {</a:t>
            </a:r>
            <a:endParaRPr>
              <a:latin typeface="IBM Plex Mono"/>
              <a:ea typeface="IBM Plex Mono"/>
              <a:cs typeface="IBM Plex Mono"/>
              <a:sym typeface="IBM Plex Mono"/>
            </a:endParaRPr>
          </a:p>
          <a:p>
            <a:pPr indent="457200" lvl="0" marL="914400" rtl="0" algn="l">
              <a:lnSpc>
                <a:spcPct val="150000"/>
              </a:lnSpc>
              <a:spcBef>
                <a:spcPts val="0"/>
              </a:spcBef>
              <a:spcAft>
                <a:spcPts val="0"/>
              </a:spcAft>
              <a:buNone/>
            </a:pPr>
            <a:r>
              <a:rPr lang="en">
                <a:latin typeface="IBM Plex Mono"/>
                <a:ea typeface="IBM Plex Mono"/>
                <a:cs typeface="IBM Plex Mono"/>
                <a:sym typeface="IBM Plex Mono"/>
              </a:rPr>
              <a:t>System.out.println("what's up Alyssa");</a:t>
            </a:r>
            <a:endParaRPr>
              <a:latin typeface="IBM Plex Mono"/>
              <a:ea typeface="IBM Plex Mono"/>
              <a:cs typeface="IBM Plex Mono"/>
              <a:sym typeface="IBM Plex Mono"/>
            </a:endParaRPr>
          </a:p>
          <a:p>
            <a:pPr indent="457200" lvl="0" marL="457200" rtl="0" algn="l">
              <a:lnSpc>
                <a:spcPct val="15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457200" lvl="0" marL="0" rtl="0" algn="l">
              <a:lnSpc>
                <a:spcPct val="15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latin typeface="IBM Plex Mono"/>
              <a:ea typeface="IBM Plex Mono"/>
              <a:cs typeface="IBM Plex Mono"/>
              <a:sym typeface="IBM Plex Mono"/>
            </a:endParaRPr>
          </a:p>
        </p:txBody>
      </p:sp>
      <p:graphicFrame>
        <p:nvGraphicFramePr>
          <p:cNvPr id="422" name="Google Shape;422;p40"/>
          <p:cNvGraphicFramePr/>
          <p:nvPr/>
        </p:nvGraphicFramePr>
        <p:xfrm>
          <a:off x="3310100" y="3554125"/>
          <a:ext cx="3000000" cy="3000000"/>
        </p:xfrm>
        <a:graphic>
          <a:graphicData uri="http://schemas.openxmlformats.org/drawingml/2006/table">
            <a:tbl>
              <a:tblPr>
                <a:noFill/>
                <a:tableStyleId>{A18E7E00-8BF2-4244-A282-494599380ACF}</a:tableStyleId>
              </a:tblPr>
              <a:tblGrid>
                <a:gridCol w="920100"/>
                <a:gridCol w="920100"/>
                <a:gridCol w="920100"/>
                <a:gridCol w="920100"/>
                <a:gridCol w="920100"/>
                <a:gridCol w="92010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4</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2</a:t>
                      </a:r>
                      <a:r>
                        <a:rPr baseline="30000" lang="en" sz="1200">
                          <a:solidFill>
                            <a:srgbClr val="38761D"/>
                          </a:solidFill>
                          <a:latin typeface="Avenir"/>
                          <a:ea typeface="Avenir"/>
                          <a:cs typeface="Avenir"/>
                          <a:sym typeface="Avenir"/>
                        </a:rPr>
                        <a:t>N</a:t>
                      </a:r>
                      <a:r>
                        <a:rPr lang="en" sz="1200">
                          <a:solidFill>
                            <a:srgbClr val="38761D"/>
                          </a:solidFill>
                          <a:latin typeface="Avenir"/>
                          <a:ea typeface="Avenir"/>
                          <a:cs typeface="Avenir"/>
                          <a:sym typeface="Avenir"/>
                        </a:rPr>
                        <a:t> - 1</a:t>
                      </a:r>
                      <a:endParaRPr sz="10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2</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4</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2</a:t>
                      </a:r>
                      <a:r>
                        <a:rPr baseline="30000" lang="en" sz="1200">
                          <a:solidFill>
                            <a:srgbClr val="38761D"/>
                          </a:solidFill>
                          <a:latin typeface="Avenir"/>
                          <a:ea typeface="Avenir"/>
                          <a:cs typeface="Avenir"/>
                          <a:sym typeface="Avenir"/>
                        </a:rPr>
                        <a:t>N</a:t>
                      </a:r>
                      <a:r>
                        <a:rPr lang="en" sz="1200">
                          <a:solidFill>
                            <a:srgbClr val="38761D"/>
                          </a:solidFill>
                          <a:latin typeface="Avenir"/>
                          <a:ea typeface="Avenir"/>
                          <a:cs typeface="Avenir"/>
                          <a:sym typeface="Avenir"/>
                        </a:rPr>
                        <a:t> - 1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6" name="Shape 426"/>
        <p:cNvGrpSpPr/>
        <p:nvPr/>
      </p:nvGrpSpPr>
      <p:grpSpPr>
        <a:xfrm>
          <a:off x="0" y="0"/>
          <a:ext cx="0" cy="0"/>
          <a:chOff x="0" y="0"/>
          <a:chExt cx="0" cy="0"/>
        </a:xfrm>
      </p:grpSpPr>
      <p:sp>
        <p:nvSpPr>
          <p:cNvPr id="427" name="Google Shape;42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b="1" lang="en">
                <a:solidFill>
                  <a:schemeClr val="accent2"/>
                </a:solidFill>
              </a:rPr>
              <a:t> </a:t>
            </a:r>
            <a:r>
              <a:rPr lang="en"/>
              <a:t>I Am Speed (Extra) </a:t>
            </a:r>
            <a:r>
              <a:rPr lang="en" sz="1400">
                <a:latin typeface="Catamaran"/>
                <a:ea typeface="Catamaran"/>
                <a:cs typeface="Catamaran"/>
                <a:sym typeface="Catamaran"/>
              </a:rPr>
              <a:t>Give the worst case and best case running time in ϴ(⋅) notation in terms of M and N. Assume that </a:t>
            </a:r>
            <a:r>
              <a:rPr lang="en" sz="1400">
                <a:latin typeface="IBM Plex Mono"/>
                <a:ea typeface="IBM Plex Mono"/>
                <a:cs typeface="IBM Plex Mono"/>
                <a:sym typeface="IBM Plex Mono"/>
              </a:rPr>
              <a:t>kachow()</a:t>
            </a:r>
            <a:r>
              <a:rPr lang="en" sz="1400">
                <a:latin typeface="Catamaran"/>
                <a:ea typeface="Catamaran"/>
                <a:cs typeface="Catamaran"/>
                <a:sym typeface="Catamaran"/>
              </a:rPr>
              <a:t> is in ϴ(N</a:t>
            </a:r>
            <a:r>
              <a:rPr baseline="30000" lang="en" sz="1400">
                <a:latin typeface="Catamaran"/>
                <a:ea typeface="Catamaran"/>
                <a:cs typeface="Catamaran"/>
                <a:sym typeface="Catamaran"/>
              </a:rPr>
              <a:t>2</a:t>
            </a:r>
            <a:r>
              <a:rPr lang="en" sz="1400">
                <a:latin typeface="Catamaran"/>
                <a:ea typeface="Catamaran"/>
                <a:cs typeface="Catamaran"/>
                <a:sym typeface="Catamaran"/>
              </a:rPr>
              <a:t>) and returns a boolean.</a:t>
            </a:r>
            <a:endParaRPr i="1" sz="1400">
              <a:solidFill>
                <a:schemeClr val="accent6"/>
              </a:solidFill>
              <a:latin typeface="Catamaran"/>
              <a:ea typeface="Catamaran"/>
              <a:cs typeface="Catamaran"/>
              <a:sym typeface="Catamaran"/>
            </a:endParaRPr>
          </a:p>
        </p:txBody>
      </p:sp>
      <p:sp>
        <p:nvSpPr>
          <p:cNvPr id="428" name="Google Shape;428;p41"/>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for (int i = 0; i &lt; N; i += 1) {</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f</a:t>
            </a:r>
            <a:r>
              <a:rPr lang="en" sz="1200">
                <a:latin typeface="IBM Plex Mono"/>
                <a:ea typeface="IBM Plex Mono"/>
                <a:cs typeface="IBM Plex Mono"/>
                <a:sym typeface="IBM Plex Mono"/>
              </a:rPr>
              <a:t>or (int j = 1; j &lt; M; )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a:t>
            </a:r>
            <a:r>
              <a:rPr lang="en" sz="1200">
                <a:latin typeface="IBM Plex Mono"/>
                <a:ea typeface="IBM Plex Mono"/>
                <a:cs typeface="IBM Plex Mono"/>
                <a:sym typeface="IBM Plex Mono"/>
              </a:rPr>
              <a:t>f (kachow()) {</a:t>
            </a:r>
            <a:endParaRPr sz="1200">
              <a:latin typeface="IBM Plex Mono"/>
              <a:ea typeface="IBM Plex Mono"/>
              <a:cs typeface="IBM Plex Mono"/>
              <a:sym typeface="IBM Plex Mono"/>
            </a:endParaRPr>
          </a:p>
          <a:p>
            <a:pPr indent="457200" lvl="0" marL="9144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j += 1;</a:t>
            </a:r>
            <a:endParaRPr sz="1200">
              <a:latin typeface="IBM Plex Mono"/>
              <a:ea typeface="IBM Plex Mono"/>
              <a:cs typeface="IBM Plex Mono"/>
              <a:sym typeface="IBM Plex Mono"/>
            </a:endParaRPr>
          </a:p>
          <a:p>
            <a:pPr indent="0" lvl="0" marL="9144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a:t>
            </a:r>
            <a:endParaRPr sz="1200">
              <a:latin typeface="IBM Plex Mono"/>
              <a:ea typeface="IBM Plex Mono"/>
              <a:cs typeface="IBM Plex Mono"/>
              <a:sym typeface="IBM Plex Mono"/>
            </a:endParaRPr>
          </a:p>
          <a:p>
            <a:pPr indent="457200" lvl="0" marL="9144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j</a:t>
            </a:r>
            <a:r>
              <a:rPr lang="en" sz="1200">
                <a:latin typeface="IBM Plex Mono"/>
                <a:ea typeface="IBM Plex Mono"/>
                <a:cs typeface="IBM Plex Mono"/>
                <a:sym typeface="IBM Plex Mono"/>
              </a:rPr>
              <a:t> *= 2;</a:t>
            </a:r>
            <a:endParaRPr sz="1200">
              <a:latin typeface="IBM Plex Mono"/>
              <a:ea typeface="IBM Plex Mono"/>
              <a:cs typeface="IBM Plex Mono"/>
              <a:sym typeface="IBM Plex Mono"/>
            </a:endParaRPr>
          </a:p>
          <a:p>
            <a:pPr indent="0" lvl="0" marL="9144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 </a:t>
            </a:r>
            <a:r>
              <a:rPr lang="en"/>
              <a:t>I Am Speed (Extra) </a:t>
            </a:r>
            <a:r>
              <a:rPr lang="en" sz="1400">
                <a:latin typeface="Catamaran"/>
                <a:ea typeface="Catamaran"/>
                <a:cs typeface="Catamaran"/>
                <a:sym typeface="Catamaran"/>
              </a:rPr>
              <a:t>Give the worst case and best case running time in ϴ(⋅) notation in terms of M and N. Assume that </a:t>
            </a:r>
            <a:r>
              <a:rPr lang="en" sz="1400">
                <a:latin typeface="IBM Plex Mono"/>
                <a:ea typeface="IBM Plex Mono"/>
                <a:cs typeface="IBM Plex Mono"/>
                <a:sym typeface="IBM Plex Mono"/>
              </a:rPr>
              <a:t>kachow</a:t>
            </a:r>
            <a:r>
              <a:rPr lang="en" sz="1400">
                <a:latin typeface="IBM Plex Mono"/>
                <a:ea typeface="IBM Plex Mono"/>
                <a:cs typeface="IBM Plex Mono"/>
                <a:sym typeface="IBM Plex Mono"/>
              </a:rPr>
              <a:t>()</a:t>
            </a:r>
            <a:r>
              <a:rPr lang="en" sz="1400">
                <a:latin typeface="Catamaran"/>
                <a:ea typeface="Catamaran"/>
                <a:cs typeface="Catamaran"/>
                <a:sym typeface="Catamaran"/>
              </a:rPr>
              <a:t> is in ϴ(</a:t>
            </a:r>
            <a:r>
              <a:rPr lang="en" sz="1400">
                <a:latin typeface="Catamaran"/>
                <a:ea typeface="Catamaran"/>
                <a:cs typeface="Catamaran"/>
                <a:sym typeface="Catamaran"/>
              </a:rPr>
              <a:t>N</a:t>
            </a:r>
            <a:r>
              <a:rPr baseline="30000" lang="en" sz="1400">
                <a:latin typeface="Catamaran"/>
                <a:ea typeface="Catamaran"/>
                <a:cs typeface="Catamaran"/>
                <a:sym typeface="Catamaran"/>
              </a:rPr>
              <a:t>2</a:t>
            </a:r>
            <a:r>
              <a:rPr lang="en" sz="1400">
                <a:latin typeface="Catamaran"/>
                <a:ea typeface="Catamaran"/>
                <a:cs typeface="Catamaran"/>
                <a:sym typeface="Catamaran"/>
              </a:rPr>
              <a:t>) and returns a boolean.</a:t>
            </a:r>
            <a:endParaRPr i="1" sz="1400">
              <a:solidFill>
                <a:schemeClr val="accent6"/>
              </a:solidFill>
              <a:latin typeface="Catamaran"/>
              <a:ea typeface="Catamaran"/>
              <a:cs typeface="Catamaran"/>
              <a:sym typeface="Catamaran"/>
            </a:endParaRPr>
          </a:p>
        </p:txBody>
      </p:sp>
      <p:sp>
        <p:nvSpPr>
          <p:cNvPr id="434" name="Google Shape;434;p42"/>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for (int i = 0; i &lt; N; i += 1) {</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for (int j = 1; j &lt; M; )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(kachow()) {</a:t>
            </a:r>
            <a:endParaRPr sz="1200">
              <a:latin typeface="IBM Plex Mono"/>
              <a:ea typeface="IBM Plex Mono"/>
              <a:cs typeface="IBM Plex Mono"/>
              <a:sym typeface="IBM Plex Mono"/>
            </a:endParaRPr>
          </a:p>
          <a:p>
            <a:pPr indent="457200" lvl="0" marL="9144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j += 1;</a:t>
            </a:r>
            <a:endParaRPr sz="1200">
              <a:latin typeface="IBM Plex Mono"/>
              <a:ea typeface="IBM Plex Mono"/>
              <a:cs typeface="IBM Plex Mono"/>
              <a:sym typeface="IBM Plex Mono"/>
            </a:endParaRPr>
          </a:p>
          <a:p>
            <a:pPr indent="0" lvl="0" marL="9144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a:t>
            </a:r>
            <a:endParaRPr sz="1200">
              <a:latin typeface="IBM Plex Mono"/>
              <a:ea typeface="IBM Plex Mono"/>
              <a:cs typeface="IBM Plex Mono"/>
              <a:sym typeface="IBM Plex Mono"/>
            </a:endParaRPr>
          </a:p>
          <a:p>
            <a:pPr indent="457200" lvl="0" marL="9144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j *= 2;</a:t>
            </a:r>
            <a:endParaRPr sz="1200">
              <a:latin typeface="IBM Plex Mono"/>
              <a:ea typeface="IBM Plex Mono"/>
              <a:cs typeface="IBM Plex Mono"/>
              <a:sym typeface="IBM Plex Mono"/>
            </a:endParaRPr>
          </a:p>
          <a:p>
            <a:pPr indent="0" lvl="0" marL="9144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p:txBody>
      </p:sp>
      <p:graphicFrame>
        <p:nvGraphicFramePr>
          <p:cNvPr id="435" name="Google Shape;435;p42"/>
          <p:cNvGraphicFramePr/>
          <p:nvPr/>
        </p:nvGraphicFramePr>
        <p:xfrm>
          <a:off x="3677600" y="2639725"/>
          <a:ext cx="3000000" cy="3000000"/>
        </p:xfrm>
        <a:graphic>
          <a:graphicData uri="http://schemas.openxmlformats.org/drawingml/2006/table">
            <a:tbl>
              <a:tblPr>
                <a:noFill/>
                <a:tableStyleId>{A18E7E00-8BF2-4244-A282-494599380ACF}</a:tableStyleId>
              </a:tblPr>
              <a:tblGrid>
                <a:gridCol w="969650"/>
                <a:gridCol w="969650"/>
                <a:gridCol w="969650"/>
                <a:gridCol w="969650"/>
                <a:gridCol w="969650"/>
              </a:tblGrid>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0</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N - 1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Best case 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N</a:t>
                      </a:r>
                      <a:r>
                        <a:rPr baseline="30000" lang="en" sz="1300">
                          <a:solidFill>
                            <a:srgbClr val="38761D"/>
                          </a:solidFill>
                          <a:latin typeface="Avenir"/>
                          <a:ea typeface="Avenir"/>
                          <a:cs typeface="Avenir"/>
                          <a:sym typeface="Avenir"/>
                        </a:rPr>
                        <a:t>2</a:t>
                      </a:r>
                      <a:r>
                        <a:rPr lang="en" sz="1200">
                          <a:solidFill>
                            <a:srgbClr val="38761D"/>
                          </a:solidFill>
                          <a:latin typeface="Avenir"/>
                          <a:ea typeface="Avenir"/>
                          <a:cs typeface="Avenir"/>
                          <a:sym typeface="Avenir"/>
                        </a:rPr>
                        <a:t>log(M)</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N</a:t>
                      </a:r>
                      <a:r>
                        <a:rPr baseline="30000" lang="en" sz="1300">
                          <a:solidFill>
                            <a:srgbClr val="38761D"/>
                          </a:solidFill>
                          <a:latin typeface="Avenir"/>
                          <a:ea typeface="Avenir"/>
                          <a:cs typeface="Avenir"/>
                          <a:sym typeface="Avenir"/>
                        </a:rPr>
                        <a:t>2</a:t>
                      </a:r>
                      <a:r>
                        <a:rPr lang="en" sz="1200">
                          <a:solidFill>
                            <a:srgbClr val="38761D"/>
                          </a:solidFill>
                          <a:latin typeface="Avenir"/>
                          <a:ea typeface="Avenir"/>
                          <a:cs typeface="Avenir"/>
                          <a:sym typeface="Avenir"/>
                        </a:rPr>
                        <a:t>log(M)</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N</a:t>
                      </a:r>
                      <a:r>
                        <a:rPr baseline="30000" lang="en" sz="1300">
                          <a:solidFill>
                            <a:srgbClr val="38761D"/>
                          </a:solidFill>
                          <a:latin typeface="Avenir"/>
                          <a:ea typeface="Avenir"/>
                          <a:cs typeface="Avenir"/>
                          <a:sym typeface="Avenir"/>
                        </a:rPr>
                        <a:t>2</a:t>
                      </a:r>
                      <a:r>
                        <a:rPr lang="en" sz="1200">
                          <a:solidFill>
                            <a:srgbClr val="38761D"/>
                          </a:solidFill>
                          <a:latin typeface="Avenir"/>
                          <a:ea typeface="Avenir"/>
                          <a:cs typeface="Avenir"/>
                          <a:sym typeface="Avenir"/>
                        </a:rPr>
                        <a:t>log(M)</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Worst case work per i</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N</a:t>
                      </a:r>
                      <a:r>
                        <a:rPr baseline="30000" lang="en" sz="1300">
                          <a:solidFill>
                            <a:srgbClr val="38761D"/>
                          </a:solidFill>
                          <a:latin typeface="Avenir"/>
                          <a:ea typeface="Avenir"/>
                          <a:cs typeface="Avenir"/>
                          <a:sym typeface="Avenir"/>
                        </a:rPr>
                        <a:t>2</a:t>
                      </a:r>
                      <a:r>
                        <a:rPr lang="en" sz="1200">
                          <a:solidFill>
                            <a:srgbClr val="38761D"/>
                          </a:solidFill>
                          <a:latin typeface="Avenir"/>
                          <a:ea typeface="Avenir"/>
                          <a:cs typeface="Avenir"/>
                          <a:sym typeface="Avenir"/>
                        </a:rPr>
                        <a:t>(</a:t>
                      </a:r>
                      <a:r>
                        <a:rPr lang="en" sz="1200">
                          <a:solidFill>
                            <a:srgbClr val="38761D"/>
                          </a:solidFill>
                          <a:latin typeface="Avenir"/>
                          <a:ea typeface="Avenir"/>
                          <a:cs typeface="Avenir"/>
                          <a:sym typeface="Avenir"/>
                        </a:rPr>
                        <a:t>M - 1)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N</a:t>
                      </a:r>
                      <a:r>
                        <a:rPr baseline="30000" lang="en" sz="1300">
                          <a:solidFill>
                            <a:srgbClr val="38761D"/>
                          </a:solidFill>
                          <a:latin typeface="Avenir"/>
                          <a:ea typeface="Avenir"/>
                          <a:cs typeface="Avenir"/>
                          <a:sym typeface="Avenir"/>
                        </a:rPr>
                        <a:t>2</a:t>
                      </a:r>
                      <a:r>
                        <a:rPr lang="en" sz="1200">
                          <a:solidFill>
                            <a:srgbClr val="38761D"/>
                          </a:solidFill>
                          <a:latin typeface="Avenir"/>
                          <a:ea typeface="Avenir"/>
                          <a:cs typeface="Avenir"/>
                          <a:sym typeface="Avenir"/>
                        </a:rPr>
                        <a:t>(M - 1)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8761D"/>
                          </a:solidFill>
                          <a:latin typeface="Avenir"/>
                          <a:ea typeface="Avenir"/>
                          <a:cs typeface="Avenir"/>
                          <a:sym typeface="Avenir"/>
                        </a:rPr>
                        <a:t>…</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38761D"/>
                          </a:solidFill>
                          <a:latin typeface="Avenir"/>
                          <a:ea typeface="Avenir"/>
                          <a:cs typeface="Avenir"/>
                          <a:sym typeface="Avenir"/>
                        </a:rPr>
                        <a:t>N</a:t>
                      </a:r>
                      <a:r>
                        <a:rPr baseline="30000" lang="en" sz="1300">
                          <a:solidFill>
                            <a:srgbClr val="38761D"/>
                          </a:solidFill>
                          <a:latin typeface="Avenir"/>
                          <a:ea typeface="Avenir"/>
                          <a:cs typeface="Avenir"/>
                          <a:sym typeface="Avenir"/>
                        </a:rPr>
                        <a:t>2</a:t>
                      </a:r>
                      <a:r>
                        <a:rPr lang="en" sz="1200">
                          <a:solidFill>
                            <a:srgbClr val="38761D"/>
                          </a:solidFill>
                          <a:latin typeface="Avenir"/>
                          <a:ea typeface="Avenir"/>
                          <a:cs typeface="Avenir"/>
                          <a:sym typeface="Avenir"/>
                        </a:rPr>
                        <a:t>(M - 1)</a:t>
                      </a:r>
                      <a:endParaRPr sz="1200">
                        <a:solidFill>
                          <a:srgbClr val="38761D"/>
                        </a:solidFill>
                        <a:latin typeface="Avenir"/>
                        <a:ea typeface="Avenir"/>
                        <a:cs typeface="Avenir"/>
                        <a:sym typeface="Avenir"/>
                      </a:endParaRPr>
                    </a:p>
                  </a:txBody>
                  <a:tcPr marT="91425" marB="91425" marR="91425" marL="91425">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
        <p:nvSpPr>
          <p:cNvPr id="436" name="Google Shape;436;p42"/>
          <p:cNvSpPr txBox="1"/>
          <p:nvPr/>
        </p:nvSpPr>
        <p:spPr>
          <a:xfrm>
            <a:off x="5160600" y="1474925"/>
            <a:ext cx="3483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8761D"/>
                </a:solidFill>
                <a:latin typeface="IBM Plex Mono"/>
                <a:ea typeface="IBM Plex Mono"/>
                <a:cs typeface="IBM Plex Mono"/>
                <a:sym typeface="IBM Plex Mono"/>
              </a:rPr>
              <a:t>Best: </a:t>
            </a:r>
            <a:r>
              <a:rPr lang="en" sz="1200">
                <a:solidFill>
                  <a:srgbClr val="38761D"/>
                </a:solidFill>
                <a:highlight>
                  <a:srgbClr val="FFFFFF"/>
                </a:highlight>
                <a:latin typeface="IBM Plex Mono"/>
                <a:ea typeface="IBM Plex Mono"/>
                <a:cs typeface="IBM Plex Mono"/>
                <a:sym typeface="IBM Plex Mono"/>
              </a:rPr>
              <a:t>Θ(N</a:t>
            </a:r>
            <a:r>
              <a:rPr baseline="30000" lang="en" sz="1200">
                <a:solidFill>
                  <a:srgbClr val="38761D"/>
                </a:solidFill>
                <a:highlight>
                  <a:srgbClr val="FFFFFF"/>
                </a:highlight>
                <a:latin typeface="IBM Plex Mono"/>
                <a:ea typeface="IBM Plex Mono"/>
                <a:cs typeface="IBM Plex Mono"/>
                <a:sym typeface="IBM Plex Mono"/>
              </a:rPr>
              <a:t>3</a:t>
            </a:r>
            <a:r>
              <a:rPr lang="en" sz="1200">
                <a:solidFill>
                  <a:srgbClr val="38761D"/>
                </a:solidFill>
                <a:highlight>
                  <a:srgbClr val="FFFFFF"/>
                </a:highlight>
                <a:latin typeface="IBM Plex Mono"/>
                <a:ea typeface="IBM Plex Mono"/>
                <a:cs typeface="IBM Plex Mono"/>
                <a:sym typeface="IBM Plex Mono"/>
              </a:rPr>
              <a:t>logM)</a:t>
            </a:r>
            <a:endParaRPr sz="12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rgbClr val="000000"/>
              </a:buClr>
              <a:buSzPts val="1100"/>
              <a:buFont typeface="Arial"/>
              <a:buNone/>
            </a:pPr>
            <a:r>
              <a:rPr lang="en" sz="1200">
                <a:solidFill>
                  <a:srgbClr val="38761D"/>
                </a:solidFill>
                <a:latin typeface="IBM Plex Mono"/>
                <a:ea typeface="IBM Plex Mono"/>
                <a:cs typeface="IBM Plex Mono"/>
                <a:sym typeface="IBM Plex Mono"/>
              </a:rPr>
              <a:t>Worst: </a:t>
            </a:r>
            <a:r>
              <a:rPr lang="en" sz="1200">
                <a:solidFill>
                  <a:srgbClr val="38761D"/>
                </a:solidFill>
                <a:highlight>
                  <a:srgbClr val="FFFFFF"/>
                </a:highlight>
                <a:latin typeface="IBM Plex Mono"/>
                <a:ea typeface="IBM Plex Mono"/>
                <a:cs typeface="IBM Plex Mono"/>
                <a:sym typeface="IBM Plex Mono"/>
              </a:rPr>
              <a:t>Θ(N</a:t>
            </a:r>
            <a:r>
              <a:rPr baseline="30000" lang="en" sz="1200">
                <a:solidFill>
                  <a:srgbClr val="38761D"/>
                </a:solidFill>
                <a:highlight>
                  <a:srgbClr val="FFFFFF"/>
                </a:highlight>
                <a:latin typeface="IBM Plex Mono"/>
                <a:ea typeface="IBM Plex Mono"/>
                <a:cs typeface="IBM Plex Mono"/>
                <a:sym typeface="IBM Plex Mono"/>
              </a:rPr>
              <a:t>3</a:t>
            </a:r>
            <a:r>
              <a:rPr lang="en" sz="1200">
                <a:solidFill>
                  <a:srgbClr val="38761D"/>
                </a:solidFill>
                <a:highlight>
                  <a:srgbClr val="FFFFFF"/>
                </a:highlight>
                <a:latin typeface="IBM Plex Mono"/>
                <a:ea typeface="IBM Plex Mono"/>
                <a:cs typeface="IBM Plex Mono"/>
                <a:sym typeface="IBM Plex Mono"/>
              </a:rPr>
              <a:t>M)</a:t>
            </a:r>
            <a:endParaRPr>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a:t>
            </a:r>
            <a:r>
              <a:rPr b="1" lang="en">
                <a:solidFill>
                  <a:schemeClr val="accent2"/>
                </a:solidFill>
              </a:rPr>
              <a:t> </a:t>
            </a:r>
            <a:r>
              <a:rPr lang="en"/>
              <a:t>Re-cursed with Asymptotics </a:t>
            </a:r>
            <a:r>
              <a:rPr lang="en"/>
              <a:t> </a:t>
            </a:r>
            <a:r>
              <a:rPr lang="en" sz="1400">
                <a:latin typeface="Catamaran"/>
                <a:ea typeface="Catamaran"/>
                <a:cs typeface="Catamaran"/>
                <a:sym typeface="Catamaran"/>
              </a:rPr>
              <a:t>What is the runtime in terms of n?</a:t>
            </a:r>
            <a:endParaRPr i="1" sz="1400">
              <a:solidFill>
                <a:schemeClr val="accent6"/>
              </a:solidFill>
              <a:latin typeface="Catamaran"/>
              <a:ea typeface="Catamaran"/>
              <a:cs typeface="Catamaran"/>
              <a:sym typeface="Catamaran"/>
            </a:endParaRPr>
          </a:p>
        </p:txBody>
      </p:sp>
      <p:sp>
        <p:nvSpPr>
          <p:cNvPr id="442" name="Google Shape;442;p43"/>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curse(int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0)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0;</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 + curse(n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 </a:t>
            </a:r>
            <a:r>
              <a:rPr lang="en"/>
              <a:t>Re-cursed with Asymptotics  </a:t>
            </a:r>
            <a:r>
              <a:rPr lang="en" sz="1400">
                <a:latin typeface="Catamaran"/>
                <a:ea typeface="Catamaran"/>
                <a:cs typeface="Catamaran"/>
                <a:sym typeface="Catamaran"/>
              </a:rPr>
              <a:t>What is the runtime in terms of n?</a:t>
            </a:r>
            <a:endParaRPr i="1" sz="1400">
              <a:solidFill>
                <a:schemeClr val="accent6"/>
              </a:solidFill>
              <a:latin typeface="Catamaran"/>
              <a:ea typeface="Catamaran"/>
              <a:cs typeface="Catamaran"/>
              <a:sym typeface="Catamaran"/>
            </a:endParaRPr>
          </a:p>
        </p:txBody>
      </p:sp>
      <p:sp>
        <p:nvSpPr>
          <p:cNvPr id="448" name="Google Shape;448;p44"/>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curse(int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0)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0;</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 + curse(n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449" name="Google Shape;449;p44"/>
          <p:cNvSpPr txBox="1"/>
          <p:nvPr/>
        </p:nvSpPr>
        <p:spPr>
          <a:xfrm>
            <a:off x="4902850" y="1715250"/>
            <a:ext cx="31803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height of tree: N</a:t>
            </a:r>
            <a:endParaRPr>
              <a:solidFill>
                <a:srgbClr val="38761D"/>
              </a:solidFill>
              <a:highlight>
                <a:srgbClr val="FFFFFF"/>
              </a:highlight>
              <a:latin typeface="IBM Plex Mono"/>
              <a:ea typeface="IBM Plex Mono"/>
              <a:cs typeface="IBM Plex Mono"/>
              <a:sym typeface="IBM Plex Mono"/>
            </a:endParaRPr>
          </a:p>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branching factor: 1</a:t>
            </a:r>
            <a:endParaRPr>
              <a:solidFill>
                <a:srgbClr val="38761D"/>
              </a:solidFill>
              <a:highlight>
                <a:srgbClr val="FFFFFF"/>
              </a:highlight>
              <a:latin typeface="IBM Plex Mono"/>
              <a:ea typeface="IBM Plex Mono"/>
              <a:cs typeface="IBM Plex Mono"/>
              <a:sym typeface="IBM Plex Mono"/>
            </a:endParaRPr>
          </a:p>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work per node: 1</a:t>
            </a:r>
            <a:endParaRPr>
              <a:solidFill>
                <a:srgbClr val="38761D"/>
              </a:solidFill>
              <a:highlight>
                <a:srgbClr val="FFFFFF"/>
              </a:highlight>
              <a:latin typeface="IBM Plex Mono"/>
              <a:ea typeface="IBM Plex Mono"/>
              <a:cs typeface="IBM Plex Mono"/>
              <a:sym typeface="IBM Plex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 </a:t>
            </a:r>
            <a:r>
              <a:rPr lang="en"/>
              <a:t>Re-cursed with Asymptotics  </a:t>
            </a:r>
            <a:r>
              <a:rPr lang="en" sz="1400">
                <a:latin typeface="Catamaran"/>
                <a:ea typeface="Catamaran"/>
                <a:cs typeface="Catamaran"/>
                <a:sym typeface="Catamaran"/>
              </a:rPr>
              <a:t>What is the runtime in terms of n?</a:t>
            </a:r>
            <a:endParaRPr i="1" sz="1400">
              <a:solidFill>
                <a:schemeClr val="accent6"/>
              </a:solidFill>
              <a:latin typeface="Catamaran"/>
              <a:ea typeface="Catamaran"/>
              <a:cs typeface="Catamaran"/>
              <a:sym typeface="Catamaran"/>
            </a:endParaRPr>
          </a:p>
        </p:txBody>
      </p:sp>
      <p:sp>
        <p:nvSpPr>
          <p:cNvPr id="455" name="Google Shape;455;p45"/>
          <p:cNvSpPr txBox="1"/>
          <p:nvPr>
            <p:ph idx="1" type="body"/>
          </p:nvPr>
        </p:nvSpPr>
        <p:spPr>
          <a:xfrm>
            <a:off x="311700" y="1381075"/>
            <a:ext cx="377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curse(int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0)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0;</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 + curse(n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456" name="Google Shape;456;p45"/>
          <p:cNvSpPr/>
          <p:nvPr/>
        </p:nvSpPr>
        <p:spPr>
          <a:xfrm>
            <a:off x="5143500" y="12462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457" name="Google Shape;457;p45"/>
          <p:cNvSpPr txBox="1"/>
          <p:nvPr/>
        </p:nvSpPr>
        <p:spPr>
          <a:xfrm>
            <a:off x="6038525" y="1332450"/>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a:t>
            </a:r>
            <a:endParaRPr>
              <a:solidFill>
                <a:srgbClr val="38761D"/>
              </a:solidFill>
              <a:latin typeface="IBM Plex Mono"/>
              <a:ea typeface="IBM Plex Mono"/>
              <a:cs typeface="IBM Plex Mono"/>
              <a:sym typeface="IBM Plex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 </a:t>
            </a:r>
            <a:r>
              <a:rPr lang="en"/>
              <a:t>Re-cursed with Asymptotics  </a:t>
            </a:r>
            <a:r>
              <a:rPr lang="en" sz="1400">
                <a:latin typeface="Catamaran"/>
                <a:ea typeface="Catamaran"/>
                <a:cs typeface="Catamaran"/>
                <a:sym typeface="Catamaran"/>
              </a:rPr>
              <a:t>What is the runtime in terms of n?</a:t>
            </a:r>
            <a:endParaRPr i="1" sz="1400">
              <a:solidFill>
                <a:schemeClr val="accent6"/>
              </a:solidFill>
              <a:latin typeface="Catamaran"/>
              <a:ea typeface="Catamaran"/>
              <a:cs typeface="Catamaran"/>
              <a:sym typeface="Catamaran"/>
            </a:endParaRPr>
          </a:p>
        </p:txBody>
      </p:sp>
      <p:sp>
        <p:nvSpPr>
          <p:cNvPr id="463" name="Google Shape;463;p46"/>
          <p:cNvSpPr txBox="1"/>
          <p:nvPr>
            <p:ph idx="1" type="body"/>
          </p:nvPr>
        </p:nvSpPr>
        <p:spPr>
          <a:xfrm>
            <a:off x="311700" y="1381075"/>
            <a:ext cx="377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curse(int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0)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0;</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 + curse(n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464" name="Google Shape;464;p46"/>
          <p:cNvSpPr/>
          <p:nvPr/>
        </p:nvSpPr>
        <p:spPr>
          <a:xfrm>
            <a:off x="5143500" y="12462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465" name="Google Shape;465;p46"/>
          <p:cNvSpPr/>
          <p:nvPr/>
        </p:nvSpPr>
        <p:spPr>
          <a:xfrm>
            <a:off x="5143500" y="20473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cxnSp>
        <p:nvCxnSpPr>
          <p:cNvPr id="466" name="Google Shape;466;p46"/>
          <p:cNvCxnSpPr>
            <a:endCxn id="465" idx="0"/>
          </p:cNvCxnSpPr>
          <p:nvPr/>
        </p:nvCxnSpPr>
        <p:spPr>
          <a:xfrm>
            <a:off x="5438100" y="1818775"/>
            <a:ext cx="0" cy="2286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46"/>
          <p:cNvSpPr txBox="1"/>
          <p:nvPr/>
        </p:nvSpPr>
        <p:spPr>
          <a:xfrm>
            <a:off x="6038525" y="1332450"/>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a:t>
            </a:r>
            <a:endParaRPr>
              <a:solidFill>
                <a:srgbClr val="38761D"/>
              </a:solidFill>
              <a:latin typeface="IBM Plex Mono"/>
              <a:ea typeface="IBM Plex Mono"/>
              <a:cs typeface="IBM Plex Mono"/>
              <a:sym typeface="IBM Plex Mono"/>
            </a:endParaRPr>
          </a:p>
        </p:txBody>
      </p:sp>
      <p:sp>
        <p:nvSpPr>
          <p:cNvPr id="468" name="Google Shape;468;p46"/>
          <p:cNvSpPr txBox="1"/>
          <p:nvPr/>
        </p:nvSpPr>
        <p:spPr>
          <a:xfrm>
            <a:off x="6029225" y="2133613"/>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 - 1)</a:t>
            </a:r>
            <a:endParaRPr>
              <a:solidFill>
                <a:srgbClr val="38761D"/>
              </a:solidFill>
              <a:latin typeface="IBM Plex Mono"/>
              <a:ea typeface="IBM Plex Mono"/>
              <a:cs typeface="IBM Plex Mono"/>
              <a:sym typeface="IBM Plex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 </a:t>
            </a:r>
            <a:r>
              <a:rPr lang="en"/>
              <a:t>Re-cursed with Asymptotics  </a:t>
            </a:r>
            <a:r>
              <a:rPr lang="en" sz="1400">
                <a:latin typeface="Catamaran"/>
                <a:ea typeface="Catamaran"/>
                <a:cs typeface="Catamaran"/>
                <a:sym typeface="Catamaran"/>
              </a:rPr>
              <a:t>What is the runtime in terms of n?</a:t>
            </a:r>
            <a:endParaRPr i="1" sz="1400">
              <a:solidFill>
                <a:schemeClr val="accent6"/>
              </a:solidFill>
              <a:latin typeface="Catamaran"/>
              <a:ea typeface="Catamaran"/>
              <a:cs typeface="Catamaran"/>
              <a:sym typeface="Catamaran"/>
            </a:endParaRPr>
          </a:p>
        </p:txBody>
      </p:sp>
      <p:sp>
        <p:nvSpPr>
          <p:cNvPr id="474" name="Google Shape;474;p47"/>
          <p:cNvSpPr txBox="1"/>
          <p:nvPr>
            <p:ph idx="1" type="body"/>
          </p:nvPr>
        </p:nvSpPr>
        <p:spPr>
          <a:xfrm>
            <a:off x="311700" y="1381075"/>
            <a:ext cx="377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curse(int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0)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0;</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 + curse(n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475" name="Google Shape;475;p47"/>
          <p:cNvSpPr/>
          <p:nvPr/>
        </p:nvSpPr>
        <p:spPr>
          <a:xfrm>
            <a:off x="5143500" y="12462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476" name="Google Shape;476;p47"/>
          <p:cNvSpPr/>
          <p:nvPr/>
        </p:nvSpPr>
        <p:spPr>
          <a:xfrm>
            <a:off x="5143500" y="20473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477" name="Google Shape;477;p47"/>
          <p:cNvSpPr/>
          <p:nvPr/>
        </p:nvSpPr>
        <p:spPr>
          <a:xfrm>
            <a:off x="5143500" y="2802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cxnSp>
        <p:nvCxnSpPr>
          <p:cNvPr id="478" name="Google Shape;478;p47"/>
          <p:cNvCxnSpPr>
            <a:endCxn id="476" idx="0"/>
          </p:cNvCxnSpPr>
          <p:nvPr/>
        </p:nvCxnSpPr>
        <p:spPr>
          <a:xfrm>
            <a:off x="5438100" y="1818775"/>
            <a:ext cx="0" cy="22860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47"/>
          <p:cNvCxnSpPr>
            <a:endCxn id="477" idx="0"/>
          </p:cNvCxnSpPr>
          <p:nvPr/>
        </p:nvCxnSpPr>
        <p:spPr>
          <a:xfrm>
            <a:off x="5438100" y="2619925"/>
            <a:ext cx="0" cy="183000"/>
          </a:xfrm>
          <a:prstGeom prst="straightConnector1">
            <a:avLst/>
          </a:prstGeom>
          <a:noFill/>
          <a:ln cap="flat" cmpd="sng" w="9525">
            <a:solidFill>
              <a:schemeClr val="dk2"/>
            </a:solidFill>
            <a:prstDash val="solid"/>
            <a:round/>
            <a:headEnd len="med" w="med" type="none"/>
            <a:tailEnd len="med" w="med" type="triangle"/>
          </a:ln>
        </p:spPr>
      </p:cxnSp>
      <p:sp>
        <p:nvSpPr>
          <p:cNvPr id="480" name="Google Shape;480;p47"/>
          <p:cNvSpPr txBox="1"/>
          <p:nvPr/>
        </p:nvSpPr>
        <p:spPr>
          <a:xfrm>
            <a:off x="6038525" y="1332450"/>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a:t>
            </a:r>
            <a:endParaRPr>
              <a:solidFill>
                <a:srgbClr val="38761D"/>
              </a:solidFill>
              <a:latin typeface="IBM Plex Mono"/>
              <a:ea typeface="IBM Plex Mono"/>
              <a:cs typeface="IBM Plex Mono"/>
              <a:sym typeface="IBM Plex Mono"/>
            </a:endParaRPr>
          </a:p>
        </p:txBody>
      </p:sp>
      <p:sp>
        <p:nvSpPr>
          <p:cNvPr id="481" name="Google Shape;481;p47"/>
          <p:cNvSpPr txBox="1"/>
          <p:nvPr/>
        </p:nvSpPr>
        <p:spPr>
          <a:xfrm>
            <a:off x="6029225" y="2133613"/>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 - 1)</a:t>
            </a:r>
            <a:endParaRPr>
              <a:solidFill>
                <a:srgbClr val="38761D"/>
              </a:solidFill>
              <a:latin typeface="IBM Plex Mono"/>
              <a:ea typeface="IBM Plex Mono"/>
              <a:cs typeface="IBM Plex Mono"/>
              <a:sym typeface="IBM Plex Mono"/>
            </a:endParaRPr>
          </a:p>
        </p:txBody>
      </p:sp>
      <p:sp>
        <p:nvSpPr>
          <p:cNvPr id="482" name="Google Shape;482;p47"/>
          <p:cNvSpPr txBox="1"/>
          <p:nvPr/>
        </p:nvSpPr>
        <p:spPr>
          <a:xfrm>
            <a:off x="6029225" y="2889175"/>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 - 2)</a:t>
            </a:r>
            <a:endParaRPr>
              <a:solidFill>
                <a:srgbClr val="38761D"/>
              </a:solidFill>
              <a:latin typeface="IBM Plex Mono"/>
              <a:ea typeface="IBM Plex Mono"/>
              <a:cs typeface="IBM Plex Mono"/>
              <a:sym typeface="IBM Plex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 </a:t>
            </a:r>
            <a:r>
              <a:rPr lang="en"/>
              <a:t>Re-cursed with Asymptotics  </a:t>
            </a:r>
            <a:r>
              <a:rPr lang="en" sz="1400">
                <a:latin typeface="Catamaran"/>
                <a:ea typeface="Catamaran"/>
                <a:cs typeface="Catamaran"/>
                <a:sym typeface="Catamaran"/>
              </a:rPr>
              <a:t>What is the runtime in terms of n?</a:t>
            </a:r>
            <a:endParaRPr i="1" sz="1400">
              <a:solidFill>
                <a:schemeClr val="accent6"/>
              </a:solidFill>
              <a:latin typeface="Catamaran"/>
              <a:ea typeface="Catamaran"/>
              <a:cs typeface="Catamaran"/>
              <a:sym typeface="Catamaran"/>
            </a:endParaRPr>
          </a:p>
        </p:txBody>
      </p:sp>
      <p:sp>
        <p:nvSpPr>
          <p:cNvPr id="488" name="Google Shape;488;p48"/>
          <p:cNvSpPr txBox="1"/>
          <p:nvPr>
            <p:ph idx="1" type="body"/>
          </p:nvPr>
        </p:nvSpPr>
        <p:spPr>
          <a:xfrm>
            <a:off x="311700" y="1381075"/>
            <a:ext cx="377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curse(int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0)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0;</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 + curse(n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489" name="Google Shape;489;p48"/>
          <p:cNvSpPr/>
          <p:nvPr/>
        </p:nvSpPr>
        <p:spPr>
          <a:xfrm>
            <a:off x="5143500" y="12462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490" name="Google Shape;490;p48"/>
          <p:cNvSpPr/>
          <p:nvPr/>
        </p:nvSpPr>
        <p:spPr>
          <a:xfrm>
            <a:off x="5143500" y="20473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491" name="Google Shape;491;p48"/>
          <p:cNvSpPr/>
          <p:nvPr/>
        </p:nvSpPr>
        <p:spPr>
          <a:xfrm>
            <a:off x="5143500" y="2802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492" name="Google Shape;492;p48"/>
          <p:cNvSpPr/>
          <p:nvPr/>
        </p:nvSpPr>
        <p:spPr>
          <a:xfrm>
            <a:off x="5143500" y="42247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cxnSp>
        <p:nvCxnSpPr>
          <p:cNvPr id="493" name="Google Shape;493;p48"/>
          <p:cNvCxnSpPr>
            <a:endCxn id="490" idx="0"/>
          </p:cNvCxnSpPr>
          <p:nvPr/>
        </p:nvCxnSpPr>
        <p:spPr>
          <a:xfrm>
            <a:off x="5438100" y="1818775"/>
            <a:ext cx="0" cy="22860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p48"/>
          <p:cNvCxnSpPr>
            <a:endCxn id="491" idx="0"/>
          </p:cNvCxnSpPr>
          <p:nvPr/>
        </p:nvCxnSpPr>
        <p:spPr>
          <a:xfrm>
            <a:off x="5438100" y="2619925"/>
            <a:ext cx="0" cy="183000"/>
          </a:xfrm>
          <a:prstGeom prst="straightConnector1">
            <a:avLst/>
          </a:prstGeom>
          <a:noFill/>
          <a:ln cap="flat" cmpd="sng" w="9525">
            <a:solidFill>
              <a:schemeClr val="dk2"/>
            </a:solidFill>
            <a:prstDash val="solid"/>
            <a:round/>
            <a:headEnd len="med" w="med" type="none"/>
            <a:tailEnd len="med" w="med" type="triangle"/>
          </a:ln>
        </p:spPr>
      </p:cxnSp>
      <p:cxnSp>
        <p:nvCxnSpPr>
          <p:cNvPr id="495" name="Google Shape;495;p48"/>
          <p:cNvCxnSpPr>
            <a:endCxn id="492" idx="0"/>
          </p:cNvCxnSpPr>
          <p:nvPr/>
        </p:nvCxnSpPr>
        <p:spPr>
          <a:xfrm>
            <a:off x="5438100" y="4010575"/>
            <a:ext cx="0" cy="214200"/>
          </a:xfrm>
          <a:prstGeom prst="straightConnector1">
            <a:avLst/>
          </a:prstGeom>
          <a:noFill/>
          <a:ln cap="flat" cmpd="sng" w="9525">
            <a:solidFill>
              <a:schemeClr val="dk2"/>
            </a:solidFill>
            <a:prstDash val="solid"/>
            <a:round/>
            <a:headEnd len="med" w="med" type="none"/>
            <a:tailEnd len="med" w="med" type="triangle"/>
          </a:ln>
        </p:spPr>
      </p:cxnSp>
      <p:sp>
        <p:nvSpPr>
          <p:cNvPr id="496" name="Google Shape;496;p48"/>
          <p:cNvSpPr txBox="1"/>
          <p:nvPr/>
        </p:nvSpPr>
        <p:spPr>
          <a:xfrm rot="5400000">
            <a:off x="5128300" y="3412500"/>
            <a:ext cx="793200" cy="55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497" name="Google Shape;497;p48"/>
          <p:cNvSpPr txBox="1"/>
          <p:nvPr/>
        </p:nvSpPr>
        <p:spPr>
          <a:xfrm>
            <a:off x="6038525" y="1332450"/>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a:t>
            </a:r>
            <a:endParaRPr>
              <a:solidFill>
                <a:srgbClr val="38761D"/>
              </a:solidFill>
              <a:latin typeface="IBM Plex Mono"/>
              <a:ea typeface="IBM Plex Mono"/>
              <a:cs typeface="IBM Plex Mono"/>
              <a:sym typeface="IBM Plex Mono"/>
            </a:endParaRPr>
          </a:p>
        </p:txBody>
      </p:sp>
      <p:sp>
        <p:nvSpPr>
          <p:cNvPr id="498" name="Google Shape;498;p48"/>
          <p:cNvSpPr txBox="1"/>
          <p:nvPr/>
        </p:nvSpPr>
        <p:spPr>
          <a:xfrm>
            <a:off x="6029225" y="2133613"/>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 - 1)</a:t>
            </a:r>
            <a:endParaRPr>
              <a:solidFill>
                <a:srgbClr val="38761D"/>
              </a:solidFill>
              <a:latin typeface="IBM Plex Mono"/>
              <a:ea typeface="IBM Plex Mono"/>
              <a:cs typeface="IBM Plex Mono"/>
              <a:sym typeface="IBM Plex Mono"/>
            </a:endParaRPr>
          </a:p>
        </p:txBody>
      </p:sp>
      <p:sp>
        <p:nvSpPr>
          <p:cNvPr id="499" name="Google Shape;499;p48"/>
          <p:cNvSpPr txBox="1"/>
          <p:nvPr/>
        </p:nvSpPr>
        <p:spPr>
          <a:xfrm>
            <a:off x="6029225" y="2889175"/>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 - 2)</a:t>
            </a:r>
            <a:endParaRPr>
              <a:solidFill>
                <a:srgbClr val="38761D"/>
              </a:solidFill>
              <a:latin typeface="IBM Plex Mono"/>
              <a:ea typeface="IBM Plex Mono"/>
              <a:cs typeface="IBM Plex Mono"/>
              <a:sym typeface="IBM Plex Mono"/>
            </a:endParaRPr>
          </a:p>
        </p:txBody>
      </p:sp>
      <p:sp>
        <p:nvSpPr>
          <p:cNvPr id="500" name="Google Shape;500;p48"/>
          <p:cNvSpPr txBox="1"/>
          <p:nvPr/>
        </p:nvSpPr>
        <p:spPr>
          <a:xfrm rot="5400000">
            <a:off x="6334325" y="34125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501" name="Google Shape;501;p48"/>
          <p:cNvSpPr txBox="1"/>
          <p:nvPr/>
        </p:nvSpPr>
        <p:spPr>
          <a:xfrm>
            <a:off x="6053900" y="4311025"/>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curse(0)</a:t>
            </a:r>
            <a:endParaRPr>
              <a:solidFill>
                <a:srgbClr val="38761D"/>
              </a:solidFill>
              <a:latin typeface="IBM Plex Mono"/>
              <a:ea typeface="IBM Plex Mono"/>
              <a:cs typeface="IBM Plex Mono"/>
              <a:sym typeface="IBM Plex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 </a:t>
            </a:r>
            <a:r>
              <a:rPr lang="en"/>
              <a:t>Re-cursed with Asymptotics  </a:t>
            </a:r>
            <a:r>
              <a:rPr lang="en" sz="1400">
                <a:latin typeface="Catamaran"/>
                <a:ea typeface="Catamaran"/>
                <a:cs typeface="Catamaran"/>
                <a:sym typeface="Catamaran"/>
              </a:rPr>
              <a:t>What is the runtime in terms of n?</a:t>
            </a:r>
            <a:endParaRPr i="1" sz="1400">
              <a:solidFill>
                <a:schemeClr val="accent6"/>
              </a:solidFill>
              <a:latin typeface="Catamaran"/>
              <a:ea typeface="Catamaran"/>
              <a:cs typeface="Catamaran"/>
              <a:sym typeface="Catamaran"/>
            </a:endParaRPr>
          </a:p>
        </p:txBody>
      </p:sp>
      <p:sp>
        <p:nvSpPr>
          <p:cNvPr id="507" name="Google Shape;507;p49"/>
          <p:cNvSpPr txBox="1"/>
          <p:nvPr>
            <p:ph idx="1" type="body"/>
          </p:nvPr>
        </p:nvSpPr>
        <p:spPr>
          <a:xfrm>
            <a:off x="311700" y="1381075"/>
            <a:ext cx="377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curse(int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0)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0;</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 + curse(n - 1);</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508" name="Google Shape;508;p49"/>
          <p:cNvSpPr txBox="1"/>
          <p:nvPr/>
        </p:nvSpPr>
        <p:spPr>
          <a:xfrm>
            <a:off x="402300" y="3366925"/>
            <a:ext cx="32802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Runtime: </a:t>
            </a:r>
            <a:r>
              <a:rPr lang="en">
                <a:solidFill>
                  <a:srgbClr val="38761D"/>
                </a:solidFill>
                <a:highlight>
                  <a:schemeClr val="lt1"/>
                </a:highlight>
                <a:latin typeface="IBM Plex Mono"/>
                <a:ea typeface="IBM Plex Mono"/>
                <a:cs typeface="IBM Plex Mono"/>
                <a:sym typeface="IBM Plex Mono"/>
              </a:rPr>
              <a:t>Θ(N)</a:t>
            </a:r>
            <a:endParaRPr>
              <a:solidFill>
                <a:srgbClr val="38761D"/>
              </a:solidFill>
              <a:highlight>
                <a:schemeClr val="lt1"/>
              </a:highlight>
              <a:latin typeface="IBM Plex Mono"/>
              <a:ea typeface="IBM Plex Mono"/>
              <a:cs typeface="IBM Plex Mono"/>
              <a:sym typeface="IBM Plex Mono"/>
            </a:endParaRPr>
          </a:p>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chemeClr val="lt1"/>
                </a:highlight>
                <a:latin typeface="IBM Plex Mono"/>
                <a:ea typeface="IBM Plex Mono"/>
                <a:cs typeface="IBM Plex Mono"/>
                <a:sym typeface="IBM Plex Mono"/>
              </a:rPr>
              <a:t>1 total work per level * N levels = N</a:t>
            </a:r>
            <a:endParaRPr>
              <a:solidFill>
                <a:srgbClr val="38761D"/>
              </a:solidFill>
              <a:latin typeface="IBM Plex Mono"/>
              <a:ea typeface="IBM Plex Mono"/>
              <a:cs typeface="IBM Plex Mono"/>
              <a:sym typeface="IBM Plex Mono"/>
            </a:endParaRPr>
          </a:p>
        </p:txBody>
      </p:sp>
      <p:sp>
        <p:nvSpPr>
          <p:cNvPr id="509" name="Google Shape;509;p49"/>
          <p:cNvSpPr/>
          <p:nvPr/>
        </p:nvSpPr>
        <p:spPr>
          <a:xfrm>
            <a:off x="5143500" y="12462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510" name="Google Shape;510;p49"/>
          <p:cNvSpPr/>
          <p:nvPr/>
        </p:nvSpPr>
        <p:spPr>
          <a:xfrm>
            <a:off x="5143500" y="20473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511" name="Google Shape;511;p49"/>
          <p:cNvSpPr/>
          <p:nvPr/>
        </p:nvSpPr>
        <p:spPr>
          <a:xfrm>
            <a:off x="5143500" y="2802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sp>
        <p:nvSpPr>
          <p:cNvPr id="512" name="Google Shape;512;p49"/>
          <p:cNvSpPr/>
          <p:nvPr/>
        </p:nvSpPr>
        <p:spPr>
          <a:xfrm>
            <a:off x="5143500" y="42247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1</a:t>
            </a:r>
            <a:endParaRPr>
              <a:solidFill>
                <a:srgbClr val="38761D"/>
              </a:solidFill>
              <a:latin typeface="Avenir"/>
              <a:ea typeface="Avenir"/>
              <a:cs typeface="Avenir"/>
              <a:sym typeface="Avenir"/>
            </a:endParaRPr>
          </a:p>
        </p:txBody>
      </p:sp>
      <p:cxnSp>
        <p:nvCxnSpPr>
          <p:cNvPr id="513" name="Google Shape;513;p49"/>
          <p:cNvCxnSpPr>
            <a:endCxn id="510" idx="0"/>
          </p:cNvCxnSpPr>
          <p:nvPr/>
        </p:nvCxnSpPr>
        <p:spPr>
          <a:xfrm>
            <a:off x="5438100" y="1818775"/>
            <a:ext cx="0" cy="228600"/>
          </a:xfrm>
          <a:prstGeom prst="straightConnector1">
            <a:avLst/>
          </a:prstGeom>
          <a:noFill/>
          <a:ln cap="flat" cmpd="sng" w="9525">
            <a:solidFill>
              <a:schemeClr val="dk2"/>
            </a:solidFill>
            <a:prstDash val="solid"/>
            <a:round/>
            <a:headEnd len="med" w="med" type="none"/>
            <a:tailEnd len="med" w="med" type="triangle"/>
          </a:ln>
        </p:spPr>
      </p:cxnSp>
      <p:cxnSp>
        <p:nvCxnSpPr>
          <p:cNvPr id="514" name="Google Shape;514;p49"/>
          <p:cNvCxnSpPr>
            <a:endCxn id="511" idx="0"/>
          </p:cNvCxnSpPr>
          <p:nvPr/>
        </p:nvCxnSpPr>
        <p:spPr>
          <a:xfrm>
            <a:off x="5438100" y="2619925"/>
            <a:ext cx="0" cy="183000"/>
          </a:xfrm>
          <a:prstGeom prst="straightConnector1">
            <a:avLst/>
          </a:prstGeom>
          <a:noFill/>
          <a:ln cap="flat" cmpd="sng" w="9525">
            <a:solidFill>
              <a:schemeClr val="dk2"/>
            </a:solidFill>
            <a:prstDash val="solid"/>
            <a:round/>
            <a:headEnd len="med" w="med" type="none"/>
            <a:tailEnd len="med" w="med" type="triangle"/>
          </a:ln>
        </p:spPr>
      </p:cxnSp>
      <p:cxnSp>
        <p:nvCxnSpPr>
          <p:cNvPr id="515" name="Google Shape;515;p49"/>
          <p:cNvCxnSpPr>
            <a:endCxn id="512" idx="0"/>
          </p:cNvCxnSpPr>
          <p:nvPr/>
        </p:nvCxnSpPr>
        <p:spPr>
          <a:xfrm>
            <a:off x="5438100" y="4010575"/>
            <a:ext cx="0" cy="214200"/>
          </a:xfrm>
          <a:prstGeom prst="straightConnector1">
            <a:avLst/>
          </a:prstGeom>
          <a:noFill/>
          <a:ln cap="flat" cmpd="sng" w="9525">
            <a:solidFill>
              <a:schemeClr val="dk2"/>
            </a:solidFill>
            <a:prstDash val="solid"/>
            <a:round/>
            <a:headEnd len="med" w="med" type="none"/>
            <a:tailEnd len="med" w="med" type="triangle"/>
          </a:ln>
        </p:spPr>
      </p:cxnSp>
      <p:sp>
        <p:nvSpPr>
          <p:cNvPr id="516" name="Google Shape;516;p49"/>
          <p:cNvSpPr txBox="1"/>
          <p:nvPr/>
        </p:nvSpPr>
        <p:spPr>
          <a:xfrm rot="5400000">
            <a:off x="5128300" y="3412500"/>
            <a:ext cx="793200" cy="55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517" name="Google Shape;517;p49"/>
          <p:cNvSpPr txBox="1"/>
          <p:nvPr/>
        </p:nvSpPr>
        <p:spPr>
          <a:xfrm>
            <a:off x="6038525" y="1332450"/>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a:t>
            </a:r>
            <a:endParaRPr>
              <a:solidFill>
                <a:srgbClr val="38761D"/>
              </a:solidFill>
              <a:latin typeface="IBM Plex Mono"/>
              <a:ea typeface="IBM Plex Mono"/>
              <a:cs typeface="IBM Plex Mono"/>
              <a:sym typeface="IBM Plex Mono"/>
            </a:endParaRPr>
          </a:p>
        </p:txBody>
      </p:sp>
      <p:sp>
        <p:nvSpPr>
          <p:cNvPr id="518" name="Google Shape;518;p49"/>
          <p:cNvSpPr txBox="1"/>
          <p:nvPr/>
        </p:nvSpPr>
        <p:spPr>
          <a:xfrm>
            <a:off x="6029225" y="2133613"/>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 - 1)</a:t>
            </a:r>
            <a:endParaRPr>
              <a:solidFill>
                <a:srgbClr val="38761D"/>
              </a:solidFill>
              <a:latin typeface="IBM Plex Mono"/>
              <a:ea typeface="IBM Plex Mono"/>
              <a:cs typeface="IBM Plex Mono"/>
              <a:sym typeface="IBM Plex Mono"/>
            </a:endParaRPr>
          </a:p>
        </p:txBody>
      </p:sp>
      <p:sp>
        <p:nvSpPr>
          <p:cNvPr id="519" name="Google Shape;519;p49"/>
          <p:cNvSpPr txBox="1"/>
          <p:nvPr/>
        </p:nvSpPr>
        <p:spPr>
          <a:xfrm>
            <a:off x="6029225" y="2889175"/>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curse(n - 2)</a:t>
            </a:r>
            <a:endParaRPr>
              <a:solidFill>
                <a:srgbClr val="38761D"/>
              </a:solidFill>
              <a:latin typeface="IBM Plex Mono"/>
              <a:ea typeface="IBM Plex Mono"/>
              <a:cs typeface="IBM Plex Mono"/>
              <a:sym typeface="IBM Plex Mono"/>
            </a:endParaRPr>
          </a:p>
        </p:txBody>
      </p:sp>
      <p:sp>
        <p:nvSpPr>
          <p:cNvPr id="520" name="Google Shape;520;p49"/>
          <p:cNvSpPr txBox="1"/>
          <p:nvPr/>
        </p:nvSpPr>
        <p:spPr>
          <a:xfrm rot="5400000">
            <a:off x="6334325" y="34125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521" name="Google Shape;521;p49"/>
          <p:cNvSpPr txBox="1"/>
          <p:nvPr/>
        </p:nvSpPr>
        <p:spPr>
          <a:xfrm>
            <a:off x="6053900" y="4311025"/>
            <a:ext cx="20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IBM Plex Mono"/>
                <a:ea typeface="IBM Plex Mono"/>
                <a:cs typeface="IBM Plex Mono"/>
                <a:sym typeface="IBM Plex Mono"/>
              </a:rPr>
              <a:t>curse(0)</a:t>
            </a:r>
            <a:endParaRPr>
              <a:solidFill>
                <a:srgbClr val="38761D"/>
              </a:solidFill>
              <a:latin typeface="IBM Plex Mono"/>
              <a:ea typeface="IBM Plex Mono"/>
              <a:cs typeface="IBM Plex Mono"/>
              <a:sym typeface="IBM Plex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 </a:t>
            </a:r>
            <a:r>
              <a:rPr lang="en"/>
              <a:t>Re-cursed with Asymptotics  </a:t>
            </a:r>
            <a:r>
              <a:rPr lang="en" sz="1400">
                <a:latin typeface="Catamaran"/>
                <a:ea typeface="Catamaran"/>
                <a:cs typeface="Catamaran"/>
                <a:sym typeface="Catamaran"/>
              </a:rPr>
              <a:t>Can you find a runtime bound for the code below? Assume the System.arraycopy method takes ϴ(N) time, where N is the size of the input array.</a:t>
            </a:r>
            <a:endParaRPr i="1" sz="1400">
              <a:solidFill>
                <a:schemeClr val="accent6"/>
              </a:solidFill>
              <a:latin typeface="Catamaran"/>
              <a:ea typeface="Catamaran"/>
              <a:cs typeface="Catamaran"/>
              <a:sym typeface="Catamaran"/>
            </a:endParaRPr>
          </a:p>
        </p:txBody>
      </p:sp>
      <p:sp>
        <p:nvSpPr>
          <p:cNvPr id="527" name="Google Shape;527;p50"/>
          <p:cNvSpPr txBox="1"/>
          <p:nvPr>
            <p:ph idx="1" type="body"/>
          </p:nvPr>
        </p:nvSpPr>
        <p:spPr>
          <a:xfrm>
            <a:off x="311700" y="1304875"/>
            <a:ext cx="349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void silly(int[] arr)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if (arr.length &lt;= 1)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System.out.println("You won!");</a:t>
            </a:r>
            <a:endParaRPr sz="1100">
              <a:latin typeface="IBM Plex Mono"/>
              <a:ea typeface="IBM Plex Mono"/>
              <a:cs typeface="IBM Plex Mono"/>
              <a:sym typeface="IBM Plex Mono"/>
            </a:endParaRPr>
          </a:p>
          <a:p>
            <a:pPr indent="0" lvl="0" marL="45720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return;</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newLen = arr.length / 2</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firstHalf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secondHalf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0, firstHalf,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newLen, secondHalf,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silly(firstHalf);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silly(secondHalf);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 </a:t>
            </a:r>
            <a:r>
              <a:rPr lang="en"/>
              <a:t>Re-cursed with Asymptotics  </a:t>
            </a:r>
            <a:r>
              <a:rPr lang="en" sz="1400">
                <a:latin typeface="Catamaran"/>
                <a:ea typeface="Catamaran"/>
                <a:cs typeface="Catamaran"/>
                <a:sym typeface="Catamaran"/>
              </a:rPr>
              <a:t>Can you find a runtime bound for the code below? Assume the System.arraycopy method takes ϴ(N) time, where N is the size of the input array.</a:t>
            </a:r>
            <a:endParaRPr i="1" sz="1400">
              <a:solidFill>
                <a:schemeClr val="accent6"/>
              </a:solidFill>
              <a:latin typeface="Catamaran"/>
              <a:ea typeface="Catamaran"/>
              <a:cs typeface="Catamaran"/>
              <a:sym typeface="Catamaran"/>
            </a:endParaRPr>
          </a:p>
        </p:txBody>
      </p:sp>
      <p:sp>
        <p:nvSpPr>
          <p:cNvPr id="533" name="Google Shape;533;p51"/>
          <p:cNvSpPr txBox="1"/>
          <p:nvPr>
            <p:ph idx="1" type="body"/>
          </p:nvPr>
        </p:nvSpPr>
        <p:spPr>
          <a:xfrm>
            <a:off x="311700" y="1304875"/>
            <a:ext cx="349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void silly(int[] arr)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if (arr.length &lt;= 1)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System.out.println("You won!");</a:t>
            </a:r>
            <a:endParaRPr sz="1100">
              <a:latin typeface="IBM Plex Mono"/>
              <a:ea typeface="IBM Plex Mono"/>
              <a:cs typeface="IBM Plex Mono"/>
              <a:sym typeface="IBM Plex Mono"/>
            </a:endParaRPr>
          </a:p>
          <a:p>
            <a:pPr indent="0" lvl="0" marL="45720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return;</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newLen = arr.length / 2</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firstHalf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secondHalf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0, firstHalf,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newLen, secondHalf,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silly(firstHalf);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silly(secondHalf);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p:txBody>
      </p:sp>
      <p:sp>
        <p:nvSpPr>
          <p:cNvPr id="534" name="Google Shape;534;p51"/>
          <p:cNvSpPr txBox="1"/>
          <p:nvPr/>
        </p:nvSpPr>
        <p:spPr>
          <a:xfrm>
            <a:off x="4902850" y="1715250"/>
            <a:ext cx="31803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height of tree: logN</a:t>
            </a:r>
            <a:endParaRPr>
              <a:solidFill>
                <a:srgbClr val="38761D"/>
              </a:solidFill>
              <a:highlight>
                <a:srgbClr val="FFFFFF"/>
              </a:highlight>
              <a:latin typeface="IBM Plex Mono"/>
              <a:ea typeface="IBM Plex Mono"/>
              <a:cs typeface="IBM Plex Mono"/>
              <a:sym typeface="IBM Plex Mono"/>
            </a:endParaRPr>
          </a:p>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branching factor: 2</a:t>
            </a:r>
            <a:endParaRPr>
              <a:solidFill>
                <a:srgbClr val="38761D"/>
              </a:solidFill>
              <a:highlight>
                <a:srgbClr val="FFFFFF"/>
              </a:highlight>
              <a:latin typeface="IBM Plex Mono"/>
              <a:ea typeface="IBM Plex Mono"/>
              <a:cs typeface="IBM Plex Mono"/>
              <a:sym typeface="IBM Plex Mono"/>
            </a:endParaRPr>
          </a:p>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work per node: N (arr.length)</a:t>
            </a:r>
            <a:endParaRPr>
              <a:solidFill>
                <a:srgbClr val="38761D"/>
              </a:solidFill>
              <a:highlight>
                <a:srgbClr val="FFFFFF"/>
              </a:highlight>
              <a:latin typeface="IBM Plex Mono"/>
              <a:ea typeface="IBM Plex Mono"/>
              <a:cs typeface="IBM Plex Mono"/>
              <a:sym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Data Types</a:t>
            </a:r>
            <a:endParaRPr/>
          </a:p>
        </p:txBody>
      </p:sp>
      <p:sp>
        <p:nvSpPr>
          <p:cNvPr id="74" name="Google Shape;74;p16"/>
          <p:cNvSpPr txBox="1"/>
          <p:nvPr>
            <p:ph idx="1" type="body"/>
          </p:nvPr>
        </p:nvSpPr>
        <p:spPr>
          <a:xfrm>
            <a:off x="311700" y="1152475"/>
            <a:ext cx="85206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Abstract Data Types</a:t>
            </a:r>
            <a:r>
              <a:rPr lang="en"/>
              <a:t> are data structures where we know </a:t>
            </a:r>
            <a:r>
              <a:rPr i="1" lang="en"/>
              <a:t>what </a:t>
            </a:r>
            <a:r>
              <a:rPr lang="en"/>
              <a:t>they do but not </a:t>
            </a:r>
            <a:r>
              <a:rPr i="1" lang="en"/>
              <a:t>how.</a:t>
            </a:r>
            <a:r>
              <a:rPr lang="en"/>
              <a:t> They are usually represented as interfaces or abstract classes in Java.</a:t>
            </a:r>
            <a:endParaRPr/>
          </a:p>
          <a:p>
            <a:pPr indent="0" lvl="0" marL="0" rtl="0" algn="l">
              <a:spcBef>
                <a:spcPts val="1600"/>
              </a:spcBef>
              <a:spcAft>
                <a:spcPts val="1600"/>
              </a:spcAft>
              <a:buNone/>
            </a:pPr>
            <a:r>
              <a:t/>
            </a:r>
            <a:endParaRPr/>
          </a:p>
        </p:txBody>
      </p:sp>
      <p:sp>
        <p:nvSpPr>
          <p:cNvPr id="75" name="Google Shape;75;p16"/>
          <p:cNvSpPr/>
          <p:nvPr/>
        </p:nvSpPr>
        <p:spPr>
          <a:xfrm>
            <a:off x="505238" y="2014175"/>
            <a:ext cx="1763400" cy="142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889913" y="2117900"/>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List</a:t>
            </a:r>
            <a:endParaRPr>
              <a:latin typeface="Catamaran"/>
              <a:ea typeface="Catamaran"/>
              <a:cs typeface="Catamaran"/>
              <a:sym typeface="Catamaran"/>
            </a:endParaRPr>
          </a:p>
        </p:txBody>
      </p:sp>
      <p:sp>
        <p:nvSpPr>
          <p:cNvPr id="77" name="Google Shape;77;p16"/>
          <p:cNvSpPr/>
          <p:nvPr/>
        </p:nvSpPr>
        <p:spPr>
          <a:xfrm>
            <a:off x="667913" y="2406875"/>
            <a:ext cx="1438200" cy="376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889913" y="2485325"/>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tamaran"/>
                <a:ea typeface="Catamaran"/>
                <a:cs typeface="Catamaran"/>
                <a:sym typeface="Catamaran"/>
              </a:rPr>
              <a:t>ArrayList</a:t>
            </a:r>
            <a:endParaRPr>
              <a:solidFill>
                <a:srgbClr val="FFFFFF"/>
              </a:solidFill>
              <a:latin typeface="Catamaran"/>
              <a:ea typeface="Catamaran"/>
              <a:cs typeface="Catamaran"/>
              <a:sym typeface="Catamaran"/>
            </a:endParaRPr>
          </a:p>
        </p:txBody>
      </p:sp>
      <p:sp>
        <p:nvSpPr>
          <p:cNvPr id="79" name="Google Shape;79;p16"/>
          <p:cNvSpPr/>
          <p:nvPr/>
        </p:nvSpPr>
        <p:spPr>
          <a:xfrm>
            <a:off x="667838" y="2887775"/>
            <a:ext cx="1438200" cy="376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889838" y="2966225"/>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tamaran"/>
                <a:ea typeface="Catamaran"/>
                <a:cs typeface="Catamaran"/>
                <a:sym typeface="Catamaran"/>
              </a:rPr>
              <a:t>LinkedList</a:t>
            </a:r>
            <a:endParaRPr>
              <a:solidFill>
                <a:srgbClr val="FFFFFF"/>
              </a:solidFill>
              <a:latin typeface="Catamaran"/>
              <a:ea typeface="Catamaran"/>
              <a:cs typeface="Catamaran"/>
              <a:sym typeface="Catamaran"/>
            </a:endParaRPr>
          </a:p>
        </p:txBody>
      </p:sp>
      <p:sp>
        <p:nvSpPr>
          <p:cNvPr id="81" name="Google Shape;81;p16"/>
          <p:cNvSpPr/>
          <p:nvPr/>
        </p:nvSpPr>
        <p:spPr>
          <a:xfrm>
            <a:off x="2628613" y="2014175"/>
            <a:ext cx="1763400" cy="142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3013288" y="2117900"/>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Map</a:t>
            </a:r>
            <a:endParaRPr>
              <a:latin typeface="Catamaran"/>
              <a:ea typeface="Catamaran"/>
              <a:cs typeface="Catamaran"/>
              <a:sym typeface="Catamaran"/>
            </a:endParaRPr>
          </a:p>
        </p:txBody>
      </p:sp>
      <p:sp>
        <p:nvSpPr>
          <p:cNvPr id="83" name="Google Shape;83;p16"/>
          <p:cNvSpPr/>
          <p:nvPr/>
        </p:nvSpPr>
        <p:spPr>
          <a:xfrm>
            <a:off x="2791288" y="2406875"/>
            <a:ext cx="1438200" cy="376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3013288" y="2485325"/>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tamaran"/>
                <a:ea typeface="Catamaran"/>
                <a:cs typeface="Catamaran"/>
                <a:sym typeface="Catamaran"/>
              </a:rPr>
              <a:t>HashMap</a:t>
            </a:r>
            <a:endParaRPr>
              <a:solidFill>
                <a:srgbClr val="FFFFFF"/>
              </a:solidFill>
              <a:latin typeface="Catamaran"/>
              <a:ea typeface="Catamaran"/>
              <a:cs typeface="Catamaran"/>
              <a:sym typeface="Catamaran"/>
            </a:endParaRPr>
          </a:p>
        </p:txBody>
      </p:sp>
      <p:sp>
        <p:nvSpPr>
          <p:cNvPr id="85" name="Google Shape;85;p16"/>
          <p:cNvSpPr/>
          <p:nvPr/>
        </p:nvSpPr>
        <p:spPr>
          <a:xfrm>
            <a:off x="2791213" y="2887775"/>
            <a:ext cx="1438200" cy="376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3013213" y="2966225"/>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tamaran"/>
                <a:ea typeface="Catamaran"/>
                <a:cs typeface="Catamaran"/>
                <a:sym typeface="Catamaran"/>
              </a:rPr>
              <a:t>TreeMap</a:t>
            </a:r>
            <a:endParaRPr>
              <a:solidFill>
                <a:srgbClr val="FFFFFF"/>
              </a:solidFill>
              <a:latin typeface="Catamaran"/>
              <a:ea typeface="Catamaran"/>
              <a:cs typeface="Catamaran"/>
              <a:sym typeface="Catamaran"/>
            </a:endParaRPr>
          </a:p>
        </p:txBody>
      </p:sp>
      <p:sp>
        <p:nvSpPr>
          <p:cNvPr id="87" name="Google Shape;87;p16"/>
          <p:cNvSpPr/>
          <p:nvPr/>
        </p:nvSpPr>
        <p:spPr>
          <a:xfrm>
            <a:off x="4751988" y="2014175"/>
            <a:ext cx="1763400" cy="142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5136663" y="2117900"/>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Set</a:t>
            </a:r>
            <a:endParaRPr>
              <a:latin typeface="Catamaran"/>
              <a:ea typeface="Catamaran"/>
              <a:cs typeface="Catamaran"/>
              <a:sym typeface="Catamaran"/>
            </a:endParaRPr>
          </a:p>
        </p:txBody>
      </p:sp>
      <p:sp>
        <p:nvSpPr>
          <p:cNvPr id="89" name="Google Shape;89;p16"/>
          <p:cNvSpPr/>
          <p:nvPr/>
        </p:nvSpPr>
        <p:spPr>
          <a:xfrm>
            <a:off x="4914663" y="2406875"/>
            <a:ext cx="1438200" cy="376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5136663" y="2485325"/>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tamaran"/>
                <a:ea typeface="Catamaran"/>
                <a:cs typeface="Catamaran"/>
                <a:sym typeface="Catamaran"/>
              </a:rPr>
              <a:t>HashSet</a:t>
            </a:r>
            <a:endParaRPr>
              <a:solidFill>
                <a:srgbClr val="FFFFFF"/>
              </a:solidFill>
              <a:latin typeface="Catamaran"/>
              <a:ea typeface="Catamaran"/>
              <a:cs typeface="Catamaran"/>
              <a:sym typeface="Catamaran"/>
            </a:endParaRPr>
          </a:p>
        </p:txBody>
      </p:sp>
      <p:sp>
        <p:nvSpPr>
          <p:cNvPr id="91" name="Google Shape;91;p16"/>
          <p:cNvSpPr/>
          <p:nvPr/>
        </p:nvSpPr>
        <p:spPr>
          <a:xfrm>
            <a:off x="4914588" y="2887775"/>
            <a:ext cx="1438200" cy="376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5136588" y="2966225"/>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tamaran"/>
                <a:ea typeface="Catamaran"/>
                <a:cs typeface="Catamaran"/>
                <a:sym typeface="Catamaran"/>
              </a:rPr>
              <a:t>TreeSet</a:t>
            </a:r>
            <a:endParaRPr>
              <a:solidFill>
                <a:srgbClr val="FFFFFF"/>
              </a:solidFill>
              <a:latin typeface="Catamaran"/>
              <a:ea typeface="Catamaran"/>
              <a:cs typeface="Catamaran"/>
              <a:sym typeface="Catamaran"/>
            </a:endParaRPr>
          </a:p>
        </p:txBody>
      </p:sp>
      <p:sp>
        <p:nvSpPr>
          <p:cNvPr id="93" name="Google Shape;93;p16"/>
          <p:cNvSpPr/>
          <p:nvPr/>
        </p:nvSpPr>
        <p:spPr>
          <a:xfrm>
            <a:off x="6875363" y="2033000"/>
            <a:ext cx="1763400" cy="64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7260038" y="2136725"/>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Queue</a:t>
            </a:r>
            <a:endParaRPr>
              <a:latin typeface="Catamaran"/>
              <a:ea typeface="Catamaran"/>
              <a:cs typeface="Catamaran"/>
              <a:sym typeface="Catamaran"/>
            </a:endParaRPr>
          </a:p>
        </p:txBody>
      </p:sp>
      <p:sp>
        <p:nvSpPr>
          <p:cNvPr id="95" name="Google Shape;95;p16"/>
          <p:cNvSpPr/>
          <p:nvPr/>
        </p:nvSpPr>
        <p:spPr>
          <a:xfrm>
            <a:off x="6875363" y="2867975"/>
            <a:ext cx="17634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7259963" y="2963825"/>
            <a:ext cx="9942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Stack</a:t>
            </a:r>
            <a:endParaRPr>
              <a:latin typeface="Catamaran"/>
              <a:ea typeface="Catamaran"/>
              <a:cs typeface="Catamaran"/>
              <a:sym typeface="Catamaran"/>
            </a:endParaRPr>
          </a:p>
        </p:txBody>
      </p:sp>
      <p:sp>
        <p:nvSpPr>
          <p:cNvPr id="97" name="Google Shape;97;p16"/>
          <p:cNvSpPr txBox="1"/>
          <p:nvPr/>
        </p:nvSpPr>
        <p:spPr>
          <a:xfrm>
            <a:off x="505250" y="3656775"/>
            <a:ext cx="1763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nir"/>
              <a:buChar char="●"/>
            </a:pPr>
            <a:r>
              <a:rPr lang="en">
                <a:latin typeface="Avenir"/>
                <a:ea typeface="Avenir"/>
                <a:cs typeface="Avenir"/>
                <a:sym typeface="Avenir"/>
              </a:rPr>
              <a:t>Ordered collection</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Allows duplicates</a:t>
            </a:r>
            <a:endParaRPr>
              <a:latin typeface="Avenir"/>
              <a:ea typeface="Avenir"/>
              <a:cs typeface="Avenir"/>
              <a:sym typeface="Avenir"/>
            </a:endParaRPr>
          </a:p>
        </p:txBody>
      </p:sp>
      <p:sp>
        <p:nvSpPr>
          <p:cNvPr id="98" name="Google Shape;98;p16"/>
          <p:cNvSpPr txBox="1"/>
          <p:nvPr/>
        </p:nvSpPr>
        <p:spPr>
          <a:xfrm>
            <a:off x="2628700" y="3643125"/>
            <a:ext cx="1763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nir"/>
              <a:buChar char="●"/>
            </a:pPr>
            <a:r>
              <a:rPr lang="en">
                <a:latin typeface="Avenir"/>
                <a:ea typeface="Avenir"/>
                <a:cs typeface="Avenir"/>
                <a:sym typeface="Avenir"/>
              </a:rPr>
              <a:t>Associates a key with a value</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No duplicate keys</a:t>
            </a:r>
            <a:endParaRPr>
              <a:latin typeface="Avenir"/>
              <a:ea typeface="Avenir"/>
              <a:cs typeface="Avenir"/>
              <a:sym typeface="Avenir"/>
            </a:endParaRPr>
          </a:p>
        </p:txBody>
      </p:sp>
      <p:sp>
        <p:nvSpPr>
          <p:cNvPr id="99" name="Google Shape;99;p16"/>
          <p:cNvSpPr txBox="1"/>
          <p:nvPr/>
        </p:nvSpPr>
        <p:spPr>
          <a:xfrm>
            <a:off x="4752150" y="3612075"/>
            <a:ext cx="1763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nir"/>
              <a:buChar char="●"/>
            </a:pPr>
            <a:r>
              <a:rPr lang="en">
                <a:latin typeface="Avenir"/>
                <a:ea typeface="Avenir"/>
                <a:cs typeface="Avenir"/>
                <a:sym typeface="Avenir"/>
              </a:rPr>
              <a:t>Unordered collection</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No duplicates</a:t>
            </a:r>
            <a:endParaRPr>
              <a:latin typeface="Avenir"/>
              <a:ea typeface="Avenir"/>
              <a:cs typeface="Avenir"/>
              <a:sym typeface="Avenir"/>
            </a:endParaRPr>
          </a:p>
        </p:txBody>
      </p:sp>
      <p:sp>
        <p:nvSpPr>
          <p:cNvPr id="100" name="Google Shape;100;p16"/>
          <p:cNvSpPr txBox="1"/>
          <p:nvPr/>
        </p:nvSpPr>
        <p:spPr>
          <a:xfrm>
            <a:off x="6875600" y="3617675"/>
            <a:ext cx="1884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nir"/>
              <a:buChar char="●"/>
            </a:pPr>
            <a:r>
              <a:rPr lang="en">
                <a:latin typeface="Avenir"/>
                <a:ea typeface="Avenir"/>
                <a:cs typeface="Avenir"/>
                <a:sym typeface="Avenir"/>
              </a:rPr>
              <a:t>Queue = FIFO</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Stack = LIFO</a:t>
            </a:r>
            <a:endParaRPr>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 </a:t>
            </a:r>
            <a:r>
              <a:rPr lang="en"/>
              <a:t>Re-cursed with Asymptotics  </a:t>
            </a:r>
            <a:r>
              <a:rPr lang="en" sz="1400">
                <a:latin typeface="Catamaran"/>
                <a:ea typeface="Catamaran"/>
                <a:cs typeface="Catamaran"/>
                <a:sym typeface="Catamaran"/>
              </a:rPr>
              <a:t>Can you find a runtime bound for the code below? Assume the System.arraycopy method takes ϴ(N) time, where N is the size of the input array.</a:t>
            </a:r>
            <a:endParaRPr i="1" sz="1400">
              <a:solidFill>
                <a:schemeClr val="accent6"/>
              </a:solidFill>
              <a:latin typeface="Catamaran"/>
              <a:ea typeface="Catamaran"/>
              <a:cs typeface="Catamaran"/>
              <a:sym typeface="Catamaran"/>
            </a:endParaRPr>
          </a:p>
        </p:txBody>
      </p:sp>
      <p:sp>
        <p:nvSpPr>
          <p:cNvPr id="540" name="Google Shape;540;p52"/>
          <p:cNvSpPr txBox="1"/>
          <p:nvPr>
            <p:ph idx="1" type="body"/>
          </p:nvPr>
        </p:nvSpPr>
        <p:spPr>
          <a:xfrm>
            <a:off x="311700" y="1304875"/>
            <a:ext cx="349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void silly(int[] arr)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if (arr.length &lt;= 1)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System.out.println("You won!");</a:t>
            </a:r>
            <a:endParaRPr sz="1100">
              <a:latin typeface="IBM Plex Mono"/>
              <a:ea typeface="IBM Plex Mono"/>
              <a:cs typeface="IBM Plex Mono"/>
              <a:sym typeface="IBM Plex Mono"/>
            </a:endParaRPr>
          </a:p>
          <a:p>
            <a:pPr indent="0" lvl="0" marL="45720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return;</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newLen = arr.length / 2</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firstHalf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secondHalf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0, firstHalf,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newLen, secondHalf,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silly(firstHalf);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silly(secondHalf);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p:txBody>
      </p:sp>
      <p:sp>
        <p:nvSpPr>
          <p:cNvPr id="541" name="Google Shape;541;p52"/>
          <p:cNvSpPr/>
          <p:nvPr/>
        </p:nvSpPr>
        <p:spPr>
          <a:xfrm>
            <a:off x="6623275" y="13224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a:t>
            </a:r>
            <a:endParaRPr sz="1000">
              <a:solidFill>
                <a:srgbClr val="38761D"/>
              </a:solidFill>
              <a:latin typeface="Avenir"/>
              <a:ea typeface="Avenir"/>
              <a:cs typeface="Avenir"/>
              <a:sym typeface="Avenir"/>
            </a:endParaRPr>
          </a:p>
        </p:txBody>
      </p:sp>
      <p:sp>
        <p:nvSpPr>
          <p:cNvPr id="542" name="Google Shape;542;p52"/>
          <p:cNvSpPr txBox="1"/>
          <p:nvPr/>
        </p:nvSpPr>
        <p:spPr>
          <a:xfrm>
            <a:off x="3817950" y="1357463"/>
            <a:ext cx="135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silly(arr)</a:t>
            </a:r>
            <a:endParaRPr sz="1000">
              <a:solidFill>
                <a:srgbClr val="38761D"/>
              </a:solidFill>
              <a:latin typeface="IBM Plex Mono"/>
              <a:ea typeface="IBM Plex Mono"/>
              <a:cs typeface="IBM Plex Mono"/>
              <a:sym typeface="IBM Plex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 </a:t>
            </a:r>
            <a:r>
              <a:rPr lang="en"/>
              <a:t>Re-cursed with Asymptotics  </a:t>
            </a:r>
            <a:r>
              <a:rPr lang="en" sz="1400">
                <a:latin typeface="Catamaran"/>
                <a:ea typeface="Catamaran"/>
                <a:cs typeface="Catamaran"/>
                <a:sym typeface="Catamaran"/>
              </a:rPr>
              <a:t>Can you find a runtime bound for the code below? Assume the System.arraycopy method takes ϴ(N) time, where N is the size of the input array.</a:t>
            </a:r>
            <a:endParaRPr i="1" sz="1400">
              <a:solidFill>
                <a:schemeClr val="accent6"/>
              </a:solidFill>
              <a:latin typeface="Catamaran"/>
              <a:ea typeface="Catamaran"/>
              <a:cs typeface="Catamaran"/>
              <a:sym typeface="Catamaran"/>
            </a:endParaRPr>
          </a:p>
        </p:txBody>
      </p:sp>
      <p:sp>
        <p:nvSpPr>
          <p:cNvPr id="548" name="Google Shape;548;p53"/>
          <p:cNvSpPr txBox="1"/>
          <p:nvPr>
            <p:ph idx="1" type="body"/>
          </p:nvPr>
        </p:nvSpPr>
        <p:spPr>
          <a:xfrm>
            <a:off x="311700" y="1304875"/>
            <a:ext cx="349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void silly(int[] arr)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if (arr.length &lt;= 1)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System.out.println("You won!");</a:t>
            </a:r>
            <a:endParaRPr sz="1100">
              <a:latin typeface="IBM Plex Mono"/>
              <a:ea typeface="IBM Plex Mono"/>
              <a:cs typeface="IBM Plex Mono"/>
              <a:sym typeface="IBM Plex Mono"/>
            </a:endParaRPr>
          </a:p>
          <a:p>
            <a:pPr indent="0" lvl="0" marL="45720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return;</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newLen = arr.length / 2</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firstHalf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secondHalf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0, firstHalf,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newLen, secondHalf,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silly(firstHalf);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silly(secondHalf);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p:txBody>
      </p:sp>
      <p:sp>
        <p:nvSpPr>
          <p:cNvPr id="549" name="Google Shape;549;p53"/>
          <p:cNvSpPr/>
          <p:nvPr/>
        </p:nvSpPr>
        <p:spPr>
          <a:xfrm>
            <a:off x="6623275" y="13224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a:t>
            </a:r>
            <a:endParaRPr sz="1000">
              <a:solidFill>
                <a:srgbClr val="38761D"/>
              </a:solidFill>
              <a:latin typeface="Avenir"/>
              <a:ea typeface="Avenir"/>
              <a:cs typeface="Avenir"/>
              <a:sym typeface="Avenir"/>
            </a:endParaRPr>
          </a:p>
        </p:txBody>
      </p:sp>
      <p:sp>
        <p:nvSpPr>
          <p:cNvPr id="550" name="Google Shape;550;p53"/>
          <p:cNvSpPr txBox="1"/>
          <p:nvPr/>
        </p:nvSpPr>
        <p:spPr>
          <a:xfrm>
            <a:off x="3817950" y="1357463"/>
            <a:ext cx="135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silly(arr)</a:t>
            </a:r>
            <a:endParaRPr sz="1000">
              <a:solidFill>
                <a:srgbClr val="38761D"/>
              </a:solidFill>
              <a:latin typeface="IBM Plex Mono"/>
              <a:ea typeface="IBM Plex Mono"/>
              <a:cs typeface="IBM Plex Mono"/>
              <a:sym typeface="IBM Plex Mono"/>
            </a:endParaRPr>
          </a:p>
        </p:txBody>
      </p:sp>
      <p:sp>
        <p:nvSpPr>
          <p:cNvPr id="551" name="Google Shape;551;p53"/>
          <p:cNvSpPr/>
          <p:nvPr/>
        </p:nvSpPr>
        <p:spPr>
          <a:xfrm>
            <a:off x="5773500" y="214325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N/2</a:t>
            </a:r>
            <a:endParaRPr sz="1000">
              <a:solidFill>
                <a:srgbClr val="38761D"/>
              </a:solidFill>
              <a:latin typeface="Avenir"/>
              <a:ea typeface="Avenir"/>
              <a:cs typeface="Avenir"/>
              <a:sym typeface="Avenir"/>
            </a:endParaRPr>
          </a:p>
        </p:txBody>
      </p:sp>
      <p:sp>
        <p:nvSpPr>
          <p:cNvPr id="552" name="Google Shape;552;p53"/>
          <p:cNvSpPr/>
          <p:nvPr/>
        </p:nvSpPr>
        <p:spPr>
          <a:xfrm>
            <a:off x="7426550" y="21278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N/2</a:t>
            </a:r>
            <a:endParaRPr sz="1000">
              <a:solidFill>
                <a:srgbClr val="38761D"/>
              </a:solidFill>
              <a:latin typeface="Avenir"/>
              <a:ea typeface="Avenir"/>
              <a:cs typeface="Avenir"/>
              <a:sym typeface="Avenir"/>
            </a:endParaRPr>
          </a:p>
        </p:txBody>
      </p:sp>
      <p:cxnSp>
        <p:nvCxnSpPr>
          <p:cNvPr id="553" name="Google Shape;553;p53"/>
          <p:cNvCxnSpPr>
            <a:stCxn id="549" idx="3"/>
            <a:endCxn id="551" idx="7"/>
          </p:cNvCxnSpPr>
          <p:nvPr/>
        </p:nvCxnSpPr>
        <p:spPr>
          <a:xfrm flipH="1">
            <a:off x="6276361" y="1811230"/>
            <a:ext cx="433200" cy="415800"/>
          </a:xfrm>
          <a:prstGeom prst="straightConnector1">
            <a:avLst/>
          </a:prstGeom>
          <a:noFill/>
          <a:ln cap="flat" cmpd="sng" w="9525">
            <a:solidFill>
              <a:srgbClr val="38761D"/>
            </a:solidFill>
            <a:prstDash val="solid"/>
            <a:round/>
            <a:headEnd len="med" w="med" type="none"/>
            <a:tailEnd len="med" w="med" type="triangle"/>
          </a:ln>
        </p:spPr>
      </p:cxnSp>
      <p:cxnSp>
        <p:nvCxnSpPr>
          <p:cNvPr id="554" name="Google Shape;554;p53"/>
          <p:cNvCxnSpPr>
            <a:stCxn id="549" idx="5"/>
            <a:endCxn id="552" idx="1"/>
          </p:cNvCxnSpPr>
          <p:nvPr/>
        </p:nvCxnSpPr>
        <p:spPr>
          <a:xfrm>
            <a:off x="7126189" y="1811230"/>
            <a:ext cx="386700" cy="400500"/>
          </a:xfrm>
          <a:prstGeom prst="straightConnector1">
            <a:avLst/>
          </a:prstGeom>
          <a:noFill/>
          <a:ln cap="flat" cmpd="sng" w="9525">
            <a:solidFill>
              <a:srgbClr val="38761D"/>
            </a:solidFill>
            <a:prstDash val="solid"/>
            <a:round/>
            <a:headEnd len="med" w="med" type="none"/>
            <a:tailEnd len="med" w="med" type="triangle"/>
          </a:ln>
        </p:spPr>
      </p:cxnSp>
      <p:sp>
        <p:nvSpPr>
          <p:cNvPr id="555" name="Google Shape;555;p53"/>
          <p:cNvSpPr txBox="1"/>
          <p:nvPr/>
        </p:nvSpPr>
        <p:spPr>
          <a:xfrm>
            <a:off x="3803550" y="2167925"/>
            <a:ext cx="15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silly(half of arr)</a:t>
            </a:r>
            <a:endParaRPr sz="1000">
              <a:solidFill>
                <a:srgbClr val="38761D"/>
              </a:solidFill>
              <a:latin typeface="IBM Plex Mono"/>
              <a:ea typeface="IBM Plex Mono"/>
              <a:cs typeface="IBM Plex Mono"/>
              <a:sym typeface="IBM Plex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 </a:t>
            </a:r>
            <a:r>
              <a:rPr lang="en"/>
              <a:t>Re-cursed with Asymptotics  </a:t>
            </a:r>
            <a:r>
              <a:rPr lang="en" sz="1400">
                <a:latin typeface="Catamaran"/>
                <a:ea typeface="Catamaran"/>
                <a:cs typeface="Catamaran"/>
                <a:sym typeface="Catamaran"/>
              </a:rPr>
              <a:t>Can you find a runtime bound for the code below? Assume the System.arraycopy method takes ϴ(N) time, where N is the size of the input array.</a:t>
            </a:r>
            <a:endParaRPr i="1" sz="1400">
              <a:solidFill>
                <a:schemeClr val="accent6"/>
              </a:solidFill>
              <a:latin typeface="Catamaran"/>
              <a:ea typeface="Catamaran"/>
              <a:cs typeface="Catamaran"/>
              <a:sym typeface="Catamaran"/>
            </a:endParaRPr>
          </a:p>
        </p:txBody>
      </p:sp>
      <p:sp>
        <p:nvSpPr>
          <p:cNvPr id="561" name="Google Shape;561;p54"/>
          <p:cNvSpPr txBox="1"/>
          <p:nvPr>
            <p:ph idx="1" type="body"/>
          </p:nvPr>
        </p:nvSpPr>
        <p:spPr>
          <a:xfrm>
            <a:off x="311700" y="1304875"/>
            <a:ext cx="349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void silly(int[] arr)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if (arr.length &lt;= 1)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System.out.println("You won!");</a:t>
            </a:r>
            <a:endParaRPr sz="1100">
              <a:latin typeface="IBM Plex Mono"/>
              <a:ea typeface="IBM Plex Mono"/>
              <a:cs typeface="IBM Plex Mono"/>
              <a:sym typeface="IBM Plex Mono"/>
            </a:endParaRPr>
          </a:p>
          <a:p>
            <a:pPr indent="0" lvl="0" marL="45720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return;</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newLen = arr.length / 2</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firstHalf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secondHalf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0, firstHalf,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newLen, secondHalf,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silly(firstHalf);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silly(secondHalf);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p:txBody>
      </p:sp>
      <p:sp>
        <p:nvSpPr>
          <p:cNvPr id="562" name="Google Shape;562;p54"/>
          <p:cNvSpPr/>
          <p:nvPr/>
        </p:nvSpPr>
        <p:spPr>
          <a:xfrm>
            <a:off x="6623275" y="13224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a:t>
            </a:r>
            <a:endParaRPr sz="1000">
              <a:solidFill>
                <a:srgbClr val="38761D"/>
              </a:solidFill>
              <a:latin typeface="Avenir"/>
              <a:ea typeface="Avenir"/>
              <a:cs typeface="Avenir"/>
              <a:sym typeface="Avenir"/>
            </a:endParaRPr>
          </a:p>
        </p:txBody>
      </p:sp>
      <p:sp>
        <p:nvSpPr>
          <p:cNvPr id="563" name="Google Shape;563;p54"/>
          <p:cNvSpPr txBox="1"/>
          <p:nvPr/>
        </p:nvSpPr>
        <p:spPr>
          <a:xfrm>
            <a:off x="3817950" y="1357463"/>
            <a:ext cx="135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silly(arr)</a:t>
            </a:r>
            <a:endParaRPr sz="1000">
              <a:solidFill>
                <a:srgbClr val="38761D"/>
              </a:solidFill>
              <a:latin typeface="IBM Plex Mono"/>
              <a:ea typeface="IBM Plex Mono"/>
              <a:cs typeface="IBM Plex Mono"/>
              <a:sym typeface="IBM Plex Mono"/>
            </a:endParaRPr>
          </a:p>
        </p:txBody>
      </p:sp>
      <p:sp>
        <p:nvSpPr>
          <p:cNvPr id="564" name="Google Shape;564;p54"/>
          <p:cNvSpPr/>
          <p:nvPr/>
        </p:nvSpPr>
        <p:spPr>
          <a:xfrm>
            <a:off x="5773500" y="214325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N/2</a:t>
            </a:r>
            <a:endParaRPr sz="1000">
              <a:solidFill>
                <a:srgbClr val="38761D"/>
              </a:solidFill>
              <a:latin typeface="Avenir"/>
              <a:ea typeface="Avenir"/>
              <a:cs typeface="Avenir"/>
              <a:sym typeface="Avenir"/>
            </a:endParaRPr>
          </a:p>
        </p:txBody>
      </p:sp>
      <p:sp>
        <p:nvSpPr>
          <p:cNvPr id="565" name="Google Shape;565;p54"/>
          <p:cNvSpPr/>
          <p:nvPr/>
        </p:nvSpPr>
        <p:spPr>
          <a:xfrm>
            <a:off x="7426550" y="21278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N/2</a:t>
            </a:r>
            <a:endParaRPr sz="1000">
              <a:solidFill>
                <a:srgbClr val="38761D"/>
              </a:solidFill>
              <a:latin typeface="Avenir"/>
              <a:ea typeface="Avenir"/>
              <a:cs typeface="Avenir"/>
              <a:sym typeface="Avenir"/>
            </a:endParaRPr>
          </a:p>
        </p:txBody>
      </p:sp>
      <p:sp>
        <p:nvSpPr>
          <p:cNvPr id="566" name="Google Shape;566;p54"/>
          <p:cNvSpPr/>
          <p:nvPr/>
        </p:nvSpPr>
        <p:spPr>
          <a:xfrm>
            <a:off x="533157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sz="1000">
              <a:solidFill>
                <a:srgbClr val="38761D"/>
              </a:solidFill>
              <a:latin typeface="Avenir"/>
              <a:ea typeface="Avenir"/>
              <a:cs typeface="Avenir"/>
              <a:sym typeface="Avenir"/>
            </a:endParaRPr>
          </a:p>
        </p:txBody>
      </p:sp>
      <p:sp>
        <p:nvSpPr>
          <p:cNvPr id="567" name="Google Shape;567;p54"/>
          <p:cNvSpPr/>
          <p:nvPr/>
        </p:nvSpPr>
        <p:spPr>
          <a:xfrm>
            <a:off x="616792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sp>
        <p:nvSpPr>
          <p:cNvPr id="568" name="Google Shape;568;p54"/>
          <p:cNvSpPr/>
          <p:nvPr/>
        </p:nvSpPr>
        <p:spPr>
          <a:xfrm>
            <a:off x="700427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sp>
        <p:nvSpPr>
          <p:cNvPr id="569" name="Google Shape;569;p54"/>
          <p:cNvSpPr/>
          <p:nvPr/>
        </p:nvSpPr>
        <p:spPr>
          <a:xfrm>
            <a:off x="784062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cxnSp>
        <p:nvCxnSpPr>
          <p:cNvPr id="570" name="Google Shape;570;p54"/>
          <p:cNvCxnSpPr>
            <a:stCxn id="562" idx="3"/>
            <a:endCxn id="564" idx="7"/>
          </p:cNvCxnSpPr>
          <p:nvPr/>
        </p:nvCxnSpPr>
        <p:spPr>
          <a:xfrm flipH="1">
            <a:off x="6276361" y="1811230"/>
            <a:ext cx="433200" cy="415800"/>
          </a:xfrm>
          <a:prstGeom prst="straightConnector1">
            <a:avLst/>
          </a:prstGeom>
          <a:noFill/>
          <a:ln cap="flat" cmpd="sng" w="9525">
            <a:solidFill>
              <a:srgbClr val="38761D"/>
            </a:solidFill>
            <a:prstDash val="solid"/>
            <a:round/>
            <a:headEnd len="med" w="med" type="none"/>
            <a:tailEnd len="med" w="med" type="triangle"/>
          </a:ln>
        </p:spPr>
      </p:cxnSp>
      <p:cxnSp>
        <p:nvCxnSpPr>
          <p:cNvPr id="571" name="Google Shape;571;p54"/>
          <p:cNvCxnSpPr>
            <a:stCxn id="562" idx="5"/>
            <a:endCxn id="565" idx="1"/>
          </p:cNvCxnSpPr>
          <p:nvPr/>
        </p:nvCxnSpPr>
        <p:spPr>
          <a:xfrm>
            <a:off x="7126189" y="1811230"/>
            <a:ext cx="386700" cy="400500"/>
          </a:xfrm>
          <a:prstGeom prst="straightConnector1">
            <a:avLst/>
          </a:prstGeom>
          <a:noFill/>
          <a:ln cap="flat" cmpd="sng" w="9525">
            <a:solidFill>
              <a:srgbClr val="38761D"/>
            </a:solidFill>
            <a:prstDash val="solid"/>
            <a:round/>
            <a:headEnd len="med" w="med" type="none"/>
            <a:tailEnd len="med" w="med" type="triangle"/>
          </a:ln>
        </p:spPr>
      </p:cxnSp>
      <p:cxnSp>
        <p:nvCxnSpPr>
          <p:cNvPr id="572" name="Google Shape;572;p54"/>
          <p:cNvCxnSpPr>
            <a:stCxn id="564" idx="3"/>
            <a:endCxn id="566" idx="0"/>
          </p:cNvCxnSpPr>
          <p:nvPr/>
        </p:nvCxnSpPr>
        <p:spPr>
          <a:xfrm flipH="1">
            <a:off x="5626086" y="2632080"/>
            <a:ext cx="233700" cy="387600"/>
          </a:xfrm>
          <a:prstGeom prst="straightConnector1">
            <a:avLst/>
          </a:prstGeom>
          <a:noFill/>
          <a:ln cap="flat" cmpd="sng" w="9525">
            <a:solidFill>
              <a:srgbClr val="38761D"/>
            </a:solidFill>
            <a:prstDash val="solid"/>
            <a:round/>
            <a:headEnd len="med" w="med" type="none"/>
            <a:tailEnd len="med" w="med" type="triangle"/>
          </a:ln>
        </p:spPr>
      </p:cxnSp>
      <p:cxnSp>
        <p:nvCxnSpPr>
          <p:cNvPr id="573" name="Google Shape;573;p54"/>
          <p:cNvCxnSpPr>
            <a:stCxn id="564" idx="5"/>
            <a:endCxn id="567" idx="0"/>
          </p:cNvCxnSpPr>
          <p:nvPr/>
        </p:nvCxnSpPr>
        <p:spPr>
          <a:xfrm>
            <a:off x="6276414" y="2632080"/>
            <a:ext cx="186000" cy="387600"/>
          </a:xfrm>
          <a:prstGeom prst="straightConnector1">
            <a:avLst/>
          </a:prstGeom>
          <a:noFill/>
          <a:ln cap="flat" cmpd="sng" w="9525">
            <a:solidFill>
              <a:srgbClr val="38761D"/>
            </a:solidFill>
            <a:prstDash val="solid"/>
            <a:round/>
            <a:headEnd len="med" w="med" type="none"/>
            <a:tailEnd len="med" w="med" type="triangle"/>
          </a:ln>
        </p:spPr>
      </p:cxnSp>
      <p:cxnSp>
        <p:nvCxnSpPr>
          <p:cNvPr id="574" name="Google Shape;574;p54"/>
          <p:cNvCxnSpPr>
            <a:stCxn id="565" idx="3"/>
            <a:endCxn id="568" idx="0"/>
          </p:cNvCxnSpPr>
          <p:nvPr/>
        </p:nvCxnSpPr>
        <p:spPr>
          <a:xfrm flipH="1">
            <a:off x="7298936" y="2616705"/>
            <a:ext cx="213900" cy="402900"/>
          </a:xfrm>
          <a:prstGeom prst="straightConnector1">
            <a:avLst/>
          </a:prstGeom>
          <a:noFill/>
          <a:ln cap="flat" cmpd="sng" w="9525">
            <a:solidFill>
              <a:srgbClr val="38761D"/>
            </a:solidFill>
            <a:prstDash val="solid"/>
            <a:round/>
            <a:headEnd len="med" w="med" type="none"/>
            <a:tailEnd len="med" w="med" type="triangle"/>
          </a:ln>
        </p:spPr>
      </p:cxnSp>
      <p:cxnSp>
        <p:nvCxnSpPr>
          <p:cNvPr id="575" name="Google Shape;575;p54"/>
          <p:cNvCxnSpPr>
            <a:stCxn id="565" idx="5"/>
            <a:endCxn id="569" idx="0"/>
          </p:cNvCxnSpPr>
          <p:nvPr/>
        </p:nvCxnSpPr>
        <p:spPr>
          <a:xfrm>
            <a:off x="7929464" y="2616705"/>
            <a:ext cx="205800" cy="402900"/>
          </a:xfrm>
          <a:prstGeom prst="straightConnector1">
            <a:avLst/>
          </a:prstGeom>
          <a:noFill/>
          <a:ln cap="flat" cmpd="sng" w="9525">
            <a:solidFill>
              <a:srgbClr val="38761D"/>
            </a:solidFill>
            <a:prstDash val="solid"/>
            <a:round/>
            <a:headEnd len="med" w="med" type="none"/>
            <a:tailEnd len="med" w="med" type="triangle"/>
          </a:ln>
        </p:spPr>
      </p:cxnSp>
      <p:sp>
        <p:nvSpPr>
          <p:cNvPr id="576" name="Google Shape;576;p54"/>
          <p:cNvSpPr txBox="1"/>
          <p:nvPr/>
        </p:nvSpPr>
        <p:spPr>
          <a:xfrm>
            <a:off x="3803550" y="2167925"/>
            <a:ext cx="15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silly(half of arr)</a:t>
            </a:r>
            <a:endParaRPr sz="1000">
              <a:solidFill>
                <a:srgbClr val="38761D"/>
              </a:solidFill>
              <a:latin typeface="IBM Plex Mono"/>
              <a:ea typeface="IBM Plex Mono"/>
              <a:cs typeface="IBM Plex Mono"/>
              <a:sym typeface="IBM Plex Mono"/>
            </a:endParaRPr>
          </a:p>
        </p:txBody>
      </p:sp>
      <p:sp>
        <p:nvSpPr>
          <p:cNvPr id="577" name="Google Shape;577;p54"/>
          <p:cNvSpPr txBox="1"/>
          <p:nvPr/>
        </p:nvSpPr>
        <p:spPr>
          <a:xfrm>
            <a:off x="3779550" y="3136600"/>
            <a:ext cx="15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silly(qtr of arr)</a:t>
            </a:r>
            <a:endParaRPr sz="1000">
              <a:solidFill>
                <a:srgbClr val="38761D"/>
              </a:solidFill>
              <a:latin typeface="IBM Plex Mono"/>
              <a:ea typeface="IBM Plex Mono"/>
              <a:cs typeface="IBM Plex Mono"/>
              <a:sym typeface="IBM Plex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 </a:t>
            </a:r>
            <a:r>
              <a:rPr lang="en"/>
              <a:t>Re-cursed with Asymptotics  </a:t>
            </a:r>
            <a:r>
              <a:rPr lang="en" sz="1400">
                <a:latin typeface="Catamaran"/>
                <a:ea typeface="Catamaran"/>
                <a:cs typeface="Catamaran"/>
                <a:sym typeface="Catamaran"/>
              </a:rPr>
              <a:t>Can you find a runtime bound for the code below? Assume the System.arraycopy method takes ϴ(N) time, where N is the size of the input array.</a:t>
            </a:r>
            <a:endParaRPr i="1" sz="1400">
              <a:solidFill>
                <a:schemeClr val="accent6"/>
              </a:solidFill>
              <a:latin typeface="Catamaran"/>
              <a:ea typeface="Catamaran"/>
              <a:cs typeface="Catamaran"/>
              <a:sym typeface="Catamaran"/>
            </a:endParaRPr>
          </a:p>
        </p:txBody>
      </p:sp>
      <p:sp>
        <p:nvSpPr>
          <p:cNvPr id="583" name="Google Shape;583;p55"/>
          <p:cNvSpPr txBox="1"/>
          <p:nvPr>
            <p:ph idx="1" type="body"/>
          </p:nvPr>
        </p:nvSpPr>
        <p:spPr>
          <a:xfrm>
            <a:off x="311700" y="1304875"/>
            <a:ext cx="349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void silly(int[] arr)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if (arr.length &lt;= 1)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System.out.println("You won!");</a:t>
            </a:r>
            <a:endParaRPr sz="1100">
              <a:latin typeface="IBM Plex Mono"/>
              <a:ea typeface="IBM Plex Mono"/>
              <a:cs typeface="IBM Plex Mono"/>
              <a:sym typeface="IBM Plex Mono"/>
            </a:endParaRPr>
          </a:p>
          <a:p>
            <a:pPr indent="0" lvl="0" marL="45720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return;</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newLen = arr.length / 2</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firstHalf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secondHalf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0, firstHalf,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newLen, secondHalf,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silly(firstHalf);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silly(secondHalf);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p:txBody>
      </p:sp>
      <p:sp>
        <p:nvSpPr>
          <p:cNvPr id="584" name="Google Shape;584;p55"/>
          <p:cNvSpPr/>
          <p:nvPr/>
        </p:nvSpPr>
        <p:spPr>
          <a:xfrm>
            <a:off x="6623275" y="13224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a:t>
            </a:r>
            <a:endParaRPr sz="1000">
              <a:solidFill>
                <a:srgbClr val="38761D"/>
              </a:solidFill>
              <a:latin typeface="Avenir"/>
              <a:ea typeface="Avenir"/>
              <a:cs typeface="Avenir"/>
              <a:sym typeface="Avenir"/>
            </a:endParaRPr>
          </a:p>
        </p:txBody>
      </p:sp>
      <p:sp>
        <p:nvSpPr>
          <p:cNvPr id="585" name="Google Shape;585;p55"/>
          <p:cNvSpPr/>
          <p:nvPr/>
        </p:nvSpPr>
        <p:spPr>
          <a:xfrm>
            <a:off x="5773500" y="214325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N/2</a:t>
            </a:r>
            <a:endParaRPr sz="1000">
              <a:solidFill>
                <a:srgbClr val="38761D"/>
              </a:solidFill>
              <a:latin typeface="Avenir"/>
              <a:ea typeface="Avenir"/>
              <a:cs typeface="Avenir"/>
              <a:sym typeface="Avenir"/>
            </a:endParaRPr>
          </a:p>
        </p:txBody>
      </p:sp>
      <p:sp>
        <p:nvSpPr>
          <p:cNvPr id="586" name="Google Shape;586;p55"/>
          <p:cNvSpPr/>
          <p:nvPr/>
        </p:nvSpPr>
        <p:spPr>
          <a:xfrm>
            <a:off x="7426550" y="21278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N/2</a:t>
            </a:r>
            <a:endParaRPr sz="1000">
              <a:solidFill>
                <a:srgbClr val="38761D"/>
              </a:solidFill>
              <a:latin typeface="Avenir"/>
              <a:ea typeface="Avenir"/>
              <a:cs typeface="Avenir"/>
              <a:sym typeface="Avenir"/>
            </a:endParaRPr>
          </a:p>
        </p:txBody>
      </p:sp>
      <p:sp>
        <p:nvSpPr>
          <p:cNvPr id="587" name="Google Shape;587;p55"/>
          <p:cNvSpPr/>
          <p:nvPr/>
        </p:nvSpPr>
        <p:spPr>
          <a:xfrm>
            <a:off x="533157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sz="1000">
              <a:solidFill>
                <a:srgbClr val="38761D"/>
              </a:solidFill>
              <a:latin typeface="Avenir"/>
              <a:ea typeface="Avenir"/>
              <a:cs typeface="Avenir"/>
              <a:sym typeface="Avenir"/>
            </a:endParaRPr>
          </a:p>
        </p:txBody>
      </p:sp>
      <p:sp>
        <p:nvSpPr>
          <p:cNvPr id="588" name="Google Shape;588;p55"/>
          <p:cNvSpPr/>
          <p:nvPr/>
        </p:nvSpPr>
        <p:spPr>
          <a:xfrm>
            <a:off x="616792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sp>
        <p:nvSpPr>
          <p:cNvPr id="589" name="Google Shape;589;p55"/>
          <p:cNvSpPr/>
          <p:nvPr/>
        </p:nvSpPr>
        <p:spPr>
          <a:xfrm>
            <a:off x="700427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sp>
        <p:nvSpPr>
          <p:cNvPr id="590" name="Google Shape;590;p55"/>
          <p:cNvSpPr/>
          <p:nvPr/>
        </p:nvSpPr>
        <p:spPr>
          <a:xfrm>
            <a:off x="784062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sp>
        <p:nvSpPr>
          <p:cNvPr id="591" name="Google Shape;591;p55"/>
          <p:cNvSpPr txBox="1"/>
          <p:nvPr/>
        </p:nvSpPr>
        <p:spPr>
          <a:xfrm rot="5400000">
            <a:off x="58009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592" name="Google Shape;592;p55"/>
          <p:cNvSpPr txBox="1"/>
          <p:nvPr/>
        </p:nvSpPr>
        <p:spPr>
          <a:xfrm rot="5400000">
            <a:off x="66391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593" name="Google Shape;593;p55"/>
          <p:cNvSpPr txBox="1"/>
          <p:nvPr/>
        </p:nvSpPr>
        <p:spPr>
          <a:xfrm rot="5400000">
            <a:off x="74773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594" name="Google Shape;594;p55"/>
          <p:cNvSpPr txBox="1"/>
          <p:nvPr/>
        </p:nvSpPr>
        <p:spPr>
          <a:xfrm rot="5400000">
            <a:off x="47341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595" name="Google Shape;595;p55"/>
          <p:cNvSpPr txBox="1"/>
          <p:nvPr/>
        </p:nvSpPr>
        <p:spPr>
          <a:xfrm rot="5400000">
            <a:off x="84679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596" name="Google Shape;596;p55"/>
          <p:cNvSpPr/>
          <p:nvPr/>
        </p:nvSpPr>
        <p:spPr>
          <a:xfrm>
            <a:off x="4779738"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sp>
        <p:nvSpPr>
          <p:cNvPr id="597" name="Google Shape;597;p55"/>
          <p:cNvSpPr/>
          <p:nvPr/>
        </p:nvSpPr>
        <p:spPr>
          <a:xfrm>
            <a:off x="5717200"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sp>
        <p:nvSpPr>
          <p:cNvPr id="598" name="Google Shape;598;p55"/>
          <p:cNvSpPr/>
          <p:nvPr/>
        </p:nvSpPr>
        <p:spPr>
          <a:xfrm>
            <a:off x="6654650"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sp>
        <p:nvSpPr>
          <p:cNvPr id="599" name="Google Shape;599;p55"/>
          <p:cNvSpPr/>
          <p:nvPr/>
        </p:nvSpPr>
        <p:spPr>
          <a:xfrm>
            <a:off x="7592100"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sp>
        <p:nvSpPr>
          <p:cNvPr id="600" name="Google Shape;600;p55"/>
          <p:cNvSpPr/>
          <p:nvPr/>
        </p:nvSpPr>
        <p:spPr>
          <a:xfrm>
            <a:off x="8493725"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cxnSp>
        <p:nvCxnSpPr>
          <p:cNvPr id="601" name="Google Shape;601;p55"/>
          <p:cNvCxnSpPr>
            <a:stCxn id="584" idx="3"/>
            <a:endCxn id="585" idx="7"/>
          </p:cNvCxnSpPr>
          <p:nvPr/>
        </p:nvCxnSpPr>
        <p:spPr>
          <a:xfrm flipH="1">
            <a:off x="6276361" y="1811230"/>
            <a:ext cx="433200" cy="415800"/>
          </a:xfrm>
          <a:prstGeom prst="straightConnector1">
            <a:avLst/>
          </a:prstGeom>
          <a:noFill/>
          <a:ln cap="flat" cmpd="sng" w="9525">
            <a:solidFill>
              <a:srgbClr val="38761D"/>
            </a:solidFill>
            <a:prstDash val="solid"/>
            <a:round/>
            <a:headEnd len="med" w="med" type="none"/>
            <a:tailEnd len="med" w="med" type="triangle"/>
          </a:ln>
        </p:spPr>
      </p:cxnSp>
      <p:cxnSp>
        <p:nvCxnSpPr>
          <p:cNvPr id="602" name="Google Shape;602;p55"/>
          <p:cNvCxnSpPr>
            <a:stCxn id="584" idx="5"/>
            <a:endCxn id="586" idx="1"/>
          </p:cNvCxnSpPr>
          <p:nvPr/>
        </p:nvCxnSpPr>
        <p:spPr>
          <a:xfrm>
            <a:off x="7126189" y="1811230"/>
            <a:ext cx="386700" cy="400500"/>
          </a:xfrm>
          <a:prstGeom prst="straightConnector1">
            <a:avLst/>
          </a:prstGeom>
          <a:noFill/>
          <a:ln cap="flat" cmpd="sng" w="9525">
            <a:solidFill>
              <a:srgbClr val="38761D"/>
            </a:solidFill>
            <a:prstDash val="solid"/>
            <a:round/>
            <a:headEnd len="med" w="med" type="none"/>
            <a:tailEnd len="med" w="med" type="triangle"/>
          </a:ln>
        </p:spPr>
      </p:cxnSp>
      <p:cxnSp>
        <p:nvCxnSpPr>
          <p:cNvPr id="603" name="Google Shape;603;p55"/>
          <p:cNvCxnSpPr>
            <a:stCxn id="585" idx="3"/>
            <a:endCxn id="587" idx="0"/>
          </p:cNvCxnSpPr>
          <p:nvPr/>
        </p:nvCxnSpPr>
        <p:spPr>
          <a:xfrm flipH="1">
            <a:off x="5626086" y="2632080"/>
            <a:ext cx="233700" cy="387600"/>
          </a:xfrm>
          <a:prstGeom prst="straightConnector1">
            <a:avLst/>
          </a:prstGeom>
          <a:noFill/>
          <a:ln cap="flat" cmpd="sng" w="9525">
            <a:solidFill>
              <a:srgbClr val="38761D"/>
            </a:solidFill>
            <a:prstDash val="solid"/>
            <a:round/>
            <a:headEnd len="med" w="med" type="none"/>
            <a:tailEnd len="med" w="med" type="triangle"/>
          </a:ln>
        </p:spPr>
      </p:cxnSp>
      <p:cxnSp>
        <p:nvCxnSpPr>
          <p:cNvPr id="604" name="Google Shape;604;p55"/>
          <p:cNvCxnSpPr>
            <a:stCxn id="585" idx="5"/>
            <a:endCxn id="588" idx="0"/>
          </p:cNvCxnSpPr>
          <p:nvPr/>
        </p:nvCxnSpPr>
        <p:spPr>
          <a:xfrm>
            <a:off x="6276414" y="2632080"/>
            <a:ext cx="186000" cy="387600"/>
          </a:xfrm>
          <a:prstGeom prst="straightConnector1">
            <a:avLst/>
          </a:prstGeom>
          <a:noFill/>
          <a:ln cap="flat" cmpd="sng" w="9525">
            <a:solidFill>
              <a:srgbClr val="38761D"/>
            </a:solidFill>
            <a:prstDash val="solid"/>
            <a:round/>
            <a:headEnd len="med" w="med" type="none"/>
            <a:tailEnd len="med" w="med" type="triangle"/>
          </a:ln>
        </p:spPr>
      </p:cxnSp>
      <p:cxnSp>
        <p:nvCxnSpPr>
          <p:cNvPr id="605" name="Google Shape;605;p55"/>
          <p:cNvCxnSpPr>
            <a:stCxn id="586" idx="3"/>
            <a:endCxn id="589" idx="0"/>
          </p:cNvCxnSpPr>
          <p:nvPr/>
        </p:nvCxnSpPr>
        <p:spPr>
          <a:xfrm flipH="1">
            <a:off x="7298936" y="2616705"/>
            <a:ext cx="213900" cy="402900"/>
          </a:xfrm>
          <a:prstGeom prst="straightConnector1">
            <a:avLst/>
          </a:prstGeom>
          <a:noFill/>
          <a:ln cap="flat" cmpd="sng" w="9525">
            <a:solidFill>
              <a:srgbClr val="38761D"/>
            </a:solidFill>
            <a:prstDash val="solid"/>
            <a:round/>
            <a:headEnd len="med" w="med" type="none"/>
            <a:tailEnd len="med" w="med" type="triangle"/>
          </a:ln>
        </p:spPr>
      </p:cxnSp>
      <p:cxnSp>
        <p:nvCxnSpPr>
          <p:cNvPr id="606" name="Google Shape;606;p55"/>
          <p:cNvCxnSpPr>
            <a:stCxn id="586" idx="5"/>
            <a:endCxn id="590" idx="0"/>
          </p:cNvCxnSpPr>
          <p:nvPr/>
        </p:nvCxnSpPr>
        <p:spPr>
          <a:xfrm>
            <a:off x="7929464" y="2616705"/>
            <a:ext cx="205800" cy="402900"/>
          </a:xfrm>
          <a:prstGeom prst="straightConnector1">
            <a:avLst/>
          </a:prstGeom>
          <a:noFill/>
          <a:ln cap="flat" cmpd="sng" w="9525">
            <a:solidFill>
              <a:srgbClr val="38761D"/>
            </a:solidFill>
            <a:prstDash val="solid"/>
            <a:round/>
            <a:headEnd len="med" w="med" type="none"/>
            <a:tailEnd len="med" w="med" type="triangle"/>
          </a:ln>
        </p:spPr>
      </p:cxnSp>
      <p:sp>
        <p:nvSpPr>
          <p:cNvPr id="607" name="Google Shape;607;p55"/>
          <p:cNvSpPr txBox="1"/>
          <p:nvPr/>
        </p:nvSpPr>
        <p:spPr>
          <a:xfrm>
            <a:off x="3803550" y="2167925"/>
            <a:ext cx="15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silly(half of arr)</a:t>
            </a:r>
            <a:endParaRPr sz="1000">
              <a:solidFill>
                <a:srgbClr val="38761D"/>
              </a:solidFill>
              <a:latin typeface="IBM Plex Mono"/>
              <a:ea typeface="IBM Plex Mono"/>
              <a:cs typeface="IBM Plex Mono"/>
              <a:sym typeface="IBM Plex Mono"/>
            </a:endParaRPr>
          </a:p>
        </p:txBody>
      </p:sp>
      <p:sp>
        <p:nvSpPr>
          <p:cNvPr id="608" name="Google Shape;608;p55"/>
          <p:cNvSpPr txBox="1"/>
          <p:nvPr/>
        </p:nvSpPr>
        <p:spPr>
          <a:xfrm>
            <a:off x="3779550" y="3136600"/>
            <a:ext cx="15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silly(qtr of arr)</a:t>
            </a:r>
            <a:endParaRPr sz="1000">
              <a:solidFill>
                <a:srgbClr val="38761D"/>
              </a:solidFill>
              <a:latin typeface="IBM Plex Mono"/>
              <a:ea typeface="IBM Plex Mono"/>
              <a:cs typeface="IBM Plex Mono"/>
              <a:sym typeface="IBM Plex Mono"/>
            </a:endParaRPr>
          </a:p>
        </p:txBody>
      </p:sp>
      <p:sp>
        <p:nvSpPr>
          <p:cNvPr id="609" name="Google Shape;609;p55"/>
          <p:cNvSpPr txBox="1"/>
          <p:nvPr/>
        </p:nvSpPr>
        <p:spPr>
          <a:xfrm>
            <a:off x="3861888" y="4344975"/>
            <a:ext cx="93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silly(1 elem of arr)</a:t>
            </a:r>
            <a:endParaRPr sz="1000">
              <a:solidFill>
                <a:srgbClr val="38761D"/>
              </a:solidFill>
              <a:latin typeface="IBM Plex Mono"/>
              <a:ea typeface="IBM Plex Mono"/>
              <a:cs typeface="IBM Plex Mono"/>
              <a:sym typeface="IBM Plex Mono"/>
            </a:endParaRPr>
          </a:p>
        </p:txBody>
      </p:sp>
      <p:sp>
        <p:nvSpPr>
          <p:cNvPr id="610" name="Google Shape;610;p55"/>
          <p:cNvSpPr txBox="1"/>
          <p:nvPr/>
        </p:nvSpPr>
        <p:spPr>
          <a:xfrm>
            <a:off x="3817950" y="1357463"/>
            <a:ext cx="135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silly(arr)</a:t>
            </a:r>
            <a:endParaRPr sz="1000">
              <a:solidFill>
                <a:srgbClr val="38761D"/>
              </a:solidFill>
              <a:latin typeface="IBM Plex Mono"/>
              <a:ea typeface="IBM Plex Mono"/>
              <a:cs typeface="IBM Plex Mono"/>
              <a:sym typeface="IBM Plex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 </a:t>
            </a:r>
            <a:r>
              <a:rPr lang="en"/>
              <a:t>Re-cursed with Asymptotics  </a:t>
            </a:r>
            <a:r>
              <a:rPr lang="en" sz="1400">
                <a:latin typeface="Catamaran"/>
                <a:ea typeface="Catamaran"/>
                <a:cs typeface="Catamaran"/>
                <a:sym typeface="Catamaran"/>
              </a:rPr>
              <a:t>Can you find a runtime bound for the code below? Assume the System.arraycopy method takes ϴ(N) time, where N is the size of the input array.</a:t>
            </a:r>
            <a:endParaRPr i="1" sz="1400">
              <a:solidFill>
                <a:schemeClr val="accent6"/>
              </a:solidFill>
              <a:latin typeface="Catamaran"/>
              <a:ea typeface="Catamaran"/>
              <a:cs typeface="Catamaran"/>
              <a:sym typeface="Catamaran"/>
            </a:endParaRPr>
          </a:p>
        </p:txBody>
      </p:sp>
      <p:sp>
        <p:nvSpPr>
          <p:cNvPr id="616" name="Google Shape;616;p56"/>
          <p:cNvSpPr txBox="1"/>
          <p:nvPr>
            <p:ph idx="1" type="body"/>
          </p:nvPr>
        </p:nvSpPr>
        <p:spPr>
          <a:xfrm>
            <a:off x="311700" y="1304875"/>
            <a:ext cx="349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void silly(int[] arr)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if (arr.length &lt;= 1)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System.out.println("You won!");</a:t>
            </a:r>
            <a:endParaRPr sz="1100">
              <a:latin typeface="IBM Plex Mono"/>
              <a:ea typeface="IBM Plex Mono"/>
              <a:cs typeface="IBM Plex Mono"/>
              <a:sym typeface="IBM Plex Mono"/>
            </a:endParaRPr>
          </a:p>
          <a:p>
            <a:pPr indent="0" lvl="0" marL="45720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return;</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newLen = arr.length / 2</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firstHalf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int[] secondHalf = new int[newLen];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0, firstHalf,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System.arraycopy(arr, newLen, secondHalf, 0, newLen);</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silly(firstHalf);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silly(secondHalf);</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a:p>
            <a:pPr indent="0" lvl="0" marL="0" marR="0" rtl="0" algn="l">
              <a:lnSpc>
                <a:spcPct val="115000"/>
              </a:lnSpc>
              <a:spcBef>
                <a:spcPts val="0"/>
              </a:spcBef>
              <a:spcAft>
                <a:spcPts val="0"/>
              </a:spcAft>
              <a:buClr>
                <a:schemeClr val="dk1"/>
              </a:buClr>
              <a:buSzPts val="1100"/>
              <a:buFont typeface="Arial"/>
              <a:buNone/>
            </a:pPr>
            <a:r>
              <a:t/>
            </a:r>
            <a:endParaRPr sz="1100">
              <a:latin typeface="IBM Plex Mono"/>
              <a:ea typeface="IBM Plex Mono"/>
              <a:cs typeface="IBM Plex Mono"/>
              <a:sym typeface="IBM Plex Mono"/>
            </a:endParaRPr>
          </a:p>
        </p:txBody>
      </p:sp>
      <p:sp>
        <p:nvSpPr>
          <p:cNvPr id="617" name="Google Shape;617;p56"/>
          <p:cNvSpPr/>
          <p:nvPr/>
        </p:nvSpPr>
        <p:spPr>
          <a:xfrm>
            <a:off x="6623275" y="13224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a:t>
            </a:r>
            <a:endParaRPr sz="1000">
              <a:solidFill>
                <a:srgbClr val="38761D"/>
              </a:solidFill>
              <a:latin typeface="Avenir"/>
              <a:ea typeface="Avenir"/>
              <a:cs typeface="Avenir"/>
              <a:sym typeface="Avenir"/>
            </a:endParaRPr>
          </a:p>
        </p:txBody>
      </p:sp>
      <p:sp>
        <p:nvSpPr>
          <p:cNvPr id="618" name="Google Shape;618;p56"/>
          <p:cNvSpPr txBox="1"/>
          <p:nvPr/>
        </p:nvSpPr>
        <p:spPr>
          <a:xfrm>
            <a:off x="3817950" y="1357463"/>
            <a:ext cx="135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silly(arr)</a:t>
            </a:r>
            <a:endParaRPr sz="1000">
              <a:solidFill>
                <a:srgbClr val="38761D"/>
              </a:solidFill>
              <a:latin typeface="IBM Plex Mono"/>
              <a:ea typeface="IBM Plex Mono"/>
              <a:cs typeface="IBM Plex Mono"/>
              <a:sym typeface="IBM Plex Mono"/>
            </a:endParaRPr>
          </a:p>
        </p:txBody>
      </p:sp>
      <p:sp>
        <p:nvSpPr>
          <p:cNvPr id="619" name="Google Shape;619;p56"/>
          <p:cNvSpPr/>
          <p:nvPr/>
        </p:nvSpPr>
        <p:spPr>
          <a:xfrm>
            <a:off x="5773500" y="214325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N/2</a:t>
            </a:r>
            <a:endParaRPr sz="1000">
              <a:solidFill>
                <a:srgbClr val="38761D"/>
              </a:solidFill>
              <a:latin typeface="Avenir"/>
              <a:ea typeface="Avenir"/>
              <a:cs typeface="Avenir"/>
              <a:sym typeface="Avenir"/>
            </a:endParaRPr>
          </a:p>
        </p:txBody>
      </p:sp>
      <p:sp>
        <p:nvSpPr>
          <p:cNvPr id="620" name="Google Shape;620;p56"/>
          <p:cNvSpPr/>
          <p:nvPr/>
        </p:nvSpPr>
        <p:spPr>
          <a:xfrm>
            <a:off x="7426550" y="212787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N/2</a:t>
            </a:r>
            <a:endParaRPr sz="1000">
              <a:solidFill>
                <a:srgbClr val="38761D"/>
              </a:solidFill>
              <a:latin typeface="Avenir"/>
              <a:ea typeface="Avenir"/>
              <a:cs typeface="Avenir"/>
              <a:sym typeface="Avenir"/>
            </a:endParaRPr>
          </a:p>
        </p:txBody>
      </p:sp>
      <p:sp>
        <p:nvSpPr>
          <p:cNvPr id="621" name="Google Shape;621;p56"/>
          <p:cNvSpPr/>
          <p:nvPr/>
        </p:nvSpPr>
        <p:spPr>
          <a:xfrm>
            <a:off x="533157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sz="1000">
              <a:solidFill>
                <a:srgbClr val="38761D"/>
              </a:solidFill>
              <a:latin typeface="Avenir"/>
              <a:ea typeface="Avenir"/>
              <a:cs typeface="Avenir"/>
              <a:sym typeface="Avenir"/>
            </a:endParaRPr>
          </a:p>
        </p:txBody>
      </p:sp>
      <p:sp>
        <p:nvSpPr>
          <p:cNvPr id="622" name="Google Shape;622;p56"/>
          <p:cNvSpPr/>
          <p:nvPr/>
        </p:nvSpPr>
        <p:spPr>
          <a:xfrm>
            <a:off x="616792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sp>
        <p:nvSpPr>
          <p:cNvPr id="623" name="Google Shape;623;p56"/>
          <p:cNvSpPr/>
          <p:nvPr/>
        </p:nvSpPr>
        <p:spPr>
          <a:xfrm>
            <a:off x="700427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sp>
        <p:nvSpPr>
          <p:cNvPr id="624" name="Google Shape;624;p56"/>
          <p:cNvSpPr/>
          <p:nvPr/>
        </p:nvSpPr>
        <p:spPr>
          <a:xfrm>
            <a:off x="7840625" y="30196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N/4</a:t>
            </a:r>
            <a:endParaRPr>
              <a:solidFill>
                <a:srgbClr val="38761D"/>
              </a:solidFill>
              <a:latin typeface="Avenir"/>
              <a:ea typeface="Avenir"/>
              <a:cs typeface="Avenir"/>
              <a:sym typeface="Avenir"/>
            </a:endParaRPr>
          </a:p>
        </p:txBody>
      </p:sp>
      <p:sp>
        <p:nvSpPr>
          <p:cNvPr id="625" name="Google Shape;625;p56"/>
          <p:cNvSpPr txBox="1"/>
          <p:nvPr/>
        </p:nvSpPr>
        <p:spPr>
          <a:xfrm rot="5400000">
            <a:off x="58009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626" name="Google Shape;626;p56"/>
          <p:cNvSpPr txBox="1"/>
          <p:nvPr/>
        </p:nvSpPr>
        <p:spPr>
          <a:xfrm rot="5400000">
            <a:off x="66391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627" name="Google Shape;627;p56"/>
          <p:cNvSpPr txBox="1"/>
          <p:nvPr/>
        </p:nvSpPr>
        <p:spPr>
          <a:xfrm rot="5400000">
            <a:off x="74773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628" name="Google Shape;628;p56"/>
          <p:cNvSpPr txBox="1"/>
          <p:nvPr/>
        </p:nvSpPr>
        <p:spPr>
          <a:xfrm rot="5400000">
            <a:off x="47341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629" name="Google Shape;629;p56"/>
          <p:cNvSpPr txBox="1"/>
          <p:nvPr/>
        </p:nvSpPr>
        <p:spPr>
          <a:xfrm rot="5400000">
            <a:off x="8467925" y="3717300"/>
            <a:ext cx="793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630" name="Google Shape;630;p56"/>
          <p:cNvSpPr/>
          <p:nvPr/>
        </p:nvSpPr>
        <p:spPr>
          <a:xfrm>
            <a:off x="4779738"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sp>
        <p:nvSpPr>
          <p:cNvPr id="631" name="Google Shape;631;p56"/>
          <p:cNvSpPr/>
          <p:nvPr/>
        </p:nvSpPr>
        <p:spPr>
          <a:xfrm>
            <a:off x="5717200"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sp>
        <p:nvSpPr>
          <p:cNvPr id="632" name="Google Shape;632;p56"/>
          <p:cNvSpPr/>
          <p:nvPr/>
        </p:nvSpPr>
        <p:spPr>
          <a:xfrm>
            <a:off x="6654650"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sp>
        <p:nvSpPr>
          <p:cNvPr id="633" name="Google Shape;633;p56"/>
          <p:cNvSpPr/>
          <p:nvPr/>
        </p:nvSpPr>
        <p:spPr>
          <a:xfrm>
            <a:off x="7592100"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sp>
        <p:nvSpPr>
          <p:cNvPr id="634" name="Google Shape;634;p56"/>
          <p:cNvSpPr/>
          <p:nvPr/>
        </p:nvSpPr>
        <p:spPr>
          <a:xfrm>
            <a:off x="8493725" y="4304925"/>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Avenir"/>
                <a:ea typeface="Avenir"/>
                <a:cs typeface="Avenir"/>
                <a:sym typeface="Avenir"/>
              </a:rPr>
              <a:t>1</a:t>
            </a:r>
            <a:endParaRPr sz="1000">
              <a:solidFill>
                <a:srgbClr val="38761D"/>
              </a:solidFill>
              <a:latin typeface="Avenir"/>
              <a:ea typeface="Avenir"/>
              <a:cs typeface="Avenir"/>
              <a:sym typeface="Avenir"/>
            </a:endParaRPr>
          </a:p>
        </p:txBody>
      </p:sp>
      <p:cxnSp>
        <p:nvCxnSpPr>
          <p:cNvPr id="635" name="Google Shape;635;p56"/>
          <p:cNvCxnSpPr>
            <a:stCxn id="617" idx="3"/>
            <a:endCxn id="619" idx="7"/>
          </p:cNvCxnSpPr>
          <p:nvPr/>
        </p:nvCxnSpPr>
        <p:spPr>
          <a:xfrm flipH="1">
            <a:off x="6276361" y="1811230"/>
            <a:ext cx="433200" cy="415800"/>
          </a:xfrm>
          <a:prstGeom prst="straightConnector1">
            <a:avLst/>
          </a:prstGeom>
          <a:noFill/>
          <a:ln cap="flat" cmpd="sng" w="9525">
            <a:solidFill>
              <a:srgbClr val="38761D"/>
            </a:solidFill>
            <a:prstDash val="solid"/>
            <a:round/>
            <a:headEnd len="med" w="med" type="none"/>
            <a:tailEnd len="med" w="med" type="triangle"/>
          </a:ln>
        </p:spPr>
      </p:cxnSp>
      <p:cxnSp>
        <p:nvCxnSpPr>
          <p:cNvPr id="636" name="Google Shape;636;p56"/>
          <p:cNvCxnSpPr>
            <a:stCxn id="617" idx="5"/>
            <a:endCxn id="620" idx="1"/>
          </p:cNvCxnSpPr>
          <p:nvPr/>
        </p:nvCxnSpPr>
        <p:spPr>
          <a:xfrm>
            <a:off x="7126189" y="1811230"/>
            <a:ext cx="386700" cy="400500"/>
          </a:xfrm>
          <a:prstGeom prst="straightConnector1">
            <a:avLst/>
          </a:prstGeom>
          <a:noFill/>
          <a:ln cap="flat" cmpd="sng" w="9525">
            <a:solidFill>
              <a:srgbClr val="38761D"/>
            </a:solidFill>
            <a:prstDash val="solid"/>
            <a:round/>
            <a:headEnd len="med" w="med" type="none"/>
            <a:tailEnd len="med" w="med" type="triangle"/>
          </a:ln>
        </p:spPr>
      </p:cxnSp>
      <p:cxnSp>
        <p:nvCxnSpPr>
          <p:cNvPr id="637" name="Google Shape;637;p56"/>
          <p:cNvCxnSpPr>
            <a:stCxn id="619" idx="3"/>
            <a:endCxn id="621" idx="0"/>
          </p:cNvCxnSpPr>
          <p:nvPr/>
        </p:nvCxnSpPr>
        <p:spPr>
          <a:xfrm flipH="1">
            <a:off x="5626086" y="2632080"/>
            <a:ext cx="233700" cy="387600"/>
          </a:xfrm>
          <a:prstGeom prst="straightConnector1">
            <a:avLst/>
          </a:prstGeom>
          <a:noFill/>
          <a:ln cap="flat" cmpd="sng" w="9525">
            <a:solidFill>
              <a:srgbClr val="38761D"/>
            </a:solidFill>
            <a:prstDash val="solid"/>
            <a:round/>
            <a:headEnd len="med" w="med" type="none"/>
            <a:tailEnd len="med" w="med" type="triangle"/>
          </a:ln>
        </p:spPr>
      </p:cxnSp>
      <p:cxnSp>
        <p:nvCxnSpPr>
          <p:cNvPr id="638" name="Google Shape;638;p56"/>
          <p:cNvCxnSpPr>
            <a:stCxn id="619" idx="5"/>
            <a:endCxn id="622" idx="0"/>
          </p:cNvCxnSpPr>
          <p:nvPr/>
        </p:nvCxnSpPr>
        <p:spPr>
          <a:xfrm>
            <a:off x="6276414" y="2632080"/>
            <a:ext cx="186000" cy="387600"/>
          </a:xfrm>
          <a:prstGeom prst="straightConnector1">
            <a:avLst/>
          </a:prstGeom>
          <a:noFill/>
          <a:ln cap="flat" cmpd="sng" w="9525">
            <a:solidFill>
              <a:srgbClr val="38761D"/>
            </a:solidFill>
            <a:prstDash val="solid"/>
            <a:round/>
            <a:headEnd len="med" w="med" type="none"/>
            <a:tailEnd len="med" w="med" type="triangle"/>
          </a:ln>
        </p:spPr>
      </p:cxnSp>
      <p:cxnSp>
        <p:nvCxnSpPr>
          <p:cNvPr id="639" name="Google Shape;639;p56"/>
          <p:cNvCxnSpPr>
            <a:stCxn id="620" idx="3"/>
            <a:endCxn id="623" idx="0"/>
          </p:cNvCxnSpPr>
          <p:nvPr/>
        </p:nvCxnSpPr>
        <p:spPr>
          <a:xfrm flipH="1">
            <a:off x="7298936" y="2616705"/>
            <a:ext cx="213900" cy="402900"/>
          </a:xfrm>
          <a:prstGeom prst="straightConnector1">
            <a:avLst/>
          </a:prstGeom>
          <a:noFill/>
          <a:ln cap="flat" cmpd="sng" w="9525">
            <a:solidFill>
              <a:srgbClr val="38761D"/>
            </a:solidFill>
            <a:prstDash val="solid"/>
            <a:round/>
            <a:headEnd len="med" w="med" type="none"/>
            <a:tailEnd len="med" w="med" type="triangle"/>
          </a:ln>
        </p:spPr>
      </p:cxnSp>
      <p:cxnSp>
        <p:nvCxnSpPr>
          <p:cNvPr id="640" name="Google Shape;640;p56"/>
          <p:cNvCxnSpPr>
            <a:stCxn id="620" idx="5"/>
            <a:endCxn id="624" idx="0"/>
          </p:cNvCxnSpPr>
          <p:nvPr/>
        </p:nvCxnSpPr>
        <p:spPr>
          <a:xfrm>
            <a:off x="7929464" y="2616705"/>
            <a:ext cx="205800" cy="402900"/>
          </a:xfrm>
          <a:prstGeom prst="straightConnector1">
            <a:avLst/>
          </a:prstGeom>
          <a:noFill/>
          <a:ln cap="flat" cmpd="sng" w="9525">
            <a:solidFill>
              <a:srgbClr val="38761D"/>
            </a:solidFill>
            <a:prstDash val="solid"/>
            <a:round/>
            <a:headEnd len="med" w="med" type="none"/>
            <a:tailEnd len="med" w="med" type="triangle"/>
          </a:ln>
        </p:spPr>
      </p:cxnSp>
      <p:sp>
        <p:nvSpPr>
          <p:cNvPr id="641" name="Google Shape;641;p56"/>
          <p:cNvSpPr txBox="1"/>
          <p:nvPr/>
        </p:nvSpPr>
        <p:spPr>
          <a:xfrm>
            <a:off x="3803550" y="2167925"/>
            <a:ext cx="15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silly(half of arr)</a:t>
            </a:r>
            <a:endParaRPr sz="1000">
              <a:solidFill>
                <a:srgbClr val="38761D"/>
              </a:solidFill>
              <a:latin typeface="IBM Plex Mono"/>
              <a:ea typeface="IBM Plex Mono"/>
              <a:cs typeface="IBM Plex Mono"/>
              <a:sym typeface="IBM Plex Mono"/>
            </a:endParaRPr>
          </a:p>
        </p:txBody>
      </p:sp>
      <p:sp>
        <p:nvSpPr>
          <p:cNvPr id="642" name="Google Shape;642;p56"/>
          <p:cNvSpPr txBox="1"/>
          <p:nvPr/>
        </p:nvSpPr>
        <p:spPr>
          <a:xfrm>
            <a:off x="3779550" y="3136600"/>
            <a:ext cx="15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silly(qtr of arr)</a:t>
            </a:r>
            <a:endParaRPr sz="1000">
              <a:solidFill>
                <a:srgbClr val="38761D"/>
              </a:solidFill>
              <a:latin typeface="IBM Plex Mono"/>
              <a:ea typeface="IBM Plex Mono"/>
              <a:cs typeface="IBM Plex Mono"/>
              <a:sym typeface="IBM Plex Mono"/>
            </a:endParaRPr>
          </a:p>
        </p:txBody>
      </p:sp>
      <p:sp>
        <p:nvSpPr>
          <p:cNvPr id="643" name="Google Shape;643;p56"/>
          <p:cNvSpPr txBox="1"/>
          <p:nvPr/>
        </p:nvSpPr>
        <p:spPr>
          <a:xfrm>
            <a:off x="3861888" y="4344975"/>
            <a:ext cx="93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IBM Plex Mono"/>
                <a:ea typeface="IBM Plex Mono"/>
                <a:cs typeface="IBM Plex Mono"/>
                <a:sym typeface="IBM Plex Mono"/>
              </a:rPr>
              <a:t>silly(1 elem of arr)</a:t>
            </a:r>
            <a:endParaRPr sz="1000">
              <a:solidFill>
                <a:srgbClr val="38761D"/>
              </a:solidFill>
              <a:latin typeface="IBM Plex Mono"/>
              <a:ea typeface="IBM Plex Mono"/>
              <a:cs typeface="IBM Plex Mono"/>
              <a:sym typeface="IBM Plex Mono"/>
            </a:endParaRPr>
          </a:p>
        </p:txBody>
      </p:sp>
      <p:sp>
        <p:nvSpPr>
          <p:cNvPr id="644" name="Google Shape;644;p56"/>
          <p:cNvSpPr txBox="1"/>
          <p:nvPr/>
        </p:nvSpPr>
        <p:spPr>
          <a:xfrm>
            <a:off x="7367175" y="1161425"/>
            <a:ext cx="19188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8761D"/>
                </a:solidFill>
                <a:latin typeface="IBM Plex Mono"/>
                <a:ea typeface="IBM Plex Mono"/>
                <a:cs typeface="IBM Plex Mono"/>
                <a:sym typeface="IBM Plex Mono"/>
              </a:rPr>
              <a:t>Runtime: </a:t>
            </a:r>
            <a:r>
              <a:rPr lang="en" sz="1200">
                <a:solidFill>
                  <a:srgbClr val="38761D"/>
                </a:solidFill>
                <a:highlight>
                  <a:srgbClr val="FFFFFF"/>
                </a:highlight>
                <a:latin typeface="IBM Plex Mono"/>
                <a:ea typeface="IBM Plex Mono"/>
                <a:cs typeface="IBM Plex Mono"/>
                <a:sym typeface="IBM Plex Mono"/>
              </a:rPr>
              <a:t>Θ(NlogN)</a:t>
            </a:r>
            <a:endParaRPr sz="1200">
              <a:solidFill>
                <a:srgbClr val="38761D"/>
              </a:solidFill>
              <a:highlight>
                <a:srgbClr val="FFFFFF"/>
              </a:highlight>
              <a:latin typeface="IBM Plex Mono"/>
              <a:ea typeface="IBM Plex Mono"/>
              <a:cs typeface="IBM Plex Mono"/>
              <a:sym typeface="IBM Plex Mono"/>
            </a:endParaRPr>
          </a:p>
          <a:p>
            <a:pPr indent="-190500" lvl="0" marL="342900" rtl="0" algn="l">
              <a:lnSpc>
                <a:spcPct val="115000"/>
              </a:lnSpc>
              <a:spcBef>
                <a:spcPts val="0"/>
              </a:spcBef>
              <a:spcAft>
                <a:spcPts val="0"/>
              </a:spcAft>
              <a:buClr>
                <a:srgbClr val="38761D"/>
              </a:buClr>
              <a:buSzPts val="1200"/>
              <a:buFont typeface="IBM Plex Mono"/>
              <a:buChar char="●"/>
            </a:pPr>
            <a:r>
              <a:rPr lang="en" sz="1200">
                <a:solidFill>
                  <a:srgbClr val="38761D"/>
                </a:solidFill>
                <a:highlight>
                  <a:srgbClr val="FFFFFF"/>
                </a:highlight>
                <a:latin typeface="IBM Plex Mono"/>
                <a:ea typeface="IBM Plex Mono"/>
                <a:cs typeface="IBM Plex Mono"/>
                <a:sym typeface="IBM Plex Mono"/>
              </a:rPr>
              <a:t>N total work per level * logN levels</a:t>
            </a:r>
            <a:endParaRPr sz="1200">
              <a:solidFill>
                <a:srgbClr val="38761D"/>
              </a:solidFill>
              <a:highlight>
                <a:srgbClr val="FFFFFF"/>
              </a:highlight>
              <a:latin typeface="IBM Plex Mono"/>
              <a:ea typeface="IBM Plex Mono"/>
              <a:cs typeface="IBM Plex Mono"/>
              <a:sym typeface="IBM Plex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7"/>
          <p:cNvSpPr txBox="1"/>
          <p:nvPr>
            <p:ph type="title"/>
          </p:nvPr>
        </p:nvSpPr>
        <p:spPr>
          <a:xfrm>
            <a:off x="311700" y="445025"/>
            <a:ext cx="87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a:t>
            </a:r>
            <a:r>
              <a:rPr lang="en"/>
              <a:t>Re-cursed with Asymptotics</a:t>
            </a:r>
            <a:r>
              <a:rPr lang="en"/>
              <a:t> </a:t>
            </a:r>
            <a:r>
              <a:rPr lang="en" sz="1400">
                <a:latin typeface="Catamaran"/>
                <a:ea typeface="Catamaran"/>
                <a:cs typeface="Catamaran"/>
                <a:sym typeface="Catamaran"/>
              </a:rPr>
              <a:t>Given that </a:t>
            </a:r>
            <a:r>
              <a:rPr lang="en" sz="1400">
                <a:latin typeface="IBM Plex Mono"/>
                <a:ea typeface="IBM Plex Mono"/>
                <a:cs typeface="IBM Plex Mono"/>
                <a:sym typeface="IBM Plex Mono"/>
              </a:rPr>
              <a:t>exponentialWork</a:t>
            </a:r>
            <a:r>
              <a:rPr lang="en" sz="1400">
                <a:latin typeface="Catamaran"/>
                <a:ea typeface="Catamaran"/>
                <a:cs typeface="Catamaran"/>
                <a:sym typeface="Catamaran"/>
              </a:rPr>
              <a:t> runs in Θ(3</a:t>
            </a:r>
            <a:r>
              <a:rPr baseline="30000" lang="en" sz="1400">
                <a:latin typeface="Catamaran"/>
                <a:ea typeface="Catamaran"/>
                <a:cs typeface="Catamaran"/>
                <a:sym typeface="Catamaran"/>
              </a:rPr>
              <a:t>N</a:t>
            </a:r>
            <a:r>
              <a:rPr lang="en" sz="1400">
                <a:latin typeface="Catamaran"/>
                <a:ea typeface="Catamaran"/>
                <a:cs typeface="Catamaran"/>
                <a:sym typeface="Catamaran"/>
              </a:rPr>
              <a:t>) time with respect to input N, what is the runtime of </a:t>
            </a:r>
            <a:r>
              <a:rPr lang="en" sz="1400">
                <a:latin typeface="IBM Plex Mono"/>
                <a:ea typeface="IBM Plex Mono"/>
                <a:cs typeface="IBM Plex Mono"/>
                <a:sym typeface="IBM Plex Mono"/>
              </a:rPr>
              <a:t>ronnie</a:t>
            </a:r>
            <a:r>
              <a:rPr lang="en" sz="1400">
                <a:latin typeface="Catamaran"/>
                <a:ea typeface="Catamaran"/>
                <a:cs typeface="Catamaran"/>
                <a:sym typeface="Catamaran"/>
              </a:rPr>
              <a: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650" name="Google Shape;650;p57"/>
          <p:cNvSpPr txBox="1"/>
          <p:nvPr>
            <p:ph idx="1" type="body"/>
          </p:nvPr>
        </p:nvSpPr>
        <p:spPr>
          <a:xfrm>
            <a:off x="311700" y="1381075"/>
            <a:ext cx="295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void ronnie(int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1)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exponentialWork(N);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8"/>
          <p:cNvSpPr txBox="1"/>
          <p:nvPr>
            <p:ph type="title"/>
          </p:nvPr>
        </p:nvSpPr>
        <p:spPr>
          <a:xfrm>
            <a:off x="311700" y="445025"/>
            <a:ext cx="872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Re-cursed with Asymptotics </a:t>
            </a:r>
            <a:r>
              <a:rPr lang="en" sz="1400">
                <a:latin typeface="Catamaran"/>
                <a:ea typeface="Catamaran"/>
                <a:cs typeface="Catamaran"/>
                <a:sym typeface="Catamaran"/>
              </a:rPr>
              <a:t>Given that </a:t>
            </a:r>
            <a:r>
              <a:rPr lang="en" sz="1400">
                <a:latin typeface="IBM Plex Mono"/>
                <a:ea typeface="IBM Plex Mono"/>
                <a:cs typeface="IBM Plex Mono"/>
                <a:sym typeface="IBM Plex Mono"/>
              </a:rPr>
              <a:t>exponentialWork</a:t>
            </a:r>
            <a:r>
              <a:rPr lang="en" sz="1400">
                <a:latin typeface="Catamaran"/>
                <a:ea typeface="Catamaran"/>
                <a:cs typeface="Catamaran"/>
                <a:sym typeface="Catamaran"/>
              </a:rPr>
              <a:t> runs in Θ(3</a:t>
            </a:r>
            <a:r>
              <a:rPr baseline="30000" lang="en" sz="1400">
                <a:latin typeface="Catamaran"/>
                <a:ea typeface="Catamaran"/>
                <a:cs typeface="Catamaran"/>
                <a:sym typeface="Catamaran"/>
              </a:rPr>
              <a:t>N</a:t>
            </a:r>
            <a:r>
              <a:rPr lang="en" sz="1400">
                <a:latin typeface="Catamaran"/>
                <a:ea typeface="Catamaran"/>
                <a:cs typeface="Catamaran"/>
                <a:sym typeface="Catamaran"/>
              </a:rPr>
              <a:t>) time with respect to input N, what is the runtime of </a:t>
            </a:r>
            <a:r>
              <a:rPr lang="en" sz="1400">
                <a:latin typeface="IBM Plex Mono"/>
                <a:ea typeface="IBM Plex Mono"/>
                <a:cs typeface="IBM Plex Mono"/>
                <a:sym typeface="IBM Plex Mono"/>
              </a:rPr>
              <a:t>ronnie</a:t>
            </a:r>
            <a:r>
              <a:rPr lang="en" sz="1400">
                <a:latin typeface="Catamaran"/>
                <a:ea typeface="Catamaran"/>
                <a:cs typeface="Catamaran"/>
                <a:sym typeface="Catamaran"/>
              </a:rPr>
              <a: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656" name="Google Shape;656;p58"/>
          <p:cNvSpPr txBox="1"/>
          <p:nvPr>
            <p:ph idx="1" type="body"/>
          </p:nvPr>
        </p:nvSpPr>
        <p:spPr>
          <a:xfrm>
            <a:off x="311700" y="1381075"/>
            <a:ext cx="295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void ronnie(int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1)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exponentialWork(N);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657" name="Google Shape;657;p58"/>
          <p:cNvSpPr txBox="1"/>
          <p:nvPr/>
        </p:nvSpPr>
        <p:spPr>
          <a:xfrm>
            <a:off x="4902850" y="1715250"/>
            <a:ext cx="31803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height of tree: N/2</a:t>
            </a:r>
            <a:endParaRPr>
              <a:solidFill>
                <a:srgbClr val="38761D"/>
              </a:solidFill>
              <a:highlight>
                <a:srgbClr val="FFFFFF"/>
              </a:highlight>
              <a:latin typeface="IBM Plex Mono"/>
              <a:ea typeface="IBM Plex Mono"/>
              <a:cs typeface="IBM Plex Mono"/>
              <a:sym typeface="IBM Plex Mono"/>
            </a:endParaRPr>
          </a:p>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branching factor: 3</a:t>
            </a:r>
            <a:endParaRPr>
              <a:solidFill>
                <a:srgbClr val="38761D"/>
              </a:solidFill>
              <a:highlight>
                <a:srgbClr val="FFFFFF"/>
              </a:highlight>
              <a:latin typeface="IBM Plex Mono"/>
              <a:ea typeface="IBM Plex Mono"/>
              <a:cs typeface="IBM Plex Mono"/>
              <a:sym typeface="IBM Plex Mono"/>
            </a:endParaRPr>
          </a:p>
          <a:p>
            <a:pPr indent="-317500" lvl="0" marL="457200" rtl="0" algn="l">
              <a:lnSpc>
                <a:spcPct val="115000"/>
              </a:lnSpc>
              <a:spcBef>
                <a:spcPts val="0"/>
              </a:spcBef>
              <a:spcAft>
                <a:spcPts val="0"/>
              </a:spcAft>
              <a:buClr>
                <a:srgbClr val="38761D"/>
              </a:buClr>
              <a:buSzPts val="1400"/>
              <a:buFont typeface="IBM Plex Mono"/>
              <a:buChar char="●"/>
            </a:pPr>
            <a:r>
              <a:rPr lang="en">
                <a:solidFill>
                  <a:srgbClr val="38761D"/>
                </a:solidFill>
                <a:highlight>
                  <a:srgbClr val="FFFFFF"/>
                </a:highlight>
                <a:latin typeface="IBM Plex Mono"/>
                <a:ea typeface="IBM Plex Mono"/>
                <a:cs typeface="IBM Plex Mono"/>
                <a:sym typeface="IBM Plex Mono"/>
              </a:rPr>
              <a:t>work per node: 3</a:t>
            </a:r>
            <a:r>
              <a:rPr baseline="30000" lang="en">
                <a:solidFill>
                  <a:srgbClr val="38761D"/>
                </a:solidFill>
                <a:highlight>
                  <a:srgbClr val="FFFFFF"/>
                </a:highlight>
                <a:latin typeface="IBM Plex Mono"/>
                <a:ea typeface="IBM Plex Mono"/>
                <a:cs typeface="IBM Plex Mono"/>
                <a:sym typeface="IBM Plex Mono"/>
              </a:rPr>
              <a:t>N</a:t>
            </a:r>
            <a:endParaRPr baseline="30000">
              <a:solidFill>
                <a:srgbClr val="38761D"/>
              </a:solidFill>
              <a:highlight>
                <a:srgbClr val="FFFFFF"/>
              </a:highlight>
              <a:latin typeface="IBM Plex Mono"/>
              <a:ea typeface="IBM Plex Mono"/>
              <a:cs typeface="IBM Plex Mono"/>
              <a:sym typeface="IBM Plex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9"/>
          <p:cNvSpPr txBox="1"/>
          <p:nvPr>
            <p:ph type="title"/>
          </p:nvPr>
        </p:nvSpPr>
        <p:spPr>
          <a:xfrm>
            <a:off x="311700" y="445025"/>
            <a:ext cx="873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a:t>
            </a:r>
            <a:r>
              <a:rPr lang="en"/>
              <a:t>Re-cursed with Asymptotics</a:t>
            </a:r>
            <a:r>
              <a:rPr lang="en"/>
              <a:t> </a:t>
            </a:r>
            <a:r>
              <a:rPr lang="en" sz="1400">
                <a:latin typeface="Catamaran"/>
                <a:ea typeface="Catamaran"/>
                <a:cs typeface="Catamaran"/>
                <a:sym typeface="Catamaran"/>
              </a:rPr>
              <a:t>Given that </a:t>
            </a:r>
            <a:r>
              <a:rPr lang="en" sz="1400">
                <a:latin typeface="IBM Plex Mono"/>
                <a:ea typeface="IBM Plex Mono"/>
                <a:cs typeface="IBM Plex Mono"/>
                <a:sym typeface="IBM Plex Mono"/>
              </a:rPr>
              <a:t>exponentialWork</a:t>
            </a:r>
            <a:r>
              <a:rPr lang="en" sz="1400">
                <a:latin typeface="Catamaran"/>
                <a:ea typeface="Catamaran"/>
                <a:cs typeface="Catamaran"/>
                <a:sym typeface="Catamaran"/>
              </a:rPr>
              <a:t> runs in Θ(3</a:t>
            </a:r>
            <a:r>
              <a:rPr baseline="30000" lang="en" sz="1400">
                <a:latin typeface="Catamaran"/>
                <a:ea typeface="Catamaran"/>
                <a:cs typeface="Catamaran"/>
                <a:sym typeface="Catamaran"/>
              </a:rPr>
              <a:t>N</a:t>
            </a:r>
            <a:r>
              <a:rPr lang="en" sz="1400">
                <a:latin typeface="Catamaran"/>
                <a:ea typeface="Catamaran"/>
                <a:cs typeface="Catamaran"/>
                <a:sym typeface="Catamaran"/>
              </a:rPr>
              <a:t>) time with respect to input N, what is the runtime of </a:t>
            </a:r>
            <a:r>
              <a:rPr lang="en" sz="1400">
                <a:latin typeface="IBM Plex Mono"/>
                <a:ea typeface="IBM Plex Mono"/>
                <a:cs typeface="IBM Plex Mono"/>
                <a:sym typeface="IBM Plex Mono"/>
              </a:rPr>
              <a:t>ronnie</a:t>
            </a:r>
            <a:r>
              <a:rPr lang="en" sz="1400">
                <a:latin typeface="Catamaran"/>
                <a:ea typeface="Catamaran"/>
                <a:cs typeface="Catamaran"/>
                <a:sym typeface="Catamaran"/>
              </a:rPr>
              <a: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663" name="Google Shape;663;p59"/>
          <p:cNvSpPr txBox="1"/>
          <p:nvPr>
            <p:ph idx="1" type="body"/>
          </p:nvPr>
        </p:nvSpPr>
        <p:spPr>
          <a:xfrm>
            <a:off x="311700" y="1381075"/>
            <a:ext cx="295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void ronnie(int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1)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exponentialWork(N);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664" name="Google Shape;664;p59"/>
          <p:cNvSpPr/>
          <p:nvPr/>
        </p:nvSpPr>
        <p:spPr>
          <a:xfrm>
            <a:off x="5379824" y="10176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a:t>
            </a:r>
            <a:endParaRPr baseline="30000" sz="1200">
              <a:solidFill>
                <a:srgbClr val="38761D"/>
              </a:solidFill>
              <a:latin typeface="Avenir"/>
              <a:ea typeface="Avenir"/>
              <a:cs typeface="Avenir"/>
              <a:sym typeface="Avenir"/>
            </a:endParaRPr>
          </a:p>
        </p:txBody>
      </p:sp>
      <p:sp>
        <p:nvSpPr>
          <p:cNvPr id="665" name="Google Shape;665;p59"/>
          <p:cNvSpPr txBox="1"/>
          <p:nvPr/>
        </p:nvSpPr>
        <p:spPr>
          <a:xfrm>
            <a:off x="7919860" y="107634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a:t>
            </a:r>
            <a:endParaRPr sz="1200">
              <a:solidFill>
                <a:srgbClr val="38761D"/>
              </a:solidFill>
              <a:latin typeface="IBM Plex Mono"/>
              <a:ea typeface="IBM Plex Mono"/>
              <a:cs typeface="IBM Plex Mono"/>
              <a:sym typeface="IBM Plex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0"/>
          <p:cNvSpPr txBox="1"/>
          <p:nvPr>
            <p:ph type="title"/>
          </p:nvPr>
        </p:nvSpPr>
        <p:spPr>
          <a:xfrm>
            <a:off x="311700" y="445025"/>
            <a:ext cx="87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a:t>
            </a:r>
            <a:r>
              <a:rPr lang="en"/>
              <a:t>Re-cursed with Asymptotics</a:t>
            </a:r>
            <a:r>
              <a:rPr lang="en"/>
              <a:t> </a:t>
            </a:r>
            <a:r>
              <a:rPr lang="en" sz="1400">
                <a:latin typeface="Catamaran"/>
                <a:ea typeface="Catamaran"/>
                <a:cs typeface="Catamaran"/>
                <a:sym typeface="Catamaran"/>
              </a:rPr>
              <a:t>Given that </a:t>
            </a:r>
            <a:r>
              <a:rPr lang="en" sz="1400">
                <a:latin typeface="IBM Plex Mono"/>
                <a:ea typeface="IBM Plex Mono"/>
                <a:cs typeface="IBM Plex Mono"/>
                <a:sym typeface="IBM Plex Mono"/>
              </a:rPr>
              <a:t>exponentialWork</a:t>
            </a:r>
            <a:r>
              <a:rPr lang="en" sz="1400">
                <a:latin typeface="Catamaran"/>
                <a:ea typeface="Catamaran"/>
                <a:cs typeface="Catamaran"/>
                <a:sym typeface="Catamaran"/>
              </a:rPr>
              <a:t> runs in Θ(3</a:t>
            </a:r>
            <a:r>
              <a:rPr baseline="30000" lang="en" sz="1400">
                <a:latin typeface="Catamaran"/>
                <a:ea typeface="Catamaran"/>
                <a:cs typeface="Catamaran"/>
                <a:sym typeface="Catamaran"/>
              </a:rPr>
              <a:t>N</a:t>
            </a:r>
            <a:r>
              <a:rPr lang="en" sz="1400">
                <a:latin typeface="Catamaran"/>
                <a:ea typeface="Catamaran"/>
                <a:cs typeface="Catamaran"/>
                <a:sym typeface="Catamaran"/>
              </a:rPr>
              <a:t>) time with respect to input N, what is the runtime of </a:t>
            </a:r>
            <a:r>
              <a:rPr lang="en" sz="1400">
                <a:latin typeface="IBM Plex Mono"/>
                <a:ea typeface="IBM Plex Mono"/>
                <a:cs typeface="IBM Plex Mono"/>
                <a:sym typeface="IBM Plex Mono"/>
              </a:rPr>
              <a:t>ronnie</a:t>
            </a:r>
            <a:r>
              <a:rPr lang="en" sz="1400">
                <a:latin typeface="Catamaran"/>
                <a:ea typeface="Catamaran"/>
                <a:cs typeface="Catamaran"/>
                <a:sym typeface="Catamaran"/>
              </a:rPr>
              <a: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671" name="Google Shape;671;p60"/>
          <p:cNvSpPr txBox="1"/>
          <p:nvPr>
            <p:ph idx="1" type="body"/>
          </p:nvPr>
        </p:nvSpPr>
        <p:spPr>
          <a:xfrm>
            <a:off x="311700" y="1381075"/>
            <a:ext cx="295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void ronnie(int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1)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exponentialWork(N);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672" name="Google Shape;672;p60"/>
          <p:cNvSpPr/>
          <p:nvPr/>
        </p:nvSpPr>
        <p:spPr>
          <a:xfrm>
            <a:off x="5379824" y="10176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a:t>
            </a:r>
            <a:endParaRPr baseline="30000" sz="1200">
              <a:solidFill>
                <a:srgbClr val="38761D"/>
              </a:solidFill>
              <a:latin typeface="Avenir"/>
              <a:ea typeface="Avenir"/>
              <a:cs typeface="Avenir"/>
              <a:sym typeface="Avenir"/>
            </a:endParaRPr>
          </a:p>
        </p:txBody>
      </p:sp>
      <p:sp>
        <p:nvSpPr>
          <p:cNvPr id="673" name="Google Shape;673;p60"/>
          <p:cNvSpPr txBox="1"/>
          <p:nvPr/>
        </p:nvSpPr>
        <p:spPr>
          <a:xfrm>
            <a:off x="7919860" y="107634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a:t>
            </a:r>
            <a:endParaRPr sz="1200">
              <a:solidFill>
                <a:srgbClr val="38761D"/>
              </a:solidFill>
              <a:latin typeface="IBM Plex Mono"/>
              <a:ea typeface="IBM Plex Mono"/>
              <a:cs typeface="IBM Plex Mono"/>
              <a:sym typeface="IBM Plex Mono"/>
            </a:endParaRPr>
          </a:p>
        </p:txBody>
      </p:sp>
      <p:sp>
        <p:nvSpPr>
          <p:cNvPr id="674" name="Google Shape;674;p60"/>
          <p:cNvSpPr/>
          <p:nvPr/>
        </p:nvSpPr>
        <p:spPr>
          <a:xfrm>
            <a:off x="3459925" y="1772775"/>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675" name="Google Shape;675;p60"/>
          <p:cNvSpPr/>
          <p:nvPr/>
        </p:nvSpPr>
        <p:spPr>
          <a:xfrm>
            <a:off x="7327728" y="17593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cxnSp>
        <p:nvCxnSpPr>
          <p:cNvPr id="676" name="Google Shape;676;p60"/>
          <p:cNvCxnSpPr>
            <a:endCxn id="677" idx="0"/>
          </p:cNvCxnSpPr>
          <p:nvPr/>
        </p:nvCxnSpPr>
        <p:spPr>
          <a:xfrm>
            <a:off x="5680874" y="1566675"/>
            <a:ext cx="0" cy="206100"/>
          </a:xfrm>
          <a:prstGeom prst="straightConnector1">
            <a:avLst/>
          </a:prstGeom>
          <a:noFill/>
          <a:ln cap="flat" cmpd="sng" w="9525">
            <a:solidFill>
              <a:schemeClr val="dk2"/>
            </a:solidFill>
            <a:prstDash val="solid"/>
            <a:round/>
            <a:headEnd len="med" w="med" type="none"/>
            <a:tailEnd len="med" w="med" type="triangle"/>
          </a:ln>
        </p:spPr>
      </p:cxnSp>
      <p:cxnSp>
        <p:nvCxnSpPr>
          <p:cNvPr id="678" name="Google Shape;678;p60"/>
          <p:cNvCxnSpPr>
            <a:stCxn id="672" idx="3"/>
            <a:endCxn id="674" idx="0"/>
          </p:cNvCxnSpPr>
          <p:nvPr/>
        </p:nvCxnSpPr>
        <p:spPr>
          <a:xfrm flipH="1">
            <a:off x="3761000" y="1486201"/>
            <a:ext cx="1707000" cy="286500"/>
          </a:xfrm>
          <a:prstGeom prst="straightConnector1">
            <a:avLst/>
          </a:prstGeom>
          <a:noFill/>
          <a:ln cap="flat" cmpd="sng" w="9525">
            <a:solidFill>
              <a:schemeClr val="dk2"/>
            </a:solidFill>
            <a:prstDash val="solid"/>
            <a:round/>
            <a:headEnd len="med" w="med" type="none"/>
            <a:tailEnd len="med" w="med" type="triangle"/>
          </a:ln>
        </p:spPr>
      </p:cxnSp>
      <p:cxnSp>
        <p:nvCxnSpPr>
          <p:cNvPr id="679" name="Google Shape;679;p60"/>
          <p:cNvCxnSpPr>
            <a:stCxn id="672" idx="5"/>
            <a:endCxn id="675" idx="0"/>
          </p:cNvCxnSpPr>
          <p:nvPr/>
        </p:nvCxnSpPr>
        <p:spPr>
          <a:xfrm>
            <a:off x="5893749" y="1486201"/>
            <a:ext cx="1734900" cy="273000"/>
          </a:xfrm>
          <a:prstGeom prst="straightConnector1">
            <a:avLst/>
          </a:prstGeom>
          <a:noFill/>
          <a:ln cap="flat" cmpd="sng" w="9525">
            <a:solidFill>
              <a:schemeClr val="dk2"/>
            </a:solidFill>
            <a:prstDash val="solid"/>
            <a:round/>
            <a:headEnd len="med" w="med" type="none"/>
            <a:tailEnd len="med" w="med" type="triangle"/>
          </a:ln>
        </p:spPr>
      </p:cxnSp>
      <p:sp>
        <p:nvSpPr>
          <p:cNvPr id="680" name="Google Shape;680;p60"/>
          <p:cNvSpPr/>
          <p:nvPr/>
        </p:nvSpPr>
        <p:spPr>
          <a:xfrm>
            <a:off x="5357778" y="17728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681" name="Google Shape;681;p60"/>
          <p:cNvSpPr txBox="1"/>
          <p:nvPr/>
        </p:nvSpPr>
        <p:spPr>
          <a:xfrm>
            <a:off x="7919860" y="198779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(N-2)</a:t>
            </a:r>
            <a:endParaRPr sz="1200">
              <a:solidFill>
                <a:srgbClr val="38761D"/>
              </a:solidFill>
              <a:latin typeface="IBM Plex Mono"/>
              <a:ea typeface="IBM Plex Mono"/>
              <a:cs typeface="IBM Plex Mono"/>
              <a:sym typeface="IBM Plex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1"/>
          <p:cNvSpPr txBox="1"/>
          <p:nvPr>
            <p:ph type="title"/>
          </p:nvPr>
        </p:nvSpPr>
        <p:spPr>
          <a:xfrm>
            <a:off x="311700" y="445025"/>
            <a:ext cx="871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a:t>
            </a:r>
            <a:r>
              <a:rPr lang="en"/>
              <a:t>Re-cursed with Asymptotics</a:t>
            </a:r>
            <a:r>
              <a:rPr lang="en"/>
              <a:t> </a:t>
            </a:r>
            <a:r>
              <a:rPr lang="en" sz="1400">
                <a:latin typeface="Catamaran"/>
                <a:ea typeface="Catamaran"/>
                <a:cs typeface="Catamaran"/>
                <a:sym typeface="Catamaran"/>
              </a:rPr>
              <a:t>Given that </a:t>
            </a:r>
            <a:r>
              <a:rPr lang="en" sz="1400">
                <a:latin typeface="IBM Plex Mono"/>
                <a:ea typeface="IBM Plex Mono"/>
                <a:cs typeface="IBM Plex Mono"/>
                <a:sym typeface="IBM Plex Mono"/>
              </a:rPr>
              <a:t>exponentialWork</a:t>
            </a:r>
            <a:r>
              <a:rPr lang="en" sz="1400">
                <a:latin typeface="Catamaran"/>
                <a:ea typeface="Catamaran"/>
                <a:cs typeface="Catamaran"/>
                <a:sym typeface="Catamaran"/>
              </a:rPr>
              <a:t> runs in Θ(3</a:t>
            </a:r>
            <a:r>
              <a:rPr baseline="30000" lang="en" sz="1400">
                <a:latin typeface="Catamaran"/>
                <a:ea typeface="Catamaran"/>
                <a:cs typeface="Catamaran"/>
                <a:sym typeface="Catamaran"/>
              </a:rPr>
              <a:t>N</a:t>
            </a:r>
            <a:r>
              <a:rPr lang="en" sz="1400">
                <a:latin typeface="Catamaran"/>
                <a:ea typeface="Catamaran"/>
                <a:cs typeface="Catamaran"/>
                <a:sym typeface="Catamaran"/>
              </a:rPr>
              <a:t>) time with respect to input N, what is the runtime of </a:t>
            </a:r>
            <a:r>
              <a:rPr lang="en" sz="1400">
                <a:latin typeface="IBM Plex Mono"/>
                <a:ea typeface="IBM Plex Mono"/>
                <a:cs typeface="IBM Plex Mono"/>
                <a:sym typeface="IBM Plex Mono"/>
              </a:rPr>
              <a:t>ronnie</a:t>
            </a:r>
            <a:r>
              <a:rPr lang="en" sz="1400">
                <a:latin typeface="Catamaran"/>
                <a:ea typeface="Catamaran"/>
                <a:cs typeface="Catamaran"/>
                <a:sym typeface="Catamaran"/>
              </a:rPr>
              <a: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687" name="Google Shape;687;p61"/>
          <p:cNvSpPr txBox="1"/>
          <p:nvPr>
            <p:ph idx="1" type="body"/>
          </p:nvPr>
        </p:nvSpPr>
        <p:spPr>
          <a:xfrm>
            <a:off x="311700" y="1381075"/>
            <a:ext cx="295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void ronnie(int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1)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exponentialWork(N);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688" name="Google Shape;688;p61"/>
          <p:cNvSpPr/>
          <p:nvPr/>
        </p:nvSpPr>
        <p:spPr>
          <a:xfrm>
            <a:off x="5379824" y="10176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a:t>
            </a:r>
            <a:endParaRPr baseline="30000" sz="1200">
              <a:solidFill>
                <a:srgbClr val="38761D"/>
              </a:solidFill>
              <a:latin typeface="Avenir"/>
              <a:ea typeface="Avenir"/>
              <a:cs typeface="Avenir"/>
              <a:sym typeface="Avenir"/>
            </a:endParaRPr>
          </a:p>
        </p:txBody>
      </p:sp>
      <p:sp>
        <p:nvSpPr>
          <p:cNvPr id="689" name="Google Shape;689;p61"/>
          <p:cNvSpPr txBox="1"/>
          <p:nvPr/>
        </p:nvSpPr>
        <p:spPr>
          <a:xfrm>
            <a:off x="7919860" y="107634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a:t>
            </a:r>
            <a:endParaRPr sz="1200">
              <a:solidFill>
                <a:srgbClr val="38761D"/>
              </a:solidFill>
              <a:latin typeface="IBM Plex Mono"/>
              <a:ea typeface="IBM Plex Mono"/>
              <a:cs typeface="IBM Plex Mono"/>
              <a:sym typeface="IBM Plex Mono"/>
            </a:endParaRPr>
          </a:p>
        </p:txBody>
      </p:sp>
      <p:sp>
        <p:nvSpPr>
          <p:cNvPr id="690" name="Google Shape;690;p61"/>
          <p:cNvSpPr/>
          <p:nvPr/>
        </p:nvSpPr>
        <p:spPr>
          <a:xfrm>
            <a:off x="3459925" y="1772775"/>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691" name="Google Shape;691;p61"/>
          <p:cNvSpPr/>
          <p:nvPr/>
        </p:nvSpPr>
        <p:spPr>
          <a:xfrm>
            <a:off x="7327728" y="17593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692" name="Google Shape;692;p61"/>
          <p:cNvSpPr/>
          <p:nvPr/>
        </p:nvSpPr>
        <p:spPr>
          <a:xfrm>
            <a:off x="73277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693" name="Google Shape;693;p61"/>
          <p:cNvSpPr/>
          <p:nvPr/>
        </p:nvSpPr>
        <p:spPr>
          <a:xfrm>
            <a:off x="79298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694" name="Google Shape;694;p61"/>
          <p:cNvSpPr/>
          <p:nvPr/>
        </p:nvSpPr>
        <p:spPr>
          <a:xfrm>
            <a:off x="67256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695" name="Google Shape;695;p61"/>
          <p:cNvSpPr/>
          <p:nvPr/>
        </p:nvSpPr>
        <p:spPr>
          <a:xfrm>
            <a:off x="40661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696" name="Google Shape;696;p61"/>
          <p:cNvSpPr/>
          <p:nvPr/>
        </p:nvSpPr>
        <p:spPr>
          <a:xfrm>
            <a:off x="34640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697" name="Google Shape;697;p61"/>
          <p:cNvSpPr/>
          <p:nvPr/>
        </p:nvSpPr>
        <p:spPr>
          <a:xfrm>
            <a:off x="28619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cxnSp>
        <p:nvCxnSpPr>
          <p:cNvPr id="698" name="Google Shape;698;p61"/>
          <p:cNvCxnSpPr>
            <a:endCxn id="699" idx="0"/>
          </p:cNvCxnSpPr>
          <p:nvPr/>
        </p:nvCxnSpPr>
        <p:spPr>
          <a:xfrm>
            <a:off x="5680874" y="1566675"/>
            <a:ext cx="0" cy="206100"/>
          </a:xfrm>
          <a:prstGeom prst="straightConnector1">
            <a:avLst/>
          </a:prstGeom>
          <a:noFill/>
          <a:ln cap="flat" cmpd="sng" w="9525">
            <a:solidFill>
              <a:schemeClr val="dk2"/>
            </a:solidFill>
            <a:prstDash val="solid"/>
            <a:round/>
            <a:headEnd len="med" w="med" type="none"/>
            <a:tailEnd len="med" w="med" type="triangle"/>
          </a:ln>
        </p:spPr>
      </p:cxnSp>
      <p:cxnSp>
        <p:nvCxnSpPr>
          <p:cNvPr id="700" name="Google Shape;700;p61"/>
          <p:cNvCxnSpPr>
            <a:stCxn id="688" idx="3"/>
            <a:endCxn id="690" idx="0"/>
          </p:cNvCxnSpPr>
          <p:nvPr/>
        </p:nvCxnSpPr>
        <p:spPr>
          <a:xfrm flipH="1">
            <a:off x="3761000" y="1486201"/>
            <a:ext cx="1707000" cy="286500"/>
          </a:xfrm>
          <a:prstGeom prst="straightConnector1">
            <a:avLst/>
          </a:prstGeom>
          <a:noFill/>
          <a:ln cap="flat" cmpd="sng" w="9525">
            <a:solidFill>
              <a:schemeClr val="dk2"/>
            </a:solidFill>
            <a:prstDash val="solid"/>
            <a:round/>
            <a:headEnd len="med" w="med" type="none"/>
            <a:tailEnd len="med" w="med" type="triangle"/>
          </a:ln>
        </p:spPr>
      </p:cxnSp>
      <p:cxnSp>
        <p:nvCxnSpPr>
          <p:cNvPr id="701" name="Google Shape;701;p61"/>
          <p:cNvCxnSpPr>
            <a:stCxn id="688" idx="5"/>
            <a:endCxn id="691" idx="0"/>
          </p:cNvCxnSpPr>
          <p:nvPr/>
        </p:nvCxnSpPr>
        <p:spPr>
          <a:xfrm>
            <a:off x="5893749" y="1486201"/>
            <a:ext cx="1734900" cy="273000"/>
          </a:xfrm>
          <a:prstGeom prst="straightConnector1">
            <a:avLst/>
          </a:prstGeom>
          <a:noFill/>
          <a:ln cap="flat" cmpd="sng" w="9525">
            <a:solidFill>
              <a:schemeClr val="dk2"/>
            </a:solidFill>
            <a:prstDash val="solid"/>
            <a:round/>
            <a:headEnd len="med" w="med" type="none"/>
            <a:tailEnd len="med" w="med" type="triangle"/>
          </a:ln>
        </p:spPr>
      </p:cxnSp>
      <p:cxnSp>
        <p:nvCxnSpPr>
          <p:cNvPr id="702" name="Google Shape;702;p61"/>
          <p:cNvCxnSpPr>
            <a:stCxn id="690" idx="3"/>
            <a:endCxn id="697" idx="0"/>
          </p:cNvCxnSpPr>
          <p:nvPr/>
        </p:nvCxnSpPr>
        <p:spPr>
          <a:xfrm flipH="1">
            <a:off x="3162901" y="2241376"/>
            <a:ext cx="385200" cy="330300"/>
          </a:xfrm>
          <a:prstGeom prst="straightConnector1">
            <a:avLst/>
          </a:prstGeom>
          <a:noFill/>
          <a:ln cap="flat" cmpd="sng" w="9525">
            <a:solidFill>
              <a:schemeClr val="dk2"/>
            </a:solidFill>
            <a:prstDash val="solid"/>
            <a:round/>
            <a:headEnd len="med" w="med" type="none"/>
            <a:tailEnd len="med" w="med" type="triangle"/>
          </a:ln>
        </p:spPr>
      </p:cxnSp>
      <p:cxnSp>
        <p:nvCxnSpPr>
          <p:cNvPr id="703" name="Google Shape;703;p61"/>
          <p:cNvCxnSpPr>
            <a:stCxn id="690" idx="4"/>
            <a:endCxn id="696" idx="0"/>
          </p:cNvCxnSpPr>
          <p:nvPr/>
        </p:nvCxnSpPr>
        <p:spPr>
          <a:xfrm>
            <a:off x="3760975" y="2321775"/>
            <a:ext cx="4200" cy="249900"/>
          </a:xfrm>
          <a:prstGeom prst="straightConnector1">
            <a:avLst/>
          </a:prstGeom>
          <a:noFill/>
          <a:ln cap="flat" cmpd="sng" w="9525">
            <a:solidFill>
              <a:schemeClr val="dk2"/>
            </a:solidFill>
            <a:prstDash val="solid"/>
            <a:round/>
            <a:headEnd len="med" w="med" type="none"/>
            <a:tailEnd len="med" w="med" type="triangle"/>
          </a:ln>
        </p:spPr>
      </p:cxnSp>
      <p:cxnSp>
        <p:nvCxnSpPr>
          <p:cNvPr id="704" name="Google Shape;704;p61"/>
          <p:cNvCxnSpPr>
            <a:stCxn id="690" idx="5"/>
            <a:endCxn id="695" idx="0"/>
          </p:cNvCxnSpPr>
          <p:nvPr/>
        </p:nvCxnSpPr>
        <p:spPr>
          <a:xfrm>
            <a:off x="3973849" y="2241376"/>
            <a:ext cx="393300" cy="330300"/>
          </a:xfrm>
          <a:prstGeom prst="straightConnector1">
            <a:avLst/>
          </a:prstGeom>
          <a:noFill/>
          <a:ln cap="flat" cmpd="sng" w="9525">
            <a:solidFill>
              <a:schemeClr val="dk2"/>
            </a:solidFill>
            <a:prstDash val="solid"/>
            <a:round/>
            <a:headEnd len="med" w="med" type="none"/>
            <a:tailEnd len="med" w="med" type="triangle"/>
          </a:ln>
        </p:spPr>
      </p:cxnSp>
      <p:cxnSp>
        <p:nvCxnSpPr>
          <p:cNvPr id="705" name="Google Shape;705;p61"/>
          <p:cNvCxnSpPr>
            <a:endCxn id="692" idx="0"/>
          </p:cNvCxnSpPr>
          <p:nvPr/>
        </p:nvCxnSpPr>
        <p:spPr>
          <a:xfrm>
            <a:off x="7628778" y="2308350"/>
            <a:ext cx="0" cy="263400"/>
          </a:xfrm>
          <a:prstGeom prst="straightConnector1">
            <a:avLst/>
          </a:prstGeom>
          <a:noFill/>
          <a:ln cap="flat" cmpd="sng" w="9525">
            <a:solidFill>
              <a:schemeClr val="dk2"/>
            </a:solidFill>
            <a:prstDash val="solid"/>
            <a:round/>
            <a:headEnd len="med" w="med" type="none"/>
            <a:tailEnd len="med" w="med" type="triangle"/>
          </a:ln>
        </p:spPr>
      </p:cxnSp>
      <p:cxnSp>
        <p:nvCxnSpPr>
          <p:cNvPr id="706" name="Google Shape;706;p61"/>
          <p:cNvCxnSpPr>
            <a:stCxn id="691" idx="3"/>
            <a:endCxn id="694" idx="0"/>
          </p:cNvCxnSpPr>
          <p:nvPr/>
        </p:nvCxnSpPr>
        <p:spPr>
          <a:xfrm flipH="1">
            <a:off x="7026804" y="2227951"/>
            <a:ext cx="389100" cy="343800"/>
          </a:xfrm>
          <a:prstGeom prst="straightConnector1">
            <a:avLst/>
          </a:prstGeom>
          <a:noFill/>
          <a:ln cap="flat" cmpd="sng" w="9525">
            <a:solidFill>
              <a:schemeClr val="dk2"/>
            </a:solidFill>
            <a:prstDash val="solid"/>
            <a:round/>
            <a:headEnd len="med" w="med" type="none"/>
            <a:tailEnd len="med" w="med" type="triangle"/>
          </a:ln>
        </p:spPr>
      </p:cxnSp>
      <p:cxnSp>
        <p:nvCxnSpPr>
          <p:cNvPr id="707" name="Google Shape;707;p61"/>
          <p:cNvCxnSpPr>
            <a:stCxn id="691" idx="5"/>
            <a:endCxn id="693" idx="0"/>
          </p:cNvCxnSpPr>
          <p:nvPr/>
        </p:nvCxnSpPr>
        <p:spPr>
          <a:xfrm>
            <a:off x="7841653" y="2227951"/>
            <a:ext cx="389100" cy="343800"/>
          </a:xfrm>
          <a:prstGeom prst="straightConnector1">
            <a:avLst/>
          </a:prstGeom>
          <a:noFill/>
          <a:ln cap="flat" cmpd="sng" w="9525">
            <a:solidFill>
              <a:schemeClr val="dk2"/>
            </a:solidFill>
            <a:prstDash val="solid"/>
            <a:round/>
            <a:headEnd len="med" w="med" type="none"/>
            <a:tailEnd len="med" w="med" type="triangle"/>
          </a:ln>
        </p:spPr>
      </p:cxnSp>
      <p:sp>
        <p:nvSpPr>
          <p:cNvPr id="708" name="Google Shape;708;p61"/>
          <p:cNvSpPr/>
          <p:nvPr/>
        </p:nvSpPr>
        <p:spPr>
          <a:xfrm>
            <a:off x="5357778" y="17728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709" name="Google Shape;709;p61"/>
          <p:cNvSpPr/>
          <p:nvPr/>
        </p:nvSpPr>
        <p:spPr>
          <a:xfrm>
            <a:off x="53577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10" name="Google Shape;710;p61"/>
          <p:cNvSpPr/>
          <p:nvPr/>
        </p:nvSpPr>
        <p:spPr>
          <a:xfrm>
            <a:off x="59598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11" name="Google Shape;711;p61"/>
          <p:cNvSpPr/>
          <p:nvPr/>
        </p:nvSpPr>
        <p:spPr>
          <a:xfrm>
            <a:off x="47556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cxnSp>
        <p:nvCxnSpPr>
          <p:cNvPr id="712" name="Google Shape;712;p61"/>
          <p:cNvCxnSpPr>
            <a:endCxn id="709" idx="0"/>
          </p:cNvCxnSpPr>
          <p:nvPr/>
        </p:nvCxnSpPr>
        <p:spPr>
          <a:xfrm>
            <a:off x="5658828" y="2321850"/>
            <a:ext cx="0" cy="263400"/>
          </a:xfrm>
          <a:prstGeom prst="straightConnector1">
            <a:avLst/>
          </a:prstGeom>
          <a:noFill/>
          <a:ln cap="flat" cmpd="sng" w="9525">
            <a:solidFill>
              <a:schemeClr val="dk2"/>
            </a:solidFill>
            <a:prstDash val="solid"/>
            <a:round/>
            <a:headEnd len="med" w="med" type="none"/>
            <a:tailEnd len="med" w="med" type="triangle"/>
          </a:ln>
        </p:spPr>
      </p:cxnSp>
      <p:cxnSp>
        <p:nvCxnSpPr>
          <p:cNvPr id="713" name="Google Shape;713;p61"/>
          <p:cNvCxnSpPr>
            <a:stCxn id="708" idx="3"/>
            <a:endCxn id="711" idx="0"/>
          </p:cNvCxnSpPr>
          <p:nvPr/>
        </p:nvCxnSpPr>
        <p:spPr>
          <a:xfrm flipH="1">
            <a:off x="5056854" y="2241451"/>
            <a:ext cx="389100" cy="343800"/>
          </a:xfrm>
          <a:prstGeom prst="straightConnector1">
            <a:avLst/>
          </a:prstGeom>
          <a:noFill/>
          <a:ln cap="flat" cmpd="sng" w="9525">
            <a:solidFill>
              <a:schemeClr val="dk2"/>
            </a:solidFill>
            <a:prstDash val="solid"/>
            <a:round/>
            <a:headEnd len="med" w="med" type="none"/>
            <a:tailEnd len="med" w="med" type="triangle"/>
          </a:ln>
        </p:spPr>
      </p:cxnSp>
      <p:cxnSp>
        <p:nvCxnSpPr>
          <p:cNvPr id="714" name="Google Shape;714;p61"/>
          <p:cNvCxnSpPr>
            <a:stCxn id="708" idx="5"/>
            <a:endCxn id="710" idx="0"/>
          </p:cNvCxnSpPr>
          <p:nvPr/>
        </p:nvCxnSpPr>
        <p:spPr>
          <a:xfrm>
            <a:off x="5871703" y="2241451"/>
            <a:ext cx="389100" cy="343800"/>
          </a:xfrm>
          <a:prstGeom prst="straightConnector1">
            <a:avLst/>
          </a:prstGeom>
          <a:noFill/>
          <a:ln cap="flat" cmpd="sng" w="9525">
            <a:solidFill>
              <a:schemeClr val="dk2"/>
            </a:solidFill>
            <a:prstDash val="solid"/>
            <a:round/>
            <a:headEnd len="med" w="med" type="none"/>
            <a:tailEnd len="med" w="med" type="triangle"/>
          </a:ln>
        </p:spPr>
      </p:cxnSp>
      <p:sp>
        <p:nvSpPr>
          <p:cNvPr id="715" name="Google Shape;715;p61"/>
          <p:cNvSpPr txBox="1"/>
          <p:nvPr/>
        </p:nvSpPr>
        <p:spPr>
          <a:xfrm>
            <a:off x="7919860" y="198779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(N-2)</a:t>
            </a:r>
            <a:endParaRPr sz="1200">
              <a:solidFill>
                <a:srgbClr val="38761D"/>
              </a:solidFill>
              <a:latin typeface="IBM Plex Mono"/>
              <a:ea typeface="IBM Plex Mono"/>
              <a:cs typeface="IBM Plex Mono"/>
              <a:sym typeface="IBM Plex Mono"/>
            </a:endParaRPr>
          </a:p>
        </p:txBody>
      </p:sp>
      <p:sp>
        <p:nvSpPr>
          <p:cNvPr id="716" name="Google Shape;716;p61"/>
          <p:cNvSpPr txBox="1"/>
          <p:nvPr/>
        </p:nvSpPr>
        <p:spPr>
          <a:xfrm>
            <a:off x="7919860" y="3208474"/>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(N-4)</a:t>
            </a:r>
            <a:endParaRPr sz="1200">
              <a:solidFill>
                <a:srgbClr val="38761D"/>
              </a:solidFill>
              <a:latin typeface="IBM Plex Mono"/>
              <a:ea typeface="IBM Plex Mono"/>
              <a:cs typeface="IBM Plex Mono"/>
              <a:sym typeface="IBM Plex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Asymptotics Advice</a:t>
            </a:r>
            <a:endParaRPr/>
          </a:p>
        </p:txBody>
      </p:sp>
      <p:sp>
        <p:nvSpPr>
          <p:cNvPr id="106" name="Google Shape;106;p17"/>
          <p:cNvSpPr txBox="1"/>
          <p:nvPr>
            <p:ph idx="1" type="body"/>
          </p:nvPr>
        </p:nvSpPr>
        <p:spPr>
          <a:xfrm>
            <a:off x="311700" y="1076275"/>
            <a:ext cx="8520600" cy="344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t>Asymptotic analysis is only valid on very large inputs, and comparisons between runtimes is only useful when comparing inputs of different orders of magnitude.</a:t>
            </a:r>
            <a:endParaRPr u="sng"/>
          </a:p>
          <a:p>
            <a:pPr indent="-317500" lvl="0" marL="457200" rtl="0" algn="l">
              <a:spcBef>
                <a:spcPts val="1000"/>
              </a:spcBef>
              <a:spcAft>
                <a:spcPts val="0"/>
              </a:spcAft>
              <a:buSzPts val="1400"/>
              <a:buChar char="●"/>
            </a:pPr>
            <a:r>
              <a:rPr lang="en"/>
              <a:t>Use Θ where you can, but won’t always have tight bound (usually default to O)</a:t>
            </a:r>
            <a:endParaRPr/>
          </a:p>
          <a:p>
            <a:pPr indent="-317500" lvl="0" marL="457200" rtl="0" algn="l">
              <a:spcBef>
                <a:spcPts val="1000"/>
              </a:spcBef>
              <a:spcAft>
                <a:spcPts val="0"/>
              </a:spcAft>
              <a:buSzPts val="1400"/>
              <a:buChar char="●"/>
            </a:pPr>
            <a:r>
              <a:rPr b="1" lang="en"/>
              <a:t>Reminder: total work done = sum of all work per iteration or recursive call </a:t>
            </a:r>
            <a:endParaRPr b="1"/>
          </a:p>
          <a:p>
            <a:pPr indent="-317500" lvl="0" marL="457200" rtl="0" algn="l">
              <a:spcBef>
                <a:spcPts val="1000"/>
              </a:spcBef>
              <a:spcAft>
                <a:spcPts val="0"/>
              </a:spcAft>
              <a:buSzPts val="1400"/>
              <a:buChar char="●"/>
            </a:pPr>
            <a:r>
              <a:rPr lang="en"/>
              <a:t>While common themes are helpful, rules like “nested for loops are always N</a:t>
            </a:r>
            <a:r>
              <a:rPr baseline="30000" lang="en"/>
              <a:t>2</a:t>
            </a:r>
            <a:r>
              <a:rPr lang="en"/>
              <a:t>” can easily lead you astray (pay close attention to stopping conditions and how variables update)</a:t>
            </a:r>
            <a:endParaRPr/>
          </a:p>
          <a:p>
            <a:pPr indent="-317500" lvl="0" marL="457200" rtl="0" algn="l">
              <a:spcBef>
                <a:spcPts val="1000"/>
              </a:spcBef>
              <a:spcAft>
                <a:spcPts val="1000"/>
              </a:spcAft>
              <a:buSzPts val="1400"/>
              <a:buChar char="●"/>
            </a:pPr>
            <a:r>
              <a:rPr lang="en"/>
              <a:t>Drop lower-order terms (ie. n</a:t>
            </a:r>
            <a:r>
              <a:rPr baseline="30000" lang="en"/>
              <a:t>3</a:t>
            </a:r>
            <a:r>
              <a:rPr lang="en"/>
              <a:t> + 10000n</a:t>
            </a:r>
            <a:r>
              <a:rPr baseline="30000" lang="en"/>
              <a:t>2</a:t>
            </a:r>
            <a:r>
              <a:rPr lang="en"/>
              <a:t> - 5000000 -&gt; Θ(n</a:t>
            </a:r>
            <a:r>
              <a:rPr baseline="30000" lang="en"/>
              <a:t>3</a:t>
            </a:r>
            <a:r>
              <a:rPr lang="en"/>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2"/>
          <p:cNvSpPr txBox="1"/>
          <p:nvPr>
            <p:ph type="title"/>
          </p:nvPr>
        </p:nvSpPr>
        <p:spPr>
          <a:xfrm>
            <a:off x="311700" y="445025"/>
            <a:ext cx="871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a:t>
            </a:r>
            <a:r>
              <a:rPr lang="en"/>
              <a:t>Re-cursed with Asymptotics</a:t>
            </a:r>
            <a:r>
              <a:rPr lang="en"/>
              <a:t> </a:t>
            </a:r>
            <a:r>
              <a:rPr lang="en" sz="1400">
                <a:latin typeface="Catamaran"/>
                <a:ea typeface="Catamaran"/>
                <a:cs typeface="Catamaran"/>
                <a:sym typeface="Catamaran"/>
              </a:rPr>
              <a:t>Given that </a:t>
            </a:r>
            <a:r>
              <a:rPr lang="en" sz="1400">
                <a:latin typeface="IBM Plex Mono"/>
                <a:ea typeface="IBM Plex Mono"/>
                <a:cs typeface="IBM Plex Mono"/>
                <a:sym typeface="IBM Plex Mono"/>
              </a:rPr>
              <a:t>exponentialWork</a:t>
            </a:r>
            <a:r>
              <a:rPr lang="en" sz="1400">
                <a:latin typeface="Catamaran"/>
                <a:ea typeface="Catamaran"/>
                <a:cs typeface="Catamaran"/>
                <a:sym typeface="Catamaran"/>
              </a:rPr>
              <a:t> runs in Θ(3</a:t>
            </a:r>
            <a:r>
              <a:rPr baseline="30000" lang="en" sz="1400">
                <a:latin typeface="Catamaran"/>
                <a:ea typeface="Catamaran"/>
                <a:cs typeface="Catamaran"/>
                <a:sym typeface="Catamaran"/>
              </a:rPr>
              <a:t>N</a:t>
            </a:r>
            <a:r>
              <a:rPr lang="en" sz="1400">
                <a:latin typeface="Catamaran"/>
                <a:ea typeface="Catamaran"/>
                <a:cs typeface="Catamaran"/>
                <a:sym typeface="Catamaran"/>
              </a:rPr>
              <a:t>) time with respect to input N, what is the runtime of </a:t>
            </a:r>
            <a:r>
              <a:rPr lang="en" sz="1400">
                <a:latin typeface="IBM Plex Mono"/>
                <a:ea typeface="IBM Plex Mono"/>
                <a:cs typeface="IBM Plex Mono"/>
                <a:sym typeface="IBM Plex Mono"/>
              </a:rPr>
              <a:t>ronnie</a:t>
            </a:r>
            <a:r>
              <a:rPr lang="en" sz="1400">
                <a:latin typeface="Catamaran"/>
                <a:ea typeface="Catamaran"/>
                <a:cs typeface="Catamaran"/>
                <a:sym typeface="Catamaran"/>
              </a:rPr>
              <a: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722" name="Google Shape;722;p62"/>
          <p:cNvSpPr txBox="1"/>
          <p:nvPr>
            <p:ph idx="1" type="body"/>
          </p:nvPr>
        </p:nvSpPr>
        <p:spPr>
          <a:xfrm>
            <a:off x="311700" y="1381075"/>
            <a:ext cx="295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void ronnie(int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1)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exponentialWork(N);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723" name="Google Shape;723;p62"/>
          <p:cNvSpPr/>
          <p:nvPr/>
        </p:nvSpPr>
        <p:spPr>
          <a:xfrm>
            <a:off x="5379824" y="10176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a:t>
            </a:r>
            <a:endParaRPr baseline="30000" sz="1200">
              <a:solidFill>
                <a:srgbClr val="38761D"/>
              </a:solidFill>
              <a:latin typeface="Avenir"/>
              <a:ea typeface="Avenir"/>
              <a:cs typeface="Avenir"/>
              <a:sym typeface="Avenir"/>
            </a:endParaRPr>
          </a:p>
        </p:txBody>
      </p:sp>
      <p:sp>
        <p:nvSpPr>
          <p:cNvPr id="724" name="Google Shape;724;p62"/>
          <p:cNvSpPr txBox="1"/>
          <p:nvPr/>
        </p:nvSpPr>
        <p:spPr>
          <a:xfrm>
            <a:off x="7919860" y="107634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a:t>
            </a:r>
            <a:endParaRPr sz="1200">
              <a:solidFill>
                <a:srgbClr val="38761D"/>
              </a:solidFill>
              <a:latin typeface="IBM Plex Mono"/>
              <a:ea typeface="IBM Plex Mono"/>
              <a:cs typeface="IBM Plex Mono"/>
              <a:sym typeface="IBM Plex Mono"/>
            </a:endParaRPr>
          </a:p>
        </p:txBody>
      </p:sp>
      <p:sp>
        <p:nvSpPr>
          <p:cNvPr id="725" name="Google Shape;725;p62"/>
          <p:cNvSpPr/>
          <p:nvPr/>
        </p:nvSpPr>
        <p:spPr>
          <a:xfrm>
            <a:off x="3459925" y="1772775"/>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726" name="Google Shape;726;p62"/>
          <p:cNvSpPr/>
          <p:nvPr/>
        </p:nvSpPr>
        <p:spPr>
          <a:xfrm>
            <a:off x="7327728" y="17593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727" name="Google Shape;727;p62"/>
          <p:cNvSpPr/>
          <p:nvPr/>
        </p:nvSpPr>
        <p:spPr>
          <a:xfrm>
            <a:off x="73277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28" name="Google Shape;728;p62"/>
          <p:cNvSpPr/>
          <p:nvPr/>
        </p:nvSpPr>
        <p:spPr>
          <a:xfrm>
            <a:off x="79298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29" name="Google Shape;729;p62"/>
          <p:cNvSpPr/>
          <p:nvPr/>
        </p:nvSpPr>
        <p:spPr>
          <a:xfrm>
            <a:off x="67256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30" name="Google Shape;730;p62"/>
          <p:cNvSpPr/>
          <p:nvPr/>
        </p:nvSpPr>
        <p:spPr>
          <a:xfrm>
            <a:off x="40661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31" name="Google Shape;731;p62"/>
          <p:cNvSpPr/>
          <p:nvPr/>
        </p:nvSpPr>
        <p:spPr>
          <a:xfrm>
            <a:off x="34640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32" name="Google Shape;732;p62"/>
          <p:cNvSpPr/>
          <p:nvPr/>
        </p:nvSpPr>
        <p:spPr>
          <a:xfrm>
            <a:off x="28619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cxnSp>
        <p:nvCxnSpPr>
          <p:cNvPr id="733" name="Google Shape;733;p62"/>
          <p:cNvCxnSpPr>
            <a:endCxn id="734" idx="0"/>
          </p:cNvCxnSpPr>
          <p:nvPr/>
        </p:nvCxnSpPr>
        <p:spPr>
          <a:xfrm>
            <a:off x="5680874" y="1566675"/>
            <a:ext cx="0" cy="206100"/>
          </a:xfrm>
          <a:prstGeom prst="straightConnector1">
            <a:avLst/>
          </a:prstGeom>
          <a:noFill/>
          <a:ln cap="flat" cmpd="sng" w="9525">
            <a:solidFill>
              <a:schemeClr val="dk2"/>
            </a:solidFill>
            <a:prstDash val="solid"/>
            <a:round/>
            <a:headEnd len="med" w="med" type="none"/>
            <a:tailEnd len="med" w="med" type="triangle"/>
          </a:ln>
        </p:spPr>
      </p:cxnSp>
      <p:cxnSp>
        <p:nvCxnSpPr>
          <p:cNvPr id="735" name="Google Shape;735;p62"/>
          <p:cNvCxnSpPr>
            <a:stCxn id="723" idx="3"/>
            <a:endCxn id="725" idx="0"/>
          </p:cNvCxnSpPr>
          <p:nvPr/>
        </p:nvCxnSpPr>
        <p:spPr>
          <a:xfrm flipH="1">
            <a:off x="3761000" y="1486201"/>
            <a:ext cx="1707000" cy="286500"/>
          </a:xfrm>
          <a:prstGeom prst="straightConnector1">
            <a:avLst/>
          </a:prstGeom>
          <a:noFill/>
          <a:ln cap="flat" cmpd="sng" w="9525">
            <a:solidFill>
              <a:schemeClr val="dk2"/>
            </a:solidFill>
            <a:prstDash val="solid"/>
            <a:round/>
            <a:headEnd len="med" w="med" type="none"/>
            <a:tailEnd len="med" w="med" type="triangle"/>
          </a:ln>
        </p:spPr>
      </p:cxnSp>
      <p:cxnSp>
        <p:nvCxnSpPr>
          <p:cNvPr id="736" name="Google Shape;736;p62"/>
          <p:cNvCxnSpPr>
            <a:stCxn id="723" idx="5"/>
            <a:endCxn id="726" idx="0"/>
          </p:cNvCxnSpPr>
          <p:nvPr/>
        </p:nvCxnSpPr>
        <p:spPr>
          <a:xfrm>
            <a:off x="5893749" y="1486201"/>
            <a:ext cx="1734900" cy="273000"/>
          </a:xfrm>
          <a:prstGeom prst="straightConnector1">
            <a:avLst/>
          </a:prstGeom>
          <a:noFill/>
          <a:ln cap="flat" cmpd="sng" w="9525">
            <a:solidFill>
              <a:schemeClr val="dk2"/>
            </a:solidFill>
            <a:prstDash val="solid"/>
            <a:round/>
            <a:headEnd len="med" w="med" type="none"/>
            <a:tailEnd len="med" w="med" type="triangle"/>
          </a:ln>
        </p:spPr>
      </p:cxnSp>
      <p:cxnSp>
        <p:nvCxnSpPr>
          <p:cNvPr id="737" name="Google Shape;737;p62"/>
          <p:cNvCxnSpPr>
            <a:stCxn id="725" idx="3"/>
            <a:endCxn id="732" idx="0"/>
          </p:cNvCxnSpPr>
          <p:nvPr/>
        </p:nvCxnSpPr>
        <p:spPr>
          <a:xfrm flipH="1">
            <a:off x="3162901" y="2241376"/>
            <a:ext cx="385200" cy="330300"/>
          </a:xfrm>
          <a:prstGeom prst="straightConnector1">
            <a:avLst/>
          </a:prstGeom>
          <a:noFill/>
          <a:ln cap="flat" cmpd="sng" w="9525">
            <a:solidFill>
              <a:schemeClr val="dk2"/>
            </a:solidFill>
            <a:prstDash val="solid"/>
            <a:round/>
            <a:headEnd len="med" w="med" type="none"/>
            <a:tailEnd len="med" w="med" type="triangle"/>
          </a:ln>
        </p:spPr>
      </p:cxnSp>
      <p:cxnSp>
        <p:nvCxnSpPr>
          <p:cNvPr id="738" name="Google Shape;738;p62"/>
          <p:cNvCxnSpPr>
            <a:stCxn id="725" idx="4"/>
            <a:endCxn id="731" idx="0"/>
          </p:cNvCxnSpPr>
          <p:nvPr/>
        </p:nvCxnSpPr>
        <p:spPr>
          <a:xfrm>
            <a:off x="3760975" y="2321775"/>
            <a:ext cx="4200" cy="249900"/>
          </a:xfrm>
          <a:prstGeom prst="straightConnector1">
            <a:avLst/>
          </a:prstGeom>
          <a:noFill/>
          <a:ln cap="flat" cmpd="sng" w="9525">
            <a:solidFill>
              <a:schemeClr val="dk2"/>
            </a:solidFill>
            <a:prstDash val="solid"/>
            <a:round/>
            <a:headEnd len="med" w="med" type="none"/>
            <a:tailEnd len="med" w="med" type="triangle"/>
          </a:ln>
        </p:spPr>
      </p:cxnSp>
      <p:cxnSp>
        <p:nvCxnSpPr>
          <p:cNvPr id="739" name="Google Shape;739;p62"/>
          <p:cNvCxnSpPr>
            <a:stCxn id="725" idx="5"/>
            <a:endCxn id="730" idx="0"/>
          </p:cNvCxnSpPr>
          <p:nvPr/>
        </p:nvCxnSpPr>
        <p:spPr>
          <a:xfrm>
            <a:off x="3973849" y="2241376"/>
            <a:ext cx="393300" cy="330300"/>
          </a:xfrm>
          <a:prstGeom prst="straightConnector1">
            <a:avLst/>
          </a:prstGeom>
          <a:noFill/>
          <a:ln cap="flat" cmpd="sng" w="9525">
            <a:solidFill>
              <a:schemeClr val="dk2"/>
            </a:solidFill>
            <a:prstDash val="solid"/>
            <a:round/>
            <a:headEnd len="med" w="med" type="none"/>
            <a:tailEnd len="med" w="med" type="triangle"/>
          </a:ln>
        </p:spPr>
      </p:cxnSp>
      <p:cxnSp>
        <p:nvCxnSpPr>
          <p:cNvPr id="740" name="Google Shape;740;p62"/>
          <p:cNvCxnSpPr>
            <a:endCxn id="727" idx="0"/>
          </p:cNvCxnSpPr>
          <p:nvPr/>
        </p:nvCxnSpPr>
        <p:spPr>
          <a:xfrm>
            <a:off x="7628778" y="2308350"/>
            <a:ext cx="0" cy="263400"/>
          </a:xfrm>
          <a:prstGeom prst="straightConnector1">
            <a:avLst/>
          </a:prstGeom>
          <a:noFill/>
          <a:ln cap="flat" cmpd="sng" w="9525">
            <a:solidFill>
              <a:schemeClr val="dk2"/>
            </a:solidFill>
            <a:prstDash val="solid"/>
            <a:round/>
            <a:headEnd len="med" w="med" type="none"/>
            <a:tailEnd len="med" w="med" type="triangle"/>
          </a:ln>
        </p:spPr>
      </p:cxnSp>
      <p:cxnSp>
        <p:nvCxnSpPr>
          <p:cNvPr id="741" name="Google Shape;741;p62"/>
          <p:cNvCxnSpPr>
            <a:stCxn id="726" idx="3"/>
            <a:endCxn id="729" idx="0"/>
          </p:cNvCxnSpPr>
          <p:nvPr/>
        </p:nvCxnSpPr>
        <p:spPr>
          <a:xfrm flipH="1">
            <a:off x="7026804" y="2227951"/>
            <a:ext cx="389100" cy="343800"/>
          </a:xfrm>
          <a:prstGeom prst="straightConnector1">
            <a:avLst/>
          </a:prstGeom>
          <a:noFill/>
          <a:ln cap="flat" cmpd="sng" w="9525">
            <a:solidFill>
              <a:schemeClr val="dk2"/>
            </a:solidFill>
            <a:prstDash val="solid"/>
            <a:round/>
            <a:headEnd len="med" w="med" type="none"/>
            <a:tailEnd len="med" w="med" type="triangle"/>
          </a:ln>
        </p:spPr>
      </p:cxnSp>
      <p:cxnSp>
        <p:nvCxnSpPr>
          <p:cNvPr id="742" name="Google Shape;742;p62"/>
          <p:cNvCxnSpPr>
            <a:stCxn id="726" idx="5"/>
            <a:endCxn id="728" idx="0"/>
          </p:cNvCxnSpPr>
          <p:nvPr/>
        </p:nvCxnSpPr>
        <p:spPr>
          <a:xfrm>
            <a:off x="7841653" y="2227951"/>
            <a:ext cx="389100" cy="343800"/>
          </a:xfrm>
          <a:prstGeom prst="straightConnector1">
            <a:avLst/>
          </a:prstGeom>
          <a:noFill/>
          <a:ln cap="flat" cmpd="sng" w="9525">
            <a:solidFill>
              <a:schemeClr val="dk2"/>
            </a:solidFill>
            <a:prstDash val="solid"/>
            <a:round/>
            <a:headEnd len="med" w="med" type="none"/>
            <a:tailEnd len="med" w="med" type="triangle"/>
          </a:ln>
        </p:spPr>
      </p:cxnSp>
      <p:sp>
        <p:nvSpPr>
          <p:cNvPr id="743" name="Google Shape;743;p62"/>
          <p:cNvSpPr/>
          <p:nvPr/>
        </p:nvSpPr>
        <p:spPr>
          <a:xfrm>
            <a:off x="5357778" y="17728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744" name="Google Shape;744;p62"/>
          <p:cNvSpPr/>
          <p:nvPr/>
        </p:nvSpPr>
        <p:spPr>
          <a:xfrm>
            <a:off x="53577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45" name="Google Shape;745;p62"/>
          <p:cNvSpPr/>
          <p:nvPr/>
        </p:nvSpPr>
        <p:spPr>
          <a:xfrm>
            <a:off x="59598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46" name="Google Shape;746;p62"/>
          <p:cNvSpPr/>
          <p:nvPr/>
        </p:nvSpPr>
        <p:spPr>
          <a:xfrm>
            <a:off x="47556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cxnSp>
        <p:nvCxnSpPr>
          <p:cNvPr id="747" name="Google Shape;747;p62"/>
          <p:cNvCxnSpPr>
            <a:endCxn id="744" idx="0"/>
          </p:cNvCxnSpPr>
          <p:nvPr/>
        </p:nvCxnSpPr>
        <p:spPr>
          <a:xfrm>
            <a:off x="5658828" y="2321850"/>
            <a:ext cx="0" cy="263400"/>
          </a:xfrm>
          <a:prstGeom prst="straightConnector1">
            <a:avLst/>
          </a:prstGeom>
          <a:noFill/>
          <a:ln cap="flat" cmpd="sng" w="9525">
            <a:solidFill>
              <a:schemeClr val="dk2"/>
            </a:solidFill>
            <a:prstDash val="solid"/>
            <a:round/>
            <a:headEnd len="med" w="med" type="none"/>
            <a:tailEnd len="med" w="med" type="triangle"/>
          </a:ln>
        </p:spPr>
      </p:cxnSp>
      <p:cxnSp>
        <p:nvCxnSpPr>
          <p:cNvPr id="748" name="Google Shape;748;p62"/>
          <p:cNvCxnSpPr>
            <a:stCxn id="743" idx="3"/>
            <a:endCxn id="746" idx="0"/>
          </p:cNvCxnSpPr>
          <p:nvPr/>
        </p:nvCxnSpPr>
        <p:spPr>
          <a:xfrm flipH="1">
            <a:off x="5056854" y="2241451"/>
            <a:ext cx="389100" cy="343800"/>
          </a:xfrm>
          <a:prstGeom prst="straightConnector1">
            <a:avLst/>
          </a:prstGeom>
          <a:noFill/>
          <a:ln cap="flat" cmpd="sng" w="9525">
            <a:solidFill>
              <a:schemeClr val="dk2"/>
            </a:solidFill>
            <a:prstDash val="solid"/>
            <a:round/>
            <a:headEnd len="med" w="med" type="none"/>
            <a:tailEnd len="med" w="med" type="triangle"/>
          </a:ln>
        </p:spPr>
      </p:cxnSp>
      <p:cxnSp>
        <p:nvCxnSpPr>
          <p:cNvPr id="749" name="Google Shape;749;p62"/>
          <p:cNvCxnSpPr>
            <a:stCxn id="743" idx="5"/>
            <a:endCxn id="745" idx="0"/>
          </p:cNvCxnSpPr>
          <p:nvPr/>
        </p:nvCxnSpPr>
        <p:spPr>
          <a:xfrm>
            <a:off x="5871703" y="2241451"/>
            <a:ext cx="389100" cy="343800"/>
          </a:xfrm>
          <a:prstGeom prst="straightConnector1">
            <a:avLst/>
          </a:prstGeom>
          <a:noFill/>
          <a:ln cap="flat" cmpd="sng" w="9525">
            <a:solidFill>
              <a:schemeClr val="dk2"/>
            </a:solidFill>
            <a:prstDash val="solid"/>
            <a:round/>
            <a:headEnd len="med" w="med" type="none"/>
            <a:tailEnd len="med" w="med" type="triangle"/>
          </a:ln>
        </p:spPr>
      </p:cxnSp>
      <p:sp>
        <p:nvSpPr>
          <p:cNvPr id="750" name="Google Shape;750;p62"/>
          <p:cNvSpPr txBox="1"/>
          <p:nvPr/>
        </p:nvSpPr>
        <p:spPr>
          <a:xfrm>
            <a:off x="7919860" y="198779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(N-2)</a:t>
            </a:r>
            <a:endParaRPr sz="1200">
              <a:solidFill>
                <a:srgbClr val="38761D"/>
              </a:solidFill>
              <a:latin typeface="IBM Plex Mono"/>
              <a:ea typeface="IBM Plex Mono"/>
              <a:cs typeface="IBM Plex Mono"/>
              <a:sym typeface="IBM Plex Mono"/>
            </a:endParaRPr>
          </a:p>
        </p:txBody>
      </p:sp>
      <p:sp>
        <p:nvSpPr>
          <p:cNvPr id="751" name="Google Shape;751;p62"/>
          <p:cNvSpPr txBox="1"/>
          <p:nvPr/>
        </p:nvSpPr>
        <p:spPr>
          <a:xfrm>
            <a:off x="7919860" y="3208474"/>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(N-4)</a:t>
            </a:r>
            <a:endParaRPr sz="1200">
              <a:solidFill>
                <a:srgbClr val="38761D"/>
              </a:solidFill>
              <a:latin typeface="IBM Plex Mono"/>
              <a:ea typeface="IBM Plex Mono"/>
              <a:cs typeface="IBM Plex Mono"/>
              <a:sym typeface="IBM Plex Mono"/>
            </a:endParaRPr>
          </a:p>
        </p:txBody>
      </p:sp>
      <p:sp>
        <p:nvSpPr>
          <p:cNvPr id="752" name="Google Shape;752;p62"/>
          <p:cNvSpPr txBox="1"/>
          <p:nvPr/>
        </p:nvSpPr>
        <p:spPr>
          <a:xfrm rot="5400000">
            <a:off x="7352486" y="3307204"/>
            <a:ext cx="70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753" name="Google Shape;753;p62"/>
          <p:cNvSpPr txBox="1"/>
          <p:nvPr/>
        </p:nvSpPr>
        <p:spPr>
          <a:xfrm rot="5400000">
            <a:off x="5404586" y="3320704"/>
            <a:ext cx="70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754" name="Google Shape;754;p62"/>
          <p:cNvSpPr txBox="1"/>
          <p:nvPr/>
        </p:nvSpPr>
        <p:spPr>
          <a:xfrm rot="5400000">
            <a:off x="3484686" y="3293779"/>
            <a:ext cx="70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755" name="Google Shape;755;p62"/>
          <p:cNvSpPr/>
          <p:nvPr/>
        </p:nvSpPr>
        <p:spPr>
          <a:xfrm>
            <a:off x="73116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56" name="Google Shape;756;p62"/>
          <p:cNvSpPr/>
          <p:nvPr/>
        </p:nvSpPr>
        <p:spPr>
          <a:xfrm>
            <a:off x="79137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57" name="Google Shape;757;p62"/>
          <p:cNvSpPr/>
          <p:nvPr/>
        </p:nvSpPr>
        <p:spPr>
          <a:xfrm>
            <a:off x="67095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58" name="Google Shape;758;p62"/>
          <p:cNvSpPr/>
          <p:nvPr/>
        </p:nvSpPr>
        <p:spPr>
          <a:xfrm>
            <a:off x="40500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59" name="Google Shape;759;p62"/>
          <p:cNvSpPr/>
          <p:nvPr/>
        </p:nvSpPr>
        <p:spPr>
          <a:xfrm>
            <a:off x="34479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60" name="Google Shape;760;p62"/>
          <p:cNvSpPr/>
          <p:nvPr/>
        </p:nvSpPr>
        <p:spPr>
          <a:xfrm>
            <a:off x="28458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61" name="Google Shape;761;p62"/>
          <p:cNvSpPr/>
          <p:nvPr/>
        </p:nvSpPr>
        <p:spPr>
          <a:xfrm>
            <a:off x="5341728" y="40140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62" name="Google Shape;762;p62"/>
          <p:cNvSpPr/>
          <p:nvPr/>
        </p:nvSpPr>
        <p:spPr>
          <a:xfrm>
            <a:off x="5943828" y="40140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63" name="Google Shape;763;p62"/>
          <p:cNvSpPr/>
          <p:nvPr/>
        </p:nvSpPr>
        <p:spPr>
          <a:xfrm>
            <a:off x="4739628" y="40140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764" name="Google Shape;764;p62"/>
          <p:cNvSpPr txBox="1"/>
          <p:nvPr/>
        </p:nvSpPr>
        <p:spPr>
          <a:xfrm>
            <a:off x="7881760" y="455409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(1)</a:t>
            </a:r>
            <a:endParaRPr sz="1200">
              <a:solidFill>
                <a:srgbClr val="38761D"/>
              </a:solidFill>
              <a:latin typeface="IBM Plex Mono"/>
              <a:ea typeface="IBM Plex Mono"/>
              <a:cs typeface="IBM Plex Mono"/>
              <a:sym typeface="IBM Plex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3"/>
          <p:cNvSpPr txBox="1"/>
          <p:nvPr>
            <p:ph type="title"/>
          </p:nvPr>
        </p:nvSpPr>
        <p:spPr>
          <a:xfrm>
            <a:off x="311700" y="445025"/>
            <a:ext cx="872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a:t>
            </a:r>
            <a:r>
              <a:rPr lang="en"/>
              <a:t>Re-cursed with Asymptotics</a:t>
            </a:r>
            <a:r>
              <a:rPr lang="en"/>
              <a:t> </a:t>
            </a:r>
            <a:r>
              <a:rPr lang="en" sz="1400">
                <a:latin typeface="Catamaran"/>
                <a:ea typeface="Catamaran"/>
                <a:cs typeface="Catamaran"/>
                <a:sym typeface="Catamaran"/>
              </a:rPr>
              <a:t>Given that </a:t>
            </a:r>
            <a:r>
              <a:rPr lang="en" sz="1400">
                <a:latin typeface="IBM Plex Mono"/>
                <a:ea typeface="IBM Plex Mono"/>
                <a:cs typeface="IBM Plex Mono"/>
                <a:sym typeface="IBM Plex Mono"/>
              </a:rPr>
              <a:t>exponentialWork</a:t>
            </a:r>
            <a:r>
              <a:rPr lang="en" sz="1400">
                <a:latin typeface="Catamaran"/>
                <a:ea typeface="Catamaran"/>
                <a:cs typeface="Catamaran"/>
                <a:sym typeface="Catamaran"/>
              </a:rPr>
              <a:t> runs in Θ(3</a:t>
            </a:r>
            <a:r>
              <a:rPr baseline="30000" lang="en" sz="1400">
                <a:latin typeface="Catamaran"/>
                <a:ea typeface="Catamaran"/>
                <a:cs typeface="Catamaran"/>
                <a:sym typeface="Catamaran"/>
              </a:rPr>
              <a:t>N</a:t>
            </a:r>
            <a:r>
              <a:rPr lang="en" sz="1400">
                <a:latin typeface="Catamaran"/>
                <a:ea typeface="Catamaran"/>
                <a:cs typeface="Catamaran"/>
                <a:sym typeface="Catamaran"/>
              </a:rPr>
              <a:t>) time with respect to input N, what is the runtime of </a:t>
            </a:r>
            <a:r>
              <a:rPr lang="en" sz="1400">
                <a:latin typeface="IBM Plex Mono"/>
                <a:ea typeface="IBM Plex Mono"/>
                <a:cs typeface="IBM Plex Mono"/>
                <a:sym typeface="IBM Plex Mono"/>
              </a:rPr>
              <a:t>ronnie</a:t>
            </a:r>
            <a:r>
              <a:rPr lang="en" sz="1400">
                <a:latin typeface="Catamaran"/>
                <a:ea typeface="Catamaran"/>
                <a:cs typeface="Catamaran"/>
                <a:sym typeface="Catamaran"/>
              </a:rPr>
              <a: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770" name="Google Shape;770;p63"/>
          <p:cNvSpPr txBox="1"/>
          <p:nvPr>
            <p:ph idx="1" type="body"/>
          </p:nvPr>
        </p:nvSpPr>
        <p:spPr>
          <a:xfrm>
            <a:off x="311700" y="1381075"/>
            <a:ext cx="295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void ronnie(int 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(N &lt;= 1)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ronnie(N - 2);</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exponentialWork(N);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771" name="Google Shape;771;p63"/>
          <p:cNvSpPr/>
          <p:nvPr/>
        </p:nvSpPr>
        <p:spPr>
          <a:xfrm>
            <a:off x="5379824" y="10176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a:t>
            </a:r>
            <a:endParaRPr baseline="30000" sz="1200">
              <a:solidFill>
                <a:srgbClr val="38761D"/>
              </a:solidFill>
              <a:latin typeface="Avenir"/>
              <a:ea typeface="Avenir"/>
              <a:cs typeface="Avenir"/>
              <a:sym typeface="Avenir"/>
            </a:endParaRPr>
          </a:p>
        </p:txBody>
      </p:sp>
      <p:sp>
        <p:nvSpPr>
          <p:cNvPr id="772" name="Google Shape;772;p63"/>
          <p:cNvSpPr txBox="1"/>
          <p:nvPr/>
        </p:nvSpPr>
        <p:spPr>
          <a:xfrm>
            <a:off x="7919860" y="107634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a:t>
            </a:r>
            <a:endParaRPr sz="1200">
              <a:solidFill>
                <a:srgbClr val="38761D"/>
              </a:solidFill>
              <a:latin typeface="IBM Plex Mono"/>
              <a:ea typeface="IBM Plex Mono"/>
              <a:cs typeface="IBM Plex Mono"/>
              <a:sym typeface="IBM Plex Mono"/>
            </a:endParaRPr>
          </a:p>
        </p:txBody>
      </p:sp>
      <p:sp>
        <p:nvSpPr>
          <p:cNvPr id="773" name="Google Shape;773;p63"/>
          <p:cNvSpPr/>
          <p:nvPr/>
        </p:nvSpPr>
        <p:spPr>
          <a:xfrm>
            <a:off x="3459925" y="1772775"/>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774" name="Google Shape;774;p63"/>
          <p:cNvSpPr/>
          <p:nvPr/>
        </p:nvSpPr>
        <p:spPr>
          <a:xfrm>
            <a:off x="7327728" y="17593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775" name="Google Shape;775;p63"/>
          <p:cNvSpPr/>
          <p:nvPr/>
        </p:nvSpPr>
        <p:spPr>
          <a:xfrm>
            <a:off x="73277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76" name="Google Shape;776;p63"/>
          <p:cNvSpPr/>
          <p:nvPr/>
        </p:nvSpPr>
        <p:spPr>
          <a:xfrm>
            <a:off x="79298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77" name="Google Shape;777;p63"/>
          <p:cNvSpPr/>
          <p:nvPr/>
        </p:nvSpPr>
        <p:spPr>
          <a:xfrm>
            <a:off x="67256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78" name="Google Shape;778;p63"/>
          <p:cNvSpPr/>
          <p:nvPr/>
        </p:nvSpPr>
        <p:spPr>
          <a:xfrm>
            <a:off x="40661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79" name="Google Shape;779;p63"/>
          <p:cNvSpPr/>
          <p:nvPr/>
        </p:nvSpPr>
        <p:spPr>
          <a:xfrm>
            <a:off x="34640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80" name="Google Shape;780;p63"/>
          <p:cNvSpPr/>
          <p:nvPr/>
        </p:nvSpPr>
        <p:spPr>
          <a:xfrm>
            <a:off x="2861928" y="25717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cxnSp>
        <p:nvCxnSpPr>
          <p:cNvPr id="781" name="Google Shape;781;p63"/>
          <p:cNvCxnSpPr>
            <a:endCxn id="782" idx="0"/>
          </p:cNvCxnSpPr>
          <p:nvPr/>
        </p:nvCxnSpPr>
        <p:spPr>
          <a:xfrm>
            <a:off x="5680874" y="1566675"/>
            <a:ext cx="0" cy="206100"/>
          </a:xfrm>
          <a:prstGeom prst="straightConnector1">
            <a:avLst/>
          </a:prstGeom>
          <a:noFill/>
          <a:ln cap="flat" cmpd="sng" w="9525">
            <a:solidFill>
              <a:schemeClr val="dk2"/>
            </a:solidFill>
            <a:prstDash val="solid"/>
            <a:round/>
            <a:headEnd len="med" w="med" type="none"/>
            <a:tailEnd len="med" w="med" type="triangle"/>
          </a:ln>
        </p:spPr>
      </p:cxnSp>
      <p:cxnSp>
        <p:nvCxnSpPr>
          <p:cNvPr id="783" name="Google Shape;783;p63"/>
          <p:cNvCxnSpPr>
            <a:stCxn id="771" idx="3"/>
            <a:endCxn id="773" idx="0"/>
          </p:cNvCxnSpPr>
          <p:nvPr/>
        </p:nvCxnSpPr>
        <p:spPr>
          <a:xfrm flipH="1">
            <a:off x="3761000" y="1486201"/>
            <a:ext cx="1707000" cy="286500"/>
          </a:xfrm>
          <a:prstGeom prst="straightConnector1">
            <a:avLst/>
          </a:prstGeom>
          <a:noFill/>
          <a:ln cap="flat" cmpd="sng" w="9525">
            <a:solidFill>
              <a:schemeClr val="dk2"/>
            </a:solidFill>
            <a:prstDash val="solid"/>
            <a:round/>
            <a:headEnd len="med" w="med" type="none"/>
            <a:tailEnd len="med" w="med" type="triangle"/>
          </a:ln>
        </p:spPr>
      </p:cxnSp>
      <p:cxnSp>
        <p:nvCxnSpPr>
          <p:cNvPr id="784" name="Google Shape;784;p63"/>
          <p:cNvCxnSpPr>
            <a:stCxn id="771" idx="5"/>
            <a:endCxn id="774" idx="0"/>
          </p:cNvCxnSpPr>
          <p:nvPr/>
        </p:nvCxnSpPr>
        <p:spPr>
          <a:xfrm>
            <a:off x="5893749" y="1486201"/>
            <a:ext cx="1734900" cy="273000"/>
          </a:xfrm>
          <a:prstGeom prst="straightConnector1">
            <a:avLst/>
          </a:prstGeom>
          <a:noFill/>
          <a:ln cap="flat" cmpd="sng" w="9525">
            <a:solidFill>
              <a:schemeClr val="dk2"/>
            </a:solidFill>
            <a:prstDash val="solid"/>
            <a:round/>
            <a:headEnd len="med" w="med" type="none"/>
            <a:tailEnd len="med" w="med" type="triangle"/>
          </a:ln>
        </p:spPr>
      </p:cxnSp>
      <p:cxnSp>
        <p:nvCxnSpPr>
          <p:cNvPr id="785" name="Google Shape;785;p63"/>
          <p:cNvCxnSpPr>
            <a:stCxn id="773" idx="3"/>
            <a:endCxn id="780" idx="0"/>
          </p:cNvCxnSpPr>
          <p:nvPr/>
        </p:nvCxnSpPr>
        <p:spPr>
          <a:xfrm flipH="1">
            <a:off x="3162901" y="2241376"/>
            <a:ext cx="385200" cy="330300"/>
          </a:xfrm>
          <a:prstGeom prst="straightConnector1">
            <a:avLst/>
          </a:prstGeom>
          <a:noFill/>
          <a:ln cap="flat" cmpd="sng" w="9525">
            <a:solidFill>
              <a:schemeClr val="dk2"/>
            </a:solidFill>
            <a:prstDash val="solid"/>
            <a:round/>
            <a:headEnd len="med" w="med" type="none"/>
            <a:tailEnd len="med" w="med" type="triangle"/>
          </a:ln>
        </p:spPr>
      </p:cxnSp>
      <p:cxnSp>
        <p:nvCxnSpPr>
          <p:cNvPr id="786" name="Google Shape;786;p63"/>
          <p:cNvCxnSpPr>
            <a:stCxn id="773" idx="4"/>
            <a:endCxn id="779" idx="0"/>
          </p:cNvCxnSpPr>
          <p:nvPr/>
        </p:nvCxnSpPr>
        <p:spPr>
          <a:xfrm>
            <a:off x="3760975" y="2321775"/>
            <a:ext cx="4200" cy="249900"/>
          </a:xfrm>
          <a:prstGeom prst="straightConnector1">
            <a:avLst/>
          </a:prstGeom>
          <a:noFill/>
          <a:ln cap="flat" cmpd="sng" w="9525">
            <a:solidFill>
              <a:schemeClr val="dk2"/>
            </a:solidFill>
            <a:prstDash val="solid"/>
            <a:round/>
            <a:headEnd len="med" w="med" type="none"/>
            <a:tailEnd len="med" w="med" type="triangle"/>
          </a:ln>
        </p:spPr>
      </p:cxnSp>
      <p:cxnSp>
        <p:nvCxnSpPr>
          <p:cNvPr id="787" name="Google Shape;787;p63"/>
          <p:cNvCxnSpPr>
            <a:stCxn id="773" idx="5"/>
            <a:endCxn id="778" idx="0"/>
          </p:cNvCxnSpPr>
          <p:nvPr/>
        </p:nvCxnSpPr>
        <p:spPr>
          <a:xfrm>
            <a:off x="3973849" y="2241376"/>
            <a:ext cx="393300" cy="330300"/>
          </a:xfrm>
          <a:prstGeom prst="straightConnector1">
            <a:avLst/>
          </a:prstGeom>
          <a:noFill/>
          <a:ln cap="flat" cmpd="sng" w="9525">
            <a:solidFill>
              <a:schemeClr val="dk2"/>
            </a:solidFill>
            <a:prstDash val="solid"/>
            <a:round/>
            <a:headEnd len="med" w="med" type="none"/>
            <a:tailEnd len="med" w="med" type="triangle"/>
          </a:ln>
        </p:spPr>
      </p:cxnSp>
      <p:cxnSp>
        <p:nvCxnSpPr>
          <p:cNvPr id="788" name="Google Shape;788;p63"/>
          <p:cNvCxnSpPr>
            <a:endCxn id="775" idx="0"/>
          </p:cNvCxnSpPr>
          <p:nvPr/>
        </p:nvCxnSpPr>
        <p:spPr>
          <a:xfrm>
            <a:off x="7628778" y="2308350"/>
            <a:ext cx="0" cy="263400"/>
          </a:xfrm>
          <a:prstGeom prst="straightConnector1">
            <a:avLst/>
          </a:prstGeom>
          <a:noFill/>
          <a:ln cap="flat" cmpd="sng" w="9525">
            <a:solidFill>
              <a:schemeClr val="dk2"/>
            </a:solidFill>
            <a:prstDash val="solid"/>
            <a:round/>
            <a:headEnd len="med" w="med" type="none"/>
            <a:tailEnd len="med" w="med" type="triangle"/>
          </a:ln>
        </p:spPr>
      </p:cxnSp>
      <p:cxnSp>
        <p:nvCxnSpPr>
          <p:cNvPr id="789" name="Google Shape;789;p63"/>
          <p:cNvCxnSpPr>
            <a:stCxn id="774" idx="3"/>
            <a:endCxn id="777" idx="0"/>
          </p:cNvCxnSpPr>
          <p:nvPr/>
        </p:nvCxnSpPr>
        <p:spPr>
          <a:xfrm flipH="1">
            <a:off x="7026804" y="2227951"/>
            <a:ext cx="389100" cy="343800"/>
          </a:xfrm>
          <a:prstGeom prst="straightConnector1">
            <a:avLst/>
          </a:prstGeom>
          <a:noFill/>
          <a:ln cap="flat" cmpd="sng" w="9525">
            <a:solidFill>
              <a:schemeClr val="dk2"/>
            </a:solidFill>
            <a:prstDash val="solid"/>
            <a:round/>
            <a:headEnd len="med" w="med" type="none"/>
            <a:tailEnd len="med" w="med" type="triangle"/>
          </a:ln>
        </p:spPr>
      </p:cxnSp>
      <p:cxnSp>
        <p:nvCxnSpPr>
          <p:cNvPr id="790" name="Google Shape;790;p63"/>
          <p:cNvCxnSpPr>
            <a:stCxn id="774" idx="5"/>
            <a:endCxn id="776" idx="0"/>
          </p:cNvCxnSpPr>
          <p:nvPr/>
        </p:nvCxnSpPr>
        <p:spPr>
          <a:xfrm>
            <a:off x="7841653" y="2227951"/>
            <a:ext cx="389100" cy="343800"/>
          </a:xfrm>
          <a:prstGeom prst="straightConnector1">
            <a:avLst/>
          </a:prstGeom>
          <a:noFill/>
          <a:ln cap="flat" cmpd="sng" w="9525">
            <a:solidFill>
              <a:schemeClr val="dk2"/>
            </a:solidFill>
            <a:prstDash val="solid"/>
            <a:round/>
            <a:headEnd len="med" w="med" type="none"/>
            <a:tailEnd len="med" w="med" type="triangle"/>
          </a:ln>
        </p:spPr>
      </p:cxnSp>
      <p:sp>
        <p:nvSpPr>
          <p:cNvPr id="791" name="Google Shape;791;p63"/>
          <p:cNvSpPr/>
          <p:nvPr/>
        </p:nvSpPr>
        <p:spPr>
          <a:xfrm>
            <a:off x="5357778" y="17728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N-2</a:t>
            </a:r>
            <a:endParaRPr baseline="30000" sz="1200">
              <a:solidFill>
                <a:srgbClr val="38761D"/>
              </a:solidFill>
              <a:latin typeface="Avenir"/>
              <a:ea typeface="Avenir"/>
              <a:cs typeface="Avenir"/>
              <a:sym typeface="Avenir"/>
            </a:endParaRPr>
          </a:p>
        </p:txBody>
      </p:sp>
      <p:sp>
        <p:nvSpPr>
          <p:cNvPr id="792" name="Google Shape;792;p63"/>
          <p:cNvSpPr/>
          <p:nvPr/>
        </p:nvSpPr>
        <p:spPr>
          <a:xfrm>
            <a:off x="53577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93" name="Google Shape;793;p63"/>
          <p:cNvSpPr/>
          <p:nvPr/>
        </p:nvSpPr>
        <p:spPr>
          <a:xfrm>
            <a:off x="59598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sp>
        <p:nvSpPr>
          <p:cNvPr id="794" name="Google Shape;794;p63"/>
          <p:cNvSpPr/>
          <p:nvPr/>
        </p:nvSpPr>
        <p:spPr>
          <a:xfrm>
            <a:off x="4755678" y="258525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3</a:t>
            </a:r>
            <a:r>
              <a:rPr baseline="30000" lang="en" sz="1200">
                <a:solidFill>
                  <a:srgbClr val="38761D"/>
                </a:solidFill>
                <a:latin typeface="Avenir"/>
                <a:ea typeface="Avenir"/>
                <a:cs typeface="Avenir"/>
                <a:sym typeface="Avenir"/>
              </a:rPr>
              <a:t>N-4</a:t>
            </a:r>
            <a:endParaRPr baseline="30000" sz="1200">
              <a:solidFill>
                <a:srgbClr val="38761D"/>
              </a:solidFill>
              <a:latin typeface="Avenir"/>
              <a:ea typeface="Avenir"/>
              <a:cs typeface="Avenir"/>
              <a:sym typeface="Avenir"/>
            </a:endParaRPr>
          </a:p>
        </p:txBody>
      </p:sp>
      <p:cxnSp>
        <p:nvCxnSpPr>
          <p:cNvPr id="795" name="Google Shape;795;p63"/>
          <p:cNvCxnSpPr>
            <a:endCxn id="792" idx="0"/>
          </p:cNvCxnSpPr>
          <p:nvPr/>
        </p:nvCxnSpPr>
        <p:spPr>
          <a:xfrm>
            <a:off x="5658828" y="2321850"/>
            <a:ext cx="0" cy="263400"/>
          </a:xfrm>
          <a:prstGeom prst="straightConnector1">
            <a:avLst/>
          </a:prstGeom>
          <a:noFill/>
          <a:ln cap="flat" cmpd="sng" w="9525">
            <a:solidFill>
              <a:schemeClr val="dk2"/>
            </a:solidFill>
            <a:prstDash val="solid"/>
            <a:round/>
            <a:headEnd len="med" w="med" type="none"/>
            <a:tailEnd len="med" w="med" type="triangle"/>
          </a:ln>
        </p:spPr>
      </p:cxnSp>
      <p:cxnSp>
        <p:nvCxnSpPr>
          <p:cNvPr id="796" name="Google Shape;796;p63"/>
          <p:cNvCxnSpPr>
            <a:stCxn id="791" idx="3"/>
            <a:endCxn id="794" idx="0"/>
          </p:cNvCxnSpPr>
          <p:nvPr/>
        </p:nvCxnSpPr>
        <p:spPr>
          <a:xfrm flipH="1">
            <a:off x="5056854" y="2241451"/>
            <a:ext cx="389100" cy="343800"/>
          </a:xfrm>
          <a:prstGeom prst="straightConnector1">
            <a:avLst/>
          </a:prstGeom>
          <a:noFill/>
          <a:ln cap="flat" cmpd="sng" w="9525">
            <a:solidFill>
              <a:schemeClr val="dk2"/>
            </a:solidFill>
            <a:prstDash val="solid"/>
            <a:round/>
            <a:headEnd len="med" w="med" type="none"/>
            <a:tailEnd len="med" w="med" type="triangle"/>
          </a:ln>
        </p:spPr>
      </p:cxnSp>
      <p:cxnSp>
        <p:nvCxnSpPr>
          <p:cNvPr id="797" name="Google Shape;797;p63"/>
          <p:cNvCxnSpPr>
            <a:stCxn id="791" idx="5"/>
            <a:endCxn id="793" idx="0"/>
          </p:cNvCxnSpPr>
          <p:nvPr/>
        </p:nvCxnSpPr>
        <p:spPr>
          <a:xfrm>
            <a:off x="5871703" y="2241451"/>
            <a:ext cx="389100" cy="343800"/>
          </a:xfrm>
          <a:prstGeom prst="straightConnector1">
            <a:avLst/>
          </a:prstGeom>
          <a:noFill/>
          <a:ln cap="flat" cmpd="sng" w="9525">
            <a:solidFill>
              <a:schemeClr val="dk2"/>
            </a:solidFill>
            <a:prstDash val="solid"/>
            <a:round/>
            <a:headEnd len="med" w="med" type="none"/>
            <a:tailEnd len="med" w="med" type="triangle"/>
          </a:ln>
        </p:spPr>
      </p:cxnSp>
      <p:sp>
        <p:nvSpPr>
          <p:cNvPr id="798" name="Google Shape;798;p63"/>
          <p:cNvSpPr txBox="1"/>
          <p:nvPr/>
        </p:nvSpPr>
        <p:spPr>
          <a:xfrm>
            <a:off x="7919860" y="198779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(N-2)</a:t>
            </a:r>
            <a:endParaRPr sz="1200">
              <a:solidFill>
                <a:srgbClr val="38761D"/>
              </a:solidFill>
              <a:latin typeface="IBM Plex Mono"/>
              <a:ea typeface="IBM Plex Mono"/>
              <a:cs typeface="IBM Plex Mono"/>
              <a:sym typeface="IBM Plex Mono"/>
            </a:endParaRPr>
          </a:p>
        </p:txBody>
      </p:sp>
      <p:sp>
        <p:nvSpPr>
          <p:cNvPr id="799" name="Google Shape;799;p63"/>
          <p:cNvSpPr txBox="1"/>
          <p:nvPr/>
        </p:nvSpPr>
        <p:spPr>
          <a:xfrm>
            <a:off x="7919860" y="3208474"/>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(N-4)</a:t>
            </a:r>
            <a:endParaRPr sz="1200">
              <a:solidFill>
                <a:srgbClr val="38761D"/>
              </a:solidFill>
              <a:latin typeface="IBM Plex Mono"/>
              <a:ea typeface="IBM Plex Mono"/>
              <a:cs typeface="IBM Plex Mono"/>
              <a:sym typeface="IBM Plex Mono"/>
            </a:endParaRPr>
          </a:p>
        </p:txBody>
      </p:sp>
      <p:sp>
        <p:nvSpPr>
          <p:cNvPr id="800" name="Google Shape;800;p63"/>
          <p:cNvSpPr txBox="1"/>
          <p:nvPr/>
        </p:nvSpPr>
        <p:spPr>
          <a:xfrm rot="5400000">
            <a:off x="7352486" y="3307204"/>
            <a:ext cx="70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801" name="Google Shape;801;p63"/>
          <p:cNvSpPr txBox="1"/>
          <p:nvPr/>
        </p:nvSpPr>
        <p:spPr>
          <a:xfrm rot="5400000">
            <a:off x="5404586" y="3320704"/>
            <a:ext cx="70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802" name="Google Shape;802;p63"/>
          <p:cNvSpPr txBox="1"/>
          <p:nvPr/>
        </p:nvSpPr>
        <p:spPr>
          <a:xfrm rot="5400000">
            <a:off x="3484686" y="3293779"/>
            <a:ext cx="70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venir"/>
                <a:ea typeface="Avenir"/>
                <a:cs typeface="Avenir"/>
                <a:sym typeface="Avenir"/>
              </a:rPr>
              <a:t>…</a:t>
            </a:r>
            <a:endParaRPr sz="2400">
              <a:latin typeface="Avenir"/>
              <a:ea typeface="Avenir"/>
              <a:cs typeface="Avenir"/>
              <a:sym typeface="Avenir"/>
            </a:endParaRPr>
          </a:p>
        </p:txBody>
      </p:sp>
      <p:sp>
        <p:nvSpPr>
          <p:cNvPr id="803" name="Google Shape;803;p63"/>
          <p:cNvSpPr/>
          <p:nvPr/>
        </p:nvSpPr>
        <p:spPr>
          <a:xfrm>
            <a:off x="73116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04" name="Google Shape;804;p63"/>
          <p:cNvSpPr/>
          <p:nvPr/>
        </p:nvSpPr>
        <p:spPr>
          <a:xfrm>
            <a:off x="79137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05" name="Google Shape;805;p63"/>
          <p:cNvSpPr/>
          <p:nvPr/>
        </p:nvSpPr>
        <p:spPr>
          <a:xfrm>
            <a:off x="67095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06" name="Google Shape;806;p63"/>
          <p:cNvSpPr/>
          <p:nvPr/>
        </p:nvSpPr>
        <p:spPr>
          <a:xfrm>
            <a:off x="40500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07" name="Google Shape;807;p63"/>
          <p:cNvSpPr/>
          <p:nvPr/>
        </p:nvSpPr>
        <p:spPr>
          <a:xfrm>
            <a:off x="34479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08" name="Google Shape;808;p63"/>
          <p:cNvSpPr/>
          <p:nvPr/>
        </p:nvSpPr>
        <p:spPr>
          <a:xfrm>
            <a:off x="2845878" y="40005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09" name="Google Shape;809;p63"/>
          <p:cNvSpPr/>
          <p:nvPr/>
        </p:nvSpPr>
        <p:spPr>
          <a:xfrm>
            <a:off x="5341728" y="40140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10" name="Google Shape;810;p63"/>
          <p:cNvSpPr/>
          <p:nvPr/>
        </p:nvSpPr>
        <p:spPr>
          <a:xfrm>
            <a:off x="5943828" y="40140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11" name="Google Shape;811;p63"/>
          <p:cNvSpPr/>
          <p:nvPr/>
        </p:nvSpPr>
        <p:spPr>
          <a:xfrm>
            <a:off x="4739628" y="4014000"/>
            <a:ext cx="602100" cy="549000"/>
          </a:xfrm>
          <a:prstGeom prst="ellipse">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Avenir"/>
                <a:ea typeface="Avenir"/>
                <a:cs typeface="Avenir"/>
                <a:sym typeface="Avenir"/>
              </a:rPr>
              <a:t>1</a:t>
            </a:r>
            <a:endParaRPr baseline="30000" sz="1200">
              <a:solidFill>
                <a:srgbClr val="38761D"/>
              </a:solidFill>
              <a:latin typeface="Avenir"/>
              <a:ea typeface="Avenir"/>
              <a:cs typeface="Avenir"/>
              <a:sym typeface="Avenir"/>
            </a:endParaRPr>
          </a:p>
        </p:txBody>
      </p:sp>
      <p:sp>
        <p:nvSpPr>
          <p:cNvPr id="812" name="Google Shape;812;p63"/>
          <p:cNvSpPr txBox="1"/>
          <p:nvPr/>
        </p:nvSpPr>
        <p:spPr>
          <a:xfrm>
            <a:off x="7881760" y="4554099"/>
            <a:ext cx="159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ronnie</a:t>
            </a:r>
            <a:r>
              <a:rPr lang="en" sz="1200">
                <a:solidFill>
                  <a:srgbClr val="38761D"/>
                </a:solidFill>
                <a:latin typeface="IBM Plex Mono"/>
                <a:ea typeface="IBM Plex Mono"/>
                <a:cs typeface="IBM Plex Mono"/>
                <a:sym typeface="IBM Plex Mono"/>
              </a:rPr>
              <a:t>(1)</a:t>
            </a:r>
            <a:endParaRPr sz="1200">
              <a:solidFill>
                <a:srgbClr val="38761D"/>
              </a:solidFill>
              <a:latin typeface="IBM Plex Mono"/>
              <a:ea typeface="IBM Plex Mono"/>
              <a:cs typeface="IBM Plex Mono"/>
              <a:sym typeface="IBM Plex Mono"/>
            </a:endParaRPr>
          </a:p>
        </p:txBody>
      </p:sp>
      <p:sp>
        <p:nvSpPr>
          <p:cNvPr id="813" name="Google Shape;813;p63"/>
          <p:cNvSpPr txBox="1"/>
          <p:nvPr/>
        </p:nvSpPr>
        <p:spPr>
          <a:xfrm>
            <a:off x="111525" y="3719625"/>
            <a:ext cx="265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Total work = 3</a:t>
            </a:r>
            <a:r>
              <a:rPr baseline="30000" lang="en">
                <a:latin typeface="Avenir"/>
                <a:ea typeface="Avenir"/>
                <a:cs typeface="Avenir"/>
                <a:sym typeface="Avenir"/>
              </a:rPr>
              <a:t>N</a:t>
            </a:r>
            <a:r>
              <a:rPr lang="en">
                <a:latin typeface="Avenir"/>
                <a:ea typeface="Avenir"/>
                <a:cs typeface="Avenir"/>
                <a:sym typeface="Avenir"/>
              </a:rPr>
              <a:t> + 3*3</a:t>
            </a:r>
            <a:r>
              <a:rPr baseline="30000" lang="en">
                <a:latin typeface="Avenir"/>
                <a:ea typeface="Avenir"/>
                <a:cs typeface="Avenir"/>
                <a:sym typeface="Avenir"/>
              </a:rPr>
              <a:t>N-2</a:t>
            </a:r>
            <a:r>
              <a:rPr lang="en">
                <a:latin typeface="Avenir"/>
                <a:ea typeface="Avenir"/>
                <a:cs typeface="Avenir"/>
                <a:sym typeface="Avenir"/>
              </a:rPr>
              <a:t> + </a:t>
            </a:r>
            <a:endParaRPr>
              <a:latin typeface="Avenir"/>
              <a:ea typeface="Avenir"/>
              <a:cs typeface="Avenir"/>
              <a:sym typeface="Avenir"/>
            </a:endParaRPr>
          </a:p>
          <a:p>
            <a:pPr indent="457200" lvl="0" marL="457200" rtl="0" algn="l">
              <a:spcBef>
                <a:spcPts val="0"/>
              </a:spcBef>
              <a:spcAft>
                <a:spcPts val="0"/>
              </a:spcAft>
              <a:buNone/>
            </a:pPr>
            <a:r>
              <a:rPr lang="en">
                <a:latin typeface="Avenir"/>
                <a:ea typeface="Avenir"/>
                <a:cs typeface="Avenir"/>
                <a:sym typeface="Avenir"/>
              </a:rPr>
              <a:t>9*3</a:t>
            </a:r>
            <a:r>
              <a:rPr baseline="30000" lang="en">
                <a:latin typeface="Avenir"/>
                <a:ea typeface="Avenir"/>
                <a:cs typeface="Avenir"/>
                <a:sym typeface="Avenir"/>
              </a:rPr>
              <a:t>N-4</a:t>
            </a:r>
            <a:r>
              <a:rPr lang="en">
                <a:latin typeface="Avenir"/>
                <a:ea typeface="Avenir"/>
                <a:cs typeface="Avenir"/>
                <a:sym typeface="Avenir"/>
              </a:rPr>
              <a:t> + … + 3</a:t>
            </a:r>
            <a:r>
              <a:rPr baseline="30000" lang="en">
                <a:latin typeface="Avenir"/>
                <a:ea typeface="Avenir"/>
                <a:cs typeface="Avenir"/>
                <a:sym typeface="Avenir"/>
              </a:rPr>
              <a:t>N/2</a:t>
            </a:r>
            <a:r>
              <a:rPr lang="en">
                <a:latin typeface="Avenir"/>
                <a:ea typeface="Avenir"/>
                <a:cs typeface="Avenir"/>
                <a:sym typeface="Avenir"/>
              </a:rPr>
              <a:t>*1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 </a:t>
            </a:r>
            <a:r>
              <a:rPr lang="en">
                <a:solidFill>
                  <a:schemeClr val="dk1"/>
                </a:solidFill>
                <a:latin typeface="Avenir"/>
                <a:ea typeface="Avenir"/>
                <a:cs typeface="Avenir"/>
                <a:sym typeface="Avenir"/>
              </a:rPr>
              <a:t>3</a:t>
            </a:r>
            <a:r>
              <a:rPr baseline="30000" lang="en">
                <a:solidFill>
                  <a:schemeClr val="dk1"/>
                </a:solidFill>
                <a:latin typeface="Avenir"/>
                <a:ea typeface="Avenir"/>
                <a:cs typeface="Avenir"/>
                <a:sym typeface="Avenir"/>
              </a:rPr>
              <a:t>N</a:t>
            </a:r>
            <a:r>
              <a:rPr lang="en">
                <a:solidFill>
                  <a:schemeClr val="dk1"/>
                </a:solidFill>
                <a:latin typeface="Avenir"/>
                <a:ea typeface="Avenir"/>
                <a:cs typeface="Avenir"/>
                <a:sym typeface="Avenir"/>
              </a:rPr>
              <a:t> + 3</a:t>
            </a:r>
            <a:r>
              <a:rPr baseline="30000" lang="en">
                <a:solidFill>
                  <a:schemeClr val="dk1"/>
                </a:solidFill>
                <a:latin typeface="Avenir"/>
                <a:ea typeface="Avenir"/>
                <a:cs typeface="Avenir"/>
                <a:sym typeface="Avenir"/>
              </a:rPr>
              <a:t>N-1</a:t>
            </a:r>
            <a:r>
              <a:rPr lang="en">
                <a:solidFill>
                  <a:schemeClr val="dk1"/>
                </a:solidFill>
                <a:latin typeface="Avenir"/>
                <a:ea typeface="Avenir"/>
                <a:cs typeface="Avenir"/>
                <a:sym typeface="Avenir"/>
              </a:rPr>
              <a:t> + 3</a:t>
            </a:r>
            <a:r>
              <a:rPr baseline="30000" lang="en">
                <a:solidFill>
                  <a:schemeClr val="dk1"/>
                </a:solidFill>
                <a:latin typeface="Avenir"/>
                <a:ea typeface="Avenir"/>
                <a:cs typeface="Avenir"/>
                <a:sym typeface="Avenir"/>
              </a:rPr>
              <a:t>N-2</a:t>
            </a:r>
            <a:r>
              <a:rPr lang="en">
                <a:solidFill>
                  <a:schemeClr val="dk1"/>
                </a:solidFill>
                <a:latin typeface="Avenir"/>
                <a:ea typeface="Avenir"/>
                <a:cs typeface="Avenir"/>
                <a:sym typeface="Avenir"/>
              </a:rPr>
              <a:t> + … + 3</a:t>
            </a:r>
            <a:r>
              <a:rPr baseline="30000" lang="en">
                <a:solidFill>
                  <a:schemeClr val="dk1"/>
                </a:solidFill>
                <a:latin typeface="Avenir"/>
                <a:ea typeface="Avenir"/>
                <a:cs typeface="Avenir"/>
                <a:sym typeface="Avenir"/>
              </a:rPr>
              <a:t>N/2</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rgbClr val="38761D"/>
                </a:solidFill>
                <a:latin typeface="Avenir"/>
                <a:ea typeface="Avenir"/>
                <a:cs typeface="Avenir"/>
                <a:sym typeface="Avenir"/>
              </a:rPr>
              <a:t>Runtime: Θ(3</a:t>
            </a:r>
            <a:r>
              <a:rPr baseline="30000" lang="en">
                <a:solidFill>
                  <a:srgbClr val="38761D"/>
                </a:solidFill>
                <a:latin typeface="Avenir"/>
                <a:ea typeface="Avenir"/>
                <a:cs typeface="Avenir"/>
                <a:sym typeface="Avenir"/>
              </a:rPr>
              <a:t>N</a:t>
            </a:r>
            <a:r>
              <a:rPr lang="en">
                <a:solidFill>
                  <a:srgbClr val="38761D"/>
                </a:solidFill>
                <a:latin typeface="Avenir"/>
                <a:ea typeface="Avenir"/>
                <a:cs typeface="Avenir"/>
                <a:sym typeface="Avenir"/>
              </a:rPr>
              <a:t>)</a:t>
            </a:r>
            <a:endParaRPr>
              <a:solidFill>
                <a:schemeClr val="dk1"/>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 </a:t>
            </a:r>
            <a:r>
              <a:rPr lang="en"/>
              <a:t>BST Asymptotics  </a:t>
            </a:r>
            <a:r>
              <a:rPr lang="en" sz="1400">
                <a:latin typeface="Catamaran"/>
                <a:ea typeface="Catamaran"/>
                <a:cs typeface="Catamaran"/>
                <a:sym typeface="Catamaran"/>
              </a:rPr>
              <a:t>What is the runtime for find on a perfectly bushy BST in terms of N, the number of nodes in the tree? Can we generalize the runtime to a tight bound?</a:t>
            </a:r>
            <a:endParaRPr i="1" sz="1400">
              <a:solidFill>
                <a:schemeClr val="accent6"/>
              </a:solidFill>
              <a:latin typeface="Catamaran"/>
              <a:ea typeface="Catamaran"/>
              <a:cs typeface="Catamaran"/>
              <a:sym typeface="Catamaran"/>
            </a:endParaRPr>
          </a:p>
        </p:txBody>
      </p:sp>
      <p:sp>
        <p:nvSpPr>
          <p:cNvPr id="819" name="Google Shape;819;p64"/>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BST find(BST tree, Key sk) {</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(tree == null)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null;</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(sk.compareTo(tree.key) == 0))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tree;</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if (sk.compareTo(tree.key) &lt; 0)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find(tree.left, sk);</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find(tree.right, sk);</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 </a:t>
            </a:r>
            <a:r>
              <a:rPr lang="en"/>
              <a:t>BST Asymptotics  </a:t>
            </a:r>
            <a:r>
              <a:rPr lang="en" sz="1400">
                <a:latin typeface="Catamaran"/>
                <a:ea typeface="Catamaran"/>
                <a:cs typeface="Catamaran"/>
                <a:sym typeface="Catamaran"/>
              </a:rPr>
              <a:t>What is the runtime for find on a perfectly bushy BST in terms of N, the number of nodes in the tree? Can we generalize the runtime to a tight bound?</a:t>
            </a:r>
            <a:endParaRPr i="1" sz="1400">
              <a:solidFill>
                <a:schemeClr val="accent6"/>
              </a:solidFill>
              <a:latin typeface="Catamaran"/>
              <a:ea typeface="Catamaran"/>
              <a:cs typeface="Catamaran"/>
              <a:sym typeface="Catamaran"/>
            </a:endParaRPr>
          </a:p>
        </p:txBody>
      </p:sp>
      <p:sp>
        <p:nvSpPr>
          <p:cNvPr id="825" name="Google Shape;825;p65"/>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BST find(BST tree, Key sk) {</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(tree == null)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null;</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(sk.compareTo(tree.key) == 0))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tree;</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if (sk.compareTo(tree.key) &lt; 0)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find(tree.left, sk);</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find(tree.right, sk);</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826" name="Google Shape;826;p65"/>
          <p:cNvSpPr txBox="1"/>
          <p:nvPr/>
        </p:nvSpPr>
        <p:spPr>
          <a:xfrm>
            <a:off x="5534450" y="1381075"/>
            <a:ext cx="2180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38761D"/>
                </a:solidFill>
                <a:latin typeface="IBM Plex Mono"/>
                <a:ea typeface="IBM Plex Mono"/>
                <a:cs typeface="IBM Plex Mono"/>
                <a:sym typeface="IBM Plex Mono"/>
              </a:rPr>
              <a:t>Runtime: </a:t>
            </a:r>
            <a:r>
              <a:rPr lang="en">
                <a:solidFill>
                  <a:srgbClr val="38761D"/>
                </a:solidFill>
                <a:highlight>
                  <a:srgbClr val="FFFFFF"/>
                </a:highlight>
                <a:latin typeface="IBM Plex Mono"/>
                <a:ea typeface="IBM Plex Mono"/>
                <a:cs typeface="IBM Plex Mono"/>
                <a:sym typeface="IBM Plex Mono"/>
              </a:rPr>
              <a:t>O</a:t>
            </a:r>
            <a:r>
              <a:rPr lang="en">
                <a:solidFill>
                  <a:srgbClr val="38761D"/>
                </a:solidFill>
                <a:highlight>
                  <a:srgbClr val="FFFFFF"/>
                </a:highlight>
                <a:latin typeface="IBM Plex Mono"/>
                <a:ea typeface="IBM Plex Mono"/>
                <a:cs typeface="IBM Plex Mono"/>
                <a:sym typeface="IBM Plex Mono"/>
              </a:rPr>
              <a:t>(logN)</a:t>
            </a:r>
            <a:endParaRPr sz="1600">
              <a:latin typeface="Avenir"/>
              <a:ea typeface="Avenir"/>
              <a:cs typeface="Avenir"/>
              <a:sym typeface="Avenir"/>
            </a:endParaRPr>
          </a:p>
        </p:txBody>
      </p:sp>
      <p:sp>
        <p:nvSpPr>
          <p:cNvPr id="827" name="Google Shape;827;p65"/>
          <p:cNvSpPr txBox="1"/>
          <p:nvPr/>
        </p:nvSpPr>
        <p:spPr>
          <a:xfrm>
            <a:off x="5426725" y="2118575"/>
            <a:ext cx="3070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Avenir"/>
                <a:ea typeface="Avenir"/>
                <a:cs typeface="Avenir"/>
                <a:sym typeface="Avenir"/>
              </a:rPr>
              <a:t>Cannot generalize to tight bound because lower and upper bound are different</a:t>
            </a:r>
            <a:endParaRPr>
              <a:solidFill>
                <a:srgbClr val="38761D"/>
              </a:solidFill>
              <a:latin typeface="Avenir"/>
              <a:ea typeface="Avenir"/>
              <a:cs typeface="Avenir"/>
              <a:sym typeface="Avenir"/>
            </a:endParaRPr>
          </a:p>
          <a:p>
            <a:pPr indent="0" lvl="0" marL="0" rtl="0" algn="l">
              <a:spcBef>
                <a:spcPts val="0"/>
              </a:spcBef>
              <a:spcAft>
                <a:spcPts val="0"/>
              </a:spcAft>
              <a:buNone/>
            </a:pPr>
            <a:r>
              <a:t/>
            </a:r>
            <a:endParaRPr>
              <a:solidFill>
                <a:srgbClr val="38761D"/>
              </a:solidFill>
              <a:latin typeface="Avenir"/>
              <a:ea typeface="Avenir"/>
              <a:cs typeface="Avenir"/>
              <a:sym typeface="Avenir"/>
            </a:endParaRPr>
          </a:p>
          <a:p>
            <a:pPr indent="-317500" lvl="0" marL="457200" rtl="0" algn="l">
              <a:spcBef>
                <a:spcPts val="0"/>
              </a:spcBef>
              <a:spcAft>
                <a:spcPts val="0"/>
              </a:spcAft>
              <a:buClr>
                <a:srgbClr val="38761D"/>
              </a:buClr>
              <a:buSzPts val="1400"/>
              <a:buFont typeface="Avenir"/>
              <a:buChar char="●"/>
            </a:pPr>
            <a:r>
              <a:rPr lang="en">
                <a:solidFill>
                  <a:srgbClr val="38761D"/>
                </a:solidFill>
                <a:latin typeface="Avenir"/>
                <a:ea typeface="Avenir"/>
                <a:cs typeface="Avenir"/>
                <a:sym typeface="Avenir"/>
              </a:rPr>
              <a:t>Lower: Ω(1) </a:t>
            </a:r>
            <a:endParaRPr>
              <a:solidFill>
                <a:srgbClr val="38761D"/>
              </a:solidFill>
              <a:latin typeface="Avenir"/>
              <a:ea typeface="Avenir"/>
              <a:cs typeface="Avenir"/>
              <a:sym typeface="Avenir"/>
            </a:endParaRPr>
          </a:p>
          <a:p>
            <a:pPr indent="-317500" lvl="1" marL="914400" rtl="0" algn="l">
              <a:spcBef>
                <a:spcPts val="0"/>
              </a:spcBef>
              <a:spcAft>
                <a:spcPts val="0"/>
              </a:spcAft>
              <a:buClr>
                <a:srgbClr val="38761D"/>
              </a:buClr>
              <a:buSzPts val="1400"/>
              <a:buFont typeface="Avenir"/>
              <a:buChar char="○"/>
            </a:pPr>
            <a:r>
              <a:rPr lang="en">
                <a:solidFill>
                  <a:srgbClr val="38761D"/>
                </a:solidFill>
                <a:latin typeface="IBM Plex Mono"/>
                <a:ea typeface="IBM Plex Mono"/>
                <a:cs typeface="IBM Plex Mono"/>
                <a:sym typeface="IBM Plex Mono"/>
              </a:rPr>
              <a:t>find</a:t>
            </a:r>
            <a:r>
              <a:rPr lang="en">
                <a:solidFill>
                  <a:srgbClr val="38761D"/>
                </a:solidFill>
                <a:latin typeface="Avenir"/>
                <a:ea typeface="Avenir"/>
                <a:cs typeface="Avenir"/>
                <a:sym typeface="Avenir"/>
              </a:rPr>
              <a:t> was called on the root’s key</a:t>
            </a:r>
            <a:endParaRPr>
              <a:solidFill>
                <a:srgbClr val="38761D"/>
              </a:solidFill>
              <a:latin typeface="Avenir"/>
              <a:ea typeface="Avenir"/>
              <a:cs typeface="Avenir"/>
              <a:sym typeface="Avenir"/>
            </a:endParaRPr>
          </a:p>
          <a:p>
            <a:pPr indent="0" lvl="0" marL="0" rtl="0" algn="l">
              <a:spcBef>
                <a:spcPts val="0"/>
              </a:spcBef>
              <a:spcAft>
                <a:spcPts val="0"/>
              </a:spcAft>
              <a:buNone/>
            </a:pPr>
            <a:r>
              <a:t/>
            </a:r>
            <a:endParaRPr>
              <a:solidFill>
                <a:srgbClr val="38761D"/>
              </a:solidFill>
              <a:latin typeface="Avenir"/>
              <a:ea typeface="Avenir"/>
              <a:cs typeface="Avenir"/>
              <a:sym typeface="Avenir"/>
            </a:endParaRPr>
          </a:p>
          <a:p>
            <a:pPr indent="-317500" lvl="0" marL="457200" rtl="0" algn="l">
              <a:spcBef>
                <a:spcPts val="0"/>
              </a:spcBef>
              <a:spcAft>
                <a:spcPts val="0"/>
              </a:spcAft>
              <a:buClr>
                <a:srgbClr val="38761D"/>
              </a:buClr>
              <a:buSzPts val="1400"/>
              <a:buFont typeface="Avenir"/>
              <a:buChar char="●"/>
            </a:pPr>
            <a:r>
              <a:rPr lang="en">
                <a:solidFill>
                  <a:srgbClr val="38761D"/>
                </a:solidFill>
                <a:latin typeface="Avenir"/>
                <a:ea typeface="Avenir"/>
                <a:cs typeface="Avenir"/>
                <a:sym typeface="Avenir"/>
              </a:rPr>
              <a:t>Upper: O(logN)</a:t>
            </a:r>
            <a:endParaRPr>
              <a:solidFill>
                <a:srgbClr val="38761D"/>
              </a:solidFill>
              <a:latin typeface="Avenir"/>
              <a:ea typeface="Avenir"/>
              <a:cs typeface="Avenir"/>
              <a:sym typeface="Avenir"/>
            </a:endParaRPr>
          </a:p>
          <a:p>
            <a:pPr indent="-317500" lvl="1" marL="914400" rtl="0" algn="l">
              <a:spcBef>
                <a:spcPts val="0"/>
              </a:spcBef>
              <a:spcAft>
                <a:spcPts val="0"/>
              </a:spcAft>
              <a:buClr>
                <a:srgbClr val="38761D"/>
              </a:buClr>
              <a:buSzPts val="1400"/>
              <a:buFont typeface="Avenir"/>
              <a:buChar char="○"/>
            </a:pPr>
            <a:r>
              <a:rPr lang="en">
                <a:solidFill>
                  <a:srgbClr val="38761D"/>
                </a:solidFill>
                <a:latin typeface="IBM Plex Mono"/>
                <a:ea typeface="IBM Plex Mono"/>
                <a:cs typeface="IBM Plex Mono"/>
                <a:sym typeface="IBM Plex Mono"/>
              </a:rPr>
              <a:t>find</a:t>
            </a:r>
            <a:r>
              <a:rPr lang="en">
                <a:solidFill>
                  <a:srgbClr val="38761D"/>
                </a:solidFill>
                <a:latin typeface="Avenir"/>
                <a:ea typeface="Avenir"/>
                <a:cs typeface="Avenir"/>
                <a:sym typeface="Avenir"/>
              </a:rPr>
              <a:t> was called on a leaf’s key</a:t>
            </a:r>
            <a:endParaRPr>
              <a:solidFill>
                <a:srgbClr val="38761D"/>
              </a:solidFill>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4b </a:t>
            </a:r>
            <a:r>
              <a:rPr lang="en"/>
              <a:t>BST Asymptotics  </a:t>
            </a:r>
            <a:r>
              <a:rPr lang="en" sz="1400">
                <a:latin typeface="Catamaran"/>
                <a:ea typeface="Catamaran"/>
                <a:cs typeface="Catamaran"/>
                <a:sym typeface="Catamaran"/>
              </a:rPr>
              <a:t>In what order should we insert the keys [6, 2, 5, 9, 0, -3] to the BST such that the runtime of a single find operation after all keys are inserted is O(N)? Draw out the resulting BST.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833" name="Google Shape;833;p66"/>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BST find(BST tree, Key sk) {</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(tree == null)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null;</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(sk.compareTo(tree.key) == 0))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tree;</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if (sk.compareTo(tree.key) &lt; 0)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find(tree.left, sk);</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find(tree.right, sk);</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4b </a:t>
            </a:r>
            <a:r>
              <a:rPr lang="en"/>
              <a:t>BST Asymptotics  </a:t>
            </a:r>
            <a:r>
              <a:rPr lang="en" sz="1400">
                <a:latin typeface="Catamaran"/>
                <a:ea typeface="Catamaran"/>
                <a:cs typeface="Catamaran"/>
                <a:sym typeface="Catamaran"/>
              </a:rPr>
              <a:t>In what order should we insert the keys [6, 2, 5, 9, 0, -3] to the BST such that the runtime of a single find operation after all keys are inserted is O(N)? Draw out the resulting BST.</a:t>
            </a:r>
            <a:endParaRPr sz="1400">
              <a:latin typeface="Catamaran"/>
              <a:ea typeface="Catamaran"/>
              <a:cs typeface="Catamaran"/>
              <a:sym typeface="Catamaran"/>
            </a:endParaRPr>
          </a:p>
          <a:p>
            <a:pPr indent="0" lvl="0" marL="0" rtl="0" algn="l">
              <a:spcBef>
                <a:spcPts val="0"/>
              </a:spcBef>
              <a:spcAft>
                <a:spcPts val="0"/>
              </a:spcAft>
              <a:buNone/>
            </a:pPr>
            <a:r>
              <a:t/>
            </a:r>
            <a:endParaRPr sz="1400">
              <a:latin typeface="Catamaran"/>
              <a:ea typeface="Catamaran"/>
              <a:cs typeface="Catamaran"/>
              <a:sym typeface="Catamaran"/>
            </a:endParaRPr>
          </a:p>
        </p:txBody>
      </p:sp>
      <p:sp>
        <p:nvSpPr>
          <p:cNvPr id="839" name="Google Shape;839;p67"/>
          <p:cNvSpPr txBox="1"/>
          <p:nvPr>
            <p:ph idx="1" type="body"/>
          </p:nvPr>
        </p:nvSpPr>
        <p:spPr>
          <a:xfrm>
            <a:off x="311700" y="1381075"/>
            <a:ext cx="44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BST find(BST tree, Key sk) {</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(tree == null)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null;</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if (sk.compareTo(tree.key) == 0))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tree;</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if (sk.compareTo(tree.key) &lt; 0)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find(tree.left, sk);</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else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find(tree.right, sk);</a:t>
            </a:r>
            <a:endParaRPr sz="12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
        <p:nvSpPr>
          <p:cNvPr id="840" name="Google Shape;840;p67"/>
          <p:cNvSpPr txBox="1"/>
          <p:nvPr/>
        </p:nvSpPr>
        <p:spPr>
          <a:xfrm>
            <a:off x="4928250" y="1563450"/>
            <a:ext cx="380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Avenir"/>
                <a:ea typeface="Avenir"/>
                <a:cs typeface="Avenir"/>
                <a:sym typeface="Avenir"/>
              </a:rPr>
              <a:t>In either ascending or descending sorted order. Ascending tree:</a:t>
            </a:r>
            <a:endParaRPr>
              <a:solidFill>
                <a:srgbClr val="38761D"/>
              </a:solidFill>
              <a:latin typeface="Avenir"/>
              <a:ea typeface="Avenir"/>
              <a:cs typeface="Avenir"/>
              <a:sym typeface="Avenir"/>
            </a:endParaRPr>
          </a:p>
        </p:txBody>
      </p:sp>
      <p:sp>
        <p:nvSpPr>
          <p:cNvPr id="841" name="Google Shape;841;p67"/>
          <p:cNvSpPr/>
          <p:nvPr/>
        </p:nvSpPr>
        <p:spPr>
          <a:xfrm>
            <a:off x="4868650" y="22854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-3</a:t>
            </a:r>
            <a:endParaRPr>
              <a:solidFill>
                <a:srgbClr val="38761D"/>
              </a:solidFill>
              <a:latin typeface="Avenir"/>
              <a:ea typeface="Avenir"/>
              <a:cs typeface="Avenir"/>
              <a:sym typeface="Avenir"/>
            </a:endParaRPr>
          </a:p>
        </p:txBody>
      </p:sp>
      <p:sp>
        <p:nvSpPr>
          <p:cNvPr id="842" name="Google Shape;842;p67"/>
          <p:cNvSpPr/>
          <p:nvPr/>
        </p:nvSpPr>
        <p:spPr>
          <a:xfrm>
            <a:off x="5556813" y="264795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0</a:t>
            </a:r>
            <a:endParaRPr>
              <a:solidFill>
                <a:srgbClr val="38761D"/>
              </a:solidFill>
              <a:latin typeface="Avenir"/>
              <a:ea typeface="Avenir"/>
              <a:cs typeface="Avenir"/>
              <a:sym typeface="Avenir"/>
            </a:endParaRPr>
          </a:p>
        </p:txBody>
      </p:sp>
      <p:sp>
        <p:nvSpPr>
          <p:cNvPr id="843" name="Google Shape;843;p67"/>
          <p:cNvSpPr/>
          <p:nvPr/>
        </p:nvSpPr>
        <p:spPr>
          <a:xfrm>
            <a:off x="6280375" y="297340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2</a:t>
            </a:r>
            <a:endParaRPr>
              <a:solidFill>
                <a:srgbClr val="38761D"/>
              </a:solidFill>
              <a:latin typeface="Avenir"/>
              <a:ea typeface="Avenir"/>
              <a:cs typeface="Avenir"/>
              <a:sym typeface="Avenir"/>
            </a:endParaRPr>
          </a:p>
        </p:txBody>
      </p:sp>
      <p:sp>
        <p:nvSpPr>
          <p:cNvPr id="844" name="Google Shape;844;p67"/>
          <p:cNvSpPr/>
          <p:nvPr/>
        </p:nvSpPr>
        <p:spPr>
          <a:xfrm>
            <a:off x="6982875" y="331015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5</a:t>
            </a:r>
            <a:endParaRPr>
              <a:solidFill>
                <a:srgbClr val="38761D"/>
              </a:solidFill>
              <a:latin typeface="Avenir"/>
              <a:ea typeface="Avenir"/>
              <a:cs typeface="Avenir"/>
              <a:sym typeface="Avenir"/>
            </a:endParaRPr>
          </a:p>
        </p:txBody>
      </p:sp>
      <p:sp>
        <p:nvSpPr>
          <p:cNvPr id="845" name="Google Shape;845;p67"/>
          <p:cNvSpPr/>
          <p:nvPr/>
        </p:nvSpPr>
        <p:spPr>
          <a:xfrm>
            <a:off x="7662700" y="365515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6</a:t>
            </a:r>
            <a:endParaRPr>
              <a:solidFill>
                <a:srgbClr val="38761D"/>
              </a:solidFill>
              <a:latin typeface="Avenir"/>
              <a:ea typeface="Avenir"/>
              <a:cs typeface="Avenir"/>
              <a:sym typeface="Avenir"/>
            </a:endParaRPr>
          </a:p>
        </p:txBody>
      </p:sp>
      <p:sp>
        <p:nvSpPr>
          <p:cNvPr id="846" name="Google Shape;846;p67"/>
          <p:cNvSpPr/>
          <p:nvPr/>
        </p:nvSpPr>
        <p:spPr>
          <a:xfrm>
            <a:off x="8333225" y="3989950"/>
            <a:ext cx="589200" cy="572700"/>
          </a:xfrm>
          <a:prstGeom prst="ellipse">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Avenir"/>
                <a:ea typeface="Avenir"/>
                <a:cs typeface="Avenir"/>
                <a:sym typeface="Avenir"/>
              </a:rPr>
              <a:t>9</a:t>
            </a:r>
            <a:endParaRPr>
              <a:solidFill>
                <a:srgbClr val="38761D"/>
              </a:solidFill>
              <a:latin typeface="Avenir"/>
              <a:ea typeface="Avenir"/>
              <a:cs typeface="Avenir"/>
              <a:sym typeface="Avenir"/>
            </a:endParaRPr>
          </a:p>
        </p:txBody>
      </p:sp>
      <p:cxnSp>
        <p:nvCxnSpPr>
          <p:cNvPr id="847" name="Google Shape;847;p67"/>
          <p:cNvCxnSpPr>
            <a:stCxn id="841" idx="6"/>
            <a:endCxn id="842" idx="1"/>
          </p:cNvCxnSpPr>
          <p:nvPr/>
        </p:nvCxnSpPr>
        <p:spPr>
          <a:xfrm>
            <a:off x="5457850" y="2571750"/>
            <a:ext cx="185100" cy="160200"/>
          </a:xfrm>
          <a:prstGeom prst="straightConnector1">
            <a:avLst/>
          </a:prstGeom>
          <a:noFill/>
          <a:ln cap="flat" cmpd="sng" w="9525">
            <a:solidFill>
              <a:schemeClr val="dk2"/>
            </a:solidFill>
            <a:prstDash val="solid"/>
            <a:round/>
            <a:headEnd len="med" w="med" type="none"/>
            <a:tailEnd len="med" w="med" type="triangle"/>
          </a:ln>
        </p:spPr>
      </p:cxnSp>
      <p:cxnSp>
        <p:nvCxnSpPr>
          <p:cNvPr id="848" name="Google Shape;848;p67"/>
          <p:cNvCxnSpPr>
            <a:stCxn id="842" idx="6"/>
            <a:endCxn id="843" idx="1"/>
          </p:cNvCxnSpPr>
          <p:nvPr/>
        </p:nvCxnSpPr>
        <p:spPr>
          <a:xfrm>
            <a:off x="6146013" y="2934300"/>
            <a:ext cx="220500" cy="123000"/>
          </a:xfrm>
          <a:prstGeom prst="straightConnector1">
            <a:avLst/>
          </a:prstGeom>
          <a:noFill/>
          <a:ln cap="flat" cmpd="sng" w="9525">
            <a:solidFill>
              <a:schemeClr val="dk2"/>
            </a:solidFill>
            <a:prstDash val="solid"/>
            <a:round/>
            <a:headEnd len="med" w="med" type="none"/>
            <a:tailEnd len="med" w="med" type="triangle"/>
          </a:ln>
        </p:spPr>
      </p:cxnSp>
      <p:cxnSp>
        <p:nvCxnSpPr>
          <p:cNvPr id="849" name="Google Shape;849;p67"/>
          <p:cNvCxnSpPr>
            <a:stCxn id="843" idx="6"/>
            <a:endCxn id="844" idx="1"/>
          </p:cNvCxnSpPr>
          <p:nvPr/>
        </p:nvCxnSpPr>
        <p:spPr>
          <a:xfrm>
            <a:off x="6869575" y="3259750"/>
            <a:ext cx="199500" cy="134400"/>
          </a:xfrm>
          <a:prstGeom prst="straightConnector1">
            <a:avLst/>
          </a:prstGeom>
          <a:noFill/>
          <a:ln cap="flat" cmpd="sng" w="9525">
            <a:solidFill>
              <a:schemeClr val="dk2"/>
            </a:solidFill>
            <a:prstDash val="solid"/>
            <a:round/>
            <a:headEnd len="med" w="med" type="none"/>
            <a:tailEnd len="med" w="med" type="triangle"/>
          </a:ln>
        </p:spPr>
      </p:cxnSp>
      <p:cxnSp>
        <p:nvCxnSpPr>
          <p:cNvPr id="850" name="Google Shape;850;p67"/>
          <p:cNvCxnSpPr>
            <a:stCxn id="844" idx="6"/>
            <a:endCxn id="845" idx="1"/>
          </p:cNvCxnSpPr>
          <p:nvPr/>
        </p:nvCxnSpPr>
        <p:spPr>
          <a:xfrm>
            <a:off x="7572075" y="3596500"/>
            <a:ext cx="177000" cy="142500"/>
          </a:xfrm>
          <a:prstGeom prst="straightConnector1">
            <a:avLst/>
          </a:prstGeom>
          <a:noFill/>
          <a:ln cap="flat" cmpd="sng" w="9525">
            <a:solidFill>
              <a:schemeClr val="dk2"/>
            </a:solidFill>
            <a:prstDash val="solid"/>
            <a:round/>
            <a:headEnd len="med" w="med" type="none"/>
            <a:tailEnd len="med" w="med" type="triangle"/>
          </a:ln>
        </p:spPr>
      </p:cxnSp>
      <p:cxnSp>
        <p:nvCxnSpPr>
          <p:cNvPr id="851" name="Google Shape;851;p67"/>
          <p:cNvCxnSpPr>
            <a:stCxn id="845" idx="6"/>
            <a:endCxn id="846" idx="1"/>
          </p:cNvCxnSpPr>
          <p:nvPr/>
        </p:nvCxnSpPr>
        <p:spPr>
          <a:xfrm>
            <a:off x="8251900" y="3941500"/>
            <a:ext cx="167700" cy="13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Attendance</a:t>
            </a:r>
            <a:endParaRPr/>
          </a:p>
        </p:txBody>
      </p:sp>
      <p:sp>
        <p:nvSpPr>
          <p:cNvPr id="857" name="Google Shape;857;p68"/>
          <p:cNvSpPr txBox="1"/>
          <p:nvPr>
            <p:ph idx="1" type="body"/>
          </p:nvPr>
        </p:nvSpPr>
        <p:spPr>
          <a:xfrm>
            <a:off x="311700" y="1283100"/>
            <a:ext cx="85206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accent2"/>
                </a:solidFill>
              </a:rPr>
              <a:t>tinyurl.com/61b-disc-fa24-new</a:t>
            </a:r>
            <a:endParaRPr b="1" sz="2400">
              <a:solidFill>
                <a:schemeClr val="accent2"/>
              </a:solidFill>
            </a:endParaRPr>
          </a:p>
          <a:p>
            <a:pPr indent="0" lvl="0" marL="0" rtl="0" algn="ctr">
              <a:spcBef>
                <a:spcPts val="1600"/>
              </a:spcBef>
              <a:spcAft>
                <a:spcPts val="1600"/>
              </a:spcAft>
              <a:buNone/>
            </a:pPr>
            <a:r>
              <a:t/>
            </a:r>
            <a:endParaRPr b="1" sz="2400">
              <a:solidFill>
                <a:schemeClr val="accent2"/>
              </a:solidFill>
            </a:endParaRPr>
          </a:p>
        </p:txBody>
      </p:sp>
      <p:pic>
        <p:nvPicPr>
          <p:cNvPr id="858" name="Google Shape;858;p68"/>
          <p:cNvPicPr preferRelativeResize="0"/>
          <p:nvPr/>
        </p:nvPicPr>
        <p:blipFill>
          <a:blip r:embed="rId3">
            <a:alphaModFix/>
          </a:blip>
          <a:stretch>
            <a:fillRect/>
          </a:stretch>
        </p:blipFill>
        <p:spPr>
          <a:xfrm>
            <a:off x="3819525" y="2286175"/>
            <a:ext cx="15049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Asymptotics Advice</a:t>
            </a:r>
            <a:endParaRPr/>
          </a:p>
        </p:txBody>
      </p:sp>
      <p:sp>
        <p:nvSpPr>
          <p:cNvPr id="112" name="Google Shape;112;p18"/>
          <p:cNvSpPr txBox="1"/>
          <p:nvPr>
            <p:ph idx="1" type="body"/>
          </p:nvPr>
        </p:nvSpPr>
        <p:spPr>
          <a:xfrm>
            <a:off x="311700" y="1076275"/>
            <a:ext cx="8520600" cy="344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recursive problems, it’s helpful to draw out the tree/structure of method calls</a:t>
            </a:r>
            <a:endParaRPr/>
          </a:p>
          <a:p>
            <a:pPr indent="-317500" lvl="0" marL="457200" rtl="0" algn="l">
              <a:spcBef>
                <a:spcPts val="1000"/>
              </a:spcBef>
              <a:spcAft>
                <a:spcPts val="0"/>
              </a:spcAft>
              <a:buSzPts val="1400"/>
              <a:buChar char="●"/>
            </a:pPr>
            <a:r>
              <a:rPr lang="en"/>
              <a:t>Things to consider in your drawing and calculations of total work:</a:t>
            </a:r>
            <a:endParaRPr/>
          </a:p>
          <a:p>
            <a:pPr indent="-317500" lvl="1" marL="914400" rtl="0" algn="l">
              <a:spcBef>
                <a:spcPts val="1000"/>
              </a:spcBef>
              <a:spcAft>
                <a:spcPts val="0"/>
              </a:spcAft>
              <a:buSzPts val="1400"/>
              <a:buChar char="○"/>
            </a:pPr>
            <a:r>
              <a:rPr lang="en"/>
              <a:t>Height of tree: how many levels will it take for you to reach the base case?</a:t>
            </a:r>
            <a:endParaRPr/>
          </a:p>
          <a:p>
            <a:pPr indent="-317500" lvl="1" marL="914400" rtl="0" algn="l">
              <a:spcBef>
                <a:spcPts val="1000"/>
              </a:spcBef>
              <a:spcAft>
                <a:spcPts val="0"/>
              </a:spcAft>
              <a:buSzPts val="1400"/>
              <a:buChar char="○"/>
            </a:pPr>
            <a:r>
              <a:rPr lang="en"/>
              <a:t>Branching factor: how many times does the function call itself in the body of the function?</a:t>
            </a:r>
            <a:endParaRPr/>
          </a:p>
          <a:p>
            <a:pPr indent="-317500" lvl="1" marL="914400" rtl="0" algn="l">
              <a:spcBef>
                <a:spcPts val="1000"/>
              </a:spcBef>
              <a:spcAft>
                <a:spcPts val="0"/>
              </a:spcAft>
              <a:buSzPts val="1400"/>
              <a:buChar char="○"/>
            </a:pPr>
            <a:r>
              <a:rPr lang="en"/>
              <a:t>Work per node: how much actual work is done per function call?</a:t>
            </a:r>
            <a:endParaRPr/>
          </a:p>
          <a:p>
            <a:pPr indent="-317500" lvl="0" marL="457200" rtl="0" algn="l">
              <a:spcBef>
                <a:spcPts val="1000"/>
              </a:spcBef>
              <a:spcAft>
                <a:spcPts val="0"/>
              </a:spcAft>
              <a:buSzPts val="1400"/>
              <a:buChar char="●"/>
            </a:pPr>
            <a:r>
              <a:rPr lang="en"/>
              <a:t>Life hack pattern matching when calculating total work where f(N) is some function of N</a:t>
            </a:r>
            <a:endParaRPr/>
          </a:p>
          <a:p>
            <a:pPr indent="-317500" lvl="1" marL="914400" rtl="0" algn="l">
              <a:spcBef>
                <a:spcPts val="1000"/>
              </a:spcBef>
              <a:spcAft>
                <a:spcPts val="0"/>
              </a:spcAft>
              <a:buSzPts val="1400"/>
              <a:buChar char="○"/>
            </a:pPr>
            <a:r>
              <a:rPr lang="en"/>
              <a:t>1 + 2 + 3 + 4 + 5 + … + f(N) = [f(N)]</a:t>
            </a:r>
            <a:r>
              <a:rPr baseline="30000" lang="en"/>
              <a:t>2 </a:t>
            </a:r>
            <a:endParaRPr/>
          </a:p>
          <a:p>
            <a:pPr indent="-317500" lvl="1" marL="914400" rtl="0" algn="l">
              <a:spcBef>
                <a:spcPts val="1000"/>
              </a:spcBef>
              <a:spcAft>
                <a:spcPts val="0"/>
              </a:spcAft>
              <a:buSzPts val="1400"/>
              <a:buChar char="○"/>
            </a:pPr>
            <a:r>
              <a:rPr lang="en"/>
              <a:t>1 + 2 + 4 + 8 + 16 + … + f(N) = f(N) </a:t>
            </a:r>
            <a:endParaRPr/>
          </a:p>
          <a:p>
            <a:pPr indent="-317500" lvl="2" marL="1371600" rtl="0" algn="l">
              <a:spcBef>
                <a:spcPts val="1000"/>
              </a:spcBef>
              <a:spcAft>
                <a:spcPts val="1000"/>
              </a:spcAft>
              <a:buSzPts val="1400"/>
              <a:buChar char="■"/>
            </a:pPr>
            <a:r>
              <a:rPr lang="en"/>
              <a:t>Rule applies with any geometric factor between terms, like 1 + 3 + 9 + … + f(N)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Asymptotics Advice</a:t>
            </a:r>
            <a:endParaRPr/>
          </a:p>
        </p:txBody>
      </p:sp>
      <p:sp>
        <p:nvSpPr>
          <p:cNvPr id="118" name="Google Shape;118;p19"/>
          <p:cNvSpPr txBox="1"/>
          <p:nvPr>
            <p:ph idx="1" type="body"/>
          </p:nvPr>
        </p:nvSpPr>
        <p:spPr>
          <a:xfrm>
            <a:off x="311700" y="1152475"/>
            <a:ext cx="8520600" cy="155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Doing problems graphically can be helpful if you’re a visual learner (plot variable values and calculate area formula):</a:t>
            </a:r>
            <a:endParaRPr/>
          </a:p>
        </p:txBody>
      </p:sp>
      <p:sp>
        <p:nvSpPr>
          <p:cNvPr id="119" name="Google Shape;119;p19"/>
          <p:cNvSpPr txBox="1"/>
          <p:nvPr/>
        </p:nvSpPr>
        <p:spPr>
          <a:xfrm>
            <a:off x="466825" y="2163050"/>
            <a:ext cx="3371400" cy="11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BM Plex Mono"/>
                <a:ea typeface="IBM Plex Mono"/>
                <a:cs typeface="IBM Plex Mono"/>
                <a:sym typeface="IBM Plex Mono"/>
              </a:rPr>
              <a:t>for (int i = 0; i &lt; N; i++)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for (int j = 0; j &lt; i; j++) {</a:t>
            </a:r>
            <a:endParaRPr sz="1200">
              <a:latin typeface="IBM Plex Mono"/>
              <a:ea typeface="IBM Plex Mono"/>
              <a:cs typeface="IBM Plex Mono"/>
              <a:sym typeface="IBM Plex Mono"/>
            </a:endParaRPr>
          </a:p>
          <a:p>
            <a:pPr indent="457200" lvl="0" marL="457200" rtl="0" algn="l">
              <a:spcBef>
                <a:spcPts val="0"/>
              </a:spcBef>
              <a:spcAft>
                <a:spcPts val="0"/>
              </a:spcAft>
              <a:buNone/>
            </a:pPr>
            <a:r>
              <a:rPr lang="en" sz="1200">
                <a:latin typeface="IBM Plex Mono"/>
                <a:ea typeface="IBM Plex Mono"/>
                <a:cs typeface="IBM Plex Mono"/>
                <a:sym typeface="IBM Plex Mono"/>
              </a:rPr>
              <a:t>/* Something constant */</a:t>
            </a:r>
            <a:endParaRPr sz="1200">
              <a:latin typeface="IBM Plex Mono"/>
              <a:ea typeface="IBM Plex Mono"/>
              <a:cs typeface="IBM Plex Mono"/>
              <a:sym typeface="IBM Plex Mono"/>
            </a:endParaRPr>
          </a:p>
          <a:p>
            <a:pPr indent="0" lvl="0" marL="45720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p:txBody>
      </p:sp>
      <p:sp>
        <p:nvSpPr>
          <p:cNvPr id="120" name="Google Shape;120;p19"/>
          <p:cNvSpPr/>
          <p:nvPr/>
        </p:nvSpPr>
        <p:spPr>
          <a:xfrm flipH="1">
            <a:off x="5262000" y="2571750"/>
            <a:ext cx="1924200" cy="1780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nvSpPr>
        <p:spPr>
          <a:xfrm>
            <a:off x="4979250" y="3436250"/>
            <a:ext cx="2769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j</a:t>
            </a:r>
            <a:endParaRPr>
              <a:latin typeface="Catamaran"/>
              <a:ea typeface="Catamaran"/>
              <a:cs typeface="Catamaran"/>
              <a:sym typeface="Catamaran"/>
            </a:endParaRPr>
          </a:p>
        </p:txBody>
      </p:sp>
      <p:sp>
        <p:nvSpPr>
          <p:cNvPr id="122" name="Google Shape;122;p19"/>
          <p:cNvSpPr txBox="1"/>
          <p:nvPr/>
        </p:nvSpPr>
        <p:spPr>
          <a:xfrm>
            <a:off x="6085650" y="4443325"/>
            <a:ext cx="2769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i</a:t>
            </a:r>
            <a:endParaRPr>
              <a:latin typeface="Catamaran"/>
              <a:ea typeface="Catamaran"/>
              <a:cs typeface="Catamaran"/>
              <a:sym typeface="Catamaran"/>
            </a:endParaRPr>
          </a:p>
        </p:txBody>
      </p:sp>
      <p:sp>
        <p:nvSpPr>
          <p:cNvPr id="123" name="Google Shape;123;p19"/>
          <p:cNvSpPr txBox="1"/>
          <p:nvPr/>
        </p:nvSpPr>
        <p:spPr>
          <a:xfrm>
            <a:off x="5056800" y="2468025"/>
            <a:ext cx="2769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N</a:t>
            </a:r>
            <a:endParaRPr>
              <a:latin typeface="Catamaran"/>
              <a:ea typeface="Catamaran"/>
              <a:cs typeface="Catamaran"/>
              <a:sym typeface="Catamaran"/>
            </a:endParaRPr>
          </a:p>
        </p:txBody>
      </p:sp>
      <p:sp>
        <p:nvSpPr>
          <p:cNvPr id="124" name="Google Shape;124;p19"/>
          <p:cNvSpPr txBox="1"/>
          <p:nvPr/>
        </p:nvSpPr>
        <p:spPr>
          <a:xfrm>
            <a:off x="7007250" y="4375250"/>
            <a:ext cx="2769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N</a:t>
            </a:r>
            <a:endParaRPr>
              <a:latin typeface="Catamaran"/>
              <a:ea typeface="Catamaran"/>
              <a:cs typeface="Catamaran"/>
              <a:sym typeface="Catamaran"/>
            </a:endParaRPr>
          </a:p>
        </p:txBody>
      </p:sp>
      <p:sp>
        <p:nvSpPr>
          <p:cNvPr id="125" name="Google Shape;125;p19"/>
          <p:cNvSpPr txBox="1"/>
          <p:nvPr/>
        </p:nvSpPr>
        <p:spPr>
          <a:xfrm>
            <a:off x="5087850" y="4324525"/>
            <a:ext cx="2769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126" name="Google Shape;126;p19"/>
          <p:cNvSpPr txBox="1"/>
          <p:nvPr/>
        </p:nvSpPr>
        <p:spPr>
          <a:xfrm>
            <a:off x="7678500" y="3285000"/>
            <a:ext cx="9162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½ N</a:t>
            </a:r>
            <a:r>
              <a:rPr baseline="30000" lang="en">
                <a:latin typeface="Catamaran"/>
                <a:ea typeface="Catamaran"/>
                <a:cs typeface="Catamaran"/>
                <a:sym typeface="Catamaran"/>
              </a:rPr>
              <a:t>2</a:t>
            </a:r>
            <a:r>
              <a:rPr lang="en">
                <a:latin typeface="Catamaran"/>
                <a:ea typeface="Catamaran"/>
                <a:cs typeface="Catamaran"/>
                <a:sym typeface="Catamaran"/>
              </a:rPr>
              <a:t> = </a:t>
            </a:r>
            <a:r>
              <a:rPr lang="en">
                <a:solidFill>
                  <a:schemeClr val="dk1"/>
                </a:solidFill>
                <a:latin typeface="Catamaran"/>
                <a:ea typeface="Catamaran"/>
                <a:cs typeface="Catamaran"/>
                <a:sym typeface="Catamaran"/>
              </a:rPr>
              <a:t>N</a:t>
            </a:r>
            <a:r>
              <a:rPr baseline="30000" lang="en">
                <a:solidFill>
                  <a:schemeClr val="dk1"/>
                </a:solidFill>
                <a:latin typeface="Catamaran"/>
                <a:ea typeface="Catamaran"/>
                <a:cs typeface="Catamaran"/>
                <a:sym typeface="Catamaran"/>
              </a:rPr>
              <a:t>2</a:t>
            </a:r>
            <a:endParaRPr>
              <a:latin typeface="Catamaran"/>
              <a:ea typeface="Catamaran"/>
              <a:cs typeface="Catamaran"/>
              <a:sym typeface="Catamar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311700" y="1152475"/>
            <a:ext cx="8520600" cy="1879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Binary Search Trees</a:t>
            </a:r>
            <a:r>
              <a:rPr lang="en"/>
              <a:t> are data structures that allow us to quickly access elements in sorted order. They have several important properties:</a:t>
            </a:r>
            <a:endParaRPr/>
          </a:p>
          <a:p>
            <a:pPr indent="-317500" lvl="0" marL="457200" rtl="0" algn="l">
              <a:spcBef>
                <a:spcPts val="0"/>
              </a:spcBef>
              <a:spcAft>
                <a:spcPts val="0"/>
              </a:spcAft>
              <a:buSzPts val="1400"/>
              <a:buAutoNum type="arabicPeriod"/>
            </a:pPr>
            <a:r>
              <a:rPr lang="en"/>
              <a:t>Each node in a BST is a </a:t>
            </a:r>
            <a:r>
              <a:rPr lang="en">
                <a:solidFill>
                  <a:srgbClr val="674EA7"/>
                </a:solidFill>
              </a:rPr>
              <a:t>root</a:t>
            </a:r>
            <a:r>
              <a:rPr lang="en"/>
              <a:t> of a smaller BST</a:t>
            </a:r>
            <a:endParaRPr/>
          </a:p>
          <a:p>
            <a:pPr indent="-317500" lvl="0" marL="457200" rtl="0" algn="l">
              <a:spcBef>
                <a:spcPts val="0"/>
              </a:spcBef>
              <a:spcAft>
                <a:spcPts val="0"/>
              </a:spcAft>
              <a:buSzPts val="1400"/>
              <a:buAutoNum type="arabicPeriod"/>
            </a:pPr>
            <a:r>
              <a:rPr lang="en"/>
              <a:t>Every node to the left of a root has a value “lesser than” that of the root</a:t>
            </a:r>
            <a:endParaRPr/>
          </a:p>
          <a:p>
            <a:pPr indent="-317500" lvl="0" marL="457200" rtl="0" algn="l">
              <a:spcBef>
                <a:spcPts val="0"/>
              </a:spcBef>
              <a:spcAft>
                <a:spcPts val="0"/>
              </a:spcAft>
              <a:buSzPts val="1400"/>
              <a:buAutoNum type="arabicPeriod"/>
            </a:pPr>
            <a:r>
              <a:rPr lang="en"/>
              <a:t>Every node to the right of a root has a value “greater than” that of the root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BSTs can be bushy or spindly:</a:t>
            </a:r>
            <a:endParaRPr/>
          </a:p>
        </p:txBody>
      </p:sp>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Trees</a:t>
            </a:r>
            <a:endParaRPr/>
          </a:p>
        </p:txBody>
      </p:sp>
      <p:grpSp>
        <p:nvGrpSpPr>
          <p:cNvPr id="133" name="Google Shape;133;p20"/>
          <p:cNvGrpSpPr/>
          <p:nvPr/>
        </p:nvGrpSpPr>
        <p:grpSpPr>
          <a:xfrm>
            <a:off x="789475" y="3166425"/>
            <a:ext cx="3019912" cy="1459800"/>
            <a:chOff x="365900" y="3172550"/>
            <a:chExt cx="3019912" cy="1459800"/>
          </a:xfrm>
        </p:grpSpPr>
        <p:sp>
          <p:nvSpPr>
            <p:cNvPr id="134" name="Google Shape;134;p20"/>
            <p:cNvSpPr/>
            <p:nvPr/>
          </p:nvSpPr>
          <p:spPr>
            <a:xfrm>
              <a:off x="1651100" y="31725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35" name="Google Shape;135;p20"/>
            <p:cNvSpPr/>
            <p:nvPr/>
          </p:nvSpPr>
          <p:spPr>
            <a:xfrm>
              <a:off x="847275" y="368800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cxnSp>
          <p:nvCxnSpPr>
            <p:cNvPr id="136" name="Google Shape;136;p20"/>
            <p:cNvCxnSpPr>
              <a:stCxn id="135" idx="7"/>
              <a:endCxn id="134" idx="4"/>
            </p:cNvCxnSpPr>
            <p:nvPr/>
          </p:nvCxnSpPr>
          <p:spPr>
            <a:xfrm flipH="1" rot="10800000">
              <a:off x="1230862" y="3621813"/>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137" name="Google Shape;137;p20"/>
            <p:cNvSpPr/>
            <p:nvPr/>
          </p:nvSpPr>
          <p:spPr>
            <a:xfrm flipH="1">
              <a:off x="2455037" y="368800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cxnSp>
          <p:nvCxnSpPr>
            <p:cNvPr id="138" name="Google Shape;138;p20"/>
            <p:cNvCxnSpPr>
              <a:stCxn id="137" idx="7"/>
            </p:cNvCxnSpPr>
            <p:nvPr/>
          </p:nvCxnSpPr>
          <p:spPr>
            <a:xfrm rot="10800000">
              <a:off x="1875850" y="3621813"/>
              <a:ext cx="645000" cy="132000"/>
            </a:xfrm>
            <a:prstGeom prst="straightConnector1">
              <a:avLst/>
            </a:prstGeom>
            <a:noFill/>
            <a:ln cap="flat" cmpd="sng" w="9525">
              <a:solidFill>
                <a:schemeClr val="dk2"/>
              </a:solidFill>
              <a:prstDash val="solid"/>
              <a:round/>
              <a:headEnd len="med" w="med" type="triangle"/>
              <a:tailEnd len="med" w="med" type="none"/>
            </a:ln>
          </p:spPr>
        </p:cxnSp>
        <p:sp>
          <p:nvSpPr>
            <p:cNvPr id="139" name="Google Shape;139;p20"/>
            <p:cNvSpPr/>
            <p:nvPr/>
          </p:nvSpPr>
          <p:spPr>
            <a:xfrm>
              <a:off x="1973650" y="41829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cxnSp>
          <p:nvCxnSpPr>
            <p:cNvPr id="140" name="Google Shape;140;p20"/>
            <p:cNvCxnSpPr>
              <a:stCxn id="139" idx="7"/>
              <a:endCxn id="137" idx="4"/>
            </p:cNvCxnSpPr>
            <p:nvPr/>
          </p:nvCxnSpPr>
          <p:spPr>
            <a:xfrm flipH="1" rot="10800000">
              <a:off x="2357237" y="41374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41" name="Google Shape;141;p20"/>
            <p:cNvSpPr/>
            <p:nvPr/>
          </p:nvSpPr>
          <p:spPr>
            <a:xfrm flipH="1">
              <a:off x="2936412" y="41828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cxnSp>
          <p:nvCxnSpPr>
            <p:cNvPr id="142" name="Google Shape;142;p20"/>
            <p:cNvCxnSpPr>
              <a:stCxn id="141" idx="7"/>
            </p:cNvCxnSpPr>
            <p:nvPr/>
          </p:nvCxnSpPr>
          <p:spPr>
            <a:xfrm rot="10800000">
              <a:off x="2679725" y="4137388"/>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43" name="Google Shape;143;p20"/>
            <p:cNvSpPr/>
            <p:nvPr/>
          </p:nvSpPr>
          <p:spPr>
            <a:xfrm>
              <a:off x="365900" y="41829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cxnSp>
          <p:nvCxnSpPr>
            <p:cNvPr id="144" name="Google Shape;144;p20"/>
            <p:cNvCxnSpPr>
              <a:stCxn id="143" idx="7"/>
            </p:cNvCxnSpPr>
            <p:nvPr/>
          </p:nvCxnSpPr>
          <p:spPr>
            <a:xfrm flipH="1" rot="10800000">
              <a:off x="749487" y="4137463"/>
              <a:ext cx="322500" cy="111300"/>
            </a:xfrm>
            <a:prstGeom prst="straightConnector1">
              <a:avLst/>
            </a:prstGeom>
            <a:noFill/>
            <a:ln cap="flat" cmpd="sng" w="9525">
              <a:solidFill>
                <a:schemeClr val="dk2"/>
              </a:solidFill>
              <a:prstDash val="solid"/>
              <a:round/>
              <a:headEnd len="med" w="med" type="triangle"/>
              <a:tailEnd len="med" w="med" type="none"/>
            </a:ln>
          </p:spPr>
        </p:cxnSp>
        <p:sp>
          <p:nvSpPr>
            <p:cNvPr id="145" name="Google Shape;145;p20"/>
            <p:cNvSpPr/>
            <p:nvPr/>
          </p:nvSpPr>
          <p:spPr>
            <a:xfrm flipH="1">
              <a:off x="1328662" y="41828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cxnSp>
          <p:nvCxnSpPr>
            <p:cNvPr id="146" name="Google Shape;146;p20"/>
            <p:cNvCxnSpPr>
              <a:stCxn id="145" idx="7"/>
            </p:cNvCxnSpPr>
            <p:nvPr/>
          </p:nvCxnSpPr>
          <p:spPr>
            <a:xfrm rot="10800000">
              <a:off x="1071975" y="4137388"/>
              <a:ext cx="322500" cy="111300"/>
            </a:xfrm>
            <a:prstGeom prst="straightConnector1">
              <a:avLst/>
            </a:prstGeom>
            <a:noFill/>
            <a:ln cap="flat" cmpd="sng" w="9525">
              <a:solidFill>
                <a:schemeClr val="dk2"/>
              </a:solidFill>
              <a:prstDash val="solid"/>
              <a:round/>
              <a:headEnd len="med" w="med" type="triangle"/>
              <a:tailEnd len="med" w="med" type="none"/>
            </a:ln>
          </p:spPr>
        </p:cxnSp>
      </p:grpSp>
      <p:sp>
        <p:nvSpPr>
          <p:cNvPr id="147" name="Google Shape;147;p20"/>
          <p:cNvSpPr/>
          <p:nvPr/>
        </p:nvSpPr>
        <p:spPr>
          <a:xfrm flipH="1">
            <a:off x="6704937" y="368187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48" name="Google Shape;148;p20"/>
          <p:cNvSpPr/>
          <p:nvPr/>
        </p:nvSpPr>
        <p:spPr>
          <a:xfrm flipH="1">
            <a:off x="7186312" y="4176750"/>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cxnSp>
        <p:nvCxnSpPr>
          <p:cNvPr id="149" name="Google Shape;149;p20"/>
          <p:cNvCxnSpPr>
            <a:stCxn id="148" idx="7"/>
            <a:endCxn id="147" idx="3"/>
          </p:cNvCxnSpPr>
          <p:nvPr/>
        </p:nvCxnSpPr>
        <p:spPr>
          <a:xfrm rot="10800000">
            <a:off x="7088625" y="4065563"/>
            <a:ext cx="163500" cy="177000"/>
          </a:xfrm>
          <a:prstGeom prst="straightConnector1">
            <a:avLst/>
          </a:prstGeom>
          <a:noFill/>
          <a:ln cap="flat" cmpd="sng" w="9525">
            <a:solidFill>
              <a:schemeClr val="dk2"/>
            </a:solidFill>
            <a:prstDash val="solid"/>
            <a:round/>
            <a:headEnd len="med" w="med" type="triangle"/>
            <a:tailEnd len="med" w="med" type="none"/>
          </a:ln>
        </p:spPr>
      </p:cxnSp>
      <p:sp>
        <p:nvSpPr>
          <p:cNvPr id="150" name="Google Shape;150;p20"/>
          <p:cNvSpPr/>
          <p:nvPr/>
        </p:nvSpPr>
        <p:spPr>
          <a:xfrm flipH="1">
            <a:off x="6226262" y="3166425"/>
            <a:ext cx="449400" cy="44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cxnSp>
        <p:nvCxnSpPr>
          <p:cNvPr id="151" name="Google Shape;151;p20"/>
          <p:cNvCxnSpPr>
            <a:endCxn id="150" idx="3"/>
          </p:cNvCxnSpPr>
          <p:nvPr/>
        </p:nvCxnSpPr>
        <p:spPr>
          <a:xfrm rot="10800000">
            <a:off x="6609849" y="3550012"/>
            <a:ext cx="163500" cy="177000"/>
          </a:xfrm>
          <a:prstGeom prst="straightConnector1">
            <a:avLst/>
          </a:prstGeom>
          <a:noFill/>
          <a:ln cap="flat" cmpd="sng" w="9525">
            <a:solidFill>
              <a:schemeClr val="dk2"/>
            </a:solidFill>
            <a:prstDash val="solid"/>
            <a:round/>
            <a:headEnd len="med" w="med" type="triangle"/>
            <a:tailEnd len="med" w="med" type="none"/>
          </a:ln>
        </p:spPr>
      </p:cxnSp>
      <p:sp>
        <p:nvSpPr>
          <p:cNvPr id="152" name="Google Shape;152;p20"/>
          <p:cNvSpPr/>
          <p:nvPr/>
        </p:nvSpPr>
        <p:spPr>
          <a:xfrm>
            <a:off x="4916749" y="4131275"/>
            <a:ext cx="1758900" cy="408600"/>
          </a:xfrm>
          <a:prstGeom prst="homePlate">
            <a:avLst>
              <a:gd fmla="val 119802"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Spindly, O(N) </a:t>
            </a:r>
            <a:endParaRPr>
              <a:latin typeface="Catamaran"/>
              <a:ea typeface="Catamaran"/>
              <a:cs typeface="Catamaran"/>
              <a:sym typeface="Catamaran"/>
            </a:endParaRPr>
          </a:p>
        </p:txBody>
      </p:sp>
      <p:sp>
        <p:nvSpPr>
          <p:cNvPr id="153" name="Google Shape;153;p20"/>
          <p:cNvSpPr/>
          <p:nvPr/>
        </p:nvSpPr>
        <p:spPr>
          <a:xfrm flipH="1">
            <a:off x="3482276" y="3377175"/>
            <a:ext cx="1868700" cy="408600"/>
          </a:xfrm>
          <a:prstGeom prst="homePlate">
            <a:avLst>
              <a:gd fmla="val 119802"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atamaran"/>
                <a:ea typeface="Catamaran"/>
                <a:cs typeface="Catamaran"/>
                <a:sym typeface="Catamaran"/>
              </a:rPr>
              <a:t>Bushy, O(logN) </a:t>
            </a:r>
            <a:endParaRPr>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358625" y="201938"/>
            <a:ext cx="6426750" cy="473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