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IBM Plex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-italic.fntdata"/><Relationship Id="rId30" Type="http://schemas.openxmlformats.org/officeDocument/2006/relationships/font" Target="fonts/IBMPlex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IBMPlex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7ff0506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7ff0506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7ff0506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7ff0506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601ed791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601ed791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70cfee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70cfe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70cfee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70cfee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5372e9d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5372e9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7ff05063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7ff05063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7ff05063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7ff05063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7ff05063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7ff05063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look at the worksheet pls I cannot make solutions for this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7ff05063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7ff05063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52b6d6c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52b6d6c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12047cf5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12047cf5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12047cf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12047cf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601ed791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601ed791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601ed791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601ed79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601ed791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601ed79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601ed79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601ed79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12047cf5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12047cf5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ato"/>
              <a:buNone/>
              <a:defRPr b="1" sz="4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093350" y="279717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ato"/>
              <a:buNone/>
              <a:defRPr b="1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1093350" y="289182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638500" y="4638000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7599300" y="4908900"/>
            <a:ext cx="1233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tinyurl.com/msspxe8h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tinyurl.com/3te8n26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Scope, Pass-by-Value, Static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Exam-Level 01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/>
              <a:t>Quik Maths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017725"/>
            <a:ext cx="46710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static void multiplyBy3(int[]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for (int i = 0; i &lt; A.length; i += 1)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int x = A[i];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x = x * 3;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void multiplyBy2(int[] A)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int[] B = A;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i = 0; i &lt; B.length; i+= 1)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B[i] *= 2;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void swap (int A, int B)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temp = B;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B = A;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A = temp;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32750" y="1017725"/>
            <a:ext cx="46710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void main(String[] args)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int[] arr;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arr = new int[]{2, 3, 3, 4};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multiplyBy3(arr);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/* Value of arr: {________________________} */</a:t>
            </a:r>
            <a:endParaRPr b="1"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arr = new int[]{2, 3, 3, 4};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multiplyBy2(arr);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/* Value of arr: {________________________} */</a:t>
            </a:r>
            <a:endParaRPr b="1"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a = 6;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b = 7;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swap(a, b);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/* Value of a: _______,  Value of b: _______ */</a:t>
            </a:r>
            <a:endParaRPr b="1"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/>
              <a:t>Quik Maths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017725"/>
            <a:ext cx="46710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void multiplyBy3(int[] A)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i = 0; i &lt; A.length; i += 1)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int x = A[i];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x = x * 3;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void multiplyBy2(int[] A)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int[] B = A;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 i = 0; i &lt; B.length; i+= 1)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B[i] *= 2;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void swap (int A, int B)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temp = B;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B = A;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A = temp;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532750" y="1017725"/>
            <a:ext cx="46710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void main(String[] args)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int[] arr;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arr = new int[]{2, 3, 3, 4};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multiplyBy3(arr);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/* Value of arr: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{2, 3, 3, 4}</a:t>
            </a:r>
            <a:r>
              <a:rPr b="1"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*/</a:t>
            </a:r>
            <a:endParaRPr b="1"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arr = new int[]{2, 3, 3, 4};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multiplyBy2(arr);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/* Value of arr: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{4, 6, 6, 8}</a:t>
            </a:r>
            <a:r>
              <a:rPr b="1"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*/</a:t>
            </a:r>
            <a:endParaRPr b="1"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a = 6;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b = 7;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swap(a, b);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b="1"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/* Value of a: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b="1"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 Value of b: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b="1"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*/</a:t>
            </a:r>
            <a:endParaRPr b="1"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757825" y="4611550"/>
            <a:ext cx="2625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Java Visualizer Link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1B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/>
              <a:t>Quik Maths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457725"/>
            <a:ext cx="46710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IntWrapper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x;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IntWrapper(int value)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x = value;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SwapPrimitives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static void main(String[] args)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IntWrapper first = new IntWrapper(6);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IntWrapper second = new IntWrapper(7);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swap(__________, __________);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489525" y="1457725"/>
            <a:ext cx="44211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static void swap(__________, __________)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349200" y="1017725"/>
            <a:ext cx="8404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Write code to simulate “swapping” of primitive values.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1B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/>
              <a:t>Quik Maths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457725"/>
            <a:ext cx="46710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IntWrapper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x;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IntWrapper(int value)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x = value;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SwapPrimitives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static void main(String[] args)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IntWrapper first = new IntWrapper(6);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IntWrapper second = new IntWrapper(7);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swap(__________, __________);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489525" y="1457725"/>
            <a:ext cx="44211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static void swap(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IntWrapper first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IntWrapper second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49200" y="1017725"/>
            <a:ext cx="8404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Write code to simulate “swapping” of primitive values.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1B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/>
              <a:t>Quik Maths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457725"/>
            <a:ext cx="46710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IntWrapper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x;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IntWrapper(int value)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x = value;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SwapPrimitives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static void main(String[] args)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IntWrapper first = new IntWrapper(6);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IntWrapper second = new IntWrapper(7);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swap(__________, __________);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489525" y="1457725"/>
            <a:ext cx="44211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static void swap(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IntWrapper first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IntWrapper second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temp = first.x;</a:t>
            </a:r>
            <a:endParaRPr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first.x = second.x;</a:t>
            </a:r>
            <a:endParaRPr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second.x = temp;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49200" y="1017725"/>
            <a:ext cx="8404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Write code to simulate “swapping” of primitive values.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1B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/>
              <a:t>Quik Maths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457725"/>
            <a:ext cx="46710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IntWrapper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x;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IntWrapper(int value)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x = value;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SwapPrimitives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static void main(String[] args) {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IntWrapper first = new IntWrapper(6);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IntWrapper second = new IntWrapper(7);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swap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first, second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489525" y="1457725"/>
            <a:ext cx="44211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static void swap(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IntWrapper first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IntWrapper second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temp = first.x;</a:t>
            </a:r>
            <a:endParaRPr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first.x = second.x;</a:t>
            </a:r>
            <a:endParaRPr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second.x = temp;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49200" y="1017725"/>
            <a:ext cx="8404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Write code to simulate “swapping” of primitive values.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/>
              <a:t>Static Books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850300"/>
            <a:ext cx="37641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Book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String title;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Library library;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static Book last = null;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Book(String name)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title = name;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last = this;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library = null;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static String lastBookTitle()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last.title;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String getTitle()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title;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5312875" y="850300"/>
            <a:ext cx="33855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Library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Book[] books;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 index;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static int totalBooks = 0;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Library(int size)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books = new Book[size];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index = 0;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void addBook(Book book)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books[index] = book;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index++;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totalBooks++;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book.library = this;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187350" y="3807925"/>
            <a:ext cx="50373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1. Change the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totalBooks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variable to non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static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2. Change the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lastBookTitle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method to non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static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3. Change the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addBook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method to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static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4. Change the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last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variable to non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static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5. Change the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library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variable to </a:t>
            </a: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static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82350" y="4018225"/>
            <a:ext cx="42228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modification, determine whether the code of the Library and Book classes will compile or error. Treat each modification independently.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/>
              <a:t>Static Books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850300"/>
            <a:ext cx="37641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Book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String title;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Library library;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static Book last = null;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Book(String name)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title = name;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last = this;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library = null;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static String lastBookTitle()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last.title;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String getTitle()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title;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5312875" y="850300"/>
            <a:ext cx="33855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Library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Book[] books;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 index;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static int totalBooks = 0;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Library(int size)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books = new Book[size];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index = 0;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void addBook(Book book) {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books[index] = book;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index++;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totalBooks++;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book.library = this;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4187350" y="3807925"/>
            <a:ext cx="50373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1. Compile</a:t>
            </a:r>
            <a:endParaRPr b="1"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2. Compile</a:t>
            </a:r>
            <a:endParaRPr b="1"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3. Error</a:t>
            </a:r>
            <a:endParaRPr b="1"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4. Error</a:t>
            </a:r>
            <a:endParaRPr b="1"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Avenir"/>
                <a:ea typeface="Avenir"/>
                <a:cs typeface="Avenir"/>
                <a:sym typeface="Avenir"/>
              </a:rPr>
              <a:t>5. Compile</a:t>
            </a:r>
            <a:endParaRPr b="1"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82350" y="4018225"/>
            <a:ext cx="42228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For each modification, determine whether the code of the Library and Book classes will compile or error. Treat each modification independently.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/>
              <a:t>Static Books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017725"/>
            <a:ext cx="41733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System.out.println(Library.totalBooks);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System.out.println(Book.lastBookTitle());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System.out.println(Book.getTitle());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Book goneGirl = new Book("Gone Girl");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Book fightClub = new Book("Fight Club");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System.out.println(goneGirl.title);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System.out.println(Book.lastBookTitle());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System.out.println(fightClub.lastBookTitle());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System.out.println(goneGirl.last.title);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Library libraryA = new Library(1);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Library libraryB = new Library(2);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libraryA.addBook(goneGirl);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System.out.println(libraryA.index);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System.out.println(libraryA.totalBooks);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libraryA.totalBooks = 0;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libraryB.addBook(fightClub);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libraryB.addBook(goneGirl);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4572000" y="1017725"/>
            <a:ext cx="41733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System.out.println(libraryB.index);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System.out.println(Library.totalBooks);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System.out.println(goneGirl.library.books[0].title);</a:t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4572000" y="2728925"/>
            <a:ext cx="44469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Using the Book and Library classes from before, write the output of each System.out.println() line. If a line errors, put the precise reason it errors and continue execution.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2B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/>
              <a:t>Static Books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017725"/>
            <a:ext cx="41733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Error, NullPointerException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Error, does not compile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Gone Girl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Fight Club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Fight Club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Fight Club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Fight Club</a:t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311700" y="4405150"/>
            <a:ext cx="2625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Java Visualizer Link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venir"/>
                <a:ea typeface="Avenir"/>
                <a:cs typeface="Avenir"/>
                <a:sym typeface="Avenir"/>
              </a:rPr>
              <a:t>Announcements</a:t>
            </a:r>
            <a:endParaRPr sz="37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Welcome to CS 61B!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Please read our Ed guidelines before you post to make sure everything follows the rules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/>
              <a:t>Pre-Semester Survey: due Friday 9/6 at 11:59 PM PT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/>
              <a:t>Homework 0B: Tuesday, September 3 at 11:59 PM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/>
              <a:t>Project 0: due Friday, September 6th at 11:59PM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Meet Your TA!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Add an introduction here. Make sure to make your own copy of the slides before editing, and change the location to your own Drive (not our shared 61B one).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Some things you can include: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Your name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Your pronouns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Your email address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Your major and year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Maybe your hobbies, interests, favorites, etc so students can relate to you as a human being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-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Maybe a fun picture of you that shows your ✨sparkle ✨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Content Review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Quick Java Basics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Hello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static void main(String[] args)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System.out.println(“Hello world!”);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In Java, pretty much everything is defined in a class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Type declarations: Java is statically typed, so we have to tell the computer what type of value every variable holds and what every function returns (ie.</a:t>
            </a: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 int, void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)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Don’t forget the brackets and semicolons!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Structure of a Class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923875"/>
            <a:ext cx="84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CS61BStudent { </a:t>
            </a:r>
            <a:r>
              <a:rPr lang="en">
                <a:solidFill>
                  <a:srgbClr val="000000"/>
                </a:solidFill>
              </a:rPr>
              <a:t>// Class Declaration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 idNumber; </a:t>
            </a:r>
            <a:r>
              <a:rPr lang="en"/>
              <a:t>// Instance Variables</a:t>
            </a:r>
            <a:endParaRPr>
              <a:solidFill>
                <a:schemeClr val="accent4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 grade;</a:t>
            </a:r>
            <a:endParaRPr>
              <a:solidFill>
                <a:schemeClr val="accent4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String instructor = “Hug”; </a:t>
            </a:r>
            <a:r>
              <a:rPr lang="en"/>
              <a:t>// Class (Static) Variables</a:t>
            </a:r>
            <a:endParaRPr>
              <a:solidFill>
                <a:schemeClr val="accent4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CS61BStudent (int id) { </a:t>
            </a:r>
            <a:r>
              <a:rPr lang="en"/>
              <a:t>// Constructor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	this.idNumber = id; </a:t>
            </a:r>
            <a:r>
              <a:rPr lang="en"/>
              <a:t>//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this</a:t>
            </a:r>
            <a:r>
              <a:rPr lang="en"/>
              <a:t> refers to the instance of 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CS61BStudent</a:t>
            </a:r>
            <a:r>
              <a:rPr lang="en"/>
              <a:t> we are in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	this.grade = 100;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void watchLecture()</a:t>
            </a:r>
            <a:r>
              <a:rPr lang="en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r>
              <a:rPr lang="en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/>
              <a:t>// Instance Method</a:t>
            </a:r>
            <a:endParaRPr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	...</a:t>
            </a:r>
            <a:endParaRPr>
              <a:solidFill>
                <a:schemeClr val="accent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chemeClr val="accent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String getInstructor() {</a:t>
            </a:r>
            <a:r>
              <a:rPr lang="en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/>
              <a:t>// Class (Static) Method</a:t>
            </a:r>
            <a:endParaRPr>
              <a:solidFill>
                <a:schemeClr val="accent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...</a:t>
            </a:r>
            <a:endParaRPr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chemeClr val="accent5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Instantiating Classes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0000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CS61BLauncher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static void main(String[] args) {</a:t>
            </a:r>
            <a:endParaRPr>
              <a:solidFill>
                <a:schemeClr val="accent5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IBM Plex Mono"/>
                <a:ea typeface="IBM Plex Mono"/>
                <a:cs typeface="IBM Plex Mono"/>
                <a:sym typeface="IBM Plex Mono"/>
              </a:rPr>
              <a:t>	CS61BStudent studentOne; </a:t>
            </a:r>
            <a:r>
              <a:rPr lang="en"/>
              <a:t>// Declare a new variable of class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CS61BStudent</a:t>
            </a:r>
            <a:endParaRPr>
              <a:solidFill>
                <a:schemeClr val="accent5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studentOne = new CS61BStudent(32259); </a:t>
            </a:r>
            <a:r>
              <a:rPr lang="en"/>
              <a:t>// Instantiate and assign to our new instance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IBM Plex Mono"/>
                <a:ea typeface="IBM Plex Mono"/>
                <a:cs typeface="IBM Plex Mono"/>
                <a:sym typeface="IBM Plex Mono"/>
              </a:rPr>
              <a:t>CS61BStudent studentTwo = new CS61BStudent(19234); </a:t>
            </a:r>
            <a:r>
              <a:rPr lang="en"/>
              <a:t>// Both at once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studentOne.watchLecture(); </a:t>
            </a:r>
            <a:r>
              <a:rPr lang="en"/>
              <a:t>// Instance methods are called on instance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solidFill>
                <a:schemeClr val="accent4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CS61BStudent.getInstructor(); </a:t>
            </a:r>
            <a:r>
              <a:rPr lang="en"/>
              <a:t>// Static methods can be called on the class OR the </a:t>
            </a:r>
            <a:endParaRPr/>
          </a:p>
          <a:p>
            <a:pPr indent="0" lvl="0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CS61BStudent.watchLecture();</a:t>
            </a:r>
            <a:r>
              <a:rPr lang="en"/>
              <a:t> // Fails. Which student is watching lecture?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studentOne.getInstructor();</a:t>
            </a:r>
            <a:r>
              <a:rPr lang="en"/>
              <a:t> // Works, though is seen as bad practice.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nir"/>
                <a:ea typeface="Avenir"/>
                <a:cs typeface="Avenir"/>
                <a:sym typeface="Avenir"/>
              </a:rPr>
              <a:t>Overview: </a:t>
            </a:r>
            <a:r>
              <a:rPr lang="en" sz="2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Static vs. Instance</a:t>
            </a:r>
            <a:endParaRPr sz="2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B7EA1"/>
                </a:solidFill>
                <a:latin typeface="Avenir"/>
                <a:ea typeface="Avenir"/>
                <a:cs typeface="Avenir"/>
                <a:sym typeface="Avenir"/>
              </a:rPr>
              <a:t>Static</a:t>
            </a: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variables and functions belong to the whole class. 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Example:</a:t>
            </a: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Every 61B Student shares the same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instructor</a:t>
            </a: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, and if the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instructor</a:t>
            </a: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were to change it would change for everyone.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B7EA1"/>
                </a:solidFill>
                <a:latin typeface="Avenir"/>
                <a:ea typeface="Avenir"/>
                <a:cs typeface="Avenir"/>
                <a:sym typeface="Avenir"/>
              </a:rPr>
              <a:t>Instance</a:t>
            </a: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variables and functions belong to each individual instance.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Example:</a:t>
            </a: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Each 61B Student has their own ID number, and changing a student’s ID number doesn’t change anything for any other student.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42450" y="3307325"/>
            <a:ext cx="794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venir"/>
                <a:ea typeface="Avenir"/>
                <a:cs typeface="Avenir"/>
                <a:sym typeface="Avenir"/>
              </a:rPr>
              <a:t>Check for understanding: can you reference instance variables in static methods? Can you reference static variables in instance methods?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*Don’t worry if you don’t fully understand the difference right now! We’ll talk more about this in future discussions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Worksheet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61B Discussion">
  <a:themeElements>
    <a:clrScheme name="Simple Light">
      <a:dk1>
        <a:srgbClr val="000000"/>
      </a:dk1>
      <a:lt1>
        <a:srgbClr val="FFFFFF"/>
      </a:lt1>
      <a:dk2>
        <a:srgbClr val="888888"/>
      </a:dk2>
      <a:lt2>
        <a:srgbClr val="EEEEEE"/>
      </a:lt2>
      <a:accent1>
        <a:srgbClr val="003262"/>
      </a:accent1>
      <a:accent2>
        <a:srgbClr val="3B7EA1"/>
      </a:accent2>
      <a:accent3>
        <a:srgbClr val="FDB515"/>
      </a:accent3>
      <a:accent4>
        <a:srgbClr val="C4820E"/>
      </a:accent4>
      <a:accent5>
        <a:srgbClr val="46535E"/>
      </a:accent5>
      <a:accent6>
        <a:srgbClr val="B9D3B6"/>
      </a:accent6>
      <a:hlink>
        <a:srgbClr val="584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