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Lato"/>
      <p:regular r:id="rId44"/>
      <p:bold r:id="rId45"/>
      <p:italic r:id="rId46"/>
      <p:boldItalic r:id="rId47"/>
    </p:embeddedFont>
    <p:embeddedFont>
      <p:font typeface="IBM Plex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ato-regular.fntdata"/><Relationship Id="rId43" Type="http://schemas.openxmlformats.org/officeDocument/2006/relationships/slide" Target="slides/slide38.xml"/><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BMPlexMono-regular.fntdata"/><Relationship Id="rId47" Type="http://schemas.openxmlformats.org/officeDocument/2006/relationships/font" Target="fonts/Lato-boldItalic.fntdata"/><Relationship Id="rId49" Type="http://schemas.openxmlformats.org/officeDocument/2006/relationships/font" Target="fonts/IBMPlex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Mono-boldItalic.fntdata"/><Relationship Id="rId50" Type="http://schemas.openxmlformats.org/officeDocument/2006/relationships/font" Target="fonts/IBMPlex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ee4166a2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ee4166a2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e4166a2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ee4166a2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ee4166a2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ee4166a2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ee4166a2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ee4166a2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eecbb602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eecbb60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ee4166a2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ee4166a2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6473eab2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6473eab2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86a1b01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86a1b01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86a1b01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86a1b01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12047cf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12047cf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ee4166a2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ee4166a2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ee4166a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ee4166a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ee4166a2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ee4166a2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6930e0e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6930e0e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86a1b01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86a1b01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ee4166a2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ee4166a2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ee4166a2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ee4166a2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ee4166a2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ee4166a2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ee4166a2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ee4166a2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86a1b01c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86a1b01c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2047cf5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2047cf5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ee4166a2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ee4166a2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62f6a7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62f6a7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d86a1b01c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d86a1b01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e4166a2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e4166a2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62f6a77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62f6a77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e4166a2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e4166a2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ee4166a2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ee4166a2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d86a1b01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d86a1b01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d86a1b01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d86a1b01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6930e0ea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6930e0ea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12047cf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12047cf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2047cf5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12047cf5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ee4166a2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ee4166a2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ee4166a2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ee4166a2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a:t>
            </a:r>
            <a:r>
              <a:rPr lang="en"/>
              <a:t>Java</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0</a:t>
            </a:r>
            <a:r>
              <a:rPr b="1" lang="en"/>
              <a:t>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10" name="Google Shape;110;p22"/>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16" name="Google Shape;116;p23"/>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4"/>
                </a:solidFill>
                <a:latin typeface="IBM Plex Mono"/>
                <a:ea typeface="IBM Plex Mono"/>
                <a:cs typeface="IBM Plex Mono"/>
                <a:sym typeface="IBM Plex Mono"/>
              </a:rPr>
              <a:t>studentOne.watchLecture(); </a:t>
            </a:r>
            <a:r>
              <a:rPr lang="en"/>
              <a:t>// Instance methods are called on instance</a:t>
            </a:r>
            <a:r>
              <a:rPr lang="en">
                <a:latin typeface="IBM Plex Mono"/>
                <a:ea typeface="IBM Plex Mono"/>
                <a:cs typeface="IBM Plex Mono"/>
                <a:sym typeface="IBM Plex Mono"/>
              </a:rPr>
              <a:t>	</a:t>
            </a:r>
            <a:endParaRPr>
              <a:solidFill>
                <a:schemeClr val="accent4"/>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r>
              <a:rPr lang="en">
                <a:solidFill>
                  <a:schemeClr val="accent2"/>
                </a:solidFill>
                <a:latin typeface="IBM Plex Mono"/>
                <a:ea typeface="IBM Plex Mono"/>
                <a:cs typeface="IBM Plex Mono"/>
                <a:sym typeface="IBM Plex Mono"/>
              </a:rPr>
              <a:t>CS61BStudent.getInstructor(); </a:t>
            </a:r>
            <a:r>
              <a:rPr lang="en"/>
              <a:t>// Static methods can be called on the class OR the </a:t>
            </a:r>
            <a:endParaRPr/>
          </a:p>
          <a:p>
            <a:pPr indent="0" lvl="0" marL="4114800" rtl="0" algn="l">
              <a:lnSpc>
                <a:spcPct val="115000"/>
              </a:lnSpc>
              <a:spcBef>
                <a:spcPts val="0"/>
              </a:spcBef>
              <a:spcAft>
                <a:spcPts val="0"/>
              </a:spcAft>
              <a:buNone/>
            </a:pPr>
            <a:r>
              <a:rPr lang="en"/>
              <a:t>instance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22" name="Google Shape;122;p24"/>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4"/>
                </a:solidFill>
                <a:latin typeface="IBM Plex Mono"/>
                <a:ea typeface="IBM Plex Mono"/>
                <a:cs typeface="IBM Plex Mono"/>
                <a:sym typeface="IBM Plex Mono"/>
              </a:rPr>
              <a:t>studentOne.watchLecture(); </a:t>
            </a:r>
            <a:r>
              <a:rPr lang="en"/>
              <a:t>// Instance methods are called on instance</a:t>
            </a:r>
            <a:r>
              <a:rPr lang="en">
                <a:latin typeface="IBM Plex Mono"/>
                <a:ea typeface="IBM Plex Mono"/>
                <a:cs typeface="IBM Plex Mono"/>
                <a:sym typeface="IBM Plex Mono"/>
              </a:rPr>
              <a:t>	</a:t>
            </a:r>
            <a:endParaRPr>
              <a:solidFill>
                <a:schemeClr val="accent4"/>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r>
              <a:rPr lang="en">
                <a:solidFill>
                  <a:schemeClr val="accent2"/>
                </a:solidFill>
                <a:latin typeface="IBM Plex Mono"/>
                <a:ea typeface="IBM Plex Mono"/>
                <a:cs typeface="IBM Plex Mono"/>
                <a:sym typeface="IBM Plex Mono"/>
              </a:rPr>
              <a:t>CS61BStudent.getInstructor(); </a:t>
            </a:r>
            <a:r>
              <a:rPr lang="en"/>
              <a:t>// Static methods can be called on the class OR the </a:t>
            </a:r>
            <a:endParaRPr/>
          </a:p>
          <a:p>
            <a:pPr indent="0" lvl="0" marL="4114800" rtl="0" algn="l">
              <a:lnSpc>
                <a:spcPct val="115000"/>
              </a:lnSpc>
              <a:spcBef>
                <a:spcPts val="0"/>
              </a:spcBef>
              <a:spcAft>
                <a:spcPts val="0"/>
              </a:spcAft>
              <a:buNone/>
            </a:pPr>
            <a:r>
              <a:rPr lang="en"/>
              <a:t>instance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t>	</a:t>
            </a:r>
            <a:r>
              <a:rPr lang="en">
                <a:solidFill>
                  <a:srgbClr val="3B7EA1"/>
                </a:solidFill>
                <a:latin typeface="IBM Plex Mono"/>
                <a:ea typeface="IBM Plex Mono"/>
                <a:cs typeface="IBM Plex Mono"/>
                <a:sym typeface="IBM Plex Mono"/>
              </a:rPr>
              <a:t>CS61BStudent.watchLecture();</a:t>
            </a:r>
            <a:r>
              <a:rPr lang="en"/>
              <a:t> // Does this work?</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28" name="Google Shape;128;p25"/>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4"/>
                </a:solidFill>
                <a:latin typeface="IBM Plex Mono"/>
                <a:ea typeface="IBM Plex Mono"/>
                <a:cs typeface="IBM Plex Mono"/>
                <a:sym typeface="IBM Plex Mono"/>
              </a:rPr>
              <a:t>studentOne.watchLecture(); </a:t>
            </a:r>
            <a:r>
              <a:rPr lang="en"/>
              <a:t>// Instance methods are called on instance</a:t>
            </a:r>
            <a:r>
              <a:rPr lang="en">
                <a:latin typeface="IBM Plex Mono"/>
                <a:ea typeface="IBM Plex Mono"/>
                <a:cs typeface="IBM Plex Mono"/>
                <a:sym typeface="IBM Plex Mono"/>
              </a:rPr>
              <a:t>	</a:t>
            </a:r>
            <a:endParaRPr>
              <a:solidFill>
                <a:schemeClr val="accent4"/>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r>
              <a:rPr lang="en">
                <a:solidFill>
                  <a:schemeClr val="accent2"/>
                </a:solidFill>
                <a:latin typeface="IBM Plex Mono"/>
                <a:ea typeface="IBM Plex Mono"/>
                <a:cs typeface="IBM Plex Mono"/>
                <a:sym typeface="IBM Plex Mono"/>
              </a:rPr>
              <a:t>CS61BStudent.getInstructor(); </a:t>
            </a:r>
            <a:r>
              <a:rPr lang="en"/>
              <a:t>// Static methods can be called on the class OR the </a:t>
            </a:r>
            <a:endParaRPr/>
          </a:p>
          <a:p>
            <a:pPr indent="0" lvl="0" marL="4114800" rtl="0" algn="l">
              <a:lnSpc>
                <a:spcPct val="115000"/>
              </a:lnSpc>
              <a:spcBef>
                <a:spcPts val="0"/>
              </a:spcBef>
              <a:spcAft>
                <a:spcPts val="0"/>
              </a:spcAft>
              <a:buNone/>
            </a:pPr>
            <a:r>
              <a:rPr lang="en"/>
              <a:t>instance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t>	</a:t>
            </a:r>
            <a:r>
              <a:rPr lang="en">
                <a:solidFill>
                  <a:srgbClr val="CC0000"/>
                </a:solidFill>
                <a:latin typeface="IBM Plex Mono"/>
                <a:ea typeface="IBM Plex Mono"/>
                <a:cs typeface="IBM Plex Mono"/>
                <a:sym typeface="IBM Plex Mono"/>
              </a:rPr>
              <a:t>CS61BStudent.watchLecture();</a:t>
            </a:r>
            <a:r>
              <a:rPr lang="en"/>
              <a:t> // Fails. Which student is watching lecture?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34" name="Google Shape;134;p26"/>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4"/>
                </a:solidFill>
                <a:latin typeface="IBM Plex Mono"/>
                <a:ea typeface="IBM Plex Mono"/>
                <a:cs typeface="IBM Plex Mono"/>
                <a:sym typeface="IBM Plex Mono"/>
              </a:rPr>
              <a:t>studentOne.watchLecture(); </a:t>
            </a:r>
            <a:r>
              <a:rPr lang="en"/>
              <a:t>// Instance methods are called on instance</a:t>
            </a:r>
            <a:r>
              <a:rPr lang="en">
                <a:latin typeface="IBM Plex Mono"/>
                <a:ea typeface="IBM Plex Mono"/>
                <a:cs typeface="IBM Plex Mono"/>
                <a:sym typeface="IBM Plex Mono"/>
              </a:rPr>
              <a:t>	</a:t>
            </a:r>
            <a:endParaRPr>
              <a:solidFill>
                <a:schemeClr val="accent4"/>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r>
              <a:rPr lang="en">
                <a:solidFill>
                  <a:schemeClr val="accent2"/>
                </a:solidFill>
                <a:latin typeface="IBM Plex Mono"/>
                <a:ea typeface="IBM Plex Mono"/>
                <a:cs typeface="IBM Plex Mono"/>
                <a:sym typeface="IBM Plex Mono"/>
              </a:rPr>
              <a:t>CS61BStudent.getInstructor(); </a:t>
            </a:r>
            <a:r>
              <a:rPr lang="en"/>
              <a:t>// Static methods can be called on the class OR the </a:t>
            </a:r>
            <a:endParaRPr/>
          </a:p>
          <a:p>
            <a:pPr indent="0" lvl="0" marL="4114800" rtl="0" algn="l">
              <a:lnSpc>
                <a:spcPct val="115000"/>
              </a:lnSpc>
              <a:spcBef>
                <a:spcPts val="0"/>
              </a:spcBef>
              <a:spcAft>
                <a:spcPts val="0"/>
              </a:spcAft>
              <a:buNone/>
            </a:pPr>
            <a:r>
              <a:rPr lang="en"/>
              <a:t>instance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t>	</a:t>
            </a:r>
            <a:r>
              <a:rPr lang="en">
                <a:solidFill>
                  <a:srgbClr val="CC0000"/>
                </a:solidFill>
                <a:latin typeface="IBM Plex Mono"/>
                <a:ea typeface="IBM Plex Mono"/>
                <a:cs typeface="IBM Plex Mono"/>
                <a:sym typeface="IBM Plex Mono"/>
              </a:rPr>
              <a:t>CS61BStudent.watchLecture();</a:t>
            </a:r>
            <a:r>
              <a:rPr lang="en"/>
              <a:t> // Fails. Which student is watching lecture?</a:t>
            </a:r>
            <a:endParaRPr/>
          </a:p>
          <a:p>
            <a:pPr indent="457200" lvl="0" marL="0" rtl="0" algn="l">
              <a:lnSpc>
                <a:spcPct val="115000"/>
              </a:lnSpc>
              <a:spcBef>
                <a:spcPts val="0"/>
              </a:spcBef>
              <a:spcAft>
                <a:spcPts val="0"/>
              </a:spcAft>
              <a:buNone/>
            </a:pPr>
            <a:r>
              <a:rPr lang="en"/>
              <a:t>	</a:t>
            </a:r>
            <a:r>
              <a:rPr lang="en">
                <a:solidFill>
                  <a:schemeClr val="accent2"/>
                </a:solidFill>
                <a:latin typeface="IBM Plex Mono"/>
                <a:ea typeface="IBM Plex Mono"/>
                <a:cs typeface="IBM Plex Mono"/>
                <a:sym typeface="IBM Plex Mono"/>
              </a:rPr>
              <a:t>studentOne.getInstructor();</a:t>
            </a:r>
            <a:r>
              <a:rPr lang="en"/>
              <a:t> // Does this work?</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40" name="Google Shape;140;p27"/>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4"/>
                </a:solidFill>
                <a:latin typeface="IBM Plex Mono"/>
                <a:ea typeface="IBM Plex Mono"/>
                <a:cs typeface="IBM Plex Mono"/>
                <a:sym typeface="IBM Plex Mono"/>
              </a:rPr>
              <a:t>studentOne.watchLecture(); </a:t>
            </a:r>
            <a:r>
              <a:rPr lang="en"/>
              <a:t>// Instance methods are called on instance</a:t>
            </a:r>
            <a:r>
              <a:rPr lang="en">
                <a:latin typeface="IBM Plex Mono"/>
                <a:ea typeface="IBM Plex Mono"/>
                <a:cs typeface="IBM Plex Mono"/>
                <a:sym typeface="IBM Plex Mono"/>
              </a:rPr>
              <a:t>	</a:t>
            </a:r>
            <a:endParaRPr>
              <a:solidFill>
                <a:schemeClr val="accent4"/>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r>
              <a:rPr lang="en">
                <a:solidFill>
                  <a:schemeClr val="accent2"/>
                </a:solidFill>
                <a:latin typeface="IBM Plex Mono"/>
                <a:ea typeface="IBM Plex Mono"/>
                <a:cs typeface="IBM Plex Mono"/>
                <a:sym typeface="IBM Plex Mono"/>
              </a:rPr>
              <a:t>CS61BStudent.getInstructor(); </a:t>
            </a:r>
            <a:r>
              <a:rPr lang="en"/>
              <a:t>// Static methods can be called on the class OR the </a:t>
            </a:r>
            <a:endParaRPr/>
          </a:p>
          <a:p>
            <a:pPr indent="0" lvl="0" marL="4114800" rtl="0" algn="l">
              <a:lnSpc>
                <a:spcPct val="115000"/>
              </a:lnSpc>
              <a:spcBef>
                <a:spcPts val="0"/>
              </a:spcBef>
              <a:spcAft>
                <a:spcPts val="0"/>
              </a:spcAft>
              <a:buNone/>
            </a:pPr>
            <a:r>
              <a:rPr lang="en"/>
              <a:t>instance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t>	</a:t>
            </a:r>
            <a:r>
              <a:rPr lang="en">
                <a:solidFill>
                  <a:srgbClr val="CC0000"/>
                </a:solidFill>
                <a:latin typeface="IBM Plex Mono"/>
                <a:ea typeface="IBM Plex Mono"/>
                <a:cs typeface="IBM Plex Mono"/>
                <a:sym typeface="IBM Plex Mono"/>
              </a:rPr>
              <a:t>CS61BStudent.watchLecture();</a:t>
            </a:r>
            <a:r>
              <a:rPr lang="en"/>
              <a:t> // Fails. Which student is watching lecture?</a:t>
            </a:r>
            <a:endParaRPr/>
          </a:p>
          <a:p>
            <a:pPr indent="457200" lvl="0" marL="0" rtl="0" algn="l">
              <a:lnSpc>
                <a:spcPct val="115000"/>
              </a:lnSpc>
              <a:spcBef>
                <a:spcPts val="0"/>
              </a:spcBef>
              <a:spcAft>
                <a:spcPts val="0"/>
              </a:spcAft>
              <a:buNone/>
            </a:pPr>
            <a:r>
              <a:rPr lang="en"/>
              <a:t>	</a:t>
            </a:r>
            <a:r>
              <a:rPr lang="en">
                <a:solidFill>
                  <a:schemeClr val="accent2"/>
                </a:solidFill>
                <a:latin typeface="IBM Plex Mono"/>
                <a:ea typeface="IBM Plex Mono"/>
                <a:cs typeface="IBM Plex Mono"/>
                <a:sym typeface="IBM Plex Mono"/>
              </a:rPr>
              <a:t>studentOne.getInstructor();</a:t>
            </a:r>
            <a:r>
              <a:rPr lang="en"/>
              <a:t> // Works, though is seen as bad practice. </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Avenir"/>
                <a:ea typeface="Avenir"/>
                <a:cs typeface="Avenir"/>
                <a:sym typeface="Avenir"/>
              </a:rPr>
              <a:t>Overview: </a:t>
            </a:r>
            <a:r>
              <a:rPr lang="en" sz="2800">
                <a:solidFill>
                  <a:srgbClr val="000000"/>
                </a:solidFill>
                <a:latin typeface="Avenir"/>
                <a:ea typeface="Avenir"/>
                <a:cs typeface="Avenir"/>
                <a:sym typeface="Avenir"/>
              </a:rPr>
              <a:t>Static vs. Instance</a:t>
            </a:r>
            <a:endParaRPr sz="2800">
              <a:solidFill>
                <a:srgbClr val="000000"/>
              </a:solidFill>
              <a:latin typeface="Avenir"/>
              <a:ea typeface="Avenir"/>
              <a:cs typeface="Avenir"/>
              <a:sym typeface="Avenir"/>
            </a:endParaRPr>
          </a:p>
        </p:txBody>
      </p:sp>
      <p:sp>
        <p:nvSpPr>
          <p:cNvPr id="146" name="Google Shape;146;p2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3B7EA1"/>
                </a:solidFill>
                <a:latin typeface="Avenir"/>
                <a:ea typeface="Avenir"/>
                <a:cs typeface="Avenir"/>
                <a:sym typeface="Avenir"/>
              </a:rPr>
              <a:t>Static</a:t>
            </a:r>
            <a:r>
              <a:rPr lang="en">
                <a:solidFill>
                  <a:srgbClr val="000000"/>
                </a:solidFill>
                <a:latin typeface="Avenir"/>
                <a:ea typeface="Avenir"/>
                <a:cs typeface="Avenir"/>
                <a:sym typeface="Avenir"/>
              </a:rPr>
              <a:t> variables and functions belong to the whole class. </a:t>
            </a:r>
            <a:endParaRPr>
              <a:solidFill>
                <a:srgbClr val="000000"/>
              </a:solidFill>
              <a:latin typeface="Avenir"/>
              <a:ea typeface="Avenir"/>
              <a:cs typeface="Avenir"/>
              <a:sym typeface="Avenir"/>
            </a:endParaRPr>
          </a:p>
          <a:p>
            <a:pPr indent="0" lvl="0" marL="0" rtl="0" algn="l">
              <a:lnSpc>
                <a:spcPct val="115000"/>
              </a:lnSpc>
              <a:spcBef>
                <a:spcPts val="0"/>
              </a:spcBef>
              <a:spcAft>
                <a:spcPts val="0"/>
              </a:spcAft>
              <a:buNone/>
            </a:pPr>
            <a:r>
              <a:rPr i="1" lang="en">
                <a:solidFill>
                  <a:srgbClr val="000000"/>
                </a:solidFill>
                <a:latin typeface="Avenir"/>
                <a:ea typeface="Avenir"/>
                <a:cs typeface="Avenir"/>
                <a:sym typeface="Avenir"/>
              </a:rPr>
              <a:t>Example:</a:t>
            </a:r>
            <a:r>
              <a:rPr lang="en">
                <a:solidFill>
                  <a:srgbClr val="000000"/>
                </a:solidFill>
                <a:latin typeface="Avenir"/>
                <a:ea typeface="Avenir"/>
                <a:cs typeface="Avenir"/>
                <a:sym typeface="Avenir"/>
              </a:rPr>
              <a:t> Every 61B Student shares the same </a:t>
            </a:r>
            <a:r>
              <a:rPr lang="en">
                <a:latin typeface="Avenir"/>
                <a:ea typeface="Avenir"/>
                <a:cs typeface="Avenir"/>
                <a:sym typeface="Avenir"/>
              </a:rPr>
              <a:t>instructor</a:t>
            </a:r>
            <a:r>
              <a:rPr lang="en">
                <a:solidFill>
                  <a:srgbClr val="000000"/>
                </a:solidFill>
                <a:latin typeface="Avenir"/>
                <a:ea typeface="Avenir"/>
                <a:cs typeface="Avenir"/>
                <a:sym typeface="Avenir"/>
              </a:rPr>
              <a:t>, and if the </a:t>
            </a:r>
            <a:r>
              <a:rPr lang="en">
                <a:latin typeface="Avenir"/>
                <a:ea typeface="Avenir"/>
                <a:cs typeface="Avenir"/>
                <a:sym typeface="Avenir"/>
              </a:rPr>
              <a:t>instructor</a:t>
            </a:r>
            <a:r>
              <a:rPr lang="en">
                <a:solidFill>
                  <a:srgbClr val="000000"/>
                </a:solidFill>
                <a:latin typeface="Avenir"/>
                <a:ea typeface="Avenir"/>
                <a:cs typeface="Avenir"/>
                <a:sym typeface="Avenir"/>
              </a:rPr>
              <a:t> were to change it would change for everyone.</a:t>
            </a:r>
            <a:endParaRPr>
              <a:solidFill>
                <a:srgbClr val="000000"/>
              </a:solidFill>
              <a:latin typeface="Avenir"/>
              <a:ea typeface="Avenir"/>
              <a:cs typeface="Avenir"/>
              <a:sym typeface="Avenir"/>
            </a:endParaRPr>
          </a:p>
          <a:p>
            <a:pPr indent="0" lvl="0" marL="0" rtl="0" algn="l">
              <a:lnSpc>
                <a:spcPct val="115000"/>
              </a:lnSpc>
              <a:spcBef>
                <a:spcPts val="1600"/>
              </a:spcBef>
              <a:spcAft>
                <a:spcPts val="0"/>
              </a:spcAft>
              <a:buNone/>
            </a:pPr>
            <a:r>
              <a:rPr b="1" lang="en">
                <a:solidFill>
                  <a:srgbClr val="3B7EA1"/>
                </a:solidFill>
                <a:latin typeface="Avenir"/>
                <a:ea typeface="Avenir"/>
                <a:cs typeface="Avenir"/>
                <a:sym typeface="Avenir"/>
              </a:rPr>
              <a:t>Instance</a:t>
            </a:r>
            <a:r>
              <a:rPr lang="en">
                <a:solidFill>
                  <a:srgbClr val="000000"/>
                </a:solidFill>
                <a:latin typeface="Avenir"/>
                <a:ea typeface="Avenir"/>
                <a:cs typeface="Avenir"/>
                <a:sym typeface="Avenir"/>
              </a:rPr>
              <a:t> variables and functions belong to each individual instance.</a:t>
            </a:r>
            <a:endParaRPr>
              <a:solidFill>
                <a:srgbClr val="000000"/>
              </a:solidFill>
              <a:latin typeface="Avenir"/>
              <a:ea typeface="Avenir"/>
              <a:cs typeface="Avenir"/>
              <a:sym typeface="Avenir"/>
            </a:endParaRPr>
          </a:p>
          <a:p>
            <a:pPr indent="0" lvl="0" marL="0" rtl="0" algn="l">
              <a:lnSpc>
                <a:spcPct val="115000"/>
              </a:lnSpc>
              <a:spcBef>
                <a:spcPts val="0"/>
              </a:spcBef>
              <a:spcAft>
                <a:spcPts val="0"/>
              </a:spcAft>
              <a:buNone/>
            </a:pPr>
            <a:r>
              <a:rPr i="1" lang="en">
                <a:solidFill>
                  <a:srgbClr val="000000"/>
                </a:solidFill>
                <a:latin typeface="Avenir"/>
                <a:ea typeface="Avenir"/>
                <a:cs typeface="Avenir"/>
                <a:sym typeface="Avenir"/>
              </a:rPr>
              <a:t>Example:</a:t>
            </a:r>
            <a:r>
              <a:rPr lang="en">
                <a:solidFill>
                  <a:srgbClr val="000000"/>
                </a:solidFill>
                <a:latin typeface="Avenir"/>
                <a:ea typeface="Avenir"/>
                <a:cs typeface="Avenir"/>
                <a:sym typeface="Avenir"/>
              </a:rPr>
              <a:t> Each 61B Student has their own ID number, and changing a student’s ID number doesn’t change anything for any other student.</a:t>
            </a:r>
            <a:endParaRPr>
              <a:solidFill>
                <a:srgbClr val="000000"/>
              </a:solidFill>
              <a:latin typeface="Avenir"/>
              <a:ea typeface="Avenir"/>
              <a:cs typeface="Avenir"/>
              <a:sym typeface="Avenir"/>
            </a:endParaRPr>
          </a:p>
          <a:p>
            <a:pPr indent="0" lvl="0" marL="0" rtl="0" algn="l">
              <a:lnSpc>
                <a:spcPct val="115000"/>
              </a:lnSpc>
              <a:spcBef>
                <a:spcPts val="1600"/>
              </a:spcBef>
              <a:spcAft>
                <a:spcPts val="1600"/>
              </a:spcAft>
              <a:buNone/>
            </a:pPr>
            <a:r>
              <a:t/>
            </a:r>
            <a:endParaRPr>
              <a:solidFill>
                <a:srgbClr val="000000"/>
              </a:solidFill>
              <a:latin typeface="Avenir"/>
              <a:ea typeface="Avenir"/>
              <a:cs typeface="Avenir"/>
              <a:sym typeface="Avenir"/>
            </a:endParaRPr>
          </a:p>
        </p:txBody>
      </p:sp>
      <p:sp>
        <p:nvSpPr>
          <p:cNvPr id="147" name="Google Shape;147;p28"/>
          <p:cNvSpPr txBox="1"/>
          <p:nvPr/>
        </p:nvSpPr>
        <p:spPr>
          <a:xfrm>
            <a:off x="442450" y="3307325"/>
            <a:ext cx="794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Avenir"/>
                <a:ea typeface="Avenir"/>
                <a:cs typeface="Avenir"/>
                <a:sym typeface="Avenir"/>
              </a:rPr>
              <a:t>Check for understanding: can you reference instance variables in static methods? Can you reference static variables in instance methods?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*Don’t worry if you don’t fully understand the difference right now! We’ll talk more about this in future discussions</a:t>
            </a:r>
            <a:endParaRPr>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Worksheet</a:t>
            </a:r>
            <a:endParaRPr>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A</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158" name="Google Shape;158;p30"/>
          <p:cNvSpPr txBox="1"/>
          <p:nvPr>
            <p:ph idx="1" type="body"/>
          </p:nvPr>
        </p:nvSpPr>
        <p:spPr>
          <a:xfrm>
            <a:off x="311700" y="1000075"/>
            <a:ext cx="38472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here</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159" name="Google Shape;159;p30"/>
          <p:cNvSpPr txBox="1"/>
          <p:nvPr/>
        </p:nvSpPr>
        <p:spPr>
          <a:xfrm>
            <a:off x="5144275" y="1473900"/>
            <a:ext cx="3847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Define the following variables within the class: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a:solidFill>
                  <a:srgbClr val="3B7EA1"/>
                </a:solidFill>
                <a:latin typeface="IBM Plex Mono"/>
                <a:ea typeface="IBM Plex Mono"/>
                <a:cs typeface="IBM Plex Mono"/>
                <a:sym typeface="IBM Plex Mono"/>
              </a:rPr>
              <a:t>university</a:t>
            </a:r>
            <a:r>
              <a:rPr lang="en">
                <a:latin typeface="Avenir"/>
                <a:ea typeface="Avenir"/>
                <a:cs typeface="Avenir"/>
                <a:sym typeface="Avenir"/>
              </a:rPr>
              <a:t>: the name of the university, which should be ”UC Berkeley” </a:t>
            </a:r>
            <a:r>
              <a:rPr b="1" lang="en" u="sng">
                <a:latin typeface="Avenir"/>
                <a:ea typeface="Avenir"/>
                <a:cs typeface="Avenir"/>
                <a:sym typeface="Avenir"/>
              </a:rPr>
              <a:t>for all semesters of CS61B</a:t>
            </a:r>
            <a:endParaRPr b="1" u="sng">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a:solidFill>
                  <a:srgbClr val="3B7EA1"/>
                </a:solidFill>
                <a:latin typeface="IBM Plex Mono"/>
                <a:ea typeface="IBM Plex Mono"/>
                <a:cs typeface="IBM Plex Mono"/>
                <a:sym typeface="IBM Plex Mono"/>
              </a:rPr>
              <a:t>semester</a:t>
            </a:r>
            <a:r>
              <a:rPr lang="en">
                <a:latin typeface="Avenir"/>
                <a:ea typeface="Avenir"/>
                <a:cs typeface="Avenir"/>
                <a:sym typeface="Avenir"/>
              </a:rPr>
              <a:t>: the semester that the course is being taught</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a:solidFill>
                  <a:srgbClr val="3B7EA1"/>
                </a:solidFill>
                <a:latin typeface="IBM Plex Mono"/>
                <a:ea typeface="IBM Plex Mono"/>
                <a:cs typeface="IBM Plex Mono"/>
                <a:sym typeface="IBM Plex Mono"/>
              </a:rPr>
              <a:t>students</a:t>
            </a:r>
            <a:r>
              <a:rPr lang="en">
                <a:latin typeface="Avenir"/>
                <a:ea typeface="Avenir"/>
                <a:cs typeface="Avenir"/>
                <a:sym typeface="Avenir"/>
              </a:rPr>
              <a:t>: all the </a:t>
            </a:r>
            <a:r>
              <a:rPr lang="en">
                <a:latin typeface="IBM Plex Mono"/>
                <a:ea typeface="IBM Plex Mono"/>
                <a:cs typeface="IBM Plex Mono"/>
                <a:sym typeface="IBM Plex Mono"/>
              </a:rPr>
              <a:t>CS61BStudent</a:t>
            </a:r>
            <a:r>
              <a:rPr lang="en">
                <a:latin typeface="Avenir"/>
                <a:ea typeface="Avenir"/>
                <a:cs typeface="Avenir"/>
                <a:sym typeface="Avenir"/>
              </a:rPr>
              <a:t>s in this semester’s CS61B. Remember that the course has a fixed capacity!</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165" name="Google Shape;165;p31"/>
          <p:cNvSpPr txBox="1"/>
          <p:nvPr>
            <p:ph idx="1" type="body"/>
          </p:nvPr>
        </p:nvSpPr>
        <p:spPr>
          <a:xfrm>
            <a:off x="311700" y="1000075"/>
            <a:ext cx="6918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a:t>
            </a:r>
            <a:r>
              <a:rPr lang="en" sz="1100">
                <a:solidFill>
                  <a:srgbClr val="38761D"/>
                </a:solidFill>
                <a:latin typeface="IBM Plex Mono"/>
                <a:ea typeface="IBM Plex Mono"/>
                <a:cs typeface="IBM Plex Mono"/>
                <a:sym typeface="IBM Plex Mono"/>
              </a:rPr>
              <a:t>ublic static String university = “UC Berkeley”;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166" name="Google Shape;166;p31"/>
          <p:cNvSpPr txBox="1"/>
          <p:nvPr/>
        </p:nvSpPr>
        <p:spPr>
          <a:xfrm>
            <a:off x="5752500" y="2697050"/>
            <a:ext cx="307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N</a:t>
            </a:r>
            <a:r>
              <a:rPr lang="en">
                <a:latin typeface="Avenir"/>
                <a:ea typeface="Avenir"/>
                <a:cs typeface="Avenir"/>
                <a:sym typeface="Avenir"/>
              </a:rPr>
              <a:t>ote that </a:t>
            </a:r>
            <a:r>
              <a:rPr lang="en">
                <a:solidFill>
                  <a:schemeClr val="dk1"/>
                </a:solidFill>
                <a:latin typeface="IBM Plex Mono"/>
                <a:ea typeface="IBM Plex Mono"/>
                <a:cs typeface="IBM Plex Mono"/>
                <a:sym typeface="IBM Plex Mono"/>
              </a:rPr>
              <a:t>university</a:t>
            </a:r>
            <a:r>
              <a:rPr lang="en">
                <a:solidFill>
                  <a:schemeClr val="dk1"/>
                </a:solidFill>
                <a:latin typeface="Avenir"/>
                <a:ea typeface="Avenir"/>
                <a:cs typeface="Avenir"/>
                <a:sym typeface="Avenir"/>
              </a:rPr>
              <a:t> is </a:t>
            </a:r>
            <a:r>
              <a:rPr lang="en">
                <a:solidFill>
                  <a:schemeClr val="dk1"/>
                </a:solidFill>
                <a:latin typeface="IBM Plex Mono"/>
                <a:ea typeface="IBM Plex Mono"/>
                <a:cs typeface="IBM Plex Mono"/>
                <a:sym typeface="IBM Plex Mono"/>
              </a:rPr>
              <a:t>static</a:t>
            </a:r>
            <a:r>
              <a:rPr lang="en">
                <a:solidFill>
                  <a:schemeClr val="dk1"/>
                </a:solidFill>
                <a:latin typeface="Avenir"/>
                <a:ea typeface="Avenir"/>
                <a:cs typeface="Avenir"/>
                <a:sym typeface="Avenir"/>
              </a:rPr>
              <a:t>!</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Char char="-"/>
            </a:pPr>
            <a:r>
              <a:rPr lang="en">
                <a:solidFill>
                  <a:schemeClr val="dk1"/>
                </a:solidFill>
                <a:latin typeface="Avenir"/>
                <a:ea typeface="Avenir"/>
                <a:cs typeface="Avenir"/>
                <a:sym typeface="Avenir"/>
              </a:rPr>
              <a:t>All CS61B students attend </a:t>
            </a:r>
            <a:endParaRPr>
              <a:solidFill>
                <a:schemeClr val="dk1"/>
              </a:solidFill>
              <a:latin typeface="Avenir"/>
              <a:ea typeface="Avenir"/>
              <a:cs typeface="Avenir"/>
              <a:sym typeface="Avenir"/>
            </a:endParaRPr>
          </a:p>
          <a:p>
            <a:pPr indent="0" lvl="0" marL="457200" rtl="0" algn="l">
              <a:spcBef>
                <a:spcPts val="0"/>
              </a:spcBef>
              <a:spcAft>
                <a:spcPts val="0"/>
              </a:spcAft>
              <a:buNone/>
            </a:pPr>
            <a:r>
              <a:rPr lang="en">
                <a:solidFill>
                  <a:schemeClr val="dk1"/>
                </a:solidFill>
                <a:latin typeface="Avenir"/>
                <a:ea typeface="Avenir"/>
                <a:cs typeface="Avenir"/>
                <a:sym typeface="Avenir"/>
              </a:rPr>
              <a:t>UC Berkeley</a:t>
            </a:r>
            <a:endParaRPr>
              <a:solidFill>
                <a:schemeClr val="dk1"/>
              </a:solidFill>
              <a:latin typeface="Avenir"/>
              <a:ea typeface="Avenir"/>
              <a:cs typeface="Avenir"/>
              <a:sym typeface="Avenir"/>
            </a:endParaRPr>
          </a:p>
        </p:txBody>
      </p:sp>
      <p:sp>
        <p:nvSpPr>
          <p:cNvPr id="167" name="Google Shape;167;p31"/>
          <p:cNvSpPr txBox="1"/>
          <p:nvPr/>
        </p:nvSpPr>
        <p:spPr>
          <a:xfrm>
            <a:off x="5144275" y="1473900"/>
            <a:ext cx="3847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university</a:t>
            </a:r>
            <a:r>
              <a:rPr lang="en">
                <a:latin typeface="Avenir"/>
                <a:ea typeface="Avenir"/>
                <a:cs typeface="Avenir"/>
                <a:sym typeface="Avenir"/>
              </a:rPr>
              <a:t>: the name of the university, which should be ”UC Berkeley” </a:t>
            </a:r>
            <a:r>
              <a:rPr b="1" lang="en" u="sng">
                <a:latin typeface="Avenir"/>
                <a:ea typeface="Avenir"/>
                <a:cs typeface="Avenir"/>
                <a:sym typeface="Avenir"/>
              </a:rPr>
              <a:t>for all semesters of CS61B</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700">
                <a:latin typeface="Avenir"/>
                <a:ea typeface="Avenir"/>
                <a:cs typeface="Avenir"/>
                <a:sym typeface="Avenir"/>
              </a:rPr>
              <a:t>Announcements</a:t>
            </a:r>
            <a:endParaRPr sz="3700">
              <a:latin typeface="Avenir"/>
              <a:ea typeface="Avenir"/>
              <a:cs typeface="Avenir"/>
              <a:sym typeface="Avenir"/>
            </a:endParaRPr>
          </a:p>
        </p:txBody>
      </p:sp>
      <p:sp>
        <p:nvSpPr>
          <p:cNvPr id="63" name="Google Shape;63;p1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Avenir"/>
              <a:buChar char="●"/>
            </a:pPr>
            <a:r>
              <a:rPr lang="en" sz="1600">
                <a:latin typeface="Avenir"/>
                <a:ea typeface="Avenir"/>
                <a:cs typeface="Avenir"/>
                <a:sym typeface="Avenir"/>
              </a:rPr>
              <a:t>Welcome to CS 61B!</a:t>
            </a:r>
            <a:endParaRPr sz="1600">
              <a:latin typeface="Avenir"/>
              <a:ea typeface="Avenir"/>
              <a:cs typeface="Avenir"/>
              <a:sym typeface="Avenir"/>
            </a:endParaRPr>
          </a:p>
          <a:p>
            <a:pPr indent="-330200" lvl="0" marL="457200" rtl="0" algn="l">
              <a:spcBef>
                <a:spcPts val="0"/>
              </a:spcBef>
              <a:spcAft>
                <a:spcPts val="0"/>
              </a:spcAft>
              <a:buSzPts val="1600"/>
              <a:buFont typeface="Avenir"/>
              <a:buChar char="●"/>
            </a:pPr>
            <a:r>
              <a:rPr lang="en" sz="1600">
                <a:latin typeface="Avenir"/>
                <a:ea typeface="Avenir"/>
                <a:cs typeface="Avenir"/>
                <a:sym typeface="Avenir"/>
              </a:rPr>
              <a:t>Please read our Ed guidelines before you post to make sure everything follows the rules</a:t>
            </a:r>
            <a:endParaRPr sz="1600"/>
          </a:p>
          <a:p>
            <a:pPr indent="-330200" lvl="0" marL="457200" rtl="0" algn="l">
              <a:spcBef>
                <a:spcPts val="0"/>
              </a:spcBef>
              <a:spcAft>
                <a:spcPts val="0"/>
              </a:spcAft>
              <a:buSzPts val="1600"/>
              <a:buFont typeface="Avenir"/>
              <a:buChar char="●"/>
            </a:pPr>
            <a:r>
              <a:rPr lang="en" sz="1600"/>
              <a:t>Pre-Semester Survey: due Friday 9/6 at 11:59 PM PT</a:t>
            </a:r>
            <a:endParaRPr sz="1600"/>
          </a:p>
          <a:p>
            <a:pPr indent="-330200" lvl="0" marL="457200" rtl="0" algn="l">
              <a:spcBef>
                <a:spcPts val="0"/>
              </a:spcBef>
              <a:spcAft>
                <a:spcPts val="0"/>
              </a:spcAft>
              <a:buSzPts val="1600"/>
              <a:buChar char="●"/>
            </a:pPr>
            <a:r>
              <a:rPr lang="en" sz="1600"/>
              <a:t>Week 2 Survey: due Wednesday September 4 at 11:59 PM PT</a:t>
            </a:r>
            <a:endParaRPr sz="1600"/>
          </a:p>
          <a:p>
            <a:pPr indent="-330200" lvl="0" marL="457200" rtl="0" algn="l">
              <a:spcBef>
                <a:spcPts val="0"/>
              </a:spcBef>
              <a:spcAft>
                <a:spcPts val="0"/>
              </a:spcAft>
              <a:buSzPts val="1600"/>
              <a:buFont typeface="Avenir"/>
              <a:buChar char="●"/>
            </a:pPr>
            <a:r>
              <a:rPr lang="en" sz="1600"/>
              <a:t>Homework 0B: Tuesday, September 3 at 11:59 PM</a:t>
            </a:r>
            <a:endParaRPr sz="1600"/>
          </a:p>
          <a:p>
            <a:pPr indent="-330200" lvl="0" marL="457200" rtl="0" algn="l">
              <a:spcBef>
                <a:spcPts val="0"/>
              </a:spcBef>
              <a:spcAft>
                <a:spcPts val="0"/>
              </a:spcAft>
              <a:buSzPts val="1600"/>
              <a:buChar char="●"/>
            </a:pPr>
            <a:r>
              <a:rPr lang="en" sz="1600"/>
              <a:t>Homework 1: due Friday, September 6 at 11:59 PM</a:t>
            </a:r>
            <a:endParaRPr sz="1600"/>
          </a:p>
          <a:p>
            <a:pPr indent="-330200" lvl="0" marL="457200" rtl="0" algn="l">
              <a:spcBef>
                <a:spcPts val="0"/>
              </a:spcBef>
              <a:spcAft>
                <a:spcPts val="0"/>
              </a:spcAft>
              <a:buSzPts val="1600"/>
              <a:buFont typeface="Avenir"/>
              <a:buChar char="●"/>
            </a:pPr>
            <a:r>
              <a:rPr lang="en" sz="1600"/>
              <a:t>Project 0: due Friday, September 6th at 11:59PM</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173" name="Google Shape;173;p32"/>
          <p:cNvSpPr txBox="1"/>
          <p:nvPr>
            <p:ph idx="1" type="body"/>
          </p:nvPr>
        </p:nvSpPr>
        <p:spPr>
          <a:xfrm>
            <a:off x="311700" y="1000075"/>
            <a:ext cx="6918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static String university = “UC Berkeley”;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public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174" name="Google Shape;174;p32"/>
          <p:cNvSpPr txBox="1"/>
          <p:nvPr/>
        </p:nvSpPr>
        <p:spPr>
          <a:xfrm>
            <a:off x="5144275" y="1473900"/>
            <a:ext cx="3847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university</a:t>
            </a:r>
            <a:r>
              <a:rPr lang="en">
                <a:latin typeface="Avenir"/>
                <a:ea typeface="Avenir"/>
                <a:cs typeface="Avenir"/>
                <a:sym typeface="Avenir"/>
              </a:rPr>
              <a:t>: the name of the university, which should be ”UC Berkeley” </a:t>
            </a:r>
            <a:r>
              <a:rPr b="1" lang="en" u="sng">
                <a:latin typeface="Avenir"/>
                <a:ea typeface="Avenir"/>
                <a:cs typeface="Avenir"/>
                <a:sym typeface="Avenir"/>
              </a:rPr>
              <a:t>for all semesters of CS61B</a:t>
            </a:r>
            <a:endParaRPr b="1" u="sng">
              <a:latin typeface="Avenir"/>
              <a:ea typeface="Avenir"/>
              <a:cs typeface="Avenir"/>
              <a:sym typeface="Avenir"/>
            </a:endParaRPr>
          </a:p>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semester</a:t>
            </a:r>
            <a:r>
              <a:rPr lang="en">
                <a:latin typeface="Avenir"/>
                <a:ea typeface="Avenir"/>
                <a:cs typeface="Avenir"/>
                <a:sym typeface="Avenir"/>
              </a:rPr>
              <a:t>: the semester that the course is being taught</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180" name="Google Shape;180;p33"/>
          <p:cNvSpPr txBox="1"/>
          <p:nvPr>
            <p:ph idx="1" type="body"/>
          </p:nvPr>
        </p:nvSpPr>
        <p:spPr>
          <a:xfrm>
            <a:off x="311700" y="1000075"/>
            <a:ext cx="6918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static String university = “UC Berkeley”;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public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public CS61BStudent[] students;</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181" name="Google Shape;181;p33"/>
          <p:cNvSpPr txBox="1"/>
          <p:nvPr/>
        </p:nvSpPr>
        <p:spPr>
          <a:xfrm>
            <a:off x="5144275" y="1473900"/>
            <a:ext cx="3847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university</a:t>
            </a:r>
            <a:r>
              <a:rPr lang="en">
                <a:latin typeface="Avenir"/>
                <a:ea typeface="Avenir"/>
                <a:cs typeface="Avenir"/>
                <a:sym typeface="Avenir"/>
              </a:rPr>
              <a:t>: the name of the university, which should be ”UC Berkeley” </a:t>
            </a:r>
            <a:r>
              <a:rPr b="1" lang="en" u="sng">
                <a:latin typeface="Avenir"/>
                <a:ea typeface="Avenir"/>
                <a:cs typeface="Avenir"/>
                <a:sym typeface="Avenir"/>
              </a:rPr>
              <a:t>for all semesters of CS61B</a:t>
            </a:r>
            <a:endParaRPr b="1" u="sng">
              <a:latin typeface="Avenir"/>
              <a:ea typeface="Avenir"/>
              <a:cs typeface="Avenir"/>
              <a:sym typeface="Avenir"/>
            </a:endParaRPr>
          </a:p>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semester</a:t>
            </a:r>
            <a:r>
              <a:rPr lang="en">
                <a:latin typeface="Avenir"/>
                <a:ea typeface="Avenir"/>
                <a:cs typeface="Avenir"/>
                <a:sym typeface="Avenir"/>
              </a:rPr>
              <a:t>: the semester that the course is being taught</a:t>
            </a:r>
            <a:endParaRPr>
              <a:latin typeface="Avenir"/>
              <a:ea typeface="Avenir"/>
              <a:cs typeface="Avenir"/>
              <a:sym typeface="Avenir"/>
            </a:endParaRPr>
          </a:p>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students</a:t>
            </a:r>
            <a:r>
              <a:rPr lang="en">
                <a:latin typeface="Avenir"/>
                <a:ea typeface="Avenir"/>
                <a:cs typeface="Avenir"/>
                <a:sym typeface="Avenir"/>
              </a:rPr>
              <a:t>: all the </a:t>
            </a:r>
            <a:r>
              <a:rPr lang="en">
                <a:latin typeface="IBM Plex Mono"/>
                <a:ea typeface="IBM Plex Mono"/>
                <a:cs typeface="IBM Plex Mono"/>
                <a:sym typeface="IBM Plex Mono"/>
              </a:rPr>
              <a:t>CS61BStudent</a:t>
            </a:r>
            <a:r>
              <a:rPr lang="en">
                <a:latin typeface="Avenir"/>
                <a:ea typeface="Avenir"/>
                <a:cs typeface="Avenir"/>
                <a:sym typeface="Avenir"/>
              </a:rPr>
              <a:t>s in this semester’s CS61B. Remember that the course has a fixed capacity!</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187" name="Google Shape;187;p34"/>
          <p:cNvSpPr txBox="1"/>
          <p:nvPr>
            <p:ph idx="1" type="body"/>
          </p:nvPr>
        </p:nvSpPr>
        <p:spPr>
          <a:xfrm>
            <a:off x="311700" y="1000075"/>
            <a:ext cx="6918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static String university = “UC Berkeley”;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public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public CS61BStudent[] students;</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188" name="Google Shape;188;p34"/>
          <p:cNvSpPr txBox="1"/>
          <p:nvPr/>
        </p:nvSpPr>
        <p:spPr>
          <a:xfrm>
            <a:off x="5752500" y="3534775"/>
            <a:ext cx="307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Notice that we can’t initialize </a:t>
            </a:r>
            <a:endParaRPr>
              <a:latin typeface="Avenir"/>
              <a:ea typeface="Avenir"/>
              <a:cs typeface="Avenir"/>
              <a:sym typeface="Avenir"/>
            </a:endParaRPr>
          </a:p>
          <a:p>
            <a:pPr indent="0" lvl="0" marL="0" rtl="0" algn="l">
              <a:spcBef>
                <a:spcPts val="0"/>
              </a:spcBef>
              <a:spcAft>
                <a:spcPts val="0"/>
              </a:spcAft>
              <a:buNone/>
            </a:pPr>
            <a:r>
              <a:rPr lang="en">
                <a:latin typeface="IBM Plex Mono"/>
                <a:ea typeface="IBM Plex Mono"/>
                <a:cs typeface="IBM Plex Mono"/>
                <a:sym typeface="IBM Plex Mono"/>
              </a:rPr>
              <a:t>semester</a:t>
            </a:r>
            <a:r>
              <a:rPr lang="en">
                <a:latin typeface="Avenir"/>
                <a:ea typeface="Avenir"/>
                <a:cs typeface="Avenir"/>
                <a:sym typeface="Avenir"/>
              </a:rPr>
              <a:t> or </a:t>
            </a:r>
            <a:r>
              <a:rPr lang="en">
                <a:latin typeface="IBM Plex Mono"/>
                <a:ea typeface="IBM Plex Mono"/>
                <a:cs typeface="IBM Plex Mono"/>
                <a:sym typeface="IBM Plex Mono"/>
              </a:rPr>
              <a:t>students</a:t>
            </a:r>
            <a:r>
              <a:rPr lang="en">
                <a:latin typeface="Avenir"/>
                <a:ea typeface="Avenir"/>
                <a:cs typeface="Avenir"/>
                <a:sym typeface="Avenir"/>
              </a:rPr>
              <a:t> yet: we don’t know what the semester or capacity of the class are!</a:t>
            </a:r>
            <a:endParaRPr>
              <a:latin typeface="Avenir"/>
              <a:ea typeface="Avenir"/>
              <a:cs typeface="Avenir"/>
              <a:sym typeface="Avenir"/>
            </a:endParaRPr>
          </a:p>
        </p:txBody>
      </p:sp>
      <p:sp>
        <p:nvSpPr>
          <p:cNvPr id="189" name="Google Shape;189;p34"/>
          <p:cNvSpPr txBox="1"/>
          <p:nvPr/>
        </p:nvSpPr>
        <p:spPr>
          <a:xfrm>
            <a:off x="5144275" y="1473900"/>
            <a:ext cx="3847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university</a:t>
            </a:r>
            <a:r>
              <a:rPr lang="en">
                <a:latin typeface="Avenir"/>
                <a:ea typeface="Avenir"/>
                <a:cs typeface="Avenir"/>
                <a:sym typeface="Avenir"/>
              </a:rPr>
              <a:t>: the name of the university, which should be ”UC Berkeley” </a:t>
            </a:r>
            <a:r>
              <a:rPr b="1" lang="en" u="sng">
                <a:latin typeface="Avenir"/>
                <a:ea typeface="Avenir"/>
                <a:cs typeface="Avenir"/>
                <a:sym typeface="Avenir"/>
              </a:rPr>
              <a:t>for all semesters of CS61B</a:t>
            </a:r>
            <a:endParaRPr b="1" u="sng">
              <a:latin typeface="Avenir"/>
              <a:ea typeface="Avenir"/>
              <a:cs typeface="Avenir"/>
              <a:sym typeface="Avenir"/>
            </a:endParaRPr>
          </a:p>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semester</a:t>
            </a:r>
            <a:r>
              <a:rPr lang="en">
                <a:latin typeface="Avenir"/>
                <a:ea typeface="Avenir"/>
                <a:cs typeface="Avenir"/>
                <a:sym typeface="Avenir"/>
              </a:rPr>
              <a:t>: the semester that the course is being taught</a:t>
            </a:r>
            <a:endParaRPr>
              <a:latin typeface="Avenir"/>
              <a:ea typeface="Avenir"/>
              <a:cs typeface="Avenir"/>
              <a:sym typeface="Avenir"/>
            </a:endParaRPr>
          </a:p>
          <a:p>
            <a:pPr indent="-317500" lvl="0" marL="457200" rtl="0" algn="l">
              <a:spcBef>
                <a:spcPts val="0"/>
              </a:spcBef>
              <a:spcAft>
                <a:spcPts val="0"/>
              </a:spcAft>
              <a:buSzPts val="1400"/>
              <a:buAutoNum type="arabicPeriod"/>
            </a:pPr>
            <a:r>
              <a:rPr b="1" lang="en">
                <a:solidFill>
                  <a:srgbClr val="3B7EA1"/>
                </a:solidFill>
                <a:latin typeface="IBM Plex Mono"/>
                <a:ea typeface="IBM Plex Mono"/>
                <a:cs typeface="IBM Plex Mono"/>
                <a:sym typeface="IBM Plex Mono"/>
              </a:rPr>
              <a:t>students</a:t>
            </a:r>
            <a:r>
              <a:rPr lang="en">
                <a:latin typeface="Avenir"/>
                <a:ea typeface="Avenir"/>
                <a:cs typeface="Avenir"/>
                <a:sym typeface="Avenir"/>
              </a:rPr>
              <a:t>: all the </a:t>
            </a:r>
            <a:r>
              <a:rPr lang="en">
                <a:latin typeface="IBM Plex Mono"/>
                <a:ea typeface="IBM Plex Mono"/>
                <a:cs typeface="IBM Plex Mono"/>
                <a:sym typeface="IBM Plex Mono"/>
              </a:rPr>
              <a:t>CS61BStudent</a:t>
            </a:r>
            <a:r>
              <a:rPr lang="en">
                <a:latin typeface="Avenir"/>
                <a:ea typeface="Avenir"/>
                <a:cs typeface="Avenir"/>
                <a:sym typeface="Avenir"/>
              </a:rPr>
              <a:t>s in this semester’s CS61B. Remember that the course has a fixed capacity!</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B</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195" name="Google Shape;195;p35"/>
          <p:cNvSpPr txBox="1"/>
          <p:nvPr>
            <p:ph idx="1" type="body"/>
          </p:nvPr>
        </p:nvSpPr>
        <p:spPr>
          <a:xfrm>
            <a:off x="311700" y="1000075"/>
            <a:ext cx="4917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a:t>
            </a:r>
            <a:r>
              <a:rPr lang="en" sz="1100">
                <a:latin typeface="IBM Plex Mono"/>
                <a:ea typeface="IBM Plex Mono"/>
                <a:cs typeface="IBM Plex Mono"/>
                <a:sym typeface="IBM Plex Mono"/>
              </a:rPr>
              <a:t>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latin typeface="IBM Plex Mono"/>
                <a:ea typeface="IBM Plex Mono"/>
                <a:cs typeface="IBM Plex Mono"/>
                <a:sym typeface="IBM Plex Mono"/>
              </a:rPr>
              <a:t>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constructor here</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196" name="Google Shape;196;p35"/>
          <p:cNvSpPr txBox="1"/>
          <p:nvPr/>
        </p:nvSpPr>
        <p:spPr>
          <a:xfrm>
            <a:off x="5519400" y="1169100"/>
            <a:ext cx="3548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Each CS61B instance represents one semester of the course.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latin typeface="Avenir"/>
                <a:ea typeface="Avenir"/>
                <a:cs typeface="Avenir"/>
                <a:sym typeface="Avenir"/>
              </a:rPr>
              <a:t>Define a skeleton for the constructor that takes in:</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 </a:t>
            </a:r>
            <a:r>
              <a:rPr b="1" lang="en">
                <a:solidFill>
                  <a:schemeClr val="accent2"/>
                </a:solidFill>
                <a:latin typeface="IBM Plex Mono"/>
                <a:ea typeface="IBM Plex Mono"/>
                <a:cs typeface="IBM Plex Mono"/>
                <a:sym typeface="IBM Plex Mono"/>
              </a:rPr>
              <a:t>capacity</a:t>
            </a:r>
            <a:r>
              <a:rPr lang="en">
                <a:latin typeface="Avenir"/>
                <a:ea typeface="Avenir"/>
                <a:cs typeface="Avenir"/>
                <a:sym typeface="Avenir"/>
              </a:rPr>
              <a:t> for the maximum number of students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an array of </a:t>
            </a:r>
            <a:r>
              <a:rPr b="1" lang="en">
                <a:solidFill>
                  <a:schemeClr val="accent2"/>
                </a:solidFill>
                <a:latin typeface="IBM Plex Mono"/>
                <a:ea typeface="IBM Plex Mono"/>
                <a:cs typeface="IBM Plex Mono"/>
                <a:sym typeface="IBM Plex Mono"/>
              </a:rPr>
              <a:t>signups</a:t>
            </a:r>
            <a:r>
              <a:rPr lang="en">
                <a:latin typeface="Avenir"/>
                <a:ea typeface="Avenir"/>
                <a:cs typeface="Avenir"/>
                <a:sym typeface="Avenir"/>
              </a:rPr>
              <a:t>, students who have signed up to take the course</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 </a:t>
            </a:r>
            <a:endParaRPr i="1">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B</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02" name="Google Shape;202;p36"/>
          <p:cNvSpPr txBox="1"/>
          <p:nvPr>
            <p:ph idx="1" type="body"/>
          </p:nvPr>
        </p:nvSpPr>
        <p:spPr>
          <a:xfrm>
            <a:off x="311700" y="1000075"/>
            <a:ext cx="7319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a:t>
            </a:r>
            <a:r>
              <a:rPr lang="en" sz="1100">
                <a:solidFill>
                  <a:srgbClr val="38761D"/>
                </a:solidFill>
                <a:latin typeface="IBM Plex Mono"/>
                <a:ea typeface="IBM Plex Mono"/>
                <a:cs typeface="IBM Plex Mono"/>
                <a:sym typeface="IBM Plex Mono"/>
              </a:rPr>
              <a:t>ublic CS61B(int capacity, CS61BStudent[] signups, String semester)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03" name="Google Shape;203;p36"/>
          <p:cNvSpPr txBox="1"/>
          <p:nvPr/>
        </p:nvSpPr>
        <p:spPr>
          <a:xfrm>
            <a:off x="5465375" y="2763475"/>
            <a:ext cx="3548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Define a skeleton for the constructor that takes in:</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 </a:t>
            </a:r>
            <a:r>
              <a:rPr b="1" lang="en">
                <a:solidFill>
                  <a:schemeClr val="accent2"/>
                </a:solidFill>
                <a:latin typeface="IBM Plex Mono"/>
                <a:ea typeface="IBM Plex Mono"/>
                <a:cs typeface="IBM Plex Mono"/>
                <a:sym typeface="IBM Plex Mono"/>
              </a:rPr>
              <a:t>capacity</a:t>
            </a:r>
            <a:r>
              <a:rPr lang="en">
                <a:latin typeface="Avenir"/>
                <a:ea typeface="Avenir"/>
                <a:cs typeface="Avenir"/>
                <a:sym typeface="Avenir"/>
              </a:rPr>
              <a:t> for the maximum number of students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an array of </a:t>
            </a:r>
            <a:r>
              <a:rPr b="1" lang="en">
                <a:solidFill>
                  <a:schemeClr val="accent2"/>
                </a:solidFill>
                <a:latin typeface="IBM Plex Mono"/>
                <a:ea typeface="IBM Plex Mono"/>
                <a:cs typeface="IBM Plex Mono"/>
                <a:sym typeface="IBM Plex Mono"/>
              </a:rPr>
              <a:t>signups</a:t>
            </a:r>
            <a:r>
              <a:rPr lang="en">
                <a:latin typeface="Avenir"/>
                <a:ea typeface="Avenir"/>
                <a:cs typeface="Avenir"/>
                <a:sym typeface="Avenir"/>
              </a:rPr>
              <a:t>, students who have signed up to take the course</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the </a:t>
            </a:r>
            <a:r>
              <a:rPr b="1" lang="en">
                <a:solidFill>
                  <a:schemeClr val="accent2"/>
                </a:solidFill>
                <a:latin typeface="IBM Plex Mono"/>
                <a:ea typeface="IBM Plex Mono"/>
                <a:cs typeface="IBM Plex Mono"/>
                <a:sym typeface="IBM Plex Mono"/>
              </a:rPr>
              <a:t>semester</a:t>
            </a:r>
            <a:r>
              <a:rPr lang="en">
                <a:latin typeface="Avenir"/>
                <a:ea typeface="Avenir"/>
                <a:cs typeface="Avenir"/>
                <a:sym typeface="Avenir"/>
              </a:rPr>
              <a:t> (ie. ”</a:t>
            </a:r>
            <a:r>
              <a:rPr lang="en">
                <a:latin typeface="Avenir"/>
                <a:ea typeface="Avenir"/>
                <a:cs typeface="Avenir"/>
                <a:sym typeface="Avenir"/>
              </a:rPr>
              <a:t>Spring 2024</a:t>
            </a:r>
            <a:r>
              <a:rPr lang="en">
                <a:latin typeface="Avenir"/>
                <a:ea typeface="Avenir"/>
                <a:cs typeface="Avenir"/>
                <a:sym typeface="Avenir"/>
              </a:rPr>
              <a:t>”)</a:t>
            </a:r>
            <a:endParaRPr i="1">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B</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09" name="Google Shape;209;p37"/>
          <p:cNvSpPr txBox="1"/>
          <p:nvPr>
            <p:ph idx="1" type="body"/>
          </p:nvPr>
        </p:nvSpPr>
        <p:spPr>
          <a:xfrm>
            <a:off x="311700" y="1000075"/>
            <a:ext cx="7319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CS61B(int capacity, CS61BStudent[] signups,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this.semester = semester;</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10" name="Google Shape;210;p37"/>
          <p:cNvSpPr txBox="1"/>
          <p:nvPr/>
        </p:nvSpPr>
        <p:spPr>
          <a:xfrm>
            <a:off x="5465375" y="2763475"/>
            <a:ext cx="3548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Define a skeleton for the constructor that takes in:</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 </a:t>
            </a:r>
            <a:r>
              <a:rPr b="1" lang="en">
                <a:solidFill>
                  <a:schemeClr val="accent2"/>
                </a:solidFill>
                <a:latin typeface="IBM Plex Mono"/>
                <a:ea typeface="IBM Plex Mono"/>
                <a:cs typeface="IBM Plex Mono"/>
                <a:sym typeface="IBM Plex Mono"/>
              </a:rPr>
              <a:t>capacity</a:t>
            </a:r>
            <a:r>
              <a:rPr lang="en">
                <a:latin typeface="Avenir"/>
                <a:ea typeface="Avenir"/>
                <a:cs typeface="Avenir"/>
                <a:sym typeface="Avenir"/>
              </a:rPr>
              <a:t> for the maximum number of students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an array of </a:t>
            </a:r>
            <a:r>
              <a:rPr b="1" lang="en">
                <a:solidFill>
                  <a:schemeClr val="accent2"/>
                </a:solidFill>
                <a:latin typeface="IBM Plex Mono"/>
                <a:ea typeface="IBM Plex Mono"/>
                <a:cs typeface="IBM Plex Mono"/>
                <a:sym typeface="IBM Plex Mono"/>
              </a:rPr>
              <a:t>signups</a:t>
            </a:r>
            <a:r>
              <a:rPr lang="en">
                <a:latin typeface="Avenir"/>
                <a:ea typeface="Avenir"/>
                <a:cs typeface="Avenir"/>
                <a:sym typeface="Avenir"/>
              </a:rPr>
              <a:t>, students who have signed up to take the course</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u="sng">
                <a:solidFill>
                  <a:schemeClr val="dk1"/>
                </a:solidFill>
                <a:latin typeface="Avenir"/>
                <a:ea typeface="Avenir"/>
                <a:cs typeface="Avenir"/>
                <a:sym typeface="Avenir"/>
              </a:rPr>
              <a:t>the </a:t>
            </a:r>
            <a:r>
              <a:rPr b="1" lang="en" u="sng">
                <a:solidFill>
                  <a:schemeClr val="accent2"/>
                </a:solidFill>
                <a:latin typeface="IBM Plex Mono"/>
                <a:ea typeface="IBM Plex Mono"/>
                <a:cs typeface="IBM Plex Mono"/>
                <a:sym typeface="IBM Plex Mono"/>
              </a:rPr>
              <a:t>semester</a:t>
            </a:r>
            <a:r>
              <a:rPr b="1" lang="en" u="sng">
                <a:solidFill>
                  <a:schemeClr val="dk1"/>
                </a:solidFill>
                <a:latin typeface="Avenir"/>
                <a:ea typeface="Avenir"/>
                <a:cs typeface="Avenir"/>
                <a:sym typeface="Avenir"/>
              </a:rPr>
              <a:t> (ie. ”Spring 2024”)</a:t>
            </a:r>
            <a:endParaRPr b="1" i="1" u="sng">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B</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16" name="Google Shape;216;p38"/>
          <p:cNvSpPr txBox="1"/>
          <p:nvPr>
            <p:ph idx="1" type="body"/>
          </p:nvPr>
        </p:nvSpPr>
        <p:spPr>
          <a:xfrm>
            <a:off x="311700" y="1000075"/>
            <a:ext cx="7319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CS61B(int capacity, CS61BStudent[] signups,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this.semester = semester;</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this.students = new CS61BStudent[capacity];</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17" name="Google Shape;217;p38"/>
          <p:cNvSpPr txBox="1"/>
          <p:nvPr/>
        </p:nvSpPr>
        <p:spPr>
          <a:xfrm>
            <a:off x="5465375" y="2763475"/>
            <a:ext cx="3548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Define a skeleton for the constructor that takes in:</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u="sng">
                <a:latin typeface="Avenir"/>
                <a:ea typeface="Avenir"/>
                <a:cs typeface="Avenir"/>
                <a:sym typeface="Avenir"/>
              </a:rPr>
              <a:t>a </a:t>
            </a:r>
            <a:r>
              <a:rPr b="1" lang="en" u="sng">
                <a:solidFill>
                  <a:schemeClr val="accent2"/>
                </a:solidFill>
                <a:latin typeface="IBM Plex Mono"/>
                <a:ea typeface="IBM Plex Mono"/>
                <a:cs typeface="IBM Plex Mono"/>
                <a:sym typeface="IBM Plex Mono"/>
              </a:rPr>
              <a:t>capacity</a:t>
            </a:r>
            <a:r>
              <a:rPr b="1" lang="en" u="sng">
                <a:latin typeface="Avenir"/>
                <a:ea typeface="Avenir"/>
                <a:cs typeface="Avenir"/>
                <a:sym typeface="Avenir"/>
              </a:rPr>
              <a:t> for the maximum number of students</a:t>
            </a:r>
            <a:endParaRPr b="1" u="sng">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an array of </a:t>
            </a:r>
            <a:r>
              <a:rPr b="1" lang="en">
                <a:solidFill>
                  <a:schemeClr val="accent2"/>
                </a:solidFill>
                <a:latin typeface="IBM Plex Mono"/>
                <a:ea typeface="IBM Plex Mono"/>
                <a:cs typeface="IBM Plex Mono"/>
                <a:sym typeface="IBM Plex Mono"/>
              </a:rPr>
              <a:t>signups</a:t>
            </a:r>
            <a:r>
              <a:rPr lang="en">
                <a:latin typeface="Avenir"/>
                <a:ea typeface="Avenir"/>
                <a:cs typeface="Avenir"/>
                <a:sym typeface="Avenir"/>
              </a:rPr>
              <a:t>, students who have signed up to take the course</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the </a:t>
            </a:r>
            <a:r>
              <a:rPr b="1" lang="en">
                <a:solidFill>
                  <a:schemeClr val="accent2"/>
                </a:solidFill>
                <a:latin typeface="IBM Plex Mono"/>
                <a:ea typeface="IBM Plex Mono"/>
                <a:cs typeface="IBM Plex Mono"/>
                <a:sym typeface="IBM Plex Mono"/>
              </a:rPr>
              <a:t>semester</a:t>
            </a:r>
            <a:r>
              <a:rPr lang="en">
                <a:latin typeface="Avenir"/>
                <a:ea typeface="Avenir"/>
                <a:cs typeface="Avenir"/>
                <a:sym typeface="Avenir"/>
              </a:rPr>
              <a:t> (ie. ”</a:t>
            </a:r>
            <a:r>
              <a:rPr lang="en">
                <a:latin typeface="Avenir"/>
                <a:ea typeface="Avenir"/>
                <a:cs typeface="Avenir"/>
                <a:sym typeface="Avenir"/>
              </a:rPr>
              <a:t>Spring 2024</a:t>
            </a:r>
            <a:r>
              <a:rPr lang="en">
                <a:latin typeface="Avenir"/>
                <a:ea typeface="Avenir"/>
                <a:cs typeface="Avenir"/>
                <a:sym typeface="Avenir"/>
              </a:rPr>
              <a:t>”). </a:t>
            </a:r>
            <a:endParaRPr i="1">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B</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23" name="Google Shape;223;p39"/>
          <p:cNvSpPr txBox="1"/>
          <p:nvPr>
            <p:ph idx="1" type="body"/>
          </p:nvPr>
        </p:nvSpPr>
        <p:spPr>
          <a:xfrm>
            <a:off x="311700" y="1000075"/>
            <a:ext cx="7319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CS61B(int capacity, CS61BStudent[] signups,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this.semester = semester;</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this.students = new CS61BStudent[capacity];</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for (int i = 0; i &lt; capacity; i++) {</a:t>
            </a:r>
            <a:endParaRPr sz="1100">
              <a:solidFill>
                <a:srgbClr val="38761D"/>
              </a:solidFill>
              <a:latin typeface="IBM Plex Mono"/>
              <a:ea typeface="IBM Plex Mono"/>
              <a:cs typeface="IBM Plex Mono"/>
              <a:sym typeface="IBM Plex Mono"/>
            </a:endParaRPr>
          </a:p>
          <a:p>
            <a:pPr indent="457200" lvl="0" marL="91440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24" name="Google Shape;224;p39"/>
          <p:cNvSpPr txBox="1"/>
          <p:nvPr/>
        </p:nvSpPr>
        <p:spPr>
          <a:xfrm>
            <a:off x="5465375" y="2763475"/>
            <a:ext cx="3548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Define a skeleton for the constructor that takes in:</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 </a:t>
            </a:r>
            <a:r>
              <a:rPr b="1" lang="en">
                <a:solidFill>
                  <a:schemeClr val="accent2"/>
                </a:solidFill>
                <a:latin typeface="IBM Plex Mono"/>
                <a:ea typeface="IBM Plex Mono"/>
                <a:cs typeface="IBM Plex Mono"/>
                <a:sym typeface="IBM Plex Mono"/>
              </a:rPr>
              <a:t>capacity</a:t>
            </a:r>
            <a:r>
              <a:rPr lang="en">
                <a:latin typeface="Avenir"/>
                <a:ea typeface="Avenir"/>
                <a:cs typeface="Avenir"/>
                <a:sym typeface="Avenir"/>
              </a:rPr>
              <a:t> for the maximum number of students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u="sng">
                <a:latin typeface="Avenir"/>
                <a:ea typeface="Avenir"/>
                <a:cs typeface="Avenir"/>
                <a:sym typeface="Avenir"/>
              </a:rPr>
              <a:t>an array of </a:t>
            </a:r>
            <a:r>
              <a:rPr b="1" lang="en" u="sng">
                <a:solidFill>
                  <a:schemeClr val="accent2"/>
                </a:solidFill>
                <a:latin typeface="IBM Plex Mono"/>
                <a:ea typeface="IBM Plex Mono"/>
                <a:cs typeface="IBM Plex Mono"/>
                <a:sym typeface="IBM Plex Mono"/>
              </a:rPr>
              <a:t>signups</a:t>
            </a:r>
            <a:r>
              <a:rPr b="1" lang="en" u="sng">
                <a:latin typeface="Avenir"/>
                <a:ea typeface="Avenir"/>
                <a:cs typeface="Avenir"/>
                <a:sym typeface="Avenir"/>
              </a:rPr>
              <a:t>, students who have signed up to take the course</a:t>
            </a:r>
            <a:endParaRPr b="1" u="sng">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the </a:t>
            </a:r>
            <a:r>
              <a:rPr b="1" lang="en">
                <a:solidFill>
                  <a:schemeClr val="accent2"/>
                </a:solidFill>
                <a:latin typeface="IBM Plex Mono"/>
                <a:ea typeface="IBM Plex Mono"/>
                <a:cs typeface="IBM Plex Mono"/>
                <a:sym typeface="IBM Plex Mono"/>
              </a:rPr>
              <a:t>semester</a:t>
            </a:r>
            <a:r>
              <a:rPr lang="en">
                <a:latin typeface="Avenir"/>
                <a:ea typeface="Avenir"/>
                <a:cs typeface="Avenir"/>
                <a:sym typeface="Avenir"/>
              </a:rPr>
              <a:t> (ie. ”</a:t>
            </a:r>
            <a:r>
              <a:rPr lang="en">
                <a:latin typeface="Avenir"/>
                <a:ea typeface="Avenir"/>
                <a:cs typeface="Avenir"/>
                <a:sym typeface="Avenir"/>
              </a:rPr>
              <a:t>Spring 2024</a:t>
            </a:r>
            <a:r>
              <a:rPr lang="en">
                <a:latin typeface="Avenir"/>
                <a:ea typeface="Avenir"/>
                <a:cs typeface="Avenir"/>
                <a:sym typeface="Avenir"/>
              </a:rPr>
              <a:t>”). </a:t>
            </a:r>
            <a:endParaRPr i="1">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B</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30" name="Google Shape;230;p40"/>
          <p:cNvSpPr txBox="1"/>
          <p:nvPr>
            <p:ph idx="1" type="body"/>
          </p:nvPr>
        </p:nvSpPr>
        <p:spPr>
          <a:xfrm>
            <a:off x="311700" y="1000075"/>
            <a:ext cx="7319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45720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CS61B(int capacity, CS61BStudent[] signups, String semester)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this.semester = semester;</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this.students = new CS61BStudent[capacity];</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for (int i = 0; i &lt; capacity; i++) {</a:t>
            </a:r>
            <a:endParaRPr sz="1100">
              <a:solidFill>
                <a:srgbClr val="38761D"/>
              </a:solidFill>
              <a:latin typeface="IBM Plex Mono"/>
              <a:ea typeface="IBM Plex Mono"/>
              <a:cs typeface="IBM Plex Mono"/>
              <a:sym typeface="IBM Plex Mono"/>
            </a:endParaRPr>
          </a:p>
          <a:p>
            <a:pPr indent="45720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this.students[i] = signups[i];</a:t>
            </a:r>
            <a:endParaRPr sz="1100">
              <a:solidFill>
                <a:srgbClr val="38761D"/>
              </a:solidFill>
              <a:latin typeface="IBM Plex Mono"/>
              <a:ea typeface="IBM Plex Mono"/>
              <a:cs typeface="IBM Plex Mono"/>
              <a:sym typeface="IBM Plex Mono"/>
            </a:endParaRPr>
          </a:p>
          <a:p>
            <a:pPr indent="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31" name="Google Shape;231;p40"/>
          <p:cNvSpPr txBox="1"/>
          <p:nvPr/>
        </p:nvSpPr>
        <p:spPr>
          <a:xfrm>
            <a:off x="5465375" y="2763475"/>
            <a:ext cx="3548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Define a skeleton for the constructor that takes in:</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a </a:t>
            </a:r>
            <a:r>
              <a:rPr b="1" lang="en">
                <a:solidFill>
                  <a:schemeClr val="accent2"/>
                </a:solidFill>
                <a:latin typeface="IBM Plex Mono"/>
                <a:ea typeface="IBM Plex Mono"/>
                <a:cs typeface="IBM Plex Mono"/>
                <a:sym typeface="IBM Plex Mono"/>
              </a:rPr>
              <a:t>capacity</a:t>
            </a:r>
            <a:r>
              <a:rPr lang="en">
                <a:latin typeface="Avenir"/>
                <a:ea typeface="Avenir"/>
                <a:cs typeface="Avenir"/>
                <a:sym typeface="Avenir"/>
              </a:rPr>
              <a:t> for the maximum number of students</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b="1" lang="en" u="sng">
                <a:latin typeface="Avenir"/>
                <a:ea typeface="Avenir"/>
                <a:cs typeface="Avenir"/>
                <a:sym typeface="Avenir"/>
              </a:rPr>
              <a:t>an array of </a:t>
            </a:r>
            <a:r>
              <a:rPr b="1" lang="en" u="sng">
                <a:solidFill>
                  <a:schemeClr val="accent2"/>
                </a:solidFill>
                <a:latin typeface="IBM Plex Mono"/>
                <a:ea typeface="IBM Plex Mono"/>
                <a:cs typeface="IBM Plex Mono"/>
                <a:sym typeface="IBM Plex Mono"/>
              </a:rPr>
              <a:t>signups</a:t>
            </a:r>
            <a:r>
              <a:rPr b="1" lang="en" u="sng">
                <a:latin typeface="Avenir"/>
                <a:ea typeface="Avenir"/>
                <a:cs typeface="Avenir"/>
                <a:sym typeface="Avenir"/>
              </a:rPr>
              <a:t>, students who have signed up to take the course</a:t>
            </a:r>
            <a:endParaRPr b="1" u="sng">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n">
                <a:latin typeface="Avenir"/>
                <a:ea typeface="Avenir"/>
                <a:cs typeface="Avenir"/>
                <a:sym typeface="Avenir"/>
              </a:rPr>
              <a:t>the </a:t>
            </a:r>
            <a:r>
              <a:rPr b="1" lang="en">
                <a:solidFill>
                  <a:schemeClr val="accent2"/>
                </a:solidFill>
                <a:latin typeface="IBM Plex Mono"/>
                <a:ea typeface="IBM Plex Mono"/>
                <a:cs typeface="IBM Plex Mono"/>
                <a:sym typeface="IBM Plex Mono"/>
              </a:rPr>
              <a:t>semester</a:t>
            </a:r>
            <a:r>
              <a:rPr lang="en">
                <a:latin typeface="Avenir"/>
                <a:ea typeface="Avenir"/>
                <a:cs typeface="Avenir"/>
                <a:sym typeface="Avenir"/>
              </a:rPr>
              <a:t> (ie. ”</a:t>
            </a:r>
            <a:r>
              <a:rPr lang="en">
                <a:latin typeface="Avenir"/>
                <a:ea typeface="Avenir"/>
                <a:cs typeface="Avenir"/>
                <a:sym typeface="Avenir"/>
              </a:rPr>
              <a:t>Spring 2024</a:t>
            </a:r>
            <a:r>
              <a:rPr lang="en">
                <a:latin typeface="Avenir"/>
                <a:ea typeface="Avenir"/>
                <a:cs typeface="Avenir"/>
                <a:sym typeface="Avenir"/>
              </a:rPr>
              <a:t>”). </a:t>
            </a:r>
            <a:endParaRPr i="1">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37" name="Google Shape;237;p41"/>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public static String university = “UC Berkeley”; </a:t>
            </a:r>
            <a:endParaRPr sz="1100">
              <a:latin typeface="IBM Plex Mono"/>
              <a:ea typeface="IBM Plex Mono"/>
              <a:cs typeface="IBM Plex Mono"/>
              <a:sym typeface="IBM Plex Mono"/>
            </a:endParaRPr>
          </a:p>
          <a:p>
            <a:pPr indent="0" lvl="0" marL="0" rtl="0" algn="l">
              <a:spcBef>
                <a:spcPts val="0"/>
              </a:spcBef>
              <a:spcAft>
                <a:spcPts val="0"/>
              </a:spcAft>
              <a:buNone/>
            </a:pPr>
            <a:r>
              <a:rPr lang="en" sz="1100">
                <a:latin typeface="IBM Plex Mono"/>
                <a:ea typeface="IBM Plex Mono"/>
                <a:cs typeface="IBM Plex Mono"/>
                <a:sym typeface="IBM Plex Mono"/>
              </a:rPr>
              <a:t>	public String semester; </a:t>
            </a:r>
            <a:endParaRPr sz="1100">
              <a:latin typeface="IBM Plex Mono"/>
              <a:ea typeface="IBM Plex Mono"/>
              <a:cs typeface="IBM Plex Mono"/>
              <a:sym typeface="IBM Plex Mono"/>
            </a:endParaRPr>
          </a:p>
          <a:p>
            <a:pPr indent="0" lvl="0" marL="0" rtl="0" algn="l">
              <a:spcBef>
                <a:spcPts val="0"/>
              </a:spcBef>
              <a:spcAft>
                <a:spcPts val="0"/>
              </a:spcAft>
              <a:buNone/>
            </a:pPr>
            <a:r>
              <a:rPr lang="en" sz="1100">
                <a:latin typeface="IBM Plex Mono"/>
                <a:ea typeface="IBM Plex Mono"/>
                <a:cs typeface="IBM Plex Mono"/>
                <a:sym typeface="IBM Plex Mono"/>
              </a:rPr>
              <a:t>	public CS61BStudent[] students;</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methods here</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38" name="Google Shape;238;p41"/>
          <p:cNvSpPr txBox="1"/>
          <p:nvPr/>
        </p:nvSpPr>
        <p:spPr>
          <a:xfrm>
            <a:off x="5935525" y="1201425"/>
            <a:ext cx="3208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watch lecture</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changeUniversity</a:t>
            </a:r>
            <a:r>
              <a:rPr lang="en" sz="1200">
                <a:latin typeface="Avenir"/>
                <a:ea typeface="Avenir"/>
                <a:cs typeface="Avenir"/>
                <a:sym typeface="Avenir"/>
              </a:rPr>
              <a:t>: takes in a new university name </a:t>
            </a:r>
            <a:r>
              <a:rPr b="1" lang="en" sz="1200">
                <a:solidFill>
                  <a:srgbClr val="3B7EA1"/>
                </a:solidFill>
                <a:latin typeface="IBM Plex Mono"/>
                <a:ea typeface="IBM Plex Mono"/>
                <a:cs typeface="IBM Plex Mono"/>
                <a:sym typeface="IBM Plex Mono"/>
              </a:rPr>
              <a:t>newUniversity</a:t>
            </a:r>
            <a:r>
              <a:rPr lang="en" sz="1200">
                <a:latin typeface="Avenir"/>
                <a:ea typeface="Avenir"/>
                <a:cs typeface="Avenir"/>
                <a:sym typeface="Avenir"/>
              </a:rPr>
              <a:t>. Changes the university </a:t>
            </a:r>
            <a:r>
              <a:rPr b="1" lang="en" sz="1200" u="sng">
                <a:latin typeface="Avenir"/>
                <a:ea typeface="Avenir"/>
                <a:cs typeface="Avenir"/>
                <a:sym typeface="Avenir"/>
              </a:rPr>
              <a:t>for all semesters of CS61B</a:t>
            </a:r>
            <a:r>
              <a:rPr lang="en" sz="1200">
                <a:latin typeface="Avenir"/>
                <a:ea typeface="Avenir"/>
                <a:cs typeface="Avenir"/>
                <a:sym typeface="Avenir"/>
              </a:rPr>
              <a:t> to </a:t>
            </a:r>
            <a:r>
              <a:rPr b="1" lang="en" sz="1200">
                <a:solidFill>
                  <a:srgbClr val="3B7EA1"/>
                </a:solidFill>
                <a:latin typeface="IBM Plex Mono"/>
                <a:ea typeface="IBM Plex Mono"/>
                <a:cs typeface="IBM Plex Mono"/>
                <a:sym typeface="IBM Plex Mono"/>
              </a:rPr>
              <a:t>newUniversity</a:t>
            </a:r>
            <a:endParaRPr b="1" sz="1200">
              <a:solidFill>
                <a:srgbClr val="3B7EA1"/>
              </a:solidFill>
              <a:latin typeface="IBM Plex Mono"/>
              <a:ea typeface="IBM Plex Mono"/>
              <a:cs typeface="IBM Plex Mono"/>
              <a:sym typeface="IBM Plex Mono"/>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Meet Your TA!</a:t>
            </a:r>
            <a:endParaRPr>
              <a:latin typeface="Avenir"/>
              <a:ea typeface="Avenir"/>
              <a:cs typeface="Avenir"/>
              <a:sym typeface="Aveni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Add an introduction here. Make sure to make your own copy of the slides before editing, and change the location to your own Drive (not our shared 61B one). </a:t>
            </a:r>
            <a:endParaRPr>
              <a:latin typeface="Avenir"/>
              <a:ea typeface="Avenir"/>
              <a:cs typeface="Avenir"/>
              <a:sym typeface="Avenir"/>
            </a:endParaRPr>
          </a:p>
          <a:p>
            <a:pPr indent="0" lvl="0" marL="0" rtl="0" algn="l">
              <a:spcBef>
                <a:spcPts val="1600"/>
              </a:spcBef>
              <a:spcAft>
                <a:spcPts val="0"/>
              </a:spcAft>
              <a:buNone/>
            </a:pPr>
            <a:r>
              <a:rPr lang="en">
                <a:latin typeface="Avenir"/>
                <a:ea typeface="Avenir"/>
                <a:cs typeface="Avenir"/>
                <a:sym typeface="Avenir"/>
              </a:rPr>
              <a:t>Some things you can include:</a:t>
            </a:r>
            <a:endParaRPr>
              <a:latin typeface="Avenir"/>
              <a:ea typeface="Avenir"/>
              <a:cs typeface="Avenir"/>
              <a:sym typeface="Avenir"/>
            </a:endParaRPr>
          </a:p>
          <a:p>
            <a:pPr indent="-317500" lvl="0" marL="457200" rtl="0" algn="l">
              <a:spcBef>
                <a:spcPts val="1600"/>
              </a:spcBef>
              <a:spcAft>
                <a:spcPts val="0"/>
              </a:spcAft>
              <a:buSzPts val="1400"/>
              <a:buFont typeface="Avenir"/>
              <a:buChar char="-"/>
            </a:pPr>
            <a:r>
              <a:rPr lang="en">
                <a:latin typeface="Avenir"/>
                <a:ea typeface="Avenir"/>
                <a:cs typeface="Avenir"/>
                <a:sym typeface="Avenir"/>
              </a:rPr>
              <a:t>Your name</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Your pronouns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Your email address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Your major and year</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Maybe your hobbies, interests, favorites, etc so students can relate to you as a human being</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n">
                <a:latin typeface="Avenir"/>
                <a:ea typeface="Avenir"/>
                <a:cs typeface="Avenir"/>
                <a:sym typeface="Avenir"/>
              </a:rPr>
              <a:t>Maybe a fun picture of you that shows your ✨sparkle ✨</a:t>
            </a:r>
            <a:endParaRPr>
              <a:latin typeface="Avenir"/>
              <a:ea typeface="Avenir"/>
              <a:cs typeface="Avenir"/>
              <a:sym typeface="Avenir"/>
            </a:endParaRPr>
          </a:p>
          <a:p>
            <a:pPr indent="0" lvl="0" marL="0" rtl="0" algn="l">
              <a:spcBef>
                <a:spcPts val="1600"/>
              </a:spcBef>
              <a:spcAft>
                <a:spcPts val="0"/>
              </a:spcAft>
              <a:buNone/>
            </a:pPr>
            <a:r>
              <a:t/>
            </a:r>
            <a:endParaRPr>
              <a:latin typeface="Avenir"/>
              <a:ea typeface="Avenir"/>
              <a:cs typeface="Avenir"/>
              <a:sym typeface="Avenir"/>
            </a:endParaRPr>
          </a:p>
          <a:p>
            <a:pPr indent="0" lvl="0" marL="0" rtl="0" algn="l">
              <a:spcBef>
                <a:spcPts val="1600"/>
              </a:spcBef>
              <a:spcAft>
                <a:spcPts val="1600"/>
              </a:spcAft>
              <a:buNone/>
            </a:pPr>
            <a:r>
              <a:t/>
            </a:r>
            <a:endParaRPr>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44" name="Google Shape;244;p42"/>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int makeStudentsWatchLecture()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45" name="Google Shape;245;p42"/>
          <p:cNvSpPr txBox="1"/>
          <p:nvPr/>
        </p:nvSpPr>
        <p:spPr>
          <a:xfrm>
            <a:off x="5935525" y="1201425"/>
            <a:ext cx="320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watch lecture. Returns how many who actually watched.</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51" name="Google Shape;251;p43"/>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int makeStudentsWatchLecture()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int total = 0;</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52" name="Google Shape;252;p43"/>
          <p:cNvSpPr txBox="1"/>
          <p:nvPr/>
        </p:nvSpPr>
        <p:spPr>
          <a:xfrm>
            <a:off x="5935525" y="1201425"/>
            <a:ext cx="320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watch lecture. Returns </a:t>
            </a:r>
            <a:r>
              <a:rPr lang="en" sz="1200" u="sng">
                <a:latin typeface="Avenir"/>
                <a:ea typeface="Avenir"/>
                <a:cs typeface="Avenir"/>
                <a:sym typeface="Avenir"/>
              </a:rPr>
              <a:t>how many who actually watched</a:t>
            </a:r>
            <a:r>
              <a:rPr lang="en" sz="1200">
                <a:latin typeface="Avenir"/>
                <a:ea typeface="Avenir"/>
                <a:cs typeface="Avenir"/>
                <a:sym typeface="Avenir"/>
              </a:rPr>
              <a:t>.</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58" name="Google Shape;258;p44"/>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int makeStudentsWatchLecture()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int total = 0;</a:t>
            </a:r>
            <a:endParaRPr sz="1100">
              <a:solidFill>
                <a:srgbClr val="38761D"/>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for (CS61BStudent student : students)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59" name="Google Shape;259;p44"/>
          <p:cNvSpPr txBox="1"/>
          <p:nvPr/>
        </p:nvSpPr>
        <p:spPr>
          <a:xfrm>
            <a:off x="5935525" y="1201425"/>
            <a:ext cx="320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a:t>
            </a:r>
            <a:r>
              <a:rPr b="1" lang="en" sz="1200" u="sng">
                <a:latin typeface="Avenir"/>
                <a:ea typeface="Avenir"/>
                <a:cs typeface="Avenir"/>
                <a:sym typeface="Avenir"/>
              </a:rPr>
              <a:t>every enrolled </a:t>
            </a:r>
            <a:r>
              <a:rPr b="1" lang="en" sz="1200" u="sng">
                <a:latin typeface="IBM Plex Mono"/>
                <a:ea typeface="IBM Plex Mono"/>
                <a:cs typeface="IBM Plex Mono"/>
                <a:sym typeface="IBM Plex Mono"/>
              </a:rPr>
              <a:t>CS61BStudent</a:t>
            </a:r>
            <a:r>
              <a:rPr lang="en" sz="1200">
                <a:latin typeface="Avenir"/>
                <a:ea typeface="Avenir"/>
                <a:cs typeface="Avenir"/>
                <a:sym typeface="Avenir"/>
              </a:rPr>
              <a:t> in this semester of the course watch lecture. </a:t>
            </a:r>
            <a:r>
              <a:rPr lang="en" sz="1200">
                <a:solidFill>
                  <a:schemeClr val="dk1"/>
                </a:solidFill>
                <a:latin typeface="Avenir"/>
                <a:ea typeface="Avenir"/>
                <a:cs typeface="Avenir"/>
                <a:sym typeface="Avenir"/>
              </a:rPr>
              <a:t>Returns how many who actually watched.</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65" name="Google Shape;265;p45"/>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int makeStudentsWatchLecture() {</a:t>
            </a:r>
            <a:endParaRPr sz="1100">
              <a:solidFill>
                <a:srgbClr val="38761D"/>
              </a:solidFill>
              <a:latin typeface="IBM Plex Mono"/>
              <a:ea typeface="IBM Plex Mono"/>
              <a:cs typeface="IBM Plex Mono"/>
              <a:sym typeface="IBM Plex Mono"/>
            </a:endParaRPr>
          </a:p>
          <a:p>
            <a:pPr indent="457200" lvl="0" marL="457200" rtl="0" algn="l">
              <a:spcBef>
                <a:spcPts val="0"/>
              </a:spcBef>
              <a:spcAft>
                <a:spcPts val="0"/>
              </a:spcAft>
              <a:buNone/>
            </a:pPr>
            <a:r>
              <a:rPr lang="en" sz="1100">
                <a:solidFill>
                  <a:srgbClr val="38761D"/>
                </a:solidFill>
                <a:latin typeface="IBM Plex Mono"/>
                <a:ea typeface="IBM Plex Mono"/>
                <a:cs typeface="IBM Plex Mono"/>
                <a:sym typeface="IBM Plex Mono"/>
              </a:rPr>
              <a:t>int total = 0;</a:t>
            </a:r>
            <a:endParaRPr sz="1100">
              <a:solidFill>
                <a:srgbClr val="38761D"/>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for (CS61BStudent student : students)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boolean watched = student.watchLecture();</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if (watched)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total += 1;</a:t>
            </a:r>
            <a:endParaRPr sz="1100">
              <a:solidFill>
                <a:srgbClr val="38761D"/>
              </a:solidFill>
              <a:latin typeface="IBM Plex Mono"/>
              <a:ea typeface="IBM Plex Mono"/>
              <a:cs typeface="IBM Plex Mono"/>
              <a:sym typeface="IBM Plex Mono"/>
            </a:endParaRPr>
          </a:p>
          <a:p>
            <a:pPr indent="45720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66" name="Google Shape;266;p45"/>
          <p:cNvSpPr txBox="1"/>
          <p:nvPr/>
        </p:nvSpPr>
        <p:spPr>
          <a:xfrm>
            <a:off x="5935525" y="1201425"/>
            <a:ext cx="320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a:t>
            </a:r>
            <a:r>
              <a:rPr b="1" lang="en" sz="1200" u="sng">
                <a:latin typeface="Avenir"/>
                <a:ea typeface="Avenir"/>
                <a:cs typeface="Avenir"/>
                <a:sym typeface="Avenir"/>
              </a:rPr>
              <a:t>watch lecture. </a:t>
            </a:r>
            <a:r>
              <a:rPr lang="en" sz="1200">
                <a:solidFill>
                  <a:schemeClr val="dk1"/>
                </a:solidFill>
                <a:latin typeface="Avenir"/>
                <a:ea typeface="Avenir"/>
                <a:cs typeface="Avenir"/>
                <a:sym typeface="Avenir"/>
              </a:rPr>
              <a:t>Returns how many who actually watched.</a:t>
            </a:r>
            <a:endParaRPr b="1" sz="1200" u="sng">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72" name="Google Shape;272;p46"/>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r>
              <a:rPr lang="en" sz="1100">
                <a:solidFill>
                  <a:srgbClr val="38761D"/>
                </a:solidFill>
                <a:latin typeface="IBM Plex Mono"/>
                <a:ea typeface="IBM Plex Mono"/>
                <a:cs typeface="IBM Plex Mono"/>
                <a:sym typeface="IBM Plex Mono"/>
              </a:rPr>
              <a:t>public int makeStudentsWatchLecture() {</a:t>
            </a:r>
            <a:endParaRPr sz="1100">
              <a:solidFill>
                <a:srgbClr val="38761D"/>
              </a:solidFill>
              <a:latin typeface="IBM Plex Mono"/>
              <a:ea typeface="IBM Plex Mono"/>
              <a:cs typeface="IBM Plex Mono"/>
              <a:sym typeface="IBM Plex Mono"/>
            </a:endParaRPr>
          </a:p>
          <a:p>
            <a:pPr indent="457200" lvl="0" marL="457200" rtl="0" algn="l">
              <a:spcBef>
                <a:spcPts val="0"/>
              </a:spcBef>
              <a:spcAft>
                <a:spcPts val="0"/>
              </a:spcAft>
              <a:buNone/>
            </a:pPr>
            <a:r>
              <a:rPr lang="en" sz="1100">
                <a:solidFill>
                  <a:srgbClr val="38761D"/>
                </a:solidFill>
                <a:latin typeface="IBM Plex Mono"/>
                <a:ea typeface="IBM Plex Mono"/>
                <a:cs typeface="IBM Plex Mono"/>
                <a:sym typeface="IBM Plex Mono"/>
              </a:rPr>
              <a:t>int total = 0;</a:t>
            </a:r>
            <a:endParaRPr sz="1100">
              <a:solidFill>
                <a:srgbClr val="38761D"/>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for (CS61BStudent student : students)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boolean watched = student.watchLecture();</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if (watched)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total += 1;</a:t>
            </a:r>
            <a:endParaRPr sz="1100">
              <a:solidFill>
                <a:srgbClr val="38761D"/>
              </a:solidFill>
              <a:latin typeface="IBM Plex Mono"/>
              <a:ea typeface="IBM Plex Mono"/>
              <a:cs typeface="IBM Plex Mono"/>
              <a:sym typeface="IBM Plex Mono"/>
            </a:endParaRPr>
          </a:p>
          <a:p>
            <a:pPr indent="457200" lvl="0" marL="91440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45720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return total;</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a:t>
            </a:r>
            <a:endParaRPr sz="1100">
              <a:latin typeface="IBM Plex Mono"/>
              <a:ea typeface="IBM Plex Mono"/>
              <a:cs typeface="IBM Plex Mono"/>
              <a:sym typeface="IBM Plex Mono"/>
            </a:endParaRPr>
          </a:p>
        </p:txBody>
      </p:sp>
      <p:sp>
        <p:nvSpPr>
          <p:cNvPr id="273" name="Google Shape;273;p46"/>
          <p:cNvSpPr txBox="1"/>
          <p:nvPr/>
        </p:nvSpPr>
        <p:spPr>
          <a:xfrm>
            <a:off x="5935525" y="1201425"/>
            <a:ext cx="320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a:t>
            </a:r>
            <a:r>
              <a:rPr b="1" lang="en" sz="1200">
                <a:latin typeface="Avenir"/>
                <a:ea typeface="Avenir"/>
                <a:cs typeface="Avenir"/>
                <a:sym typeface="Avenir"/>
              </a:rPr>
              <a:t>watch lecture. </a:t>
            </a:r>
            <a:r>
              <a:rPr lang="en" sz="1200" u="sng">
                <a:solidFill>
                  <a:schemeClr val="dk1"/>
                </a:solidFill>
                <a:latin typeface="Avenir"/>
                <a:ea typeface="Avenir"/>
                <a:cs typeface="Avenir"/>
                <a:sym typeface="Avenir"/>
              </a:rPr>
              <a:t>Returns how many who actually watched.</a:t>
            </a:r>
            <a:endParaRPr b="1" sz="1200" u="sng">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79" name="Google Shape;279;p47"/>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public static void changeUniversity(String newUniversity)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p:txBody>
      </p:sp>
      <p:sp>
        <p:nvSpPr>
          <p:cNvPr id="280" name="Google Shape;280;p47"/>
          <p:cNvSpPr txBox="1"/>
          <p:nvPr/>
        </p:nvSpPr>
        <p:spPr>
          <a:xfrm>
            <a:off x="5935525" y="1201425"/>
            <a:ext cx="3208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watch lecture</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changeUniversity</a:t>
            </a:r>
            <a:r>
              <a:rPr lang="en" sz="1200">
                <a:latin typeface="Avenir"/>
                <a:ea typeface="Avenir"/>
                <a:cs typeface="Avenir"/>
                <a:sym typeface="Avenir"/>
              </a:rPr>
              <a:t>: takes in a new university name </a:t>
            </a:r>
            <a:r>
              <a:rPr b="1" lang="en" sz="1200">
                <a:solidFill>
                  <a:srgbClr val="3B7EA1"/>
                </a:solidFill>
                <a:latin typeface="IBM Plex Mono"/>
                <a:ea typeface="IBM Plex Mono"/>
                <a:cs typeface="IBM Plex Mono"/>
                <a:sym typeface="IBM Plex Mono"/>
              </a:rPr>
              <a:t>newUniversity</a:t>
            </a:r>
            <a:r>
              <a:rPr lang="en" sz="1200">
                <a:latin typeface="Avenir"/>
                <a:ea typeface="Avenir"/>
                <a:cs typeface="Avenir"/>
                <a:sym typeface="Avenir"/>
              </a:rPr>
              <a:t>. Changes the university </a:t>
            </a:r>
            <a:r>
              <a:rPr b="1" lang="en" sz="1200" u="sng">
                <a:latin typeface="Avenir"/>
                <a:ea typeface="Avenir"/>
                <a:cs typeface="Avenir"/>
                <a:sym typeface="Avenir"/>
              </a:rPr>
              <a:t>for all semesters of CS61B</a:t>
            </a:r>
            <a:r>
              <a:rPr lang="en" sz="1200">
                <a:latin typeface="Avenir"/>
                <a:ea typeface="Avenir"/>
                <a:cs typeface="Avenir"/>
                <a:sym typeface="Avenir"/>
              </a:rPr>
              <a:t> to </a:t>
            </a:r>
            <a:r>
              <a:rPr b="1" lang="en" sz="1200">
                <a:solidFill>
                  <a:srgbClr val="3B7EA1"/>
                </a:solidFill>
                <a:latin typeface="IBM Plex Mono"/>
                <a:ea typeface="IBM Plex Mono"/>
                <a:cs typeface="IBM Plex Mono"/>
                <a:sym typeface="IBM Plex Mono"/>
              </a:rPr>
              <a:t>newUniversity</a:t>
            </a:r>
            <a:endParaRPr b="1" sz="1200">
              <a:solidFill>
                <a:srgbClr val="3B7EA1"/>
              </a:solidFill>
              <a:latin typeface="IBM Plex Mono"/>
              <a:ea typeface="IBM Plex Mono"/>
              <a:cs typeface="IBM Plex Mono"/>
              <a:sym typeface="IBM Plex Mono"/>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C</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86" name="Google Shape;286;p48"/>
          <p:cNvSpPr txBox="1"/>
          <p:nvPr>
            <p:ph idx="1" type="body"/>
          </p:nvPr>
        </p:nvSpPr>
        <p:spPr>
          <a:xfrm>
            <a:off x="311700" y="1000075"/>
            <a:ext cx="684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IBM Plex Mono"/>
                <a:ea typeface="IBM Plex Mono"/>
                <a:cs typeface="IBM Plex Mono"/>
                <a:sym typeface="IBM Plex Mono"/>
              </a:rPr>
              <a:t>public class CS61B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 variables and constructor</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public static void changeUniversity(String newUniversity)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solidFill>
                  <a:srgbClr val="38761D"/>
                </a:solidFill>
                <a:latin typeface="IBM Plex Mono"/>
                <a:ea typeface="IBM Plex Mono"/>
                <a:cs typeface="IBM Plex Mono"/>
                <a:sym typeface="IBM Plex Mono"/>
              </a:rPr>
              <a:t>        	university = newUniversity;</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100">
                <a:solidFill>
                  <a:srgbClr val="38761D"/>
                </a:solidFill>
                <a:latin typeface="IBM Plex Mono"/>
                <a:ea typeface="IBM Plex Mono"/>
                <a:cs typeface="IBM Plex Mono"/>
                <a:sym typeface="IBM Plex Mono"/>
              </a:rPr>
              <a:t>    	}</a:t>
            </a:r>
            <a:endParaRPr sz="1100">
              <a:solidFill>
                <a:srgbClr val="38761D"/>
              </a:solidFill>
              <a:latin typeface="IBM Plex Mono"/>
              <a:ea typeface="IBM Plex Mono"/>
              <a:cs typeface="IBM Plex Mono"/>
              <a:sym typeface="IBM Plex Mono"/>
            </a:endParaRPr>
          </a:p>
          <a:p>
            <a:pPr indent="0" lvl="0" marL="0" rtl="0" algn="l">
              <a:lnSpc>
                <a:spcPct val="115000"/>
              </a:lnSpc>
              <a:spcBef>
                <a:spcPts val="0"/>
              </a:spcBef>
              <a:spcAft>
                <a:spcPts val="0"/>
              </a:spcAft>
              <a:buClr>
                <a:schemeClr val="dk1"/>
              </a:buClr>
              <a:buSzPts val="1100"/>
              <a:buFont typeface="Arial"/>
              <a:buNone/>
            </a:pPr>
            <a:r>
              <a:rPr lang="en" sz="1100">
                <a:latin typeface="IBM Plex Mono"/>
                <a:ea typeface="IBM Plex Mono"/>
                <a:cs typeface="IBM Plex Mono"/>
                <a:sym typeface="IBM Plex Mono"/>
              </a:rPr>
              <a:t>}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100">
              <a:latin typeface="IBM Plex Mono"/>
              <a:ea typeface="IBM Plex Mono"/>
              <a:cs typeface="IBM Plex Mono"/>
              <a:sym typeface="IBM Plex Mono"/>
            </a:endParaRPr>
          </a:p>
        </p:txBody>
      </p:sp>
      <p:sp>
        <p:nvSpPr>
          <p:cNvPr id="287" name="Google Shape;287;p48"/>
          <p:cNvSpPr txBox="1"/>
          <p:nvPr/>
        </p:nvSpPr>
        <p:spPr>
          <a:xfrm>
            <a:off x="5935525" y="1201425"/>
            <a:ext cx="3208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Add the following methods to the class:</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makeStudentsWatchLecture</a:t>
            </a:r>
            <a:r>
              <a:rPr lang="en" sz="1200">
                <a:latin typeface="Avenir"/>
                <a:ea typeface="Avenir"/>
                <a:cs typeface="Avenir"/>
                <a:sym typeface="Avenir"/>
              </a:rPr>
              <a:t>: makes every enrolled </a:t>
            </a:r>
            <a:r>
              <a:rPr lang="en" sz="1200">
                <a:latin typeface="IBM Plex Mono"/>
                <a:ea typeface="IBM Plex Mono"/>
                <a:cs typeface="IBM Plex Mono"/>
                <a:sym typeface="IBM Plex Mono"/>
              </a:rPr>
              <a:t>CS61BStudent</a:t>
            </a:r>
            <a:r>
              <a:rPr lang="en" sz="1200">
                <a:latin typeface="Avenir"/>
                <a:ea typeface="Avenir"/>
                <a:cs typeface="Avenir"/>
                <a:sym typeface="Avenir"/>
              </a:rPr>
              <a:t> in this semester of the course watch lecture</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b="1" lang="en" sz="1200">
                <a:solidFill>
                  <a:srgbClr val="3B7EA1"/>
                </a:solidFill>
                <a:latin typeface="IBM Plex Mono"/>
                <a:ea typeface="IBM Plex Mono"/>
                <a:cs typeface="IBM Plex Mono"/>
                <a:sym typeface="IBM Plex Mono"/>
              </a:rPr>
              <a:t>changeUniversity</a:t>
            </a:r>
            <a:r>
              <a:rPr lang="en" sz="1200">
                <a:latin typeface="Avenir"/>
                <a:ea typeface="Avenir"/>
                <a:cs typeface="Avenir"/>
                <a:sym typeface="Avenir"/>
              </a:rPr>
              <a:t>: takes in a new university name </a:t>
            </a:r>
            <a:r>
              <a:rPr b="1" lang="en" sz="1200">
                <a:solidFill>
                  <a:srgbClr val="3B7EA1"/>
                </a:solidFill>
                <a:latin typeface="IBM Plex Mono"/>
                <a:ea typeface="IBM Plex Mono"/>
                <a:cs typeface="IBM Plex Mono"/>
                <a:sym typeface="IBM Plex Mono"/>
              </a:rPr>
              <a:t>newUniversity</a:t>
            </a:r>
            <a:r>
              <a:rPr lang="en" sz="1200">
                <a:latin typeface="Avenir"/>
                <a:ea typeface="Avenir"/>
                <a:cs typeface="Avenir"/>
                <a:sym typeface="Avenir"/>
              </a:rPr>
              <a:t>. Changes the university </a:t>
            </a:r>
            <a:r>
              <a:rPr b="1" lang="en" sz="1200" u="sng">
                <a:latin typeface="Avenir"/>
                <a:ea typeface="Avenir"/>
                <a:cs typeface="Avenir"/>
                <a:sym typeface="Avenir"/>
              </a:rPr>
              <a:t>for all semesters of CS61B</a:t>
            </a:r>
            <a:r>
              <a:rPr lang="en" sz="1200">
                <a:latin typeface="Avenir"/>
                <a:ea typeface="Avenir"/>
                <a:cs typeface="Avenir"/>
                <a:sym typeface="Avenir"/>
              </a:rPr>
              <a:t> to </a:t>
            </a:r>
            <a:r>
              <a:rPr b="1" lang="en" sz="1200">
                <a:solidFill>
                  <a:srgbClr val="3B7EA1"/>
                </a:solidFill>
                <a:latin typeface="IBM Plex Mono"/>
                <a:ea typeface="IBM Plex Mono"/>
                <a:cs typeface="IBM Plex Mono"/>
                <a:sym typeface="IBM Plex Mono"/>
              </a:rPr>
              <a:t>newUniversity</a:t>
            </a:r>
            <a:endParaRPr b="1" sz="1200">
              <a:solidFill>
                <a:srgbClr val="3B7EA1"/>
              </a:solidFill>
              <a:latin typeface="IBM Plex Mono"/>
              <a:ea typeface="IBM Plex Mono"/>
              <a:cs typeface="IBM Plex Mono"/>
              <a:sym typeface="IBM Plex Mono"/>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D</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93" name="Google Shape;293;p49"/>
          <p:cNvSpPr txBox="1"/>
          <p:nvPr/>
        </p:nvSpPr>
        <p:spPr>
          <a:xfrm>
            <a:off x="367550" y="1231275"/>
            <a:ext cx="822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Avenir"/>
                <a:ea typeface="Avenir"/>
                <a:cs typeface="Avenir"/>
                <a:sym typeface="Avenir"/>
              </a:rPr>
              <a:t>Modify your existing implementation to support course expansions. Whenever the course expands, students that were originally waitlisted should be enrolled, up until the new capacity. Assume that the new capacity is always less than or equal to the number of students signed up.</a:t>
            </a:r>
            <a:endParaRPr>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1</a:t>
            </a:r>
            <a:r>
              <a:rPr b="1" lang="en">
                <a:solidFill>
                  <a:schemeClr val="accent2"/>
                </a:solidFill>
              </a:rPr>
              <a:t>D</a:t>
            </a:r>
            <a:r>
              <a:rPr lang="en">
                <a:latin typeface="Avenir"/>
                <a:ea typeface="Avenir"/>
                <a:cs typeface="Avenir"/>
                <a:sym typeface="Avenir"/>
              </a:rPr>
              <a:t> </a:t>
            </a:r>
            <a:r>
              <a:rPr lang="en"/>
              <a:t>Welcome to CS 61B</a:t>
            </a:r>
            <a:endParaRPr>
              <a:latin typeface="Avenir"/>
              <a:ea typeface="Avenir"/>
              <a:cs typeface="Avenir"/>
              <a:sym typeface="Avenir"/>
            </a:endParaRPr>
          </a:p>
        </p:txBody>
      </p:sp>
      <p:sp>
        <p:nvSpPr>
          <p:cNvPr id="299" name="Google Shape;299;p50"/>
          <p:cNvSpPr txBox="1"/>
          <p:nvPr/>
        </p:nvSpPr>
        <p:spPr>
          <a:xfrm>
            <a:off x="367550" y="1231275"/>
            <a:ext cx="809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nir"/>
                <a:ea typeface="Avenir"/>
                <a:cs typeface="Avenir"/>
                <a:sym typeface="Avenir"/>
              </a:rPr>
              <a:t>Modify your existing implementation to support course expansions. Whenever the course expands, students that were originally waitlisted should be enrolled, up until the new capacity. Assume that the new capacity is always less than or equal to the number of students signed up.</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0"/>
              </a:spcBef>
              <a:spcAft>
                <a:spcPts val="0"/>
              </a:spcAft>
              <a:buNone/>
            </a:pPr>
            <a:r>
              <a:rPr lang="en">
                <a:solidFill>
                  <a:srgbClr val="38761D"/>
                </a:solidFill>
                <a:latin typeface="Avenir"/>
                <a:ea typeface="Avenir"/>
                <a:cs typeface="Avenir"/>
                <a:sym typeface="Avenir"/>
              </a:rPr>
              <a:t>Recall that arrays have fixed capacity, so we can’t simply append to the end of the array.</a:t>
            </a:r>
            <a:endParaRPr>
              <a:solidFill>
                <a:srgbClr val="38761D"/>
              </a:solidFill>
              <a:latin typeface="Avenir"/>
              <a:ea typeface="Avenir"/>
              <a:cs typeface="Avenir"/>
              <a:sym typeface="Avenir"/>
            </a:endParaRPr>
          </a:p>
          <a:p>
            <a:pPr indent="0" lvl="0" marL="0" rtl="0" algn="l">
              <a:spcBef>
                <a:spcPts val="0"/>
              </a:spcBef>
              <a:spcAft>
                <a:spcPts val="0"/>
              </a:spcAft>
              <a:buNone/>
            </a:pPr>
            <a:r>
              <a:t/>
            </a:r>
            <a:endParaRPr>
              <a:solidFill>
                <a:srgbClr val="38761D"/>
              </a:solidFill>
              <a:latin typeface="Avenir"/>
              <a:ea typeface="Avenir"/>
              <a:cs typeface="Avenir"/>
              <a:sym typeface="Avenir"/>
            </a:endParaRPr>
          </a:p>
          <a:p>
            <a:pPr indent="0" lvl="0" marL="0" rtl="0" algn="l">
              <a:spcBef>
                <a:spcPts val="0"/>
              </a:spcBef>
              <a:spcAft>
                <a:spcPts val="0"/>
              </a:spcAft>
              <a:buNone/>
            </a:pPr>
            <a:r>
              <a:rPr lang="en">
                <a:solidFill>
                  <a:srgbClr val="38761D"/>
                </a:solidFill>
                <a:latin typeface="Avenir"/>
                <a:ea typeface="Avenir"/>
                <a:cs typeface="Avenir"/>
                <a:sym typeface="Avenir"/>
              </a:rPr>
              <a:t>We can add an additional instance variable to keep track of all students currently signed up for the course, in addition to those enrolled. When the course expands, we can create a new array for the currently enrolled students and the newly enrolled students, similarly to the constructor, and reassign </a:t>
            </a:r>
            <a:r>
              <a:rPr lang="en">
                <a:solidFill>
                  <a:srgbClr val="38761D"/>
                </a:solidFill>
                <a:latin typeface="IBM Plex Mono"/>
                <a:ea typeface="IBM Plex Mono"/>
                <a:cs typeface="IBM Plex Mono"/>
                <a:sym typeface="IBM Plex Mono"/>
              </a:rPr>
              <a:t>students</a:t>
            </a:r>
            <a:r>
              <a:rPr lang="en">
                <a:solidFill>
                  <a:srgbClr val="38761D"/>
                </a:solidFill>
                <a:latin typeface="Avenir"/>
                <a:ea typeface="Avenir"/>
                <a:cs typeface="Avenir"/>
                <a:sym typeface="Avenir"/>
              </a:rPr>
              <a:t> to this array.</a:t>
            </a:r>
            <a:endParaRPr>
              <a:solidFill>
                <a:srgbClr val="38761D"/>
              </a:solidFill>
              <a:latin typeface="Avenir"/>
              <a:ea typeface="Avenir"/>
              <a:cs typeface="Avenir"/>
              <a:sym typeface="Avenir"/>
            </a:endParaRPr>
          </a:p>
          <a:p>
            <a:pPr indent="0" lvl="0" marL="0" rtl="0" algn="l">
              <a:spcBef>
                <a:spcPts val="0"/>
              </a:spcBef>
              <a:spcAft>
                <a:spcPts val="0"/>
              </a:spcAft>
              <a:buNone/>
            </a:pPr>
            <a:r>
              <a:t/>
            </a:r>
            <a:endParaRPr>
              <a:solidFill>
                <a:srgbClr val="38761D"/>
              </a:solidFill>
              <a:latin typeface="Avenir"/>
              <a:ea typeface="Avenir"/>
              <a:cs typeface="Avenir"/>
              <a:sym typeface="Avenir"/>
            </a:endParaRPr>
          </a:p>
          <a:p>
            <a:pPr indent="0" lvl="0" marL="0" rtl="0" algn="l">
              <a:spcBef>
                <a:spcPts val="0"/>
              </a:spcBef>
              <a:spcAft>
                <a:spcPts val="0"/>
              </a:spcAft>
              <a:buNone/>
            </a:pPr>
            <a:r>
              <a:rPr lang="en">
                <a:solidFill>
                  <a:srgbClr val="38761D"/>
                </a:solidFill>
                <a:latin typeface="Avenir"/>
                <a:ea typeface="Avenir"/>
                <a:cs typeface="Avenir"/>
                <a:sym typeface="Avenir"/>
              </a:rPr>
              <a:t>Challenge solution: Only keep track of </a:t>
            </a:r>
            <a:r>
              <a:rPr lang="en">
                <a:solidFill>
                  <a:srgbClr val="38761D"/>
                </a:solidFill>
                <a:latin typeface="IBM Plex Mono"/>
                <a:ea typeface="IBM Plex Mono"/>
                <a:cs typeface="IBM Plex Mono"/>
                <a:sym typeface="IBM Plex Mono"/>
              </a:rPr>
              <a:t>signups</a:t>
            </a:r>
            <a:r>
              <a:rPr lang="en">
                <a:solidFill>
                  <a:srgbClr val="38761D"/>
                </a:solidFill>
                <a:latin typeface="Avenir"/>
                <a:ea typeface="Avenir"/>
                <a:cs typeface="Avenir"/>
                <a:sym typeface="Avenir"/>
              </a:rPr>
              <a:t>. Add an additional instance variable for the </a:t>
            </a:r>
            <a:r>
              <a:rPr lang="en">
                <a:solidFill>
                  <a:srgbClr val="38761D"/>
                </a:solidFill>
                <a:latin typeface="IBM Plex Mono"/>
                <a:ea typeface="IBM Plex Mono"/>
                <a:cs typeface="IBM Plex Mono"/>
                <a:sym typeface="IBM Plex Mono"/>
              </a:rPr>
              <a:t>capacity</a:t>
            </a:r>
            <a:r>
              <a:rPr lang="en">
                <a:solidFill>
                  <a:srgbClr val="38761D"/>
                </a:solidFill>
                <a:latin typeface="Avenir"/>
                <a:ea typeface="Avenir"/>
                <a:cs typeface="Avenir"/>
                <a:sym typeface="Avenir"/>
              </a:rPr>
              <a:t> of the course. The students of </a:t>
            </a:r>
            <a:r>
              <a:rPr lang="en">
                <a:solidFill>
                  <a:srgbClr val="38761D"/>
                </a:solidFill>
                <a:latin typeface="IBM Plex Mono"/>
                <a:ea typeface="IBM Plex Mono"/>
                <a:cs typeface="IBM Plex Mono"/>
                <a:sym typeface="IBM Plex Mono"/>
              </a:rPr>
              <a:t>signups</a:t>
            </a:r>
            <a:r>
              <a:rPr lang="en">
                <a:solidFill>
                  <a:srgbClr val="38761D"/>
                </a:solidFill>
                <a:latin typeface="Avenir"/>
                <a:ea typeface="Avenir"/>
                <a:cs typeface="Avenir"/>
                <a:sym typeface="Avenir"/>
              </a:rPr>
              <a:t> below index </a:t>
            </a:r>
            <a:r>
              <a:rPr lang="en">
                <a:solidFill>
                  <a:srgbClr val="38761D"/>
                </a:solidFill>
                <a:latin typeface="IBM Plex Mono"/>
                <a:ea typeface="IBM Plex Mono"/>
                <a:cs typeface="IBM Plex Mono"/>
                <a:sym typeface="IBM Plex Mono"/>
              </a:rPr>
              <a:t>capacity</a:t>
            </a:r>
            <a:r>
              <a:rPr lang="en">
                <a:solidFill>
                  <a:srgbClr val="38761D"/>
                </a:solidFill>
                <a:latin typeface="Avenir"/>
                <a:ea typeface="Avenir"/>
                <a:cs typeface="Avenir"/>
                <a:sym typeface="Avenir"/>
              </a:rPr>
              <a:t> are enrolled, and the ones behind are waitlisted. When expanding the course, we only need to change </a:t>
            </a:r>
            <a:r>
              <a:rPr lang="en">
                <a:solidFill>
                  <a:srgbClr val="38761D"/>
                </a:solidFill>
                <a:latin typeface="IBM Plex Mono"/>
                <a:ea typeface="IBM Plex Mono"/>
                <a:cs typeface="IBM Plex Mono"/>
                <a:sym typeface="IBM Plex Mono"/>
              </a:rPr>
              <a:t>capacity</a:t>
            </a:r>
            <a:r>
              <a:rPr lang="en">
                <a:solidFill>
                  <a:srgbClr val="38761D"/>
                </a:solidFill>
                <a:latin typeface="Avenir"/>
                <a:ea typeface="Avenir"/>
                <a:cs typeface="Avenir"/>
                <a:sym typeface="Avenir"/>
              </a:rPr>
              <a:t>.</a:t>
            </a:r>
            <a:endParaRPr>
              <a:solidFill>
                <a:srgbClr val="38761D"/>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nir"/>
                <a:ea typeface="Avenir"/>
                <a:cs typeface="Avenir"/>
                <a:sym typeface="Avenir"/>
              </a:rPr>
              <a:t>Content Review</a:t>
            </a:r>
            <a:endParaRPr>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Quick Java Basics</a:t>
            </a:r>
            <a:endParaRPr>
              <a:latin typeface="Avenir"/>
              <a:ea typeface="Avenir"/>
              <a:cs typeface="Avenir"/>
              <a:sym typeface="Aveni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IBM Plex Mono"/>
                <a:ea typeface="IBM Plex Mono"/>
                <a:cs typeface="IBM Plex Mono"/>
                <a:sym typeface="IBM Plex Mono"/>
              </a:rPr>
              <a:t>p</a:t>
            </a:r>
            <a:r>
              <a:rPr lang="en">
                <a:latin typeface="IBM Plex Mono"/>
                <a:ea typeface="IBM Plex Mono"/>
                <a:cs typeface="IBM Plex Mono"/>
                <a:sym typeface="IBM Plex Mono"/>
              </a:rPr>
              <a:t>ublic class Hello {</a:t>
            </a:r>
            <a:endParaRPr>
              <a:latin typeface="IBM Plex Mono"/>
              <a:ea typeface="IBM Plex Mono"/>
              <a:cs typeface="IBM Plex Mono"/>
              <a:sym typeface="IBM Plex Mono"/>
            </a:endParaRPr>
          </a:p>
          <a:p>
            <a:pPr indent="0" lvl="0" marL="457200" rtl="0" algn="l">
              <a:lnSpc>
                <a:spcPct val="115000"/>
              </a:lnSpc>
              <a:spcBef>
                <a:spcPts val="1000"/>
              </a:spcBef>
              <a:spcAft>
                <a:spcPts val="0"/>
              </a:spcAft>
              <a:buNone/>
            </a:pPr>
            <a:r>
              <a:rPr lang="en">
                <a:latin typeface="IBM Plex Mono"/>
                <a:ea typeface="IBM Plex Mono"/>
                <a:cs typeface="IBM Plex Mono"/>
                <a:sym typeface="IBM Plex Mono"/>
              </a:rPr>
              <a:t>p</a:t>
            </a:r>
            <a:r>
              <a:rPr lang="en">
                <a:latin typeface="IBM Plex Mono"/>
                <a:ea typeface="IBM Plex Mono"/>
                <a:cs typeface="IBM Plex Mono"/>
                <a:sym typeface="IBM Plex Mono"/>
              </a:rPr>
              <a:t>ublic static void main(String[] </a:t>
            </a:r>
            <a:r>
              <a:rPr lang="en">
                <a:latin typeface="IBM Plex Mono"/>
                <a:ea typeface="IBM Plex Mono"/>
                <a:cs typeface="IBM Plex Mono"/>
                <a:sym typeface="IBM Plex Mono"/>
              </a:rPr>
              <a:t>args) {</a:t>
            </a:r>
            <a:endParaRPr>
              <a:latin typeface="IBM Plex Mono"/>
              <a:ea typeface="IBM Plex Mono"/>
              <a:cs typeface="IBM Plex Mono"/>
              <a:sym typeface="IBM Plex Mono"/>
            </a:endParaRPr>
          </a:p>
          <a:p>
            <a:pPr indent="0" lvl="0" marL="457200" rtl="0" algn="l">
              <a:lnSpc>
                <a:spcPct val="115000"/>
              </a:lnSpc>
              <a:spcBef>
                <a:spcPts val="1000"/>
              </a:spcBef>
              <a:spcAft>
                <a:spcPts val="0"/>
              </a:spcAft>
              <a:buNone/>
            </a:pPr>
            <a:r>
              <a:rPr lang="en">
                <a:latin typeface="IBM Plex Mono"/>
                <a:ea typeface="IBM Plex Mono"/>
                <a:cs typeface="IBM Plex Mono"/>
                <a:sym typeface="IBM Plex Mono"/>
              </a:rPr>
              <a:t>	System.out.println(“Hello world!”);</a:t>
            </a:r>
            <a:endParaRPr>
              <a:latin typeface="IBM Plex Mono"/>
              <a:ea typeface="IBM Plex Mono"/>
              <a:cs typeface="IBM Plex Mono"/>
              <a:sym typeface="IBM Plex Mono"/>
            </a:endParaRPr>
          </a:p>
          <a:p>
            <a:pPr indent="0" lvl="0" marL="457200" rtl="0" algn="l">
              <a:lnSpc>
                <a:spcPct val="115000"/>
              </a:lnSpc>
              <a:spcBef>
                <a:spcPts val="10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a:latin typeface="IBM Plex Mono"/>
                <a:ea typeface="IBM Plex Mono"/>
                <a:cs typeface="IBM Plex Mono"/>
                <a:sym typeface="IBM Plex Mono"/>
              </a:rPr>
              <a:t>}</a:t>
            </a:r>
            <a:endParaRPr>
              <a:latin typeface="IBM Plex Mono"/>
              <a:ea typeface="IBM Plex Mono"/>
              <a:cs typeface="IBM Plex Mono"/>
              <a:sym typeface="IBM Plex Mono"/>
            </a:endParaRPr>
          </a:p>
          <a:p>
            <a:pPr indent="-330200" lvl="0" marL="457200" rtl="0" algn="l">
              <a:lnSpc>
                <a:spcPct val="115000"/>
              </a:lnSpc>
              <a:spcBef>
                <a:spcPts val="1000"/>
              </a:spcBef>
              <a:spcAft>
                <a:spcPts val="0"/>
              </a:spcAft>
              <a:buSzPts val="1600"/>
              <a:buFont typeface="Avenir"/>
              <a:buChar char="●"/>
            </a:pPr>
            <a:r>
              <a:rPr lang="en" sz="1600">
                <a:latin typeface="Avenir"/>
                <a:ea typeface="Avenir"/>
                <a:cs typeface="Avenir"/>
                <a:sym typeface="Avenir"/>
              </a:rPr>
              <a:t>In Java, pretty much everything is defined in a class</a:t>
            </a:r>
            <a:endParaRPr sz="1600">
              <a:latin typeface="Avenir"/>
              <a:ea typeface="Avenir"/>
              <a:cs typeface="Avenir"/>
              <a:sym typeface="Avenir"/>
            </a:endParaRPr>
          </a:p>
          <a:p>
            <a:pPr indent="-330200" lvl="0" marL="457200" rtl="0" algn="l">
              <a:lnSpc>
                <a:spcPct val="115000"/>
              </a:lnSpc>
              <a:spcBef>
                <a:spcPts val="1000"/>
              </a:spcBef>
              <a:spcAft>
                <a:spcPts val="0"/>
              </a:spcAft>
              <a:buSzPts val="1600"/>
              <a:buFont typeface="Avenir"/>
              <a:buChar char="●"/>
            </a:pPr>
            <a:r>
              <a:rPr lang="en" sz="1600">
                <a:latin typeface="Avenir"/>
                <a:ea typeface="Avenir"/>
                <a:cs typeface="Avenir"/>
                <a:sym typeface="Avenir"/>
              </a:rPr>
              <a:t>Type declarations: Java is statically typed, so we have to tell the computer what type of value every variable holds and what every function returns (ie.</a:t>
            </a:r>
            <a:r>
              <a:rPr lang="en" sz="1600">
                <a:latin typeface="IBM Plex Mono"/>
                <a:ea typeface="IBM Plex Mono"/>
                <a:cs typeface="IBM Plex Mono"/>
                <a:sym typeface="IBM Plex Mono"/>
              </a:rPr>
              <a:t> int, void</a:t>
            </a:r>
            <a:r>
              <a:rPr lang="en" sz="1600">
                <a:latin typeface="Avenir"/>
                <a:ea typeface="Avenir"/>
                <a:cs typeface="Avenir"/>
                <a:sym typeface="Avenir"/>
              </a:rPr>
              <a:t>)</a:t>
            </a:r>
            <a:endParaRPr sz="1600">
              <a:latin typeface="Avenir"/>
              <a:ea typeface="Avenir"/>
              <a:cs typeface="Avenir"/>
              <a:sym typeface="Avenir"/>
            </a:endParaRPr>
          </a:p>
          <a:p>
            <a:pPr indent="-330200" lvl="0" marL="457200" rtl="0" algn="l">
              <a:lnSpc>
                <a:spcPct val="115000"/>
              </a:lnSpc>
              <a:spcBef>
                <a:spcPts val="1000"/>
              </a:spcBef>
              <a:spcAft>
                <a:spcPts val="0"/>
              </a:spcAft>
              <a:buSzPts val="1600"/>
              <a:buFont typeface="Avenir"/>
              <a:buChar char="●"/>
            </a:pPr>
            <a:r>
              <a:rPr lang="en" sz="1600">
                <a:latin typeface="Avenir"/>
                <a:ea typeface="Avenir"/>
                <a:cs typeface="Avenir"/>
                <a:sym typeface="Avenir"/>
              </a:rPr>
              <a:t>Don’t forget the brackets and semicolons!</a:t>
            </a:r>
            <a:endParaRPr sz="1600">
              <a:latin typeface="Avenir"/>
              <a:ea typeface="Avenir"/>
              <a:cs typeface="Avenir"/>
              <a:sym typeface="Avenir"/>
            </a:endParaRPr>
          </a:p>
          <a:p>
            <a:pPr indent="0" lvl="0" marL="0" rtl="0" algn="l">
              <a:lnSpc>
                <a:spcPct val="115000"/>
              </a:lnSpc>
              <a:spcBef>
                <a:spcPts val="1000"/>
              </a:spcBef>
              <a:spcAft>
                <a:spcPts val="1000"/>
              </a:spcAft>
              <a:buNone/>
            </a:pPr>
            <a:r>
              <a:t/>
            </a:r>
            <a:endParaRPr sz="1600">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Structure of a Class</a:t>
            </a:r>
            <a:endParaRPr>
              <a:latin typeface="Avenir"/>
              <a:ea typeface="Avenir"/>
              <a:cs typeface="Avenir"/>
              <a:sym typeface="Avenir"/>
            </a:endParaRPr>
          </a:p>
        </p:txBody>
      </p:sp>
      <p:sp>
        <p:nvSpPr>
          <p:cNvPr id="86" name="Google Shape;86;p18"/>
          <p:cNvSpPr txBox="1"/>
          <p:nvPr>
            <p:ph idx="1" type="body"/>
          </p:nvPr>
        </p:nvSpPr>
        <p:spPr>
          <a:xfrm>
            <a:off x="311700" y="923875"/>
            <a:ext cx="840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IBM Plex Mono"/>
                <a:ea typeface="IBM Plex Mono"/>
                <a:cs typeface="IBM Plex Mono"/>
                <a:sym typeface="IBM Plex Mono"/>
              </a:rPr>
              <a:t>public class CS61BStudent { </a:t>
            </a:r>
            <a:r>
              <a:rPr lang="en">
                <a:solidFill>
                  <a:srgbClr val="000000"/>
                </a:solidFill>
              </a:rPr>
              <a:t>// Class Declaration</a:t>
            </a:r>
            <a:endParaRPr>
              <a:solidFill>
                <a:srgbClr val="000000"/>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4"/>
                </a:solidFill>
                <a:latin typeface="IBM Plex Mono"/>
                <a:ea typeface="IBM Plex Mono"/>
                <a:cs typeface="IBM Plex Mono"/>
                <a:sym typeface="IBM Plex Mono"/>
              </a:rPr>
              <a:t>public int idNumber; </a:t>
            </a:r>
            <a:r>
              <a:rPr lang="en"/>
              <a:t>// Instance Variables</a:t>
            </a:r>
            <a:endParaRPr>
              <a:solidFill>
                <a:schemeClr val="accent4"/>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4"/>
                </a:solidFill>
                <a:latin typeface="IBM Plex Mono"/>
                <a:ea typeface="IBM Plex Mono"/>
                <a:cs typeface="IBM Plex Mono"/>
                <a:sym typeface="IBM Plex Mono"/>
              </a:rPr>
              <a:t>public int grade;</a:t>
            </a:r>
            <a:endParaRPr>
              <a:solidFill>
                <a:schemeClr val="accent4"/>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2"/>
                </a:solidFill>
                <a:latin typeface="IBM Plex Mono"/>
                <a:ea typeface="IBM Plex Mono"/>
                <a:cs typeface="IBM Plex Mono"/>
                <a:sym typeface="IBM Plex Mono"/>
              </a:rPr>
              <a:t>public static String instructor = “Hug”; </a:t>
            </a:r>
            <a:r>
              <a:rPr lang="en"/>
              <a:t>// Class (Static) Variables</a:t>
            </a:r>
            <a:endParaRPr>
              <a:solidFill>
                <a:schemeClr val="accent4"/>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dk2"/>
                </a:solidFill>
                <a:latin typeface="IBM Plex Mono"/>
                <a:ea typeface="IBM Plex Mono"/>
                <a:cs typeface="IBM Plex Mono"/>
                <a:sym typeface="IBM Plex Mono"/>
              </a:rPr>
              <a:t>public CS61BStudent (int id) { </a:t>
            </a:r>
            <a:r>
              <a:rPr lang="en"/>
              <a:t>// Constructor</a:t>
            </a:r>
            <a:endParaRPr>
              <a:solidFill>
                <a:schemeClr val="dk2"/>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dk2"/>
                </a:solidFill>
                <a:latin typeface="IBM Plex Mono"/>
                <a:ea typeface="IBM Plex Mono"/>
                <a:cs typeface="IBM Plex Mono"/>
                <a:sym typeface="IBM Plex Mono"/>
              </a:rPr>
              <a:t>	this.idNumber = id; </a:t>
            </a:r>
            <a:r>
              <a:rPr lang="en"/>
              <a:t>// </a:t>
            </a:r>
            <a:r>
              <a:rPr lang="en">
                <a:latin typeface="IBM Plex Mono"/>
                <a:ea typeface="IBM Plex Mono"/>
                <a:cs typeface="IBM Plex Mono"/>
                <a:sym typeface="IBM Plex Mono"/>
              </a:rPr>
              <a:t>this</a:t>
            </a:r>
            <a:r>
              <a:rPr lang="en"/>
              <a:t> refers to the instance of the </a:t>
            </a:r>
            <a:r>
              <a:rPr lang="en">
                <a:latin typeface="IBM Plex Mono"/>
                <a:ea typeface="IBM Plex Mono"/>
                <a:cs typeface="IBM Plex Mono"/>
                <a:sym typeface="IBM Plex Mono"/>
              </a:rPr>
              <a:t>CS61BStudent</a:t>
            </a:r>
            <a:r>
              <a:rPr lang="en"/>
              <a:t> we are in</a:t>
            </a:r>
            <a:endParaRPr>
              <a:solidFill>
                <a:schemeClr val="dk2"/>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dk2"/>
                </a:solidFill>
                <a:latin typeface="IBM Plex Mono"/>
                <a:ea typeface="IBM Plex Mono"/>
                <a:cs typeface="IBM Plex Mono"/>
                <a:sym typeface="IBM Plex Mono"/>
              </a:rPr>
              <a:t>	this.grade = 100;</a:t>
            </a:r>
            <a:endParaRPr>
              <a:solidFill>
                <a:schemeClr val="dk2"/>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dk2"/>
                </a:solidFill>
                <a:latin typeface="IBM Plex Mono"/>
                <a:ea typeface="IBM Plex Mono"/>
                <a:cs typeface="IBM Plex Mono"/>
                <a:sym typeface="IBM Plex Mono"/>
              </a:rPr>
              <a:t>}</a:t>
            </a:r>
            <a:endParaRPr>
              <a:solidFill>
                <a:schemeClr val="dk2"/>
              </a:solidFill>
              <a:latin typeface="IBM Plex Mono"/>
              <a:ea typeface="IBM Plex Mono"/>
              <a:cs typeface="IBM Plex Mono"/>
              <a:sym typeface="IBM Plex Mono"/>
            </a:endParaRPr>
          </a:p>
          <a:p>
            <a:pPr indent="457200" lvl="0" marL="0" rtl="0" algn="l">
              <a:spcBef>
                <a:spcPts val="0"/>
              </a:spcBef>
              <a:spcAft>
                <a:spcPts val="0"/>
              </a:spcAft>
              <a:buNone/>
            </a:pPr>
            <a:r>
              <a:t/>
            </a:r>
            <a:endParaRPr>
              <a:solidFill>
                <a:schemeClr val="dk2"/>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3"/>
                </a:solidFill>
                <a:latin typeface="IBM Plex Mono"/>
                <a:ea typeface="IBM Plex Mono"/>
                <a:cs typeface="IBM Plex Mono"/>
                <a:sym typeface="IBM Plex Mono"/>
              </a:rPr>
              <a:t>public boolean watchLecture()</a:t>
            </a:r>
            <a:r>
              <a:rPr lang="en">
                <a:solidFill>
                  <a:schemeClr val="accent1"/>
                </a:solidFill>
                <a:latin typeface="IBM Plex Mono"/>
                <a:ea typeface="IBM Plex Mono"/>
                <a:cs typeface="IBM Plex Mono"/>
                <a:sym typeface="IBM Plex Mono"/>
              </a:rPr>
              <a:t> </a:t>
            </a:r>
            <a:r>
              <a:rPr lang="en">
                <a:solidFill>
                  <a:schemeClr val="accent3"/>
                </a:solidFill>
                <a:latin typeface="IBM Plex Mono"/>
                <a:ea typeface="IBM Plex Mono"/>
                <a:cs typeface="IBM Plex Mono"/>
                <a:sym typeface="IBM Plex Mono"/>
              </a:rPr>
              <a:t>{</a:t>
            </a:r>
            <a:r>
              <a:rPr lang="en">
                <a:solidFill>
                  <a:schemeClr val="accent1"/>
                </a:solidFill>
                <a:latin typeface="IBM Plex Mono"/>
                <a:ea typeface="IBM Plex Mono"/>
                <a:cs typeface="IBM Plex Mono"/>
                <a:sym typeface="IBM Plex Mono"/>
              </a:rPr>
              <a:t> </a:t>
            </a:r>
            <a:r>
              <a:rPr lang="en"/>
              <a:t>// Instance Method</a:t>
            </a:r>
            <a:endParaRPr>
              <a:solidFill>
                <a:schemeClr val="accent1"/>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3"/>
                </a:solidFill>
                <a:latin typeface="IBM Plex Mono"/>
                <a:ea typeface="IBM Plex Mono"/>
                <a:cs typeface="IBM Plex Mono"/>
                <a:sym typeface="IBM Plex Mono"/>
              </a:rPr>
              <a:t>	...</a:t>
            </a:r>
            <a:endParaRPr>
              <a:solidFill>
                <a:schemeClr val="accent3"/>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3"/>
                </a:solidFill>
                <a:latin typeface="IBM Plex Mono"/>
                <a:ea typeface="IBM Plex Mono"/>
                <a:cs typeface="IBM Plex Mono"/>
                <a:sym typeface="IBM Plex Mono"/>
              </a:rPr>
              <a:t>}</a:t>
            </a:r>
            <a:endParaRPr>
              <a:solidFill>
                <a:schemeClr val="accent3"/>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1"/>
                </a:solidFill>
                <a:latin typeface="IBM Plex Mono"/>
                <a:ea typeface="IBM Plex Mono"/>
                <a:cs typeface="IBM Plex Mono"/>
                <a:sym typeface="IBM Plex Mono"/>
              </a:rPr>
              <a:t>public static String getInstructor() {</a:t>
            </a:r>
            <a:r>
              <a:rPr lang="en">
                <a:solidFill>
                  <a:schemeClr val="accent3"/>
                </a:solidFill>
                <a:latin typeface="IBM Plex Mono"/>
                <a:ea typeface="IBM Plex Mono"/>
                <a:cs typeface="IBM Plex Mono"/>
                <a:sym typeface="IBM Plex Mono"/>
              </a:rPr>
              <a:t> </a:t>
            </a:r>
            <a:r>
              <a:rPr lang="en"/>
              <a:t>// Class (Static) Method</a:t>
            </a:r>
            <a:endParaRPr>
              <a:solidFill>
                <a:schemeClr val="accent3"/>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1"/>
                </a:solidFill>
                <a:latin typeface="IBM Plex Mono"/>
                <a:ea typeface="IBM Plex Mono"/>
                <a:cs typeface="IBM Plex Mono"/>
                <a:sym typeface="IBM Plex Mono"/>
              </a:rPr>
              <a:t>	...</a:t>
            </a:r>
            <a:endParaRPr>
              <a:solidFill>
                <a:schemeClr val="accent1"/>
              </a:solidFill>
              <a:latin typeface="IBM Plex Mono"/>
              <a:ea typeface="IBM Plex Mono"/>
              <a:cs typeface="IBM Plex Mono"/>
              <a:sym typeface="IBM Plex Mono"/>
            </a:endParaRPr>
          </a:p>
          <a:p>
            <a:pPr indent="457200" lvl="0" marL="0" rtl="0" algn="l">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5"/>
                </a:solidFill>
                <a:latin typeface="IBM Plex Mono"/>
                <a:ea typeface="IBM Plex Mono"/>
                <a:cs typeface="IBM Plex Mono"/>
                <a:sym typeface="IBM Plex Mono"/>
              </a:rPr>
              <a:t>}</a:t>
            </a:r>
            <a:endParaRPr>
              <a:solidFill>
                <a:schemeClr val="accent5"/>
              </a:solidFill>
              <a:latin typeface="IBM Plex Mono"/>
              <a:ea typeface="IBM Plex Mono"/>
              <a:cs typeface="IBM Plex Mono"/>
              <a:sym typeface="IBM Plex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92" name="Google Shape;92;p19"/>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457200" rtl="0" algn="l">
              <a:spcBef>
                <a:spcPts val="0"/>
              </a:spcBef>
              <a:spcAft>
                <a:spcPts val="0"/>
              </a:spcAft>
              <a:buNone/>
            </a:pPr>
            <a:r>
              <a:rPr lang="en">
                <a:solidFill>
                  <a:schemeClr val="accent5"/>
                </a:solidFill>
                <a:latin typeface="IBM Plex Mono"/>
                <a:ea typeface="IBM Plex Mono"/>
                <a:cs typeface="IBM Plex Mono"/>
                <a:sym typeface="IBM Plex Mono"/>
              </a:rPr>
              <a:t>CS61BStudent studentTwo = new CS61BStudent(19234); </a:t>
            </a:r>
            <a:r>
              <a:rPr lang="en"/>
              <a:t>// Both at once</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4"/>
                </a:solidFill>
                <a:latin typeface="IBM Plex Mono"/>
                <a:ea typeface="IBM Plex Mono"/>
                <a:cs typeface="IBM Plex Mono"/>
                <a:sym typeface="IBM Plex Mono"/>
              </a:rPr>
              <a:t>studentOne.watchLecture(); </a:t>
            </a:r>
            <a:r>
              <a:rPr lang="en"/>
              <a:t>// Instance methods are called on instance</a:t>
            </a:r>
            <a:r>
              <a:rPr lang="en">
                <a:latin typeface="IBM Plex Mono"/>
                <a:ea typeface="IBM Plex Mono"/>
                <a:cs typeface="IBM Plex Mono"/>
                <a:sym typeface="IBM Plex Mono"/>
              </a:rPr>
              <a:t>	</a:t>
            </a:r>
            <a:endParaRPr>
              <a:solidFill>
                <a:schemeClr val="accent4"/>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latin typeface="IBM Plex Mono"/>
                <a:ea typeface="IBM Plex Mono"/>
                <a:cs typeface="IBM Plex Mono"/>
                <a:sym typeface="IBM Plex Mono"/>
              </a:rPr>
              <a:t>	</a:t>
            </a:r>
            <a:r>
              <a:rPr lang="en">
                <a:solidFill>
                  <a:schemeClr val="accent2"/>
                </a:solidFill>
                <a:latin typeface="IBM Plex Mono"/>
                <a:ea typeface="IBM Plex Mono"/>
                <a:cs typeface="IBM Plex Mono"/>
                <a:sym typeface="IBM Plex Mono"/>
              </a:rPr>
              <a:t>CS61BStudent.getInstructor(); </a:t>
            </a:r>
            <a:r>
              <a:rPr lang="en"/>
              <a:t>// Static methods can be called on the class OR the </a:t>
            </a:r>
            <a:endParaRPr/>
          </a:p>
          <a:p>
            <a:pPr indent="0" lvl="0" marL="4114800" rtl="0" algn="l">
              <a:lnSpc>
                <a:spcPct val="115000"/>
              </a:lnSpc>
              <a:spcBef>
                <a:spcPts val="0"/>
              </a:spcBef>
              <a:spcAft>
                <a:spcPts val="0"/>
              </a:spcAft>
              <a:buNone/>
            </a:pPr>
            <a:r>
              <a:rPr lang="en"/>
              <a:t>instance</a:t>
            </a:r>
            <a:endParaRPr/>
          </a:p>
          <a:p>
            <a:pPr indent="457200" lvl="0" marL="0" rtl="0" algn="l">
              <a:lnSpc>
                <a:spcPct val="115000"/>
              </a:lnSpc>
              <a:spcBef>
                <a:spcPts val="0"/>
              </a:spcBef>
              <a:spcAft>
                <a:spcPts val="0"/>
              </a:spcAft>
              <a:buNone/>
            </a:pPr>
            <a:r>
              <a:t/>
            </a:r>
            <a:endParaRPr/>
          </a:p>
          <a:p>
            <a:pPr indent="457200" lvl="0" marL="0" rtl="0" algn="l">
              <a:lnSpc>
                <a:spcPct val="115000"/>
              </a:lnSpc>
              <a:spcBef>
                <a:spcPts val="0"/>
              </a:spcBef>
              <a:spcAft>
                <a:spcPts val="0"/>
              </a:spcAft>
              <a:buNone/>
            </a:pPr>
            <a:r>
              <a:rPr lang="en"/>
              <a:t>	</a:t>
            </a:r>
            <a:r>
              <a:rPr lang="en">
                <a:solidFill>
                  <a:srgbClr val="CC0000"/>
                </a:solidFill>
                <a:latin typeface="IBM Plex Mono"/>
                <a:ea typeface="IBM Plex Mono"/>
                <a:cs typeface="IBM Plex Mono"/>
                <a:sym typeface="IBM Plex Mono"/>
              </a:rPr>
              <a:t>CS61BStudent.watchLecture();</a:t>
            </a:r>
            <a:r>
              <a:rPr lang="en"/>
              <a:t> </a:t>
            </a:r>
            <a:endParaRPr/>
          </a:p>
          <a:p>
            <a:pPr indent="457200" lvl="0" marL="0" rtl="0" algn="l">
              <a:lnSpc>
                <a:spcPct val="115000"/>
              </a:lnSpc>
              <a:spcBef>
                <a:spcPts val="0"/>
              </a:spcBef>
              <a:spcAft>
                <a:spcPts val="0"/>
              </a:spcAft>
              <a:buNone/>
            </a:pPr>
            <a:r>
              <a:rPr lang="en"/>
              <a:t>	</a:t>
            </a:r>
            <a:r>
              <a:rPr lang="en">
                <a:solidFill>
                  <a:schemeClr val="accent2"/>
                </a:solidFill>
                <a:latin typeface="IBM Plex Mono"/>
                <a:ea typeface="IBM Plex Mono"/>
                <a:cs typeface="IBM Plex Mono"/>
                <a:sym typeface="IBM Plex Mono"/>
              </a:rPr>
              <a:t>studentOne.getInstructor();</a:t>
            </a:r>
            <a:r>
              <a:rPr lang="en"/>
              <a:t> </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98" name="Google Shape;98;p20"/>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nir"/>
                <a:ea typeface="Avenir"/>
                <a:cs typeface="Avenir"/>
                <a:sym typeface="Avenir"/>
              </a:rPr>
              <a:t>Instantiating Classes</a:t>
            </a:r>
            <a:endParaRPr>
              <a:latin typeface="Avenir"/>
              <a:ea typeface="Avenir"/>
              <a:cs typeface="Avenir"/>
              <a:sym typeface="Avenir"/>
            </a:endParaRPr>
          </a:p>
        </p:txBody>
      </p:sp>
      <p:sp>
        <p:nvSpPr>
          <p:cNvPr id="104" name="Google Shape;104;p21"/>
          <p:cNvSpPr txBox="1"/>
          <p:nvPr>
            <p:ph idx="1" type="body"/>
          </p:nvPr>
        </p:nvSpPr>
        <p:spPr>
          <a:xfrm>
            <a:off x="311700" y="1000075"/>
            <a:ext cx="88323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public class CS61BLauncher {</a:t>
            </a:r>
            <a:endParaRPr>
              <a:solidFill>
                <a:srgbClr val="000000"/>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public static void main(String[] args) {</a:t>
            </a:r>
            <a:endParaRPr>
              <a:solidFill>
                <a:schemeClr val="accent5"/>
              </a:solidFill>
              <a:latin typeface="IBM Plex Mono"/>
              <a:ea typeface="IBM Plex Mono"/>
              <a:cs typeface="IBM Plex Mono"/>
              <a:sym typeface="IBM Plex Mono"/>
            </a:endParaRPr>
          </a:p>
          <a:p>
            <a:pPr indent="457200" lvl="0" marL="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	CS61BStudent studentOne; </a:t>
            </a:r>
            <a:r>
              <a:rPr lang="en"/>
              <a:t>// Declare a new variable of class </a:t>
            </a:r>
            <a:r>
              <a:rPr lang="en">
                <a:latin typeface="IBM Plex Mono"/>
                <a:ea typeface="IBM Plex Mono"/>
                <a:cs typeface="IBM Plex Mono"/>
                <a:sym typeface="IBM Plex Mono"/>
              </a:rPr>
              <a:t>CS61BStudent</a:t>
            </a:r>
            <a:endParaRPr>
              <a:solidFill>
                <a:schemeClr val="accent5"/>
              </a:solidFill>
              <a:latin typeface="IBM Plex Mono"/>
              <a:ea typeface="IBM Plex Mono"/>
              <a:cs typeface="IBM Plex Mono"/>
              <a:sym typeface="IBM Plex Mono"/>
            </a:endParaRPr>
          </a:p>
          <a:p>
            <a:pPr indent="457200" lvl="0" marL="457200" rtl="0" algn="l">
              <a:lnSpc>
                <a:spcPct val="115000"/>
              </a:lnSpc>
              <a:spcBef>
                <a:spcPts val="0"/>
              </a:spcBef>
              <a:spcAft>
                <a:spcPts val="0"/>
              </a:spcAft>
              <a:buNone/>
            </a:pPr>
            <a:r>
              <a:rPr lang="en">
                <a:solidFill>
                  <a:schemeClr val="accent5"/>
                </a:solidFill>
                <a:latin typeface="IBM Plex Mono"/>
                <a:ea typeface="IBM Plex Mono"/>
                <a:cs typeface="IBM Plex Mono"/>
                <a:sym typeface="IBM Plex Mono"/>
              </a:rPr>
              <a:t>studentOne = new CS61BStudent(32259); </a:t>
            </a:r>
            <a:r>
              <a:rPr lang="en"/>
              <a:t>// Instantiate and assign to our new instance</a:t>
            </a:r>
            <a:endParaRPr/>
          </a:p>
          <a:p>
            <a:pPr indent="457200" lvl="0" marL="0" rtl="0" algn="l">
              <a:lnSpc>
                <a:spcPct val="115000"/>
              </a:lnSpc>
              <a:spcBef>
                <a:spcPts val="0"/>
              </a:spcBef>
              <a:spcAft>
                <a:spcPts val="0"/>
              </a:spcAft>
              <a:buNone/>
            </a:pPr>
            <a:r>
              <a:rPr lang="en">
                <a:solidFill>
                  <a:schemeClr val="accent1"/>
                </a:solidFill>
                <a:latin typeface="IBM Plex Mono"/>
                <a:ea typeface="IBM Plex Mono"/>
                <a:cs typeface="IBM Plex Mono"/>
                <a:sym typeface="IBM Plex Mono"/>
              </a:rPr>
              <a:t>}</a:t>
            </a:r>
            <a:endParaRPr>
              <a:solidFill>
                <a:schemeClr val="accent1"/>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a:solidFill>
                  <a:srgbClr val="000000"/>
                </a:solidFill>
                <a:latin typeface="IBM Plex Mono"/>
                <a:ea typeface="IBM Plex Mono"/>
                <a:cs typeface="IBM Plex Mono"/>
                <a:sym typeface="IBM Plex Mono"/>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