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Catamaran"/>
      <p:regular r:id="rId53"/>
      <p:bold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IBM Plex Mon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BMPlexMono-boldItalic.fntdata"/><Relationship Id="rId61" Type="http://schemas.openxmlformats.org/officeDocument/2006/relationships/font" Target="fonts/IBMPlexMon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BMPlexMon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Catamaran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Catamaran-bold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59" Type="http://schemas.openxmlformats.org/officeDocument/2006/relationships/font" Target="fonts/IBMPlexMono-regular.fntdata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8aaa852a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08aaa852a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ask your students what they want.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08aaa852a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08aaa852a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8aaa852a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08aaa852a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8aaa852a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08aaa852a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12047cf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12047cf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12047cf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12047cf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96d20566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96d20566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1674201d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1674201d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1674201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1674201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96d20566c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96d20566c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8aaa852a_3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8aaa852a_3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1674201d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1674201d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96d20566c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96d20566c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da6595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da6595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6d20566c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6d20566c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da65957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da65957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96d20566c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96d20566c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da65957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da65957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96d20566c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896d20566c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da65957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da65957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1674201d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01674201d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8aaa85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8aaa85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96d20566c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896d20566c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01674201d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01674201d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6d20566c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6d20566c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7d5bd482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7d5bd482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896d20566c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896d20566c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7d5bd482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7d5bd482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896d20566c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896d20566c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7d5bd482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7d5bd482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896d20566c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896d20566c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7d5bd482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7d5bd482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8aaa852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8aaa852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896d20566c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896d20566c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7d5bd482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7d5bd48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896d20566c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896d20566c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7d5bd482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7d5bd482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01674201d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01674201d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01674201d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01674201d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01674201dd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01674201d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01674201dd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01674201dd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8aaa852a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8aaa852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advantage of method overloading: if java didn’t allow it, we would have to remember a bunch of different method names like sumint(int a, int b) sumdouble (double a, double b), etc… instead of just sum() which is overloaded to take any number type!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8aaa852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8aaa852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8aaa852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8aaa852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8aaa852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8aaa852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08aaa852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08aaa852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Exam-Level 03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 sz="18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Casting</a:t>
            </a:r>
            <a:r>
              <a:rPr lang="en" sz="1600"/>
              <a:t> allows us to tell the compiler to treat the </a:t>
            </a:r>
            <a:r>
              <a:rPr lang="en" sz="1600" u="sng"/>
              <a:t>static type</a:t>
            </a:r>
            <a:r>
              <a:rPr lang="en" sz="1600"/>
              <a:t> of some variable as whatever we want it to be (need to have a superclass/subclass relationship). If the cast is valid, for that line only we will treat the static type of the casted variable to be whatever we casted it to.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Animal a = new Dog();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d = a;  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Compiler error: an animal is not a dog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d = (Dog) a;  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Valid cast: an animal could reasonably be a dog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 = new Dog();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= (Animal) d;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Valid cast: a dog definitely is an animal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 c = new Cat();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 = (Dog) c;  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Compiler error: a cat is definitely not a dog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= c;    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 = (Dog) a;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Cast compiles because an animal could reasonably be a dog. 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During runtime, errors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concepts -  What’s the point?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076275"/>
            <a:ext cx="87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allows for</a:t>
            </a:r>
            <a:r>
              <a:rPr lang="en" sz="1600">
                <a:solidFill>
                  <a:schemeClr val="accent2"/>
                </a:solidFill>
              </a:rPr>
              <a:t> </a:t>
            </a:r>
            <a:r>
              <a:rPr b="1" lang="en" sz="1600">
                <a:solidFill>
                  <a:schemeClr val="accent2"/>
                </a:solidFill>
              </a:rPr>
              <a:t>Subtype Polymorphism</a:t>
            </a:r>
            <a:r>
              <a:rPr b="1" lang="en" sz="1600"/>
              <a:t>. (You’ll also see this in lecture this week).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Polymorphism means “providing a single interface to entities of different types”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a variable deque of static type </a:t>
            </a: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call </a:t>
            </a: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deque.addFirst()</a:t>
            </a:r>
            <a:r>
              <a:rPr lang="en" sz="1600"/>
              <a:t>, the actual behavior is based on the dynamic type.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 deque = new LinkedListDeque();// Runs LinkedListDeque’s addFirst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 deque = new ArrayDeque();// Runs ArrayDeque’s addFirst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 automatically selects the right behavior using what is sometimes called “dynamic method selection”.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3746125" y="635588"/>
            <a:ext cx="21903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Involves casting?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874675" y="1480313"/>
            <a:ext cx="2412900" cy="7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 x = (B) y;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B in a superclass-subclass relationship with y’s static type? (No siblings)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5561475" y="1424963"/>
            <a:ext cx="22464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 x = y;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the static type of y A, or a subclass of A?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1635975" y="2780225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B A, or a subclass of A?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315275" y="4004463"/>
            <a:ext cx="22464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the dynamic type of y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B, or a subclass of B?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706025" y="3332988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4160325" y="2784050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Compiler error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6883000" y="2754350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OK!</a:t>
            </a:r>
            <a:endParaRPr b="1" sz="1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24"/>
          <p:cNvCxnSpPr>
            <a:stCxn id="154" idx="2"/>
            <a:endCxn id="157" idx="2"/>
          </p:cNvCxnSpPr>
          <p:nvPr/>
        </p:nvCxnSpPr>
        <p:spPr>
          <a:xfrm rot="-5400000">
            <a:off x="4436925" y="1182213"/>
            <a:ext cx="1250100" cy="5247000"/>
          </a:xfrm>
          <a:prstGeom prst="curvedConnector3">
            <a:avLst>
              <a:gd fmla="val -19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>
            <a:stCxn id="150" idx="2"/>
            <a:endCxn id="151" idx="0"/>
          </p:cNvCxnSpPr>
          <p:nvPr/>
        </p:nvCxnSpPr>
        <p:spPr>
          <a:xfrm rot="5400000">
            <a:off x="3751975" y="391088"/>
            <a:ext cx="418500" cy="1760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>
            <a:stCxn id="150" idx="2"/>
            <a:endCxn id="152" idx="0"/>
          </p:cNvCxnSpPr>
          <p:nvPr/>
        </p:nvCxnSpPr>
        <p:spPr>
          <a:xfrm flipH="1" rot="-5400000">
            <a:off x="5581525" y="321638"/>
            <a:ext cx="363000" cy="1843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51" idx="2"/>
            <a:endCxn id="153" idx="0"/>
          </p:cNvCxnSpPr>
          <p:nvPr/>
        </p:nvCxnSpPr>
        <p:spPr>
          <a:xfrm rot="5400000">
            <a:off x="2506325" y="2205413"/>
            <a:ext cx="507000" cy="642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>
            <a:stCxn id="151" idx="2"/>
            <a:endCxn id="156" idx="0"/>
          </p:cNvCxnSpPr>
          <p:nvPr/>
        </p:nvCxnSpPr>
        <p:spPr>
          <a:xfrm flipH="1" rot="-5400000">
            <a:off x="3766475" y="1587863"/>
            <a:ext cx="510900" cy="1881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stCxn id="153" idx="2"/>
            <a:endCxn id="154" idx="0"/>
          </p:cNvCxnSpPr>
          <p:nvPr/>
        </p:nvCxnSpPr>
        <p:spPr>
          <a:xfrm flipH="1" rot="-5400000">
            <a:off x="2039775" y="3605225"/>
            <a:ext cx="79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>
            <a:stCxn id="152" idx="2"/>
            <a:endCxn id="156" idx="0"/>
          </p:cNvCxnSpPr>
          <p:nvPr/>
        </p:nvCxnSpPr>
        <p:spPr>
          <a:xfrm rot="5400000">
            <a:off x="5447925" y="1547213"/>
            <a:ext cx="751500" cy="17220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52" idx="2"/>
            <a:endCxn id="157" idx="0"/>
          </p:cNvCxnSpPr>
          <p:nvPr/>
        </p:nvCxnSpPr>
        <p:spPr>
          <a:xfrm flipH="1" rot="-5400000">
            <a:off x="6824175" y="1892963"/>
            <a:ext cx="721800" cy="10008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4"/>
          <p:cNvSpPr txBox="1"/>
          <p:nvPr/>
        </p:nvSpPr>
        <p:spPr>
          <a:xfrm>
            <a:off x="2881950" y="103041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989063" y="23573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796625" y="34361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744550" y="43769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7030463" y="22240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849275" y="9925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212238" y="23955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665025" y="23128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251325" y="37135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94775" y="204500"/>
            <a:ext cx="269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Variable assignment rules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24"/>
          <p:cNvCxnSpPr>
            <a:stCxn id="153" idx="3"/>
            <a:endCxn id="156" idx="1"/>
          </p:cNvCxnSpPr>
          <p:nvPr/>
        </p:nvCxnSpPr>
        <p:spPr>
          <a:xfrm>
            <a:off x="3240975" y="2993375"/>
            <a:ext cx="919500" cy="39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 txBox="1"/>
          <p:nvPr/>
        </p:nvSpPr>
        <p:spPr>
          <a:xfrm>
            <a:off x="3163650" y="29971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4197875" y="3529325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4"/>
          <p:cNvCxnSpPr>
            <a:stCxn id="154" idx="3"/>
            <a:endCxn id="178" idx="1"/>
          </p:cNvCxnSpPr>
          <p:nvPr/>
        </p:nvCxnSpPr>
        <p:spPr>
          <a:xfrm flipH="1" rot="10800000">
            <a:off x="3561675" y="3742413"/>
            <a:ext cx="636300" cy="475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/>
          <p:nvPr/>
        </p:nvSpPr>
        <p:spPr>
          <a:xfrm>
            <a:off x="1919050" y="1529925"/>
            <a:ext cx="194700" cy="176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1435350" y="4128325"/>
            <a:ext cx="194700" cy="1764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94775" y="2789238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94775" y="3389988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 flipH="1" rot="10800000">
            <a:off x="132375" y="3269625"/>
            <a:ext cx="89043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3690300" y="218200"/>
            <a:ext cx="17634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Involves casting?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29900" y="102575"/>
            <a:ext cx="189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Method call rules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220925" y="741375"/>
            <a:ext cx="2190300" cy="9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((A) x).foo(y);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x.foo((A) 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((A) x).foo((B) 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Are the casts valid at compile time (check the box with the star on the variable assignments slide)?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733925" y="787875"/>
            <a:ext cx="2134200" cy="9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x.foo(y);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Look in static type of x. Does it contain, or inherits a method called foo that takes in 1 argument of type y’s static type or y’s static type superclasses?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445100" y="2249625"/>
            <a:ext cx="1849500" cy="5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Lock in the found method. Was there any casting involved in this method call?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101750" y="3397125"/>
            <a:ext cx="2613300" cy="62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Are the casts valid at runtime (check the box with the heart on the variable assignments slide)?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317225" y="2827575"/>
            <a:ext cx="1763400" cy="8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Does the dynamic type of x contains a method that overrides the locked-in method?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25"/>
          <p:cNvCxnSpPr>
            <a:stCxn id="189" idx="1"/>
            <a:endCxn id="191" idx="0"/>
          </p:cNvCxnSpPr>
          <p:nvPr/>
        </p:nvCxnSpPr>
        <p:spPr>
          <a:xfrm flipH="1">
            <a:off x="2316000" y="396700"/>
            <a:ext cx="1374300" cy="34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>
            <a:stCxn id="189" idx="3"/>
            <a:endCxn id="192" idx="0"/>
          </p:cNvCxnSpPr>
          <p:nvPr/>
        </p:nvCxnSpPr>
        <p:spPr>
          <a:xfrm>
            <a:off x="5453700" y="396700"/>
            <a:ext cx="1347300" cy="39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>
            <a:stCxn id="192" idx="2"/>
            <a:endCxn id="199" idx="3"/>
          </p:cNvCxnSpPr>
          <p:nvPr/>
        </p:nvCxnSpPr>
        <p:spPr>
          <a:xfrm rot="5400000">
            <a:off x="4862575" y="455325"/>
            <a:ext cx="664800" cy="321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2" idx="2"/>
            <a:endCxn id="193" idx="0"/>
          </p:cNvCxnSpPr>
          <p:nvPr/>
        </p:nvCxnSpPr>
        <p:spPr>
          <a:xfrm flipH="1" rot="-5400000">
            <a:off x="6825025" y="1704975"/>
            <a:ext cx="520800" cy="5688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>
            <a:endCxn id="192" idx="1"/>
          </p:cNvCxnSpPr>
          <p:nvPr/>
        </p:nvCxnSpPr>
        <p:spPr>
          <a:xfrm>
            <a:off x="3411325" y="1235025"/>
            <a:ext cx="2322600" cy="2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/>
          <p:nvPr/>
        </p:nvSpPr>
        <p:spPr>
          <a:xfrm>
            <a:off x="2116725" y="219810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Compiler error</a:t>
            </a:r>
            <a:endParaRPr b="1"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064975" y="455295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25"/>
          <p:cNvCxnSpPr>
            <a:stCxn id="191" idx="2"/>
            <a:endCxn id="199" idx="0"/>
          </p:cNvCxnSpPr>
          <p:nvPr/>
        </p:nvCxnSpPr>
        <p:spPr>
          <a:xfrm flipH="1" rot="-5400000">
            <a:off x="2349825" y="1695225"/>
            <a:ext cx="469200" cy="536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3958225" y="3514575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Is the locked-in method static?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3916388" y="455295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Run the locked-in method</a:t>
            </a:r>
            <a:endParaRPr b="1"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90575" y="4593875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Run the new overriding method</a:t>
            </a:r>
            <a:endParaRPr b="1"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5"/>
          <p:cNvCxnSpPr>
            <a:stCxn id="193" idx="2"/>
            <a:endCxn id="194" idx="0"/>
          </p:cNvCxnSpPr>
          <p:nvPr/>
        </p:nvCxnSpPr>
        <p:spPr>
          <a:xfrm flipH="1" rot="-5400000">
            <a:off x="7069550" y="3058125"/>
            <a:ext cx="639300" cy="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>
            <a:stCxn id="193" idx="2"/>
            <a:endCxn id="204" idx="0"/>
          </p:cNvCxnSpPr>
          <p:nvPr/>
        </p:nvCxnSpPr>
        <p:spPr>
          <a:xfrm rot="5400000">
            <a:off x="5653550" y="1798425"/>
            <a:ext cx="756900" cy="26757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>
            <a:stCxn id="204" idx="2"/>
            <a:endCxn id="205" idx="0"/>
          </p:cNvCxnSpPr>
          <p:nvPr/>
        </p:nvCxnSpPr>
        <p:spPr>
          <a:xfrm rot="5400000">
            <a:off x="4349875" y="4208475"/>
            <a:ext cx="647100" cy="41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>
            <a:stCxn id="194" idx="2"/>
            <a:endCxn id="202" idx="0"/>
          </p:cNvCxnSpPr>
          <p:nvPr/>
        </p:nvCxnSpPr>
        <p:spPr>
          <a:xfrm rot="5400000">
            <a:off x="6839750" y="3984375"/>
            <a:ext cx="529800" cy="607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>
            <a:stCxn id="194" idx="1"/>
            <a:endCxn id="204" idx="3"/>
          </p:cNvCxnSpPr>
          <p:nvPr/>
        </p:nvCxnSpPr>
        <p:spPr>
          <a:xfrm flipH="1">
            <a:off x="5430350" y="3710175"/>
            <a:ext cx="6714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>
            <a:stCxn id="204" idx="1"/>
            <a:endCxn id="195" idx="3"/>
          </p:cNvCxnSpPr>
          <p:nvPr/>
        </p:nvCxnSpPr>
        <p:spPr>
          <a:xfrm rot="10800000">
            <a:off x="3080725" y="3274875"/>
            <a:ext cx="877500" cy="4353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>
            <a:stCxn id="195" idx="2"/>
            <a:endCxn id="205" idx="1"/>
          </p:cNvCxnSpPr>
          <p:nvPr/>
        </p:nvCxnSpPr>
        <p:spPr>
          <a:xfrm flipH="1" rot="-5400000">
            <a:off x="2544675" y="3376725"/>
            <a:ext cx="1026000" cy="1717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2511900" y="1487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477425" y="818878"/>
            <a:ext cx="21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yes, and continue as if those casts are the static types of the variables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959000" y="17437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7408550" y="29312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453700" y="29154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316650" y="36501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5"/>
          <p:cNvCxnSpPr>
            <a:stCxn id="195" idx="2"/>
            <a:endCxn id="206" idx="0"/>
          </p:cNvCxnSpPr>
          <p:nvPr/>
        </p:nvCxnSpPr>
        <p:spPr>
          <a:xfrm rot="5400000">
            <a:off x="1277025" y="3672075"/>
            <a:ext cx="871500" cy="972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 txBox="1"/>
          <p:nvPr/>
        </p:nvSpPr>
        <p:spPr>
          <a:xfrm>
            <a:off x="802850" y="39888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5846350" y="2115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302175" y="30584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202950" y="21207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920450" y="41187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135025" y="404600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1568875" y="17437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206100" y="2274200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06100" y="2874950"/>
            <a:ext cx="89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527738" y="40050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32075" y="1105275"/>
            <a:ext cx="74364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interface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void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speakTo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(Person other);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void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watch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(Athlete other);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implements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void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speakTo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(Person other) { System.out.println("i love sports"); 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void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watch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(Athlete other) { System.out.println("ball is life"); 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SoccerPlayer extends Athlete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void </a:t>
            </a:r>
            <a:r>
              <a:rPr b="1"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speakTo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(Person other) { System.out.println("join 61ballers"); 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837025" y="4092900"/>
            <a:ext cx="642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venir"/>
                <a:ea typeface="Avenir"/>
                <a:cs typeface="Avenir"/>
                <a:sym typeface="Avenir"/>
              </a:rPr>
              <a:t>For each line, write what, if anything, is printed after its execution. Write CE if there is a compiler error and RE if there is a runtime error. If a line errors, continue executing the rest of the lines.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486800" y="1225650"/>
            <a:ext cx="687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vanessa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477575" y="1017725"/>
            <a:ext cx="7766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Compiler Error - cannot new interface.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was not included in the flowchart - it is more similar to a syntax error.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Java, “new”-ing an interface is never allowed!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486800" y="1225650"/>
            <a:ext cx="8120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 - can’t new interface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vanessa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477575" y="1017725"/>
            <a:ext cx="68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daniel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67" name="Google Shape;267;p31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268" name="Google Shape;268;p31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3" name="Google Shape;273;p31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6" name="Google Shape;276;p31"/>
            <p:cNvCxnSpPr>
              <a:stCxn id="272" idx="2"/>
              <a:endCxn id="275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31"/>
            <p:cNvCxnSpPr>
              <a:stCxn id="268" idx="2"/>
              <a:endCxn id="269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31"/>
            <p:cNvCxnSpPr>
              <a:stCxn id="268" idx="2"/>
              <a:endCxn id="270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31"/>
            <p:cNvCxnSpPr>
              <a:stCxn id="269" idx="2"/>
              <a:endCxn id="271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31"/>
            <p:cNvCxnSpPr>
              <a:stCxn id="269" idx="2"/>
              <a:endCxn id="274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31"/>
            <p:cNvCxnSpPr>
              <a:stCxn id="271" idx="2"/>
              <a:endCxn id="272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31"/>
            <p:cNvCxnSpPr>
              <a:stCxn id="270" idx="2"/>
              <a:endCxn id="274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31"/>
            <p:cNvCxnSpPr>
              <a:stCxn id="270" idx="2"/>
              <a:endCxn id="275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4" name="Google Shape;284;p31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5" name="Google Shape;285;p31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6" name="Google Shape;286;p31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Google Shape;287;p31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8" name="Google Shape;288;p31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89;p31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31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31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93" name="Google Shape;293;p31"/>
            <p:cNvCxnSpPr>
              <a:stCxn id="271" idx="3"/>
              <a:endCxn id="274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4" name="Google Shape;294;p31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96" name="Google Shape;296;p31"/>
            <p:cNvCxnSpPr>
              <a:stCxn id="272" idx="3"/>
              <a:endCxn id="295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7" name="Google Shape;297;p31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1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1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1"/>
          <p:cNvSpPr/>
          <p:nvPr/>
        </p:nvSpPr>
        <p:spPr>
          <a:xfrm rot="-2012668">
            <a:off x="7857495" y="30767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95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Midterm 1 on Friday 9/27 7-9 PM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Review Session Friday 9/20 11-1PM in Soda labs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 4 due Friday 9/20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1B due 9/20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Survey 4 due this Monday 9/16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Grace period till Tuesday 9/17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486800" y="1225650"/>
            <a:ext cx="8405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 - can’t new interface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SoccerPlayer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vanessa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477575" y="1017725"/>
            <a:ext cx="68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vanessa = daniel;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315" name="Google Shape;315;p33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23" name="Google Shape;323;p33"/>
            <p:cNvCxnSpPr>
              <a:stCxn id="319" idx="2"/>
              <a:endCxn id="322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33"/>
            <p:cNvCxnSpPr>
              <a:stCxn id="315" idx="2"/>
              <a:endCxn id="316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5" name="Google Shape;325;p33"/>
            <p:cNvCxnSpPr>
              <a:stCxn id="315" idx="2"/>
              <a:endCxn id="317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6" name="Google Shape;326;p33"/>
            <p:cNvCxnSpPr>
              <a:stCxn id="316" idx="2"/>
              <a:endCxn id="318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7" name="Google Shape;327;p33"/>
            <p:cNvCxnSpPr>
              <a:stCxn id="316" idx="2"/>
              <a:endCxn id="321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33"/>
            <p:cNvCxnSpPr>
              <a:stCxn id="318" idx="2"/>
              <a:endCxn id="319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33"/>
            <p:cNvCxnSpPr>
              <a:stCxn id="317" idx="2"/>
              <a:endCxn id="321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3"/>
            <p:cNvCxnSpPr>
              <a:stCxn id="317" idx="2"/>
              <a:endCxn id="322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1" name="Google Shape;331;p33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332;p33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33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4" name="Google Shape;334;p33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33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33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7" name="Google Shape;337;p33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33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33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0" name="Google Shape;340;p33"/>
            <p:cNvCxnSpPr>
              <a:stCxn id="318" idx="3"/>
              <a:endCxn id="321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3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3" name="Google Shape;343;p33"/>
            <p:cNvCxnSpPr>
              <a:stCxn id="319" idx="3"/>
              <a:endCxn id="342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33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3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3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3"/>
          <p:cNvSpPr/>
          <p:nvPr/>
        </p:nvSpPr>
        <p:spPr>
          <a:xfrm rot="-2012668">
            <a:off x="5460870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354" name="Google Shape;354;p34"/>
          <p:cNvSpPr txBox="1"/>
          <p:nvPr/>
        </p:nvSpPr>
        <p:spPr>
          <a:xfrm>
            <a:off x="486800" y="1225650"/>
            <a:ext cx="8405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 - can’t new interface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SoccerPlayer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vanessa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360" name="Google Shape;360;p35"/>
          <p:cNvSpPr txBox="1"/>
          <p:nvPr/>
        </p:nvSpPr>
        <p:spPr>
          <a:xfrm>
            <a:off x="477575" y="1017725"/>
            <a:ext cx="68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erik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362" name="Google Shape;362;p35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70" name="Google Shape;370;p35"/>
            <p:cNvCxnSpPr>
              <a:stCxn id="366" idx="2"/>
              <a:endCxn id="369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35"/>
            <p:cNvCxnSpPr>
              <a:stCxn id="362" idx="2"/>
              <a:endCxn id="363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35"/>
            <p:cNvCxnSpPr>
              <a:stCxn id="362" idx="2"/>
              <a:endCxn id="364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35"/>
            <p:cNvCxnSpPr>
              <a:stCxn id="363" idx="2"/>
              <a:endCxn id="365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35"/>
            <p:cNvCxnSpPr>
              <a:stCxn id="363" idx="2"/>
              <a:endCxn id="368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35"/>
            <p:cNvCxnSpPr>
              <a:stCxn id="365" idx="2"/>
              <a:endCxn id="366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35"/>
            <p:cNvCxnSpPr>
              <a:stCxn id="364" idx="2"/>
              <a:endCxn id="368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p35"/>
            <p:cNvCxnSpPr>
              <a:stCxn id="364" idx="2"/>
              <a:endCxn id="369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8" name="Google Shape;378;p35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35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35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35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35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35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35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7" name="Google Shape;387;p35"/>
            <p:cNvCxnSpPr>
              <a:stCxn id="365" idx="3"/>
              <a:endCxn id="368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8" name="Google Shape;388;p35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0" name="Google Shape;390;p35"/>
            <p:cNvCxnSpPr>
              <a:stCxn id="366" idx="3"/>
              <a:endCxn id="389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1" name="Google Shape;391;p35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5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5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5"/>
          <p:cNvSpPr/>
          <p:nvPr/>
        </p:nvSpPr>
        <p:spPr>
          <a:xfrm rot="-2012668">
            <a:off x="7789595" y="308483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486800" y="1225650"/>
            <a:ext cx="8405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 - can’t new interface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SoccerPlayer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vanessa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Person, Athlete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407" name="Google Shape;407;p37"/>
          <p:cNvSpPr txBox="1"/>
          <p:nvPr/>
        </p:nvSpPr>
        <p:spPr>
          <a:xfrm>
            <a:off x="477575" y="1017725"/>
            <a:ext cx="68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stella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08" name="Google Shape;408;p37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409" name="Google Shape;409;p37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37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17" name="Google Shape;417;p37"/>
            <p:cNvCxnSpPr>
              <a:stCxn id="413" idx="2"/>
              <a:endCxn id="416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37"/>
            <p:cNvCxnSpPr>
              <a:stCxn id="409" idx="2"/>
              <a:endCxn id="410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9" name="Google Shape;419;p37"/>
            <p:cNvCxnSpPr>
              <a:stCxn id="409" idx="2"/>
              <a:endCxn id="411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0" name="Google Shape;420;p37"/>
            <p:cNvCxnSpPr>
              <a:stCxn id="410" idx="2"/>
              <a:endCxn id="412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" name="Google Shape;421;p37"/>
            <p:cNvCxnSpPr>
              <a:stCxn id="410" idx="2"/>
              <a:endCxn id="415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2" name="Google Shape;422;p37"/>
            <p:cNvCxnSpPr>
              <a:stCxn id="412" idx="2"/>
              <a:endCxn id="413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3" name="Google Shape;423;p37"/>
            <p:cNvCxnSpPr>
              <a:stCxn id="411" idx="2"/>
              <a:endCxn id="415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4" name="Google Shape;424;p37"/>
            <p:cNvCxnSpPr>
              <a:stCxn id="411" idx="2"/>
              <a:endCxn id="416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5" name="Google Shape;425;p37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37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37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428;p37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429;p37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37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431;p37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432;p37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37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34" name="Google Shape;434;p37"/>
            <p:cNvCxnSpPr>
              <a:stCxn id="412" idx="3"/>
              <a:endCxn id="415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5" name="Google Shape;435;p37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37" name="Google Shape;437;p37"/>
            <p:cNvCxnSpPr>
              <a:stCxn id="413" idx="3"/>
              <a:endCxn id="436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37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7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37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7"/>
          <p:cNvSpPr/>
          <p:nvPr/>
        </p:nvSpPr>
        <p:spPr>
          <a:xfrm rot="-2012668">
            <a:off x="7789595" y="308483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486800" y="1225650"/>
            <a:ext cx="8405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 - can’t new interface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SoccerPlayer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vanessa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Person, Athlete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Athlete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477575" y="1017725"/>
            <a:ext cx="68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tiffany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456" name="Google Shape;456;p39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39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64" name="Google Shape;464;p39"/>
            <p:cNvCxnSpPr>
              <a:stCxn id="460" idx="2"/>
              <a:endCxn id="463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39"/>
            <p:cNvCxnSpPr>
              <a:stCxn id="456" idx="2"/>
              <a:endCxn id="457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6" name="Google Shape;466;p39"/>
            <p:cNvCxnSpPr>
              <a:stCxn id="456" idx="2"/>
              <a:endCxn id="458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7" name="Google Shape;467;p39"/>
            <p:cNvCxnSpPr>
              <a:stCxn id="457" idx="2"/>
              <a:endCxn id="459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8" name="Google Shape;468;p39"/>
            <p:cNvCxnSpPr>
              <a:stCxn id="457" idx="2"/>
              <a:endCxn id="462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9" name="Google Shape;469;p39"/>
            <p:cNvCxnSpPr>
              <a:stCxn id="459" idx="2"/>
              <a:endCxn id="460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39"/>
            <p:cNvCxnSpPr>
              <a:stCxn id="458" idx="2"/>
              <a:endCxn id="462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39"/>
            <p:cNvCxnSpPr>
              <a:stCxn id="458" idx="2"/>
              <a:endCxn id="463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39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39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4" name="Google Shape;474;p39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5" name="Google Shape;475;p39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Google Shape;476;p39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7" name="Google Shape;477;p39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8" name="Google Shape;478;p39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9" name="Google Shape;479;p39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0" name="Google Shape;480;p39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81" name="Google Shape;481;p39"/>
            <p:cNvCxnSpPr>
              <a:stCxn id="459" idx="3"/>
              <a:endCxn id="462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2" name="Google Shape;482;p39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84" name="Google Shape;484;p39"/>
            <p:cNvCxnSpPr>
              <a:stCxn id="460" idx="3"/>
              <a:endCxn id="483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5" name="Google Shape;485;p39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9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9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39"/>
          <p:cNvSpPr/>
          <p:nvPr/>
        </p:nvSpPr>
        <p:spPr>
          <a:xfrm rot="-2012668">
            <a:off x="7789595" y="308483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495" name="Google Shape;495;p40"/>
          <p:cNvSpPr txBox="1"/>
          <p:nvPr/>
        </p:nvSpPr>
        <p:spPr>
          <a:xfrm>
            <a:off x="486800" y="1225650"/>
            <a:ext cx="8405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ryan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 - can’t new interface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SoccerPlayer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vanessa =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CE</a:t>
            </a:r>
            <a:endParaRPr sz="16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Person, Athlete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9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Athlete, Athlete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6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 </a:t>
            </a:r>
            <a:r>
              <a:rPr lang="en" sz="16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SoccerPlayer, SoccerPlayer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501" name="Google Shape;501;p41"/>
          <p:cNvSpPr txBox="1"/>
          <p:nvPr/>
        </p:nvSpPr>
        <p:spPr>
          <a:xfrm>
            <a:off x="486800" y="1225650"/>
            <a:ext cx="6911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4572000" y="511875"/>
            <a:ext cx="3921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2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2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2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new </a:t>
            </a:r>
            <a:r>
              <a:rPr b="1" lang="en" sz="1200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lang="en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8" name="Google Shape;5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7181200" y="3355225"/>
            <a:ext cx="196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Person.watch(Athlete)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0" y="3219400"/>
            <a:ext cx="2058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.watch(Athlete)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512" name="Google Shape;512;p42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513" name="Google Shape;513;p42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514" name="Google Shape;514;p42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42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0" name="Google Shape;520;p42"/>
              <p:cNvCxnSpPr>
                <a:stCxn id="514" idx="1"/>
                <a:endCxn id="515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1" name="Google Shape;521;p42"/>
              <p:cNvCxnSpPr>
                <a:stCxn id="514" idx="3"/>
                <a:endCxn id="516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2" name="Google Shape;522;p42"/>
              <p:cNvCxnSpPr>
                <a:stCxn id="516" idx="2"/>
                <a:endCxn id="523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4" name="Google Shape;524;p42"/>
              <p:cNvCxnSpPr>
                <a:stCxn id="516" idx="2"/>
                <a:endCxn id="517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5" name="Google Shape;525;p42"/>
              <p:cNvCxnSpPr>
                <a:endCxn id="516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23" name="Google Shape;523;p42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6" name="Google Shape;526;p42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7" name="Google Shape;527;p42"/>
              <p:cNvCxnSpPr>
                <a:stCxn id="515" idx="2"/>
                <a:endCxn id="523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28" name="Google Shape;528;p42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0" name="Google Shape;530;p42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31" name="Google Shape;531;p42"/>
              <p:cNvCxnSpPr>
                <a:stCxn id="517" idx="2"/>
                <a:endCxn id="518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2" name="Google Shape;532;p42"/>
              <p:cNvCxnSpPr>
                <a:stCxn id="517" idx="2"/>
                <a:endCxn id="528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3" name="Google Shape;533;p42"/>
              <p:cNvCxnSpPr>
                <a:stCxn id="528" idx="2"/>
                <a:endCxn id="529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4" name="Google Shape;534;p42"/>
              <p:cNvCxnSpPr>
                <a:stCxn id="518" idx="2"/>
                <a:endCxn id="526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5" name="Google Shape;535;p42"/>
              <p:cNvCxnSpPr>
                <a:stCxn id="518" idx="1"/>
                <a:endCxn id="528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6" name="Google Shape;536;p42"/>
              <p:cNvCxnSpPr>
                <a:stCxn id="528" idx="1"/>
                <a:endCxn id="519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7" name="Google Shape;537;p42"/>
              <p:cNvCxnSpPr>
                <a:stCxn id="519" idx="2"/>
                <a:endCxn id="529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38" name="Google Shape;538;p42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9" name="Google Shape;539;p42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0" name="Google Shape;540;p42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1" name="Google Shape;541;p42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2" name="Google Shape;542;p42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3" name="Google Shape;543;p42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4" name="Google Shape;544;p42"/>
              <p:cNvCxnSpPr>
                <a:stCxn id="519" idx="2"/>
                <a:endCxn id="530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45" name="Google Shape;545;p42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6" name="Google Shape;546;p42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7" name="Google Shape;547;p42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8" name="Google Shape;548;p42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9" name="Google Shape;549;p42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0" name="Google Shape;550;p42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1" name="Google Shape;551;p42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52" name="Google Shape;552;p42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53" name="Google Shape;553;p42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2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42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42"/>
          <p:cNvSpPr/>
          <p:nvPr/>
        </p:nvSpPr>
        <p:spPr>
          <a:xfrm rot="-2012819">
            <a:off x="3025427" y="3411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42"/>
          <p:cNvSpPr/>
          <p:nvPr/>
        </p:nvSpPr>
        <p:spPr>
          <a:xfrm rot="-2012819">
            <a:off x="1629277" y="45498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563" name="Google Shape;563;p43"/>
          <p:cNvSpPr txBox="1"/>
          <p:nvPr/>
        </p:nvSpPr>
        <p:spPr>
          <a:xfrm>
            <a:off x="558125" y="1225650"/>
            <a:ext cx="7693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569" name="Google Shape;569;p44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stella.speakTo(tiffany);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0" name="Google Shape;570;p44"/>
          <p:cNvSpPr txBox="1"/>
          <p:nvPr/>
        </p:nvSpPr>
        <p:spPr>
          <a:xfrm>
            <a:off x="6944275" y="3355225"/>
            <a:ext cx="21996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Athlete.speakTo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571" name="Google Shape;571;p44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sp>
          <p:nvSpPr>
            <p:cNvPr id="572" name="Google Shape;572;p44"/>
            <p:cNvSpPr/>
            <p:nvPr/>
          </p:nvSpPr>
          <p:spPr>
            <a:xfrm>
              <a:off x="3553651" y="1658509"/>
              <a:ext cx="1738183" cy="24661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1119588" y="2019918"/>
              <a:ext cx="2158979" cy="68223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5568050" y="1949173"/>
              <a:ext cx="2575930" cy="7529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5708375" y="3026912"/>
              <a:ext cx="1823052" cy="4592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5930617" y="3854510"/>
              <a:ext cx="2575930" cy="4325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1214511" y="3461065"/>
              <a:ext cx="1738183" cy="6181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78" name="Google Shape;578;p44"/>
            <p:cNvCxnSpPr>
              <a:stCxn id="572" idx="1"/>
              <a:endCxn id="573" idx="0"/>
            </p:cNvCxnSpPr>
            <p:nvPr/>
          </p:nvCxnSpPr>
          <p:spPr>
            <a:xfrm flipH="1">
              <a:off x="2199151" y="1781816"/>
              <a:ext cx="1354500" cy="238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9" name="Google Shape;579;p44"/>
            <p:cNvCxnSpPr>
              <a:stCxn id="572" idx="3"/>
              <a:endCxn id="574" idx="0"/>
            </p:cNvCxnSpPr>
            <p:nvPr/>
          </p:nvCxnSpPr>
          <p:spPr>
            <a:xfrm>
              <a:off x="5291834" y="1781816"/>
              <a:ext cx="1564200" cy="167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44"/>
            <p:cNvCxnSpPr>
              <a:stCxn id="574" idx="2"/>
              <a:endCxn id="581" idx="3"/>
            </p:cNvCxnSpPr>
            <p:nvPr/>
          </p:nvCxnSpPr>
          <p:spPr>
            <a:xfrm rot="5400000">
              <a:off x="4925215" y="1230576"/>
              <a:ext cx="459300" cy="3402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2" name="Google Shape;582;p44"/>
            <p:cNvCxnSpPr>
              <a:stCxn id="574" idx="2"/>
              <a:endCxn id="575" idx="0"/>
            </p:cNvCxnSpPr>
            <p:nvPr/>
          </p:nvCxnSpPr>
          <p:spPr>
            <a:xfrm rot="5400000">
              <a:off x="6575515" y="2746476"/>
              <a:ext cx="324900" cy="2361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44"/>
            <p:cNvCxnSpPr>
              <a:endCxn id="574" idx="1"/>
            </p:cNvCxnSpPr>
            <p:nvPr/>
          </p:nvCxnSpPr>
          <p:spPr>
            <a:xfrm>
              <a:off x="3278750" y="2309425"/>
              <a:ext cx="2289300" cy="162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1" name="Google Shape;581;p44"/>
            <p:cNvSpPr/>
            <p:nvPr/>
          </p:nvSpPr>
          <p:spPr>
            <a:xfrm>
              <a:off x="2002578" y="3026223"/>
              <a:ext cx="1451049" cy="27024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5894368" y="4652954"/>
              <a:ext cx="1451049" cy="27024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85" name="Google Shape;585;p44"/>
            <p:cNvCxnSpPr>
              <a:stCxn id="573" idx="2"/>
              <a:endCxn id="581" idx="0"/>
            </p:cNvCxnSpPr>
            <p:nvPr/>
          </p:nvCxnSpPr>
          <p:spPr>
            <a:xfrm flipH="1" rot="-5400000">
              <a:off x="2301527" y="2599702"/>
              <a:ext cx="324000" cy="5289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6" name="Google Shape;586;p44"/>
            <p:cNvSpPr/>
            <p:nvPr/>
          </p:nvSpPr>
          <p:spPr>
            <a:xfrm>
              <a:off x="3817744" y="3935644"/>
              <a:ext cx="1451049" cy="27024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3776505" y="4652954"/>
              <a:ext cx="1451049" cy="27024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399682" y="4681225"/>
              <a:ext cx="1451049" cy="27024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89" name="Google Shape;589;p44"/>
            <p:cNvCxnSpPr>
              <a:stCxn id="575" idx="2"/>
              <a:endCxn id="576" idx="0"/>
            </p:cNvCxnSpPr>
            <p:nvPr/>
          </p:nvCxnSpPr>
          <p:spPr>
            <a:xfrm flipH="1" rot="-5400000">
              <a:off x="6735101" y="3370956"/>
              <a:ext cx="368400" cy="5988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0" name="Google Shape;590;p44"/>
            <p:cNvCxnSpPr>
              <a:stCxn id="575" idx="2"/>
              <a:endCxn id="586" idx="0"/>
            </p:cNvCxnSpPr>
            <p:nvPr/>
          </p:nvCxnSpPr>
          <p:spPr>
            <a:xfrm rot="5400000">
              <a:off x="5356901" y="2672556"/>
              <a:ext cx="449400" cy="20766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1" name="Google Shape;591;p44"/>
            <p:cNvCxnSpPr>
              <a:stCxn id="586" idx="2"/>
              <a:endCxn id="587" idx="0"/>
            </p:cNvCxnSpPr>
            <p:nvPr/>
          </p:nvCxnSpPr>
          <p:spPr>
            <a:xfrm rot="5400000">
              <a:off x="4299219" y="4408835"/>
              <a:ext cx="447000" cy="411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2" name="Google Shape;592;p44"/>
            <p:cNvCxnSpPr>
              <a:stCxn id="576" idx="2"/>
              <a:endCxn id="584" idx="0"/>
            </p:cNvCxnSpPr>
            <p:nvPr/>
          </p:nvCxnSpPr>
          <p:spPr>
            <a:xfrm rot="5400000">
              <a:off x="6736182" y="4170620"/>
              <a:ext cx="366000" cy="5988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3" name="Google Shape;593;p44"/>
            <p:cNvCxnSpPr>
              <a:stCxn id="576" idx="1"/>
              <a:endCxn id="586" idx="3"/>
            </p:cNvCxnSpPr>
            <p:nvPr/>
          </p:nvCxnSpPr>
          <p:spPr>
            <a:xfrm flipH="1">
              <a:off x="5268817" y="4070765"/>
              <a:ext cx="6618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4" name="Google Shape;594;p44"/>
            <p:cNvCxnSpPr>
              <a:stCxn id="586" idx="1"/>
              <a:endCxn id="577" idx="3"/>
            </p:cNvCxnSpPr>
            <p:nvPr/>
          </p:nvCxnSpPr>
          <p:spPr>
            <a:xfrm rot="10800000">
              <a:off x="2952544" y="3770165"/>
              <a:ext cx="865200" cy="300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5" name="Google Shape;595;p44"/>
            <p:cNvCxnSpPr>
              <a:stCxn id="577" idx="2"/>
              <a:endCxn id="587" idx="1"/>
            </p:cNvCxnSpPr>
            <p:nvPr/>
          </p:nvCxnSpPr>
          <p:spPr>
            <a:xfrm flipH="1" rot="-5400000">
              <a:off x="2575602" y="3587262"/>
              <a:ext cx="708900" cy="1692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6" name="Google Shape;596;p44"/>
            <p:cNvSpPr txBox="1"/>
            <p:nvPr/>
          </p:nvSpPr>
          <p:spPr>
            <a:xfrm>
              <a:off x="2392102" y="1610550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7" name="Google Shape;597;p44"/>
            <p:cNvSpPr txBox="1"/>
            <p:nvPr/>
          </p:nvSpPr>
          <p:spPr>
            <a:xfrm>
              <a:off x="3343820" y="2073457"/>
              <a:ext cx="2158979" cy="492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8" name="Google Shape;598;p44"/>
            <p:cNvSpPr txBox="1"/>
            <p:nvPr/>
          </p:nvSpPr>
          <p:spPr>
            <a:xfrm>
              <a:off x="6856033" y="2666021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9" name="Google Shape;599;p44"/>
            <p:cNvSpPr txBox="1"/>
            <p:nvPr/>
          </p:nvSpPr>
          <p:spPr>
            <a:xfrm>
              <a:off x="7218730" y="3532666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0" name="Google Shape;600;p44"/>
            <p:cNvSpPr txBox="1"/>
            <p:nvPr/>
          </p:nvSpPr>
          <p:spPr>
            <a:xfrm>
              <a:off x="5291834" y="3413649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1" name="Google Shape;601;p44"/>
            <p:cNvSpPr txBox="1"/>
            <p:nvPr/>
          </p:nvSpPr>
          <p:spPr>
            <a:xfrm>
              <a:off x="5156744" y="4029282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02" name="Google Shape;602;p44"/>
            <p:cNvCxnSpPr>
              <a:stCxn id="577" idx="2"/>
              <a:endCxn id="588" idx="0"/>
            </p:cNvCxnSpPr>
            <p:nvPr/>
          </p:nvCxnSpPr>
          <p:spPr>
            <a:xfrm rot="5400000">
              <a:off x="1303302" y="3901062"/>
              <a:ext cx="602100" cy="9585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3" name="Google Shape;603;p44"/>
            <p:cNvSpPr txBox="1"/>
            <p:nvPr/>
          </p:nvSpPr>
          <p:spPr>
            <a:xfrm>
              <a:off x="707491" y="4263256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4" name="Google Shape;604;p44"/>
            <p:cNvSpPr txBox="1"/>
            <p:nvPr/>
          </p:nvSpPr>
          <p:spPr>
            <a:xfrm>
              <a:off x="5733819" y="1566507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Google Shape;605;p44"/>
            <p:cNvSpPr txBox="1"/>
            <p:nvPr/>
          </p:nvSpPr>
          <p:spPr>
            <a:xfrm>
              <a:off x="3171076" y="3620536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44"/>
            <p:cNvSpPr txBox="1"/>
            <p:nvPr/>
          </p:nvSpPr>
          <p:spPr>
            <a:xfrm>
              <a:off x="4593857" y="2820549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7" name="Google Shape;607;p44"/>
            <p:cNvSpPr txBox="1"/>
            <p:nvPr/>
          </p:nvSpPr>
          <p:spPr>
            <a:xfrm>
              <a:off x="6737610" y="4352991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8" name="Google Shape;608;p44"/>
            <p:cNvSpPr txBox="1"/>
            <p:nvPr/>
          </p:nvSpPr>
          <p:spPr>
            <a:xfrm>
              <a:off x="2198991" y="4243853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p44"/>
            <p:cNvSpPr txBox="1"/>
            <p:nvPr/>
          </p:nvSpPr>
          <p:spPr>
            <a:xfrm>
              <a:off x="1462562" y="2712350"/>
              <a:ext cx="885947" cy="338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0" name="Google Shape;610;p44"/>
            <p:cNvSpPr txBox="1"/>
            <p:nvPr/>
          </p:nvSpPr>
          <p:spPr>
            <a:xfrm>
              <a:off x="4295194" y="42787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11" name="Google Shape;611;p44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44"/>
          <p:cNvSpPr/>
          <p:nvPr/>
        </p:nvSpPr>
        <p:spPr>
          <a:xfrm rot="-2012819">
            <a:off x="78961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44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44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44"/>
          <p:cNvSpPr/>
          <p:nvPr/>
        </p:nvSpPr>
        <p:spPr>
          <a:xfrm rot="-2012819">
            <a:off x="2822652" y="3411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44"/>
          <p:cNvSpPr/>
          <p:nvPr/>
        </p:nvSpPr>
        <p:spPr>
          <a:xfrm rot="-2012819">
            <a:off x="3823102" y="44115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622" name="Google Shape;622;p45"/>
          <p:cNvSpPr txBox="1"/>
          <p:nvPr/>
        </p:nvSpPr>
        <p:spPr>
          <a:xfrm>
            <a:off x="558125" y="1225650"/>
            <a:ext cx="76935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speakTo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628" name="Google Shape;628;p46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tiffany.speakTo(erik);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29" name="Google Shape;629;p46"/>
          <p:cNvSpPr txBox="1"/>
          <p:nvPr/>
        </p:nvSpPr>
        <p:spPr>
          <a:xfrm>
            <a:off x="6547925" y="3355225"/>
            <a:ext cx="2595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30" name="Google Shape;630;p46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631" name="Google Shape;631;p46"/>
            <p:cNvGrpSpPr/>
            <p:nvPr/>
          </p:nvGrpSpPr>
          <p:grpSpPr>
            <a:xfrm>
              <a:off x="399682" y="1566507"/>
              <a:ext cx="8106865" cy="3384959"/>
              <a:chOff x="399682" y="1566507"/>
              <a:chExt cx="8106865" cy="3384959"/>
            </a:xfrm>
          </p:grpSpPr>
          <p:sp>
            <p:nvSpPr>
              <p:cNvPr id="632" name="Google Shape;632;p46"/>
              <p:cNvSpPr/>
              <p:nvPr/>
            </p:nvSpPr>
            <p:spPr>
              <a:xfrm>
                <a:off x="3553651" y="1658509"/>
                <a:ext cx="1738183" cy="24661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3" name="Google Shape;633;p46"/>
              <p:cNvSpPr/>
              <p:nvPr/>
            </p:nvSpPr>
            <p:spPr>
              <a:xfrm>
                <a:off x="1119588" y="2019918"/>
                <a:ext cx="2158979" cy="68223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5568050" y="1949173"/>
                <a:ext cx="2575930" cy="75290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46"/>
              <p:cNvSpPr/>
              <p:nvPr/>
            </p:nvSpPr>
            <p:spPr>
              <a:xfrm>
                <a:off x="5708375" y="3026912"/>
                <a:ext cx="1823052" cy="45924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6" name="Google Shape;636;p46"/>
              <p:cNvSpPr/>
              <p:nvPr/>
            </p:nvSpPr>
            <p:spPr>
              <a:xfrm>
                <a:off x="5930617" y="3854510"/>
                <a:ext cx="2575930" cy="43251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7" name="Google Shape;637;p46"/>
              <p:cNvSpPr/>
              <p:nvPr/>
            </p:nvSpPr>
            <p:spPr>
              <a:xfrm>
                <a:off x="1214511" y="3461065"/>
                <a:ext cx="1738183" cy="61819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38" name="Google Shape;638;p46"/>
              <p:cNvCxnSpPr>
                <a:stCxn id="632" idx="1"/>
                <a:endCxn id="633" idx="0"/>
              </p:cNvCxnSpPr>
              <p:nvPr/>
            </p:nvCxnSpPr>
            <p:spPr>
              <a:xfrm flipH="1">
                <a:off x="2199151" y="1781816"/>
                <a:ext cx="1354500" cy="238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9" name="Google Shape;639;p46"/>
              <p:cNvCxnSpPr>
                <a:stCxn id="632" idx="3"/>
                <a:endCxn id="634" idx="0"/>
              </p:cNvCxnSpPr>
              <p:nvPr/>
            </p:nvCxnSpPr>
            <p:spPr>
              <a:xfrm>
                <a:off x="5291834" y="1781816"/>
                <a:ext cx="1564200" cy="167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0" name="Google Shape;640;p46"/>
              <p:cNvCxnSpPr>
                <a:stCxn id="634" idx="2"/>
                <a:endCxn id="641" idx="3"/>
              </p:cNvCxnSpPr>
              <p:nvPr/>
            </p:nvCxnSpPr>
            <p:spPr>
              <a:xfrm rot="5400000">
                <a:off x="4925215" y="1230576"/>
                <a:ext cx="459300" cy="34023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2" name="Google Shape;642;p46"/>
              <p:cNvCxnSpPr>
                <a:stCxn id="634" idx="2"/>
                <a:endCxn id="635" idx="0"/>
              </p:cNvCxnSpPr>
              <p:nvPr/>
            </p:nvCxnSpPr>
            <p:spPr>
              <a:xfrm rot="5400000">
                <a:off x="6575515" y="2746476"/>
                <a:ext cx="324900" cy="2361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3" name="Google Shape;643;p46"/>
              <p:cNvCxnSpPr>
                <a:endCxn id="634" idx="1"/>
              </p:cNvCxnSpPr>
              <p:nvPr/>
            </p:nvCxnSpPr>
            <p:spPr>
              <a:xfrm>
                <a:off x="3278750" y="2309425"/>
                <a:ext cx="2289300" cy="162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41" name="Google Shape;641;p46"/>
              <p:cNvSpPr/>
              <p:nvPr/>
            </p:nvSpPr>
            <p:spPr>
              <a:xfrm>
                <a:off x="2002578" y="3026223"/>
                <a:ext cx="1451049" cy="2702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5894368" y="4652954"/>
                <a:ext cx="1451049" cy="2702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45" name="Google Shape;645;p46"/>
              <p:cNvCxnSpPr>
                <a:stCxn id="633" idx="2"/>
                <a:endCxn id="641" idx="0"/>
              </p:cNvCxnSpPr>
              <p:nvPr/>
            </p:nvCxnSpPr>
            <p:spPr>
              <a:xfrm flipH="1" rot="-5400000">
                <a:off x="2301527" y="2599702"/>
                <a:ext cx="324000" cy="5289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46" name="Google Shape;646;p46"/>
              <p:cNvSpPr/>
              <p:nvPr/>
            </p:nvSpPr>
            <p:spPr>
              <a:xfrm>
                <a:off x="3817744" y="3935644"/>
                <a:ext cx="1451049" cy="2702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3776505" y="4652954"/>
                <a:ext cx="1451049" cy="2702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399682" y="4681225"/>
                <a:ext cx="1451049" cy="2702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49" name="Google Shape;649;p46"/>
              <p:cNvCxnSpPr>
                <a:stCxn id="635" idx="2"/>
                <a:endCxn id="636" idx="0"/>
              </p:cNvCxnSpPr>
              <p:nvPr/>
            </p:nvCxnSpPr>
            <p:spPr>
              <a:xfrm flipH="1" rot="-5400000">
                <a:off x="6735101" y="3370956"/>
                <a:ext cx="368400" cy="5988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0" name="Google Shape;650;p46"/>
              <p:cNvCxnSpPr>
                <a:stCxn id="635" idx="2"/>
                <a:endCxn id="646" idx="0"/>
              </p:cNvCxnSpPr>
              <p:nvPr/>
            </p:nvCxnSpPr>
            <p:spPr>
              <a:xfrm rot="5400000">
                <a:off x="5356901" y="2672556"/>
                <a:ext cx="449400" cy="20766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1" name="Google Shape;651;p46"/>
              <p:cNvCxnSpPr>
                <a:stCxn id="646" idx="2"/>
                <a:endCxn id="647" idx="0"/>
              </p:cNvCxnSpPr>
              <p:nvPr/>
            </p:nvCxnSpPr>
            <p:spPr>
              <a:xfrm rot="5400000">
                <a:off x="4299219" y="4408835"/>
                <a:ext cx="447000" cy="411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2" name="Google Shape;652;p46"/>
              <p:cNvCxnSpPr>
                <a:stCxn id="636" idx="2"/>
                <a:endCxn id="644" idx="0"/>
              </p:cNvCxnSpPr>
              <p:nvPr/>
            </p:nvCxnSpPr>
            <p:spPr>
              <a:xfrm rot="5400000">
                <a:off x="6736182" y="4170620"/>
                <a:ext cx="366000" cy="5988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3" name="Google Shape;653;p46"/>
              <p:cNvCxnSpPr>
                <a:stCxn id="636" idx="1"/>
                <a:endCxn id="646" idx="3"/>
              </p:cNvCxnSpPr>
              <p:nvPr/>
            </p:nvCxnSpPr>
            <p:spPr>
              <a:xfrm flipH="1">
                <a:off x="5268817" y="4070765"/>
                <a:ext cx="6618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4" name="Google Shape;654;p46"/>
              <p:cNvCxnSpPr>
                <a:stCxn id="646" idx="1"/>
                <a:endCxn id="637" idx="3"/>
              </p:cNvCxnSpPr>
              <p:nvPr/>
            </p:nvCxnSpPr>
            <p:spPr>
              <a:xfrm rot="10800000">
                <a:off x="2952544" y="3770165"/>
                <a:ext cx="865200" cy="3006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5" name="Google Shape;655;p46"/>
              <p:cNvCxnSpPr>
                <a:stCxn id="637" idx="2"/>
                <a:endCxn id="647" idx="1"/>
              </p:cNvCxnSpPr>
              <p:nvPr/>
            </p:nvCxnSpPr>
            <p:spPr>
              <a:xfrm flipH="1" rot="-5400000">
                <a:off x="2575602" y="3587262"/>
                <a:ext cx="708900" cy="16929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56" name="Google Shape;656;p46"/>
              <p:cNvSpPr txBox="1"/>
              <p:nvPr/>
            </p:nvSpPr>
            <p:spPr>
              <a:xfrm>
                <a:off x="2392102" y="1610550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7" name="Google Shape;657;p46"/>
              <p:cNvSpPr txBox="1"/>
              <p:nvPr/>
            </p:nvSpPr>
            <p:spPr>
              <a:xfrm>
                <a:off x="3343820" y="2073457"/>
                <a:ext cx="2158979" cy="492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8" name="Google Shape;658;p46"/>
              <p:cNvSpPr txBox="1"/>
              <p:nvPr/>
            </p:nvSpPr>
            <p:spPr>
              <a:xfrm>
                <a:off x="6856033" y="2666021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9" name="Google Shape;659;p46"/>
              <p:cNvSpPr txBox="1"/>
              <p:nvPr/>
            </p:nvSpPr>
            <p:spPr>
              <a:xfrm>
                <a:off x="7218730" y="3532666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0" name="Google Shape;660;p46"/>
              <p:cNvSpPr txBox="1"/>
              <p:nvPr/>
            </p:nvSpPr>
            <p:spPr>
              <a:xfrm>
                <a:off x="5291834" y="3413649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1" name="Google Shape;661;p46"/>
              <p:cNvSpPr txBox="1"/>
              <p:nvPr/>
            </p:nvSpPr>
            <p:spPr>
              <a:xfrm>
                <a:off x="5156744" y="4029282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46"/>
              <p:cNvCxnSpPr>
                <a:stCxn id="637" idx="2"/>
                <a:endCxn id="648" idx="0"/>
              </p:cNvCxnSpPr>
              <p:nvPr/>
            </p:nvCxnSpPr>
            <p:spPr>
              <a:xfrm rot="5400000">
                <a:off x="1303302" y="3901062"/>
                <a:ext cx="602100" cy="9585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63" name="Google Shape;663;p46"/>
              <p:cNvSpPr txBox="1"/>
              <p:nvPr/>
            </p:nvSpPr>
            <p:spPr>
              <a:xfrm>
                <a:off x="707491" y="4263256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4" name="Google Shape;664;p46"/>
              <p:cNvSpPr txBox="1"/>
              <p:nvPr/>
            </p:nvSpPr>
            <p:spPr>
              <a:xfrm>
                <a:off x="5733819" y="1566507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5" name="Google Shape;665;p46"/>
              <p:cNvSpPr txBox="1"/>
              <p:nvPr/>
            </p:nvSpPr>
            <p:spPr>
              <a:xfrm>
                <a:off x="3171076" y="3620536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6" name="Google Shape;666;p46"/>
              <p:cNvSpPr txBox="1"/>
              <p:nvPr/>
            </p:nvSpPr>
            <p:spPr>
              <a:xfrm>
                <a:off x="4593857" y="2820549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7" name="Google Shape;667;p46"/>
              <p:cNvSpPr txBox="1"/>
              <p:nvPr/>
            </p:nvSpPr>
            <p:spPr>
              <a:xfrm>
                <a:off x="6737610" y="4352991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8" name="Google Shape;668;p46"/>
              <p:cNvSpPr txBox="1"/>
              <p:nvPr/>
            </p:nvSpPr>
            <p:spPr>
              <a:xfrm>
                <a:off x="2198991" y="4243853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9" name="Google Shape;669;p46"/>
              <p:cNvSpPr txBox="1"/>
              <p:nvPr/>
            </p:nvSpPr>
            <p:spPr>
              <a:xfrm>
                <a:off x="1462562" y="2712350"/>
                <a:ext cx="885947" cy="338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70" name="Google Shape;670;p46"/>
            <p:cNvSpPr txBox="1"/>
            <p:nvPr/>
          </p:nvSpPr>
          <p:spPr>
            <a:xfrm>
              <a:off x="4346044" y="42787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71" name="Google Shape;671;p46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46"/>
          <p:cNvSpPr/>
          <p:nvPr/>
        </p:nvSpPr>
        <p:spPr>
          <a:xfrm rot="-2012819">
            <a:off x="78961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46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46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46"/>
          <p:cNvSpPr/>
          <p:nvPr/>
        </p:nvSpPr>
        <p:spPr>
          <a:xfrm rot="-2012819">
            <a:off x="2822652" y="3411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46"/>
          <p:cNvSpPr/>
          <p:nvPr/>
        </p:nvSpPr>
        <p:spPr>
          <a:xfrm rot="-2012819">
            <a:off x="3823102" y="44115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682" name="Google Shape;682;p47"/>
          <p:cNvSpPr txBox="1"/>
          <p:nvPr/>
        </p:nvSpPr>
        <p:spPr>
          <a:xfrm>
            <a:off x="558125" y="1225650"/>
            <a:ext cx="7693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SoccerPlayer.speakTo,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688" name="Google Shape;688;p48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tiffany).speakTo(erik);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89" name="Google Shape;689;p48"/>
          <p:cNvGrpSpPr/>
          <p:nvPr/>
        </p:nvGrpSpPr>
        <p:grpSpPr>
          <a:xfrm>
            <a:off x="399682" y="1566507"/>
            <a:ext cx="8106865" cy="3384959"/>
            <a:chOff x="490575" y="85019"/>
            <a:chExt cx="8224475" cy="4900056"/>
          </a:xfrm>
        </p:grpSpPr>
        <p:sp>
          <p:nvSpPr>
            <p:cNvPr id="690" name="Google Shape;690;p48"/>
            <p:cNvSpPr/>
            <p:nvPr/>
          </p:nvSpPr>
          <p:spPr>
            <a:xfrm>
              <a:off x="3690300" y="218200"/>
              <a:ext cx="1763400" cy="3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1220925" y="741375"/>
              <a:ext cx="2190300" cy="9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5733923" y="638965"/>
              <a:ext cx="2613300" cy="108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5876284" y="2199097"/>
              <a:ext cx="1849500" cy="66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6101750" y="3397125"/>
              <a:ext cx="26133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1317225" y="2827575"/>
              <a:ext cx="1763400" cy="89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96" name="Google Shape;696;p48"/>
            <p:cNvCxnSpPr>
              <a:stCxn id="690" idx="1"/>
              <a:endCxn id="691" idx="0"/>
            </p:cNvCxnSpPr>
            <p:nvPr/>
          </p:nvCxnSpPr>
          <p:spPr>
            <a:xfrm flipH="1">
              <a:off x="2316000" y="396700"/>
              <a:ext cx="1374300" cy="344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7" name="Google Shape;697;p48"/>
            <p:cNvCxnSpPr>
              <a:stCxn id="690" idx="3"/>
              <a:endCxn id="692" idx="0"/>
            </p:cNvCxnSpPr>
            <p:nvPr/>
          </p:nvCxnSpPr>
          <p:spPr>
            <a:xfrm>
              <a:off x="5453700" y="396700"/>
              <a:ext cx="1587000" cy="242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8" name="Google Shape;698;p48"/>
            <p:cNvCxnSpPr>
              <a:stCxn id="692" idx="2"/>
              <a:endCxn id="699" idx="3"/>
            </p:cNvCxnSpPr>
            <p:nvPr/>
          </p:nvCxnSpPr>
          <p:spPr>
            <a:xfrm rot="5400000">
              <a:off x="4982273" y="335365"/>
              <a:ext cx="664800" cy="3451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48"/>
            <p:cNvCxnSpPr>
              <a:stCxn id="692" idx="2"/>
              <a:endCxn id="693" idx="0"/>
            </p:cNvCxnSpPr>
            <p:nvPr/>
          </p:nvCxnSpPr>
          <p:spPr>
            <a:xfrm rot="5400000">
              <a:off x="6685823" y="1844215"/>
              <a:ext cx="470100" cy="2394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1" name="Google Shape;701;p48"/>
            <p:cNvCxnSpPr>
              <a:endCxn id="692" idx="1"/>
            </p:cNvCxnSpPr>
            <p:nvPr/>
          </p:nvCxnSpPr>
          <p:spPr>
            <a:xfrm>
              <a:off x="3411323" y="1160515"/>
              <a:ext cx="2322600" cy="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9" name="Google Shape;699;p48"/>
            <p:cNvSpPr/>
            <p:nvPr/>
          </p:nvSpPr>
          <p:spPr>
            <a:xfrm>
              <a:off x="2116725" y="219810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6064975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03" name="Google Shape;703;p48"/>
            <p:cNvCxnSpPr>
              <a:stCxn id="691" idx="2"/>
              <a:endCxn id="699" idx="0"/>
            </p:cNvCxnSpPr>
            <p:nvPr/>
          </p:nvCxnSpPr>
          <p:spPr>
            <a:xfrm flipH="1" rot="-5400000">
              <a:off x="2349825" y="1695225"/>
              <a:ext cx="469200" cy="5367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4" name="Google Shape;704;p48"/>
            <p:cNvSpPr/>
            <p:nvPr/>
          </p:nvSpPr>
          <p:spPr>
            <a:xfrm>
              <a:off x="3958225" y="35145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3916388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490575" y="45938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07" name="Google Shape;707;p48"/>
            <p:cNvCxnSpPr>
              <a:stCxn id="693" idx="2"/>
              <a:endCxn id="694" idx="0"/>
            </p:cNvCxnSpPr>
            <p:nvPr/>
          </p:nvCxnSpPr>
          <p:spPr>
            <a:xfrm flipH="1" rot="-5400000">
              <a:off x="6838234" y="2826697"/>
              <a:ext cx="533100" cy="6075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8" name="Google Shape;708;p48"/>
            <p:cNvCxnSpPr>
              <a:stCxn id="693" idx="2"/>
              <a:endCxn id="704" idx="0"/>
            </p:cNvCxnSpPr>
            <p:nvPr/>
          </p:nvCxnSpPr>
          <p:spPr>
            <a:xfrm rot="5400000">
              <a:off x="5422234" y="2135797"/>
              <a:ext cx="650700" cy="21069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9" name="Google Shape;709;p48"/>
            <p:cNvCxnSpPr>
              <a:stCxn id="704" idx="2"/>
              <a:endCxn id="705" idx="0"/>
            </p:cNvCxnSpPr>
            <p:nvPr/>
          </p:nvCxnSpPr>
          <p:spPr>
            <a:xfrm rot="5400000">
              <a:off x="4349875" y="4208475"/>
              <a:ext cx="647100" cy="417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0" name="Google Shape;710;p48"/>
            <p:cNvCxnSpPr>
              <a:stCxn id="694" idx="2"/>
              <a:endCxn id="702" idx="0"/>
            </p:cNvCxnSpPr>
            <p:nvPr/>
          </p:nvCxnSpPr>
          <p:spPr>
            <a:xfrm rot="5400000">
              <a:off x="6839750" y="3984375"/>
              <a:ext cx="529800" cy="6075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1" name="Google Shape;711;p48"/>
            <p:cNvCxnSpPr>
              <a:stCxn id="694" idx="1"/>
              <a:endCxn id="704" idx="3"/>
            </p:cNvCxnSpPr>
            <p:nvPr/>
          </p:nvCxnSpPr>
          <p:spPr>
            <a:xfrm flipH="1">
              <a:off x="5430350" y="3710175"/>
              <a:ext cx="6714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2" name="Google Shape;712;p48"/>
            <p:cNvCxnSpPr>
              <a:stCxn id="704" idx="1"/>
              <a:endCxn id="695" idx="3"/>
            </p:cNvCxnSpPr>
            <p:nvPr/>
          </p:nvCxnSpPr>
          <p:spPr>
            <a:xfrm rot="10800000">
              <a:off x="3080725" y="3274875"/>
              <a:ext cx="877500" cy="4353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3" name="Google Shape;713;p48"/>
            <p:cNvCxnSpPr>
              <a:stCxn id="695" idx="2"/>
              <a:endCxn id="705" idx="1"/>
            </p:cNvCxnSpPr>
            <p:nvPr/>
          </p:nvCxnSpPr>
          <p:spPr>
            <a:xfrm flipH="1" rot="-5400000">
              <a:off x="2544675" y="3376725"/>
              <a:ext cx="1026000" cy="171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4" name="Google Shape;714;p48"/>
            <p:cNvSpPr txBox="1"/>
            <p:nvPr/>
          </p:nvSpPr>
          <p:spPr>
            <a:xfrm>
              <a:off x="2511900" y="14877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5" name="Google Shape;715;p48"/>
            <p:cNvSpPr txBox="1"/>
            <p:nvPr/>
          </p:nvSpPr>
          <p:spPr>
            <a:xfrm>
              <a:off x="3477425" y="818878"/>
              <a:ext cx="21903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16;p48"/>
            <p:cNvSpPr txBox="1"/>
            <p:nvPr/>
          </p:nvSpPr>
          <p:spPr>
            <a:xfrm>
              <a:off x="7040592" y="1676672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Google Shape;717;p48"/>
            <p:cNvSpPr txBox="1"/>
            <p:nvPr/>
          </p:nvSpPr>
          <p:spPr>
            <a:xfrm>
              <a:off x="7408550" y="29312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8" name="Google Shape;718;p48"/>
            <p:cNvSpPr txBox="1"/>
            <p:nvPr/>
          </p:nvSpPr>
          <p:spPr>
            <a:xfrm>
              <a:off x="5453700" y="275893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19;p48"/>
            <p:cNvSpPr txBox="1"/>
            <p:nvPr/>
          </p:nvSpPr>
          <p:spPr>
            <a:xfrm>
              <a:off x="5316650" y="36501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20" name="Google Shape;720;p48"/>
            <p:cNvCxnSpPr>
              <a:stCxn id="695" idx="2"/>
              <a:endCxn id="706" idx="0"/>
            </p:cNvCxnSpPr>
            <p:nvPr/>
          </p:nvCxnSpPr>
          <p:spPr>
            <a:xfrm rot="5400000">
              <a:off x="1277025" y="3672075"/>
              <a:ext cx="871500" cy="972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1" name="Google Shape;721;p48"/>
            <p:cNvSpPr txBox="1"/>
            <p:nvPr/>
          </p:nvSpPr>
          <p:spPr>
            <a:xfrm>
              <a:off x="802850" y="39888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2" name="Google Shape;722;p48"/>
            <p:cNvSpPr txBox="1"/>
            <p:nvPr/>
          </p:nvSpPr>
          <p:spPr>
            <a:xfrm>
              <a:off x="5902097" y="85019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3" name="Google Shape;723;p48"/>
            <p:cNvSpPr txBox="1"/>
            <p:nvPr/>
          </p:nvSpPr>
          <p:spPr>
            <a:xfrm>
              <a:off x="3302175" y="30584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4" name="Google Shape;724;p48"/>
            <p:cNvSpPr txBox="1"/>
            <p:nvPr/>
          </p:nvSpPr>
          <p:spPr>
            <a:xfrm>
              <a:off x="4745597" y="1900366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5" name="Google Shape;725;p48"/>
            <p:cNvSpPr txBox="1"/>
            <p:nvPr/>
          </p:nvSpPr>
          <p:spPr>
            <a:xfrm>
              <a:off x="6920450" y="41187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6" name="Google Shape;726;p48"/>
            <p:cNvSpPr txBox="1"/>
            <p:nvPr/>
          </p:nvSpPr>
          <p:spPr>
            <a:xfrm>
              <a:off x="2315988" y="3960737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7" name="Google Shape;727;p48"/>
            <p:cNvSpPr txBox="1"/>
            <p:nvPr/>
          </p:nvSpPr>
          <p:spPr>
            <a:xfrm>
              <a:off x="1568875" y="1743738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28" name="Google Shape;728;p48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8"/>
          <p:cNvSpPr/>
          <p:nvPr/>
        </p:nvSpPr>
        <p:spPr>
          <a:xfrm rot="-2012819">
            <a:off x="16004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48"/>
          <p:cNvSpPr/>
          <p:nvPr/>
        </p:nvSpPr>
        <p:spPr>
          <a:xfrm rot="-2012819">
            <a:off x="7579327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48"/>
          <p:cNvSpPr/>
          <p:nvPr/>
        </p:nvSpPr>
        <p:spPr>
          <a:xfrm rot="-2012819">
            <a:off x="7380527" y="2966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2" name="Google Shape;732;p48"/>
          <p:cNvSpPr/>
          <p:nvPr/>
        </p:nvSpPr>
        <p:spPr>
          <a:xfrm rot="-2012819">
            <a:off x="81196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48"/>
          <p:cNvSpPr/>
          <p:nvPr/>
        </p:nvSpPr>
        <p:spPr>
          <a:xfrm rot="-2012819">
            <a:off x="49753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48"/>
          <p:cNvSpPr txBox="1"/>
          <p:nvPr/>
        </p:nvSpPr>
        <p:spPr>
          <a:xfrm>
            <a:off x="6916625" y="3355225"/>
            <a:ext cx="222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5" name="Google Shape;735;p48"/>
          <p:cNvSpPr/>
          <p:nvPr/>
        </p:nvSpPr>
        <p:spPr>
          <a:xfrm rot="-2012819">
            <a:off x="2832502" y="34325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48"/>
          <p:cNvSpPr txBox="1"/>
          <p:nvPr/>
        </p:nvSpPr>
        <p:spPr>
          <a:xfrm>
            <a:off x="4249119" y="4264632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48"/>
          <p:cNvSpPr txBox="1"/>
          <p:nvPr/>
        </p:nvSpPr>
        <p:spPr>
          <a:xfrm>
            <a:off x="0" y="3203450"/>
            <a:ext cx="2648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8" name="Google Shape;738;p48"/>
          <p:cNvSpPr/>
          <p:nvPr/>
        </p:nvSpPr>
        <p:spPr>
          <a:xfrm rot="-2012819">
            <a:off x="1600402" y="45804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744" name="Google Shape;744;p49"/>
          <p:cNvSpPr txBox="1"/>
          <p:nvPr/>
        </p:nvSpPr>
        <p:spPr>
          <a:xfrm>
            <a:off x="558125" y="1225650"/>
            <a:ext cx="7693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SoccerPlayer.speakTo,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750" name="Google Shape;750;p50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tiffany).speakTo(erik);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751" name="Google Shape;751;p50"/>
          <p:cNvGrpSpPr/>
          <p:nvPr/>
        </p:nvGrpSpPr>
        <p:grpSpPr>
          <a:xfrm>
            <a:off x="399682" y="1566507"/>
            <a:ext cx="8106865" cy="3384959"/>
            <a:chOff x="490575" y="85019"/>
            <a:chExt cx="8224475" cy="4900056"/>
          </a:xfrm>
        </p:grpSpPr>
        <p:sp>
          <p:nvSpPr>
            <p:cNvPr id="752" name="Google Shape;752;p50"/>
            <p:cNvSpPr/>
            <p:nvPr/>
          </p:nvSpPr>
          <p:spPr>
            <a:xfrm>
              <a:off x="3690300" y="218200"/>
              <a:ext cx="1763400" cy="3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1220925" y="741375"/>
              <a:ext cx="2190300" cy="9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733923" y="638965"/>
              <a:ext cx="2613300" cy="108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5876284" y="2199097"/>
              <a:ext cx="1849500" cy="66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6101750" y="3397125"/>
              <a:ext cx="26133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1317225" y="2827575"/>
              <a:ext cx="1763400" cy="89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58" name="Google Shape;758;p50"/>
            <p:cNvCxnSpPr>
              <a:stCxn id="752" idx="1"/>
              <a:endCxn id="753" idx="0"/>
            </p:cNvCxnSpPr>
            <p:nvPr/>
          </p:nvCxnSpPr>
          <p:spPr>
            <a:xfrm flipH="1">
              <a:off x="2316000" y="396700"/>
              <a:ext cx="1374300" cy="344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9" name="Google Shape;759;p50"/>
            <p:cNvCxnSpPr>
              <a:stCxn id="752" idx="3"/>
              <a:endCxn id="754" idx="0"/>
            </p:cNvCxnSpPr>
            <p:nvPr/>
          </p:nvCxnSpPr>
          <p:spPr>
            <a:xfrm>
              <a:off x="5453700" y="396700"/>
              <a:ext cx="1587000" cy="242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0" name="Google Shape;760;p50"/>
            <p:cNvCxnSpPr>
              <a:stCxn id="754" idx="2"/>
              <a:endCxn id="761" idx="3"/>
            </p:cNvCxnSpPr>
            <p:nvPr/>
          </p:nvCxnSpPr>
          <p:spPr>
            <a:xfrm rot="5400000">
              <a:off x="4982273" y="335365"/>
              <a:ext cx="664800" cy="3451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2" name="Google Shape;762;p50"/>
            <p:cNvCxnSpPr>
              <a:stCxn id="754" idx="2"/>
              <a:endCxn id="755" idx="0"/>
            </p:cNvCxnSpPr>
            <p:nvPr/>
          </p:nvCxnSpPr>
          <p:spPr>
            <a:xfrm rot="5400000">
              <a:off x="6685823" y="1844215"/>
              <a:ext cx="470100" cy="2394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3" name="Google Shape;763;p50"/>
            <p:cNvCxnSpPr>
              <a:endCxn id="754" idx="1"/>
            </p:cNvCxnSpPr>
            <p:nvPr/>
          </p:nvCxnSpPr>
          <p:spPr>
            <a:xfrm>
              <a:off x="3411323" y="1160515"/>
              <a:ext cx="2322600" cy="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1" name="Google Shape;761;p50"/>
            <p:cNvSpPr/>
            <p:nvPr/>
          </p:nvSpPr>
          <p:spPr>
            <a:xfrm>
              <a:off x="2116725" y="219810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6064975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65" name="Google Shape;765;p50"/>
            <p:cNvCxnSpPr>
              <a:stCxn id="753" idx="2"/>
              <a:endCxn id="761" idx="0"/>
            </p:cNvCxnSpPr>
            <p:nvPr/>
          </p:nvCxnSpPr>
          <p:spPr>
            <a:xfrm flipH="1" rot="-5400000">
              <a:off x="2349825" y="1695225"/>
              <a:ext cx="469200" cy="5367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6" name="Google Shape;766;p50"/>
            <p:cNvSpPr/>
            <p:nvPr/>
          </p:nvSpPr>
          <p:spPr>
            <a:xfrm>
              <a:off x="3958225" y="35145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3916388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490575" y="45938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69" name="Google Shape;769;p50"/>
            <p:cNvCxnSpPr>
              <a:stCxn id="755" idx="2"/>
              <a:endCxn id="756" idx="0"/>
            </p:cNvCxnSpPr>
            <p:nvPr/>
          </p:nvCxnSpPr>
          <p:spPr>
            <a:xfrm flipH="1" rot="-5400000">
              <a:off x="6838234" y="2826697"/>
              <a:ext cx="533100" cy="6075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0" name="Google Shape;770;p50"/>
            <p:cNvCxnSpPr>
              <a:stCxn id="755" idx="2"/>
              <a:endCxn id="766" idx="0"/>
            </p:cNvCxnSpPr>
            <p:nvPr/>
          </p:nvCxnSpPr>
          <p:spPr>
            <a:xfrm rot="5400000">
              <a:off x="5422234" y="2135797"/>
              <a:ext cx="650700" cy="21069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1" name="Google Shape;771;p50"/>
            <p:cNvCxnSpPr>
              <a:stCxn id="766" idx="2"/>
              <a:endCxn id="767" idx="0"/>
            </p:cNvCxnSpPr>
            <p:nvPr/>
          </p:nvCxnSpPr>
          <p:spPr>
            <a:xfrm rot="5400000">
              <a:off x="4349875" y="4208475"/>
              <a:ext cx="647100" cy="417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2" name="Google Shape;772;p50"/>
            <p:cNvCxnSpPr>
              <a:stCxn id="756" idx="2"/>
              <a:endCxn id="764" idx="0"/>
            </p:cNvCxnSpPr>
            <p:nvPr/>
          </p:nvCxnSpPr>
          <p:spPr>
            <a:xfrm rot="5400000">
              <a:off x="6839750" y="3984375"/>
              <a:ext cx="529800" cy="6075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3" name="Google Shape;773;p50"/>
            <p:cNvCxnSpPr>
              <a:stCxn id="756" idx="1"/>
              <a:endCxn id="766" idx="3"/>
            </p:cNvCxnSpPr>
            <p:nvPr/>
          </p:nvCxnSpPr>
          <p:spPr>
            <a:xfrm flipH="1">
              <a:off x="5430350" y="3710175"/>
              <a:ext cx="6714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4" name="Google Shape;774;p50"/>
            <p:cNvCxnSpPr>
              <a:stCxn id="766" idx="1"/>
              <a:endCxn id="757" idx="3"/>
            </p:cNvCxnSpPr>
            <p:nvPr/>
          </p:nvCxnSpPr>
          <p:spPr>
            <a:xfrm rot="10800000">
              <a:off x="3080725" y="3274875"/>
              <a:ext cx="877500" cy="4353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5" name="Google Shape;775;p50"/>
            <p:cNvCxnSpPr>
              <a:stCxn id="757" idx="2"/>
              <a:endCxn id="767" idx="1"/>
            </p:cNvCxnSpPr>
            <p:nvPr/>
          </p:nvCxnSpPr>
          <p:spPr>
            <a:xfrm flipH="1" rot="-5400000">
              <a:off x="2544675" y="3376725"/>
              <a:ext cx="1026000" cy="171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6" name="Google Shape;776;p50"/>
            <p:cNvSpPr txBox="1"/>
            <p:nvPr/>
          </p:nvSpPr>
          <p:spPr>
            <a:xfrm>
              <a:off x="2511900" y="14877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7" name="Google Shape;777;p50"/>
            <p:cNvSpPr txBox="1"/>
            <p:nvPr/>
          </p:nvSpPr>
          <p:spPr>
            <a:xfrm>
              <a:off x="3477425" y="818878"/>
              <a:ext cx="21903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8" name="Google Shape;778;p50"/>
            <p:cNvSpPr txBox="1"/>
            <p:nvPr/>
          </p:nvSpPr>
          <p:spPr>
            <a:xfrm>
              <a:off x="7040592" y="1676672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9" name="Google Shape;779;p50"/>
            <p:cNvSpPr txBox="1"/>
            <p:nvPr/>
          </p:nvSpPr>
          <p:spPr>
            <a:xfrm>
              <a:off x="7408550" y="29312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0" name="Google Shape;780;p50"/>
            <p:cNvSpPr txBox="1"/>
            <p:nvPr/>
          </p:nvSpPr>
          <p:spPr>
            <a:xfrm>
              <a:off x="5453700" y="275893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1" name="Google Shape;781;p50"/>
            <p:cNvSpPr txBox="1"/>
            <p:nvPr/>
          </p:nvSpPr>
          <p:spPr>
            <a:xfrm>
              <a:off x="5316650" y="36501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82" name="Google Shape;782;p50"/>
            <p:cNvCxnSpPr>
              <a:stCxn id="757" idx="2"/>
              <a:endCxn id="768" idx="0"/>
            </p:cNvCxnSpPr>
            <p:nvPr/>
          </p:nvCxnSpPr>
          <p:spPr>
            <a:xfrm rot="5400000">
              <a:off x="1277025" y="3672075"/>
              <a:ext cx="871500" cy="972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3" name="Google Shape;783;p50"/>
            <p:cNvSpPr txBox="1"/>
            <p:nvPr/>
          </p:nvSpPr>
          <p:spPr>
            <a:xfrm>
              <a:off x="802850" y="39888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4" name="Google Shape;784;p50"/>
            <p:cNvSpPr txBox="1"/>
            <p:nvPr/>
          </p:nvSpPr>
          <p:spPr>
            <a:xfrm>
              <a:off x="5902097" y="85019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5" name="Google Shape;785;p50"/>
            <p:cNvSpPr txBox="1"/>
            <p:nvPr/>
          </p:nvSpPr>
          <p:spPr>
            <a:xfrm>
              <a:off x="3302175" y="30584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786;p50"/>
            <p:cNvSpPr txBox="1"/>
            <p:nvPr/>
          </p:nvSpPr>
          <p:spPr>
            <a:xfrm>
              <a:off x="4745597" y="1900366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7" name="Google Shape;787;p50"/>
            <p:cNvSpPr txBox="1"/>
            <p:nvPr/>
          </p:nvSpPr>
          <p:spPr>
            <a:xfrm>
              <a:off x="6920450" y="41187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8" name="Google Shape;788;p50"/>
            <p:cNvSpPr txBox="1"/>
            <p:nvPr/>
          </p:nvSpPr>
          <p:spPr>
            <a:xfrm>
              <a:off x="2315988" y="3960737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9" name="Google Shape;789;p50"/>
            <p:cNvSpPr txBox="1"/>
            <p:nvPr/>
          </p:nvSpPr>
          <p:spPr>
            <a:xfrm>
              <a:off x="1568875" y="1743738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90" name="Google Shape;790;p50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50"/>
          <p:cNvSpPr/>
          <p:nvPr/>
        </p:nvSpPr>
        <p:spPr>
          <a:xfrm rot="-2012819">
            <a:off x="16004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2" name="Google Shape;792;p50"/>
          <p:cNvSpPr/>
          <p:nvPr/>
        </p:nvSpPr>
        <p:spPr>
          <a:xfrm rot="-2012819">
            <a:off x="7579327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50"/>
          <p:cNvSpPr/>
          <p:nvPr/>
        </p:nvSpPr>
        <p:spPr>
          <a:xfrm rot="-2012819">
            <a:off x="7380527" y="2966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4" name="Google Shape;794;p50"/>
          <p:cNvSpPr/>
          <p:nvPr/>
        </p:nvSpPr>
        <p:spPr>
          <a:xfrm rot="-2012819">
            <a:off x="81196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50"/>
          <p:cNvSpPr/>
          <p:nvPr/>
        </p:nvSpPr>
        <p:spPr>
          <a:xfrm rot="-2012819">
            <a:off x="49753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6" name="Google Shape;796;p50"/>
          <p:cNvSpPr txBox="1"/>
          <p:nvPr/>
        </p:nvSpPr>
        <p:spPr>
          <a:xfrm>
            <a:off x="6916625" y="3355225"/>
            <a:ext cx="222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Person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97" name="Google Shape;797;p50"/>
          <p:cNvSpPr/>
          <p:nvPr/>
        </p:nvSpPr>
        <p:spPr>
          <a:xfrm rot="-2012819">
            <a:off x="2832502" y="34325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4249119" y="4264632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9" name="Google Shape;799;p50"/>
          <p:cNvSpPr txBox="1"/>
          <p:nvPr/>
        </p:nvSpPr>
        <p:spPr>
          <a:xfrm>
            <a:off x="0" y="3203450"/>
            <a:ext cx="2648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SoccerPlayer.speakTo(Person)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00" name="Google Shape;800;p50"/>
          <p:cNvSpPr/>
          <p:nvPr/>
        </p:nvSpPr>
        <p:spPr>
          <a:xfrm rot="-2012819">
            <a:off x="1600402" y="45804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806" name="Google Shape;806;p51"/>
          <p:cNvSpPr txBox="1"/>
          <p:nvPr/>
        </p:nvSpPr>
        <p:spPr>
          <a:xfrm>
            <a:off x="558125" y="1225650"/>
            <a:ext cx="7693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SoccerPlayer.speakTo,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00075"/>
            <a:ext cx="8520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Subclasses</a:t>
            </a:r>
            <a:r>
              <a:rPr lang="en"/>
              <a:t> (or child classes) are classes that inherit from another class. This means that they have access to all non-private functions and variables of their parent class in addition to any functions and variables defined in the child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r>
              <a:rPr lang="en"/>
              <a:t> Corgi, Pitbull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Superclasses</a:t>
            </a:r>
            <a:r>
              <a:rPr lang="en"/>
              <a:t> or parent classes are classes that are inherited by another class.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r>
              <a:rPr lang="en"/>
              <a:t> Dog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984663" y="308785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Dog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186138" y="38886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Corgi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834063" y="38886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Pitbull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8" name="Google Shape;78;p16"/>
          <p:cNvCxnSpPr>
            <a:stCxn id="75" idx="2"/>
            <a:endCxn id="76" idx="0"/>
          </p:cNvCxnSpPr>
          <p:nvPr/>
        </p:nvCxnSpPr>
        <p:spPr>
          <a:xfrm flipH="1">
            <a:off x="3747963" y="3527950"/>
            <a:ext cx="798600" cy="360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5" idx="2"/>
            <a:endCxn id="77" idx="0"/>
          </p:cNvCxnSpPr>
          <p:nvPr/>
        </p:nvCxnSpPr>
        <p:spPr>
          <a:xfrm>
            <a:off x="4546563" y="3527950"/>
            <a:ext cx="849300" cy="360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812" name="Google Shape;812;p52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erik).speakTo(stella);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813" name="Google Shape;813;p52"/>
          <p:cNvGrpSpPr/>
          <p:nvPr/>
        </p:nvGrpSpPr>
        <p:grpSpPr>
          <a:xfrm>
            <a:off x="399682" y="1566507"/>
            <a:ext cx="8106865" cy="3384959"/>
            <a:chOff x="490575" y="85019"/>
            <a:chExt cx="8224475" cy="4900056"/>
          </a:xfrm>
        </p:grpSpPr>
        <p:sp>
          <p:nvSpPr>
            <p:cNvPr id="814" name="Google Shape;814;p52"/>
            <p:cNvSpPr/>
            <p:nvPr/>
          </p:nvSpPr>
          <p:spPr>
            <a:xfrm>
              <a:off x="3690300" y="218200"/>
              <a:ext cx="1763400" cy="3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1220925" y="741375"/>
              <a:ext cx="2190300" cy="9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5733923" y="638965"/>
              <a:ext cx="2613300" cy="108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5876284" y="2199097"/>
              <a:ext cx="1849500" cy="66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6101750" y="3397125"/>
              <a:ext cx="26133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9" name="Google Shape;819;p52"/>
            <p:cNvSpPr/>
            <p:nvPr/>
          </p:nvSpPr>
          <p:spPr>
            <a:xfrm>
              <a:off x="1317225" y="2827575"/>
              <a:ext cx="1763400" cy="89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20" name="Google Shape;820;p52"/>
            <p:cNvCxnSpPr>
              <a:stCxn id="814" idx="1"/>
              <a:endCxn id="815" idx="0"/>
            </p:cNvCxnSpPr>
            <p:nvPr/>
          </p:nvCxnSpPr>
          <p:spPr>
            <a:xfrm flipH="1">
              <a:off x="2316000" y="396700"/>
              <a:ext cx="1374300" cy="344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1" name="Google Shape;821;p52"/>
            <p:cNvCxnSpPr>
              <a:stCxn id="814" idx="3"/>
              <a:endCxn id="816" idx="0"/>
            </p:cNvCxnSpPr>
            <p:nvPr/>
          </p:nvCxnSpPr>
          <p:spPr>
            <a:xfrm>
              <a:off x="5453700" y="396700"/>
              <a:ext cx="1587000" cy="242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2" name="Google Shape;822;p52"/>
            <p:cNvCxnSpPr>
              <a:stCxn id="816" idx="2"/>
              <a:endCxn id="823" idx="3"/>
            </p:cNvCxnSpPr>
            <p:nvPr/>
          </p:nvCxnSpPr>
          <p:spPr>
            <a:xfrm rot="5400000">
              <a:off x="4982273" y="335365"/>
              <a:ext cx="664800" cy="3451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4" name="Google Shape;824;p52"/>
            <p:cNvCxnSpPr>
              <a:stCxn id="816" idx="2"/>
              <a:endCxn id="817" idx="0"/>
            </p:cNvCxnSpPr>
            <p:nvPr/>
          </p:nvCxnSpPr>
          <p:spPr>
            <a:xfrm rot="5400000">
              <a:off x="6685823" y="1844215"/>
              <a:ext cx="470100" cy="2394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5" name="Google Shape;825;p52"/>
            <p:cNvCxnSpPr>
              <a:endCxn id="816" idx="1"/>
            </p:cNvCxnSpPr>
            <p:nvPr/>
          </p:nvCxnSpPr>
          <p:spPr>
            <a:xfrm>
              <a:off x="3411323" y="1160515"/>
              <a:ext cx="2322600" cy="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3" name="Google Shape;823;p52"/>
            <p:cNvSpPr/>
            <p:nvPr/>
          </p:nvSpPr>
          <p:spPr>
            <a:xfrm>
              <a:off x="2116725" y="219810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6064975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27" name="Google Shape;827;p52"/>
            <p:cNvCxnSpPr>
              <a:stCxn id="815" idx="2"/>
              <a:endCxn id="823" idx="0"/>
            </p:cNvCxnSpPr>
            <p:nvPr/>
          </p:nvCxnSpPr>
          <p:spPr>
            <a:xfrm flipH="1" rot="-5400000">
              <a:off x="2349825" y="1695225"/>
              <a:ext cx="469200" cy="5367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8" name="Google Shape;828;p52"/>
            <p:cNvSpPr/>
            <p:nvPr/>
          </p:nvSpPr>
          <p:spPr>
            <a:xfrm>
              <a:off x="3958225" y="35145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3916388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490575" y="45938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31" name="Google Shape;831;p52"/>
            <p:cNvCxnSpPr>
              <a:stCxn id="817" idx="2"/>
              <a:endCxn id="818" idx="0"/>
            </p:cNvCxnSpPr>
            <p:nvPr/>
          </p:nvCxnSpPr>
          <p:spPr>
            <a:xfrm flipH="1" rot="-5400000">
              <a:off x="6838234" y="2826697"/>
              <a:ext cx="533100" cy="6075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2" name="Google Shape;832;p52"/>
            <p:cNvCxnSpPr>
              <a:stCxn id="817" idx="2"/>
              <a:endCxn id="828" idx="0"/>
            </p:cNvCxnSpPr>
            <p:nvPr/>
          </p:nvCxnSpPr>
          <p:spPr>
            <a:xfrm rot="5400000">
              <a:off x="5422234" y="2135797"/>
              <a:ext cx="650700" cy="21069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3" name="Google Shape;833;p52"/>
            <p:cNvCxnSpPr>
              <a:stCxn id="828" idx="2"/>
              <a:endCxn id="829" idx="0"/>
            </p:cNvCxnSpPr>
            <p:nvPr/>
          </p:nvCxnSpPr>
          <p:spPr>
            <a:xfrm rot="5400000">
              <a:off x="4349875" y="4208475"/>
              <a:ext cx="647100" cy="417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4" name="Google Shape;834;p52"/>
            <p:cNvCxnSpPr>
              <a:stCxn id="818" idx="2"/>
              <a:endCxn id="826" idx="0"/>
            </p:cNvCxnSpPr>
            <p:nvPr/>
          </p:nvCxnSpPr>
          <p:spPr>
            <a:xfrm rot="5400000">
              <a:off x="6839750" y="3984375"/>
              <a:ext cx="529800" cy="6075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5" name="Google Shape;835;p52"/>
            <p:cNvCxnSpPr>
              <a:stCxn id="818" idx="1"/>
              <a:endCxn id="828" idx="3"/>
            </p:cNvCxnSpPr>
            <p:nvPr/>
          </p:nvCxnSpPr>
          <p:spPr>
            <a:xfrm flipH="1">
              <a:off x="5430350" y="3710175"/>
              <a:ext cx="6714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6" name="Google Shape;836;p52"/>
            <p:cNvCxnSpPr>
              <a:stCxn id="828" idx="1"/>
              <a:endCxn id="819" idx="3"/>
            </p:cNvCxnSpPr>
            <p:nvPr/>
          </p:nvCxnSpPr>
          <p:spPr>
            <a:xfrm rot="10800000">
              <a:off x="3080725" y="3274875"/>
              <a:ext cx="877500" cy="4353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7" name="Google Shape;837;p52"/>
            <p:cNvCxnSpPr>
              <a:stCxn id="819" idx="2"/>
              <a:endCxn id="829" idx="1"/>
            </p:cNvCxnSpPr>
            <p:nvPr/>
          </p:nvCxnSpPr>
          <p:spPr>
            <a:xfrm flipH="1" rot="-5400000">
              <a:off x="2544675" y="3376725"/>
              <a:ext cx="1026000" cy="171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8" name="Google Shape;838;p52"/>
            <p:cNvSpPr txBox="1"/>
            <p:nvPr/>
          </p:nvSpPr>
          <p:spPr>
            <a:xfrm>
              <a:off x="2511900" y="14877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9" name="Google Shape;839;p52"/>
            <p:cNvSpPr txBox="1"/>
            <p:nvPr/>
          </p:nvSpPr>
          <p:spPr>
            <a:xfrm>
              <a:off x="3477425" y="818878"/>
              <a:ext cx="21903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0" name="Google Shape;840;p52"/>
            <p:cNvSpPr txBox="1"/>
            <p:nvPr/>
          </p:nvSpPr>
          <p:spPr>
            <a:xfrm>
              <a:off x="7040592" y="1676672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1" name="Google Shape;841;p52"/>
            <p:cNvSpPr txBox="1"/>
            <p:nvPr/>
          </p:nvSpPr>
          <p:spPr>
            <a:xfrm>
              <a:off x="7408550" y="29312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2" name="Google Shape;842;p52"/>
            <p:cNvSpPr txBox="1"/>
            <p:nvPr/>
          </p:nvSpPr>
          <p:spPr>
            <a:xfrm>
              <a:off x="5453700" y="275893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3" name="Google Shape;843;p52"/>
            <p:cNvSpPr txBox="1"/>
            <p:nvPr/>
          </p:nvSpPr>
          <p:spPr>
            <a:xfrm>
              <a:off x="5316650" y="36501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44" name="Google Shape;844;p52"/>
            <p:cNvCxnSpPr>
              <a:stCxn id="819" idx="2"/>
              <a:endCxn id="830" idx="0"/>
            </p:cNvCxnSpPr>
            <p:nvPr/>
          </p:nvCxnSpPr>
          <p:spPr>
            <a:xfrm rot="5400000">
              <a:off x="1277025" y="3672075"/>
              <a:ext cx="871500" cy="972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5" name="Google Shape;845;p52"/>
            <p:cNvSpPr txBox="1"/>
            <p:nvPr/>
          </p:nvSpPr>
          <p:spPr>
            <a:xfrm>
              <a:off x="802850" y="39888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6" name="Google Shape;846;p52"/>
            <p:cNvSpPr txBox="1"/>
            <p:nvPr/>
          </p:nvSpPr>
          <p:spPr>
            <a:xfrm>
              <a:off x="5902097" y="85019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7" name="Google Shape;847;p52"/>
            <p:cNvSpPr txBox="1"/>
            <p:nvPr/>
          </p:nvSpPr>
          <p:spPr>
            <a:xfrm>
              <a:off x="3302175" y="30584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8" name="Google Shape;848;p52"/>
            <p:cNvSpPr txBox="1"/>
            <p:nvPr/>
          </p:nvSpPr>
          <p:spPr>
            <a:xfrm>
              <a:off x="4745597" y="1900366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9" name="Google Shape;849;p52"/>
            <p:cNvSpPr txBox="1"/>
            <p:nvPr/>
          </p:nvSpPr>
          <p:spPr>
            <a:xfrm>
              <a:off x="6920450" y="41187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0" name="Google Shape;850;p52"/>
            <p:cNvSpPr txBox="1"/>
            <p:nvPr/>
          </p:nvSpPr>
          <p:spPr>
            <a:xfrm>
              <a:off x="2315988" y="3960737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1" name="Google Shape;851;p52"/>
            <p:cNvSpPr txBox="1"/>
            <p:nvPr/>
          </p:nvSpPr>
          <p:spPr>
            <a:xfrm>
              <a:off x="1568875" y="1743738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52" name="Google Shape;852;p52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52"/>
          <p:cNvSpPr/>
          <p:nvPr/>
        </p:nvSpPr>
        <p:spPr>
          <a:xfrm rot="-2012819">
            <a:off x="16004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52"/>
          <p:cNvSpPr/>
          <p:nvPr/>
        </p:nvSpPr>
        <p:spPr>
          <a:xfrm rot="-2012819">
            <a:off x="7579327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52"/>
          <p:cNvSpPr/>
          <p:nvPr/>
        </p:nvSpPr>
        <p:spPr>
          <a:xfrm rot="-2012819">
            <a:off x="7380527" y="2966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52"/>
          <p:cNvSpPr/>
          <p:nvPr/>
        </p:nvSpPr>
        <p:spPr>
          <a:xfrm rot="-2012819">
            <a:off x="81196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52"/>
          <p:cNvSpPr/>
          <p:nvPr/>
        </p:nvSpPr>
        <p:spPr>
          <a:xfrm rot="-2012819">
            <a:off x="49753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52"/>
          <p:cNvSpPr txBox="1"/>
          <p:nvPr/>
        </p:nvSpPr>
        <p:spPr>
          <a:xfrm>
            <a:off x="6916625" y="3355225"/>
            <a:ext cx="222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.speakTo(Person)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9" name="Google Shape;859;p52"/>
          <p:cNvSpPr/>
          <p:nvPr/>
        </p:nvSpPr>
        <p:spPr>
          <a:xfrm rot="-2012819">
            <a:off x="2832502" y="34325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0" name="Google Shape;860;p52"/>
          <p:cNvSpPr txBox="1"/>
          <p:nvPr/>
        </p:nvSpPr>
        <p:spPr>
          <a:xfrm>
            <a:off x="4249119" y="4264632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861;p52"/>
          <p:cNvSpPr/>
          <p:nvPr/>
        </p:nvSpPr>
        <p:spPr>
          <a:xfrm rot="-2012819">
            <a:off x="5020177" y="455276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867" name="Google Shape;867;p53"/>
          <p:cNvSpPr txBox="1"/>
          <p:nvPr/>
        </p:nvSpPr>
        <p:spPr>
          <a:xfrm>
            <a:off x="558125" y="1225650"/>
            <a:ext cx="76935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SoccerPlayer.speakTo,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873" name="Google Shape;873;p54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erik).watch(tiffany);</a:t>
            </a:r>
            <a:endParaRPr sz="13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874" name="Google Shape;874;p54"/>
          <p:cNvGrpSpPr/>
          <p:nvPr/>
        </p:nvGrpSpPr>
        <p:grpSpPr>
          <a:xfrm>
            <a:off x="399682" y="1566507"/>
            <a:ext cx="8106865" cy="3384959"/>
            <a:chOff x="490575" y="85019"/>
            <a:chExt cx="8224475" cy="4900056"/>
          </a:xfrm>
        </p:grpSpPr>
        <p:sp>
          <p:nvSpPr>
            <p:cNvPr id="875" name="Google Shape;875;p54"/>
            <p:cNvSpPr/>
            <p:nvPr/>
          </p:nvSpPr>
          <p:spPr>
            <a:xfrm>
              <a:off x="3690300" y="218200"/>
              <a:ext cx="1763400" cy="3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1220925" y="741375"/>
              <a:ext cx="2190300" cy="9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5733923" y="638965"/>
              <a:ext cx="2613300" cy="108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5876284" y="2199097"/>
              <a:ext cx="1849500" cy="66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6101750" y="3397125"/>
              <a:ext cx="26133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1317225" y="2827575"/>
              <a:ext cx="1763400" cy="89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81" name="Google Shape;881;p54"/>
            <p:cNvCxnSpPr>
              <a:stCxn id="875" idx="1"/>
              <a:endCxn id="876" idx="0"/>
            </p:cNvCxnSpPr>
            <p:nvPr/>
          </p:nvCxnSpPr>
          <p:spPr>
            <a:xfrm flipH="1">
              <a:off x="2316000" y="396700"/>
              <a:ext cx="1374300" cy="344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2" name="Google Shape;882;p54"/>
            <p:cNvCxnSpPr>
              <a:stCxn id="875" idx="3"/>
              <a:endCxn id="877" idx="0"/>
            </p:cNvCxnSpPr>
            <p:nvPr/>
          </p:nvCxnSpPr>
          <p:spPr>
            <a:xfrm>
              <a:off x="5453700" y="396700"/>
              <a:ext cx="1587000" cy="242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3" name="Google Shape;883;p54"/>
            <p:cNvCxnSpPr>
              <a:stCxn id="877" idx="2"/>
              <a:endCxn id="884" idx="3"/>
            </p:cNvCxnSpPr>
            <p:nvPr/>
          </p:nvCxnSpPr>
          <p:spPr>
            <a:xfrm rot="5400000">
              <a:off x="4982273" y="335365"/>
              <a:ext cx="664800" cy="3451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5" name="Google Shape;885;p54"/>
            <p:cNvCxnSpPr>
              <a:stCxn id="877" idx="2"/>
              <a:endCxn id="878" idx="0"/>
            </p:cNvCxnSpPr>
            <p:nvPr/>
          </p:nvCxnSpPr>
          <p:spPr>
            <a:xfrm rot="5400000">
              <a:off x="6685823" y="1844215"/>
              <a:ext cx="470100" cy="2394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6" name="Google Shape;886;p54"/>
            <p:cNvCxnSpPr>
              <a:endCxn id="877" idx="1"/>
            </p:cNvCxnSpPr>
            <p:nvPr/>
          </p:nvCxnSpPr>
          <p:spPr>
            <a:xfrm>
              <a:off x="3411323" y="1160515"/>
              <a:ext cx="2322600" cy="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4" name="Google Shape;884;p54"/>
            <p:cNvSpPr/>
            <p:nvPr/>
          </p:nvSpPr>
          <p:spPr>
            <a:xfrm>
              <a:off x="2116725" y="219810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6064975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88" name="Google Shape;888;p54"/>
            <p:cNvCxnSpPr>
              <a:stCxn id="876" idx="2"/>
              <a:endCxn id="884" idx="0"/>
            </p:cNvCxnSpPr>
            <p:nvPr/>
          </p:nvCxnSpPr>
          <p:spPr>
            <a:xfrm flipH="1" rot="-5400000">
              <a:off x="2349825" y="1695225"/>
              <a:ext cx="469200" cy="5367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9" name="Google Shape;889;p54"/>
            <p:cNvSpPr/>
            <p:nvPr/>
          </p:nvSpPr>
          <p:spPr>
            <a:xfrm>
              <a:off x="3958225" y="35145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3916388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490575" y="45938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92" name="Google Shape;892;p54"/>
            <p:cNvCxnSpPr>
              <a:stCxn id="878" idx="2"/>
              <a:endCxn id="879" idx="0"/>
            </p:cNvCxnSpPr>
            <p:nvPr/>
          </p:nvCxnSpPr>
          <p:spPr>
            <a:xfrm flipH="1" rot="-5400000">
              <a:off x="6838234" y="2826697"/>
              <a:ext cx="533100" cy="6075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3" name="Google Shape;893;p54"/>
            <p:cNvCxnSpPr>
              <a:stCxn id="878" idx="2"/>
              <a:endCxn id="889" idx="0"/>
            </p:cNvCxnSpPr>
            <p:nvPr/>
          </p:nvCxnSpPr>
          <p:spPr>
            <a:xfrm rot="5400000">
              <a:off x="5422234" y="2135797"/>
              <a:ext cx="650700" cy="21069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4" name="Google Shape;894;p54"/>
            <p:cNvCxnSpPr>
              <a:stCxn id="889" idx="2"/>
              <a:endCxn id="890" idx="0"/>
            </p:cNvCxnSpPr>
            <p:nvPr/>
          </p:nvCxnSpPr>
          <p:spPr>
            <a:xfrm rot="5400000">
              <a:off x="4349875" y="4208475"/>
              <a:ext cx="647100" cy="417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5" name="Google Shape;895;p54"/>
            <p:cNvCxnSpPr>
              <a:stCxn id="879" idx="2"/>
              <a:endCxn id="887" idx="0"/>
            </p:cNvCxnSpPr>
            <p:nvPr/>
          </p:nvCxnSpPr>
          <p:spPr>
            <a:xfrm rot="5400000">
              <a:off x="6839750" y="3984375"/>
              <a:ext cx="529800" cy="6075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6" name="Google Shape;896;p54"/>
            <p:cNvCxnSpPr>
              <a:stCxn id="879" idx="1"/>
              <a:endCxn id="889" idx="3"/>
            </p:cNvCxnSpPr>
            <p:nvPr/>
          </p:nvCxnSpPr>
          <p:spPr>
            <a:xfrm flipH="1">
              <a:off x="5430350" y="3710175"/>
              <a:ext cx="6714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7" name="Google Shape;897;p54"/>
            <p:cNvCxnSpPr>
              <a:stCxn id="889" idx="1"/>
              <a:endCxn id="880" idx="3"/>
            </p:cNvCxnSpPr>
            <p:nvPr/>
          </p:nvCxnSpPr>
          <p:spPr>
            <a:xfrm rot="10800000">
              <a:off x="3080725" y="3274875"/>
              <a:ext cx="877500" cy="4353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8" name="Google Shape;898;p54"/>
            <p:cNvCxnSpPr>
              <a:stCxn id="880" idx="2"/>
              <a:endCxn id="890" idx="1"/>
            </p:cNvCxnSpPr>
            <p:nvPr/>
          </p:nvCxnSpPr>
          <p:spPr>
            <a:xfrm flipH="1" rot="-5400000">
              <a:off x="2544675" y="3376725"/>
              <a:ext cx="1026000" cy="171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9" name="Google Shape;899;p54"/>
            <p:cNvSpPr txBox="1"/>
            <p:nvPr/>
          </p:nvSpPr>
          <p:spPr>
            <a:xfrm>
              <a:off x="2511900" y="14877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0" name="Google Shape;900;p54"/>
            <p:cNvSpPr txBox="1"/>
            <p:nvPr/>
          </p:nvSpPr>
          <p:spPr>
            <a:xfrm>
              <a:off x="3477425" y="818878"/>
              <a:ext cx="21903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1" name="Google Shape;901;p54"/>
            <p:cNvSpPr txBox="1"/>
            <p:nvPr/>
          </p:nvSpPr>
          <p:spPr>
            <a:xfrm>
              <a:off x="7040592" y="1676672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2" name="Google Shape;902;p54"/>
            <p:cNvSpPr txBox="1"/>
            <p:nvPr/>
          </p:nvSpPr>
          <p:spPr>
            <a:xfrm>
              <a:off x="7408550" y="29312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3" name="Google Shape;903;p54"/>
            <p:cNvSpPr txBox="1"/>
            <p:nvPr/>
          </p:nvSpPr>
          <p:spPr>
            <a:xfrm>
              <a:off x="5453700" y="275893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4" name="Google Shape;904;p54"/>
            <p:cNvSpPr txBox="1"/>
            <p:nvPr/>
          </p:nvSpPr>
          <p:spPr>
            <a:xfrm>
              <a:off x="5316650" y="36501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05" name="Google Shape;905;p54"/>
            <p:cNvCxnSpPr>
              <a:stCxn id="880" idx="2"/>
              <a:endCxn id="891" idx="0"/>
            </p:cNvCxnSpPr>
            <p:nvPr/>
          </p:nvCxnSpPr>
          <p:spPr>
            <a:xfrm rot="5400000">
              <a:off x="1277025" y="3672075"/>
              <a:ext cx="871500" cy="972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6" name="Google Shape;906;p54"/>
            <p:cNvSpPr txBox="1"/>
            <p:nvPr/>
          </p:nvSpPr>
          <p:spPr>
            <a:xfrm>
              <a:off x="802850" y="39888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7" name="Google Shape;907;p54"/>
            <p:cNvSpPr txBox="1"/>
            <p:nvPr/>
          </p:nvSpPr>
          <p:spPr>
            <a:xfrm>
              <a:off x="5902097" y="85019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8" name="Google Shape;908;p54"/>
            <p:cNvSpPr txBox="1"/>
            <p:nvPr/>
          </p:nvSpPr>
          <p:spPr>
            <a:xfrm>
              <a:off x="3302175" y="30584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9" name="Google Shape;909;p54"/>
            <p:cNvSpPr txBox="1"/>
            <p:nvPr/>
          </p:nvSpPr>
          <p:spPr>
            <a:xfrm>
              <a:off x="4745597" y="1900366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0" name="Google Shape;910;p54"/>
            <p:cNvSpPr txBox="1"/>
            <p:nvPr/>
          </p:nvSpPr>
          <p:spPr>
            <a:xfrm>
              <a:off x="6920450" y="41187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1" name="Google Shape;911;p54"/>
            <p:cNvSpPr txBox="1"/>
            <p:nvPr/>
          </p:nvSpPr>
          <p:spPr>
            <a:xfrm>
              <a:off x="2315988" y="3960737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2" name="Google Shape;912;p54"/>
            <p:cNvSpPr txBox="1"/>
            <p:nvPr/>
          </p:nvSpPr>
          <p:spPr>
            <a:xfrm>
              <a:off x="1568875" y="1743738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13" name="Google Shape;913;p54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54"/>
          <p:cNvSpPr/>
          <p:nvPr/>
        </p:nvSpPr>
        <p:spPr>
          <a:xfrm rot="-2012819">
            <a:off x="16004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54"/>
          <p:cNvSpPr/>
          <p:nvPr/>
        </p:nvSpPr>
        <p:spPr>
          <a:xfrm rot="-2012819">
            <a:off x="7579327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54"/>
          <p:cNvSpPr/>
          <p:nvPr/>
        </p:nvSpPr>
        <p:spPr>
          <a:xfrm rot="-2012819">
            <a:off x="7380527" y="2966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54"/>
          <p:cNvSpPr/>
          <p:nvPr/>
        </p:nvSpPr>
        <p:spPr>
          <a:xfrm rot="-2012819">
            <a:off x="81196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54"/>
          <p:cNvSpPr/>
          <p:nvPr/>
        </p:nvSpPr>
        <p:spPr>
          <a:xfrm rot="-2012819">
            <a:off x="7325852" y="455276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9" name="Google Shape;919;p54"/>
          <p:cNvSpPr txBox="1"/>
          <p:nvPr/>
        </p:nvSpPr>
        <p:spPr>
          <a:xfrm>
            <a:off x="7018025" y="3376625"/>
            <a:ext cx="222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Athlete.watch(Athlete)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20" name="Google Shape;920;p54"/>
          <p:cNvSpPr txBox="1"/>
          <p:nvPr/>
        </p:nvSpPr>
        <p:spPr>
          <a:xfrm>
            <a:off x="4249119" y="4264632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Forget It, We Ball</a:t>
            </a:r>
            <a:endParaRPr/>
          </a:p>
        </p:txBody>
      </p:sp>
      <p:sp>
        <p:nvSpPr>
          <p:cNvPr id="926" name="Google Shape;926;p55"/>
          <p:cNvSpPr txBox="1"/>
          <p:nvPr/>
        </p:nvSpPr>
        <p:spPr>
          <a:xfrm>
            <a:off x="558125" y="1225650"/>
            <a:ext cx="8163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daniel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Person.watch, Athlete.watch → ball is life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SoccerPlayer.speakTo,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19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((Person)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Person.speakTo, SoccerPlayer.speakTo → join 61ballers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((Athlete)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).speakTo(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stella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Athlete.speakTo, Athlete.speakTo → i love sports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((SoccerPlayer)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erik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).watch(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tiffany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 </a:t>
            </a:r>
            <a:r>
              <a:rPr lang="en" sz="13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Athlete.watch, RE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/>
              <a:t> List Inheritance</a:t>
            </a:r>
            <a:endParaRPr/>
          </a:p>
        </p:txBody>
      </p:sp>
      <p:sp>
        <p:nvSpPr>
          <p:cNvPr id="932" name="Google Shape;932;p56"/>
          <p:cNvSpPr txBox="1"/>
          <p:nvPr/>
        </p:nvSpPr>
        <p:spPr>
          <a:xfrm>
            <a:off x="410200" y="1083400"/>
            <a:ext cx="8076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Modify the code below so that the max method of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works properly. Assume all numbers inserted into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are positive, and we only insert using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insertFront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.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3" name="Google Shape;933;p56"/>
          <p:cNvSpPr txBox="1"/>
          <p:nvPr/>
        </p:nvSpPr>
        <p:spPr>
          <a:xfrm>
            <a:off x="470600" y="1730775"/>
            <a:ext cx="41013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public class DMSList {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private IntNode sentinel;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public DMSList() {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    sentinel = new IntNode(-1000, _______);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public class IntNode {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    // IntNode definition here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class LastIntNode extends IntNode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// LastIntNode definition here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max()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return sentinel.next.max();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void insertFront(int x) { 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// insert code 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4" name="Google Shape;934;p56"/>
          <p:cNvSpPr txBox="1"/>
          <p:nvPr/>
        </p:nvSpPr>
        <p:spPr>
          <a:xfrm>
            <a:off x="4486875" y="1665100"/>
            <a:ext cx="43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5" name="Google Shape;935;p56"/>
          <p:cNvSpPr txBox="1"/>
          <p:nvPr/>
        </p:nvSpPr>
        <p:spPr>
          <a:xfrm>
            <a:off x="5012175" y="2134000"/>
            <a:ext cx="30000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LastIntNode extends IntNode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LastIntNode()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_________________;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 max() {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________________;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/>
              <a:t> List Inheritance</a:t>
            </a:r>
            <a:endParaRPr/>
          </a:p>
        </p:txBody>
      </p:sp>
      <p:sp>
        <p:nvSpPr>
          <p:cNvPr id="941" name="Google Shape;941;p57"/>
          <p:cNvSpPr txBox="1"/>
          <p:nvPr/>
        </p:nvSpPr>
        <p:spPr>
          <a:xfrm>
            <a:off x="410200" y="1083400"/>
            <a:ext cx="8076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Modify the code below so that the max method of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works properly. Assume all numbers inserted into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are positive, and we only insert using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insertFront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.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2" name="Google Shape;942;p57"/>
          <p:cNvSpPr txBox="1"/>
          <p:nvPr/>
        </p:nvSpPr>
        <p:spPr>
          <a:xfrm>
            <a:off x="410200" y="1894925"/>
            <a:ext cx="3879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DMSList()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sentinel = new IntNode(-1000, </a:t>
            </a: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new LastIntNode()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// other code here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43" name="Google Shape;943;p57"/>
          <p:cNvSpPr txBox="1"/>
          <p:nvPr/>
        </p:nvSpPr>
        <p:spPr>
          <a:xfrm>
            <a:off x="4705750" y="1894925"/>
            <a:ext cx="4071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LastIntNode extends IntNode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LastIntNode()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__________________;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max()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__________________;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/>
              <a:t> List Inheritance</a:t>
            </a:r>
            <a:endParaRPr/>
          </a:p>
        </p:txBody>
      </p:sp>
      <p:sp>
        <p:nvSpPr>
          <p:cNvPr id="949" name="Google Shape;949;p58"/>
          <p:cNvSpPr txBox="1"/>
          <p:nvPr/>
        </p:nvSpPr>
        <p:spPr>
          <a:xfrm>
            <a:off x="410200" y="1083400"/>
            <a:ext cx="8076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Modify the code below so that the max method of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works properly. Assume all numbers inserted into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are positive, and we only insert using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insertFront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.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0" name="Google Shape;950;p58"/>
          <p:cNvSpPr txBox="1"/>
          <p:nvPr/>
        </p:nvSpPr>
        <p:spPr>
          <a:xfrm>
            <a:off x="410200" y="1894925"/>
            <a:ext cx="3879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DMSList()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sentinel = new IntNode(-1000, </a:t>
            </a: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new LastIntNode()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// other code here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1" name="Google Shape;951;p58"/>
          <p:cNvSpPr txBox="1"/>
          <p:nvPr/>
        </p:nvSpPr>
        <p:spPr>
          <a:xfrm>
            <a:off x="4705750" y="1894925"/>
            <a:ext cx="4071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LastIntNode extends IntNode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LastIntNode()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super(0, null);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max()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/>
              <a:t> List Inheritance</a:t>
            </a:r>
            <a:endParaRPr/>
          </a:p>
        </p:txBody>
      </p:sp>
      <p:sp>
        <p:nvSpPr>
          <p:cNvPr id="957" name="Google Shape;957;p59"/>
          <p:cNvSpPr txBox="1"/>
          <p:nvPr/>
        </p:nvSpPr>
        <p:spPr>
          <a:xfrm>
            <a:off x="410200" y="1083400"/>
            <a:ext cx="8076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Modify the code below so that the max method of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works properly. Assume all numbers inserted into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DMSList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 are positive, and we only insert using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insertFront</a:t>
            </a:r>
            <a:r>
              <a:rPr lang="en" sz="1200">
                <a:latin typeface="Avenir"/>
                <a:ea typeface="Avenir"/>
                <a:cs typeface="Avenir"/>
                <a:sym typeface="Avenir"/>
              </a:rPr>
              <a:t>.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8" name="Google Shape;958;p59"/>
          <p:cNvSpPr txBox="1"/>
          <p:nvPr/>
        </p:nvSpPr>
        <p:spPr>
          <a:xfrm>
            <a:off x="410200" y="1894925"/>
            <a:ext cx="3879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DMSList()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sentinel = new IntNode(-1000, </a:t>
            </a: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new LastIntNode()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// other code here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9" name="Google Shape;959;p59"/>
          <p:cNvSpPr txBox="1"/>
          <p:nvPr/>
        </p:nvSpPr>
        <p:spPr>
          <a:xfrm>
            <a:off x="4705750" y="1894925"/>
            <a:ext cx="4071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LastIntNode extends IntNode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LastIntNode()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super(0, null);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max()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0;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Methods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Method Overloading</a:t>
            </a:r>
            <a:r>
              <a:rPr lang="en"/>
              <a:t> is done when there are multiple methods with the same name, but different 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void barkAt(Dog d) { System.out.print(“Woof, it’s another dog!”);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public void barkAt(CS61BStaff s) { System.out.print(“Woof, what is this?”);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Food for thought: what is an advantage of method overloading? Hint: think about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System.out.print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Method Overriding</a:t>
            </a:r>
            <a:r>
              <a:rPr lang="en"/>
              <a:t> is done when a subclass has a method with the exact same function signature as a method in its superclass. It is usually marked with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r>
              <a:rPr lang="en"/>
              <a:t> tag.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In Dog class: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void speak() { System.out.print(“Woof, I’m a dog!”);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/>
              <a:t>In Corgi Class, which inherits from Dog: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public void speak() { System.out.print(“Woof, I’m a corgi!”);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Interfaces</a:t>
            </a:r>
            <a:r>
              <a:rPr lang="en"/>
              <a:t> are </a:t>
            </a:r>
            <a:r>
              <a:rPr lang="en">
                <a:solidFill>
                  <a:srgbClr val="351C75"/>
                </a:solidFill>
              </a:rPr>
              <a:t>implemented</a:t>
            </a:r>
            <a:r>
              <a:rPr lang="en"/>
              <a:t> by classes. They describe a narrow ability that can apply to many classes that may or may not be related to one another.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do not usually implement the methods they specify.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methods are inherently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</a:t>
            </a:r>
            <a:r>
              <a:rPr lang="en"/>
              <a:t>, which must be specified in the subclass that implements them (subclasses must override and implement interface methods 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Interfaces cannot be instantiated.</a:t>
            </a:r>
            <a:r>
              <a:rPr lang="en"/>
              <a:t> (ie.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Friendly f = new Friendly();</a:t>
            </a:r>
            <a:r>
              <a:rPr lang="en"/>
              <a:t> does not compile)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472138" y="43458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Dog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967488" y="3405088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Cute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138288" y="3420213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Friendly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5" name="Google Shape;95;p18"/>
          <p:cNvCxnSpPr>
            <a:stCxn id="93" idx="2"/>
            <a:endCxn id="92" idx="0"/>
          </p:cNvCxnSpPr>
          <p:nvPr/>
        </p:nvCxnSpPr>
        <p:spPr>
          <a:xfrm>
            <a:off x="5529388" y="3845188"/>
            <a:ext cx="504600" cy="50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/>
          <p:nvPr/>
        </p:nvSpPr>
        <p:spPr>
          <a:xfrm>
            <a:off x="2820313" y="4418525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CS61BStaff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7" name="Google Shape;97;p18"/>
          <p:cNvCxnSpPr>
            <a:stCxn id="94" idx="2"/>
            <a:endCxn id="92" idx="0"/>
          </p:cNvCxnSpPr>
          <p:nvPr/>
        </p:nvCxnSpPr>
        <p:spPr>
          <a:xfrm>
            <a:off x="3700188" y="3860313"/>
            <a:ext cx="2334000" cy="485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endCxn id="96" idx="0"/>
          </p:cNvCxnSpPr>
          <p:nvPr/>
        </p:nvCxnSpPr>
        <p:spPr>
          <a:xfrm flipH="1">
            <a:off x="3382213" y="3860225"/>
            <a:ext cx="388500" cy="55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vs. Classes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class can </a:t>
            </a:r>
            <a:r>
              <a:rPr b="1" lang="en" sz="16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</a:t>
            </a:r>
            <a:r>
              <a:rPr lang="en" sz="1600"/>
              <a:t> many interfaces and </a:t>
            </a:r>
            <a:r>
              <a:rPr b="1" lang="en" sz="16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</a:t>
            </a:r>
            <a:r>
              <a:rPr lang="en" sz="1600"/>
              <a:t> only one class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Interfaces tell us what we want to do but not how; classes tell us how we want to do it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Interfaces can have empty method bodies (that must be filled in by subclasses)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extends, subclasses inherit their parent’s instance and static variables, methods (can be overridden), nested classes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not constructors!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Use </a:t>
            </a:r>
            <a:r>
              <a:rPr b="1" lang="en" sz="16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</a:t>
            </a:r>
            <a:r>
              <a:rPr lang="en" sz="1600"/>
              <a:t> to refer to the parent class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interface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Cute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interface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Friendly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CS61BStaff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Friendly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Dog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Cute, Friendly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Corgi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Dog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Pitbull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Dog {...}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7776288" y="1194688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Cute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831313" y="1194688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Friendly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3" name="Google Shape;113;p20"/>
          <p:cNvCxnSpPr>
            <a:stCxn id="111" idx="2"/>
            <a:endCxn id="114" idx="0"/>
          </p:cNvCxnSpPr>
          <p:nvPr/>
        </p:nvCxnSpPr>
        <p:spPr>
          <a:xfrm flipH="1">
            <a:off x="7599288" y="1634788"/>
            <a:ext cx="738900" cy="46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/>
          <p:nvPr/>
        </p:nvSpPr>
        <p:spPr>
          <a:xfrm>
            <a:off x="4707513" y="21202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CS61B Staff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" name="Google Shape;116;p20"/>
          <p:cNvCxnSpPr>
            <a:stCxn id="112" idx="2"/>
            <a:endCxn id="114" idx="0"/>
          </p:cNvCxnSpPr>
          <p:nvPr/>
        </p:nvCxnSpPr>
        <p:spPr>
          <a:xfrm>
            <a:off x="6393213" y="1634788"/>
            <a:ext cx="1206300" cy="46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12" idx="2"/>
            <a:endCxn id="115" idx="0"/>
          </p:cNvCxnSpPr>
          <p:nvPr/>
        </p:nvCxnSpPr>
        <p:spPr>
          <a:xfrm flipH="1">
            <a:off x="5269413" y="1634788"/>
            <a:ext cx="1123800" cy="485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20"/>
          <p:cNvGrpSpPr/>
          <p:nvPr/>
        </p:nvGrpSpPr>
        <p:grpSpPr>
          <a:xfrm>
            <a:off x="6238963" y="2101600"/>
            <a:ext cx="2771725" cy="1240850"/>
            <a:chOff x="3186138" y="3087850"/>
            <a:chExt cx="2771725" cy="1240850"/>
          </a:xfrm>
        </p:grpSpPr>
        <p:sp>
          <p:nvSpPr>
            <p:cNvPr id="114" name="Google Shape;114;p20"/>
            <p:cNvSpPr/>
            <p:nvPr/>
          </p:nvSpPr>
          <p:spPr>
            <a:xfrm>
              <a:off x="3984663" y="3087850"/>
              <a:ext cx="1123800" cy="44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Dog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3186138" y="3888600"/>
              <a:ext cx="1123800" cy="44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Corgi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834063" y="3888600"/>
              <a:ext cx="1123800" cy="44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Pitbull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21" name="Google Shape;121;p20"/>
            <p:cNvCxnSpPr>
              <a:stCxn id="114" idx="2"/>
              <a:endCxn id="119" idx="0"/>
            </p:cNvCxnSpPr>
            <p:nvPr/>
          </p:nvCxnSpPr>
          <p:spPr>
            <a:xfrm flipH="1">
              <a:off x="3747963" y="3527950"/>
              <a:ext cx="798600" cy="3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20"/>
            <p:cNvCxnSpPr>
              <a:stCxn id="114" idx="2"/>
              <a:endCxn id="120" idx="0"/>
            </p:cNvCxnSpPr>
            <p:nvPr/>
          </p:nvCxnSpPr>
          <p:spPr>
            <a:xfrm>
              <a:off x="4546563" y="3527950"/>
              <a:ext cx="849300" cy="3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Dynamic Type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variable’s </a:t>
            </a:r>
            <a:r>
              <a:rPr lang="en">
                <a:solidFill>
                  <a:schemeClr val="accent2"/>
                </a:solidFill>
              </a:rPr>
              <a:t>static type</a:t>
            </a:r>
            <a:r>
              <a:rPr lang="en"/>
              <a:t> is specified at declaration, whereas its </a:t>
            </a:r>
            <a:r>
              <a:rPr lang="en">
                <a:solidFill>
                  <a:schemeClr val="accent2"/>
                </a:solidFill>
              </a:rPr>
              <a:t>dynamic type </a:t>
            </a:r>
            <a:r>
              <a:rPr lang="en"/>
              <a:t>is specified at instantiation (e.g. when using new).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d = new Corgi();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025150" y="2990775"/>
            <a:ext cx="21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Static type of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is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660025" y="3010075"/>
            <a:ext cx="24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Dynamic type of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is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Corgi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1" name="Google Shape;131;p21"/>
          <p:cNvCxnSpPr>
            <a:stCxn id="129" idx="0"/>
          </p:cNvCxnSpPr>
          <p:nvPr/>
        </p:nvCxnSpPr>
        <p:spPr>
          <a:xfrm flipH="1" rot="10800000">
            <a:off x="2083400" y="2262375"/>
            <a:ext cx="13257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30" idx="0"/>
          </p:cNvCxnSpPr>
          <p:nvPr/>
        </p:nvCxnSpPr>
        <p:spPr>
          <a:xfrm rot="10800000">
            <a:off x="5467875" y="2262475"/>
            <a:ext cx="1407600" cy="7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409650" y="3516650"/>
            <a:ext cx="842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static and dynamic type of a variable have to complement each other or else the code will error. For example, a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is not necessarily a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Corgi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, so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Corgi c = new Dog();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will not compile.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venir"/>
                <a:ea typeface="Avenir"/>
                <a:cs typeface="Avenir"/>
                <a:sym typeface="Avenir"/>
              </a:rPr>
              <a:t>General rule of thumb: Given LHS = RHS, is RHS guaranteed to be a LHS? </a:t>
            </a:r>
            <a:endParaRPr u="sng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Though interfaces cannot be instantiated, they can be static types (ie.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Cute c = new Corgi();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