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Catamaran"/>
      <p:regular r:id="rId65"/>
      <p:bold r:id="rId66"/>
    </p:embeddedFont>
    <p:embeddedFont>
      <p:font typeface="Lato"/>
      <p:regular r:id="rId67"/>
      <p:bold r:id="rId68"/>
      <p:italic r:id="rId69"/>
      <p:boldItalic r:id="rId70"/>
    </p:embeddedFont>
    <p:embeddedFont>
      <p:font typeface="IBM Plex Mono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IBMPlexMono-italic.fntdata"/><Relationship Id="rId72" Type="http://schemas.openxmlformats.org/officeDocument/2006/relationships/font" Target="fonts/IBMPlexMon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IBMPlexMono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IBMPlexMono-regular.fntdata"/><Relationship Id="rId70" Type="http://schemas.openxmlformats.org/officeDocument/2006/relationships/font" Target="fonts/Lat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Catamaran-bold.fntdata"/><Relationship Id="rId21" Type="http://schemas.openxmlformats.org/officeDocument/2006/relationships/slide" Target="slides/slide16.xml"/><Relationship Id="rId65" Type="http://schemas.openxmlformats.org/officeDocument/2006/relationships/font" Target="fonts/Catamaran-regular.fntdata"/><Relationship Id="rId24" Type="http://schemas.openxmlformats.org/officeDocument/2006/relationships/slide" Target="slides/slide19.xml"/><Relationship Id="rId68" Type="http://schemas.openxmlformats.org/officeDocument/2006/relationships/font" Target="fonts/Lato-bold.fntdata"/><Relationship Id="rId23" Type="http://schemas.openxmlformats.org/officeDocument/2006/relationships/slide" Target="slides/slide18.xml"/><Relationship Id="rId67" Type="http://schemas.openxmlformats.org/officeDocument/2006/relationships/font" Target="fonts/Lato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3b50763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3b50763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18999b7b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18999b7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ask your students what they want.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d64ea1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d64ea1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aab0d46c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aab0d46c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96b546d8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96b546d8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12047cf5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12047cf5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386d7d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386d7d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386d7d08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386d7d08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386d7d08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386d7d08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386d7d0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0386d7d0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3b506a86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3b506a86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386d7d0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386d7d0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386d7d0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386d7d0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3bedb5c4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3bedb5c4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019d3c1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019d3c1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018999b7b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018999b7b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019d3c15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0019d3c15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3bedb5c4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3bedb5c4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0019d3c15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0019d3c15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43bedb5c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43bedb5c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0019d3c15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0019d3c15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cf6522f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cf6522f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3bedb5c4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43bedb5c4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0019d3c15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0019d3c15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3bedb5c4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3bedb5c4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018999b7b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018999b7b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0019d3c151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0019d3c151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018999b7b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018999b7b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0019d3c15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0019d3c15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018999b7b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018999b7b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0019d3c15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0019d3c15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018999b7b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018999b7b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12047cf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12047cf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0019d3c151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0019d3c151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018999b7b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018999b7b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0019d3c151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0019d3c151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018999b7b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018999b7b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0019d3c151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0019d3c151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018999b7b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018999b7b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0019d3c151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30019d3c151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018999b7b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018999b7b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0019d3c151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0019d3c151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018999b7b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018999b7b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4936887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4936887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30019d3c151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30019d3c151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018999b7bc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018999b7bc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30019d3c151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30019d3c151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018999b7b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018999b7b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30019d3c151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30019d3c151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018999b7b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018999b7b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0019d3c151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30019d3c151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018999b7bc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018999b7b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018999b7b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018999b7b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018999b7bc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018999b7b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69ab7d0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69ab7d0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advantage of method overloading: if java didn’t allow it, we would have to remember a bunch of different method names like sumint(int a, int b) sumdouble (double a, double b), etc… instead of just sum() which is overloaded to take any number type!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386d7d08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386d7d08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86d7d08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386d7d08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386d7d08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386d7d08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ato"/>
              <a:buNone/>
              <a:defRPr b="1" sz="4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093350" y="279717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ato"/>
              <a:buNone/>
              <a:defRPr b="1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1093350" y="289182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638500" y="4638000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7599300" y="4908900"/>
            <a:ext cx="1233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879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 03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Dynamic Type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variable’s </a:t>
            </a:r>
            <a:r>
              <a:rPr lang="en">
                <a:solidFill>
                  <a:schemeClr val="accent2"/>
                </a:solidFill>
              </a:rPr>
              <a:t>static type</a:t>
            </a:r>
            <a:r>
              <a:rPr lang="en"/>
              <a:t> is specified at declaration, whereas its </a:t>
            </a:r>
            <a:r>
              <a:rPr lang="en">
                <a:solidFill>
                  <a:schemeClr val="accent2"/>
                </a:solidFill>
              </a:rPr>
              <a:t>dynamic type </a:t>
            </a:r>
            <a:r>
              <a:rPr lang="en"/>
              <a:t>is specified at instantiation (e.g. when using new).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 d = new Corgi();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1025150" y="2990775"/>
            <a:ext cx="21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Static type of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is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5660025" y="3010075"/>
            <a:ext cx="24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Dynamic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type of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is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Corgi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37" name="Google Shape;137;p22"/>
          <p:cNvCxnSpPr>
            <a:stCxn id="135" idx="0"/>
          </p:cNvCxnSpPr>
          <p:nvPr/>
        </p:nvCxnSpPr>
        <p:spPr>
          <a:xfrm flipH="1" rot="10800000">
            <a:off x="2083400" y="2262375"/>
            <a:ext cx="13257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>
            <a:stCxn id="136" idx="0"/>
          </p:cNvCxnSpPr>
          <p:nvPr/>
        </p:nvCxnSpPr>
        <p:spPr>
          <a:xfrm rot="10800000">
            <a:off x="5467875" y="2262475"/>
            <a:ext cx="1407600" cy="7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409650" y="3516650"/>
            <a:ext cx="842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static and dynamic type of a variable have to complement each other or else the code will error. For example, a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is not necessarily a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Corgi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, so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Corgi c = new Dog();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will not compile.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venir"/>
                <a:ea typeface="Avenir"/>
                <a:cs typeface="Avenir"/>
                <a:sym typeface="Avenir"/>
              </a:rPr>
              <a:t>General rule of thumb: Given LHS = RHS, is RHS guaranteed to be a LHS? </a:t>
            </a:r>
            <a:endParaRPr u="sng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Though interfaces cannot be instantiated, they can be static types (ie.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Cute c = new Corgi();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 sz="180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</a:rPr>
              <a:t>Casting</a:t>
            </a:r>
            <a:r>
              <a:rPr lang="en" sz="1600"/>
              <a:t> allows us to tell the compiler to treat the </a:t>
            </a:r>
            <a:r>
              <a:rPr lang="en" sz="1600" u="sng"/>
              <a:t>static type</a:t>
            </a:r>
            <a:r>
              <a:rPr lang="en" sz="1600"/>
              <a:t> of some variable as whatever we want it to be (need to have a superclass/subclass relationship). If the cast is valid, for that line only we will treat the static type of the casted variable to be whatever we casted it to.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Animal a = new Dog();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 d = a;   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Compiler error: an animal is not a dog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 d = (Dog) a;   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Valid cast: an animal could reasonably be a dog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 = new Dog();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 = (Animal) d; 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// Valid cast: a dog definitely is an animal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 c = new Cat();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 = (Dog) c;   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// Compiler error: a cat is definitely not a dog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 = c;    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 = (Dog) a;  </a:t>
            </a: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// Cast compiles because an animal could reasonably be a dog. 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During runtime, errors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these concepts -  What’s the point?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76275"/>
            <a:ext cx="87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allows for</a:t>
            </a:r>
            <a:r>
              <a:rPr lang="en" sz="1600">
                <a:solidFill>
                  <a:schemeClr val="accent2"/>
                </a:solidFill>
              </a:rPr>
              <a:t> </a:t>
            </a:r>
            <a:r>
              <a:rPr b="1" lang="en" sz="1600">
                <a:solidFill>
                  <a:schemeClr val="accent2"/>
                </a:solidFill>
              </a:rPr>
              <a:t>Subtype Polymorphism</a:t>
            </a:r>
            <a:r>
              <a:rPr b="1" lang="en" sz="1600"/>
              <a:t>. (You’ll also see this in lecture this week).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Polymorphism means “providing a single interface to entities of different types”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Consider a variable deque of static type </a:t>
            </a: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Deque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call </a:t>
            </a: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deque.addFirst()</a:t>
            </a:r>
            <a:r>
              <a:rPr lang="en" sz="1600"/>
              <a:t>, the actual behavior is based on the dynamic type.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Deque deque = new LinkedListDeque();// Runs LinkedListDeque’s addFirst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Deque deque = new ArrayDeque();// Runs ArrayDeque’s addFirst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Java automatically selects the right behavior using what is sometimes called “dynamic method selection”.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3746125" y="635588"/>
            <a:ext cx="21903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Involves casting?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1874675" y="1480313"/>
            <a:ext cx="2412900" cy="7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A x = (B) y;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B in a superclass-subclass relationship with y’s static type? (No siblings)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5561475" y="1424963"/>
            <a:ext cx="2246400" cy="6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A x = y;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the static type of y A, or a subclass of A?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1635975" y="2780225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B A, or a subclass of A?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1315275" y="4004463"/>
            <a:ext cx="22464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the dynamic type of y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B, or a subclass of B?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706025" y="3332988"/>
            <a:ext cx="14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4160325" y="2784050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Compiler error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6883000" y="2754350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OK!</a:t>
            </a:r>
            <a:endParaRPr b="1" sz="12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25"/>
          <p:cNvCxnSpPr>
            <a:stCxn id="160" idx="2"/>
            <a:endCxn id="163" idx="2"/>
          </p:cNvCxnSpPr>
          <p:nvPr/>
        </p:nvCxnSpPr>
        <p:spPr>
          <a:xfrm rot="-5400000">
            <a:off x="4436925" y="1182213"/>
            <a:ext cx="1250100" cy="5247000"/>
          </a:xfrm>
          <a:prstGeom prst="curvedConnector3">
            <a:avLst>
              <a:gd fmla="val -190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5"/>
          <p:cNvCxnSpPr>
            <a:stCxn id="156" idx="2"/>
            <a:endCxn id="157" idx="0"/>
          </p:cNvCxnSpPr>
          <p:nvPr/>
        </p:nvCxnSpPr>
        <p:spPr>
          <a:xfrm rot="5400000">
            <a:off x="3751975" y="391088"/>
            <a:ext cx="418500" cy="17601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5"/>
          <p:cNvCxnSpPr>
            <a:stCxn id="156" idx="2"/>
            <a:endCxn id="158" idx="0"/>
          </p:cNvCxnSpPr>
          <p:nvPr/>
        </p:nvCxnSpPr>
        <p:spPr>
          <a:xfrm flipH="1" rot="-5400000">
            <a:off x="5581525" y="321638"/>
            <a:ext cx="363000" cy="1843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5"/>
          <p:cNvCxnSpPr>
            <a:stCxn id="157" idx="2"/>
            <a:endCxn id="159" idx="0"/>
          </p:cNvCxnSpPr>
          <p:nvPr/>
        </p:nvCxnSpPr>
        <p:spPr>
          <a:xfrm rot="5400000">
            <a:off x="2506325" y="2205413"/>
            <a:ext cx="507000" cy="642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5"/>
          <p:cNvCxnSpPr>
            <a:stCxn id="157" idx="2"/>
            <a:endCxn id="162" idx="0"/>
          </p:cNvCxnSpPr>
          <p:nvPr/>
        </p:nvCxnSpPr>
        <p:spPr>
          <a:xfrm flipH="1" rot="-5400000">
            <a:off x="3766475" y="1587863"/>
            <a:ext cx="510900" cy="18816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5"/>
          <p:cNvCxnSpPr>
            <a:stCxn id="159" idx="2"/>
            <a:endCxn id="160" idx="0"/>
          </p:cNvCxnSpPr>
          <p:nvPr/>
        </p:nvCxnSpPr>
        <p:spPr>
          <a:xfrm flipH="1" rot="-5400000">
            <a:off x="2039775" y="3605225"/>
            <a:ext cx="7980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5"/>
          <p:cNvCxnSpPr>
            <a:stCxn id="158" idx="2"/>
            <a:endCxn id="162" idx="0"/>
          </p:cNvCxnSpPr>
          <p:nvPr/>
        </p:nvCxnSpPr>
        <p:spPr>
          <a:xfrm rot="5400000">
            <a:off x="5447925" y="1547213"/>
            <a:ext cx="751500" cy="17220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>
            <a:stCxn id="158" idx="2"/>
            <a:endCxn id="163" idx="0"/>
          </p:cNvCxnSpPr>
          <p:nvPr/>
        </p:nvCxnSpPr>
        <p:spPr>
          <a:xfrm flipH="1" rot="-5400000">
            <a:off x="6824175" y="1892963"/>
            <a:ext cx="721800" cy="10008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5"/>
          <p:cNvSpPr txBox="1"/>
          <p:nvPr/>
        </p:nvSpPr>
        <p:spPr>
          <a:xfrm>
            <a:off x="2881950" y="103041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989063" y="23573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796625" y="34361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744550" y="43769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7030463" y="22240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849275" y="9925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212238" y="23955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3665025" y="23128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251325" y="37135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94775" y="204500"/>
            <a:ext cx="269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Variable assignment rules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25"/>
          <p:cNvCxnSpPr>
            <a:stCxn id="159" idx="3"/>
            <a:endCxn id="162" idx="1"/>
          </p:cNvCxnSpPr>
          <p:nvPr/>
        </p:nvCxnSpPr>
        <p:spPr>
          <a:xfrm>
            <a:off x="3240975" y="2993375"/>
            <a:ext cx="919500" cy="39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5"/>
          <p:cNvSpPr txBox="1"/>
          <p:nvPr/>
        </p:nvSpPr>
        <p:spPr>
          <a:xfrm>
            <a:off x="3163650" y="29971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4197875" y="3529325"/>
            <a:ext cx="1605000" cy="42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Runtime error</a:t>
            </a:r>
            <a:endParaRPr b="1" sz="1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" name="Google Shape;185;p25"/>
          <p:cNvCxnSpPr>
            <a:stCxn id="160" idx="3"/>
            <a:endCxn id="184" idx="1"/>
          </p:cNvCxnSpPr>
          <p:nvPr/>
        </p:nvCxnSpPr>
        <p:spPr>
          <a:xfrm flipH="1" rot="10800000">
            <a:off x="3561675" y="3742413"/>
            <a:ext cx="636300" cy="4752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5"/>
          <p:cNvSpPr/>
          <p:nvPr/>
        </p:nvSpPr>
        <p:spPr>
          <a:xfrm>
            <a:off x="1919050" y="1529925"/>
            <a:ext cx="194700" cy="176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1435350" y="4128325"/>
            <a:ext cx="194700" cy="1764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194775" y="2789238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Compile 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194775" y="3389988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0" name="Google Shape;190;p25"/>
          <p:cNvCxnSpPr/>
          <p:nvPr/>
        </p:nvCxnSpPr>
        <p:spPr>
          <a:xfrm flipH="1" rot="10800000">
            <a:off x="132375" y="3269625"/>
            <a:ext cx="8904300" cy="9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3690300" y="218200"/>
            <a:ext cx="1763400" cy="35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Involves casting?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129900" y="102575"/>
            <a:ext cx="189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Method call rules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1220925" y="741375"/>
            <a:ext cx="2190300" cy="9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((A) x).foo(y);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x.foo((A) 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((A) x).foo((B) 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Are the casts valid at compile time (check the box with the star on the variable assignments slide)?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5733925" y="787875"/>
            <a:ext cx="2134200" cy="9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Mono"/>
                <a:ea typeface="IBM Plex Mono"/>
                <a:cs typeface="IBM Plex Mono"/>
                <a:sym typeface="IBM Plex Mono"/>
              </a:rPr>
              <a:t>x.foo(y);</a:t>
            </a:r>
            <a:endParaRPr sz="10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Look in static type of x. Does it contain, or inherits a method called foo that takes in 1 argument of type y’s static type or y’s static type superclasses?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6445100" y="2249625"/>
            <a:ext cx="1849500" cy="5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Lock in the found method. Was there any casting involved in this method call?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6101750" y="3397125"/>
            <a:ext cx="2613300" cy="62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Are the casts valid at runtime (check the box with the heart on the variable assignments slide)?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317225" y="2827575"/>
            <a:ext cx="1763400" cy="8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Does the dynamic type of x contains a method that overrides the locked-in method?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26"/>
          <p:cNvCxnSpPr>
            <a:stCxn id="195" idx="1"/>
            <a:endCxn id="197" idx="0"/>
          </p:cNvCxnSpPr>
          <p:nvPr/>
        </p:nvCxnSpPr>
        <p:spPr>
          <a:xfrm flipH="1">
            <a:off x="2316000" y="396700"/>
            <a:ext cx="1374300" cy="34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6"/>
          <p:cNvCxnSpPr>
            <a:stCxn id="195" idx="3"/>
            <a:endCxn id="198" idx="0"/>
          </p:cNvCxnSpPr>
          <p:nvPr/>
        </p:nvCxnSpPr>
        <p:spPr>
          <a:xfrm>
            <a:off x="5453700" y="396700"/>
            <a:ext cx="1347300" cy="391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6"/>
          <p:cNvCxnSpPr>
            <a:stCxn id="198" idx="2"/>
            <a:endCxn id="205" idx="3"/>
          </p:cNvCxnSpPr>
          <p:nvPr/>
        </p:nvCxnSpPr>
        <p:spPr>
          <a:xfrm rot="5400000">
            <a:off x="4862575" y="455325"/>
            <a:ext cx="664800" cy="3212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6"/>
          <p:cNvCxnSpPr>
            <a:stCxn id="198" idx="2"/>
            <a:endCxn id="199" idx="0"/>
          </p:cNvCxnSpPr>
          <p:nvPr/>
        </p:nvCxnSpPr>
        <p:spPr>
          <a:xfrm flipH="1" rot="-5400000">
            <a:off x="6825025" y="1704975"/>
            <a:ext cx="520800" cy="5688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6"/>
          <p:cNvCxnSpPr>
            <a:endCxn id="198" idx="1"/>
          </p:cNvCxnSpPr>
          <p:nvPr/>
        </p:nvCxnSpPr>
        <p:spPr>
          <a:xfrm>
            <a:off x="3411325" y="1235025"/>
            <a:ext cx="2322600" cy="2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6"/>
          <p:cNvSpPr/>
          <p:nvPr/>
        </p:nvSpPr>
        <p:spPr>
          <a:xfrm>
            <a:off x="2116725" y="2198100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Compiler error</a:t>
            </a:r>
            <a:endParaRPr b="1" sz="10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6064975" y="4552950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Runtime error</a:t>
            </a:r>
            <a:endParaRPr b="1" sz="10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" name="Google Shape;209;p26"/>
          <p:cNvCxnSpPr>
            <a:stCxn id="197" idx="2"/>
            <a:endCxn id="205" idx="0"/>
          </p:cNvCxnSpPr>
          <p:nvPr/>
        </p:nvCxnSpPr>
        <p:spPr>
          <a:xfrm flipH="1" rot="-5400000">
            <a:off x="2349825" y="1695225"/>
            <a:ext cx="469200" cy="5367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6"/>
          <p:cNvSpPr/>
          <p:nvPr/>
        </p:nvSpPr>
        <p:spPr>
          <a:xfrm>
            <a:off x="3958225" y="3514575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Is the locked-in method static?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3916388" y="4552950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Run the locked-in method</a:t>
            </a:r>
            <a:endParaRPr b="1" sz="1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490575" y="4593875"/>
            <a:ext cx="1472100" cy="39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Run the new overriding method</a:t>
            </a:r>
            <a:endParaRPr b="1" sz="1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" name="Google Shape;213;p26"/>
          <p:cNvCxnSpPr>
            <a:stCxn id="199" idx="2"/>
            <a:endCxn id="200" idx="0"/>
          </p:cNvCxnSpPr>
          <p:nvPr/>
        </p:nvCxnSpPr>
        <p:spPr>
          <a:xfrm flipH="1" rot="-5400000">
            <a:off x="7069550" y="3058125"/>
            <a:ext cx="639300" cy="3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6"/>
          <p:cNvCxnSpPr>
            <a:stCxn id="199" idx="2"/>
            <a:endCxn id="210" idx="0"/>
          </p:cNvCxnSpPr>
          <p:nvPr/>
        </p:nvCxnSpPr>
        <p:spPr>
          <a:xfrm rot="5400000">
            <a:off x="5653550" y="1798425"/>
            <a:ext cx="756900" cy="26757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6"/>
          <p:cNvCxnSpPr>
            <a:stCxn id="210" idx="2"/>
            <a:endCxn id="211" idx="0"/>
          </p:cNvCxnSpPr>
          <p:nvPr/>
        </p:nvCxnSpPr>
        <p:spPr>
          <a:xfrm rot="5400000">
            <a:off x="4349875" y="4208475"/>
            <a:ext cx="647100" cy="417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6"/>
          <p:cNvCxnSpPr>
            <a:stCxn id="200" idx="2"/>
            <a:endCxn id="208" idx="0"/>
          </p:cNvCxnSpPr>
          <p:nvPr/>
        </p:nvCxnSpPr>
        <p:spPr>
          <a:xfrm rot="5400000">
            <a:off x="6839750" y="3984375"/>
            <a:ext cx="529800" cy="607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6"/>
          <p:cNvCxnSpPr>
            <a:stCxn id="200" idx="1"/>
            <a:endCxn id="210" idx="3"/>
          </p:cNvCxnSpPr>
          <p:nvPr/>
        </p:nvCxnSpPr>
        <p:spPr>
          <a:xfrm flipH="1">
            <a:off x="5430350" y="3710175"/>
            <a:ext cx="6714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6"/>
          <p:cNvCxnSpPr>
            <a:stCxn id="210" idx="1"/>
            <a:endCxn id="201" idx="3"/>
          </p:cNvCxnSpPr>
          <p:nvPr/>
        </p:nvCxnSpPr>
        <p:spPr>
          <a:xfrm rot="10800000">
            <a:off x="3080725" y="3274875"/>
            <a:ext cx="877500" cy="4353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6"/>
          <p:cNvCxnSpPr>
            <a:stCxn id="201" idx="2"/>
            <a:endCxn id="211" idx="1"/>
          </p:cNvCxnSpPr>
          <p:nvPr/>
        </p:nvCxnSpPr>
        <p:spPr>
          <a:xfrm flipH="1" rot="-5400000">
            <a:off x="2544675" y="3376725"/>
            <a:ext cx="1026000" cy="1717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6"/>
          <p:cNvSpPr txBox="1"/>
          <p:nvPr/>
        </p:nvSpPr>
        <p:spPr>
          <a:xfrm>
            <a:off x="2511900" y="14877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477425" y="818878"/>
            <a:ext cx="219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yes, and continue as if those casts are the static types of the variables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959000" y="17437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7408550" y="29312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5453700" y="291547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5316650" y="36501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p26"/>
          <p:cNvCxnSpPr>
            <a:stCxn id="201" idx="2"/>
            <a:endCxn id="212" idx="0"/>
          </p:cNvCxnSpPr>
          <p:nvPr/>
        </p:nvCxnSpPr>
        <p:spPr>
          <a:xfrm rot="5400000">
            <a:off x="1277025" y="3672075"/>
            <a:ext cx="871500" cy="972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802850" y="39888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5846350" y="21157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3302175" y="30584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5202950" y="2120763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6920450" y="4118725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2135025" y="404600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1568875" y="1743738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no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206100" y="2274200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Compile 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206100" y="2874950"/>
            <a:ext cx="89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4527738" y="4005050"/>
            <a:ext cx="89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1A</a:t>
            </a:r>
            <a:r>
              <a:rPr lang="en"/>
              <a:t> It’s a Bird! It’s a Plane! It’s a CatBus!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class CatBus ____________________ __________, __________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__________ __________ __________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// CatBus revs its engine, implementation not shown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__________ __________ __________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// CatBus honks, implementation not shown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/** Allows CatBus to honk at other CatBuses */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public void conversation(CatBus target)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honk();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target.honk();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1077750" y="4520775"/>
            <a:ext cx="698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Fill in the CatBus class so CatBuses can rev their engines and honk at other CatBuses.</a:t>
            </a:r>
            <a:endParaRPr b="1" sz="13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1A</a:t>
            </a:r>
            <a:r>
              <a:rPr lang="en"/>
              <a:t> It’s a Bird! It’s a Plane! It’s a CatBus!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class CatBus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Honker, Vehicle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__________ __________ __________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// CatBus revs its engine, implementation not shown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__________ __________ __________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// CatBus honks, implementation not shown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/** Allows CatBus to honk at other CatBuses */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public void conversation(CatBus target)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honk();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target.honk();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077750" y="4520775"/>
            <a:ext cx="698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Fill in the CatBus class so CatBuses can rev their engines and honk at other CatBuses.</a:t>
            </a:r>
            <a:endParaRPr b="1" sz="13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1A</a:t>
            </a:r>
            <a:r>
              <a:rPr lang="en"/>
              <a:t> It’s a Bird! It’s a Plane! It’s a CatBus!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class CatBus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Honker, Vehicle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ublic void revEngine()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// CatBus revs its engine, implementation not shown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__________ __________ __________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// CatBus honks, implementation not shown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/** Allows CatBus to honk at other CatBuses */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public void conversation(CatBus target)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honk();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target.honk();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077750" y="4520775"/>
            <a:ext cx="698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Fill in the CatBus class so CatBuses can rev their engines and honk at other CatBuses.</a:t>
            </a:r>
            <a:endParaRPr b="1" sz="13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1A </a:t>
            </a:r>
            <a:r>
              <a:rPr lang="en">
                <a:solidFill>
                  <a:srgbClr val="000000"/>
                </a:solidFill>
              </a:rPr>
              <a:t>It’s a Bird! It’s a Plane! It’s a CatBus!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class CatBus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Honker, Vehicle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void revEngine()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// CatBus revs its engine, implementation not shown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@Override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void honk()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// CatBus honks, implementation not shown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/** Allows CatBus to honk at other CatBuses */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public void conversation(CatBus target)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honk();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target.honk();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1077750" y="4520775"/>
            <a:ext cx="698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Fill in the CatBus class so CatBuses can rev their engines and honk at other CatBuses.</a:t>
            </a:r>
            <a:endParaRPr b="1" sz="13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Example Agenda</a:t>
            </a:r>
            <a:endParaRPr sz="29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nir"/>
              <a:buChar char="-"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1:10 - 1:15 ~ announcements 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nir"/>
              <a:buChar char="-"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1: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15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- 1: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30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~ content review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nir"/>
              <a:buChar char="-"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1: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30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- 1:40 ~ question 1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nir"/>
              <a:buChar char="-"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1:40 - 1:55 ~ question 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venir"/>
              <a:buChar char="-"/>
            </a:pPr>
            <a:r>
              <a:rPr lang="en" sz="2000">
                <a:latin typeface="Avenir"/>
                <a:ea typeface="Avenir"/>
                <a:cs typeface="Avenir"/>
                <a:sym typeface="Avenir"/>
              </a:rPr>
              <a:t>Question 3 if time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1B </a:t>
            </a:r>
            <a:r>
              <a:rPr lang="en"/>
              <a:t>It’s a Bird! It’s a Plane! It’s a CatBus!</a:t>
            </a:r>
            <a:endParaRPr/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/** Allows CatBus to honk at other CatBuses */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void conversation(CatBus target)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honk();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target.honk();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879000" y="3023825"/>
            <a:ext cx="73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Update the </a:t>
            </a:r>
            <a:r>
              <a:rPr lang="en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conversation</a:t>
            </a: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method signature so that CatBuses can honk at CatBuses </a:t>
            </a:r>
            <a:r>
              <a:rPr b="1" i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and</a:t>
            </a: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Gooses while only having one argument, </a:t>
            </a:r>
            <a:r>
              <a:rPr lang="en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target</a:t>
            </a: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b="1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1B </a:t>
            </a:r>
            <a:r>
              <a:rPr lang="en"/>
              <a:t>It’s a Bird! It’s a Plane! It’s a CatBus!</a:t>
            </a:r>
            <a:endParaRPr/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/** Allows CatBus to honk at other CatBuses and Gooses */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strike="sng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void conversation(CatBus target) {</a:t>
            </a:r>
            <a:endParaRPr sz="1200" strike="sngStrike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void conversation(Honker target)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honk();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target.honk();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879000" y="3023825"/>
            <a:ext cx="73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Update the </a:t>
            </a:r>
            <a:r>
              <a:rPr lang="en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conversation</a:t>
            </a: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method signature so that CatBuses can honk at CatBuses </a:t>
            </a:r>
            <a:r>
              <a:rPr b="1" i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and</a:t>
            </a: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Gooses while only having one argument, </a:t>
            </a:r>
            <a:r>
              <a:rPr lang="en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target</a:t>
            </a:r>
            <a:r>
              <a:rPr b="1" lang="en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b="1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</a:t>
            </a:r>
            <a:r>
              <a:rPr lang="en"/>
              <a:t>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Goose</a:t>
            </a:r>
            <a:r>
              <a:rPr lang="en"/>
              <a:t> use the default constructor. Which of the following lines will compile?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cb = new CatBus();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 g = new 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 = new Honker();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CanadaGoose cg = new 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hcg = new CanadaGoose();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477575" y="1017725"/>
            <a:ext cx="6878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Honker cb = new CatBus();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96" name="Google Shape;296;p35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297" name="Google Shape;297;p35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2" name="Google Shape;302;p35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05" name="Google Shape;305;p35"/>
            <p:cNvCxnSpPr>
              <a:stCxn id="301" idx="2"/>
              <a:endCxn id="304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35"/>
            <p:cNvCxnSpPr>
              <a:stCxn id="297" idx="2"/>
              <a:endCxn id="298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35"/>
            <p:cNvCxnSpPr>
              <a:stCxn id="297" idx="2"/>
              <a:endCxn id="299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35"/>
            <p:cNvCxnSpPr>
              <a:stCxn id="298" idx="2"/>
              <a:endCxn id="300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35"/>
            <p:cNvCxnSpPr>
              <a:stCxn id="298" idx="2"/>
              <a:endCxn id="303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0" name="Google Shape;310;p35"/>
            <p:cNvCxnSpPr>
              <a:stCxn id="300" idx="2"/>
              <a:endCxn id="301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1" name="Google Shape;311;p35"/>
            <p:cNvCxnSpPr>
              <a:stCxn id="299" idx="2"/>
              <a:endCxn id="303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35"/>
            <p:cNvCxnSpPr>
              <a:stCxn id="299" idx="2"/>
              <a:endCxn id="304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3" name="Google Shape;313;p35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4" name="Google Shape;314;p35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5" name="Google Shape;315;p35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316;p35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7" name="Google Shape;317;p35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8" name="Google Shape;318;p35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319;p35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0" name="Google Shape;320;p35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1" name="Google Shape;321;p35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22" name="Google Shape;322;p35"/>
            <p:cNvCxnSpPr>
              <a:stCxn id="300" idx="3"/>
              <a:endCxn id="303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3" name="Google Shape;323;p35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25" name="Google Shape;325;p35"/>
            <p:cNvCxnSpPr>
              <a:stCxn id="301" idx="3"/>
              <a:endCxn id="324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6" name="Google Shape;326;p35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35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5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5"/>
          <p:cNvSpPr/>
          <p:nvPr/>
        </p:nvSpPr>
        <p:spPr>
          <a:xfrm rot="-2012668">
            <a:off x="7857495" y="30767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</a:t>
            </a:r>
            <a:r>
              <a:rPr lang="en"/>
              <a:t>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Goose</a:t>
            </a:r>
            <a:r>
              <a:rPr lang="en"/>
              <a:t> use the default constructor. Which of the following lines will compile?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cb = new CatBus();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Compiles - a CatBus is a kind of Honker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 g = new 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 = new Honker();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CanadaGoose cg = new 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hcg = new CanadaGoose();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477575" y="1017725"/>
            <a:ext cx="6878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CatBus g = new Goose();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343" name="Google Shape;343;p37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344" name="Google Shape;344;p37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9" name="Google Shape;349;p37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52" name="Google Shape;352;p37"/>
            <p:cNvCxnSpPr>
              <a:stCxn id="348" idx="2"/>
              <a:endCxn id="351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3" name="Google Shape;353;p37"/>
            <p:cNvCxnSpPr>
              <a:stCxn id="344" idx="2"/>
              <a:endCxn id="345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4" name="Google Shape;354;p37"/>
            <p:cNvCxnSpPr>
              <a:stCxn id="344" idx="2"/>
              <a:endCxn id="346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5" name="Google Shape;355;p37"/>
            <p:cNvCxnSpPr>
              <a:stCxn id="345" idx="2"/>
              <a:endCxn id="347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6" name="Google Shape;356;p37"/>
            <p:cNvCxnSpPr>
              <a:stCxn id="345" idx="2"/>
              <a:endCxn id="350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7" name="Google Shape;357;p37"/>
            <p:cNvCxnSpPr>
              <a:stCxn id="347" idx="2"/>
              <a:endCxn id="348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8" name="Google Shape;358;p37"/>
            <p:cNvCxnSpPr>
              <a:stCxn id="346" idx="2"/>
              <a:endCxn id="350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9" name="Google Shape;359;p37"/>
            <p:cNvCxnSpPr>
              <a:stCxn id="346" idx="2"/>
              <a:endCxn id="351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0" name="Google Shape;360;p37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1" name="Google Shape;361;p37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2" name="Google Shape;362;p37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Google Shape;363;p37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4" name="Google Shape;364;p37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5" name="Google Shape;365;p37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Google Shape;366;p37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7" name="Google Shape;367;p37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8" name="Google Shape;368;p37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69" name="Google Shape;369;p37"/>
            <p:cNvCxnSpPr>
              <a:stCxn id="347" idx="3"/>
              <a:endCxn id="350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0" name="Google Shape;370;p37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72" name="Google Shape;372;p37"/>
            <p:cNvCxnSpPr>
              <a:stCxn id="348" idx="3"/>
              <a:endCxn id="371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3" name="Google Shape;373;p37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37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7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37"/>
          <p:cNvSpPr/>
          <p:nvPr/>
        </p:nvSpPr>
        <p:spPr>
          <a:xfrm rot="-2012668">
            <a:off x="5269445" y="33613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</p:txBody>
      </p:sp>
      <p:sp>
        <p:nvSpPr>
          <p:cNvPr id="383" name="Google Shape;383;p38"/>
          <p:cNvSpPr txBox="1"/>
          <p:nvPr>
            <p:ph idx="1" type="body"/>
          </p:nvPr>
        </p:nvSpPr>
        <p:spPr>
          <a:xfrm>
            <a:off x="311700" y="1152475"/>
            <a:ext cx="86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</a:t>
            </a:r>
            <a:r>
              <a:rPr lang="en"/>
              <a:t>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Goose</a:t>
            </a:r>
            <a:r>
              <a:rPr lang="en"/>
              <a:t> use the default constructor. Which of the following lines will compile?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cb = new CatBus();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Compiles - a CatBus is a kind of Honker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 g = new Goose(); </a:t>
            </a: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Errors - a Goose is not a CatBus, even though </a:t>
            </a:r>
            <a:endParaRPr>
              <a:solidFill>
                <a:srgbClr val="CC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they are both Honkers (“siblings” in the </a:t>
            </a:r>
            <a:endParaRPr>
              <a:solidFill>
                <a:srgbClr val="CC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inheritance tree)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 = new Honker();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CanadaGoose cg = new 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hcg = new CanadaGoose();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477575" y="1017725"/>
            <a:ext cx="7766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Honker h = new Honker();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Compiler Error - cannot new interface.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was not included in the flowchart - it is more similar to a syntax error.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Java, “new”-ing an interface is never allowed!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</p:txBody>
      </p:sp>
      <p:sp>
        <p:nvSpPr>
          <p:cNvPr id="395" name="Google Shape;395;p40"/>
          <p:cNvSpPr txBox="1"/>
          <p:nvPr>
            <p:ph idx="1" type="body"/>
          </p:nvPr>
        </p:nvSpPr>
        <p:spPr>
          <a:xfrm>
            <a:off x="311700" y="1152475"/>
            <a:ext cx="86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</a:t>
            </a:r>
            <a:r>
              <a:rPr lang="en"/>
              <a:t>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Goose</a:t>
            </a:r>
            <a:r>
              <a:rPr lang="en"/>
              <a:t> use the default constructor. Which of the following lines will compile?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cb = new CatBus();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Compiles - a CatBus is a kind of Honker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 g = new Goose(); </a:t>
            </a: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Errors - a Goose is not a CatBus, even though </a:t>
            </a:r>
            <a:endParaRPr>
              <a:solidFill>
                <a:srgbClr val="CC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they are both Honkers (“siblings” in the </a:t>
            </a:r>
            <a:endParaRPr>
              <a:solidFill>
                <a:srgbClr val="CC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inheritance tree)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 = new Honker(); </a:t>
            </a: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Errors - cannot instantiate an interface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CanadaGoose cg = new 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hcg = new CanadaGoose();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1" name="Google Shape;401;p41"/>
          <p:cNvSpPr txBox="1"/>
          <p:nvPr/>
        </p:nvSpPr>
        <p:spPr>
          <a:xfrm>
            <a:off x="477575" y="1017725"/>
            <a:ext cx="6878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CanadaGoose cg = new Goose();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402" name="Google Shape;402;p41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403" name="Google Shape;403;p41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408;p41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11" name="Google Shape;411;p41"/>
            <p:cNvCxnSpPr>
              <a:stCxn id="407" idx="2"/>
              <a:endCxn id="410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2" name="Google Shape;412;p41"/>
            <p:cNvCxnSpPr>
              <a:stCxn id="403" idx="2"/>
              <a:endCxn id="404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3" name="Google Shape;413;p41"/>
            <p:cNvCxnSpPr>
              <a:stCxn id="403" idx="2"/>
              <a:endCxn id="405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4" name="Google Shape;414;p41"/>
            <p:cNvCxnSpPr>
              <a:stCxn id="404" idx="2"/>
              <a:endCxn id="406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5" name="Google Shape;415;p41"/>
            <p:cNvCxnSpPr>
              <a:stCxn id="404" idx="2"/>
              <a:endCxn id="409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6" name="Google Shape;416;p41"/>
            <p:cNvCxnSpPr>
              <a:stCxn id="406" idx="2"/>
              <a:endCxn id="407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" name="Google Shape;417;p41"/>
            <p:cNvCxnSpPr>
              <a:stCxn id="405" idx="2"/>
              <a:endCxn id="409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8" name="Google Shape;418;p41"/>
            <p:cNvCxnSpPr>
              <a:stCxn id="405" idx="2"/>
              <a:endCxn id="410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9" name="Google Shape;419;p41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0" name="Google Shape;420;p41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1" name="Google Shape;421;p41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2" name="Google Shape;422;p41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3" name="Google Shape;423;p41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4" name="Google Shape;424;p41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5" name="Google Shape;425;p41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426;p41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Google Shape;427;p41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28" name="Google Shape;428;p41"/>
            <p:cNvCxnSpPr>
              <a:stCxn id="406" idx="3"/>
              <a:endCxn id="409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9" name="Google Shape;429;p41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31" name="Google Shape;431;p41"/>
            <p:cNvCxnSpPr>
              <a:stCxn id="407" idx="3"/>
              <a:endCxn id="430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2" name="Google Shape;432;p41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41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41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41"/>
          <p:cNvSpPr/>
          <p:nvPr/>
        </p:nvSpPr>
        <p:spPr>
          <a:xfrm rot="-2012668">
            <a:off x="5269445" y="33613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075"/>
            <a:ext cx="3957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Midterm 1 on Thursday 9/27 7-9 PM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Review Session Friday 9/20 11-1PM in Soda labs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 4 due Friday 9/20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1B due 9/20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Weekly Survey 4 due Monday 9/16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Grace period till Tuesday 9/17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311700" y="1152475"/>
            <a:ext cx="86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</a:t>
            </a:r>
            <a:r>
              <a:rPr lang="en"/>
              <a:t>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Goose</a:t>
            </a:r>
            <a:r>
              <a:rPr lang="en"/>
              <a:t> use the default constructor. Which of the following lines will compile?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cb = new CatBus();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Compiles - a CatBus is a kind of Honker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 g = new Goose(); </a:t>
            </a: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Errors - a Goose is not a CatBus, even though </a:t>
            </a:r>
            <a:endParaRPr>
              <a:solidFill>
                <a:srgbClr val="CC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they are both Honkers (“siblings” in the </a:t>
            </a:r>
            <a:endParaRPr>
              <a:solidFill>
                <a:srgbClr val="CC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inheritance tree)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 = new Honker(); </a:t>
            </a: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Errors - cannot instantiate an interface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CanadaGoose cg = new Goose(); </a:t>
            </a: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Errors - a CanadaGoose is a Goose, not</a:t>
            </a:r>
            <a:b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				     necessarily the other way around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hcg = new CanadaGoose();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8" name="Google Shape;448;p43"/>
          <p:cNvSpPr txBox="1"/>
          <p:nvPr/>
        </p:nvSpPr>
        <p:spPr>
          <a:xfrm>
            <a:off x="477575" y="1017725"/>
            <a:ext cx="6878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Honker hcg = new CanadaGoose();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449" name="Google Shape;449;p43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450" name="Google Shape;450;p43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5" name="Google Shape;455;p43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58" name="Google Shape;458;p43"/>
            <p:cNvCxnSpPr>
              <a:stCxn id="454" idx="2"/>
              <a:endCxn id="457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9" name="Google Shape;459;p43"/>
            <p:cNvCxnSpPr>
              <a:stCxn id="450" idx="2"/>
              <a:endCxn id="451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0" name="Google Shape;460;p43"/>
            <p:cNvCxnSpPr>
              <a:stCxn id="450" idx="2"/>
              <a:endCxn id="452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1" name="Google Shape;461;p43"/>
            <p:cNvCxnSpPr>
              <a:stCxn id="451" idx="2"/>
              <a:endCxn id="453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2" name="Google Shape;462;p43"/>
            <p:cNvCxnSpPr>
              <a:stCxn id="451" idx="2"/>
              <a:endCxn id="456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3" name="Google Shape;463;p43"/>
            <p:cNvCxnSpPr>
              <a:stCxn id="453" idx="2"/>
              <a:endCxn id="454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4" name="Google Shape;464;p43"/>
            <p:cNvCxnSpPr>
              <a:stCxn id="452" idx="2"/>
              <a:endCxn id="456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5" name="Google Shape;465;p43"/>
            <p:cNvCxnSpPr>
              <a:stCxn id="452" idx="2"/>
              <a:endCxn id="457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6" name="Google Shape;466;p43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7" name="Google Shape;467;p43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8" name="Google Shape;468;p43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9" name="Google Shape;469;p43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0" name="Google Shape;470;p43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1" name="Google Shape;471;p43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2" name="Google Shape;472;p43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3" name="Google Shape;473;p43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4" name="Google Shape;474;p43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75" name="Google Shape;475;p43"/>
            <p:cNvCxnSpPr>
              <a:stCxn id="453" idx="3"/>
              <a:endCxn id="456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6" name="Google Shape;476;p43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78" name="Google Shape;478;p43"/>
            <p:cNvCxnSpPr>
              <a:stCxn id="454" idx="3"/>
              <a:endCxn id="477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9" name="Google Shape;479;p43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43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43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3"/>
          <p:cNvSpPr/>
          <p:nvPr/>
        </p:nvSpPr>
        <p:spPr>
          <a:xfrm rot="-2012668">
            <a:off x="8009745" y="33613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1C </a:t>
            </a:r>
            <a:r>
              <a:rPr lang="en"/>
              <a:t>It’s a Bird! It’s a Plane! It’s a CatBus!</a:t>
            </a:r>
            <a:endParaRPr/>
          </a:p>
        </p:txBody>
      </p:sp>
      <p:sp>
        <p:nvSpPr>
          <p:cNvPr id="489" name="Google Shape;489;p44"/>
          <p:cNvSpPr txBox="1"/>
          <p:nvPr>
            <p:ph idx="1" type="body"/>
          </p:nvPr>
        </p:nvSpPr>
        <p:spPr>
          <a:xfrm>
            <a:off x="311700" y="1152475"/>
            <a:ext cx="86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</a:t>
            </a:r>
            <a:r>
              <a:rPr lang="en"/>
              <a:t>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Goose</a:t>
            </a:r>
            <a:r>
              <a:rPr lang="en"/>
              <a:t> use the default constructor. Which of the following lines will compile?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cb = new CatBus();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Compiles - a CatBus is a kind of Honker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CatBus g = new Goose(); </a:t>
            </a: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Errors - a Goose is not a CatBus, even though </a:t>
            </a:r>
            <a:endParaRPr>
              <a:solidFill>
                <a:srgbClr val="CC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they are both Honkers (“siblings” in the </a:t>
            </a:r>
            <a:endParaRPr>
              <a:solidFill>
                <a:srgbClr val="CC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inheritance tree)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 = new Honker(); </a:t>
            </a: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Errors - cannot instantiate an interface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CanadaGoose cg = new Goose(); </a:t>
            </a: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Errors - a CanadaGoose is a Goose, not</a:t>
            </a:r>
            <a:b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solidFill>
                  <a:srgbClr val="CC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				     necessarily the other way around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Honker hcg = new CanadaGoose(); </a:t>
            </a: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Compiles - a CanadaGoose is a kind of Honker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b="1" lang="en">
                <a:solidFill>
                  <a:schemeClr val="accent2"/>
                </a:solidFill>
              </a:rPr>
              <a:t>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495" name="Google Shape;495;p45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		                   	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1" name="Google Shape;501;p46"/>
          <p:cNvSpPr txBox="1"/>
          <p:nvPr/>
        </p:nvSpPr>
        <p:spPr>
          <a:xfrm>
            <a:off x="477575" y="1017725"/>
            <a:ext cx="6878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 e = new Animal("Kitty");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502" name="Google Shape;502;p46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503" name="Google Shape;503;p46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8" name="Google Shape;508;p46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11" name="Google Shape;511;p46"/>
            <p:cNvCxnSpPr>
              <a:stCxn id="507" idx="2"/>
              <a:endCxn id="510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2" name="Google Shape;512;p46"/>
            <p:cNvCxnSpPr>
              <a:stCxn id="503" idx="2"/>
              <a:endCxn id="504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3" name="Google Shape;513;p46"/>
            <p:cNvCxnSpPr>
              <a:stCxn id="503" idx="2"/>
              <a:endCxn id="505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Google Shape;514;p46"/>
            <p:cNvCxnSpPr>
              <a:stCxn id="504" idx="2"/>
              <a:endCxn id="506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5" name="Google Shape;515;p46"/>
            <p:cNvCxnSpPr>
              <a:stCxn id="504" idx="2"/>
              <a:endCxn id="509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6" name="Google Shape;516;p46"/>
            <p:cNvCxnSpPr>
              <a:stCxn id="506" idx="2"/>
              <a:endCxn id="507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7" name="Google Shape;517;p46"/>
            <p:cNvCxnSpPr>
              <a:stCxn id="505" idx="2"/>
              <a:endCxn id="509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8" name="Google Shape;518;p46"/>
            <p:cNvCxnSpPr>
              <a:stCxn id="505" idx="2"/>
              <a:endCxn id="510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9" name="Google Shape;519;p46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0" name="Google Shape;520;p46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1" name="Google Shape;521;p46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2" name="Google Shape;522;p46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3" name="Google Shape;523;p46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4" name="Google Shape;524;p46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46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6" name="Google Shape;526;p46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7" name="Google Shape;527;p46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28" name="Google Shape;528;p46"/>
            <p:cNvCxnSpPr>
              <a:stCxn id="506" idx="3"/>
              <a:endCxn id="509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9" name="Google Shape;529;p46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31" name="Google Shape;531;p46"/>
            <p:cNvCxnSpPr>
              <a:stCxn id="507" idx="3"/>
              <a:endCxn id="530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2" name="Google Shape;532;p46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46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46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46"/>
          <p:cNvSpPr/>
          <p:nvPr/>
        </p:nvSpPr>
        <p:spPr>
          <a:xfrm rot="-2012668">
            <a:off x="5269445" y="33613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b="1" lang="en">
                <a:solidFill>
                  <a:schemeClr val="accent2"/>
                </a:solidFill>
              </a:rPr>
              <a:t>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542" name="Google Shape;542;p47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    		                   	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a.greet(c);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48" name="Google Shape;54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9" name="Google Shape;549;p48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48"/>
          <p:cNvSpPr txBox="1"/>
          <p:nvPr/>
        </p:nvSpPr>
        <p:spPr>
          <a:xfrm>
            <a:off x="7181200" y="3355225"/>
            <a:ext cx="1962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Animal.greet(Animal)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0" y="3219400"/>
            <a:ext cx="2058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Dog.greet(Animal)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552" name="Google Shape;552;p48"/>
          <p:cNvGrpSpPr/>
          <p:nvPr/>
        </p:nvGrpSpPr>
        <p:grpSpPr>
          <a:xfrm>
            <a:off x="399682" y="1566507"/>
            <a:ext cx="8106865" cy="3384959"/>
            <a:chOff x="399682" y="1566507"/>
            <a:chExt cx="8106865" cy="3384959"/>
          </a:xfrm>
        </p:grpSpPr>
        <p:grpSp>
          <p:nvGrpSpPr>
            <p:cNvPr id="553" name="Google Shape;553;p48"/>
            <p:cNvGrpSpPr/>
            <p:nvPr/>
          </p:nvGrpSpPr>
          <p:grpSpPr>
            <a:xfrm>
              <a:off x="399682" y="1566507"/>
              <a:ext cx="8106865" cy="3384959"/>
              <a:chOff x="490575" y="85019"/>
              <a:chExt cx="8224475" cy="4900056"/>
            </a:xfrm>
          </p:grpSpPr>
          <p:sp>
            <p:nvSpPr>
              <p:cNvPr id="554" name="Google Shape;554;p48"/>
              <p:cNvSpPr/>
              <p:nvPr/>
            </p:nvSpPr>
            <p:spPr>
              <a:xfrm>
                <a:off x="3690300" y="218200"/>
                <a:ext cx="1763400" cy="35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Involves casting?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5" name="Google Shape;555;p48"/>
              <p:cNvSpPr/>
              <p:nvPr/>
            </p:nvSpPr>
            <p:spPr>
              <a:xfrm>
                <a:off x="1220925" y="741375"/>
                <a:ext cx="2190300" cy="987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compile time 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6" name="Google Shape;556;p48"/>
              <p:cNvSpPr/>
              <p:nvPr/>
            </p:nvSpPr>
            <p:spPr>
              <a:xfrm>
                <a:off x="5733923" y="638965"/>
                <a:ext cx="2613300" cy="1089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BM Plex Mono"/>
                    <a:ea typeface="IBM Plex Mono"/>
                    <a:cs typeface="IBM Plex Mono"/>
                    <a:sym typeface="IBM Plex Mono"/>
                  </a:rPr>
                  <a:t>x.foo(y);</a:t>
                </a:r>
                <a:endParaRPr sz="1000">
                  <a:latin typeface="IBM Plex Mono"/>
                  <a:ea typeface="IBM Plex Mono"/>
                  <a:cs typeface="IBM Plex Mono"/>
                  <a:sym typeface="IBM Plex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static type of x </a:t>
                </a: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contain, or inherits</a:t>
                </a: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 a method called foo that takes in 1 argument of type y’s static type or y’s static type superclasses?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48"/>
              <p:cNvSpPr/>
              <p:nvPr/>
            </p:nvSpPr>
            <p:spPr>
              <a:xfrm>
                <a:off x="5876284" y="2199097"/>
                <a:ext cx="1849500" cy="664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Lock in the found method. Was there any casting involved in this method call?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48"/>
              <p:cNvSpPr/>
              <p:nvPr/>
            </p:nvSpPr>
            <p:spPr>
              <a:xfrm>
                <a:off x="6101750" y="3397125"/>
                <a:ext cx="2613300" cy="62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runtime?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48"/>
              <p:cNvSpPr/>
              <p:nvPr/>
            </p:nvSpPr>
            <p:spPr>
              <a:xfrm>
                <a:off x="1317225" y="2827575"/>
                <a:ext cx="1763400" cy="894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dynamic type of x contains a method that overrides the locked-in method?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0" name="Google Shape;560;p48"/>
              <p:cNvCxnSpPr>
                <a:stCxn id="554" idx="1"/>
                <a:endCxn id="555" idx="0"/>
              </p:cNvCxnSpPr>
              <p:nvPr/>
            </p:nvCxnSpPr>
            <p:spPr>
              <a:xfrm flipH="1">
                <a:off x="2316000" y="396700"/>
                <a:ext cx="1374300" cy="3447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1" name="Google Shape;561;p48"/>
              <p:cNvCxnSpPr>
                <a:stCxn id="554" idx="3"/>
                <a:endCxn id="556" idx="0"/>
              </p:cNvCxnSpPr>
              <p:nvPr/>
            </p:nvCxnSpPr>
            <p:spPr>
              <a:xfrm>
                <a:off x="5453700" y="396700"/>
                <a:ext cx="1587000" cy="242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2" name="Google Shape;562;p48"/>
              <p:cNvCxnSpPr>
                <a:stCxn id="556" idx="2"/>
                <a:endCxn id="563" idx="3"/>
              </p:cNvCxnSpPr>
              <p:nvPr/>
            </p:nvCxnSpPr>
            <p:spPr>
              <a:xfrm rot="5400000">
                <a:off x="4982273" y="335365"/>
                <a:ext cx="664800" cy="34518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4" name="Google Shape;564;p48"/>
              <p:cNvCxnSpPr>
                <a:stCxn id="556" idx="2"/>
                <a:endCxn id="557" idx="0"/>
              </p:cNvCxnSpPr>
              <p:nvPr/>
            </p:nvCxnSpPr>
            <p:spPr>
              <a:xfrm rot="5400000">
                <a:off x="6685823" y="1844215"/>
                <a:ext cx="470100" cy="239400"/>
              </a:xfrm>
              <a:prstGeom prst="curved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5" name="Google Shape;565;p48"/>
              <p:cNvCxnSpPr>
                <a:endCxn id="556" idx="1"/>
              </p:cNvCxnSpPr>
              <p:nvPr/>
            </p:nvCxnSpPr>
            <p:spPr>
              <a:xfrm>
                <a:off x="3411323" y="1160515"/>
                <a:ext cx="2322600" cy="234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63" name="Google Shape;563;p48"/>
              <p:cNvSpPr/>
              <p:nvPr/>
            </p:nvSpPr>
            <p:spPr>
              <a:xfrm>
                <a:off x="2116725" y="219810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Compiler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6" name="Google Shape;566;p48"/>
              <p:cNvSpPr/>
              <p:nvPr/>
            </p:nvSpPr>
            <p:spPr>
              <a:xfrm>
                <a:off x="6064975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Runtime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7" name="Google Shape;567;p48"/>
              <p:cNvCxnSpPr>
                <a:stCxn id="555" idx="2"/>
                <a:endCxn id="563" idx="0"/>
              </p:cNvCxnSpPr>
              <p:nvPr/>
            </p:nvCxnSpPr>
            <p:spPr>
              <a:xfrm flipH="1" rot="-5400000">
                <a:off x="2349825" y="1695225"/>
                <a:ext cx="469200" cy="536700"/>
              </a:xfrm>
              <a:prstGeom prst="curvedConnector3">
                <a:avLst>
                  <a:gd fmla="val 4999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68" name="Google Shape;568;p48"/>
              <p:cNvSpPr/>
              <p:nvPr/>
            </p:nvSpPr>
            <p:spPr>
              <a:xfrm>
                <a:off x="3958225" y="35145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Is the locked-in method static?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9" name="Google Shape;569;p48"/>
              <p:cNvSpPr/>
              <p:nvPr/>
            </p:nvSpPr>
            <p:spPr>
              <a:xfrm>
                <a:off x="3916388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locked-in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0" name="Google Shape;570;p48"/>
              <p:cNvSpPr/>
              <p:nvPr/>
            </p:nvSpPr>
            <p:spPr>
              <a:xfrm>
                <a:off x="490575" y="45938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new overriding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71" name="Google Shape;571;p48"/>
              <p:cNvCxnSpPr>
                <a:stCxn id="557" idx="2"/>
                <a:endCxn id="558" idx="0"/>
              </p:cNvCxnSpPr>
              <p:nvPr/>
            </p:nvCxnSpPr>
            <p:spPr>
              <a:xfrm flipH="1" rot="-5400000">
                <a:off x="6838234" y="2826697"/>
                <a:ext cx="533100" cy="607500"/>
              </a:xfrm>
              <a:prstGeom prst="curvedConnector3">
                <a:avLst>
                  <a:gd fmla="val 5001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2" name="Google Shape;572;p48"/>
              <p:cNvCxnSpPr>
                <a:stCxn id="557" idx="2"/>
                <a:endCxn id="568" idx="0"/>
              </p:cNvCxnSpPr>
              <p:nvPr/>
            </p:nvCxnSpPr>
            <p:spPr>
              <a:xfrm rot="5400000">
                <a:off x="5422234" y="2135797"/>
                <a:ext cx="650700" cy="2106900"/>
              </a:xfrm>
              <a:prstGeom prst="curvedConnector3">
                <a:avLst>
                  <a:gd fmla="val 4999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3" name="Google Shape;573;p48"/>
              <p:cNvCxnSpPr>
                <a:stCxn id="568" idx="2"/>
                <a:endCxn id="569" idx="0"/>
              </p:cNvCxnSpPr>
              <p:nvPr/>
            </p:nvCxnSpPr>
            <p:spPr>
              <a:xfrm rot="5400000">
                <a:off x="4349875" y="4208475"/>
                <a:ext cx="647100" cy="417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4" name="Google Shape;574;p48"/>
              <p:cNvCxnSpPr>
                <a:stCxn id="558" idx="2"/>
                <a:endCxn id="566" idx="0"/>
              </p:cNvCxnSpPr>
              <p:nvPr/>
            </p:nvCxnSpPr>
            <p:spPr>
              <a:xfrm rot="5400000">
                <a:off x="6839750" y="3984375"/>
                <a:ext cx="529800" cy="607500"/>
              </a:xfrm>
              <a:prstGeom prst="curvedConnector3">
                <a:avLst>
                  <a:gd fmla="val 4999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5" name="Google Shape;575;p48"/>
              <p:cNvCxnSpPr>
                <a:stCxn id="558" idx="1"/>
                <a:endCxn id="568" idx="3"/>
              </p:cNvCxnSpPr>
              <p:nvPr/>
            </p:nvCxnSpPr>
            <p:spPr>
              <a:xfrm flipH="1">
                <a:off x="5430350" y="3710175"/>
                <a:ext cx="671400" cy="600"/>
              </a:xfrm>
              <a:prstGeom prst="curvedConnector3">
                <a:avLst>
                  <a:gd fmla="val 5000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6" name="Google Shape;576;p48"/>
              <p:cNvCxnSpPr>
                <a:stCxn id="568" idx="1"/>
                <a:endCxn id="559" idx="3"/>
              </p:cNvCxnSpPr>
              <p:nvPr/>
            </p:nvCxnSpPr>
            <p:spPr>
              <a:xfrm rot="10800000">
                <a:off x="3080725" y="3274875"/>
                <a:ext cx="877500" cy="4353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7" name="Google Shape;577;p48"/>
              <p:cNvCxnSpPr>
                <a:stCxn id="559" idx="2"/>
                <a:endCxn id="569" idx="1"/>
              </p:cNvCxnSpPr>
              <p:nvPr/>
            </p:nvCxnSpPr>
            <p:spPr>
              <a:xfrm flipH="1" rot="-5400000">
                <a:off x="2544675" y="3376725"/>
                <a:ext cx="1026000" cy="17175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78" name="Google Shape;578;p48"/>
              <p:cNvSpPr txBox="1"/>
              <p:nvPr/>
            </p:nvSpPr>
            <p:spPr>
              <a:xfrm>
                <a:off x="2511900" y="14877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9" name="Google Shape;579;p48"/>
              <p:cNvSpPr txBox="1"/>
              <p:nvPr/>
            </p:nvSpPr>
            <p:spPr>
              <a:xfrm>
                <a:off x="3477425" y="818878"/>
                <a:ext cx="2190300" cy="7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yes, treat static types of variables as casted for that line only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0" name="Google Shape;580;p48"/>
              <p:cNvSpPr txBox="1"/>
              <p:nvPr/>
            </p:nvSpPr>
            <p:spPr>
              <a:xfrm>
                <a:off x="7040592" y="1676672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1" name="Google Shape;581;p48"/>
              <p:cNvSpPr txBox="1"/>
              <p:nvPr/>
            </p:nvSpPr>
            <p:spPr>
              <a:xfrm>
                <a:off x="7408550" y="29312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2" name="Google Shape;582;p48"/>
              <p:cNvSpPr txBox="1"/>
              <p:nvPr/>
            </p:nvSpPr>
            <p:spPr>
              <a:xfrm>
                <a:off x="5453700" y="275893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3" name="Google Shape;583;p48"/>
              <p:cNvSpPr txBox="1"/>
              <p:nvPr/>
            </p:nvSpPr>
            <p:spPr>
              <a:xfrm>
                <a:off x="5316650" y="36501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48"/>
              <p:cNvCxnSpPr>
                <a:stCxn id="559" idx="2"/>
                <a:endCxn id="570" idx="0"/>
              </p:cNvCxnSpPr>
              <p:nvPr/>
            </p:nvCxnSpPr>
            <p:spPr>
              <a:xfrm rot="5400000">
                <a:off x="1277025" y="3672075"/>
                <a:ext cx="871500" cy="972300"/>
              </a:xfrm>
              <a:prstGeom prst="curvedConnector3">
                <a:avLst>
                  <a:gd fmla="val 4999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85" name="Google Shape;585;p48"/>
              <p:cNvSpPr txBox="1"/>
              <p:nvPr/>
            </p:nvSpPr>
            <p:spPr>
              <a:xfrm>
                <a:off x="802850" y="39888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6" name="Google Shape;586;p48"/>
              <p:cNvSpPr txBox="1"/>
              <p:nvPr/>
            </p:nvSpPr>
            <p:spPr>
              <a:xfrm>
                <a:off x="5902097" y="85019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7" name="Google Shape;587;p48"/>
              <p:cNvSpPr txBox="1"/>
              <p:nvPr/>
            </p:nvSpPr>
            <p:spPr>
              <a:xfrm>
                <a:off x="3302175" y="30584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48"/>
              <p:cNvSpPr txBox="1"/>
              <p:nvPr/>
            </p:nvSpPr>
            <p:spPr>
              <a:xfrm>
                <a:off x="4745597" y="1900366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48"/>
              <p:cNvSpPr txBox="1"/>
              <p:nvPr/>
            </p:nvSpPr>
            <p:spPr>
              <a:xfrm>
                <a:off x="6920450" y="41187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48"/>
              <p:cNvSpPr txBox="1"/>
              <p:nvPr/>
            </p:nvSpPr>
            <p:spPr>
              <a:xfrm>
                <a:off x="2315988" y="3960737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48"/>
              <p:cNvSpPr txBox="1"/>
              <p:nvPr/>
            </p:nvSpPr>
            <p:spPr>
              <a:xfrm>
                <a:off x="1568875" y="1743738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92" name="Google Shape;592;p48"/>
            <p:cNvSpPr txBox="1"/>
            <p:nvPr/>
          </p:nvSpPr>
          <p:spPr>
            <a:xfrm>
              <a:off x="4294644" y="4246207"/>
              <a:ext cx="88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93" name="Google Shape;593;p48"/>
          <p:cNvSpPr/>
          <p:nvPr/>
        </p:nvSpPr>
        <p:spPr>
          <a:xfrm rot="-2012819">
            <a:off x="796985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48"/>
          <p:cNvSpPr/>
          <p:nvPr/>
        </p:nvSpPr>
        <p:spPr>
          <a:xfrm rot="-2012819">
            <a:off x="7355802" y="29127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48"/>
          <p:cNvSpPr/>
          <p:nvPr/>
        </p:nvSpPr>
        <p:spPr>
          <a:xfrm rot="-2012819">
            <a:off x="3942302" y="36643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48"/>
          <p:cNvSpPr/>
          <p:nvPr/>
        </p:nvSpPr>
        <p:spPr>
          <a:xfrm rot="-2012819">
            <a:off x="3025427" y="3411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48"/>
          <p:cNvSpPr/>
          <p:nvPr/>
        </p:nvSpPr>
        <p:spPr>
          <a:xfrm rot="-2012819">
            <a:off x="1629277" y="45498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b="1" lang="en">
                <a:solidFill>
                  <a:schemeClr val="accent2"/>
                </a:solidFill>
              </a:rPr>
              <a:t>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603" name="Google Shape;603;p49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    		                   	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a.sleep();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09" name="Google Shape;60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10" name="Google Shape;610;p50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50"/>
          <p:cNvSpPr txBox="1"/>
          <p:nvPr/>
        </p:nvSpPr>
        <p:spPr>
          <a:xfrm>
            <a:off x="7181200" y="3355225"/>
            <a:ext cx="1962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Animal.sleep()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612" name="Google Shape;612;p50"/>
          <p:cNvGrpSpPr/>
          <p:nvPr/>
        </p:nvGrpSpPr>
        <p:grpSpPr>
          <a:xfrm>
            <a:off x="399682" y="1566507"/>
            <a:ext cx="8106865" cy="3384959"/>
            <a:chOff x="399682" y="1566507"/>
            <a:chExt cx="8106865" cy="3384959"/>
          </a:xfrm>
        </p:grpSpPr>
        <p:grpSp>
          <p:nvGrpSpPr>
            <p:cNvPr id="613" name="Google Shape;613;p50"/>
            <p:cNvGrpSpPr/>
            <p:nvPr/>
          </p:nvGrpSpPr>
          <p:grpSpPr>
            <a:xfrm>
              <a:off x="399682" y="1566507"/>
              <a:ext cx="8106865" cy="3384959"/>
              <a:chOff x="490575" y="85019"/>
              <a:chExt cx="8224475" cy="4900056"/>
            </a:xfrm>
          </p:grpSpPr>
          <p:sp>
            <p:nvSpPr>
              <p:cNvPr id="614" name="Google Shape;614;p50"/>
              <p:cNvSpPr/>
              <p:nvPr/>
            </p:nvSpPr>
            <p:spPr>
              <a:xfrm>
                <a:off x="3690300" y="218200"/>
                <a:ext cx="1763400" cy="35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Involves casting?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15" name="Google Shape;615;p50"/>
              <p:cNvSpPr/>
              <p:nvPr/>
            </p:nvSpPr>
            <p:spPr>
              <a:xfrm>
                <a:off x="1220925" y="741375"/>
                <a:ext cx="2190300" cy="987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compile time 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16" name="Google Shape;616;p50"/>
              <p:cNvSpPr/>
              <p:nvPr/>
            </p:nvSpPr>
            <p:spPr>
              <a:xfrm>
                <a:off x="5733923" y="638965"/>
                <a:ext cx="2613300" cy="1089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BM Plex Mono"/>
                    <a:ea typeface="IBM Plex Mono"/>
                    <a:cs typeface="IBM Plex Mono"/>
                    <a:sym typeface="IBM Plex Mono"/>
                  </a:rPr>
                  <a:t>x.foo(y);</a:t>
                </a:r>
                <a:endParaRPr sz="1000">
                  <a:latin typeface="IBM Plex Mono"/>
                  <a:ea typeface="IBM Plex Mono"/>
                  <a:cs typeface="IBM Plex Mono"/>
                  <a:sym typeface="IBM Plex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static type of x </a:t>
                </a: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contain, or inherits</a:t>
                </a: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 a method called foo that takes in 1 argument of type y’s static type or y’s static type superclasses?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17" name="Google Shape;617;p50"/>
              <p:cNvSpPr/>
              <p:nvPr/>
            </p:nvSpPr>
            <p:spPr>
              <a:xfrm>
                <a:off x="5876284" y="2199097"/>
                <a:ext cx="1849500" cy="664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Lock in the found method. Was there any casting involved in this method call?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18" name="Google Shape;618;p50"/>
              <p:cNvSpPr/>
              <p:nvPr/>
            </p:nvSpPr>
            <p:spPr>
              <a:xfrm>
                <a:off x="6101750" y="3397125"/>
                <a:ext cx="2613300" cy="62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runtime?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19" name="Google Shape;619;p50"/>
              <p:cNvSpPr/>
              <p:nvPr/>
            </p:nvSpPr>
            <p:spPr>
              <a:xfrm>
                <a:off x="1317225" y="2827575"/>
                <a:ext cx="1763400" cy="894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dynamic type of x contains a method that overrides the locked-in method?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0" name="Google Shape;620;p50"/>
              <p:cNvCxnSpPr>
                <a:stCxn id="614" idx="1"/>
                <a:endCxn id="615" idx="0"/>
              </p:cNvCxnSpPr>
              <p:nvPr/>
            </p:nvCxnSpPr>
            <p:spPr>
              <a:xfrm flipH="1">
                <a:off x="2316000" y="396700"/>
                <a:ext cx="1374300" cy="3447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21" name="Google Shape;621;p50"/>
              <p:cNvCxnSpPr>
                <a:stCxn id="614" idx="3"/>
                <a:endCxn id="616" idx="0"/>
              </p:cNvCxnSpPr>
              <p:nvPr/>
            </p:nvCxnSpPr>
            <p:spPr>
              <a:xfrm>
                <a:off x="5453700" y="396700"/>
                <a:ext cx="1587000" cy="242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22" name="Google Shape;622;p50"/>
              <p:cNvCxnSpPr>
                <a:stCxn id="616" idx="2"/>
                <a:endCxn id="623" idx="3"/>
              </p:cNvCxnSpPr>
              <p:nvPr/>
            </p:nvCxnSpPr>
            <p:spPr>
              <a:xfrm rot="5400000">
                <a:off x="4982273" y="335365"/>
                <a:ext cx="664800" cy="34518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24" name="Google Shape;624;p50"/>
              <p:cNvCxnSpPr>
                <a:stCxn id="616" idx="2"/>
                <a:endCxn id="617" idx="0"/>
              </p:cNvCxnSpPr>
              <p:nvPr/>
            </p:nvCxnSpPr>
            <p:spPr>
              <a:xfrm rot="5400000">
                <a:off x="6685823" y="1844215"/>
                <a:ext cx="470100" cy="239400"/>
              </a:xfrm>
              <a:prstGeom prst="curved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25" name="Google Shape;625;p50"/>
              <p:cNvCxnSpPr>
                <a:endCxn id="616" idx="1"/>
              </p:cNvCxnSpPr>
              <p:nvPr/>
            </p:nvCxnSpPr>
            <p:spPr>
              <a:xfrm>
                <a:off x="3411323" y="1160515"/>
                <a:ext cx="2322600" cy="234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23" name="Google Shape;623;p50"/>
              <p:cNvSpPr/>
              <p:nvPr/>
            </p:nvSpPr>
            <p:spPr>
              <a:xfrm>
                <a:off x="2116725" y="219810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Compiler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26" name="Google Shape;626;p50"/>
              <p:cNvSpPr/>
              <p:nvPr/>
            </p:nvSpPr>
            <p:spPr>
              <a:xfrm>
                <a:off x="6064975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Runtime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7" name="Google Shape;627;p50"/>
              <p:cNvCxnSpPr>
                <a:stCxn id="615" idx="2"/>
                <a:endCxn id="623" idx="0"/>
              </p:cNvCxnSpPr>
              <p:nvPr/>
            </p:nvCxnSpPr>
            <p:spPr>
              <a:xfrm flipH="1" rot="-5400000">
                <a:off x="2349825" y="1695225"/>
                <a:ext cx="469200" cy="536700"/>
              </a:xfrm>
              <a:prstGeom prst="curvedConnector3">
                <a:avLst>
                  <a:gd fmla="val 4999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28" name="Google Shape;628;p50"/>
              <p:cNvSpPr/>
              <p:nvPr/>
            </p:nvSpPr>
            <p:spPr>
              <a:xfrm>
                <a:off x="3958225" y="35145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Is the locked-in method static?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29" name="Google Shape;629;p50"/>
              <p:cNvSpPr/>
              <p:nvPr/>
            </p:nvSpPr>
            <p:spPr>
              <a:xfrm>
                <a:off x="3916388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locked-in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0" name="Google Shape;630;p50"/>
              <p:cNvSpPr/>
              <p:nvPr/>
            </p:nvSpPr>
            <p:spPr>
              <a:xfrm>
                <a:off x="490575" y="45938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new overriding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31" name="Google Shape;631;p50"/>
              <p:cNvCxnSpPr>
                <a:stCxn id="617" idx="2"/>
                <a:endCxn id="618" idx="0"/>
              </p:cNvCxnSpPr>
              <p:nvPr/>
            </p:nvCxnSpPr>
            <p:spPr>
              <a:xfrm flipH="1" rot="-5400000">
                <a:off x="6838234" y="2826697"/>
                <a:ext cx="533100" cy="607500"/>
              </a:xfrm>
              <a:prstGeom prst="curvedConnector3">
                <a:avLst>
                  <a:gd fmla="val 5001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2" name="Google Shape;632;p50"/>
              <p:cNvCxnSpPr>
                <a:stCxn id="617" idx="2"/>
                <a:endCxn id="628" idx="0"/>
              </p:cNvCxnSpPr>
              <p:nvPr/>
            </p:nvCxnSpPr>
            <p:spPr>
              <a:xfrm rot="5400000">
                <a:off x="5422234" y="2135797"/>
                <a:ext cx="650700" cy="2106900"/>
              </a:xfrm>
              <a:prstGeom prst="curvedConnector3">
                <a:avLst>
                  <a:gd fmla="val 4999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3" name="Google Shape;633;p50"/>
              <p:cNvCxnSpPr>
                <a:stCxn id="628" idx="2"/>
                <a:endCxn id="629" idx="0"/>
              </p:cNvCxnSpPr>
              <p:nvPr/>
            </p:nvCxnSpPr>
            <p:spPr>
              <a:xfrm rot="5400000">
                <a:off x="4349875" y="4208475"/>
                <a:ext cx="647100" cy="417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4" name="Google Shape;634;p50"/>
              <p:cNvCxnSpPr>
                <a:stCxn id="618" idx="2"/>
                <a:endCxn id="626" idx="0"/>
              </p:cNvCxnSpPr>
              <p:nvPr/>
            </p:nvCxnSpPr>
            <p:spPr>
              <a:xfrm rot="5400000">
                <a:off x="6839750" y="3984375"/>
                <a:ext cx="529800" cy="607500"/>
              </a:xfrm>
              <a:prstGeom prst="curvedConnector3">
                <a:avLst>
                  <a:gd fmla="val 4999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5" name="Google Shape;635;p50"/>
              <p:cNvCxnSpPr>
                <a:stCxn id="618" idx="1"/>
                <a:endCxn id="628" idx="3"/>
              </p:cNvCxnSpPr>
              <p:nvPr/>
            </p:nvCxnSpPr>
            <p:spPr>
              <a:xfrm flipH="1">
                <a:off x="5430350" y="3710175"/>
                <a:ext cx="671400" cy="600"/>
              </a:xfrm>
              <a:prstGeom prst="curvedConnector3">
                <a:avLst>
                  <a:gd fmla="val 5000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6" name="Google Shape;636;p50"/>
              <p:cNvCxnSpPr>
                <a:stCxn id="628" idx="1"/>
                <a:endCxn id="619" idx="3"/>
              </p:cNvCxnSpPr>
              <p:nvPr/>
            </p:nvCxnSpPr>
            <p:spPr>
              <a:xfrm rot="10800000">
                <a:off x="3080725" y="3274875"/>
                <a:ext cx="877500" cy="4353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37" name="Google Shape;637;p50"/>
              <p:cNvCxnSpPr>
                <a:stCxn id="619" idx="2"/>
                <a:endCxn id="629" idx="1"/>
              </p:cNvCxnSpPr>
              <p:nvPr/>
            </p:nvCxnSpPr>
            <p:spPr>
              <a:xfrm flipH="1" rot="-5400000">
                <a:off x="2544675" y="3376725"/>
                <a:ext cx="1026000" cy="17175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38" name="Google Shape;638;p50"/>
              <p:cNvSpPr txBox="1"/>
              <p:nvPr/>
            </p:nvSpPr>
            <p:spPr>
              <a:xfrm>
                <a:off x="2511900" y="14877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50"/>
              <p:cNvSpPr txBox="1"/>
              <p:nvPr/>
            </p:nvSpPr>
            <p:spPr>
              <a:xfrm>
                <a:off x="3477425" y="818878"/>
                <a:ext cx="2190300" cy="7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yes, treat static types of variables as casted for that line only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50"/>
              <p:cNvSpPr txBox="1"/>
              <p:nvPr/>
            </p:nvSpPr>
            <p:spPr>
              <a:xfrm>
                <a:off x="7040592" y="1676672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1" name="Google Shape;641;p50"/>
              <p:cNvSpPr txBox="1"/>
              <p:nvPr/>
            </p:nvSpPr>
            <p:spPr>
              <a:xfrm>
                <a:off x="7408550" y="29312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2" name="Google Shape;642;p50"/>
              <p:cNvSpPr txBox="1"/>
              <p:nvPr/>
            </p:nvSpPr>
            <p:spPr>
              <a:xfrm>
                <a:off x="5453700" y="275893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3" name="Google Shape;643;p50"/>
              <p:cNvSpPr txBox="1"/>
              <p:nvPr/>
            </p:nvSpPr>
            <p:spPr>
              <a:xfrm>
                <a:off x="5316650" y="36501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44" name="Google Shape;644;p50"/>
              <p:cNvCxnSpPr>
                <a:stCxn id="619" idx="2"/>
                <a:endCxn id="630" idx="0"/>
              </p:cNvCxnSpPr>
              <p:nvPr/>
            </p:nvCxnSpPr>
            <p:spPr>
              <a:xfrm rot="5400000">
                <a:off x="1277025" y="3672075"/>
                <a:ext cx="871500" cy="972300"/>
              </a:xfrm>
              <a:prstGeom prst="curvedConnector3">
                <a:avLst>
                  <a:gd fmla="val 4999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45" name="Google Shape;645;p50"/>
              <p:cNvSpPr txBox="1"/>
              <p:nvPr/>
            </p:nvSpPr>
            <p:spPr>
              <a:xfrm>
                <a:off x="802850" y="39888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50"/>
              <p:cNvSpPr txBox="1"/>
              <p:nvPr/>
            </p:nvSpPr>
            <p:spPr>
              <a:xfrm>
                <a:off x="5902097" y="85019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50"/>
              <p:cNvSpPr txBox="1"/>
              <p:nvPr/>
            </p:nvSpPr>
            <p:spPr>
              <a:xfrm>
                <a:off x="3302175" y="30584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50"/>
              <p:cNvSpPr txBox="1"/>
              <p:nvPr/>
            </p:nvSpPr>
            <p:spPr>
              <a:xfrm>
                <a:off x="4745597" y="1900366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50"/>
              <p:cNvSpPr txBox="1"/>
              <p:nvPr/>
            </p:nvSpPr>
            <p:spPr>
              <a:xfrm>
                <a:off x="6920450" y="41187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0" name="Google Shape;650;p50"/>
              <p:cNvSpPr txBox="1"/>
              <p:nvPr/>
            </p:nvSpPr>
            <p:spPr>
              <a:xfrm>
                <a:off x="2315988" y="3960737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1" name="Google Shape;651;p50"/>
              <p:cNvSpPr txBox="1"/>
              <p:nvPr/>
            </p:nvSpPr>
            <p:spPr>
              <a:xfrm>
                <a:off x="1568875" y="1743738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652" name="Google Shape;652;p50"/>
            <p:cNvSpPr txBox="1"/>
            <p:nvPr/>
          </p:nvSpPr>
          <p:spPr>
            <a:xfrm>
              <a:off x="4294644" y="4246207"/>
              <a:ext cx="88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53" name="Google Shape;653;p50"/>
          <p:cNvSpPr/>
          <p:nvPr/>
        </p:nvSpPr>
        <p:spPr>
          <a:xfrm rot="-2012819">
            <a:off x="796985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50"/>
          <p:cNvSpPr/>
          <p:nvPr/>
        </p:nvSpPr>
        <p:spPr>
          <a:xfrm rot="-2012819">
            <a:off x="7355802" y="29127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50"/>
          <p:cNvSpPr/>
          <p:nvPr/>
        </p:nvSpPr>
        <p:spPr>
          <a:xfrm rot="-2012819">
            <a:off x="3942302" y="36643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50"/>
          <p:cNvSpPr/>
          <p:nvPr/>
        </p:nvSpPr>
        <p:spPr>
          <a:xfrm rot="-2012819">
            <a:off x="4982777" y="45964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b="1" lang="en">
                <a:solidFill>
                  <a:schemeClr val="accent2"/>
                </a:solidFill>
              </a:rPr>
              <a:t>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662" name="Google Shape;662;p51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sleep() 	  N/A, sleep() is static “Naptime!”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    		                   	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Review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2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c.play();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68" name="Google Shape;66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69" name="Google Shape;669;p52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7181200" y="3355225"/>
            <a:ext cx="1962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Cat.play()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311700" y="3219400"/>
            <a:ext cx="2058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Cat.play()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672" name="Google Shape;672;p52"/>
          <p:cNvGrpSpPr/>
          <p:nvPr/>
        </p:nvGrpSpPr>
        <p:grpSpPr>
          <a:xfrm>
            <a:off x="399682" y="1566507"/>
            <a:ext cx="8106865" cy="3384959"/>
            <a:chOff x="399682" y="1566507"/>
            <a:chExt cx="8106865" cy="3384959"/>
          </a:xfrm>
        </p:grpSpPr>
        <p:grpSp>
          <p:nvGrpSpPr>
            <p:cNvPr id="673" name="Google Shape;673;p52"/>
            <p:cNvGrpSpPr/>
            <p:nvPr/>
          </p:nvGrpSpPr>
          <p:grpSpPr>
            <a:xfrm>
              <a:off x="399682" y="1566507"/>
              <a:ext cx="8106865" cy="3384959"/>
              <a:chOff x="490575" y="85019"/>
              <a:chExt cx="8224475" cy="4900056"/>
            </a:xfrm>
          </p:grpSpPr>
          <p:sp>
            <p:nvSpPr>
              <p:cNvPr id="674" name="Google Shape;674;p52"/>
              <p:cNvSpPr/>
              <p:nvPr/>
            </p:nvSpPr>
            <p:spPr>
              <a:xfrm>
                <a:off x="3690300" y="218200"/>
                <a:ext cx="1763400" cy="35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Involves casting?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52"/>
              <p:cNvSpPr/>
              <p:nvPr/>
            </p:nvSpPr>
            <p:spPr>
              <a:xfrm>
                <a:off x="1220925" y="741375"/>
                <a:ext cx="2190300" cy="987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compile time 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52"/>
              <p:cNvSpPr/>
              <p:nvPr/>
            </p:nvSpPr>
            <p:spPr>
              <a:xfrm>
                <a:off x="5733923" y="638965"/>
                <a:ext cx="2613300" cy="1089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BM Plex Mono"/>
                    <a:ea typeface="IBM Plex Mono"/>
                    <a:cs typeface="IBM Plex Mono"/>
                    <a:sym typeface="IBM Plex Mono"/>
                  </a:rPr>
                  <a:t>x.foo(y);</a:t>
                </a:r>
                <a:endParaRPr sz="1000">
                  <a:latin typeface="IBM Plex Mono"/>
                  <a:ea typeface="IBM Plex Mono"/>
                  <a:cs typeface="IBM Plex Mono"/>
                  <a:sym typeface="IBM Plex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static type of x </a:t>
                </a: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contain, or inherits</a:t>
                </a: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 a method called foo that takes in 1 argument of type y’s static type or y’s static type superclasses?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52"/>
              <p:cNvSpPr/>
              <p:nvPr/>
            </p:nvSpPr>
            <p:spPr>
              <a:xfrm>
                <a:off x="5876284" y="2199097"/>
                <a:ext cx="1849500" cy="664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Lock in the found method. Was there any casting involved in this method call?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52"/>
              <p:cNvSpPr/>
              <p:nvPr/>
            </p:nvSpPr>
            <p:spPr>
              <a:xfrm>
                <a:off x="6101750" y="3397125"/>
                <a:ext cx="2613300" cy="62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runtime?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9" name="Google Shape;679;p52"/>
              <p:cNvSpPr/>
              <p:nvPr/>
            </p:nvSpPr>
            <p:spPr>
              <a:xfrm>
                <a:off x="1317225" y="2827575"/>
                <a:ext cx="1763400" cy="894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dynamic type of x contains a method that overrides the locked-in method?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80" name="Google Shape;680;p52"/>
              <p:cNvCxnSpPr>
                <a:stCxn id="674" idx="1"/>
                <a:endCxn id="675" idx="0"/>
              </p:cNvCxnSpPr>
              <p:nvPr/>
            </p:nvCxnSpPr>
            <p:spPr>
              <a:xfrm flipH="1">
                <a:off x="2316000" y="396700"/>
                <a:ext cx="1374300" cy="3447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81" name="Google Shape;681;p52"/>
              <p:cNvCxnSpPr>
                <a:stCxn id="674" idx="3"/>
                <a:endCxn id="676" idx="0"/>
              </p:cNvCxnSpPr>
              <p:nvPr/>
            </p:nvCxnSpPr>
            <p:spPr>
              <a:xfrm>
                <a:off x="5453700" y="396700"/>
                <a:ext cx="1587000" cy="242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82" name="Google Shape;682;p52"/>
              <p:cNvCxnSpPr>
                <a:stCxn id="676" idx="2"/>
                <a:endCxn id="683" idx="3"/>
              </p:cNvCxnSpPr>
              <p:nvPr/>
            </p:nvCxnSpPr>
            <p:spPr>
              <a:xfrm rot="5400000">
                <a:off x="4982273" y="335365"/>
                <a:ext cx="664800" cy="34518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84" name="Google Shape;684;p52"/>
              <p:cNvCxnSpPr>
                <a:stCxn id="676" idx="2"/>
                <a:endCxn id="677" idx="0"/>
              </p:cNvCxnSpPr>
              <p:nvPr/>
            </p:nvCxnSpPr>
            <p:spPr>
              <a:xfrm rot="5400000">
                <a:off x="6685823" y="1844215"/>
                <a:ext cx="470100" cy="239400"/>
              </a:xfrm>
              <a:prstGeom prst="curved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85" name="Google Shape;685;p52"/>
              <p:cNvCxnSpPr>
                <a:endCxn id="676" idx="1"/>
              </p:cNvCxnSpPr>
              <p:nvPr/>
            </p:nvCxnSpPr>
            <p:spPr>
              <a:xfrm>
                <a:off x="3411323" y="1160515"/>
                <a:ext cx="2322600" cy="234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83" name="Google Shape;683;p52"/>
              <p:cNvSpPr/>
              <p:nvPr/>
            </p:nvSpPr>
            <p:spPr>
              <a:xfrm>
                <a:off x="2116725" y="219810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Compiler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6" name="Google Shape;686;p52"/>
              <p:cNvSpPr/>
              <p:nvPr/>
            </p:nvSpPr>
            <p:spPr>
              <a:xfrm>
                <a:off x="6064975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Runtime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87" name="Google Shape;687;p52"/>
              <p:cNvCxnSpPr>
                <a:stCxn id="675" idx="2"/>
                <a:endCxn id="683" idx="0"/>
              </p:cNvCxnSpPr>
              <p:nvPr/>
            </p:nvCxnSpPr>
            <p:spPr>
              <a:xfrm flipH="1" rot="-5400000">
                <a:off x="2349825" y="1695225"/>
                <a:ext cx="469200" cy="536700"/>
              </a:xfrm>
              <a:prstGeom prst="curvedConnector3">
                <a:avLst>
                  <a:gd fmla="val 4999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88" name="Google Shape;688;p52"/>
              <p:cNvSpPr/>
              <p:nvPr/>
            </p:nvSpPr>
            <p:spPr>
              <a:xfrm>
                <a:off x="3958225" y="35145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Is the locked-in method static?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9" name="Google Shape;689;p52"/>
              <p:cNvSpPr/>
              <p:nvPr/>
            </p:nvSpPr>
            <p:spPr>
              <a:xfrm>
                <a:off x="3916388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locked-in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0" name="Google Shape;690;p52"/>
              <p:cNvSpPr/>
              <p:nvPr/>
            </p:nvSpPr>
            <p:spPr>
              <a:xfrm>
                <a:off x="490575" y="45938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new overriding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1" name="Google Shape;691;p52"/>
              <p:cNvCxnSpPr>
                <a:stCxn id="677" idx="2"/>
                <a:endCxn id="678" idx="0"/>
              </p:cNvCxnSpPr>
              <p:nvPr/>
            </p:nvCxnSpPr>
            <p:spPr>
              <a:xfrm flipH="1" rot="-5400000">
                <a:off x="6838234" y="2826697"/>
                <a:ext cx="533100" cy="607500"/>
              </a:xfrm>
              <a:prstGeom prst="curvedConnector3">
                <a:avLst>
                  <a:gd fmla="val 5001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2" name="Google Shape;692;p52"/>
              <p:cNvCxnSpPr>
                <a:stCxn id="677" idx="2"/>
                <a:endCxn id="688" idx="0"/>
              </p:cNvCxnSpPr>
              <p:nvPr/>
            </p:nvCxnSpPr>
            <p:spPr>
              <a:xfrm rot="5400000">
                <a:off x="5422234" y="2135797"/>
                <a:ext cx="650700" cy="2106900"/>
              </a:xfrm>
              <a:prstGeom prst="curvedConnector3">
                <a:avLst>
                  <a:gd fmla="val 4999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3" name="Google Shape;693;p52"/>
              <p:cNvCxnSpPr>
                <a:stCxn id="688" idx="2"/>
                <a:endCxn id="689" idx="0"/>
              </p:cNvCxnSpPr>
              <p:nvPr/>
            </p:nvCxnSpPr>
            <p:spPr>
              <a:xfrm rot="5400000">
                <a:off x="4349875" y="4208475"/>
                <a:ext cx="647100" cy="417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4" name="Google Shape;694;p52"/>
              <p:cNvCxnSpPr>
                <a:stCxn id="678" idx="2"/>
                <a:endCxn id="686" idx="0"/>
              </p:cNvCxnSpPr>
              <p:nvPr/>
            </p:nvCxnSpPr>
            <p:spPr>
              <a:xfrm rot="5400000">
                <a:off x="6839750" y="3984375"/>
                <a:ext cx="529800" cy="607500"/>
              </a:xfrm>
              <a:prstGeom prst="curvedConnector3">
                <a:avLst>
                  <a:gd fmla="val 4999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5" name="Google Shape;695;p52"/>
              <p:cNvCxnSpPr>
                <a:stCxn id="678" idx="1"/>
                <a:endCxn id="688" idx="3"/>
              </p:cNvCxnSpPr>
              <p:nvPr/>
            </p:nvCxnSpPr>
            <p:spPr>
              <a:xfrm flipH="1">
                <a:off x="5430350" y="3710175"/>
                <a:ext cx="671400" cy="600"/>
              </a:xfrm>
              <a:prstGeom prst="curvedConnector3">
                <a:avLst>
                  <a:gd fmla="val 5000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6" name="Google Shape;696;p52"/>
              <p:cNvCxnSpPr>
                <a:stCxn id="688" idx="1"/>
                <a:endCxn id="679" idx="3"/>
              </p:cNvCxnSpPr>
              <p:nvPr/>
            </p:nvCxnSpPr>
            <p:spPr>
              <a:xfrm rot="10800000">
                <a:off x="3080725" y="3274875"/>
                <a:ext cx="877500" cy="4353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7" name="Google Shape;697;p52"/>
              <p:cNvCxnSpPr>
                <a:stCxn id="679" idx="2"/>
                <a:endCxn id="689" idx="1"/>
              </p:cNvCxnSpPr>
              <p:nvPr/>
            </p:nvCxnSpPr>
            <p:spPr>
              <a:xfrm flipH="1" rot="-5400000">
                <a:off x="2544675" y="3376725"/>
                <a:ext cx="1026000" cy="17175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98" name="Google Shape;698;p52"/>
              <p:cNvSpPr txBox="1"/>
              <p:nvPr/>
            </p:nvSpPr>
            <p:spPr>
              <a:xfrm>
                <a:off x="2511900" y="14877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9" name="Google Shape;699;p52"/>
              <p:cNvSpPr txBox="1"/>
              <p:nvPr/>
            </p:nvSpPr>
            <p:spPr>
              <a:xfrm>
                <a:off x="3477425" y="818878"/>
                <a:ext cx="2190300" cy="7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yes, treat static types of variables as casted for that line only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0" name="Google Shape;700;p52"/>
              <p:cNvSpPr txBox="1"/>
              <p:nvPr/>
            </p:nvSpPr>
            <p:spPr>
              <a:xfrm>
                <a:off x="7040592" y="1676672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1" name="Google Shape;701;p52"/>
              <p:cNvSpPr txBox="1"/>
              <p:nvPr/>
            </p:nvSpPr>
            <p:spPr>
              <a:xfrm>
                <a:off x="7408550" y="29312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2" name="Google Shape;702;p52"/>
              <p:cNvSpPr txBox="1"/>
              <p:nvPr/>
            </p:nvSpPr>
            <p:spPr>
              <a:xfrm>
                <a:off x="5453700" y="275893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3" name="Google Shape;703;p52"/>
              <p:cNvSpPr txBox="1"/>
              <p:nvPr/>
            </p:nvSpPr>
            <p:spPr>
              <a:xfrm>
                <a:off x="5316650" y="36501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04" name="Google Shape;704;p52"/>
              <p:cNvCxnSpPr>
                <a:stCxn id="679" idx="2"/>
                <a:endCxn id="690" idx="0"/>
              </p:cNvCxnSpPr>
              <p:nvPr/>
            </p:nvCxnSpPr>
            <p:spPr>
              <a:xfrm rot="5400000">
                <a:off x="1277025" y="3672075"/>
                <a:ext cx="871500" cy="972300"/>
              </a:xfrm>
              <a:prstGeom prst="curvedConnector3">
                <a:avLst>
                  <a:gd fmla="val 4999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05" name="Google Shape;705;p52"/>
              <p:cNvSpPr txBox="1"/>
              <p:nvPr/>
            </p:nvSpPr>
            <p:spPr>
              <a:xfrm>
                <a:off x="802850" y="39888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52"/>
              <p:cNvSpPr txBox="1"/>
              <p:nvPr/>
            </p:nvSpPr>
            <p:spPr>
              <a:xfrm>
                <a:off x="5902097" y="85019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7" name="Google Shape;707;p52"/>
              <p:cNvSpPr txBox="1"/>
              <p:nvPr/>
            </p:nvSpPr>
            <p:spPr>
              <a:xfrm>
                <a:off x="3302175" y="30584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8" name="Google Shape;708;p52"/>
              <p:cNvSpPr txBox="1"/>
              <p:nvPr/>
            </p:nvSpPr>
            <p:spPr>
              <a:xfrm>
                <a:off x="4745597" y="1900366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52"/>
              <p:cNvSpPr txBox="1"/>
              <p:nvPr/>
            </p:nvSpPr>
            <p:spPr>
              <a:xfrm>
                <a:off x="6920450" y="41187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52"/>
              <p:cNvSpPr txBox="1"/>
              <p:nvPr/>
            </p:nvSpPr>
            <p:spPr>
              <a:xfrm>
                <a:off x="2315988" y="3960737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52"/>
              <p:cNvSpPr txBox="1"/>
              <p:nvPr/>
            </p:nvSpPr>
            <p:spPr>
              <a:xfrm>
                <a:off x="1568875" y="1743738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712" name="Google Shape;712;p52"/>
            <p:cNvSpPr txBox="1"/>
            <p:nvPr/>
          </p:nvSpPr>
          <p:spPr>
            <a:xfrm>
              <a:off x="4294644" y="4246207"/>
              <a:ext cx="88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13" name="Google Shape;713;p52"/>
          <p:cNvSpPr/>
          <p:nvPr/>
        </p:nvSpPr>
        <p:spPr>
          <a:xfrm rot="-2012819">
            <a:off x="796985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52"/>
          <p:cNvSpPr/>
          <p:nvPr/>
        </p:nvSpPr>
        <p:spPr>
          <a:xfrm rot="-2012819">
            <a:off x="7355802" y="29127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52"/>
          <p:cNvSpPr/>
          <p:nvPr/>
        </p:nvSpPr>
        <p:spPr>
          <a:xfrm rot="-2012819">
            <a:off x="3942302" y="36643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716;p52"/>
          <p:cNvSpPr/>
          <p:nvPr/>
        </p:nvSpPr>
        <p:spPr>
          <a:xfrm rot="-2012819">
            <a:off x="3025427" y="3411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7" name="Google Shape;717;p52"/>
          <p:cNvSpPr/>
          <p:nvPr/>
        </p:nvSpPr>
        <p:spPr>
          <a:xfrm rot="-2012819">
            <a:off x="5032902" y="457156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b="1" lang="en">
                <a:solidFill>
                  <a:schemeClr val="accent2"/>
                </a:solidFill>
              </a:rPr>
              <a:t>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723" name="Google Shape;723;p53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sleep() 	  N/A, sleep() is static “Naptime!”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play() 	  	  Cat’s play() 	         ”Woo it is so much fun </a:t>
            </a:r>
            <a:endParaRPr sz="1100">
              <a:solidFill>
                <a:srgbClr val="674EA7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being a cat!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    		                   	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4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c.greet(d);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29" name="Google Shape;7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30" name="Google Shape;730;p54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54"/>
          <p:cNvSpPr txBox="1"/>
          <p:nvPr/>
        </p:nvSpPr>
        <p:spPr>
          <a:xfrm>
            <a:off x="7181200" y="3355225"/>
            <a:ext cx="1962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Cat.greet(Dog)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32" name="Google Shape;732;p54"/>
          <p:cNvSpPr txBox="1"/>
          <p:nvPr/>
        </p:nvSpPr>
        <p:spPr>
          <a:xfrm>
            <a:off x="311700" y="3219400"/>
            <a:ext cx="2058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Cat.greet(Dog)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733" name="Google Shape;733;p54"/>
          <p:cNvGrpSpPr/>
          <p:nvPr/>
        </p:nvGrpSpPr>
        <p:grpSpPr>
          <a:xfrm>
            <a:off x="399682" y="1566507"/>
            <a:ext cx="8106865" cy="3384959"/>
            <a:chOff x="399682" y="1566507"/>
            <a:chExt cx="8106865" cy="3384959"/>
          </a:xfrm>
        </p:grpSpPr>
        <p:grpSp>
          <p:nvGrpSpPr>
            <p:cNvPr id="734" name="Google Shape;734;p54"/>
            <p:cNvGrpSpPr/>
            <p:nvPr/>
          </p:nvGrpSpPr>
          <p:grpSpPr>
            <a:xfrm>
              <a:off x="399682" y="1566507"/>
              <a:ext cx="8106865" cy="3384959"/>
              <a:chOff x="490575" y="85019"/>
              <a:chExt cx="8224475" cy="4900056"/>
            </a:xfrm>
          </p:grpSpPr>
          <p:sp>
            <p:nvSpPr>
              <p:cNvPr id="735" name="Google Shape;735;p54"/>
              <p:cNvSpPr/>
              <p:nvPr/>
            </p:nvSpPr>
            <p:spPr>
              <a:xfrm>
                <a:off x="3690300" y="218200"/>
                <a:ext cx="1763400" cy="35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Involves casting?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6" name="Google Shape;736;p54"/>
              <p:cNvSpPr/>
              <p:nvPr/>
            </p:nvSpPr>
            <p:spPr>
              <a:xfrm>
                <a:off x="1220925" y="741375"/>
                <a:ext cx="2190300" cy="987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compile time 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7" name="Google Shape;737;p54"/>
              <p:cNvSpPr/>
              <p:nvPr/>
            </p:nvSpPr>
            <p:spPr>
              <a:xfrm>
                <a:off x="5733923" y="638965"/>
                <a:ext cx="2613300" cy="1089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BM Plex Mono"/>
                    <a:ea typeface="IBM Plex Mono"/>
                    <a:cs typeface="IBM Plex Mono"/>
                    <a:sym typeface="IBM Plex Mono"/>
                  </a:rPr>
                  <a:t>x.foo(y);</a:t>
                </a:r>
                <a:endParaRPr sz="1000">
                  <a:latin typeface="IBM Plex Mono"/>
                  <a:ea typeface="IBM Plex Mono"/>
                  <a:cs typeface="IBM Plex Mono"/>
                  <a:sym typeface="IBM Plex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static type of x </a:t>
                </a: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contain, or inherits</a:t>
                </a: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 a method called foo that takes in 1 argument of type y’s static type or y’s static type superclasses?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8" name="Google Shape;738;p54"/>
              <p:cNvSpPr/>
              <p:nvPr/>
            </p:nvSpPr>
            <p:spPr>
              <a:xfrm>
                <a:off x="5876284" y="2199097"/>
                <a:ext cx="1849500" cy="664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Lock in the found method. Was there any casting involved in this method call?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9" name="Google Shape;739;p54"/>
              <p:cNvSpPr/>
              <p:nvPr/>
            </p:nvSpPr>
            <p:spPr>
              <a:xfrm>
                <a:off x="6101750" y="3397125"/>
                <a:ext cx="2613300" cy="62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runtime?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0" name="Google Shape;740;p54"/>
              <p:cNvSpPr/>
              <p:nvPr/>
            </p:nvSpPr>
            <p:spPr>
              <a:xfrm>
                <a:off x="1317225" y="2827575"/>
                <a:ext cx="1763400" cy="894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dynamic type of x contains a method that overrides the locked-in method?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1" name="Google Shape;741;p54"/>
              <p:cNvCxnSpPr>
                <a:stCxn id="735" idx="1"/>
                <a:endCxn id="736" idx="0"/>
              </p:cNvCxnSpPr>
              <p:nvPr/>
            </p:nvCxnSpPr>
            <p:spPr>
              <a:xfrm flipH="1">
                <a:off x="2316000" y="396700"/>
                <a:ext cx="1374300" cy="3447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42" name="Google Shape;742;p54"/>
              <p:cNvCxnSpPr>
                <a:stCxn id="735" idx="3"/>
                <a:endCxn id="737" idx="0"/>
              </p:cNvCxnSpPr>
              <p:nvPr/>
            </p:nvCxnSpPr>
            <p:spPr>
              <a:xfrm>
                <a:off x="5453700" y="396700"/>
                <a:ext cx="1587000" cy="242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43" name="Google Shape;743;p54"/>
              <p:cNvCxnSpPr>
                <a:stCxn id="737" idx="2"/>
                <a:endCxn id="744" idx="3"/>
              </p:cNvCxnSpPr>
              <p:nvPr/>
            </p:nvCxnSpPr>
            <p:spPr>
              <a:xfrm rot="5400000">
                <a:off x="4982273" y="335365"/>
                <a:ext cx="664800" cy="34518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45" name="Google Shape;745;p54"/>
              <p:cNvCxnSpPr>
                <a:stCxn id="737" idx="2"/>
                <a:endCxn id="738" idx="0"/>
              </p:cNvCxnSpPr>
              <p:nvPr/>
            </p:nvCxnSpPr>
            <p:spPr>
              <a:xfrm rot="5400000">
                <a:off x="6685823" y="1844215"/>
                <a:ext cx="470100" cy="239400"/>
              </a:xfrm>
              <a:prstGeom prst="curved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46" name="Google Shape;746;p54"/>
              <p:cNvCxnSpPr>
                <a:endCxn id="737" idx="1"/>
              </p:cNvCxnSpPr>
              <p:nvPr/>
            </p:nvCxnSpPr>
            <p:spPr>
              <a:xfrm>
                <a:off x="3411323" y="1160515"/>
                <a:ext cx="2322600" cy="234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44" name="Google Shape;744;p54"/>
              <p:cNvSpPr/>
              <p:nvPr/>
            </p:nvSpPr>
            <p:spPr>
              <a:xfrm>
                <a:off x="2116725" y="219810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Compiler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7" name="Google Shape;747;p54"/>
              <p:cNvSpPr/>
              <p:nvPr/>
            </p:nvSpPr>
            <p:spPr>
              <a:xfrm>
                <a:off x="6064975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Runtime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8" name="Google Shape;748;p54"/>
              <p:cNvCxnSpPr>
                <a:stCxn id="736" idx="2"/>
                <a:endCxn id="744" idx="0"/>
              </p:cNvCxnSpPr>
              <p:nvPr/>
            </p:nvCxnSpPr>
            <p:spPr>
              <a:xfrm flipH="1" rot="-5400000">
                <a:off x="2349825" y="1695225"/>
                <a:ext cx="469200" cy="536700"/>
              </a:xfrm>
              <a:prstGeom prst="curvedConnector3">
                <a:avLst>
                  <a:gd fmla="val 4999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49" name="Google Shape;749;p54"/>
              <p:cNvSpPr/>
              <p:nvPr/>
            </p:nvSpPr>
            <p:spPr>
              <a:xfrm>
                <a:off x="3958225" y="35145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Is the locked-in method static?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54"/>
              <p:cNvSpPr/>
              <p:nvPr/>
            </p:nvSpPr>
            <p:spPr>
              <a:xfrm>
                <a:off x="3916388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locked-in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54"/>
              <p:cNvSpPr/>
              <p:nvPr/>
            </p:nvSpPr>
            <p:spPr>
              <a:xfrm>
                <a:off x="490575" y="45938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new overriding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2" name="Google Shape;752;p54"/>
              <p:cNvCxnSpPr>
                <a:stCxn id="738" idx="2"/>
                <a:endCxn id="739" idx="0"/>
              </p:cNvCxnSpPr>
              <p:nvPr/>
            </p:nvCxnSpPr>
            <p:spPr>
              <a:xfrm flipH="1" rot="-5400000">
                <a:off x="6838234" y="2826697"/>
                <a:ext cx="533100" cy="607500"/>
              </a:xfrm>
              <a:prstGeom prst="curvedConnector3">
                <a:avLst>
                  <a:gd fmla="val 5001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3" name="Google Shape;753;p54"/>
              <p:cNvCxnSpPr>
                <a:stCxn id="738" idx="2"/>
                <a:endCxn id="749" idx="0"/>
              </p:cNvCxnSpPr>
              <p:nvPr/>
            </p:nvCxnSpPr>
            <p:spPr>
              <a:xfrm rot="5400000">
                <a:off x="5422234" y="2135797"/>
                <a:ext cx="650700" cy="2106900"/>
              </a:xfrm>
              <a:prstGeom prst="curvedConnector3">
                <a:avLst>
                  <a:gd fmla="val 4999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4" name="Google Shape;754;p54"/>
              <p:cNvCxnSpPr>
                <a:stCxn id="749" idx="2"/>
                <a:endCxn id="750" idx="0"/>
              </p:cNvCxnSpPr>
              <p:nvPr/>
            </p:nvCxnSpPr>
            <p:spPr>
              <a:xfrm rot="5400000">
                <a:off x="4349875" y="4208475"/>
                <a:ext cx="647100" cy="417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5" name="Google Shape;755;p54"/>
              <p:cNvCxnSpPr>
                <a:stCxn id="739" idx="2"/>
                <a:endCxn id="747" idx="0"/>
              </p:cNvCxnSpPr>
              <p:nvPr/>
            </p:nvCxnSpPr>
            <p:spPr>
              <a:xfrm rot="5400000">
                <a:off x="6839750" y="3984375"/>
                <a:ext cx="529800" cy="607500"/>
              </a:xfrm>
              <a:prstGeom prst="curvedConnector3">
                <a:avLst>
                  <a:gd fmla="val 4999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6" name="Google Shape;756;p54"/>
              <p:cNvCxnSpPr>
                <a:stCxn id="739" idx="1"/>
                <a:endCxn id="749" idx="3"/>
              </p:cNvCxnSpPr>
              <p:nvPr/>
            </p:nvCxnSpPr>
            <p:spPr>
              <a:xfrm flipH="1">
                <a:off x="5430350" y="3710175"/>
                <a:ext cx="671400" cy="600"/>
              </a:xfrm>
              <a:prstGeom prst="curvedConnector3">
                <a:avLst>
                  <a:gd fmla="val 5000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7" name="Google Shape;757;p54"/>
              <p:cNvCxnSpPr>
                <a:stCxn id="749" idx="1"/>
                <a:endCxn id="740" idx="3"/>
              </p:cNvCxnSpPr>
              <p:nvPr/>
            </p:nvCxnSpPr>
            <p:spPr>
              <a:xfrm rot="10800000">
                <a:off x="3080725" y="3274875"/>
                <a:ext cx="877500" cy="4353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8" name="Google Shape;758;p54"/>
              <p:cNvCxnSpPr>
                <a:stCxn id="740" idx="2"/>
                <a:endCxn id="750" idx="1"/>
              </p:cNvCxnSpPr>
              <p:nvPr/>
            </p:nvCxnSpPr>
            <p:spPr>
              <a:xfrm flipH="1" rot="-5400000">
                <a:off x="2544675" y="3376725"/>
                <a:ext cx="1026000" cy="17175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59" name="Google Shape;759;p54"/>
              <p:cNvSpPr txBox="1"/>
              <p:nvPr/>
            </p:nvSpPr>
            <p:spPr>
              <a:xfrm>
                <a:off x="2511900" y="14877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0" name="Google Shape;760;p54"/>
              <p:cNvSpPr txBox="1"/>
              <p:nvPr/>
            </p:nvSpPr>
            <p:spPr>
              <a:xfrm>
                <a:off x="3477425" y="818878"/>
                <a:ext cx="2190300" cy="7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yes, treat static types of variables as casted for that line only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1" name="Google Shape;761;p54"/>
              <p:cNvSpPr txBox="1"/>
              <p:nvPr/>
            </p:nvSpPr>
            <p:spPr>
              <a:xfrm>
                <a:off x="7040592" y="1676672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2" name="Google Shape;762;p54"/>
              <p:cNvSpPr txBox="1"/>
              <p:nvPr/>
            </p:nvSpPr>
            <p:spPr>
              <a:xfrm>
                <a:off x="7408550" y="29312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3" name="Google Shape;763;p54"/>
              <p:cNvSpPr txBox="1"/>
              <p:nvPr/>
            </p:nvSpPr>
            <p:spPr>
              <a:xfrm>
                <a:off x="5453700" y="275893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4" name="Google Shape;764;p54"/>
              <p:cNvSpPr txBox="1"/>
              <p:nvPr/>
            </p:nvSpPr>
            <p:spPr>
              <a:xfrm>
                <a:off x="5316650" y="36501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65" name="Google Shape;765;p54"/>
              <p:cNvCxnSpPr>
                <a:stCxn id="740" idx="2"/>
                <a:endCxn id="751" idx="0"/>
              </p:cNvCxnSpPr>
              <p:nvPr/>
            </p:nvCxnSpPr>
            <p:spPr>
              <a:xfrm rot="5400000">
                <a:off x="1277025" y="3672075"/>
                <a:ext cx="871500" cy="972300"/>
              </a:xfrm>
              <a:prstGeom prst="curvedConnector3">
                <a:avLst>
                  <a:gd fmla="val 4999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66" name="Google Shape;766;p54"/>
              <p:cNvSpPr txBox="1"/>
              <p:nvPr/>
            </p:nvSpPr>
            <p:spPr>
              <a:xfrm>
                <a:off x="802850" y="39888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7" name="Google Shape;767;p54"/>
              <p:cNvSpPr txBox="1"/>
              <p:nvPr/>
            </p:nvSpPr>
            <p:spPr>
              <a:xfrm>
                <a:off x="5902097" y="85019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8" name="Google Shape;768;p54"/>
              <p:cNvSpPr txBox="1"/>
              <p:nvPr/>
            </p:nvSpPr>
            <p:spPr>
              <a:xfrm>
                <a:off x="3302175" y="30584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9" name="Google Shape;769;p54"/>
              <p:cNvSpPr txBox="1"/>
              <p:nvPr/>
            </p:nvSpPr>
            <p:spPr>
              <a:xfrm>
                <a:off x="4745597" y="1900366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70" name="Google Shape;770;p54"/>
              <p:cNvSpPr txBox="1"/>
              <p:nvPr/>
            </p:nvSpPr>
            <p:spPr>
              <a:xfrm>
                <a:off x="6920450" y="41187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71" name="Google Shape;771;p54"/>
              <p:cNvSpPr txBox="1"/>
              <p:nvPr/>
            </p:nvSpPr>
            <p:spPr>
              <a:xfrm>
                <a:off x="2315988" y="3960737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72" name="Google Shape;772;p54"/>
              <p:cNvSpPr txBox="1"/>
              <p:nvPr/>
            </p:nvSpPr>
            <p:spPr>
              <a:xfrm>
                <a:off x="1568875" y="1743738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773" name="Google Shape;773;p54"/>
            <p:cNvSpPr txBox="1"/>
            <p:nvPr/>
          </p:nvSpPr>
          <p:spPr>
            <a:xfrm>
              <a:off x="4294644" y="4246207"/>
              <a:ext cx="88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74" name="Google Shape;774;p54"/>
          <p:cNvSpPr/>
          <p:nvPr/>
        </p:nvSpPr>
        <p:spPr>
          <a:xfrm rot="-2012819">
            <a:off x="796985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5" name="Google Shape;775;p54"/>
          <p:cNvSpPr/>
          <p:nvPr/>
        </p:nvSpPr>
        <p:spPr>
          <a:xfrm rot="-2012819">
            <a:off x="7355802" y="29127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6" name="Google Shape;776;p54"/>
          <p:cNvSpPr/>
          <p:nvPr/>
        </p:nvSpPr>
        <p:spPr>
          <a:xfrm rot="-2012819">
            <a:off x="3942302" y="36643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54"/>
          <p:cNvSpPr/>
          <p:nvPr/>
        </p:nvSpPr>
        <p:spPr>
          <a:xfrm rot="-2012819">
            <a:off x="3025427" y="3411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8" name="Google Shape;778;p54"/>
          <p:cNvSpPr/>
          <p:nvPr/>
        </p:nvSpPr>
        <p:spPr>
          <a:xfrm rot="-2012819">
            <a:off x="5032902" y="457156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b="1" lang="en">
                <a:solidFill>
                  <a:schemeClr val="accent2"/>
                </a:solidFill>
              </a:rPr>
              <a:t>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784" name="Google Shape;784;p55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sleep() 	  N/A, sleep() is static “Naptime!”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	 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 	   ”Woo it is so much fun </a:t>
            </a:r>
            <a:endParaRPr sz="1100">
              <a:solidFill>
                <a:srgbClr val="674EA7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being a cat!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Meow!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greet(Animal)  	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    		                   	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90" name="Google Shape;790;p56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((Animal) c).greet(d);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791" name="Google Shape;791;p56"/>
          <p:cNvGrpSpPr/>
          <p:nvPr/>
        </p:nvGrpSpPr>
        <p:grpSpPr>
          <a:xfrm>
            <a:off x="399682" y="1566507"/>
            <a:ext cx="8106865" cy="3384959"/>
            <a:chOff x="490575" y="85019"/>
            <a:chExt cx="8224475" cy="4900056"/>
          </a:xfrm>
        </p:grpSpPr>
        <p:sp>
          <p:nvSpPr>
            <p:cNvPr id="792" name="Google Shape;792;p56"/>
            <p:cNvSpPr/>
            <p:nvPr/>
          </p:nvSpPr>
          <p:spPr>
            <a:xfrm>
              <a:off x="3690300" y="218200"/>
              <a:ext cx="1763400" cy="35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3" name="Google Shape;793;p56"/>
            <p:cNvSpPr/>
            <p:nvPr/>
          </p:nvSpPr>
          <p:spPr>
            <a:xfrm>
              <a:off x="1220925" y="741375"/>
              <a:ext cx="2190300" cy="98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compile time 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4" name="Google Shape;794;p56"/>
            <p:cNvSpPr/>
            <p:nvPr/>
          </p:nvSpPr>
          <p:spPr>
            <a:xfrm>
              <a:off x="5733923" y="638965"/>
              <a:ext cx="2613300" cy="108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BM Plex Mono"/>
                  <a:ea typeface="IBM Plex Mono"/>
                  <a:cs typeface="IBM Plex Mono"/>
                  <a:sym typeface="IBM Plex Mono"/>
                </a:rPr>
                <a:t>x.foo(y);</a:t>
              </a:r>
              <a:endParaRPr sz="10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static type of x </a:t>
              </a: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contain, or inherits</a:t>
              </a: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 a method called foo that takes in 1 argument of type y’s static type or y’s static type superclasses?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5876284" y="2199097"/>
              <a:ext cx="1849500" cy="66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Lock in the found method. Was there any casting involved in this method call?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6" name="Google Shape;796;p56"/>
            <p:cNvSpPr/>
            <p:nvPr/>
          </p:nvSpPr>
          <p:spPr>
            <a:xfrm>
              <a:off x="6101750" y="3397125"/>
              <a:ext cx="2613300" cy="62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runtime?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7" name="Google Shape;797;p56"/>
            <p:cNvSpPr/>
            <p:nvPr/>
          </p:nvSpPr>
          <p:spPr>
            <a:xfrm>
              <a:off x="1317225" y="2827575"/>
              <a:ext cx="1763400" cy="894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dynamic type of x contains a method that overrides the locked-in method?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98" name="Google Shape;798;p56"/>
            <p:cNvCxnSpPr>
              <a:stCxn id="792" idx="1"/>
              <a:endCxn id="793" idx="0"/>
            </p:cNvCxnSpPr>
            <p:nvPr/>
          </p:nvCxnSpPr>
          <p:spPr>
            <a:xfrm flipH="1">
              <a:off x="2316000" y="396700"/>
              <a:ext cx="1374300" cy="344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9" name="Google Shape;799;p56"/>
            <p:cNvCxnSpPr>
              <a:stCxn id="792" idx="3"/>
              <a:endCxn id="794" idx="0"/>
            </p:cNvCxnSpPr>
            <p:nvPr/>
          </p:nvCxnSpPr>
          <p:spPr>
            <a:xfrm>
              <a:off x="5453700" y="396700"/>
              <a:ext cx="1587000" cy="2424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0" name="Google Shape;800;p56"/>
            <p:cNvCxnSpPr>
              <a:stCxn id="794" idx="2"/>
              <a:endCxn id="801" idx="3"/>
            </p:cNvCxnSpPr>
            <p:nvPr/>
          </p:nvCxnSpPr>
          <p:spPr>
            <a:xfrm rot="5400000">
              <a:off x="4982273" y="335365"/>
              <a:ext cx="664800" cy="34518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2" name="Google Shape;802;p56"/>
            <p:cNvCxnSpPr>
              <a:stCxn id="794" idx="2"/>
              <a:endCxn id="795" idx="0"/>
            </p:cNvCxnSpPr>
            <p:nvPr/>
          </p:nvCxnSpPr>
          <p:spPr>
            <a:xfrm rot="5400000">
              <a:off x="6685823" y="1844215"/>
              <a:ext cx="470100" cy="239400"/>
            </a:xfrm>
            <a:prstGeom prst="curved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3" name="Google Shape;803;p56"/>
            <p:cNvCxnSpPr>
              <a:endCxn id="794" idx="1"/>
            </p:cNvCxnSpPr>
            <p:nvPr/>
          </p:nvCxnSpPr>
          <p:spPr>
            <a:xfrm>
              <a:off x="3411323" y="1160515"/>
              <a:ext cx="2322600" cy="23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1" name="Google Shape;801;p56"/>
            <p:cNvSpPr/>
            <p:nvPr/>
          </p:nvSpPr>
          <p:spPr>
            <a:xfrm>
              <a:off x="2116725" y="219810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4" name="Google Shape;804;p56"/>
            <p:cNvSpPr/>
            <p:nvPr/>
          </p:nvSpPr>
          <p:spPr>
            <a:xfrm>
              <a:off x="6064975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05" name="Google Shape;805;p56"/>
            <p:cNvCxnSpPr>
              <a:stCxn id="793" idx="2"/>
              <a:endCxn id="801" idx="0"/>
            </p:cNvCxnSpPr>
            <p:nvPr/>
          </p:nvCxnSpPr>
          <p:spPr>
            <a:xfrm flipH="1" rot="-5400000">
              <a:off x="2349825" y="1695225"/>
              <a:ext cx="469200" cy="5367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6" name="Google Shape;806;p56"/>
            <p:cNvSpPr/>
            <p:nvPr/>
          </p:nvSpPr>
          <p:spPr>
            <a:xfrm>
              <a:off x="3958225" y="35145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Is the locked-in method static?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3916388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locked-in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490575" y="45938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new overriding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09" name="Google Shape;809;p56"/>
            <p:cNvCxnSpPr>
              <a:stCxn id="795" idx="2"/>
              <a:endCxn id="796" idx="0"/>
            </p:cNvCxnSpPr>
            <p:nvPr/>
          </p:nvCxnSpPr>
          <p:spPr>
            <a:xfrm flipH="1" rot="-5400000">
              <a:off x="6838234" y="2826697"/>
              <a:ext cx="533100" cy="6075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0" name="Google Shape;810;p56"/>
            <p:cNvCxnSpPr>
              <a:stCxn id="795" idx="2"/>
              <a:endCxn id="806" idx="0"/>
            </p:cNvCxnSpPr>
            <p:nvPr/>
          </p:nvCxnSpPr>
          <p:spPr>
            <a:xfrm rot="5400000">
              <a:off x="5422234" y="2135797"/>
              <a:ext cx="650700" cy="21069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1" name="Google Shape;811;p56"/>
            <p:cNvCxnSpPr>
              <a:stCxn id="806" idx="2"/>
              <a:endCxn id="807" idx="0"/>
            </p:cNvCxnSpPr>
            <p:nvPr/>
          </p:nvCxnSpPr>
          <p:spPr>
            <a:xfrm rot="5400000">
              <a:off x="4349875" y="4208475"/>
              <a:ext cx="647100" cy="417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2" name="Google Shape;812;p56"/>
            <p:cNvCxnSpPr>
              <a:stCxn id="796" idx="2"/>
              <a:endCxn id="804" idx="0"/>
            </p:cNvCxnSpPr>
            <p:nvPr/>
          </p:nvCxnSpPr>
          <p:spPr>
            <a:xfrm rot="5400000">
              <a:off x="6839750" y="3984375"/>
              <a:ext cx="529800" cy="6075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3" name="Google Shape;813;p56"/>
            <p:cNvCxnSpPr>
              <a:stCxn id="796" idx="1"/>
              <a:endCxn id="806" idx="3"/>
            </p:cNvCxnSpPr>
            <p:nvPr/>
          </p:nvCxnSpPr>
          <p:spPr>
            <a:xfrm flipH="1">
              <a:off x="5430350" y="3710175"/>
              <a:ext cx="671400" cy="6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4" name="Google Shape;814;p56"/>
            <p:cNvCxnSpPr>
              <a:stCxn id="806" idx="1"/>
              <a:endCxn id="797" idx="3"/>
            </p:cNvCxnSpPr>
            <p:nvPr/>
          </p:nvCxnSpPr>
          <p:spPr>
            <a:xfrm rot="10800000">
              <a:off x="3080725" y="3274875"/>
              <a:ext cx="877500" cy="4353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5" name="Google Shape;815;p56"/>
            <p:cNvCxnSpPr>
              <a:stCxn id="797" idx="2"/>
              <a:endCxn id="807" idx="1"/>
            </p:cNvCxnSpPr>
            <p:nvPr/>
          </p:nvCxnSpPr>
          <p:spPr>
            <a:xfrm flipH="1" rot="-5400000">
              <a:off x="2544675" y="3376725"/>
              <a:ext cx="1026000" cy="17175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6" name="Google Shape;816;p56"/>
            <p:cNvSpPr txBox="1"/>
            <p:nvPr/>
          </p:nvSpPr>
          <p:spPr>
            <a:xfrm>
              <a:off x="2511900" y="14877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7" name="Google Shape;817;p56"/>
            <p:cNvSpPr txBox="1"/>
            <p:nvPr/>
          </p:nvSpPr>
          <p:spPr>
            <a:xfrm>
              <a:off x="3477425" y="818878"/>
              <a:ext cx="21903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yes, treat static types of variables as casted for that line only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8" name="Google Shape;818;p56"/>
            <p:cNvSpPr txBox="1"/>
            <p:nvPr/>
          </p:nvSpPr>
          <p:spPr>
            <a:xfrm>
              <a:off x="7040592" y="1676672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9" name="Google Shape;819;p56"/>
            <p:cNvSpPr txBox="1"/>
            <p:nvPr/>
          </p:nvSpPr>
          <p:spPr>
            <a:xfrm>
              <a:off x="7408550" y="29312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0" name="Google Shape;820;p56"/>
            <p:cNvSpPr txBox="1"/>
            <p:nvPr/>
          </p:nvSpPr>
          <p:spPr>
            <a:xfrm>
              <a:off x="5453700" y="275893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1" name="Google Shape;821;p56"/>
            <p:cNvSpPr txBox="1"/>
            <p:nvPr/>
          </p:nvSpPr>
          <p:spPr>
            <a:xfrm>
              <a:off x="5316650" y="36501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22" name="Google Shape;822;p56"/>
            <p:cNvCxnSpPr>
              <a:stCxn id="797" idx="2"/>
              <a:endCxn id="808" idx="0"/>
            </p:cNvCxnSpPr>
            <p:nvPr/>
          </p:nvCxnSpPr>
          <p:spPr>
            <a:xfrm rot="5400000">
              <a:off x="1277025" y="3672075"/>
              <a:ext cx="871500" cy="9723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3" name="Google Shape;823;p56"/>
            <p:cNvSpPr txBox="1"/>
            <p:nvPr/>
          </p:nvSpPr>
          <p:spPr>
            <a:xfrm>
              <a:off x="802850" y="39888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4" name="Google Shape;824;p56"/>
            <p:cNvSpPr txBox="1"/>
            <p:nvPr/>
          </p:nvSpPr>
          <p:spPr>
            <a:xfrm>
              <a:off x="5902097" y="85019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5" name="Google Shape;825;p56"/>
            <p:cNvSpPr txBox="1"/>
            <p:nvPr/>
          </p:nvSpPr>
          <p:spPr>
            <a:xfrm>
              <a:off x="3302175" y="30584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6" name="Google Shape;826;p56"/>
            <p:cNvSpPr txBox="1"/>
            <p:nvPr/>
          </p:nvSpPr>
          <p:spPr>
            <a:xfrm>
              <a:off x="4745597" y="1900366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7" name="Google Shape;827;p56"/>
            <p:cNvSpPr txBox="1"/>
            <p:nvPr/>
          </p:nvSpPr>
          <p:spPr>
            <a:xfrm>
              <a:off x="6920450" y="41187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8" name="Google Shape;828;p56"/>
            <p:cNvSpPr txBox="1"/>
            <p:nvPr/>
          </p:nvSpPr>
          <p:spPr>
            <a:xfrm>
              <a:off x="2315988" y="3960737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9" name="Google Shape;829;p56"/>
            <p:cNvSpPr txBox="1"/>
            <p:nvPr/>
          </p:nvSpPr>
          <p:spPr>
            <a:xfrm>
              <a:off x="1568875" y="1743738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30" name="Google Shape;830;p56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1" name="Google Shape;831;p56"/>
          <p:cNvSpPr/>
          <p:nvPr/>
        </p:nvSpPr>
        <p:spPr>
          <a:xfrm rot="-2012819">
            <a:off x="160040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2" name="Google Shape;832;p56"/>
          <p:cNvSpPr/>
          <p:nvPr/>
        </p:nvSpPr>
        <p:spPr>
          <a:xfrm rot="-2012819">
            <a:off x="7579327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3" name="Google Shape;833;p56"/>
          <p:cNvSpPr/>
          <p:nvPr/>
        </p:nvSpPr>
        <p:spPr>
          <a:xfrm rot="-2012819">
            <a:off x="7380527" y="2966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4" name="Google Shape;834;p56"/>
          <p:cNvSpPr/>
          <p:nvPr/>
        </p:nvSpPr>
        <p:spPr>
          <a:xfrm rot="-2012819">
            <a:off x="8119627" y="38720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5" name="Google Shape;835;p56"/>
          <p:cNvSpPr/>
          <p:nvPr/>
        </p:nvSpPr>
        <p:spPr>
          <a:xfrm rot="-2012819">
            <a:off x="4975327" y="38720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6" name="Google Shape;836;p56"/>
          <p:cNvSpPr txBox="1"/>
          <p:nvPr/>
        </p:nvSpPr>
        <p:spPr>
          <a:xfrm>
            <a:off x="6916625" y="3355225"/>
            <a:ext cx="2227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Animal.greet(Animal)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37" name="Google Shape;837;p56"/>
          <p:cNvSpPr/>
          <p:nvPr/>
        </p:nvSpPr>
        <p:spPr>
          <a:xfrm rot="-2012819">
            <a:off x="2832502" y="34325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8" name="Google Shape;838;p56"/>
          <p:cNvSpPr txBox="1"/>
          <p:nvPr/>
        </p:nvSpPr>
        <p:spPr>
          <a:xfrm>
            <a:off x="4249119" y="4264632"/>
            <a:ext cx="88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9" name="Google Shape;839;p56"/>
          <p:cNvSpPr txBox="1"/>
          <p:nvPr/>
        </p:nvSpPr>
        <p:spPr>
          <a:xfrm>
            <a:off x="311700" y="3203450"/>
            <a:ext cx="2648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Cat.greet(Animal)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40" name="Google Shape;840;p56"/>
          <p:cNvSpPr/>
          <p:nvPr/>
        </p:nvSpPr>
        <p:spPr>
          <a:xfrm rot="-2012819">
            <a:off x="1600402" y="45804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846" name="Google Shape;846;p57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sleep() 	  N/A, sleep() is static “Naptime!”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     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       ”Woo it is so much fun </a:t>
            </a:r>
            <a:endParaRPr sz="1100">
              <a:solidFill>
                <a:srgbClr val="674EA7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being a cat!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Meow!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greet(Animal)  	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		                   	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8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d.sleep();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52" name="Google Shape;85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53" name="Google Shape;853;p58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58"/>
          <p:cNvSpPr txBox="1"/>
          <p:nvPr/>
        </p:nvSpPr>
        <p:spPr>
          <a:xfrm>
            <a:off x="7181200" y="3355225"/>
            <a:ext cx="19629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Dog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.sleep()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855" name="Google Shape;855;p58"/>
          <p:cNvGrpSpPr/>
          <p:nvPr/>
        </p:nvGrpSpPr>
        <p:grpSpPr>
          <a:xfrm>
            <a:off x="399682" y="1566507"/>
            <a:ext cx="8106865" cy="3384959"/>
            <a:chOff x="399682" y="1566507"/>
            <a:chExt cx="8106865" cy="3384959"/>
          </a:xfrm>
        </p:grpSpPr>
        <p:grpSp>
          <p:nvGrpSpPr>
            <p:cNvPr id="856" name="Google Shape;856;p58"/>
            <p:cNvGrpSpPr/>
            <p:nvPr/>
          </p:nvGrpSpPr>
          <p:grpSpPr>
            <a:xfrm>
              <a:off x="399682" y="1566507"/>
              <a:ext cx="8106865" cy="3384959"/>
              <a:chOff x="490575" y="85019"/>
              <a:chExt cx="8224475" cy="4900056"/>
            </a:xfrm>
          </p:grpSpPr>
          <p:sp>
            <p:nvSpPr>
              <p:cNvPr id="857" name="Google Shape;857;p58"/>
              <p:cNvSpPr/>
              <p:nvPr/>
            </p:nvSpPr>
            <p:spPr>
              <a:xfrm>
                <a:off x="3690300" y="218200"/>
                <a:ext cx="1763400" cy="35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Involves casting?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8" name="Google Shape;858;p58"/>
              <p:cNvSpPr/>
              <p:nvPr/>
            </p:nvSpPr>
            <p:spPr>
              <a:xfrm>
                <a:off x="1220925" y="741375"/>
                <a:ext cx="2190300" cy="987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compile time 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58"/>
              <p:cNvSpPr/>
              <p:nvPr/>
            </p:nvSpPr>
            <p:spPr>
              <a:xfrm>
                <a:off x="5733923" y="638965"/>
                <a:ext cx="2613300" cy="1089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BM Plex Mono"/>
                    <a:ea typeface="IBM Plex Mono"/>
                    <a:cs typeface="IBM Plex Mono"/>
                    <a:sym typeface="IBM Plex Mono"/>
                  </a:rPr>
                  <a:t>x.foo(y);</a:t>
                </a:r>
                <a:endParaRPr sz="1000">
                  <a:latin typeface="IBM Plex Mono"/>
                  <a:ea typeface="IBM Plex Mono"/>
                  <a:cs typeface="IBM Plex Mono"/>
                  <a:sym typeface="IBM Plex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static type of x </a:t>
                </a: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contain, or inherits</a:t>
                </a: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 a method called foo that takes in 1 argument of type y’s static type or y’s static type superclasses?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58"/>
              <p:cNvSpPr/>
              <p:nvPr/>
            </p:nvSpPr>
            <p:spPr>
              <a:xfrm>
                <a:off x="5876284" y="2199097"/>
                <a:ext cx="1849500" cy="664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Lock in the found method. Was there any casting involved in this method call?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58"/>
              <p:cNvSpPr/>
              <p:nvPr/>
            </p:nvSpPr>
            <p:spPr>
              <a:xfrm>
                <a:off x="6101750" y="3397125"/>
                <a:ext cx="2613300" cy="62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runtime?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58"/>
              <p:cNvSpPr/>
              <p:nvPr/>
            </p:nvSpPr>
            <p:spPr>
              <a:xfrm>
                <a:off x="1317225" y="2827575"/>
                <a:ext cx="1763400" cy="894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dynamic type of x contains a method that overrides the locked-in method?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3" name="Google Shape;863;p58"/>
              <p:cNvCxnSpPr>
                <a:stCxn id="857" idx="1"/>
                <a:endCxn id="858" idx="0"/>
              </p:cNvCxnSpPr>
              <p:nvPr/>
            </p:nvCxnSpPr>
            <p:spPr>
              <a:xfrm flipH="1">
                <a:off x="2316000" y="396700"/>
                <a:ext cx="1374300" cy="3447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4" name="Google Shape;864;p58"/>
              <p:cNvCxnSpPr>
                <a:stCxn id="857" idx="3"/>
                <a:endCxn id="859" idx="0"/>
              </p:cNvCxnSpPr>
              <p:nvPr/>
            </p:nvCxnSpPr>
            <p:spPr>
              <a:xfrm>
                <a:off x="5453700" y="396700"/>
                <a:ext cx="1587000" cy="242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5" name="Google Shape;865;p58"/>
              <p:cNvCxnSpPr>
                <a:stCxn id="859" idx="2"/>
                <a:endCxn id="866" idx="3"/>
              </p:cNvCxnSpPr>
              <p:nvPr/>
            </p:nvCxnSpPr>
            <p:spPr>
              <a:xfrm rot="5400000">
                <a:off x="4982273" y="335365"/>
                <a:ext cx="664800" cy="34518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7" name="Google Shape;867;p58"/>
              <p:cNvCxnSpPr>
                <a:stCxn id="859" idx="2"/>
                <a:endCxn id="860" idx="0"/>
              </p:cNvCxnSpPr>
              <p:nvPr/>
            </p:nvCxnSpPr>
            <p:spPr>
              <a:xfrm rot="5400000">
                <a:off x="6685823" y="1844215"/>
                <a:ext cx="470100" cy="239400"/>
              </a:xfrm>
              <a:prstGeom prst="curved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68" name="Google Shape;868;p58"/>
              <p:cNvCxnSpPr>
                <a:endCxn id="859" idx="1"/>
              </p:cNvCxnSpPr>
              <p:nvPr/>
            </p:nvCxnSpPr>
            <p:spPr>
              <a:xfrm>
                <a:off x="3411323" y="1160515"/>
                <a:ext cx="2322600" cy="234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66" name="Google Shape;866;p58"/>
              <p:cNvSpPr/>
              <p:nvPr/>
            </p:nvSpPr>
            <p:spPr>
              <a:xfrm>
                <a:off x="2116725" y="219810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Compiler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9" name="Google Shape;869;p58"/>
              <p:cNvSpPr/>
              <p:nvPr/>
            </p:nvSpPr>
            <p:spPr>
              <a:xfrm>
                <a:off x="6064975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Runtime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70" name="Google Shape;870;p58"/>
              <p:cNvCxnSpPr>
                <a:stCxn id="858" idx="2"/>
                <a:endCxn id="866" idx="0"/>
              </p:cNvCxnSpPr>
              <p:nvPr/>
            </p:nvCxnSpPr>
            <p:spPr>
              <a:xfrm flipH="1" rot="-5400000">
                <a:off x="2349825" y="1695225"/>
                <a:ext cx="469200" cy="536700"/>
              </a:xfrm>
              <a:prstGeom prst="curvedConnector3">
                <a:avLst>
                  <a:gd fmla="val 4999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71" name="Google Shape;871;p58"/>
              <p:cNvSpPr/>
              <p:nvPr/>
            </p:nvSpPr>
            <p:spPr>
              <a:xfrm>
                <a:off x="3958225" y="35145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Is the locked-in method static?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2" name="Google Shape;872;p58"/>
              <p:cNvSpPr/>
              <p:nvPr/>
            </p:nvSpPr>
            <p:spPr>
              <a:xfrm>
                <a:off x="3916388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locked-in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3" name="Google Shape;873;p58"/>
              <p:cNvSpPr/>
              <p:nvPr/>
            </p:nvSpPr>
            <p:spPr>
              <a:xfrm>
                <a:off x="490575" y="45938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new overriding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74" name="Google Shape;874;p58"/>
              <p:cNvCxnSpPr>
                <a:stCxn id="860" idx="2"/>
                <a:endCxn id="861" idx="0"/>
              </p:cNvCxnSpPr>
              <p:nvPr/>
            </p:nvCxnSpPr>
            <p:spPr>
              <a:xfrm flipH="1" rot="-5400000">
                <a:off x="6838234" y="2826697"/>
                <a:ext cx="533100" cy="607500"/>
              </a:xfrm>
              <a:prstGeom prst="curvedConnector3">
                <a:avLst>
                  <a:gd fmla="val 5001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75" name="Google Shape;875;p58"/>
              <p:cNvCxnSpPr>
                <a:stCxn id="860" idx="2"/>
                <a:endCxn id="871" idx="0"/>
              </p:cNvCxnSpPr>
              <p:nvPr/>
            </p:nvCxnSpPr>
            <p:spPr>
              <a:xfrm rot="5400000">
                <a:off x="5422234" y="2135797"/>
                <a:ext cx="650700" cy="2106900"/>
              </a:xfrm>
              <a:prstGeom prst="curvedConnector3">
                <a:avLst>
                  <a:gd fmla="val 4999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76" name="Google Shape;876;p58"/>
              <p:cNvCxnSpPr>
                <a:stCxn id="871" idx="2"/>
                <a:endCxn id="872" idx="0"/>
              </p:cNvCxnSpPr>
              <p:nvPr/>
            </p:nvCxnSpPr>
            <p:spPr>
              <a:xfrm rot="5400000">
                <a:off x="4349875" y="4208475"/>
                <a:ext cx="647100" cy="417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77" name="Google Shape;877;p58"/>
              <p:cNvCxnSpPr>
                <a:stCxn id="861" idx="2"/>
                <a:endCxn id="869" idx="0"/>
              </p:cNvCxnSpPr>
              <p:nvPr/>
            </p:nvCxnSpPr>
            <p:spPr>
              <a:xfrm rot="5400000">
                <a:off x="6839750" y="3984375"/>
                <a:ext cx="529800" cy="607500"/>
              </a:xfrm>
              <a:prstGeom prst="curvedConnector3">
                <a:avLst>
                  <a:gd fmla="val 4999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78" name="Google Shape;878;p58"/>
              <p:cNvCxnSpPr>
                <a:stCxn id="861" idx="1"/>
                <a:endCxn id="871" idx="3"/>
              </p:cNvCxnSpPr>
              <p:nvPr/>
            </p:nvCxnSpPr>
            <p:spPr>
              <a:xfrm flipH="1">
                <a:off x="5430350" y="3710175"/>
                <a:ext cx="671400" cy="600"/>
              </a:xfrm>
              <a:prstGeom prst="curvedConnector3">
                <a:avLst>
                  <a:gd fmla="val 5000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79" name="Google Shape;879;p58"/>
              <p:cNvCxnSpPr>
                <a:stCxn id="871" idx="1"/>
                <a:endCxn id="862" idx="3"/>
              </p:cNvCxnSpPr>
              <p:nvPr/>
            </p:nvCxnSpPr>
            <p:spPr>
              <a:xfrm rot="10800000">
                <a:off x="3080725" y="3274875"/>
                <a:ext cx="877500" cy="4353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80" name="Google Shape;880;p58"/>
              <p:cNvCxnSpPr>
                <a:stCxn id="862" idx="2"/>
                <a:endCxn id="872" idx="1"/>
              </p:cNvCxnSpPr>
              <p:nvPr/>
            </p:nvCxnSpPr>
            <p:spPr>
              <a:xfrm flipH="1" rot="-5400000">
                <a:off x="2544675" y="3376725"/>
                <a:ext cx="1026000" cy="17175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81" name="Google Shape;881;p58"/>
              <p:cNvSpPr txBox="1"/>
              <p:nvPr/>
            </p:nvSpPr>
            <p:spPr>
              <a:xfrm>
                <a:off x="2511900" y="14877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2" name="Google Shape;882;p58"/>
              <p:cNvSpPr txBox="1"/>
              <p:nvPr/>
            </p:nvSpPr>
            <p:spPr>
              <a:xfrm>
                <a:off x="3477425" y="818878"/>
                <a:ext cx="2190300" cy="7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yes, treat static types of variables as casted for that line only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3" name="Google Shape;883;p58"/>
              <p:cNvSpPr txBox="1"/>
              <p:nvPr/>
            </p:nvSpPr>
            <p:spPr>
              <a:xfrm>
                <a:off x="7040592" y="1676672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4" name="Google Shape;884;p58"/>
              <p:cNvSpPr txBox="1"/>
              <p:nvPr/>
            </p:nvSpPr>
            <p:spPr>
              <a:xfrm>
                <a:off x="7408550" y="29312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5" name="Google Shape;885;p58"/>
              <p:cNvSpPr txBox="1"/>
              <p:nvPr/>
            </p:nvSpPr>
            <p:spPr>
              <a:xfrm>
                <a:off x="5453700" y="275893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6" name="Google Shape;886;p58"/>
              <p:cNvSpPr txBox="1"/>
              <p:nvPr/>
            </p:nvSpPr>
            <p:spPr>
              <a:xfrm>
                <a:off x="5316650" y="36501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7" name="Google Shape;887;p58"/>
              <p:cNvCxnSpPr>
                <a:stCxn id="862" idx="2"/>
                <a:endCxn id="873" idx="0"/>
              </p:cNvCxnSpPr>
              <p:nvPr/>
            </p:nvCxnSpPr>
            <p:spPr>
              <a:xfrm rot="5400000">
                <a:off x="1277025" y="3672075"/>
                <a:ext cx="871500" cy="972300"/>
              </a:xfrm>
              <a:prstGeom prst="curvedConnector3">
                <a:avLst>
                  <a:gd fmla="val 4999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88" name="Google Shape;888;p58"/>
              <p:cNvSpPr txBox="1"/>
              <p:nvPr/>
            </p:nvSpPr>
            <p:spPr>
              <a:xfrm>
                <a:off x="802850" y="39888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9" name="Google Shape;889;p58"/>
              <p:cNvSpPr txBox="1"/>
              <p:nvPr/>
            </p:nvSpPr>
            <p:spPr>
              <a:xfrm>
                <a:off x="5902097" y="85019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0" name="Google Shape;890;p58"/>
              <p:cNvSpPr txBox="1"/>
              <p:nvPr/>
            </p:nvSpPr>
            <p:spPr>
              <a:xfrm>
                <a:off x="3302175" y="30584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1" name="Google Shape;891;p58"/>
              <p:cNvSpPr txBox="1"/>
              <p:nvPr/>
            </p:nvSpPr>
            <p:spPr>
              <a:xfrm>
                <a:off x="4745597" y="1900366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2" name="Google Shape;892;p58"/>
              <p:cNvSpPr txBox="1"/>
              <p:nvPr/>
            </p:nvSpPr>
            <p:spPr>
              <a:xfrm>
                <a:off x="6920450" y="41187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3" name="Google Shape;893;p58"/>
              <p:cNvSpPr txBox="1"/>
              <p:nvPr/>
            </p:nvSpPr>
            <p:spPr>
              <a:xfrm>
                <a:off x="2315988" y="3960737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58"/>
              <p:cNvSpPr txBox="1"/>
              <p:nvPr/>
            </p:nvSpPr>
            <p:spPr>
              <a:xfrm>
                <a:off x="1568875" y="1743738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895" name="Google Shape;895;p58"/>
            <p:cNvSpPr txBox="1"/>
            <p:nvPr/>
          </p:nvSpPr>
          <p:spPr>
            <a:xfrm>
              <a:off x="4294644" y="4246207"/>
              <a:ext cx="88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96" name="Google Shape;896;p58"/>
          <p:cNvSpPr/>
          <p:nvPr/>
        </p:nvSpPr>
        <p:spPr>
          <a:xfrm rot="-2012819">
            <a:off x="796985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7" name="Google Shape;897;p58"/>
          <p:cNvSpPr/>
          <p:nvPr/>
        </p:nvSpPr>
        <p:spPr>
          <a:xfrm rot="-2012819">
            <a:off x="7355802" y="29127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8" name="Google Shape;898;p58"/>
          <p:cNvSpPr/>
          <p:nvPr/>
        </p:nvSpPr>
        <p:spPr>
          <a:xfrm rot="-2012819">
            <a:off x="3942302" y="36643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9" name="Google Shape;899;p58"/>
          <p:cNvSpPr/>
          <p:nvPr/>
        </p:nvSpPr>
        <p:spPr>
          <a:xfrm rot="-2012819">
            <a:off x="4982777" y="45964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905" name="Google Shape;905;p59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sleep() 	  N/A, sleep() is static “Naptime!”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	 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 	   ”Woo it is so much fun </a:t>
            </a:r>
            <a:endParaRPr sz="1100">
              <a:solidFill>
                <a:srgbClr val="674EA7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being a cat!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Meow!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greet(Animal)  	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Dog’s sleep() 		  N/A, sleep() is static ”I love napping!”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		                   	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11" name="Google Shape;911;p60"/>
          <p:cNvSpPr txBox="1"/>
          <p:nvPr/>
        </p:nvSpPr>
        <p:spPr>
          <a:xfrm>
            <a:off x="477575" y="1017725"/>
            <a:ext cx="68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 = c;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912" name="Google Shape;912;p60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913" name="Google Shape;913;p60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4" name="Google Shape;914;p60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5" name="Google Shape;915;p60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6" name="Google Shape;916;p60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7" name="Google Shape;917;p60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8" name="Google Shape;918;p60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0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0" name="Google Shape;920;p60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21" name="Google Shape;921;p60"/>
            <p:cNvCxnSpPr>
              <a:stCxn id="917" idx="2"/>
              <a:endCxn id="920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2" name="Google Shape;922;p60"/>
            <p:cNvCxnSpPr>
              <a:stCxn id="913" idx="2"/>
              <a:endCxn id="914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3" name="Google Shape;923;p60"/>
            <p:cNvCxnSpPr>
              <a:stCxn id="913" idx="2"/>
              <a:endCxn id="915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4" name="Google Shape;924;p60"/>
            <p:cNvCxnSpPr>
              <a:stCxn id="914" idx="2"/>
              <a:endCxn id="916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5" name="Google Shape;925;p60"/>
            <p:cNvCxnSpPr>
              <a:stCxn id="914" idx="2"/>
              <a:endCxn id="919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6" name="Google Shape;926;p60"/>
            <p:cNvCxnSpPr>
              <a:stCxn id="916" idx="2"/>
              <a:endCxn id="917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7" name="Google Shape;927;p60"/>
            <p:cNvCxnSpPr>
              <a:stCxn id="915" idx="2"/>
              <a:endCxn id="919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8" name="Google Shape;928;p60"/>
            <p:cNvCxnSpPr>
              <a:stCxn id="915" idx="2"/>
              <a:endCxn id="920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9" name="Google Shape;929;p60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0" name="Google Shape;930;p60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1" name="Google Shape;931;p60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2" name="Google Shape;932;p60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3" name="Google Shape;933;p60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4" name="Google Shape;934;p60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5" name="Google Shape;935;p60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6" name="Google Shape;936;p60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7" name="Google Shape;937;p60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38" name="Google Shape;938;p60"/>
            <p:cNvCxnSpPr>
              <a:stCxn id="916" idx="3"/>
              <a:endCxn id="919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9" name="Google Shape;939;p60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0" name="Google Shape;940;p60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41" name="Google Shape;941;p60"/>
            <p:cNvCxnSpPr>
              <a:stCxn id="917" idx="3"/>
              <a:endCxn id="940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2" name="Google Shape;942;p60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60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60"/>
          <p:cNvSpPr/>
          <p:nvPr/>
        </p:nvSpPr>
        <p:spPr>
          <a:xfrm rot="-2012668">
            <a:off x="6857070" y="19535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6" name="Google Shape;946;p60"/>
          <p:cNvSpPr/>
          <p:nvPr/>
        </p:nvSpPr>
        <p:spPr>
          <a:xfrm rot="-2012668">
            <a:off x="8042370" y="33613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952" name="Google Shape;952;p61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sleep() 	  N/A, sleep() is static “Naptime!”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	 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 	   ”Woo it is so much fun </a:t>
            </a:r>
            <a:endParaRPr sz="1100">
              <a:solidFill>
                <a:srgbClr val="674EA7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being a cat!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Meow!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greet(Animal)  	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Dog’s sleep() 		  N/A, sleep() is static ”I love napping!”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ok				  ok				   [no output]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		                   	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00075"/>
            <a:ext cx="85206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Subclasses</a:t>
            </a:r>
            <a:r>
              <a:rPr lang="en"/>
              <a:t> (or child classes) are classes that inherit from another class. This means that they have access to all non-private functions and variables of their parent class in addition to any functions and variables defined in the child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Example:</a:t>
            </a:r>
            <a:r>
              <a:rPr lang="en"/>
              <a:t> Corgi, Pitbull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Superclasses</a:t>
            </a:r>
            <a:r>
              <a:rPr lang="en"/>
              <a:t> or parent classes are classes that are inherited by another class.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Example:</a:t>
            </a:r>
            <a:r>
              <a:rPr lang="en"/>
              <a:t> Dog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984663" y="3087850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Dog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186138" y="3888600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Corgi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834063" y="3888600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Pitbull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4" name="Google Shape;84;p17"/>
          <p:cNvCxnSpPr>
            <a:stCxn id="81" idx="2"/>
            <a:endCxn id="82" idx="0"/>
          </p:cNvCxnSpPr>
          <p:nvPr/>
        </p:nvCxnSpPr>
        <p:spPr>
          <a:xfrm flipH="1">
            <a:off x="3747963" y="3527950"/>
            <a:ext cx="798600" cy="360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>
            <a:stCxn id="81" idx="2"/>
            <a:endCxn id="83" idx="0"/>
          </p:cNvCxnSpPr>
          <p:nvPr/>
        </p:nvCxnSpPr>
        <p:spPr>
          <a:xfrm>
            <a:off x="4546563" y="3527950"/>
            <a:ext cx="849300" cy="360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2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a.play(14);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58" name="Google Shape;95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59" name="Google Shape;959;p62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60" name="Google Shape;960;p62"/>
          <p:cNvGrpSpPr/>
          <p:nvPr/>
        </p:nvGrpSpPr>
        <p:grpSpPr>
          <a:xfrm>
            <a:off x="399682" y="1566507"/>
            <a:ext cx="8106865" cy="3384959"/>
            <a:chOff x="399682" y="1566507"/>
            <a:chExt cx="8106865" cy="3384959"/>
          </a:xfrm>
        </p:grpSpPr>
        <p:grpSp>
          <p:nvGrpSpPr>
            <p:cNvPr id="961" name="Google Shape;961;p62"/>
            <p:cNvGrpSpPr/>
            <p:nvPr/>
          </p:nvGrpSpPr>
          <p:grpSpPr>
            <a:xfrm>
              <a:off x="399682" y="1566507"/>
              <a:ext cx="8106865" cy="3384959"/>
              <a:chOff x="490575" y="85019"/>
              <a:chExt cx="8224475" cy="4900056"/>
            </a:xfrm>
          </p:grpSpPr>
          <p:sp>
            <p:nvSpPr>
              <p:cNvPr id="962" name="Google Shape;962;p62"/>
              <p:cNvSpPr/>
              <p:nvPr/>
            </p:nvSpPr>
            <p:spPr>
              <a:xfrm>
                <a:off x="3690300" y="218200"/>
                <a:ext cx="1763400" cy="357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Involves casting?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3" name="Google Shape;963;p62"/>
              <p:cNvSpPr/>
              <p:nvPr/>
            </p:nvSpPr>
            <p:spPr>
              <a:xfrm>
                <a:off x="1220925" y="741375"/>
                <a:ext cx="2190300" cy="987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compile time 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4" name="Google Shape;964;p62"/>
              <p:cNvSpPr/>
              <p:nvPr/>
            </p:nvSpPr>
            <p:spPr>
              <a:xfrm>
                <a:off x="5733923" y="638965"/>
                <a:ext cx="2613300" cy="1089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IBM Plex Mono"/>
                    <a:ea typeface="IBM Plex Mono"/>
                    <a:cs typeface="IBM Plex Mono"/>
                    <a:sym typeface="IBM Plex Mono"/>
                  </a:rPr>
                  <a:t>x.foo(y);</a:t>
                </a:r>
                <a:endParaRPr sz="1000">
                  <a:latin typeface="IBM Plex Mono"/>
                  <a:ea typeface="IBM Plex Mono"/>
                  <a:cs typeface="IBM Plex Mono"/>
                  <a:sym typeface="IBM Plex Mon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static type of x </a:t>
                </a:r>
                <a:r>
                  <a:rPr b="1" lang="en" sz="1000">
                    <a:latin typeface="Lato"/>
                    <a:ea typeface="Lato"/>
                    <a:cs typeface="Lato"/>
                    <a:sym typeface="Lato"/>
                  </a:rPr>
                  <a:t>contain, or inherits</a:t>
                </a: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 a method called foo that takes in 1 argument of type y’s static type or y’s static type superclasses?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5" name="Google Shape;965;p62"/>
              <p:cNvSpPr/>
              <p:nvPr/>
            </p:nvSpPr>
            <p:spPr>
              <a:xfrm>
                <a:off x="5876284" y="2199097"/>
                <a:ext cx="1849500" cy="664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Lock in the found method. Was there any casting involved in this method call?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6" name="Google Shape;966;p62"/>
              <p:cNvSpPr/>
              <p:nvPr/>
            </p:nvSpPr>
            <p:spPr>
              <a:xfrm>
                <a:off x="6101750" y="3397125"/>
                <a:ext cx="2613300" cy="62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Are the casts valid at runtime?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7" name="Google Shape;967;p62"/>
              <p:cNvSpPr/>
              <p:nvPr/>
            </p:nvSpPr>
            <p:spPr>
              <a:xfrm>
                <a:off x="1317225" y="2827575"/>
                <a:ext cx="1763400" cy="894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Does the dynamic type of x contains a method that overrides the locked-in method?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8" name="Google Shape;968;p62"/>
              <p:cNvCxnSpPr>
                <a:stCxn id="962" idx="1"/>
                <a:endCxn id="963" idx="0"/>
              </p:cNvCxnSpPr>
              <p:nvPr/>
            </p:nvCxnSpPr>
            <p:spPr>
              <a:xfrm flipH="1">
                <a:off x="2316000" y="396700"/>
                <a:ext cx="1374300" cy="3447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69" name="Google Shape;969;p62"/>
              <p:cNvCxnSpPr>
                <a:stCxn id="962" idx="3"/>
                <a:endCxn id="964" idx="0"/>
              </p:cNvCxnSpPr>
              <p:nvPr/>
            </p:nvCxnSpPr>
            <p:spPr>
              <a:xfrm>
                <a:off x="5453700" y="396700"/>
                <a:ext cx="1587000" cy="2424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70" name="Google Shape;970;p62"/>
              <p:cNvCxnSpPr>
                <a:stCxn id="964" idx="2"/>
                <a:endCxn id="971" idx="3"/>
              </p:cNvCxnSpPr>
              <p:nvPr/>
            </p:nvCxnSpPr>
            <p:spPr>
              <a:xfrm rot="5400000">
                <a:off x="4982273" y="335365"/>
                <a:ext cx="664800" cy="34518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72" name="Google Shape;972;p62"/>
              <p:cNvCxnSpPr>
                <a:stCxn id="964" idx="2"/>
                <a:endCxn id="965" idx="0"/>
              </p:cNvCxnSpPr>
              <p:nvPr/>
            </p:nvCxnSpPr>
            <p:spPr>
              <a:xfrm rot="5400000">
                <a:off x="6685823" y="1844215"/>
                <a:ext cx="470100" cy="239400"/>
              </a:xfrm>
              <a:prstGeom prst="curved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73" name="Google Shape;973;p62"/>
              <p:cNvCxnSpPr>
                <a:endCxn id="964" idx="1"/>
              </p:cNvCxnSpPr>
              <p:nvPr/>
            </p:nvCxnSpPr>
            <p:spPr>
              <a:xfrm>
                <a:off x="3411323" y="1160515"/>
                <a:ext cx="2322600" cy="234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71" name="Google Shape;971;p62"/>
              <p:cNvSpPr/>
              <p:nvPr/>
            </p:nvSpPr>
            <p:spPr>
              <a:xfrm>
                <a:off x="2116725" y="219810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Compiler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4" name="Google Shape;974;p62"/>
              <p:cNvSpPr/>
              <p:nvPr/>
            </p:nvSpPr>
            <p:spPr>
              <a:xfrm>
                <a:off x="6064975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980000"/>
                    </a:solidFill>
                    <a:latin typeface="Lato"/>
                    <a:ea typeface="Lato"/>
                    <a:cs typeface="Lato"/>
                    <a:sym typeface="Lato"/>
                  </a:rPr>
                  <a:t>Runtime error</a:t>
                </a:r>
                <a:endParaRPr b="1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75" name="Google Shape;975;p62"/>
              <p:cNvCxnSpPr>
                <a:stCxn id="963" idx="2"/>
                <a:endCxn id="971" idx="0"/>
              </p:cNvCxnSpPr>
              <p:nvPr/>
            </p:nvCxnSpPr>
            <p:spPr>
              <a:xfrm flipH="1" rot="-5400000">
                <a:off x="2349825" y="1695225"/>
                <a:ext cx="469200" cy="536700"/>
              </a:xfrm>
              <a:prstGeom prst="curvedConnector3">
                <a:avLst>
                  <a:gd fmla="val 4999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76" name="Google Shape;976;p62"/>
              <p:cNvSpPr/>
              <p:nvPr/>
            </p:nvSpPr>
            <p:spPr>
              <a:xfrm>
                <a:off x="3958225" y="35145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Is the locked-in method static?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7" name="Google Shape;977;p62"/>
              <p:cNvSpPr/>
              <p:nvPr/>
            </p:nvSpPr>
            <p:spPr>
              <a:xfrm>
                <a:off x="3916388" y="4552950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locked-in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8" name="Google Shape;978;p62"/>
              <p:cNvSpPr/>
              <p:nvPr/>
            </p:nvSpPr>
            <p:spPr>
              <a:xfrm>
                <a:off x="490575" y="4593875"/>
                <a:ext cx="1472100" cy="3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38761D"/>
                    </a:solidFill>
                    <a:latin typeface="Lato"/>
                    <a:ea typeface="Lato"/>
                    <a:cs typeface="Lato"/>
                    <a:sym typeface="Lato"/>
                  </a:rPr>
                  <a:t>Run the new overriding method</a:t>
                </a:r>
                <a:endParaRPr b="1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79" name="Google Shape;979;p62"/>
              <p:cNvCxnSpPr>
                <a:stCxn id="965" idx="2"/>
                <a:endCxn id="966" idx="0"/>
              </p:cNvCxnSpPr>
              <p:nvPr/>
            </p:nvCxnSpPr>
            <p:spPr>
              <a:xfrm flipH="1" rot="-5400000">
                <a:off x="6838234" y="2826697"/>
                <a:ext cx="533100" cy="607500"/>
              </a:xfrm>
              <a:prstGeom prst="curvedConnector3">
                <a:avLst>
                  <a:gd fmla="val 5001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80" name="Google Shape;980;p62"/>
              <p:cNvCxnSpPr>
                <a:stCxn id="965" idx="2"/>
                <a:endCxn id="976" idx="0"/>
              </p:cNvCxnSpPr>
              <p:nvPr/>
            </p:nvCxnSpPr>
            <p:spPr>
              <a:xfrm rot="5400000">
                <a:off x="5422234" y="2135797"/>
                <a:ext cx="650700" cy="2106900"/>
              </a:xfrm>
              <a:prstGeom prst="curvedConnector3">
                <a:avLst>
                  <a:gd fmla="val 4999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81" name="Google Shape;981;p62"/>
              <p:cNvCxnSpPr>
                <a:stCxn id="976" idx="2"/>
                <a:endCxn id="977" idx="0"/>
              </p:cNvCxnSpPr>
              <p:nvPr/>
            </p:nvCxnSpPr>
            <p:spPr>
              <a:xfrm rot="5400000">
                <a:off x="4349875" y="4208475"/>
                <a:ext cx="647100" cy="417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82" name="Google Shape;982;p62"/>
              <p:cNvCxnSpPr>
                <a:stCxn id="966" idx="2"/>
                <a:endCxn id="974" idx="0"/>
              </p:cNvCxnSpPr>
              <p:nvPr/>
            </p:nvCxnSpPr>
            <p:spPr>
              <a:xfrm rot="5400000">
                <a:off x="6839750" y="3984375"/>
                <a:ext cx="529800" cy="607500"/>
              </a:xfrm>
              <a:prstGeom prst="curvedConnector3">
                <a:avLst>
                  <a:gd fmla="val 49993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83" name="Google Shape;983;p62"/>
              <p:cNvCxnSpPr>
                <a:stCxn id="966" idx="1"/>
                <a:endCxn id="976" idx="3"/>
              </p:cNvCxnSpPr>
              <p:nvPr/>
            </p:nvCxnSpPr>
            <p:spPr>
              <a:xfrm flipH="1">
                <a:off x="5430350" y="3710175"/>
                <a:ext cx="671400" cy="600"/>
              </a:xfrm>
              <a:prstGeom prst="curvedConnector3">
                <a:avLst>
                  <a:gd fmla="val 5000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84" name="Google Shape;984;p62"/>
              <p:cNvCxnSpPr>
                <a:stCxn id="976" idx="1"/>
                <a:endCxn id="967" idx="3"/>
              </p:cNvCxnSpPr>
              <p:nvPr/>
            </p:nvCxnSpPr>
            <p:spPr>
              <a:xfrm rot="10800000">
                <a:off x="3080725" y="3274875"/>
                <a:ext cx="877500" cy="435300"/>
              </a:xfrm>
              <a:prstGeom prst="curved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85" name="Google Shape;985;p62"/>
              <p:cNvCxnSpPr>
                <a:stCxn id="967" idx="2"/>
                <a:endCxn id="977" idx="1"/>
              </p:cNvCxnSpPr>
              <p:nvPr/>
            </p:nvCxnSpPr>
            <p:spPr>
              <a:xfrm flipH="1" rot="-5400000">
                <a:off x="2544675" y="3376725"/>
                <a:ext cx="1026000" cy="17175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86" name="Google Shape;986;p62"/>
              <p:cNvSpPr txBox="1"/>
              <p:nvPr/>
            </p:nvSpPr>
            <p:spPr>
              <a:xfrm>
                <a:off x="2511900" y="14877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7" name="Google Shape;987;p62"/>
              <p:cNvSpPr txBox="1"/>
              <p:nvPr/>
            </p:nvSpPr>
            <p:spPr>
              <a:xfrm>
                <a:off x="3477425" y="818878"/>
                <a:ext cx="2190300" cy="7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yes, treat static types of variables as casted for that line only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8" name="Google Shape;988;p62"/>
              <p:cNvSpPr txBox="1"/>
              <p:nvPr/>
            </p:nvSpPr>
            <p:spPr>
              <a:xfrm>
                <a:off x="7040592" y="1676672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9" name="Google Shape;989;p62"/>
              <p:cNvSpPr txBox="1"/>
              <p:nvPr/>
            </p:nvSpPr>
            <p:spPr>
              <a:xfrm>
                <a:off x="7408550" y="29312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0" name="Google Shape;990;p62"/>
              <p:cNvSpPr txBox="1"/>
              <p:nvPr/>
            </p:nvSpPr>
            <p:spPr>
              <a:xfrm>
                <a:off x="5453700" y="275893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1" name="Google Shape;991;p62"/>
              <p:cNvSpPr txBox="1"/>
              <p:nvPr/>
            </p:nvSpPr>
            <p:spPr>
              <a:xfrm>
                <a:off x="5316650" y="36501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92" name="Google Shape;992;p62"/>
              <p:cNvCxnSpPr>
                <a:stCxn id="967" idx="2"/>
                <a:endCxn id="978" idx="0"/>
              </p:cNvCxnSpPr>
              <p:nvPr/>
            </p:nvCxnSpPr>
            <p:spPr>
              <a:xfrm rot="5400000">
                <a:off x="1277025" y="3672075"/>
                <a:ext cx="871500" cy="972300"/>
              </a:xfrm>
              <a:prstGeom prst="curvedConnector3">
                <a:avLst>
                  <a:gd fmla="val 4999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93" name="Google Shape;993;p62"/>
              <p:cNvSpPr txBox="1"/>
              <p:nvPr/>
            </p:nvSpPr>
            <p:spPr>
              <a:xfrm>
                <a:off x="802850" y="39888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4" name="Google Shape;994;p62"/>
              <p:cNvSpPr txBox="1"/>
              <p:nvPr/>
            </p:nvSpPr>
            <p:spPr>
              <a:xfrm>
                <a:off x="5902097" y="85019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5" name="Google Shape;995;p62"/>
              <p:cNvSpPr txBox="1"/>
              <p:nvPr/>
            </p:nvSpPr>
            <p:spPr>
              <a:xfrm>
                <a:off x="3302175" y="30584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6" name="Google Shape;996;p62"/>
              <p:cNvSpPr txBox="1"/>
              <p:nvPr/>
            </p:nvSpPr>
            <p:spPr>
              <a:xfrm>
                <a:off x="4745597" y="1900366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7" name="Google Shape;997;p62"/>
              <p:cNvSpPr txBox="1"/>
              <p:nvPr/>
            </p:nvSpPr>
            <p:spPr>
              <a:xfrm>
                <a:off x="6920450" y="4118725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62"/>
              <p:cNvSpPr txBox="1"/>
              <p:nvPr/>
            </p:nvSpPr>
            <p:spPr>
              <a:xfrm>
                <a:off x="2315988" y="3960737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62"/>
              <p:cNvSpPr txBox="1"/>
              <p:nvPr/>
            </p:nvSpPr>
            <p:spPr>
              <a:xfrm>
                <a:off x="1568875" y="1743738"/>
                <a:ext cx="898800" cy="4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000" name="Google Shape;1000;p62"/>
            <p:cNvSpPr txBox="1"/>
            <p:nvPr/>
          </p:nvSpPr>
          <p:spPr>
            <a:xfrm>
              <a:off x="4294644" y="4246207"/>
              <a:ext cx="88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01" name="Google Shape;1001;p62"/>
          <p:cNvSpPr/>
          <p:nvPr/>
        </p:nvSpPr>
        <p:spPr>
          <a:xfrm rot="-2012819">
            <a:off x="796985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2" name="Google Shape;1002;p62"/>
          <p:cNvSpPr/>
          <p:nvPr/>
        </p:nvSpPr>
        <p:spPr>
          <a:xfrm rot="-2012819">
            <a:off x="3245352" y="28801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008" name="Google Shape;1008;p63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sleep() 	  N/A, sleep() is static “Naptime!”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	 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 	   ”Woo it is so much fun </a:t>
            </a:r>
            <a:endParaRPr sz="1100">
              <a:solidFill>
                <a:srgbClr val="674EA7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being a cat!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Meow!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greet(Animal)  	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Dog’s sleep() 		  N/A, sleep() is static ”I love napping!”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ok				  ok				   [no output]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 			   Compiler error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		                   	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14" name="Google Shape;1014;p64"/>
          <p:cNvSpPr txBox="1"/>
          <p:nvPr/>
        </p:nvSpPr>
        <p:spPr>
          <a:xfrm>
            <a:off x="558125" y="1225650"/>
            <a:ext cx="76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((Cat) b).play();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015" name="Google Shape;1015;p64"/>
          <p:cNvGrpSpPr/>
          <p:nvPr/>
        </p:nvGrpSpPr>
        <p:grpSpPr>
          <a:xfrm>
            <a:off x="399682" y="1566507"/>
            <a:ext cx="8106865" cy="3384959"/>
            <a:chOff x="490575" y="85019"/>
            <a:chExt cx="8224475" cy="4900056"/>
          </a:xfrm>
        </p:grpSpPr>
        <p:sp>
          <p:nvSpPr>
            <p:cNvPr id="1016" name="Google Shape;1016;p64"/>
            <p:cNvSpPr/>
            <p:nvPr/>
          </p:nvSpPr>
          <p:spPr>
            <a:xfrm>
              <a:off x="3690300" y="218200"/>
              <a:ext cx="1763400" cy="35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7" name="Google Shape;1017;p64"/>
            <p:cNvSpPr/>
            <p:nvPr/>
          </p:nvSpPr>
          <p:spPr>
            <a:xfrm>
              <a:off x="1220925" y="741375"/>
              <a:ext cx="2190300" cy="98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compile time 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8" name="Google Shape;1018;p64"/>
            <p:cNvSpPr/>
            <p:nvPr/>
          </p:nvSpPr>
          <p:spPr>
            <a:xfrm>
              <a:off x="5733923" y="638965"/>
              <a:ext cx="2613300" cy="1089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BM Plex Mono"/>
                  <a:ea typeface="IBM Plex Mono"/>
                  <a:cs typeface="IBM Plex Mono"/>
                  <a:sym typeface="IBM Plex Mono"/>
                </a:rPr>
                <a:t>x.foo(y);</a:t>
              </a:r>
              <a:endParaRPr sz="10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static type of x </a:t>
              </a:r>
              <a:r>
                <a:rPr b="1" lang="en" sz="1000">
                  <a:latin typeface="Lato"/>
                  <a:ea typeface="Lato"/>
                  <a:cs typeface="Lato"/>
                  <a:sym typeface="Lato"/>
                </a:rPr>
                <a:t>contain, or inherits</a:t>
              </a: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 a method called foo that takes in 1 argument of type y’s static type or y’s static type superclasses?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9" name="Google Shape;1019;p64"/>
            <p:cNvSpPr/>
            <p:nvPr/>
          </p:nvSpPr>
          <p:spPr>
            <a:xfrm>
              <a:off x="5876284" y="2199097"/>
              <a:ext cx="1849500" cy="66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Lock in the found method. Was there any casting involved in this method call?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0" name="Google Shape;1020;p64"/>
            <p:cNvSpPr/>
            <p:nvPr/>
          </p:nvSpPr>
          <p:spPr>
            <a:xfrm>
              <a:off x="6101750" y="3397125"/>
              <a:ext cx="2613300" cy="62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Are the casts valid at runtime?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1" name="Google Shape;1021;p64"/>
            <p:cNvSpPr/>
            <p:nvPr/>
          </p:nvSpPr>
          <p:spPr>
            <a:xfrm>
              <a:off x="1317225" y="2827575"/>
              <a:ext cx="1763400" cy="894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Does the dynamic type of x contains a method that overrides the locked-in method?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022" name="Google Shape;1022;p64"/>
            <p:cNvCxnSpPr>
              <a:stCxn id="1016" idx="1"/>
              <a:endCxn id="1017" idx="0"/>
            </p:cNvCxnSpPr>
            <p:nvPr/>
          </p:nvCxnSpPr>
          <p:spPr>
            <a:xfrm flipH="1">
              <a:off x="2316000" y="396700"/>
              <a:ext cx="1374300" cy="3447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3" name="Google Shape;1023;p64"/>
            <p:cNvCxnSpPr>
              <a:stCxn id="1016" idx="3"/>
              <a:endCxn id="1018" idx="0"/>
            </p:cNvCxnSpPr>
            <p:nvPr/>
          </p:nvCxnSpPr>
          <p:spPr>
            <a:xfrm>
              <a:off x="5453700" y="396700"/>
              <a:ext cx="1587000" cy="2424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4" name="Google Shape;1024;p64"/>
            <p:cNvCxnSpPr>
              <a:stCxn id="1018" idx="2"/>
              <a:endCxn id="1025" idx="3"/>
            </p:cNvCxnSpPr>
            <p:nvPr/>
          </p:nvCxnSpPr>
          <p:spPr>
            <a:xfrm rot="5400000">
              <a:off x="4982273" y="335365"/>
              <a:ext cx="664800" cy="34518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6" name="Google Shape;1026;p64"/>
            <p:cNvCxnSpPr>
              <a:stCxn id="1018" idx="2"/>
              <a:endCxn id="1019" idx="0"/>
            </p:cNvCxnSpPr>
            <p:nvPr/>
          </p:nvCxnSpPr>
          <p:spPr>
            <a:xfrm rot="5400000">
              <a:off x="6685823" y="1844215"/>
              <a:ext cx="470100" cy="239400"/>
            </a:xfrm>
            <a:prstGeom prst="curved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7" name="Google Shape;1027;p64"/>
            <p:cNvCxnSpPr>
              <a:endCxn id="1018" idx="1"/>
            </p:cNvCxnSpPr>
            <p:nvPr/>
          </p:nvCxnSpPr>
          <p:spPr>
            <a:xfrm>
              <a:off x="3411323" y="1160515"/>
              <a:ext cx="2322600" cy="23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5" name="Google Shape;1025;p64"/>
            <p:cNvSpPr/>
            <p:nvPr/>
          </p:nvSpPr>
          <p:spPr>
            <a:xfrm>
              <a:off x="2116725" y="219810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8" name="Google Shape;1028;p64"/>
            <p:cNvSpPr/>
            <p:nvPr/>
          </p:nvSpPr>
          <p:spPr>
            <a:xfrm>
              <a:off x="6064975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029" name="Google Shape;1029;p64"/>
            <p:cNvCxnSpPr>
              <a:stCxn id="1017" idx="2"/>
              <a:endCxn id="1025" idx="0"/>
            </p:cNvCxnSpPr>
            <p:nvPr/>
          </p:nvCxnSpPr>
          <p:spPr>
            <a:xfrm flipH="1" rot="-5400000">
              <a:off x="2349825" y="1695225"/>
              <a:ext cx="469200" cy="5367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30" name="Google Shape;1030;p64"/>
            <p:cNvSpPr/>
            <p:nvPr/>
          </p:nvSpPr>
          <p:spPr>
            <a:xfrm>
              <a:off x="3958225" y="35145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Is the locked-in method static?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1" name="Google Shape;1031;p64"/>
            <p:cNvSpPr/>
            <p:nvPr/>
          </p:nvSpPr>
          <p:spPr>
            <a:xfrm>
              <a:off x="3916388" y="4552950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locked-in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2" name="Google Shape;1032;p64"/>
            <p:cNvSpPr/>
            <p:nvPr/>
          </p:nvSpPr>
          <p:spPr>
            <a:xfrm>
              <a:off x="490575" y="4593875"/>
              <a:ext cx="1472100" cy="3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Run the new overriding method</a:t>
              </a:r>
              <a:endParaRPr b="1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033" name="Google Shape;1033;p64"/>
            <p:cNvCxnSpPr>
              <a:stCxn id="1019" idx="2"/>
              <a:endCxn id="1020" idx="0"/>
            </p:cNvCxnSpPr>
            <p:nvPr/>
          </p:nvCxnSpPr>
          <p:spPr>
            <a:xfrm flipH="1" rot="-5400000">
              <a:off x="6838234" y="2826697"/>
              <a:ext cx="533100" cy="6075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4" name="Google Shape;1034;p64"/>
            <p:cNvCxnSpPr>
              <a:stCxn id="1019" idx="2"/>
              <a:endCxn id="1030" idx="0"/>
            </p:cNvCxnSpPr>
            <p:nvPr/>
          </p:nvCxnSpPr>
          <p:spPr>
            <a:xfrm rot="5400000">
              <a:off x="5422234" y="2135797"/>
              <a:ext cx="650700" cy="21069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5" name="Google Shape;1035;p64"/>
            <p:cNvCxnSpPr>
              <a:stCxn id="1030" idx="2"/>
              <a:endCxn id="1031" idx="0"/>
            </p:cNvCxnSpPr>
            <p:nvPr/>
          </p:nvCxnSpPr>
          <p:spPr>
            <a:xfrm rot="5400000">
              <a:off x="4349875" y="4208475"/>
              <a:ext cx="647100" cy="417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6" name="Google Shape;1036;p64"/>
            <p:cNvCxnSpPr>
              <a:stCxn id="1020" idx="2"/>
              <a:endCxn id="1028" idx="0"/>
            </p:cNvCxnSpPr>
            <p:nvPr/>
          </p:nvCxnSpPr>
          <p:spPr>
            <a:xfrm rot="5400000">
              <a:off x="6839750" y="3984375"/>
              <a:ext cx="529800" cy="6075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7" name="Google Shape;1037;p64"/>
            <p:cNvCxnSpPr>
              <a:stCxn id="1020" idx="1"/>
              <a:endCxn id="1030" idx="3"/>
            </p:cNvCxnSpPr>
            <p:nvPr/>
          </p:nvCxnSpPr>
          <p:spPr>
            <a:xfrm flipH="1">
              <a:off x="5430350" y="3710175"/>
              <a:ext cx="671400" cy="6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8" name="Google Shape;1038;p64"/>
            <p:cNvCxnSpPr>
              <a:stCxn id="1030" idx="1"/>
              <a:endCxn id="1021" idx="3"/>
            </p:cNvCxnSpPr>
            <p:nvPr/>
          </p:nvCxnSpPr>
          <p:spPr>
            <a:xfrm rot="10800000">
              <a:off x="3080725" y="3274875"/>
              <a:ext cx="877500" cy="4353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9" name="Google Shape;1039;p64"/>
            <p:cNvCxnSpPr>
              <a:stCxn id="1021" idx="2"/>
              <a:endCxn id="1031" idx="1"/>
            </p:cNvCxnSpPr>
            <p:nvPr/>
          </p:nvCxnSpPr>
          <p:spPr>
            <a:xfrm flipH="1" rot="-5400000">
              <a:off x="2544675" y="3376725"/>
              <a:ext cx="1026000" cy="17175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0" name="Google Shape;1040;p64"/>
            <p:cNvSpPr txBox="1"/>
            <p:nvPr/>
          </p:nvSpPr>
          <p:spPr>
            <a:xfrm>
              <a:off x="2511900" y="14877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1" name="Google Shape;1041;p64"/>
            <p:cNvSpPr txBox="1"/>
            <p:nvPr/>
          </p:nvSpPr>
          <p:spPr>
            <a:xfrm>
              <a:off x="3477425" y="818878"/>
              <a:ext cx="21903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yes, treat static types of variables as casted for that line only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2" name="Google Shape;1042;p64"/>
            <p:cNvSpPr txBox="1"/>
            <p:nvPr/>
          </p:nvSpPr>
          <p:spPr>
            <a:xfrm>
              <a:off x="7040592" y="1676672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3" name="Google Shape;1043;p64"/>
            <p:cNvSpPr txBox="1"/>
            <p:nvPr/>
          </p:nvSpPr>
          <p:spPr>
            <a:xfrm>
              <a:off x="7408550" y="29312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4" name="Google Shape;1044;p64"/>
            <p:cNvSpPr txBox="1"/>
            <p:nvPr/>
          </p:nvSpPr>
          <p:spPr>
            <a:xfrm>
              <a:off x="5453700" y="275893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5" name="Google Shape;1045;p64"/>
            <p:cNvSpPr txBox="1"/>
            <p:nvPr/>
          </p:nvSpPr>
          <p:spPr>
            <a:xfrm>
              <a:off x="5316650" y="36501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046" name="Google Shape;1046;p64"/>
            <p:cNvCxnSpPr>
              <a:stCxn id="1021" idx="2"/>
              <a:endCxn id="1032" idx="0"/>
            </p:cNvCxnSpPr>
            <p:nvPr/>
          </p:nvCxnSpPr>
          <p:spPr>
            <a:xfrm rot="5400000">
              <a:off x="1277025" y="3672075"/>
              <a:ext cx="871500" cy="972300"/>
            </a:xfrm>
            <a:prstGeom prst="curved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7" name="Google Shape;1047;p64"/>
            <p:cNvSpPr txBox="1"/>
            <p:nvPr/>
          </p:nvSpPr>
          <p:spPr>
            <a:xfrm>
              <a:off x="802850" y="39888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8" name="Google Shape;1048;p64"/>
            <p:cNvSpPr txBox="1"/>
            <p:nvPr/>
          </p:nvSpPr>
          <p:spPr>
            <a:xfrm>
              <a:off x="5902097" y="85019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9" name="Google Shape;1049;p64"/>
            <p:cNvSpPr txBox="1"/>
            <p:nvPr/>
          </p:nvSpPr>
          <p:spPr>
            <a:xfrm>
              <a:off x="3302175" y="30584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0" name="Google Shape;1050;p64"/>
            <p:cNvSpPr txBox="1"/>
            <p:nvPr/>
          </p:nvSpPr>
          <p:spPr>
            <a:xfrm>
              <a:off x="4745597" y="1900366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1" name="Google Shape;1051;p64"/>
            <p:cNvSpPr txBox="1"/>
            <p:nvPr/>
          </p:nvSpPr>
          <p:spPr>
            <a:xfrm>
              <a:off x="6920450" y="4118725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2" name="Google Shape;1052;p64"/>
            <p:cNvSpPr txBox="1"/>
            <p:nvPr/>
          </p:nvSpPr>
          <p:spPr>
            <a:xfrm>
              <a:off x="2315988" y="3960737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3" name="Google Shape;1053;p64"/>
            <p:cNvSpPr txBox="1"/>
            <p:nvPr/>
          </p:nvSpPr>
          <p:spPr>
            <a:xfrm>
              <a:off x="1568875" y="1743738"/>
              <a:ext cx="8988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54" name="Google Shape;1054;p64"/>
          <p:cNvSpPr/>
          <p:nvPr/>
        </p:nvSpPr>
        <p:spPr>
          <a:xfrm rot="-2012819">
            <a:off x="5235552" y="13990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5" name="Google Shape;1055;p64"/>
          <p:cNvSpPr/>
          <p:nvPr/>
        </p:nvSpPr>
        <p:spPr>
          <a:xfrm rot="-2012819">
            <a:off x="1600402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6" name="Google Shape;1056;p64"/>
          <p:cNvSpPr/>
          <p:nvPr/>
        </p:nvSpPr>
        <p:spPr>
          <a:xfrm rot="-2012819">
            <a:off x="7579327" y="183858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7" name="Google Shape;1057;p64"/>
          <p:cNvSpPr/>
          <p:nvPr/>
        </p:nvSpPr>
        <p:spPr>
          <a:xfrm rot="-2012819">
            <a:off x="7380527" y="29661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8" name="Google Shape;1058;p64"/>
          <p:cNvSpPr/>
          <p:nvPr/>
        </p:nvSpPr>
        <p:spPr>
          <a:xfrm rot="-2012819">
            <a:off x="8119627" y="3872014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9" name="Google Shape;1059;p64"/>
          <p:cNvSpPr/>
          <p:nvPr/>
        </p:nvSpPr>
        <p:spPr>
          <a:xfrm rot="-2012819">
            <a:off x="7193677" y="4628339"/>
            <a:ext cx="533096" cy="1738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0" name="Google Shape;1060;p64"/>
          <p:cNvSpPr txBox="1"/>
          <p:nvPr/>
        </p:nvSpPr>
        <p:spPr>
          <a:xfrm>
            <a:off x="6916625" y="3355225"/>
            <a:ext cx="2227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Cat.play()</a:t>
            </a:r>
            <a:endParaRPr b="1"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61" name="Google Shape;1061;p64"/>
          <p:cNvSpPr txBox="1"/>
          <p:nvPr/>
        </p:nvSpPr>
        <p:spPr>
          <a:xfrm>
            <a:off x="4249119" y="4264632"/>
            <a:ext cx="88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067" name="Google Shape;1067;p65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sleep() 	  N/A, sleep() is static “Naptime!”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	 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 	   ”Woo it is so much fun </a:t>
            </a:r>
            <a:endParaRPr sz="1100">
              <a:solidFill>
                <a:srgbClr val="674EA7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being a cat!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Meow!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greet(Animal)  	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Dog’s sleep() 		  N/A, sleep() is static ”I love napping!”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ok				  ok				   [no output]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 			   Compiler error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play()		  Error			   Runtime error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		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73" name="Google Shape;1073;p66"/>
          <p:cNvSpPr txBox="1"/>
          <p:nvPr/>
        </p:nvSpPr>
        <p:spPr>
          <a:xfrm>
            <a:off x="477575" y="1017725"/>
            <a:ext cx="68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 = (Dog) a;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074" name="Google Shape;1074;p66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1075" name="Google Shape;1075;p66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6" name="Google Shape;1076;p66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7" name="Google Shape;1077;p66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8" name="Google Shape;1078;p66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9" name="Google Shape;1079;p66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0" name="Google Shape;1080;p66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6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2" name="Google Shape;1082;p66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083" name="Google Shape;1083;p66"/>
            <p:cNvCxnSpPr>
              <a:stCxn id="1079" idx="2"/>
              <a:endCxn id="1082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4" name="Google Shape;1084;p66"/>
            <p:cNvCxnSpPr>
              <a:stCxn id="1075" idx="2"/>
              <a:endCxn id="1076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5" name="Google Shape;1085;p66"/>
            <p:cNvCxnSpPr>
              <a:stCxn id="1075" idx="2"/>
              <a:endCxn id="1077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6" name="Google Shape;1086;p66"/>
            <p:cNvCxnSpPr>
              <a:stCxn id="1076" idx="2"/>
              <a:endCxn id="1078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7" name="Google Shape;1087;p66"/>
            <p:cNvCxnSpPr>
              <a:stCxn id="1076" idx="2"/>
              <a:endCxn id="1081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8" name="Google Shape;1088;p66"/>
            <p:cNvCxnSpPr>
              <a:stCxn id="1078" idx="2"/>
              <a:endCxn id="1079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9" name="Google Shape;1089;p66"/>
            <p:cNvCxnSpPr>
              <a:stCxn id="1077" idx="2"/>
              <a:endCxn id="1081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0" name="Google Shape;1090;p66"/>
            <p:cNvCxnSpPr>
              <a:stCxn id="1077" idx="2"/>
              <a:endCxn id="1082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1" name="Google Shape;1091;p66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2" name="Google Shape;1092;p66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3" name="Google Shape;1093;p66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4" name="Google Shape;1094;p66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5" name="Google Shape;1095;p66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6" name="Google Shape;1096;p66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7" name="Google Shape;1097;p66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8" name="Google Shape;1098;p66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9" name="Google Shape;1099;p66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00" name="Google Shape;1100;p66"/>
            <p:cNvCxnSpPr>
              <a:stCxn id="1078" idx="3"/>
              <a:endCxn id="1081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1" name="Google Shape;1101;p66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2" name="Google Shape;1102;p66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03" name="Google Shape;1103;p66"/>
            <p:cNvCxnSpPr>
              <a:stCxn id="1079" idx="3"/>
              <a:endCxn id="1102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4" name="Google Shape;1104;p66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6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6" name="Google Shape;1106;p66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7" name="Google Shape;1107;p66"/>
          <p:cNvSpPr/>
          <p:nvPr/>
        </p:nvSpPr>
        <p:spPr>
          <a:xfrm rot="-2012668">
            <a:off x="3583920" y="26385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8" name="Google Shape;1108;p66"/>
          <p:cNvSpPr/>
          <p:nvPr/>
        </p:nvSpPr>
        <p:spPr>
          <a:xfrm rot="-2012668">
            <a:off x="2279045" y="350270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9" name="Google Shape;1109;p66"/>
          <p:cNvSpPr/>
          <p:nvPr/>
        </p:nvSpPr>
        <p:spPr>
          <a:xfrm rot="-2012668">
            <a:off x="2355320" y="43075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0" name="Google Shape;1110;p66"/>
          <p:cNvSpPr/>
          <p:nvPr/>
        </p:nvSpPr>
        <p:spPr>
          <a:xfrm rot="-2012668">
            <a:off x="5204520" y="40358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116" name="Google Shape;1116;p67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sleep() 	  N/A, sleep() is static “Naptime!”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	 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      ”Woo it is so much fun </a:t>
            </a:r>
            <a:endParaRPr sz="1100">
              <a:solidFill>
                <a:srgbClr val="674EA7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being a cat!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Meow!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greet(Animal)  	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Dog’s sleep() 		  N/A, sleep() is static ”I love napping!”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ok				  ok				   [no output]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 			   Compiler error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		  Error			   Runtime error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		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ok				  Error			   Runtime error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22" name="Google Shape;1122;p68"/>
          <p:cNvSpPr txBox="1"/>
          <p:nvPr/>
        </p:nvSpPr>
        <p:spPr>
          <a:xfrm>
            <a:off x="477575" y="1017725"/>
            <a:ext cx="68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 = a; </a:t>
            </a:r>
            <a:endParaRPr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123" name="Google Shape;1123;p68"/>
          <p:cNvGrpSpPr/>
          <p:nvPr/>
        </p:nvGrpSpPr>
        <p:grpSpPr>
          <a:xfrm>
            <a:off x="284709" y="1702699"/>
            <a:ext cx="8413606" cy="3455595"/>
            <a:chOff x="921025" y="531713"/>
            <a:chExt cx="7172725" cy="4147875"/>
          </a:xfrm>
        </p:grpSpPr>
        <p:sp>
          <p:nvSpPr>
            <p:cNvPr id="1124" name="Google Shape;1124;p68"/>
            <p:cNvSpPr/>
            <p:nvPr/>
          </p:nvSpPr>
          <p:spPr>
            <a:xfrm>
              <a:off x="3351875" y="531713"/>
              <a:ext cx="21903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Involves casting?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5" name="Google Shape;1125;p68"/>
            <p:cNvSpPr/>
            <p:nvPr/>
          </p:nvSpPr>
          <p:spPr>
            <a:xfrm>
              <a:off x="1480416" y="1376450"/>
              <a:ext cx="2548200" cy="7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(B)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in a superclass-subclass relationship with y’s static type? (No siblings)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6" name="Google Shape;1126;p68"/>
            <p:cNvSpPr/>
            <p:nvPr/>
          </p:nvSpPr>
          <p:spPr>
            <a:xfrm>
              <a:off x="5167225" y="1321088"/>
              <a:ext cx="2246400" cy="60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IBM Plex Mono"/>
                  <a:ea typeface="IBM Plex Mono"/>
                  <a:cs typeface="IBM Plex Mono"/>
                  <a:sym typeface="IBM Plex Mono"/>
                </a:rPr>
                <a:t>A x = y;</a:t>
              </a:r>
              <a:endParaRPr sz="1200"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static type of y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7" name="Google Shape;1127;p68"/>
            <p:cNvSpPr/>
            <p:nvPr/>
          </p:nvSpPr>
          <p:spPr>
            <a:xfrm>
              <a:off x="1241725" y="26763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B A, or a subclass of A?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921025" y="3900588"/>
              <a:ext cx="22464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Is the dynamic type of y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B, or a subclass of B?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9" name="Google Shape;1129;p68"/>
            <p:cNvSpPr txBox="1"/>
            <p:nvPr/>
          </p:nvSpPr>
          <p:spPr>
            <a:xfrm>
              <a:off x="4311775" y="3229113"/>
              <a:ext cx="14655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8"/>
            <p:cNvSpPr/>
            <p:nvPr/>
          </p:nvSpPr>
          <p:spPr>
            <a:xfrm>
              <a:off x="3766075" y="26801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Compiler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31" name="Google Shape;1131;p68"/>
            <p:cNvSpPr/>
            <p:nvPr/>
          </p:nvSpPr>
          <p:spPr>
            <a:xfrm>
              <a:off x="6488750" y="2650475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Lato"/>
                  <a:ea typeface="Lato"/>
                  <a:cs typeface="Lato"/>
                  <a:sym typeface="Lato"/>
                </a:rPr>
                <a:t>OK!</a:t>
              </a:r>
              <a:endParaRPr b="1" sz="1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32" name="Google Shape;1132;p68"/>
            <p:cNvCxnSpPr>
              <a:stCxn id="1128" idx="2"/>
              <a:endCxn id="1131" idx="2"/>
            </p:cNvCxnSpPr>
            <p:nvPr/>
          </p:nvCxnSpPr>
          <p:spPr>
            <a:xfrm rot="-5400000">
              <a:off x="4042675" y="1078338"/>
              <a:ext cx="1250100" cy="5247000"/>
            </a:xfrm>
            <a:prstGeom prst="curvedConnector3">
              <a:avLst>
                <a:gd fmla="val -2286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3" name="Google Shape;1133;p68"/>
            <p:cNvCxnSpPr>
              <a:stCxn id="1124" idx="2"/>
              <a:endCxn id="1125" idx="0"/>
            </p:cNvCxnSpPr>
            <p:nvPr/>
          </p:nvCxnSpPr>
          <p:spPr>
            <a:xfrm rot="5400000">
              <a:off x="3391475" y="320963"/>
              <a:ext cx="418500" cy="16926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4" name="Google Shape;1134;p68"/>
            <p:cNvCxnSpPr>
              <a:stCxn id="1124" idx="2"/>
              <a:endCxn id="1126" idx="0"/>
            </p:cNvCxnSpPr>
            <p:nvPr/>
          </p:nvCxnSpPr>
          <p:spPr>
            <a:xfrm flipH="1" rot="-5400000">
              <a:off x="5187275" y="217763"/>
              <a:ext cx="363000" cy="1843500"/>
            </a:xfrm>
            <a:prstGeom prst="curvedConnector3">
              <a:avLst>
                <a:gd fmla="val 5001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5" name="Google Shape;1135;p68"/>
            <p:cNvCxnSpPr>
              <a:stCxn id="1125" idx="2"/>
              <a:endCxn id="1127" idx="0"/>
            </p:cNvCxnSpPr>
            <p:nvPr/>
          </p:nvCxnSpPr>
          <p:spPr>
            <a:xfrm rot="5400000">
              <a:off x="2145816" y="2067650"/>
              <a:ext cx="507000" cy="710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6" name="Google Shape;1136;p68"/>
            <p:cNvCxnSpPr>
              <a:stCxn id="1125" idx="2"/>
              <a:endCxn id="1130" idx="0"/>
            </p:cNvCxnSpPr>
            <p:nvPr/>
          </p:nvCxnSpPr>
          <p:spPr>
            <a:xfrm flipH="1" rot="-5400000">
              <a:off x="3406116" y="1517750"/>
              <a:ext cx="510900" cy="1814100"/>
            </a:xfrm>
            <a:prstGeom prst="curved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7" name="Google Shape;1137;p68"/>
            <p:cNvCxnSpPr>
              <a:stCxn id="1127" idx="2"/>
              <a:endCxn id="1128" idx="0"/>
            </p:cNvCxnSpPr>
            <p:nvPr/>
          </p:nvCxnSpPr>
          <p:spPr>
            <a:xfrm flipH="1" rot="-5400000">
              <a:off x="1645375" y="3501500"/>
              <a:ext cx="798000" cy="300"/>
            </a:xfrm>
            <a:prstGeom prst="curved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8" name="Google Shape;1138;p68"/>
            <p:cNvCxnSpPr>
              <a:stCxn id="1126" idx="2"/>
              <a:endCxn id="1130" idx="0"/>
            </p:cNvCxnSpPr>
            <p:nvPr/>
          </p:nvCxnSpPr>
          <p:spPr>
            <a:xfrm rot="5400000">
              <a:off x="5053675" y="1443338"/>
              <a:ext cx="751500" cy="17220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9" name="Google Shape;1139;p68"/>
            <p:cNvCxnSpPr>
              <a:stCxn id="1126" idx="2"/>
              <a:endCxn id="1131" idx="0"/>
            </p:cNvCxnSpPr>
            <p:nvPr/>
          </p:nvCxnSpPr>
          <p:spPr>
            <a:xfrm flipH="1" rot="-5400000">
              <a:off x="6429925" y="1789088"/>
              <a:ext cx="721800" cy="10008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0" name="Google Shape;1140;p68"/>
            <p:cNvSpPr txBox="1"/>
            <p:nvPr/>
          </p:nvSpPr>
          <p:spPr>
            <a:xfrm>
              <a:off x="2487700" y="92653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1" name="Google Shape;1141;p68"/>
            <p:cNvSpPr txBox="1"/>
            <p:nvPr/>
          </p:nvSpPr>
          <p:spPr>
            <a:xfrm>
              <a:off x="1723564" y="221960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2" name="Google Shape;1142;p68"/>
            <p:cNvSpPr txBox="1"/>
            <p:nvPr/>
          </p:nvSpPr>
          <p:spPr>
            <a:xfrm>
              <a:off x="1480423" y="329836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3" name="Google Shape;1143;p68"/>
            <p:cNvSpPr txBox="1"/>
            <p:nvPr/>
          </p:nvSpPr>
          <p:spPr>
            <a:xfrm>
              <a:off x="4350300" y="42730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4" name="Google Shape;1144;p68"/>
            <p:cNvSpPr txBox="1"/>
            <p:nvPr/>
          </p:nvSpPr>
          <p:spPr>
            <a:xfrm>
              <a:off x="6554094" y="2086235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yes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5" name="Google Shape;1145;p68"/>
            <p:cNvSpPr txBox="1"/>
            <p:nvPr/>
          </p:nvSpPr>
          <p:spPr>
            <a:xfrm>
              <a:off x="5455025" y="888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6" name="Google Shape;1146;p68"/>
            <p:cNvSpPr txBox="1"/>
            <p:nvPr/>
          </p:nvSpPr>
          <p:spPr>
            <a:xfrm>
              <a:off x="4817988" y="22916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7" name="Google Shape;1147;p68"/>
            <p:cNvSpPr txBox="1"/>
            <p:nvPr/>
          </p:nvSpPr>
          <p:spPr>
            <a:xfrm>
              <a:off x="3336856" y="2175996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8" name="Google Shape;1148;p68"/>
            <p:cNvSpPr txBox="1"/>
            <p:nvPr/>
          </p:nvSpPr>
          <p:spPr>
            <a:xfrm>
              <a:off x="2857075" y="3609688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49" name="Google Shape;1149;p68"/>
            <p:cNvCxnSpPr>
              <a:stCxn id="1127" idx="3"/>
              <a:endCxn id="1130" idx="1"/>
            </p:cNvCxnSpPr>
            <p:nvPr/>
          </p:nvCxnSpPr>
          <p:spPr>
            <a:xfrm>
              <a:off x="2846725" y="2889500"/>
              <a:ext cx="919200" cy="3900"/>
            </a:xfrm>
            <a:prstGeom prst="curvedConnector3">
              <a:avLst>
                <a:gd fmla="val 5000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0" name="Google Shape;1150;p68"/>
            <p:cNvSpPr txBox="1"/>
            <p:nvPr/>
          </p:nvSpPr>
          <p:spPr>
            <a:xfrm>
              <a:off x="2769400" y="2893263"/>
              <a:ext cx="89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no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1" name="Google Shape;1151;p68"/>
            <p:cNvSpPr/>
            <p:nvPr/>
          </p:nvSpPr>
          <p:spPr>
            <a:xfrm>
              <a:off x="3803625" y="3425450"/>
              <a:ext cx="1605000" cy="426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980000"/>
                  </a:solidFill>
                  <a:latin typeface="Lato"/>
                  <a:ea typeface="Lato"/>
                  <a:cs typeface="Lato"/>
                  <a:sym typeface="Lato"/>
                </a:rPr>
                <a:t>Runtime error</a:t>
              </a:r>
              <a:endParaRPr b="1" sz="12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52" name="Google Shape;1152;p68"/>
            <p:cNvCxnSpPr>
              <a:stCxn id="1128" idx="3"/>
              <a:endCxn id="1151" idx="1"/>
            </p:cNvCxnSpPr>
            <p:nvPr/>
          </p:nvCxnSpPr>
          <p:spPr>
            <a:xfrm flipH="1" rot="10800000">
              <a:off x="3167425" y="3638538"/>
              <a:ext cx="636300" cy="475200"/>
            </a:xfrm>
            <a:prstGeom prst="curvedConnector3">
              <a:avLst>
                <a:gd fmla="val 4999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3" name="Google Shape;1153;p68"/>
            <p:cNvSpPr/>
            <p:nvPr/>
          </p:nvSpPr>
          <p:spPr>
            <a:xfrm>
              <a:off x="1524800" y="1426050"/>
              <a:ext cx="194700" cy="176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8"/>
            <p:cNvSpPr/>
            <p:nvPr/>
          </p:nvSpPr>
          <p:spPr>
            <a:xfrm>
              <a:off x="1041100" y="4024450"/>
              <a:ext cx="194700" cy="176400"/>
            </a:xfrm>
            <a:prstGeom prst="hear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5" name="Google Shape;1155;p68"/>
          <p:cNvSpPr/>
          <p:nvPr/>
        </p:nvSpPr>
        <p:spPr>
          <a:xfrm rot="-2012668">
            <a:off x="5709170" y="137088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6" name="Google Shape;1156;p68"/>
          <p:cNvSpPr/>
          <p:nvPr/>
        </p:nvSpPr>
        <p:spPr>
          <a:xfrm rot="-2012668">
            <a:off x="7237645" y="2105734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" name="Google Shape;1157;p68"/>
          <p:cNvSpPr/>
          <p:nvPr/>
        </p:nvSpPr>
        <p:spPr>
          <a:xfrm rot="-2012668">
            <a:off x="5149845" y="3361359"/>
            <a:ext cx="949539" cy="1382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2A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163" name="Google Shape;1163;p69"/>
          <p:cNvSpPr txBox="1"/>
          <p:nvPr>
            <p:ph idx="1" type="body"/>
          </p:nvPr>
        </p:nvSpPr>
        <p:spPr>
          <a:xfrm>
            <a:off x="48000" y="1051325"/>
            <a:ext cx="9220200" cy="36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a = new Dog("Pluto");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Animal b = new Animal("Bear");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c = new Cat("Garfield");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Dog d = new Dog("Lucky");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Compile Time (static)   Runtime (dynamic)     Output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Cat e = new Animal("Kitty");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			     	   CE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a.greet(c);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Dog’s greet(Animal)    ”Dog Pluto says: Woof!”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sleep() 	  N/A, sleep() is static “Naptime!”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c.play()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	 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Cat's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 	   	   ”Woo it is so much fun </a:t>
            </a:r>
            <a:endParaRPr sz="1100">
              <a:solidFill>
                <a:srgbClr val="674EA7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being a cat! 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Meow!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c.greet(d);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greet(Animal)  	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((Animal) c).greet(d);   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Animal’s greet(Animal)  Cat’s greet(Animal)    ”Cat Garfield says: Meow!”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d.sleep();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Dog’s sleep() 		  N/A, sleep() is static ”I love napping!”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 = c;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ok				  ok				   [no output]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a.play(14);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				  N/A 			   Compiler error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((Cat) b).play();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Cat’s play()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		  Error			   Runtime error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		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d = (Dog) a;  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ok				  Error			   Runtime error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c = a;   					</a:t>
            </a:r>
            <a:r>
              <a:rPr lang="en" sz="11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 			  N/A 			   Compiler error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				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   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b="1" lang="en">
                <a:solidFill>
                  <a:schemeClr val="accent2"/>
                </a:solidFill>
              </a:rPr>
              <a:t>B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169" name="Google Shape;1169;p70"/>
          <p:cNvSpPr txBox="1"/>
          <p:nvPr/>
        </p:nvSpPr>
        <p:spPr>
          <a:xfrm>
            <a:off x="430375" y="1127525"/>
            <a:ext cx="814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How might we fix the error in the line assigning </a:t>
            </a:r>
            <a:r>
              <a:rPr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 = a</a:t>
            </a: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b="1" lang="en">
                <a:solidFill>
                  <a:schemeClr val="accent2"/>
                </a:solidFill>
              </a:rPr>
              <a:t>B </a:t>
            </a:r>
            <a:r>
              <a:rPr lang="en"/>
              <a:t>Raining Cats and Dogs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175" name="Google Shape;1175;p71"/>
          <p:cNvSpPr txBox="1"/>
          <p:nvPr/>
        </p:nvSpPr>
        <p:spPr>
          <a:xfrm>
            <a:off x="430375" y="1127525"/>
            <a:ext cx="81465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How might we fix the error in the line assigning </a:t>
            </a:r>
            <a:r>
              <a:rPr lang="en" sz="16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 = a</a:t>
            </a:r>
            <a:r>
              <a:rPr b="1" lang="en" sz="1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We could fix this error by casting a to be a Cat: </a:t>
            </a:r>
            <a:r>
              <a:rPr lang="en" sz="1600">
                <a:solidFill>
                  <a:srgbClr val="222222"/>
                </a:solidFill>
                <a:latin typeface="IBM Plex Mono"/>
                <a:ea typeface="IBM Plex Mono"/>
                <a:cs typeface="IBM Plex Mono"/>
                <a:sym typeface="IBM Plex Mono"/>
              </a:rPr>
              <a:t>c = (Cat) a;</a:t>
            </a:r>
            <a:endParaRPr sz="1600">
              <a:solidFill>
                <a:srgbClr val="22222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This would be a valid cast, as the compiler agrees that a variable of static type Animal could potentially hold a Cat, and so our request is feasible. </a:t>
            </a:r>
            <a:endParaRPr b="1"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Methods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Method Overloading</a:t>
            </a:r>
            <a:r>
              <a:rPr lang="en"/>
              <a:t> is done when there are multiple methods with the same name, but different parameters.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void barkAt(Dog d) { System.out.print(“Woof, it’s another dog!”);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public void barkAt(CS61BStaff s)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{ System.out.print(“Woof, what is this?”);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Food for thought: what is an advantage of method overloading? Hint: think about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System.out.print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Method Overriding</a:t>
            </a:r>
            <a:r>
              <a:rPr lang="en"/>
              <a:t> is done when a subclass has a method with the exact same function signature as a method in its superclass. It is usually marked with 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r>
              <a:rPr lang="en"/>
              <a:t> tag.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	In </a:t>
            </a:r>
            <a:r>
              <a:rPr i="1" lang="en"/>
              <a:t>Dog</a:t>
            </a:r>
            <a:r>
              <a:rPr i="1" lang="en"/>
              <a:t> class: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void speak() { System.out.print(“Woof, I’m a dog!”);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i="1" lang="en"/>
              <a:t>In Corgi Class, which inherits from Dog: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@Override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public void speak() { System.out.print(“Woof, I’m a corgi!”);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Interfaces</a:t>
            </a:r>
            <a:r>
              <a:rPr lang="en"/>
              <a:t> are </a:t>
            </a:r>
            <a:r>
              <a:rPr lang="en">
                <a:solidFill>
                  <a:srgbClr val="351C75"/>
                </a:solidFill>
              </a:rPr>
              <a:t>implemented</a:t>
            </a:r>
            <a:r>
              <a:rPr lang="en"/>
              <a:t> by classes. They describe a narrow ability that can apply to many classes that may or may not be related to one another.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do not usually implement the methods they specify.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methods are inherently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</a:t>
            </a:r>
            <a:r>
              <a:rPr lang="en"/>
              <a:t>, which must be specified in the subclass that implements them (subclasses must override and implement interface methods 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Interfaces cannot be instantiated.</a:t>
            </a:r>
            <a:r>
              <a:rPr lang="en"/>
              <a:t> (ie.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Friendly f = new Friendly();</a:t>
            </a:r>
            <a:r>
              <a:rPr lang="en"/>
              <a:t> does not compile)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5472138" y="4345800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Dog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4967488" y="3405088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Cute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138288" y="3420213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Friendly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1" name="Google Shape;101;p19"/>
          <p:cNvCxnSpPr>
            <a:stCxn id="99" idx="2"/>
            <a:endCxn id="98" idx="0"/>
          </p:cNvCxnSpPr>
          <p:nvPr/>
        </p:nvCxnSpPr>
        <p:spPr>
          <a:xfrm>
            <a:off x="5529388" y="3845188"/>
            <a:ext cx="504600" cy="50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2" name="Google Shape;102;p19"/>
          <p:cNvSpPr/>
          <p:nvPr/>
        </p:nvSpPr>
        <p:spPr>
          <a:xfrm>
            <a:off x="2820313" y="4418525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CS61BStaff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03" name="Google Shape;103;p19"/>
          <p:cNvCxnSpPr>
            <a:stCxn id="100" idx="2"/>
            <a:endCxn id="98" idx="0"/>
          </p:cNvCxnSpPr>
          <p:nvPr/>
        </p:nvCxnSpPr>
        <p:spPr>
          <a:xfrm>
            <a:off x="3700188" y="3860313"/>
            <a:ext cx="2334000" cy="485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>
            <a:endCxn id="102" idx="0"/>
          </p:cNvCxnSpPr>
          <p:nvPr/>
        </p:nvCxnSpPr>
        <p:spPr>
          <a:xfrm flipH="1">
            <a:off x="3382213" y="3860225"/>
            <a:ext cx="388500" cy="558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vs. Classes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class can </a:t>
            </a:r>
            <a:r>
              <a:rPr b="1" lang="en" sz="16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</a:t>
            </a:r>
            <a:r>
              <a:rPr lang="en" sz="1600"/>
              <a:t> many interfaces and </a:t>
            </a:r>
            <a:r>
              <a:rPr b="1" lang="en" sz="16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</a:t>
            </a:r>
            <a:r>
              <a:rPr lang="en" sz="1600"/>
              <a:t> only one class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Interfaces tell us what we want to do but not how; classes tell us how we want to do it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Interfaces can have empty method bodies (that must be filled in by subclasses)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extends, subclasses inherit their parent’s instance and static variables, methods (can be overridden), nested classes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 not constructors!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Use </a:t>
            </a:r>
            <a:r>
              <a:rPr b="1" lang="en" sz="1600">
                <a:solidFill>
                  <a:srgbClr val="674EA7"/>
                </a:solidFill>
                <a:latin typeface="IBM Plex Mono"/>
                <a:ea typeface="IBM Plex Mono"/>
                <a:cs typeface="IBM Plex Mono"/>
                <a:sym typeface="IBM Plex Mono"/>
              </a:rPr>
              <a:t>super</a:t>
            </a:r>
            <a:r>
              <a:rPr lang="en" sz="1600"/>
              <a:t> to refer to the parent class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interface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Cute {...}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interface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Friendly {...}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CS61BStaff </a:t>
            </a:r>
            <a:r>
              <a:rPr lang="en" sz="1200">
                <a:solidFill>
                  <a:srgbClr val="351C75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Friendly {...}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Dog </a:t>
            </a:r>
            <a:r>
              <a:rPr lang="en" sz="1200">
                <a:solidFill>
                  <a:srgbClr val="351C75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Cute, Friendly {...}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Corgi </a:t>
            </a:r>
            <a:r>
              <a:rPr lang="en" sz="1200">
                <a:solidFill>
                  <a:srgbClr val="351C75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Dog {...}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Pitbull </a:t>
            </a:r>
            <a:r>
              <a:rPr lang="en" sz="1200">
                <a:solidFill>
                  <a:srgbClr val="351C75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extends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Dog {...}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7776288" y="1194688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Cute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5831313" y="1194688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Friendly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9" name="Google Shape;119;p21"/>
          <p:cNvCxnSpPr>
            <a:stCxn id="117" idx="2"/>
            <a:endCxn id="120" idx="0"/>
          </p:cNvCxnSpPr>
          <p:nvPr/>
        </p:nvCxnSpPr>
        <p:spPr>
          <a:xfrm flipH="1">
            <a:off x="7599288" y="1634788"/>
            <a:ext cx="738900" cy="466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/>
          <p:nvPr/>
        </p:nvSpPr>
        <p:spPr>
          <a:xfrm>
            <a:off x="4707513" y="2120200"/>
            <a:ext cx="1123800" cy="44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CS61B Staff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2" name="Google Shape;122;p21"/>
          <p:cNvCxnSpPr>
            <a:stCxn id="118" idx="2"/>
            <a:endCxn id="120" idx="0"/>
          </p:cNvCxnSpPr>
          <p:nvPr/>
        </p:nvCxnSpPr>
        <p:spPr>
          <a:xfrm>
            <a:off x="6393213" y="1634788"/>
            <a:ext cx="1206300" cy="466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>
            <a:stCxn id="118" idx="2"/>
            <a:endCxn id="121" idx="0"/>
          </p:cNvCxnSpPr>
          <p:nvPr/>
        </p:nvCxnSpPr>
        <p:spPr>
          <a:xfrm flipH="1">
            <a:off x="5269413" y="1634788"/>
            <a:ext cx="1123800" cy="485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124" name="Google Shape;124;p21"/>
          <p:cNvGrpSpPr/>
          <p:nvPr/>
        </p:nvGrpSpPr>
        <p:grpSpPr>
          <a:xfrm>
            <a:off x="6238963" y="2101600"/>
            <a:ext cx="2771725" cy="1240850"/>
            <a:chOff x="3186138" y="3087850"/>
            <a:chExt cx="2771725" cy="1240850"/>
          </a:xfrm>
        </p:grpSpPr>
        <p:sp>
          <p:nvSpPr>
            <p:cNvPr id="120" name="Google Shape;120;p21"/>
            <p:cNvSpPr/>
            <p:nvPr/>
          </p:nvSpPr>
          <p:spPr>
            <a:xfrm>
              <a:off x="3984663" y="3087850"/>
              <a:ext cx="1123800" cy="440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Dog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3186138" y="3888600"/>
              <a:ext cx="1123800" cy="440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Corgi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4834063" y="3888600"/>
              <a:ext cx="1123800" cy="440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tamaran"/>
                  <a:ea typeface="Catamaran"/>
                  <a:cs typeface="Catamaran"/>
                  <a:sym typeface="Catamaran"/>
                </a:rPr>
                <a:t>Pitbull</a:t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27" name="Google Shape;127;p21"/>
            <p:cNvCxnSpPr>
              <a:stCxn id="120" idx="2"/>
              <a:endCxn id="125" idx="0"/>
            </p:cNvCxnSpPr>
            <p:nvPr/>
          </p:nvCxnSpPr>
          <p:spPr>
            <a:xfrm flipH="1">
              <a:off x="3747963" y="3527950"/>
              <a:ext cx="798600" cy="36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21"/>
            <p:cNvCxnSpPr>
              <a:stCxn id="120" idx="2"/>
              <a:endCxn id="126" idx="0"/>
            </p:cNvCxnSpPr>
            <p:nvPr/>
          </p:nvCxnSpPr>
          <p:spPr>
            <a:xfrm>
              <a:off x="4546563" y="3527950"/>
              <a:ext cx="849300" cy="36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 61B Discussion">
  <a:themeElements>
    <a:clrScheme name="Simple Light">
      <a:dk1>
        <a:srgbClr val="000000"/>
      </a:dk1>
      <a:lt1>
        <a:srgbClr val="FFFFFF"/>
      </a:lt1>
      <a:dk2>
        <a:srgbClr val="888888"/>
      </a:dk2>
      <a:lt2>
        <a:srgbClr val="EEEEEE"/>
      </a:lt2>
      <a:accent1>
        <a:srgbClr val="003262"/>
      </a:accent1>
      <a:accent2>
        <a:srgbClr val="3B7EA1"/>
      </a:accent2>
      <a:accent3>
        <a:srgbClr val="FDB515"/>
      </a:accent3>
      <a:accent4>
        <a:srgbClr val="C4820E"/>
      </a:accent4>
      <a:accent5>
        <a:srgbClr val="46535E"/>
      </a:accent5>
      <a:accent6>
        <a:srgbClr val="B9D3B6"/>
      </a:accent6>
      <a:hlink>
        <a:srgbClr val="584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