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Lato"/>
      <p:regular r:id="rId41"/>
      <p:bold r:id="rId42"/>
      <p:italic r:id="rId43"/>
      <p:boldItalic r:id="rId44"/>
    </p:embeddedFont>
    <p:embeddedFont>
      <p:font typeface="IBM Plex Mon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7EF680-49EA-4ABE-8F62-2B82E0BB3F3E}">
  <a:tblStyle styleId="{027EF680-49EA-4ABE-8F62-2B82E0BB3F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C86B0BE-796B-414F-B3BC-CB02764A0B3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6.xml"/><Relationship Id="rId44" Type="http://schemas.openxmlformats.org/officeDocument/2006/relationships/font" Target="fonts/Lato-boldItalic.fntdata"/><Relationship Id="rId21" Type="http://schemas.openxmlformats.org/officeDocument/2006/relationships/slide" Target="slides/slide15.xml"/><Relationship Id="rId43" Type="http://schemas.openxmlformats.org/officeDocument/2006/relationships/font" Target="fonts/Lato-italic.fntdata"/><Relationship Id="rId24" Type="http://schemas.openxmlformats.org/officeDocument/2006/relationships/slide" Target="slides/slide18.xml"/><Relationship Id="rId46" Type="http://schemas.openxmlformats.org/officeDocument/2006/relationships/font" Target="fonts/IBMPlexMono-bold.fntdata"/><Relationship Id="rId23" Type="http://schemas.openxmlformats.org/officeDocument/2006/relationships/slide" Target="slides/slide17.xml"/><Relationship Id="rId45" Type="http://schemas.openxmlformats.org/officeDocument/2006/relationships/font" Target="fonts/IBMPlex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IBMPlexMono-boldItalic.fntdata"/><Relationship Id="rId25" Type="http://schemas.openxmlformats.org/officeDocument/2006/relationships/slide" Target="slides/slide19.xml"/><Relationship Id="rId47" Type="http://schemas.openxmlformats.org/officeDocument/2006/relationships/font" Target="fonts/IBMPlexMon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91ddd9e36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91ddd9e36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91ddd9e36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91ddd9e36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91ddd9e36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91ddd9e36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91ddd9e36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91ddd9e36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91ddd9e36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91ddd9e36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12047cf5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12047cf5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b57ef2cb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b57ef2cb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76397dd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76397dd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76397dd0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76397dd0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76397dd0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76397dd0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91ddd9e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91ddd9e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687d9c2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5687d9c2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a6c2dcbf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a6c2dcbf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a6c2dcb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ba6c2dcb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a6c2dcbf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ba6c2dcb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ba6c2dcbf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ba6c2dcbf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ba6c2dcbf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ba6c2dcbf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ba6c2dcbf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ba6c2dcbf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ba6c2dcbf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ba6c2dcbf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576397dd0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576397dd0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576397dd0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576397dd0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91ddd9e36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91ddd9e36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576397dd0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576397dd0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consider elaborating a bit more on how the pairs() method works, and how different pairs are connected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576397dd0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576397dd0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576397dd0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576397dd0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76397dd0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76397dd0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0653d25b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0653d25b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91ddd9e36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91ddd9e36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91ddd9e36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91ddd9e36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91ddd9e36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91ddd9e36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91ddd9e36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91ddd9e36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91ddd9e36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91ddd9e36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91ddd9e36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91ddd9e36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ato"/>
              <a:buNone/>
              <a:defRPr b="1" sz="4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Lato"/>
              <a:buNone/>
              <a:defRPr sz="2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1093350" y="2797175"/>
            <a:ext cx="6957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ato"/>
              <a:buNone/>
              <a:defRPr b="1" sz="36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1093350" y="2891825"/>
            <a:ext cx="6957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1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19" r="29" t="0"/>
          <a:stretch/>
        </p:blipFill>
        <p:spPr>
          <a:xfrm>
            <a:off x="8638500" y="4638000"/>
            <a:ext cx="505500" cy="505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7599300" y="4908900"/>
            <a:ext cx="12330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CS61B Fall 2024</a:t>
            </a:r>
            <a:endParaRPr b="1" sz="3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desmos.com/calculator/uvcssrvq25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Asymptotics &amp; </a:t>
            </a:r>
            <a:r>
              <a:rPr lang="en"/>
              <a:t>Disjoint Sets 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Exam-Level 05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177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interface DisjointSet {</a:t>
            </a:r>
            <a:endParaRPr sz="12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void connect (x, y); </a:t>
            </a: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Connects nodes x and y (you may also see union)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boolean isConnected(x, y); </a:t>
            </a: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Returns true if x and y are connected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QuickFind</a:t>
            </a:r>
            <a:r>
              <a:rPr lang="en"/>
              <a:t> uses an array of integers to track which set each element belongs to.</a:t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Sets, also known as Union Find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213" y="2927275"/>
            <a:ext cx="4633567" cy="191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74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interface DisjointSet {</a:t>
            </a:r>
            <a:endParaRPr sz="12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void connect (x, y); </a:t>
            </a: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Connects nodes x and y (you may also see union)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boolean isConnected(x, y); </a:t>
            </a: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Returns true if x and y are connected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2"/>
                </a:solidFill>
              </a:rPr>
              <a:t>QuickUnion</a:t>
            </a:r>
            <a:r>
              <a:rPr lang="en"/>
              <a:t> stores the parent of each node rather than the set to which it belongs and merges sets by setting the parent of one root to the other.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Sets, also known as Union Find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463" y="3138800"/>
            <a:ext cx="5663077" cy="175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07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interface DisjointSet {</a:t>
            </a:r>
            <a:endParaRPr sz="12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void connect (x, y); </a:t>
            </a: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Connects nodes x and y (you may also see union)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boolean isConnected(x, y); </a:t>
            </a: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Returns true if x and y are connected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2"/>
                </a:solidFill>
              </a:rPr>
              <a:t>WeightedQuickUnion</a:t>
            </a:r>
            <a:r>
              <a:rPr lang="en"/>
              <a:t> does the same as QuickUnion except it decides which set is merged into which by size (merge smaller into larger), reducing stringiness.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2"/>
                </a:solidFill>
              </a:rPr>
              <a:t>WeightedQuickUnion with Path Compression</a:t>
            </a:r>
            <a:r>
              <a:rPr lang="en"/>
              <a:t> sets the parent of each node to the set’s root whenever find() is called on it.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Sets, also known as Union Find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26825"/>
            <a:ext cx="8520600" cy="155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use a single array to represent our disjoint set when implementing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connect()</a:t>
            </a:r>
            <a:r>
              <a:rPr lang="en"/>
              <a:t> optimally (ie.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WeightedQuickUnion</a:t>
            </a:r>
            <a:r>
              <a:rPr lang="en"/>
              <a:t>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arr[i] </a:t>
            </a:r>
            <a:r>
              <a:rPr lang="en"/>
              <a:t>contains the parent of element i in the set; the index of a root contains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-(# elements in set rooted at that index)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 Representation</a:t>
            </a:r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1014975" y="3362275"/>
            <a:ext cx="33612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[-9, 0, 0, 0, 0, 1, 1, 3, 4]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5793175" y="3312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6613025" y="3312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6983425" y="410597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8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6156650" y="4175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5430650" y="4175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6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7432875" y="3312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525775" y="4175725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5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6179850" y="252830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0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4973325" y="3312350"/>
            <a:ext cx="539100" cy="5391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144" name="Google Shape;144;p25"/>
          <p:cNvCxnSpPr>
            <a:stCxn id="135" idx="0"/>
            <a:endCxn id="142" idx="3"/>
          </p:cNvCxnSpPr>
          <p:nvPr/>
        </p:nvCxnSpPr>
        <p:spPr>
          <a:xfrm flipH="1" rot="10800000">
            <a:off x="6062725" y="2988350"/>
            <a:ext cx="1962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5"/>
          <p:cNvCxnSpPr>
            <a:stCxn id="136" idx="0"/>
            <a:endCxn id="142" idx="5"/>
          </p:cNvCxnSpPr>
          <p:nvPr/>
        </p:nvCxnSpPr>
        <p:spPr>
          <a:xfrm rot="10800000">
            <a:off x="6639875" y="2988350"/>
            <a:ext cx="2427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5"/>
          <p:cNvCxnSpPr>
            <a:stCxn id="141" idx="0"/>
            <a:endCxn id="143" idx="3"/>
          </p:cNvCxnSpPr>
          <p:nvPr/>
        </p:nvCxnSpPr>
        <p:spPr>
          <a:xfrm flipH="1" rot="10800000">
            <a:off x="4795325" y="3772525"/>
            <a:ext cx="2568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5"/>
          <p:cNvCxnSpPr>
            <a:stCxn id="139" idx="0"/>
            <a:endCxn id="143" idx="5"/>
          </p:cNvCxnSpPr>
          <p:nvPr/>
        </p:nvCxnSpPr>
        <p:spPr>
          <a:xfrm rot="10800000">
            <a:off x="5433500" y="3772525"/>
            <a:ext cx="2667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5"/>
          <p:cNvCxnSpPr>
            <a:stCxn id="137" idx="0"/>
            <a:endCxn id="140" idx="3"/>
          </p:cNvCxnSpPr>
          <p:nvPr/>
        </p:nvCxnSpPr>
        <p:spPr>
          <a:xfrm flipH="1" rot="10800000">
            <a:off x="7252975" y="3772375"/>
            <a:ext cx="2589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5"/>
          <p:cNvCxnSpPr>
            <a:stCxn id="143" idx="0"/>
            <a:endCxn id="142" idx="2"/>
          </p:cNvCxnSpPr>
          <p:nvPr/>
        </p:nvCxnSpPr>
        <p:spPr>
          <a:xfrm flipH="1" rot="10800000">
            <a:off x="5242875" y="2797850"/>
            <a:ext cx="936900" cy="5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5"/>
          <p:cNvCxnSpPr>
            <a:stCxn id="140" idx="0"/>
            <a:endCxn id="142" idx="6"/>
          </p:cNvCxnSpPr>
          <p:nvPr/>
        </p:nvCxnSpPr>
        <p:spPr>
          <a:xfrm rot="10800000">
            <a:off x="6719025" y="2797850"/>
            <a:ext cx="983400" cy="5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5"/>
          <p:cNvCxnSpPr>
            <a:stCxn id="138" idx="0"/>
            <a:endCxn id="136" idx="4"/>
          </p:cNvCxnSpPr>
          <p:nvPr/>
        </p:nvCxnSpPr>
        <p:spPr>
          <a:xfrm flipH="1" rot="10800000">
            <a:off x="6426200" y="3851425"/>
            <a:ext cx="456300" cy="3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109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interface DisjointSet {</a:t>
            </a:r>
            <a:endParaRPr sz="12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void connect (x, y); </a:t>
            </a: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Connects nodes x and y (you may also see union)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boolean isConnected(x, y); </a:t>
            </a: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Returns true if x and y are connected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 Asymptotics</a:t>
            </a:r>
            <a:endParaRPr/>
          </a:p>
        </p:txBody>
      </p:sp>
      <p:graphicFrame>
        <p:nvGraphicFramePr>
          <p:cNvPr id="158" name="Google Shape;158;p26"/>
          <p:cNvGraphicFramePr/>
          <p:nvPr/>
        </p:nvGraphicFramePr>
        <p:xfrm>
          <a:off x="387725" y="242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{DC86B0BE-796B-414F-B3BC-CB02764A0B39}</a:tableStyleId>
              </a:tblPr>
              <a:tblGrid>
                <a:gridCol w="3063175"/>
                <a:gridCol w="1945250"/>
                <a:gridCol w="1578075"/>
                <a:gridCol w="1782050"/>
              </a:tblGrid>
              <a:tr h="21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Implementation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Constructor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connect()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isConnected()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QuickUnion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Θ(N)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O(N)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O(N)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QuickFind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Θ(N)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(N)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(1)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Weighted Quick Union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Θ(N)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O(log N)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O(log N)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WQU with Path Compression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Θ(N)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O(log N) single call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O(α(N)) amortized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O(log N) single call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O(α(N)) amortized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p26"/>
          <p:cNvSpPr txBox="1"/>
          <p:nvPr/>
        </p:nvSpPr>
        <p:spPr>
          <a:xfrm>
            <a:off x="376125" y="4450875"/>
            <a:ext cx="83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* we don’t really talk about QU/QF in application, more to show the asymptotic motivation for WQU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Worksheet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1A </a:t>
            </a:r>
            <a:r>
              <a:rPr lang="en"/>
              <a:t>Asymptotics Introduction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607150" y="1550250"/>
            <a:ext cx="5214900" cy="20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private void f1(int N)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for (int i = 1; i &lt; N; i++)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for (int j = 1; j &lt; i; j++)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  System.out.println("shreyas 1.0");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1A </a:t>
            </a:r>
            <a:r>
              <a:rPr lang="en"/>
              <a:t>Asymptotics Introduction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52475"/>
            <a:ext cx="4941300" cy="15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private void f1(int N)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for (int i = 1; i &lt; N; i++)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for (int j = 1; j &lt; i; j++)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    System.out.println("shreyas 1.0");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3232050" y="4205700"/>
            <a:ext cx="26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 + 2 + 3 + 4 + … N-1 =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Θ(N</a:t>
            </a:r>
            <a:r>
              <a:rPr baseline="30000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8" name="Google Shape;178;p29"/>
          <p:cNvGraphicFramePr/>
          <p:nvPr/>
        </p:nvGraphicFramePr>
        <p:xfrm>
          <a:off x="1562250" y="284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{027EF680-49EA-4ABE-8F62-2B82E0BB3F3E}</a:tableStyleId>
              </a:tblPr>
              <a:tblGrid>
                <a:gridCol w="1003250"/>
                <a:gridCol w="1003250"/>
                <a:gridCol w="1003250"/>
                <a:gridCol w="1003250"/>
                <a:gridCol w="1003250"/>
                <a:gridCol w="1003250"/>
              </a:tblGrid>
              <a:tr h="29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</a:t>
                      </a:r>
                      <a:endParaRPr sz="13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3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3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…</a:t>
                      </a:r>
                      <a:endParaRPr sz="13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N-2</a:t>
                      </a:r>
                      <a:endParaRPr sz="13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N-1</a:t>
                      </a:r>
                      <a:endParaRPr sz="13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Work per i</a:t>
                      </a:r>
                      <a:r>
                        <a:rPr lang="en" sz="13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 sz="13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3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3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…</a:t>
                      </a:r>
                      <a:endParaRPr sz="13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N-3</a:t>
                      </a:r>
                      <a:endParaRPr sz="13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N-2</a:t>
                      </a:r>
                      <a:endParaRPr sz="13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1B </a:t>
            </a:r>
            <a:r>
              <a:rPr lang="en"/>
              <a:t>Asymptotics Introduction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650950" y="1338525"/>
            <a:ext cx="5379000" cy="18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private void f2(int N)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for (int i = 1; i &lt; N; i *= 2)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for (int j = 1; j &lt; i; j++)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  System.out.println("shreyas 2.0");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1B </a:t>
            </a:r>
            <a:r>
              <a:rPr lang="en"/>
              <a:t>Asymptotics Introduction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152475"/>
            <a:ext cx="4558200" cy="17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private void f2(int N)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for (int i = 1; i &lt; N; i *= 2)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for (int j = 1; j &lt; i; j++)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    System.out.println("shreyas 2.0");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2807250" y="4246025"/>
            <a:ext cx="35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 + 2 + 4 + 8 + … N/4 + N/2 = Θ(N)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92" name="Google Shape;192;p31"/>
          <p:cNvGraphicFramePr/>
          <p:nvPr/>
        </p:nvGraphicFramePr>
        <p:xfrm>
          <a:off x="1098075" y="2943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{027EF680-49EA-4ABE-8F62-2B82E0BB3F3E}</a:tableStyleId>
              </a:tblPr>
              <a:tblGrid>
                <a:gridCol w="992550"/>
                <a:gridCol w="992550"/>
                <a:gridCol w="992550"/>
                <a:gridCol w="992550"/>
                <a:gridCol w="992550"/>
                <a:gridCol w="992550"/>
                <a:gridCol w="992550"/>
              </a:tblGrid>
              <a:tr h="34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</a:t>
                      </a:r>
                      <a:endParaRPr sz="13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3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3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3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…</a:t>
                      </a:r>
                      <a:endParaRPr sz="13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N/4</a:t>
                      </a:r>
                      <a:endParaRPr sz="13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N/2</a:t>
                      </a:r>
                      <a:endParaRPr sz="13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Work per i</a:t>
                      </a:r>
                      <a:endParaRPr sz="13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3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3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3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…</a:t>
                      </a:r>
                      <a:endParaRPr sz="13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N/4 - 1</a:t>
                      </a:r>
                      <a:endParaRPr sz="13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N/2 - 1</a:t>
                      </a:r>
                      <a:endParaRPr sz="13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243188" y="154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{027EF680-49EA-4ABE-8F62-2B82E0BB3F3E}</a:tableStyleId>
              </a:tblPr>
              <a:tblGrid>
                <a:gridCol w="1236800"/>
                <a:gridCol w="1236800"/>
                <a:gridCol w="1236800"/>
                <a:gridCol w="1236800"/>
                <a:gridCol w="1236800"/>
                <a:gridCol w="1236800"/>
                <a:gridCol w="1236800"/>
              </a:tblGrid>
              <a:tr h="34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Sunday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Monday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Tuesday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Wednesday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Thursday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Friday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Saturday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</a:tr>
              <a:tr h="8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10/1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Weekly Survey 6 due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10/4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Lab 5 due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</a:tr>
              <a:tr h="854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10/07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Weekly Survey 7 due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10/09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Homework 2 due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10/11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Lab 6 due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</a:t>
            </a:r>
            <a:r>
              <a:rPr b="1" lang="en">
                <a:solidFill>
                  <a:schemeClr val="accent2"/>
                </a:solidFill>
              </a:rPr>
              <a:t> </a:t>
            </a:r>
            <a:r>
              <a:rPr lang="en"/>
              <a:t>Disjoint Sets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837100"/>
            <a:ext cx="4843500" cy="20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i:   0  1  2  3  4  5  6  7  8  9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          -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-----------------------------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A. a[i]:   1  2  3  0  1  1  1  4  4  5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B. a[i]:   9  0  0  0  0  0  9  9  9 -10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C. a[i]:   1  2  3  4  5  6  7  8  9 -10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D. a[i]: -10  0  0  0  0  1  1  1  6  2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E. a[i]: -10  0  0  0  0  1  1  1  6  8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F. a[i]:  -7  0  0  1  1  3  3 -3  7  7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438850" y="1101463"/>
            <a:ext cx="7852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For each of the arrays below, write whether this could be the array representation of a weighted quick union with path compression.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 </a:t>
            </a:r>
            <a:r>
              <a:rPr lang="en"/>
              <a:t>Disjoint Sets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3"/>
          <p:cNvSpPr txBox="1"/>
          <p:nvPr/>
        </p:nvSpPr>
        <p:spPr>
          <a:xfrm>
            <a:off x="438850" y="1101487"/>
            <a:ext cx="78528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There are three criteria here that invalidates a representation: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There is a cycle in the parent-link.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For each parent-child link, the tree rooted at the parent is smaller than the tree rooted at the child before the link (you would have merged the other way around).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The height of the tree is greater than log2(n), where n is the number of elements. Height is defined as the number of edges counting from a “root” to “leaf”.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 </a:t>
            </a:r>
            <a:r>
              <a:rPr lang="en"/>
              <a:t>Disjoint Sets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505950" y="1749475"/>
            <a:ext cx="4843500" cy="20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i:   0  1  2  3  4  5  6  7  8  9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------------------------------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A. a[i]:   1  2  3  0  1  1  1  4  4  5</a:t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B. a[i]:   9  0  0  0  0  0  9  9  9 -10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C. a[i]:   1  2  3  4  5  6  7  8  9 -10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D. a[i]: -10  0  0  0  0  1  1  1  6  2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E. a[i]: -10  0  0  0  0  1  1  1  6  8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F. a[i]:  -7  0  0  1  1  3  3 -3  7  7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438850" y="1101463"/>
            <a:ext cx="7852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each of the arrays below, write whether this could be the array representation of a weighted quick union with path compression.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438850" y="4005125"/>
            <a:ext cx="4564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Impossible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: cycle 0-1, 1-2, 2-3, and 3-0 in the parent-link representation.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34"/>
          <p:cNvSpPr/>
          <p:nvPr/>
        </p:nvSpPr>
        <p:spPr>
          <a:xfrm>
            <a:off x="5484225" y="3840400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5" name="Google Shape;215;p34"/>
          <p:cNvSpPr/>
          <p:nvPr/>
        </p:nvSpPr>
        <p:spPr>
          <a:xfrm>
            <a:off x="5967825" y="3168525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6" name="Google Shape;216;p34"/>
          <p:cNvSpPr/>
          <p:nvPr/>
        </p:nvSpPr>
        <p:spPr>
          <a:xfrm>
            <a:off x="6514400" y="2584550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7" name="Google Shape;217;p34"/>
          <p:cNvSpPr/>
          <p:nvPr/>
        </p:nvSpPr>
        <p:spPr>
          <a:xfrm>
            <a:off x="7106400" y="2033575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18" name="Google Shape;218;p34"/>
          <p:cNvCxnSpPr>
            <a:stCxn id="214" idx="0"/>
            <a:endCxn id="215" idx="2"/>
          </p:cNvCxnSpPr>
          <p:nvPr/>
        </p:nvCxnSpPr>
        <p:spPr>
          <a:xfrm flipH="1" rot="10800000">
            <a:off x="5726025" y="3520000"/>
            <a:ext cx="483600" cy="320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34"/>
          <p:cNvCxnSpPr>
            <a:stCxn id="215" idx="0"/>
            <a:endCxn id="216" idx="2"/>
          </p:cNvCxnSpPr>
          <p:nvPr/>
        </p:nvCxnSpPr>
        <p:spPr>
          <a:xfrm flipH="1" rot="10800000">
            <a:off x="6209625" y="2936025"/>
            <a:ext cx="546600" cy="232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4"/>
          <p:cNvCxnSpPr>
            <a:stCxn id="216" idx="0"/>
            <a:endCxn id="217" idx="2"/>
          </p:cNvCxnSpPr>
          <p:nvPr/>
        </p:nvCxnSpPr>
        <p:spPr>
          <a:xfrm flipH="1" rot="10800000">
            <a:off x="6756200" y="2385050"/>
            <a:ext cx="591900" cy="199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4"/>
          <p:cNvCxnSpPr>
            <a:stCxn id="217" idx="0"/>
            <a:endCxn id="214" idx="2"/>
          </p:cNvCxnSpPr>
          <p:nvPr/>
        </p:nvCxnSpPr>
        <p:spPr>
          <a:xfrm rot="5400000">
            <a:off x="5457900" y="2301775"/>
            <a:ext cx="2158500" cy="1622100"/>
          </a:xfrm>
          <a:prstGeom prst="curvedConnector5">
            <a:avLst>
              <a:gd fmla="val -11032" name="adj1"/>
              <a:gd fmla="val -36857" name="adj2"/>
              <a:gd fmla="val 111028" name="adj3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 </a:t>
            </a:r>
            <a:r>
              <a:rPr lang="en"/>
              <a:t>Disjoint Sets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665500" y="1749475"/>
            <a:ext cx="4843500" cy="20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i:   0  1  2  3  4  5  6  7  8  9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------------------------------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A. a[i]:   1  2  3  0  1  1  1  4  4  5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B. a[i]:   9  0  0  0  0  0  9  9  9 -10</a:t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C. a[i]:   1  2  3  4  5  6  7  8  9 -10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D. a[i]: -10  0  0  0  0  1  1  1  6  2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E. a[i]: -10  0  0  0  0  1  1  1  6  8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F. a[i]:  -7  0  0  1  1  3  3 -3  7  7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8" name="Google Shape;228;p35"/>
          <p:cNvSpPr txBox="1"/>
          <p:nvPr/>
        </p:nvSpPr>
        <p:spPr>
          <a:xfrm>
            <a:off x="438850" y="1101463"/>
            <a:ext cx="7852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each of the arrays below, write whether this could be the array representation of a weighted quick union with path compression.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35"/>
          <p:cNvSpPr txBox="1"/>
          <p:nvPr/>
        </p:nvSpPr>
        <p:spPr>
          <a:xfrm>
            <a:off x="438850" y="4005125"/>
            <a:ext cx="5296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Impossible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: 1, 2, 3, 4, and 5 must link to 0 when 0 is a root; 0 would not link to 9 because 0 is the root of the larger tree.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35"/>
          <p:cNvSpPr/>
          <p:nvPr/>
        </p:nvSpPr>
        <p:spPr>
          <a:xfrm>
            <a:off x="6633650" y="2701500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1" name="Google Shape;231;p35"/>
          <p:cNvSpPr/>
          <p:nvPr/>
        </p:nvSpPr>
        <p:spPr>
          <a:xfrm>
            <a:off x="5407300" y="3353313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6020475" y="3353313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3" name="Google Shape;233;p35"/>
          <p:cNvSpPr/>
          <p:nvPr/>
        </p:nvSpPr>
        <p:spPr>
          <a:xfrm>
            <a:off x="6633650" y="3353313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4" name="Google Shape;234;p35"/>
          <p:cNvSpPr/>
          <p:nvPr/>
        </p:nvSpPr>
        <p:spPr>
          <a:xfrm>
            <a:off x="7246825" y="3353313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5" name="Google Shape;235;p35"/>
          <p:cNvSpPr/>
          <p:nvPr/>
        </p:nvSpPr>
        <p:spPr>
          <a:xfrm>
            <a:off x="7860000" y="3353313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6" name="Google Shape;236;p35"/>
          <p:cNvSpPr/>
          <p:nvPr/>
        </p:nvSpPr>
        <p:spPr>
          <a:xfrm>
            <a:off x="7860000" y="2049688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9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7" name="Google Shape;237;p35"/>
          <p:cNvSpPr/>
          <p:nvPr/>
        </p:nvSpPr>
        <p:spPr>
          <a:xfrm>
            <a:off x="7935800" y="2605938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7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8" name="Google Shape;238;p35"/>
          <p:cNvSpPr/>
          <p:nvPr/>
        </p:nvSpPr>
        <p:spPr>
          <a:xfrm>
            <a:off x="7376400" y="2605938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6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9" name="Google Shape;239;p35"/>
          <p:cNvSpPr/>
          <p:nvPr/>
        </p:nvSpPr>
        <p:spPr>
          <a:xfrm>
            <a:off x="8495200" y="2605938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8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40" name="Google Shape;240;p35"/>
          <p:cNvCxnSpPr>
            <a:stCxn id="236" idx="2"/>
            <a:endCxn id="238" idx="0"/>
          </p:cNvCxnSpPr>
          <p:nvPr/>
        </p:nvCxnSpPr>
        <p:spPr>
          <a:xfrm flipH="1">
            <a:off x="7618200" y="2401288"/>
            <a:ext cx="483600" cy="204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5"/>
          <p:cNvCxnSpPr>
            <a:stCxn id="236" idx="2"/>
            <a:endCxn id="237" idx="0"/>
          </p:cNvCxnSpPr>
          <p:nvPr/>
        </p:nvCxnSpPr>
        <p:spPr>
          <a:xfrm>
            <a:off x="8101800" y="2401288"/>
            <a:ext cx="75900" cy="204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35"/>
          <p:cNvCxnSpPr>
            <a:stCxn id="236" idx="2"/>
            <a:endCxn id="239" idx="0"/>
          </p:cNvCxnSpPr>
          <p:nvPr/>
        </p:nvCxnSpPr>
        <p:spPr>
          <a:xfrm>
            <a:off x="8101800" y="2401288"/>
            <a:ext cx="635100" cy="204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35"/>
          <p:cNvCxnSpPr>
            <a:stCxn id="230" idx="2"/>
            <a:endCxn id="231" idx="0"/>
          </p:cNvCxnSpPr>
          <p:nvPr/>
        </p:nvCxnSpPr>
        <p:spPr>
          <a:xfrm flipH="1">
            <a:off x="5649050" y="3053100"/>
            <a:ext cx="1226400" cy="30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35"/>
          <p:cNvCxnSpPr>
            <a:stCxn id="230" idx="2"/>
            <a:endCxn id="232" idx="0"/>
          </p:cNvCxnSpPr>
          <p:nvPr/>
        </p:nvCxnSpPr>
        <p:spPr>
          <a:xfrm flipH="1">
            <a:off x="6262250" y="3053100"/>
            <a:ext cx="613200" cy="30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5"/>
          <p:cNvCxnSpPr>
            <a:stCxn id="230" idx="2"/>
            <a:endCxn id="233" idx="0"/>
          </p:cNvCxnSpPr>
          <p:nvPr/>
        </p:nvCxnSpPr>
        <p:spPr>
          <a:xfrm>
            <a:off x="6875450" y="3053100"/>
            <a:ext cx="0" cy="30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35"/>
          <p:cNvCxnSpPr>
            <a:stCxn id="230" idx="2"/>
            <a:endCxn id="234" idx="0"/>
          </p:cNvCxnSpPr>
          <p:nvPr/>
        </p:nvCxnSpPr>
        <p:spPr>
          <a:xfrm>
            <a:off x="6875450" y="3053100"/>
            <a:ext cx="613200" cy="30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5"/>
          <p:cNvCxnSpPr>
            <a:stCxn id="230" idx="2"/>
            <a:endCxn id="235" idx="0"/>
          </p:cNvCxnSpPr>
          <p:nvPr/>
        </p:nvCxnSpPr>
        <p:spPr>
          <a:xfrm>
            <a:off x="6875450" y="3053100"/>
            <a:ext cx="1226400" cy="30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5"/>
          <p:cNvCxnSpPr>
            <a:stCxn id="236" idx="2"/>
            <a:endCxn id="230" idx="0"/>
          </p:cNvCxnSpPr>
          <p:nvPr/>
        </p:nvCxnSpPr>
        <p:spPr>
          <a:xfrm flipH="1">
            <a:off x="6875400" y="2401288"/>
            <a:ext cx="1226400" cy="30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 </a:t>
            </a:r>
            <a:r>
              <a:rPr lang="en"/>
              <a:t>Disjoint Sets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438850" y="1749475"/>
            <a:ext cx="4843500" cy="20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i:   0  1  2  3  4  5  6  7  8  9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------------------------------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A. a[i]:   1  2  3  0  1  1  1  4  4  5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B. a[i]:   9  0  0  0  0  0  9  9  9 -10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C. a[i]:   1  2  3  4  5  6  7  8  9 -10</a:t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D. a[i]: -10  0  0  0  0  1  1  1  6  2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E. a[i]: -10  0  0  0  0  1  1  1  6  8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F. a[i]:  -7  0  0  1  1  3  3 -3  7  7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55" name="Google Shape;255;p36"/>
          <p:cNvSpPr txBox="1"/>
          <p:nvPr/>
        </p:nvSpPr>
        <p:spPr>
          <a:xfrm>
            <a:off x="438850" y="1101463"/>
            <a:ext cx="7852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each of the arrays below, write whether this could be the array representation of a weighted quick union with path compression.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578500" y="4005125"/>
            <a:ext cx="45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Impossible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: tree rooted at 9 has height 9 &gt; lg 10.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36"/>
          <p:cNvSpPr/>
          <p:nvPr/>
        </p:nvSpPr>
        <p:spPr>
          <a:xfrm>
            <a:off x="7808050" y="2153763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9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8" name="Google Shape;258;p36"/>
          <p:cNvSpPr/>
          <p:nvPr/>
        </p:nvSpPr>
        <p:spPr>
          <a:xfrm>
            <a:off x="7324450" y="2613888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8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9" name="Google Shape;259;p36"/>
          <p:cNvSpPr/>
          <p:nvPr/>
        </p:nvSpPr>
        <p:spPr>
          <a:xfrm>
            <a:off x="6357250" y="3659538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0" name="Google Shape;260;p36"/>
          <p:cNvSpPr/>
          <p:nvPr/>
        </p:nvSpPr>
        <p:spPr>
          <a:xfrm>
            <a:off x="5873650" y="4174613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61" name="Google Shape;261;p36"/>
          <p:cNvCxnSpPr>
            <a:stCxn id="260" idx="0"/>
            <a:endCxn id="259" idx="2"/>
          </p:cNvCxnSpPr>
          <p:nvPr/>
        </p:nvCxnSpPr>
        <p:spPr>
          <a:xfrm flipH="1" rot="10800000">
            <a:off x="6115450" y="4011113"/>
            <a:ext cx="483600" cy="16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36"/>
          <p:cNvCxnSpPr>
            <a:stCxn id="258" idx="0"/>
            <a:endCxn id="257" idx="2"/>
          </p:cNvCxnSpPr>
          <p:nvPr/>
        </p:nvCxnSpPr>
        <p:spPr>
          <a:xfrm flipH="1" rot="10800000">
            <a:off x="7566250" y="2505288"/>
            <a:ext cx="483600" cy="108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36"/>
          <p:cNvSpPr txBox="1"/>
          <p:nvPr/>
        </p:nvSpPr>
        <p:spPr>
          <a:xfrm>
            <a:off x="6840850" y="3071475"/>
            <a:ext cx="4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…</a:t>
            </a:r>
            <a:endParaRPr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64" name="Google Shape;264;p36"/>
          <p:cNvCxnSpPr>
            <a:stCxn id="263" idx="2"/>
            <a:endCxn id="259" idx="0"/>
          </p:cNvCxnSpPr>
          <p:nvPr/>
        </p:nvCxnSpPr>
        <p:spPr>
          <a:xfrm flipH="1">
            <a:off x="6599050" y="3471675"/>
            <a:ext cx="483600" cy="18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6"/>
          <p:cNvCxnSpPr>
            <a:stCxn id="258" idx="2"/>
            <a:endCxn id="263" idx="0"/>
          </p:cNvCxnSpPr>
          <p:nvPr/>
        </p:nvCxnSpPr>
        <p:spPr>
          <a:xfrm flipH="1">
            <a:off x="7082650" y="2965488"/>
            <a:ext cx="483600" cy="10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 </a:t>
            </a:r>
            <a:r>
              <a:rPr lang="en"/>
              <a:t>Disjoint Sets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438850" y="1749475"/>
            <a:ext cx="4843500" cy="20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i:   0  1  2  3  4  5  6  7  8  9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------------------------------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A. a[i]:   1  2  3  0  1  1  1  4  4  5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B. a[i]:   9  0  0  0  0  0  9  9  9 -10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C. a[i]:   1  2  3  4  5  6  7  8  9 -10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D. a[i]: -10  0  0  0  0  1  1  1  6  2</a:t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E. a[i]: -10  0  0  0  0  1  1  1  6  8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F. a[i]:  -7  0  0  1  1  3  3 -3  7  7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2" name="Google Shape;272;p37"/>
          <p:cNvSpPr txBox="1"/>
          <p:nvPr/>
        </p:nvSpPr>
        <p:spPr>
          <a:xfrm>
            <a:off x="438850" y="1101463"/>
            <a:ext cx="7852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each of the arrays below, write whether this could be the array representation of a weighted quick union with path compression.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37"/>
          <p:cNvSpPr txBox="1"/>
          <p:nvPr/>
        </p:nvSpPr>
        <p:spPr>
          <a:xfrm>
            <a:off x="578500" y="4005125"/>
            <a:ext cx="45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Possible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: 8-6, 7-1, 6-1, 5-1, 9-2, 3-0, 4-0, 2-0, 1-0.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37"/>
          <p:cNvSpPr/>
          <p:nvPr/>
        </p:nvSpPr>
        <p:spPr>
          <a:xfrm>
            <a:off x="7189275" y="1833213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5" name="Google Shape;275;p37"/>
          <p:cNvSpPr/>
          <p:nvPr/>
        </p:nvSpPr>
        <p:spPr>
          <a:xfrm>
            <a:off x="5874375" y="2395948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6" name="Google Shape;276;p37"/>
          <p:cNvSpPr/>
          <p:nvPr/>
        </p:nvSpPr>
        <p:spPr>
          <a:xfrm>
            <a:off x="7790100" y="2395938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7" name="Google Shape;277;p37"/>
          <p:cNvSpPr/>
          <p:nvPr/>
        </p:nvSpPr>
        <p:spPr>
          <a:xfrm>
            <a:off x="6606050" y="2395938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8" name="Google Shape;278;p37"/>
          <p:cNvSpPr/>
          <p:nvPr/>
        </p:nvSpPr>
        <p:spPr>
          <a:xfrm>
            <a:off x="7198075" y="2395938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9" name="Google Shape;279;p37"/>
          <p:cNvSpPr/>
          <p:nvPr/>
        </p:nvSpPr>
        <p:spPr>
          <a:xfrm>
            <a:off x="5282350" y="3053888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0" name="Google Shape;280;p37"/>
          <p:cNvSpPr/>
          <p:nvPr/>
        </p:nvSpPr>
        <p:spPr>
          <a:xfrm>
            <a:off x="5874375" y="3053888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6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1" name="Google Shape;281;p37"/>
          <p:cNvSpPr/>
          <p:nvPr/>
        </p:nvSpPr>
        <p:spPr>
          <a:xfrm>
            <a:off x="6466400" y="3053888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7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2" name="Google Shape;282;p37"/>
          <p:cNvSpPr/>
          <p:nvPr/>
        </p:nvSpPr>
        <p:spPr>
          <a:xfrm>
            <a:off x="8377250" y="3053888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9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3" name="Google Shape;283;p37"/>
          <p:cNvSpPr/>
          <p:nvPr/>
        </p:nvSpPr>
        <p:spPr>
          <a:xfrm>
            <a:off x="5874375" y="3711838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8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84" name="Google Shape;284;p37"/>
          <p:cNvCxnSpPr>
            <a:stCxn id="283" idx="0"/>
            <a:endCxn id="280" idx="2"/>
          </p:cNvCxnSpPr>
          <p:nvPr/>
        </p:nvCxnSpPr>
        <p:spPr>
          <a:xfrm rot="10800000">
            <a:off x="6116175" y="3405538"/>
            <a:ext cx="0" cy="306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37"/>
          <p:cNvCxnSpPr>
            <a:stCxn id="281" idx="0"/>
            <a:endCxn id="275" idx="2"/>
          </p:cNvCxnSpPr>
          <p:nvPr/>
        </p:nvCxnSpPr>
        <p:spPr>
          <a:xfrm rot="10800000">
            <a:off x="6116300" y="2747588"/>
            <a:ext cx="591900" cy="306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37"/>
          <p:cNvCxnSpPr>
            <a:stCxn id="280" idx="0"/>
            <a:endCxn id="275" idx="2"/>
          </p:cNvCxnSpPr>
          <p:nvPr/>
        </p:nvCxnSpPr>
        <p:spPr>
          <a:xfrm rot="10800000">
            <a:off x="6116175" y="2747588"/>
            <a:ext cx="0" cy="306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7"/>
          <p:cNvCxnSpPr>
            <a:stCxn id="279" idx="0"/>
            <a:endCxn id="275" idx="2"/>
          </p:cNvCxnSpPr>
          <p:nvPr/>
        </p:nvCxnSpPr>
        <p:spPr>
          <a:xfrm flipH="1" rot="10800000">
            <a:off x="5524150" y="2747588"/>
            <a:ext cx="591900" cy="306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7"/>
          <p:cNvCxnSpPr>
            <a:stCxn id="277" idx="0"/>
            <a:endCxn id="274" idx="2"/>
          </p:cNvCxnSpPr>
          <p:nvPr/>
        </p:nvCxnSpPr>
        <p:spPr>
          <a:xfrm flipH="1" rot="10800000">
            <a:off x="6847850" y="2184738"/>
            <a:ext cx="583200" cy="21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7"/>
          <p:cNvCxnSpPr>
            <a:stCxn id="275" idx="0"/>
            <a:endCxn id="274" idx="2"/>
          </p:cNvCxnSpPr>
          <p:nvPr/>
        </p:nvCxnSpPr>
        <p:spPr>
          <a:xfrm flipH="1" rot="10800000">
            <a:off x="6116175" y="2184748"/>
            <a:ext cx="1314900" cy="21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7"/>
          <p:cNvCxnSpPr>
            <a:stCxn id="278" idx="0"/>
            <a:endCxn id="274" idx="2"/>
          </p:cNvCxnSpPr>
          <p:nvPr/>
        </p:nvCxnSpPr>
        <p:spPr>
          <a:xfrm rot="10800000">
            <a:off x="7431175" y="2184738"/>
            <a:ext cx="8700" cy="21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7"/>
          <p:cNvCxnSpPr>
            <a:stCxn id="276" idx="0"/>
            <a:endCxn id="274" idx="2"/>
          </p:cNvCxnSpPr>
          <p:nvPr/>
        </p:nvCxnSpPr>
        <p:spPr>
          <a:xfrm rot="10800000">
            <a:off x="7431000" y="2184738"/>
            <a:ext cx="600900" cy="21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7"/>
          <p:cNvCxnSpPr>
            <a:stCxn id="282" idx="0"/>
            <a:endCxn id="276" idx="2"/>
          </p:cNvCxnSpPr>
          <p:nvPr/>
        </p:nvCxnSpPr>
        <p:spPr>
          <a:xfrm rot="10800000">
            <a:off x="8031950" y="2747588"/>
            <a:ext cx="587100" cy="306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 </a:t>
            </a:r>
            <a:r>
              <a:rPr lang="en"/>
              <a:t>Disjoint Sets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438850" y="1749475"/>
            <a:ext cx="4843500" cy="20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i:   0  1  2  3  4  5  6  7  8  9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------------------------------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A. a[i]:   1  2  3  0  1  1  1  4  4  5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B. a[i]:   9  0  0  0  0  0  9  9  9 -10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C. a[i]:   1  2  3  4  5  6  7  8  9 -10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D. a[i]: -10  0  0  0  0  1  1  1  6  2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E. a[i]: -10  0  0  0  0  1  1  1  6  8</a:t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F. a[i]:  -7  0  0  1  1  3  3 -3  7  7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99" name="Google Shape;299;p38"/>
          <p:cNvSpPr txBox="1"/>
          <p:nvPr/>
        </p:nvSpPr>
        <p:spPr>
          <a:xfrm>
            <a:off x="438850" y="1101463"/>
            <a:ext cx="7852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each of the arrays below, write whether this could be the array representation of a weighted quick union with path compression.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38"/>
          <p:cNvSpPr txBox="1"/>
          <p:nvPr/>
        </p:nvSpPr>
        <p:spPr>
          <a:xfrm>
            <a:off x="578500" y="4005125"/>
            <a:ext cx="45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Impossible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: tree rooted at 0 has height 4 &gt; lg 10.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7189275" y="1833213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2" name="Google Shape;302;p38"/>
          <p:cNvSpPr/>
          <p:nvPr/>
        </p:nvSpPr>
        <p:spPr>
          <a:xfrm>
            <a:off x="6243375" y="2395938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6873975" y="2395938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4" name="Google Shape;304;p38"/>
          <p:cNvSpPr/>
          <p:nvPr/>
        </p:nvSpPr>
        <p:spPr>
          <a:xfrm>
            <a:off x="7504575" y="2395938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5" name="Google Shape;305;p38"/>
          <p:cNvSpPr/>
          <p:nvPr/>
        </p:nvSpPr>
        <p:spPr>
          <a:xfrm>
            <a:off x="8135175" y="2395938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6" name="Google Shape;306;p38"/>
          <p:cNvSpPr/>
          <p:nvPr/>
        </p:nvSpPr>
        <p:spPr>
          <a:xfrm>
            <a:off x="5612775" y="3000313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7" name="Google Shape;307;p38"/>
          <p:cNvSpPr/>
          <p:nvPr/>
        </p:nvSpPr>
        <p:spPr>
          <a:xfrm>
            <a:off x="6243375" y="3000313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6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8" name="Google Shape;308;p38"/>
          <p:cNvSpPr/>
          <p:nvPr/>
        </p:nvSpPr>
        <p:spPr>
          <a:xfrm>
            <a:off x="6873975" y="3000313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7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9" name="Google Shape;309;p38"/>
          <p:cNvSpPr/>
          <p:nvPr/>
        </p:nvSpPr>
        <p:spPr>
          <a:xfrm>
            <a:off x="6243375" y="3604688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8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10" name="Google Shape;310;p38"/>
          <p:cNvSpPr/>
          <p:nvPr/>
        </p:nvSpPr>
        <p:spPr>
          <a:xfrm>
            <a:off x="6243375" y="4209063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9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11" name="Google Shape;311;p38"/>
          <p:cNvCxnSpPr>
            <a:stCxn id="301" idx="2"/>
            <a:endCxn id="302" idx="0"/>
          </p:cNvCxnSpPr>
          <p:nvPr/>
        </p:nvCxnSpPr>
        <p:spPr>
          <a:xfrm flipH="1">
            <a:off x="6485175" y="2184813"/>
            <a:ext cx="945900" cy="21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8"/>
          <p:cNvCxnSpPr>
            <a:stCxn id="301" idx="2"/>
            <a:endCxn id="303" idx="0"/>
          </p:cNvCxnSpPr>
          <p:nvPr/>
        </p:nvCxnSpPr>
        <p:spPr>
          <a:xfrm flipH="1">
            <a:off x="7115775" y="2184813"/>
            <a:ext cx="315300" cy="21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8"/>
          <p:cNvCxnSpPr>
            <a:stCxn id="301" idx="2"/>
            <a:endCxn id="304" idx="0"/>
          </p:cNvCxnSpPr>
          <p:nvPr/>
        </p:nvCxnSpPr>
        <p:spPr>
          <a:xfrm>
            <a:off x="7431075" y="2184813"/>
            <a:ext cx="315300" cy="21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8"/>
          <p:cNvCxnSpPr>
            <a:stCxn id="301" idx="2"/>
            <a:endCxn id="305" idx="0"/>
          </p:cNvCxnSpPr>
          <p:nvPr/>
        </p:nvCxnSpPr>
        <p:spPr>
          <a:xfrm>
            <a:off x="7431075" y="2184813"/>
            <a:ext cx="945900" cy="21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8"/>
          <p:cNvCxnSpPr>
            <a:stCxn id="302" idx="2"/>
            <a:endCxn id="306" idx="0"/>
          </p:cNvCxnSpPr>
          <p:nvPr/>
        </p:nvCxnSpPr>
        <p:spPr>
          <a:xfrm flipH="1">
            <a:off x="5854575" y="2747538"/>
            <a:ext cx="630600" cy="25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8"/>
          <p:cNvCxnSpPr>
            <a:stCxn id="302" idx="2"/>
            <a:endCxn id="307" idx="0"/>
          </p:cNvCxnSpPr>
          <p:nvPr/>
        </p:nvCxnSpPr>
        <p:spPr>
          <a:xfrm>
            <a:off x="6485175" y="2747538"/>
            <a:ext cx="0" cy="25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8"/>
          <p:cNvCxnSpPr>
            <a:stCxn id="302" idx="2"/>
            <a:endCxn id="308" idx="0"/>
          </p:cNvCxnSpPr>
          <p:nvPr/>
        </p:nvCxnSpPr>
        <p:spPr>
          <a:xfrm>
            <a:off x="6485175" y="2747538"/>
            <a:ext cx="630600" cy="25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8"/>
          <p:cNvCxnSpPr>
            <a:stCxn id="309" idx="0"/>
            <a:endCxn id="307" idx="2"/>
          </p:cNvCxnSpPr>
          <p:nvPr/>
        </p:nvCxnSpPr>
        <p:spPr>
          <a:xfrm rot="10800000">
            <a:off x="6485175" y="3351788"/>
            <a:ext cx="0" cy="25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8"/>
          <p:cNvCxnSpPr>
            <a:stCxn id="309" idx="2"/>
            <a:endCxn id="310" idx="0"/>
          </p:cNvCxnSpPr>
          <p:nvPr/>
        </p:nvCxnSpPr>
        <p:spPr>
          <a:xfrm>
            <a:off x="6485175" y="3956288"/>
            <a:ext cx="0" cy="25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 </a:t>
            </a:r>
            <a:r>
              <a:rPr lang="en"/>
              <a:t>Disjoint Sets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9"/>
          <p:cNvSpPr txBox="1"/>
          <p:nvPr>
            <p:ph idx="1" type="body"/>
          </p:nvPr>
        </p:nvSpPr>
        <p:spPr>
          <a:xfrm>
            <a:off x="438850" y="1749475"/>
            <a:ext cx="4843500" cy="20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i:   0  1  2  3  4  5  6  7  8  9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  ------------------------------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A. a[i]:   1  2  3  0  1  1  1  4  4  5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B. a[i]:   9  0  0  0  0  0  9  9  9 -10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C. a[i]:   1  2  3  4  5  6  7  8  9 -10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D. a[i]: -10  0  0  0  0  1  1  1  6  2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E. a[i]: -10  0  0  0  0  1  1  1  6  8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F. a[i]:  -7  0  0  1  1  3  3 -3  7  7</a:t>
            </a:r>
            <a:endParaRPr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26" name="Google Shape;326;p39"/>
          <p:cNvSpPr txBox="1"/>
          <p:nvPr/>
        </p:nvSpPr>
        <p:spPr>
          <a:xfrm>
            <a:off x="438850" y="1101463"/>
            <a:ext cx="7852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each of the arrays below, write whether this could be the array representation of a weighted quick union with path compression.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39"/>
          <p:cNvSpPr txBox="1"/>
          <p:nvPr/>
        </p:nvSpPr>
        <p:spPr>
          <a:xfrm>
            <a:off x="578500" y="4005125"/>
            <a:ext cx="45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Impossible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: tree rooted at 0 has height 3 &gt; lg 7.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39"/>
          <p:cNvSpPr/>
          <p:nvPr/>
        </p:nvSpPr>
        <p:spPr>
          <a:xfrm>
            <a:off x="7167300" y="2116688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29" name="Google Shape;329;p39"/>
          <p:cNvSpPr/>
          <p:nvPr/>
        </p:nvSpPr>
        <p:spPr>
          <a:xfrm>
            <a:off x="7484550" y="2628963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0" name="Google Shape;330;p39"/>
          <p:cNvSpPr/>
          <p:nvPr/>
        </p:nvSpPr>
        <p:spPr>
          <a:xfrm>
            <a:off x="6779700" y="2628963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1" name="Google Shape;331;p39"/>
          <p:cNvSpPr/>
          <p:nvPr/>
        </p:nvSpPr>
        <p:spPr>
          <a:xfrm>
            <a:off x="7132125" y="3141238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2" name="Google Shape;332;p39"/>
          <p:cNvSpPr/>
          <p:nvPr/>
        </p:nvSpPr>
        <p:spPr>
          <a:xfrm>
            <a:off x="6427275" y="3141238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3" name="Google Shape;333;p39"/>
          <p:cNvSpPr/>
          <p:nvPr/>
        </p:nvSpPr>
        <p:spPr>
          <a:xfrm>
            <a:off x="6779700" y="3653513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6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4" name="Google Shape;334;p39"/>
          <p:cNvSpPr/>
          <p:nvPr/>
        </p:nvSpPr>
        <p:spPr>
          <a:xfrm>
            <a:off x="6074850" y="3653513"/>
            <a:ext cx="483600" cy="35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35" name="Google Shape;335;p39"/>
          <p:cNvCxnSpPr>
            <a:stCxn id="328" idx="2"/>
            <a:endCxn id="330" idx="0"/>
          </p:cNvCxnSpPr>
          <p:nvPr/>
        </p:nvCxnSpPr>
        <p:spPr>
          <a:xfrm flipH="1">
            <a:off x="7021500" y="2468288"/>
            <a:ext cx="387600" cy="16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39"/>
          <p:cNvCxnSpPr>
            <a:stCxn id="328" idx="2"/>
            <a:endCxn id="329" idx="0"/>
          </p:cNvCxnSpPr>
          <p:nvPr/>
        </p:nvCxnSpPr>
        <p:spPr>
          <a:xfrm>
            <a:off x="7409100" y="2468288"/>
            <a:ext cx="317400" cy="16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39"/>
          <p:cNvCxnSpPr>
            <a:stCxn id="330" idx="2"/>
            <a:endCxn id="332" idx="0"/>
          </p:cNvCxnSpPr>
          <p:nvPr/>
        </p:nvCxnSpPr>
        <p:spPr>
          <a:xfrm flipH="1">
            <a:off x="6669000" y="2980563"/>
            <a:ext cx="352500" cy="16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39"/>
          <p:cNvCxnSpPr>
            <a:endCxn id="331" idx="0"/>
          </p:cNvCxnSpPr>
          <p:nvPr/>
        </p:nvCxnSpPr>
        <p:spPr>
          <a:xfrm>
            <a:off x="7021425" y="2980438"/>
            <a:ext cx="352500" cy="16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39"/>
          <p:cNvCxnSpPr>
            <a:stCxn id="332" idx="2"/>
            <a:endCxn id="334" idx="0"/>
          </p:cNvCxnSpPr>
          <p:nvPr/>
        </p:nvCxnSpPr>
        <p:spPr>
          <a:xfrm flipH="1">
            <a:off x="6316575" y="3492838"/>
            <a:ext cx="352500" cy="16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39"/>
          <p:cNvCxnSpPr>
            <a:endCxn id="333" idx="0"/>
          </p:cNvCxnSpPr>
          <p:nvPr/>
        </p:nvCxnSpPr>
        <p:spPr>
          <a:xfrm>
            <a:off x="6669000" y="3492713"/>
            <a:ext cx="352500" cy="16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3A </a:t>
            </a:r>
            <a:r>
              <a:rPr lang="en"/>
              <a:t>Asymptotics of Weighted Quick Unions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0"/>
          <p:cNvSpPr txBox="1"/>
          <p:nvPr/>
        </p:nvSpPr>
        <p:spPr>
          <a:xfrm>
            <a:off x="645600" y="1496188"/>
            <a:ext cx="78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Suppose we have a Weighted Quick Union (WQU) without path compression with N elements.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" name="Google Shape;347;p40"/>
          <p:cNvSpPr txBox="1"/>
          <p:nvPr/>
        </p:nvSpPr>
        <p:spPr>
          <a:xfrm>
            <a:off x="311700" y="2169388"/>
            <a:ext cx="78528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AutoNum type="arabicPeriod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is the runtime, in big Ω and big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of isConnected?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AutoNum type="arabicPeriod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is the runtime, in big Ω and big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of connect?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3A </a:t>
            </a:r>
            <a:r>
              <a:rPr lang="en"/>
              <a:t>Asymptotics of Weighted Quick Unions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1"/>
          <p:cNvSpPr txBox="1"/>
          <p:nvPr/>
        </p:nvSpPr>
        <p:spPr>
          <a:xfrm>
            <a:off x="645600" y="1561838"/>
            <a:ext cx="78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Suppose we have a Weighted Quick Union (WQU) without path compression with N elements.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354;p41"/>
          <p:cNvSpPr txBox="1"/>
          <p:nvPr/>
        </p:nvSpPr>
        <p:spPr>
          <a:xfrm>
            <a:off x="311700" y="2235038"/>
            <a:ext cx="78528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AutoNum type="arabicPeriod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is the runtime, in big Ω and big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of isConnected?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AutoNum type="arabicPeriod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is the runtime, in big Ω and big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of connect?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41"/>
          <p:cNvSpPr txBox="1"/>
          <p:nvPr/>
        </p:nvSpPr>
        <p:spPr>
          <a:xfrm>
            <a:off x="5715400" y="223505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Ω(1), O(log(N))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356;p41"/>
          <p:cNvSpPr txBox="1"/>
          <p:nvPr/>
        </p:nvSpPr>
        <p:spPr>
          <a:xfrm>
            <a:off x="5378500" y="2730650"/>
            <a:ext cx="27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Ω(1), O(log(N))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Review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3B </a:t>
            </a:r>
            <a:r>
              <a:rPr lang="en"/>
              <a:t>Asymptotics of Weighted Quick Unions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2"/>
          <p:cNvSpPr txBox="1"/>
          <p:nvPr/>
        </p:nvSpPr>
        <p:spPr>
          <a:xfrm>
            <a:off x="470575" y="1346225"/>
            <a:ext cx="82080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void addToWQU(int[] elements) {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int[][] pairs = pairs(elements); </a:t>
            </a: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constant, returns pairs in random order</a:t>
            </a:r>
            <a:endParaRPr sz="13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for (int[] pair: pairs) {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if (size() == elements.length) { </a:t>
            </a:r>
            <a:r>
              <a:rPr lang="en" sz="13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// constant</a:t>
            </a:r>
            <a:endParaRPr sz="13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 return;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connect(pair[0], pair[1]);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3B </a:t>
            </a:r>
            <a:r>
              <a:rPr lang="en"/>
              <a:t>Asymptotics of Weighted Quick Unions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3"/>
          <p:cNvSpPr txBox="1"/>
          <p:nvPr/>
        </p:nvSpPr>
        <p:spPr>
          <a:xfrm>
            <a:off x="5023025" y="1628250"/>
            <a:ext cx="35904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Best case: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Ω(N)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Connect all elements in first N calls, with O(1) connect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Worst case: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O(N</a:t>
            </a:r>
            <a:r>
              <a:rPr baseline="30000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log(N))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One isolated element until last N calls → N</a:t>
            </a:r>
            <a:r>
              <a:rPr baseline="30000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- N iterations, log N connect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369;p43"/>
          <p:cNvSpPr txBox="1"/>
          <p:nvPr/>
        </p:nvSpPr>
        <p:spPr>
          <a:xfrm>
            <a:off x="311700" y="1458900"/>
            <a:ext cx="43884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void addToWQU(int[] elements) {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int[][] pairs = pairs(elements);</a:t>
            </a:r>
            <a:endParaRPr sz="13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for (int[] pair: pairs) {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if (size() == elements.length) {</a:t>
            </a:r>
            <a:endParaRPr sz="13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    return;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connect(pair[0], pair[1]);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3C </a:t>
            </a:r>
            <a:r>
              <a:rPr lang="en"/>
              <a:t>Asymptotics of Weighted Quick Unions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4"/>
          <p:cNvSpPr txBox="1"/>
          <p:nvPr/>
        </p:nvSpPr>
        <p:spPr>
          <a:xfrm>
            <a:off x="380250" y="1138650"/>
            <a:ext cx="83835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Define a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matching size connection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as connecting two trees, i.e. components in a WQU, together of matching size. What is the minimum and maximum number of matching size connections that can occur after executing addToWQU?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Assume N, i.e. elements.length, is a power of two.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3C </a:t>
            </a:r>
            <a:r>
              <a:rPr lang="en"/>
              <a:t>Asymptotics of Weighted Quick Unions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5"/>
          <p:cNvSpPr txBox="1"/>
          <p:nvPr/>
        </p:nvSpPr>
        <p:spPr>
          <a:xfrm>
            <a:off x="380250" y="1138650"/>
            <a:ext cx="83835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Define a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matching size connection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as connecting two trees, i.e. components in a WQU, together of matching size. What is the minimum and maximum number of matching size connections that can occur after executing addToWQU?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Assume N, i.e. elements.length, is a power of two.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2" name="Google Shape;382;p45"/>
          <p:cNvSpPr txBox="1"/>
          <p:nvPr/>
        </p:nvSpPr>
        <p:spPr>
          <a:xfrm>
            <a:off x="1908750" y="3009900"/>
            <a:ext cx="5326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Min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: 1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Only one matching-size connection at beginning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Max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: N - 1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Connect equal-size tree pairs until all are connected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Attendance: tinyurl.com/61b-disc-att-fa24</a:t>
            </a:r>
            <a:endParaRPr/>
          </a:p>
        </p:txBody>
      </p:sp>
      <p:pic>
        <p:nvPicPr>
          <p:cNvPr id="388" name="Google Shape;3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375" y="2118425"/>
            <a:ext cx="2035250" cy="20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Asymptotics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Asymptotics</a:t>
            </a:r>
            <a:r>
              <a:rPr lang="en"/>
              <a:t> allow us to evaluate the performance of programs using math.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We ignore all constants and only care about the total work done when the input is very large.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Big O </a:t>
            </a:r>
            <a:r>
              <a:rPr lang="en"/>
              <a:t>- If a function f(x) has big O in g(x), it grows at most as fast as g(x).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Big Ω </a:t>
            </a:r>
            <a:r>
              <a:rPr lang="en"/>
              <a:t>- f(x) grows at least </a:t>
            </a:r>
            <a:r>
              <a:rPr lang="en">
                <a:solidFill>
                  <a:srgbClr val="000000"/>
                </a:solidFill>
              </a:rPr>
              <a:t>as fast as </a:t>
            </a:r>
            <a:r>
              <a:rPr lang="en"/>
              <a:t>g(x)</a:t>
            </a:r>
            <a:r>
              <a:rPr lang="en"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74EA7"/>
                </a:solidFill>
              </a:rPr>
              <a:t>Big Θ</a:t>
            </a:r>
            <a:r>
              <a:rPr lang="en"/>
              <a:t> - When a function is both O(g(x)) and Ω(g(x)), it is Θ(g(x))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972573" y="2152385"/>
            <a:ext cx="71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14" y="2548676"/>
            <a:ext cx="3047724" cy="214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Orders of Growth 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076275"/>
            <a:ext cx="85206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O(1) &lt; O(log n) &lt; O(n) &lt; O(n log n) &lt; O(n</a:t>
            </a:r>
            <a:r>
              <a:rPr baseline="30000" lang="en" sz="1200"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) &lt; O(c</a:t>
            </a:r>
            <a:r>
              <a:rPr baseline="30000" lang="en" sz="1200">
                <a:latin typeface="IBM Plex Mono"/>
                <a:ea typeface="IBM Plex Mono"/>
                <a:cs typeface="IBM Plex Mono"/>
                <a:sym typeface="IBM Plex Mono"/>
              </a:rPr>
              <a:t>n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Alternatively: constant &lt; logarithmic &lt; linear &lt; nlogn &lt; quadratic &lt; exponential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b="1" lang="en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Desmos example here</a:t>
            </a:r>
            <a:endParaRPr b="1"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Constants don’t matter in the long run!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 sums: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1 + 2 + 3 + . . . + N  = Θ(N</a:t>
            </a:r>
            <a:r>
              <a:rPr baseline="30000" lang="en"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1 + 2 + 4 + 8 + . . . + N  = Θ(N)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Tightest Bound?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Sometimes it’s easier to bound the runtime than to calculate the runtime.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you bound, always provide the tightest bound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i.e, the bound that provides the most information about the runtime.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Ex. Given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f(n) = 2n + 5</a:t>
            </a:r>
            <a:r>
              <a:rPr lang="en"/>
              <a:t>, we could say that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f(n) ∈ O(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n</a:t>
            </a:r>
            <a:r>
              <a:rPr baseline="30000" lang="en" sz="1200">
                <a:latin typeface="IBM Plex Mono"/>
                <a:ea typeface="IBM Plex Mono"/>
                <a:cs typeface="IBM Plex Mono"/>
                <a:sym typeface="IBM Plex Mono"/>
              </a:rPr>
              <a:t>n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"/>
              <a:t>, but that doesn’t tell us very much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lot of functions are upper bounded by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O(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n</a:t>
            </a:r>
            <a:r>
              <a:rPr baseline="30000" lang="en" sz="1200">
                <a:latin typeface="IBM Plex Mono"/>
                <a:ea typeface="IBM Plex Mono"/>
                <a:cs typeface="IBM Plex Mono"/>
                <a:sym typeface="IBM Plex Mono"/>
              </a:rPr>
              <a:t>n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"/>
              <a:t> (grows really fast!)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A better, tighter bound would be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f(n) ∈ Θ(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n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vs. Worst Case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000075"/>
            <a:ext cx="85206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best-worst case analysis, we still assume the input is very large.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Therefore, you cannot make assumptions such as N == 1 or N &lt;= 10 in these analyses.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The best case is not when the input is 1.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The best case is not when the input is 1.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Seriously, the best case is </a:t>
            </a:r>
            <a:r>
              <a:rPr b="1" lang="en" u="sng"/>
              <a:t>not</a:t>
            </a:r>
            <a:r>
              <a:rPr b="1" lang="en"/>
              <a:t> when the input is 1.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vs. Worst Case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000075"/>
            <a:ext cx="85206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Represented with tight bound Θ because they should be consistent (always run in the same time)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Look out for branching statements, loop conditions, breaks 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Check: What is the best/worst case runtime of the function below?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Remember: The best case is not when the input is 1.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public static void example(int N)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	while (N &gt; 0)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	if (func(N)) {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	break;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N -= 1;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3833125" y="2409675"/>
            <a:ext cx="5110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Best case: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Θ(1), where N = some int for which func(N) is immediately true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I’m not assuming N is 1 or N is small. func(N) could be return whether N is an even number, and when N is very large but even number this function runs in constant time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Worst case: Θ(N), where N = some int for which func(N), func(N - 1), …, func(1) are all false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vs. Worst Case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000075"/>
            <a:ext cx="85206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Best/worst case vs. lower/upper bound analogy: how much does it cost to eat at a restaurant?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Best/worst-case: “the cheapest thing on the menu is $5 and the most expensive is $50”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Lower/upper bound: “every item is at least $5 and at most $50” (credit: Alex Schedel)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Which one is more informative?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first one: the best/worst-case are the tightest lower/upper-bounds you can give.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 61B Discussion">
  <a:themeElements>
    <a:clrScheme name="Simple Light">
      <a:dk1>
        <a:srgbClr val="000000"/>
      </a:dk1>
      <a:lt1>
        <a:srgbClr val="FFFFFF"/>
      </a:lt1>
      <a:dk2>
        <a:srgbClr val="888888"/>
      </a:dk2>
      <a:lt2>
        <a:srgbClr val="EEEEEE"/>
      </a:lt2>
      <a:accent1>
        <a:srgbClr val="003262"/>
      </a:accent1>
      <a:accent2>
        <a:srgbClr val="3B7EA1"/>
      </a:accent2>
      <a:accent3>
        <a:srgbClr val="FDB515"/>
      </a:accent3>
      <a:accent4>
        <a:srgbClr val="C4820E"/>
      </a:accent4>
      <a:accent5>
        <a:srgbClr val="46535E"/>
      </a:accent5>
      <a:accent6>
        <a:srgbClr val="B9D3B6"/>
      </a:accent6>
      <a:hlink>
        <a:srgbClr val="584F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