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Lato"/>
      <p:regular r:id="rId49"/>
      <p:bold r:id="rId50"/>
      <p:italic r:id="rId51"/>
      <p:boldItalic r:id="rId52"/>
    </p:embeddedFont>
    <p:embeddedFont>
      <p:font typeface="IBM Plex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1E273D-CE82-4DAA-885F-FB401928924C}">
  <a:tblStyle styleId="{3A1E273D-CE82-4DAA-885F-FB40192892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077B68-602D-484E-A4B4-2678ED6A6D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IBMPlexMono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55" Type="http://schemas.openxmlformats.org/officeDocument/2006/relationships/font" Target="fonts/IBMPlexMono-italic.fntdata"/><Relationship Id="rId10" Type="http://schemas.openxmlformats.org/officeDocument/2006/relationships/slide" Target="slides/slide4.xml"/><Relationship Id="rId54" Type="http://schemas.openxmlformats.org/officeDocument/2006/relationships/font" Target="fonts/IBMPlex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IBMPlex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968822c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968822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9641960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9641960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9641960d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9641960d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cda30376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cda30376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b57ef2c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b57ef2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12047cf5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12047cf5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cda3037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cda3037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cda30376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cda30376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cda30376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cda30376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cda30376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cda30376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9527d1fc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9527d1f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cda30376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cda30376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cda30376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cda30376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cda30376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cda3037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a6c05e1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a6c05e1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a6c05e1a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a6c05e1a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a6c05e1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ba6c05e1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a6c05e1a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a6c05e1a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a6c05e1a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a6c05e1a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a6c05e1a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a6c05e1a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a6c05e1a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ba6c05e1a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12047cf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12047cf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ba6c05e1a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ba6c05e1a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a6c05e1a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ba6c05e1a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ba6c05e1a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ba6c05e1a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ba6c05e1a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ba6c05e1a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ba6c05e1a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ba6c05e1a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cda30376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cda30376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5cda30376d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5cda30376d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5cda30376d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5cda30376d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5cda30376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5cda30376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5cda30376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5cda30376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68822c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68822c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ba6c05e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ba6c05e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ba6c05e1a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ba6c05e1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f8f997e1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f8f997e1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6963c0c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6963c0c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cda3037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cda303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76d1938e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76d1938e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964196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964196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964196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964196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ato"/>
              <a:buNone/>
              <a:defRPr b="1" sz="4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093350" y="279717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ato"/>
              <a:buNone/>
              <a:defRPr b="1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1093350" y="289182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19" r="29" t="0"/>
          <a:stretch/>
        </p:blipFill>
        <p:spPr>
          <a:xfrm>
            <a:off x="8638500" y="4638000"/>
            <a:ext cx="505500" cy="50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7599300" y="4908900"/>
            <a:ext cx="1233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CS61B Fall 2024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esmos.com/calculator/uvcssrvq2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Asymptotics, Disjoint Sets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 05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177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</a:t>
            </a: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ublic interface DisjointSet {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</a:t>
            </a: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oid connect 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Connects nodes x and y (you may also see union)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boolean isConnected(x,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Returns true if x and y are connected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QuickFind</a:t>
            </a:r>
            <a:r>
              <a:rPr lang="en"/>
              <a:t> uses an array of integers to track which set each element belongs to.</a:t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Sets, also known as Union Find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13" y="2927275"/>
            <a:ext cx="4633567" cy="19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74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interface DisjointSet {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void connect 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Connects nodes x and y (you may also see union)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boolean isConnected(x,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Returns true if x and y are connected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QuickUnion</a:t>
            </a:r>
            <a:r>
              <a:rPr lang="en"/>
              <a:t> stores the parent of each node rather than the set to which it belongs and merges sets by setting the parent of one root to the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Sets, also known as Union Find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63" y="3138800"/>
            <a:ext cx="5663077" cy="175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07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interface DisjointSet {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void connect 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Connects nodes x and y (you may also see union)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boolean isConnected(x,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Returns true if x and y are connected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WeightedQuickUnion</a:t>
            </a:r>
            <a:r>
              <a:rPr lang="en"/>
              <a:t> does the same as QuickUnion except it decides which set is merged into which by size (merge smaller into larger), reducing stringiness.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WeightedQuickUnion with Path Compression</a:t>
            </a:r>
            <a:r>
              <a:rPr lang="en"/>
              <a:t> sets the parent of each node to the set’s root whenever find() is called on it.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Sets, also known as Union Find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26825"/>
            <a:ext cx="8520600" cy="15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use a single array to represent our disjoint set when implementing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connect()</a:t>
            </a:r>
            <a:r>
              <a:rPr lang="en"/>
              <a:t> optimally (ie.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WeightedQuickUnion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rr[i] </a:t>
            </a:r>
            <a:r>
              <a:rPr lang="en"/>
              <a:t>contains the parent of element i in the set; the index of a root contains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-(# elements in set rooted at that index)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Representation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1014975" y="3362275"/>
            <a:ext cx="33612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[-9, 0, 0, 0, 0, 1, 1, 3, 4]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5793175" y="3312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6613025" y="3312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6983425" y="41059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6156650" y="4175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5430650" y="4175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7432875" y="3312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25775" y="4175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6179850" y="2528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973325" y="3312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44" name="Google Shape;144;p25"/>
          <p:cNvCxnSpPr>
            <a:stCxn id="135" idx="0"/>
            <a:endCxn id="142" idx="3"/>
          </p:cNvCxnSpPr>
          <p:nvPr/>
        </p:nvCxnSpPr>
        <p:spPr>
          <a:xfrm flipH="1" rot="10800000">
            <a:off x="6062725" y="2988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5"/>
          <p:cNvCxnSpPr>
            <a:stCxn id="136" idx="0"/>
            <a:endCxn id="142" idx="5"/>
          </p:cNvCxnSpPr>
          <p:nvPr/>
        </p:nvCxnSpPr>
        <p:spPr>
          <a:xfrm rot="10800000">
            <a:off x="6639875" y="2988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5"/>
          <p:cNvCxnSpPr>
            <a:stCxn id="141" idx="0"/>
            <a:endCxn id="143" idx="3"/>
          </p:cNvCxnSpPr>
          <p:nvPr/>
        </p:nvCxnSpPr>
        <p:spPr>
          <a:xfrm flipH="1" rot="10800000">
            <a:off x="4795325" y="3772525"/>
            <a:ext cx="2568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5"/>
          <p:cNvCxnSpPr>
            <a:stCxn id="139" idx="0"/>
            <a:endCxn id="143" idx="5"/>
          </p:cNvCxnSpPr>
          <p:nvPr/>
        </p:nvCxnSpPr>
        <p:spPr>
          <a:xfrm rot="10800000">
            <a:off x="5433500" y="3772525"/>
            <a:ext cx="266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5"/>
          <p:cNvCxnSpPr>
            <a:stCxn id="137" idx="0"/>
            <a:endCxn id="140" idx="3"/>
          </p:cNvCxnSpPr>
          <p:nvPr/>
        </p:nvCxnSpPr>
        <p:spPr>
          <a:xfrm flipH="1" rot="10800000">
            <a:off x="7252975" y="3772375"/>
            <a:ext cx="2589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>
            <a:stCxn id="143" idx="0"/>
            <a:endCxn id="142" idx="2"/>
          </p:cNvCxnSpPr>
          <p:nvPr/>
        </p:nvCxnSpPr>
        <p:spPr>
          <a:xfrm flipH="1" rot="10800000">
            <a:off x="5242875" y="2797850"/>
            <a:ext cx="9369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5"/>
          <p:cNvCxnSpPr>
            <a:stCxn id="140" idx="0"/>
            <a:endCxn id="142" idx="6"/>
          </p:cNvCxnSpPr>
          <p:nvPr/>
        </p:nvCxnSpPr>
        <p:spPr>
          <a:xfrm rot="10800000">
            <a:off x="6719025" y="2797850"/>
            <a:ext cx="98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>
            <a:stCxn id="138" idx="0"/>
            <a:endCxn id="136" idx="4"/>
          </p:cNvCxnSpPr>
          <p:nvPr/>
        </p:nvCxnSpPr>
        <p:spPr>
          <a:xfrm flipH="1" rot="10800000">
            <a:off x="6426200" y="3851425"/>
            <a:ext cx="4563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10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interface DisjointSet {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void connect 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Connects nodes x and y (you may also see union)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boolean isConnected(x,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Returns true if x and y are connected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Asymptotics</a:t>
            </a:r>
            <a:endParaRPr/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387725" y="242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{99077B68-602D-484E-A4B4-2678ED6A6DAD}</a:tableStyleId>
              </a:tblPr>
              <a:tblGrid>
                <a:gridCol w="3063175"/>
                <a:gridCol w="1945250"/>
                <a:gridCol w="1578075"/>
                <a:gridCol w="1782050"/>
              </a:tblGrid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Implementation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Constructor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connect()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isConnected()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QuickUnion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Θ(N)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QuickFind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Θ(N)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(1)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Weighted Quick Union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Θ(N)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O(log 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O(log 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WQU with Path Compression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O(log N) single call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O(α(N)) amortized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O(log N) single call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O(α(N)) amortized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6"/>
          <p:cNvSpPr txBox="1"/>
          <p:nvPr/>
        </p:nvSpPr>
        <p:spPr>
          <a:xfrm>
            <a:off x="376125" y="4450875"/>
            <a:ext cx="83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 we don’t really talk about QU/QF in application, more to show the asymptotic motivation for WQU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A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Asymptotics </a:t>
            </a:r>
            <a:endParaRPr i="1" sz="1700">
              <a:solidFill>
                <a:srgbClr val="999999"/>
              </a:solidFill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82125" y="1294075"/>
            <a:ext cx="8264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Say we have a function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findMax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that iterates through an unsorted int array one time and returns the maximum element in that array.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Give the tightest lower and upper bounds (Ω(·) and O(·)) of findMax in terms of N, the length of the array.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it possible to define a Θ(·) bound for findMax?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A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Asymptotics </a:t>
            </a:r>
            <a:endParaRPr i="1" sz="1700">
              <a:solidFill>
                <a:srgbClr val="999999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382125" y="1294075"/>
            <a:ext cx="8264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Say we have a function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findMax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that iterates through an unsorted int array one time and returns the maximum element in that array.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Give the tightest lower and upper bounds (Ω(·) and O(·)) of findMax in terms of N, the length of the array.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it possible to define a Θ(·) bound for findMax?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Lower bound: Ω(N), Upper bound:  O(N)</a:t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Theta bound: Θ(N)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B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Asymptotics</a:t>
            </a:r>
            <a:r>
              <a:rPr lang="en">
                <a:solidFill>
                  <a:srgbClr val="999999"/>
                </a:solidFill>
              </a:rPr>
              <a:t> </a:t>
            </a:r>
            <a:r>
              <a:rPr lang="en" sz="1700">
                <a:solidFill>
                  <a:srgbClr val="999999"/>
                </a:solidFill>
              </a:rPr>
              <a:t>What are the best and worst case runtimes?</a:t>
            </a:r>
            <a:endParaRPr i="1" sz="1700">
              <a:solidFill>
                <a:srgbClr val="999999"/>
              </a:solidFill>
            </a:endParaRPr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for (int i = N; i &gt; 0; i--)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for (int j = 0; j &lt;= M; j++)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	if (ping(i, j) &gt; 64)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		break;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	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B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Asymptotics</a:t>
            </a:r>
            <a:r>
              <a:rPr lang="en">
                <a:solidFill>
                  <a:srgbClr val="999999"/>
                </a:solidFill>
              </a:rPr>
              <a:t> </a:t>
            </a:r>
            <a:r>
              <a:rPr lang="en" sz="1700">
                <a:solidFill>
                  <a:srgbClr val="999999"/>
                </a:solidFill>
              </a:rPr>
              <a:t>What are the best and worst case runtimes?</a:t>
            </a:r>
            <a:endParaRPr i="1" sz="1700">
              <a:solidFill>
                <a:srgbClr val="999999"/>
              </a:solidFill>
            </a:endParaRPr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for (int i = N; i &gt; 0; i--)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for (int j = 0; j &lt;= M; j++)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	if (ping(i, j) &gt; 64)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		break;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	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Best: </a:t>
            </a: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Θ(N)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Worst: </a:t>
            </a: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Θ(MN)</a:t>
            </a:r>
            <a:endParaRPr sz="1200">
              <a:solidFill>
                <a:srgbClr val="38761D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189" name="Google Shape;189;p31"/>
          <p:cNvGraphicFramePr/>
          <p:nvPr/>
        </p:nvGraphicFramePr>
        <p:xfrm>
          <a:off x="2369425" y="249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{3A1E273D-CE82-4DAA-885F-FB401928924C}</a:tableStyleId>
              </a:tblPr>
              <a:tblGrid>
                <a:gridCol w="1068750"/>
                <a:gridCol w="1068750"/>
                <a:gridCol w="1068750"/>
                <a:gridCol w="1068750"/>
                <a:gridCol w="1068750"/>
                <a:gridCol w="1068750"/>
              </a:tblGrid>
              <a:tr h="35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 - 1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…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Best case work per i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…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Worst case work per i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 + 1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 + 1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 + 1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 + 1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 + 1</a:t>
                      </a:r>
                      <a:endParaRPr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43188" y="154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{3A1E273D-CE82-4DAA-885F-FB401928924C}</a:tableStyleId>
              </a:tblPr>
              <a:tblGrid>
                <a:gridCol w="1236800"/>
                <a:gridCol w="1236800"/>
                <a:gridCol w="1236800"/>
                <a:gridCol w="1236800"/>
                <a:gridCol w="1236800"/>
                <a:gridCol w="1236800"/>
                <a:gridCol w="1236800"/>
              </a:tblGrid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Weekly Survey 6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Lab 5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10/07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Weekly Survey 7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10/09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Homework 2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10/11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Lab 6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C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Asymptotics   </a:t>
            </a:r>
            <a:r>
              <a:rPr lang="en" sz="1700">
                <a:solidFill>
                  <a:srgbClr val="B7B7B7"/>
                </a:solidFill>
              </a:rPr>
              <a:t>What is the best case and worst case runtime?</a:t>
            </a:r>
            <a:endParaRPr i="1" sz="1700">
              <a:solidFill>
                <a:srgbClr val="B7B7B7"/>
              </a:solidFill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static boolean noUniques(int[] array)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array = sort(array);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int N = array.length;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for (int i = 0; i &lt; N; i+= 1)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boolean hasDuplicate = false;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for (int j = 0; j &lt; N; j += 1)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if (i != j &amp;&amp; array[i] == array[j])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hasDuplicate = true;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if (!hasDuplicate)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return false;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return true;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C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Asymptotics   </a:t>
            </a:r>
            <a:r>
              <a:rPr lang="en" sz="1700">
                <a:solidFill>
                  <a:srgbClr val="B7B7B7"/>
                </a:solidFill>
              </a:rPr>
              <a:t>What is the best case and worst case runtime?</a:t>
            </a:r>
            <a:endParaRPr i="1" sz="1700">
              <a:solidFill>
                <a:srgbClr val="B7B7B7"/>
              </a:solidFill>
            </a:endParaRPr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53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static boolean noUniques(int[] array)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array = sort(array);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int N = array.length;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for (int i = 0; i &lt; N; i+= 1)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boolean hasDuplicate = false;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for (int j = 0; j &lt; N; j += 1)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if (i != j &amp;&amp; array[i] == array[j])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hasDuplicate = true;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if (!hasDuplicate)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return false;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return true;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5617800" y="1170125"/>
            <a:ext cx="3483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forget the sort!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Best: </a:t>
            </a: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Θ(NlogN)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Worst: </a:t>
            </a: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Θ(N</a:t>
            </a:r>
            <a:r>
              <a:rPr baseline="30000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03" name="Google Shape;203;p33"/>
          <p:cNvGraphicFramePr/>
          <p:nvPr/>
        </p:nvGraphicFramePr>
        <p:xfrm>
          <a:off x="4074925" y="298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{3A1E273D-CE82-4DAA-885F-FB401928924C}</a:tableStyleId>
              </a:tblPr>
              <a:tblGrid>
                <a:gridCol w="969650"/>
                <a:gridCol w="969650"/>
                <a:gridCol w="969650"/>
                <a:gridCol w="969650"/>
                <a:gridCol w="96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…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 - 1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Best case work per i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(already returned)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…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 (already returned)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Worst case work per i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…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  <a:endParaRPr sz="1200">
                        <a:solidFill>
                          <a:srgbClr val="38761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[-1, -1, -1, -1, -1, -1, -1, -1, -1]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4072200" y="20711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6065550" y="2086763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6604650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5607975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4611300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3614625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7" name="Google Shape;217;p34"/>
          <p:cNvSpPr/>
          <p:nvPr/>
        </p:nvSpPr>
        <p:spPr>
          <a:xfrm>
            <a:off x="7062225" y="20867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5068875" y="2086763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3075525" y="20711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[-1, -1, -1, -1, -1, -1, -1, -1, -1]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4072200" y="20711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6065550" y="2086763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" name="Google Shape;229;p35"/>
          <p:cNvSpPr/>
          <p:nvPr/>
        </p:nvSpPr>
        <p:spPr>
          <a:xfrm>
            <a:off x="6604650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5607975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4611300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3614625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7062225" y="20867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5068875" y="2086763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3075525" y="20711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74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[-1, -1, -2, 2, -1, -1, -1, -1, -1]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8021138" y="8519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8021150" y="42682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8021150" y="35850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8021138" y="2901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8021138" y="22184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8021150" y="1535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8021150" y="1686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52" name="Google Shape;252;p36"/>
          <p:cNvCxnSpPr>
            <a:stCxn id="250" idx="0"/>
            <a:endCxn id="251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[-1, 2, -3, 2, -1, -1, -1, -1, -1]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62" name="Google Shape;262;p37"/>
          <p:cNvCxnSpPr>
            <a:stCxn id="260" idx="0"/>
            <a:endCxn id="261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7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64" name="Google Shape;264;p37"/>
          <p:cNvCxnSpPr>
            <a:stCxn id="263" idx="0"/>
          </p:cNvCxnSpPr>
          <p:nvPr/>
        </p:nvCxnSpPr>
        <p:spPr>
          <a:xfrm flipH="1" rot="10800000">
            <a:off x="4691125" y="2226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7"/>
          <p:cNvSpPr/>
          <p:nvPr/>
        </p:nvSpPr>
        <p:spPr>
          <a:xfrm>
            <a:off x="8021150" y="42682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8021150" y="35850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8021138" y="2901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8021138" y="22184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8021150" y="1535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8021150" y="1686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74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[-1, 2, -3, 2, -1, -2, -1, 5, -1]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80" name="Google Shape;280;p38"/>
          <p:cNvCxnSpPr>
            <a:stCxn id="278" idx="0"/>
            <a:endCxn id="279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8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82" name="Google Shape;282;p38"/>
          <p:cNvCxnSpPr>
            <a:stCxn id="281" idx="0"/>
          </p:cNvCxnSpPr>
          <p:nvPr/>
        </p:nvCxnSpPr>
        <p:spPr>
          <a:xfrm flipH="1" rot="10800000">
            <a:off x="4691125" y="2226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8"/>
          <p:cNvSpPr/>
          <p:nvPr/>
        </p:nvSpPr>
        <p:spPr>
          <a:xfrm>
            <a:off x="56232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60612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85" name="Google Shape;285;p38"/>
          <p:cNvCxnSpPr>
            <a:stCxn id="283" idx="0"/>
            <a:endCxn id="284" idx="3"/>
          </p:cNvCxnSpPr>
          <p:nvPr/>
        </p:nvCxnSpPr>
        <p:spPr>
          <a:xfrm flipH="1" rot="10800000">
            <a:off x="5892800" y="3010525"/>
            <a:ext cx="247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8"/>
          <p:cNvSpPr/>
          <p:nvPr/>
        </p:nvSpPr>
        <p:spPr>
          <a:xfrm>
            <a:off x="8021150" y="42682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8021138" y="2901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8021150" y="1535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8021150" y="1686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[-1, 2, -3, 2, -2, -2, -1, 5, 4]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8" name="Google Shape;298;p39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99" name="Google Shape;299;p39"/>
          <p:cNvCxnSpPr>
            <a:stCxn id="297" idx="0"/>
            <a:endCxn id="298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9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01" name="Google Shape;301;p39"/>
          <p:cNvCxnSpPr>
            <a:stCxn id="300" idx="0"/>
          </p:cNvCxnSpPr>
          <p:nvPr/>
        </p:nvCxnSpPr>
        <p:spPr>
          <a:xfrm flipH="1" rot="10800000">
            <a:off x="4691125" y="2226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9"/>
          <p:cNvSpPr/>
          <p:nvPr/>
        </p:nvSpPr>
        <p:spPr>
          <a:xfrm>
            <a:off x="56232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60612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04" name="Google Shape;304;p39"/>
          <p:cNvCxnSpPr>
            <a:stCxn id="302" idx="0"/>
            <a:endCxn id="303" idx="3"/>
          </p:cNvCxnSpPr>
          <p:nvPr/>
        </p:nvCxnSpPr>
        <p:spPr>
          <a:xfrm flipH="1" rot="10800000">
            <a:off x="5892800" y="3010525"/>
            <a:ext cx="247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9"/>
          <p:cNvSpPr/>
          <p:nvPr/>
        </p:nvSpPr>
        <p:spPr>
          <a:xfrm>
            <a:off x="2563825" y="4182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07" name="Google Shape;307;p39"/>
          <p:cNvCxnSpPr>
            <a:stCxn id="305" idx="0"/>
            <a:endCxn id="306" idx="3"/>
          </p:cNvCxnSpPr>
          <p:nvPr/>
        </p:nvCxnSpPr>
        <p:spPr>
          <a:xfrm flipH="1" rot="10800000">
            <a:off x="2833375" y="3873775"/>
            <a:ext cx="3996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9"/>
          <p:cNvSpPr/>
          <p:nvPr/>
        </p:nvSpPr>
        <p:spPr>
          <a:xfrm>
            <a:off x="8021138" y="2901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8021150" y="1686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[-1, 2, -5, 2, -2, 2, -1, 5, 4]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19" name="Google Shape;319;p40"/>
          <p:cNvCxnSpPr>
            <a:stCxn id="317" idx="0"/>
            <a:endCxn id="318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40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21" name="Google Shape;321;p40"/>
          <p:cNvCxnSpPr>
            <a:stCxn id="320" idx="0"/>
          </p:cNvCxnSpPr>
          <p:nvPr/>
        </p:nvCxnSpPr>
        <p:spPr>
          <a:xfrm flipH="1" rot="10800000">
            <a:off x="4691125" y="2226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40"/>
          <p:cNvSpPr/>
          <p:nvPr/>
        </p:nvSpPr>
        <p:spPr>
          <a:xfrm>
            <a:off x="56232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60612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24" name="Google Shape;324;p40"/>
          <p:cNvCxnSpPr>
            <a:stCxn id="322" idx="0"/>
            <a:endCxn id="323" idx="3"/>
          </p:cNvCxnSpPr>
          <p:nvPr/>
        </p:nvCxnSpPr>
        <p:spPr>
          <a:xfrm flipH="1" rot="10800000">
            <a:off x="5892800" y="3010525"/>
            <a:ext cx="247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40"/>
          <p:cNvSpPr/>
          <p:nvPr/>
        </p:nvSpPr>
        <p:spPr>
          <a:xfrm>
            <a:off x="2563825" y="4182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27" name="Google Shape;327;p40"/>
          <p:cNvCxnSpPr>
            <a:stCxn id="325" idx="0"/>
            <a:endCxn id="326" idx="3"/>
          </p:cNvCxnSpPr>
          <p:nvPr/>
        </p:nvCxnSpPr>
        <p:spPr>
          <a:xfrm flipH="1" rot="10800000">
            <a:off x="2833375" y="3873775"/>
            <a:ext cx="3996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0"/>
          <p:cNvSpPr/>
          <p:nvPr/>
        </p:nvSpPr>
        <p:spPr>
          <a:xfrm>
            <a:off x="8021138" y="2901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8021150" y="1686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30" name="Google Shape;330;p40"/>
          <p:cNvCxnSpPr/>
          <p:nvPr/>
        </p:nvCxnSpPr>
        <p:spPr>
          <a:xfrm rot="10800000">
            <a:off x="5347425" y="2035850"/>
            <a:ext cx="98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find(3);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[-1, 2, -5, 2, -2, 2, -1, 5, 4]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8" name="Google Shape;338;p41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9" name="Google Shape;339;p41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40" name="Google Shape;340;p41"/>
          <p:cNvCxnSpPr>
            <a:stCxn id="338" idx="0"/>
            <a:endCxn id="339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41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42" name="Google Shape;342;p41"/>
          <p:cNvCxnSpPr>
            <a:stCxn id="341" idx="0"/>
          </p:cNvCxnSpPr>
          <p:nvPr/>
        </p:nvCxnSpPr>
        <p:spPr>
          <a:xfrm flipH="1" rot="10800000">
            <a:off x="4691125" y="2226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41"/>
          <p:cNvSpPr/>
          <p:nvPr/>
        </p:nvSpPr>
        <p:spPr>
          <a:xfrm>
            <a:off x="56232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60612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45" name="Google Shape;345;p41"/>
          <p:cNvCxnSpPr>
            <a:stCxn id="343" idx="0"/>
            <a:endCxn id="344" idx="3"/>
          </p:cNvCxnSpPr>
          <p:nvPr/>
        </p:nvCxnSpPr>
        <p:spPr>
          <a:xfrm flipH="1" rot="10800000">
            <a:off x="5892800" y="3010525"/>
            <a:ext cx="247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41"/>
          <p:cNvSpPr/>
          <p:nvPr/>
        </p:nvSpPr>
        <p:spPr>
          <a:xfrm>
            <a:off x="2563825" y="4182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48" name="Google Shape;348;p41"/>
          <p:cNvCxnSpPr>
            <a:stCxn id="346" idx="0"/>
            <a:endCxn id="347" idx="3"/>
          </p:cNvCxnSpPr>
          <p:nvPr/>
        </p:nvCxnSpPr>
        <p:spPr>
          <a:xfrm flipH="1" rot="10800000">
            <a:off x="2833375" y="3873775"/>
            <a:ext cx="3996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1"/>
          <p:cNvSpPr/>
          <p:nvPr/>
        </p:nvSpPr>
        <p:spPr>
          <a:xfrm>
            <a:off x="8021138" y="2901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8021150" y="1686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51" name="Google Shape;351;p41"/>
          <p:cNvCxnSpPr/>
          <p:nvPr/>
        </p:nvCxnSpPr>
        <p:spPr>
          <a:xfrm rot="10800000">
            <a:off x="5347425" y="2035850"/>
            <a:ext cx="98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2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find(3);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[-2, 2, -5, 2, -2, 2, 0, 5, 4]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9" name="Google Shape;359;p42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0" name="Google Shape;360;p42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61" name="Google Shape;361;p42"/>
          <p:cNvCxnSpPr>
            <a:stCxn id="359" idx="0"/>
            <a:endCxn id="360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42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63" name="Google Shape;363;p42"/>
          <p:cNvCxnSpPr>
            <a:stCxn id="362" idx="0"/>
          </p:cNvCxnSpPr>
          <p:nvPr/>
        </p:nvCxnSpPr>
        <p:spPr>
          <a:xfrm flipH="1" rot="10800000">
            <a:off x="4691125" y="2226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42"/>
          <p:cNvSpPr/>
          <p:nvPr/>
        </p:nvSpPr>
        <p:spPr>
          <a:xfrm>
            <a:off x="56232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60612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66" name="Google Shape;366;p42"/>
          <p:cNvCxnSpPr>
            <a:stCxn id="364" idx="0"/>
            <a:endCxn id="365" idx="3"/>
          </p:cNvCxnSpPr>
          <p:nvPr/>
        </p:nvCxnSpPr>
        <p:spPr>
          <a:xfrm flipH="1" rot="10800000">
            <a:off x="5892800" y="3010525"/>
            <a:ext cx="247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42"/>
          <p:cNvSpPr/>
          <p:nvPr/>
        </p:nvSpPr>
        <p:spPr>
          <a:xfrm>
            <a:off x="2563825" y="4182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8" name="Google Shape;368;p42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69" name="Google Shape;369;p42"/>
          <p:cNvCxnSpPr>
            <a:stCxn id="367" idx="0"/>
            <a:endCxn id="368" idx="3"/>
          </p:cNvCxnSpPr>
          <p:nvPr/>
        </p:nvCxnSpPr>
        <p:spPr>
          <a:xfrm flipH="1" rot="10800000">
            <a:off x="2833375" y="3873775"/>
            <a:ext cx="3996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2"/>
          <p:cNvCxnSpPr/>
          <p:nvPr/>
        </p:nvCxnSpPr>
        <p:spPr>
          <a:xfrm rot="10800000">
            <a:off x="5347425" y="2035850"/>
            <a:ext cx="98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2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40590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36017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75" name="Google Shape;375;p42"/>
          <p:cNvCxnSpPr>
            <a:stCxn id="372" idx="0"/>
            <a:endCxn id="374" idx="5"/>
          </p:cNvCxnSpPr>
          <p:nvPr/>
        </p:nvCxnSpPr>
        <p:spPr>
          <a:xfrm rot="10800000">
            <a:off x="4061900" y="3010525"/>
            <a:ext cx="266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3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find(3);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[-4, 2, -5, 2, 0, 2, 0, 5, 4]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85" name="Google Shape;385;p43"/>
          <p:cNvCxnSpPr>
            <a:stCxn id="383" idx="0"/>
            <a:endCxn id="384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3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87" name="Google Shape;387;p43"/>
          <p:cNvCxnSpPr>
            <a:stCxn id="386" idx="0"/>
          </p:cNvCxnSpPr>
          <p:nvPr/>
        </p:nvCxnSpPr>
        <p:spPr>
          <a:xfrm flipH="1" rot="10800000">
            <a:off x="4691125" y="2226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43"/>
          <p:cNvSpPr/>
          <p:nvPr/>
        </p:nvSpPr>
        <p:spPr>
          <a:xfrm>
            <a:off x="56232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9" name="Google Shape;389;p43"/>
          <p:cNvSpPr/>
          <p:nvPr/>
        </p:nvSpPr>
        <p:spPr>
          <a:xfrm>
            <a:off x="60612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90" name="Google Shape;390;p43"/>
          <p:cNvCxnSpPr>
            <a:stCxn id="388" idx="0"/>
            <a:endCxn id="389" idx="3"/>
          </p:cNvCxnSpPr>
          <p:nvPr/>
        </p:nvCxnSpPr>
        <p:spPr>
          <a:xfrm flipH="1" rot="10800000">
            <a:off x="5892800" y="3010525"/>
            <a:ext cx="247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43"/>
          <p:cNvSpPr/>
          <p:nvPr/>
        </p:nvSpPr>
        <p:spPr>
          <a:xfrm>
            <a:off x="2563825" y="4182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93" name="Google Shape;393;p43"/>
          <p:cNvCxnSpPr>
            <a:stCxn id="391" idx="0"/>
            <a:endCxn id="392" idx="3"/>
          </p:cNvCxnSpPr>
          <p:nvPr/>
        </p:nvCxnSpPr>
        <p:spPr>
          <a:xfrm flipH="1" rot="10800000">
            <a:off x="2833375" y="3873775"/>
            <a:ext cx="3996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43"/>
          <p:cNvCxnSpPr/>
          <p:nvPr/>
        </p:nvCxnSpPr>
        <p:spPr>
          <a:xfrm rot="10800000">
            <a:off x="5347425" y="2035850"/>
            <a:ext cx="98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43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40590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7" name="Google Shape;397;p43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8" name="Google Shape;398;p43"/>
          <p:cNvSpPr/>
          <p:nvPr/>
        </p:nvSpPr>
        <p:spPr>
          <a:xfrm>
            <a:off x="36017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99" name="Google Shape;399;p43"/>
          <p:cNvCxnSpPr>
            <a:stCxn id="396" idx="0"/>
            <a:endCxn id="398" idx="5"/>
          </p:cNvCxnSpPr>
          <p:nvPr/>
        </p:nvCxnSpPr>
        <p:spPr>
          <a:xfrm rot="10800000">
            <a:off x="4061900" y="3010525"/>
            <a:ext cx="266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3"/>
          <p:cNvCxnSpPr/>
          <p:nvPr/>
        </p:nvCxnSpPr>
        <p:spPr>
          <a:xfrm flipH="1" rot="10800000">
            <a:off x="3423725" y="3010525"/>
            <a:ext cx="2568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4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find(3);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 2, -9, 2, 0, 2, 0, 5, 4]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8" name="Google Shape;408;p44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10" name="Google Shape;410;p44"/>
          <p:cNvCxnSpPr>
            <a:stCxn id="408" idx="0"/>
            <a:endCxn id="409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44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12" name="Google Shape;412;p44"/>
          <p:cNvCxnSpPr>
            <a:stCxn id="411" idx="0"/>
          </p:cNvCxnSpPr>
          <p:nvPr/>
        </p:nvCxnSpPr>
        <p:spPr>
          <a:xfrm flipH="1" rot="10800000">
            <a:off x="4691125" y="2226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44"/>
          <p:cNvSpPr/>
          <p:nvPr/>
        </p:nvSpPr>
        <p:spPr>
          <a:xfrm>
            <a:off x="56232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4" name="Google Shape;414;p44"/>
          <p:cNvSpPr/>
          <p:nvPr/>
        </p:nvSpPr>
        <p:spPr>
          <a:xfrm>
            <a:off x="60612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15" name="Google Shape;415;p44"/>
          <p:cNvCxnSpPr>
            <a:stCxn id="413" idx="0"/>
            <a:endCxn id="414" idx="3"/>
          </p:cNvCxnSpPr>
          <p:nvPr/>
        </p:nvCxnSpPr>
        <p:spPr>
          <a:xfrm flipH="1" rot="10800000">
            <a:off x="5892800" y="3010525"/>
            <a:ext cx="247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44"/>
          <p:cNvSpPr/>
          <p:nvPr/>
        </p:nvSpPr>
        <p:spPr>
          <a:xfrm>
            <a:off x="2563825" y="4182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7" name="Google Shape;417;p44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18" name="Google Shape;418;p44"/>
          <p:cNvCxnSpPr>
            <a:stCxn id="416" idx="0"/>
            <a:endCxn id="417" idx="3"/>
          </p:cNvCxnSpPr>
          <p:nvPr/>
        </p:nvCxnSpPr>
        <p:spPr>
          <a:xfrm flipH="1" rot="10800000">
            <a:off x="2833375" y="3873775"/>
            <a:ext cx="3996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4"/>
          <p:cNvCxnSpPr/>
          <p:nvPr/>
        </p:nvCxnSpPr>
        <p:spPr>
          <a:xfrm rot="10800000">
            <a:off x="5347425" y="2035850"/>
            <a:ext cx="98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44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40590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22" name="Google Shape;422;p44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23" name="Google Shape;423;p44"/>
          <p:cNvSpPr/>
          <p:nvPr/>
        </p:nvSpPr>
        <p:spPr>
          <a:xfrm>
            <a:off x="36017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24" name="Google Shape;424;p44"/>
          <p:cNvCxnSpPr>
            <a:stCxn id="421" idx="0"/>
            <a:endCxn id="423" idx="5"/>
          </p:cNvCxnSpPr>
          <p:nvPr/>
        </p:nvCxnSpPr>
        <p:spPr>
          <a:xfrm rot="10800000">
            <a:off x="4061900" y="3010525"/>
            <a:ext cx="266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4"/>
          <p:cNvCxnSpPr/>
          <p:nvPr/>
        </p:nvCxnSpPr>
        <p:spPr>
          <a:xfrm flipH="1" rot="10800000">
            <a:off x="3423725" y="3010525"/>
            <a:ext cx="2568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4"/>
          <p:cNvCxnSpPr/>
          <p:nvPr/>
        </p:nvCxnSpPr>
        <p:spPr>
          <a:xfrm flipH="1" rot="10800000">
            <a:off x="3871275" y="2035850"/>
            <a:ext cx="9369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5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find(3);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find(8);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3" name="Google Shape;433;p45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 2, -9, 2, 0, 2, 0, 5, 4]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4" name="Google Shape;434;p45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5" name="Google Shape;435;p45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36" name="Google Shape;436;p45"/>
          <p:cNvCxnSpPr>
            <a:stCxn id="434" idx="0"/>
            <a:endCxn id="435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5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38" name="Google Shape;438;p45"/>
          <p:cNvCxnSpPr>
            <a:stCxn id="437" idx="0"/>
          </p:cNvCxnSpPr>
          <p:nvPr/>
        </p:nvCxnSpPr>
        <p:spPr>
          <a:xfrm flipH="1" rot="10800000">
            <a:off x="4691125" y="2226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45"/>
          <p:cNvSpPr/>
          <p:nvPr/>
        </p:nvSpPr>
        <p:spPr>
          <a:xfrm>
            <a:off x="56232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0" name="Google Shape;440;p45"/>
          <p:cNvSpPr/>
          <p:nvPr/>
        </p:nvSpPr>
        <p:spPr>
          <a:xfrm>
            <a:off x="60612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41" name="Google Shape;441;p45"/>
          <p:cNvCxnSpPr>
            <a:stCxn id="439" idx="0"/>
            <a:endCxn id="440" idx="3"/>
          </p:cNvCxnSpPr>
          <p:nvPr/>
        </p:nvCxnSpPr>
        <p:spPr>
          <a:xfrm flipH="1" rot="10800000">
            <a:off x="5892800" y="3010525"/>
            <a:ext cx="247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45"/>
          <p:cNvSpPr/>
          <p:nvPr/>
        </p:nvSpPr>
        <p:spPr>
          <a:xfrm>
            <a:off x="2563825" y="4182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3" name="Google Shape;443;p45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44" name="Google Shape;444;p45"/>
          <p:cNvCxnSpPr>
            <a:stCxn id="442" idx="0"/>
            <a:endCxn id="443" idx="3"/>
          </p:cNvCxnSpPr>
          <p:nvPr/>
        </p:nvCxnSpPr>
        <p:spPr>
          <a:xfrm flipH="1" rot="10800000">
            <a:off x="2833375" y="3873775"/>
            <a:ext cx="3996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45"/>
          <p:cNvCxnSpPr/>
          <p:nvPr/>
        </p:nvCxnSpPr>
        <p:spPr>
          <a:xfrm rot="10800000">
            <a:off x="5347425" y="2035850"/>
            <a:ext cx="98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45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7" name="Google Shape;447;p45"/>
          <p:cNvSpPr/>
          <p:nvPr/>
        </p:nvSpPr>
        <p:spPr>
          <a:xfrm>
            <a:off x="40590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8" name="Google Shape;448;p45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9" name="Google Shape;449;p45"/>
          <p:cNvSpPr/>
          <p:nvPr/>
        </p:nvSpPr>
        <p:spPr>
          <a:xfrm>
            <a:off x="36017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50" name="Google Shape;450;p45"/>
          <p:cNvCxnSpPr>
            <a:stCxn id="447" idx="0"/>
            <a:endCxn id="449" idx="5"/>
          </p:cNvCxnSpPr>
          <p:nvPr/>
        </p:nvCxnSpPr>
        <p:spPr>
          <a:xfrm rot="10800000">
            <a:off x="4061900" y="3010525"/>
            <a:ext cx="266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5"/>
          <p:cNvCxnSpPr/>
          <p:nvPr/>
        </p:nvCxnSpPr>
        <p:spPr>
          <a:xfrm flipH="1" rot="10800000">
            <a:off x="3423725" y="3010525"/>
            <a:ext cx="2568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45"/>
          <p:cNvCxnSpPr/>
          <p:nvPr/>
        </p:nvCxnSpPr>
        <p:spPr>
          <a:xfrm flipH="1" rot="10800000">
            <a:off x="3871275" y="2035850"/>
            <a:ext cx="9369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"/>
          <p:cNvSpPr txBox="1"/>
          <p:nvPr>
            <p:ph idx="1" type="body"/>
          </p:nvPr>
        </p:nvSpPr>
        <p:spPr>
          <a:xfrm>
            <a:off x="311700" y="1152475"/>
            <a:ext cx="25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find(3);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find(8);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find(6);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59" name="Google Shape;459;p46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 2, -9, 2, 0, 2, 0, 5, 4]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0" name="Google Shape;460;p46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1" name="Google Shape;461;p46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2" name="Google Shape;462;p46"/>
          <p:cNvSpPr/>
          <p:nvPr/>
        </p:nvSpPr>
        <p:spPr>
          <a:xfrm>
            <a:off x="2563825" y="4182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3" name="Google Shape;463;p46"/>
          <p:cNvSpPr/>
          <p:nvPr/>
        </p:nvSpPr>
        <p:spPr>
          <a:xfrm>
            <a:off x="56232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4" name="Google Shape;464;p46"/>
          <p:cNvSpPr/>
          <p:nvPr/>
        </p:nvSpPr>
        <p:spPr>
          <a:xfrm>
            <a:off x="40590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5" name="Google Shape;465;p46"/>
          <p:cNvSpPr/>
          <p:nvPr/>
        </p:nvSpPr>
        <p:spPr>
          <a:xfrm>
            <a:off x="60612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6" name="Google Shape;466;p46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7" name="Google Shape;467;p46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8" name="Google Shape;468;p46"/>
          <p:cNvSpPr/>
          <p:nvPr/>
        </p:nvSpPr>
        <p:spPr>
          <a:xfrm>
            <a:off x="36017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69" name="Google Shape;469;p46"/>
          <p:cNvCxnSpPr>
            <a:stCxn id="460" idx="0"/>
            <a:endCxn id="467" idx="3"/>
          </p:cNvCxnSpPr>
          <p:nvPr/>
        </p:nvCxnSpPr>
        <p:spPr>
          <a:xfrm flipH="1" rot="10800000">
            <a:off x="4691125" y="2226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46"/>
          <p:cNvCxnSpPr>
            <a:stCxn id="461" idx="0"/>
            <a:endCxn id="467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46"/>
          <p:cNvCxnSpPr>
            <a:stCxn id="466" idx="0"/>
            <a:endCxn id="468" idx="3"/>
          </p:cNvCxnSpPr>
          <p:nvPr/>
        </p:nvCxnSpPr>
        <p:spPr>
          <a:xfrm flipH="1" rot="10800000">
            <a:off x="3423725" y="3010525"/>
            <a:ext cx="2568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46"/>
          <p:cNvCxnSpPr>
            <a:stCxn id="464" idx="0"/>
            <a:endCxn id="468" idx="5"/>
          </p:cNvCxnSpPr>
          <p:nvPr/>
        </p:nvCxnSpPr>
        <p:spPr>
          <a:xfrm rot="10800000">
            <a:off x="4061900" y="3010525"/>
            <a:ext cx="266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46"/>
          <p:cNvCxnSpPr>
            <a:stCxn id="462" idx="0"/>
            <a:endCxn id="466" idx="3"/>
          </p:cNvCxnSpPr>
          <p:nvPr/>
        </p:nvCxnSpPr>
        <p:spPr>
          <a:xfrm flipH="1" rot="10800000">
            <a:off x="2833375" y="3873775"/>
            <a:ext cx="3996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6"/>
          <p:cNvCxnSpPr>
            <a:stCxn id="468" idx="0"/>
            <a:endCxn id="467" idx="2"/>
          </p:cNvCxnSpPr>
          <p:nvPr/>
        </p:nvCxnSpPr>
        <p:spPr>
          <a:xfrm flipH="1" rot="10800000">
            <a:off x="3871275" y="2035850"/>
            <a:ext cx="9369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46"/>
          <p:cNvCxnSpPr>
            <a:stCxn id="465" idx="0"/>
            <a:endCxn id="467" idx="6"/>
          </p:cNvCxnSpPr>
          <p:nvPr/>
        </p:nvCxnSpPr>
        <p:spPr>
          <a:xfrm rot="10800000">
            <a:off x="5347425" y="2035850"/>
            <a:ext cx="98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46"/>
          <p:cNvCxnSpPr>
            <a:stCxn id="463" idx="0"/>
            <a:endCxn id="465" idx="3"/>
          </p:cNvCxnSpPr>
          <p:nvPr/>
        </p:nvCxnSpPr>
        <p:spPr>
          <a:xfrm flipH="1" rot="10800000">
            <a:off x="5892800" y="3010525"/>
            <a:ext cx="247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union find tree and underlying array.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11700" y="1152475"/>
            <a:ext cx="25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find(3);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connect(6,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find(8);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find(6);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83" name="Google Shape;483;p47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 2, -9, 2, 0, 2, 0, 5, 4]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84" name="Google Shape;484;p47"/>
          <p:cNvSpPr/>
          <p:nvPr/>
        </p:nvSpPr>
        <p:spPr>
          <a:xfrm>
            <a:off x="44215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85" name="Google Shape;485;p47"/>
          <p:cNvSpPr/>
          <p:nvPr/>
        </p:nvSpPr>
        <p:spPr>
          <a:xfrm>
            <a:off x="52414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86" name="Google Shape;486;p47"/>
          <p:cNvSpPr/>
          <p:nvPr/>
        </p:nvSpPr>
        <p:spPr>
          <a:xfrm>
            <a:off x="2563825" y="41821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87" name="Google Shape;487;p47"/>
          <p:cNvSpPr/>
          <p:nvPr/>
        </p:nvSpPr>
        <p:spPr>
          <a:xfrm>
            <a:off x="56232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88" name="Google Shape;488;p47"/>
          <p:cNvSpPr/>
          <p:nvPr/>
        </p:nvSpPr>
        <p:spPr>
          <a:xfrm>
            <a:off x="4059050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89" name="Google Shape;489;p47"/>
          <p:cNvSpPr/>
          <p:nvPr/>
        </p:nvSpPr>
        <p:spPr>
          <a:xfrm>
            <a:off x="606127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90" name="Google Shape;490;p47"/>
          <p:cNvSpPr/>
          <p:nvPr/>
        </p:nvSpPr>
        <p:spPr>
          <a:xfrm>
            <a:off x="3154175" y="3413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91" name="Google Shape;491;p47"/>
          <p:cNvSpPr/>
          <p:nvPr/>
        </p:nvSpPr>
        <p:spPr>
          <a:xfrm>
            <a:off x="4808250" y="1766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92" name="Google Shape;492;p47"/>
          <p:cNvSpPr/>
          <p:nvPr/>
        </p:nvSpPr>
        <p:spPr>
          <a:xfrm>
            <a:off x="3601725" y="2550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93" name="Google Shape;493;p47"/>
          <p:cNvCxnSpPr>
            <a:stCxn id="484" idx="0"/>
            <a:endCxn id="491" idx="3"/>
          </p:cNvCxnSpPr>
          <p:nvPr/>
        </p:nvCxnSpPr>
        <p:spPr>
          <a:xfrm flipH="1" rot="10800000">
            <a:off x="4691125" y="2226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47"/>
          <p:cNvCxnSpPr>
            <a:stCxn id="485" idx="0"/>
            <a:endCxn id="491" idx="5"/>
          </p:cNvCxnSpPr>
          <p:nvPr/>
        </p:nvCxnSpPr>
        <p:spPr>
          <a:xfrm rot="10800000">
            <a:off x="5268275" y="2226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7"/>
          <p:cNvCxnSpPr>
            <a:stCxn id="490" idx="0"/>
            <a:endCxn id="492" idx="3"/>
          </p:cNvCxnSpPr>
          <p:nvPr/>
        </p:nvCxnSpPr>
        <p:spPr>
          <a:xfrm flipH="1" rot="10800000">
            <a:off x="3423725" y="3010525"/>
            <a:ext cx="2568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47"/>
          <p:cNvCxnSpPr>
            <a:stCxn id="488" idx="0"/>
            <a:endCxn id="492" idx="5"/>
          </p:cNvCxnSpPr>
          <p:nvPr/>
        </p:nvCxnSpPr>
        <p:spPr>
          <a:xfrm rot="10800000">
            <a:off x="4061900" y="3010525"/>
            <a:ext cx="266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47"/>
          <p:cNvCxnSpPr>
            <a:stCxn id="486" idx="0"/>
            <a:endCxn id="490" idx="3"/>
          </p:cNvCxnSpPr>
          <p:nvPr/>
        </p:nvCxnSpPr>
        <p:spPr>
          <a:xfrm flipH="1" rot="10800000">
            <a:off x="2833375" y="3873775"/>
            <a:ext cx="3996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47"/>
          <p:cNvCxnSpPr>
            <a:stCxn id="492" idx="0"/>
            <a:endCxn id="491" idx="2"/>
          </p:cNvCxnSpPr>
          <p:nvPr/>
        </p:nvCxnSpPr>
        <p:spPr>
          <a:xfrm flipH="1" rot="10800000">
            <a:off x="3871275" y="2035850"/>
            <a:ext cx="9369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47"/>
          <p:cNvCxnSpPr>
            <a:stCxn id="489" idx="0"/>
            <a:endCxn id="491" idx="6"/>
          </p:cNvCxnSpPr>
          <p:nvPr/>
        </p:nvCxnSpPr>
        <p:spPr>
          <a:xfrm rot="10800000">
            <a:off x="5347425" y="2035850"/>
            <a:ext cx="98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47"/>
          <p:cNvCxnSpPr>
            <a:stCxn id="487" idx="0"/>
            <a:endCxn id="489" idx="3"/>
          </p:cNvCxnSpPr>
          <p:nvPr/>
        </p:nvCxnSpPr>
        <p:spPr>
          <a:xfrm flipH="1" rot="10800000">
            <a:off x="5892800" y="3010525"/>
            <a:ext cx="2475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worst-case structure and runtime for find (assume this implementation uses QuickUnion).</a:t>
            </a:r>
            <a:r>
              <a:rPr lang="en"/>
              <a:t> </a:t>
            </a:r>
            <a:endParaRPr/>
          </a:p>
        </p:txBody>
      </p:sp>
      <p:sp>
        <p:nvSpPr>
          <p:cNvPr id="506" name="Google Shape;506;p48"/>
          <p:cNvSpPr txBox="1"/>
          <p:nvPr>
            <p:ph idx="1" type="body"/>
          </p:nvPr>
        </p:nvSpPr>
        <p:spPr>
          <a:xfrm>
            <a:off x="3117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int find(int val)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int p = parent(val);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if (p == -1)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val;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int root = find(p);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root;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2B </a:t>
            </a:r>
            <a:r>
              <a:rPr lang="en"/>
              <a:t>Disjoint Sets </a:t>
            </a:r>
            <a:r>
              <a:rPr lang="en" sz="1700">
                <a:solidFill>
                  <a:srgbClr val="999999"/>
                </a:solidFill>
              </a:rPr>
              <a:t>Draw the worst-case structure and runtime for find (assume this implementation uses QuickUnion).</a:t>
            </a:r>
            <a:r>
              <a:rPr lang="en"/>
              <a:t> </a:t>
            </a:r>
            <a:endParaRPr/>
          </a:p>
        </p:txBody>
      </p:sp>
      <p:sp>
        <p:nvSpPr>
          <p:cNvPr id="512" name="Google Shape;512;p49"/>
          <p:cNvSpPr txBox="1"/>
          <p:nvPr>
            <p:ph idx="1" type="body"/>
          </p:nvPr>
        </p:nvSpPr>
        <p:spPr>
          <a:xfrm>
            <a:off x="3117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int find(int val)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int p = parent(val);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if (p == -1)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val;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int root = find(p);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root;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13" name="Google Shape;513;p49"/>
          <p:cNvSpPr txBox="1"/>
          <p:nvPr/>
        </p:nvSpPr>
        <p:spPr>
          <a:xfrm>
            <a:off x="5721075" y="1980525"/>
            <a:ext cx="2645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Θ(N): 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when the set is linear or close to linear 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14" name="Google Shape;514;p49"/>
          <p:cNvSpPr/>
          <p:nvPr/>
        </p:nvSpPr>
        <p:spPr>
          <a:xfrm>
            <a:off x="4572000" y="1615425"/>
            <a:ext cx="641400" cy="4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15" name="Google Shape;515;p49"/>
          <p:cNvSpPr/>
          <p:nvPr/>
        </p:nvSpPr>
        <p:spPr>
          <a:xfrm>
            <a:off x="4572000" y="2422086"/>
            <a:ext cx="641400" cy="4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16" name="Google Shape;516;p49"/>
          <p:cNvSpPr/>
          <p:nvPr/>
        </p:nvSpPr>
        <p:spPr>
          <a:xfrm>
            <a:off x="4572000" y="3309993"/>
            <a:ext cx="641400" cy="4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17" name="Google Shape;517;p49"/>
          <p:cNvSpPr/>
          <p:nvPr/>
        </p:nvSpPr>
        <p:spPr>
          <a:xfrm>
            <a:off x="4572000" y="4197900"/>
            <a:ext cx="641400" cy="4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518" name="Google Shape;518;p49"/>
          <p:cNvCxnSpPr>
            <a:stCxn id="515" idx="0"/>
            <a:endCxn id="514" idx="2"/>
          </p:cNvCxnSpPr>
          <p:nvPr/>
        </p:nvCxnSpPr>
        <p:spPr>
          <a:xfrm rot="10800000">
            <a:off x="4892700" y="2090586"/>
            <a:ext cx="0" cy="331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9"/>
          <p:cNvCxnSpPr>
            <a:stCxn id="516" idx="0"/>
            <a:endCxn id="515" idx="2"/>
          </p:cNvCxnSpPr>
          <p:nvPr/>
        </p:nvCxnSpPr>
        <p:spPr>
          <a:xfrm rot="10800000">
            <a:off x="4892700" y="2897193"/>
            <a:ext cx="0" cy="412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9"/>
          <p:cNvCxnSpPr>
            <a:stCxn id="517" idx="0"/>
            <a:endCxn id="516" idx="2"/>
          </p:cNvCxnSpPr>
          <p:nvPr/>
        </p:nvCxnSpPr>
        <p:spPr>
          <a:xfrm rot="10800000">
            <a:off x="4892700" y="3785100"/>
            <a:ext cx="0" cy="412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2C </a:t>
            </a:r>
            <a:r>
              <a:rPr lang="en"/>
              <a:t>Disjoint Sets</a:t>
            </a:r>
            <a:r>
              <a:rPr lang="en" sz="1700">
                <a:solidFill>
                  <a:srgbClr val="999999"/>
                </a:solidFill>
              </a:rPr>
              <a:t> How do we make find faster with setParent?</a:t>
            </a:r>
            <a:r>
              <a:rPr lang="en"/>
              <a:t> </a:t>
            </a:r>
            <a:endParaRPr/>
          </a:p>
        </p:txBody>
      </p:sp>
      <p:sp>
        <p:nvSpPr>
          <p:cNvPr id="526" name="Google Shape;52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int find(int val)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int p = parent(val);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if (p == -1)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val;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int root = find(p);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root;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2C </a:t>
            </a:r>
            <a:r>
              <a:rPr lang="en"/>
              <a:t>Disjoint Sets</a:t>
            </a:r>
            <a:r>
              <a:rPr lang="en" sz="1700">
                <a:solidFill>
                  <a:srgbClr val="999999"/>
                </a:solidFill>
              </a:rPr>
              <a:t> How do we make find faster with setParent?</a:t>
            </a:r>
            <a:r>
              <a:rPr lang="en"/>
              <a:t> </a:t>
            </a:r>
            <a:endParaRPr/>
          </a:p>
        </p:txBody>
      </p:sp>
      <p:sp>
        <p:nvSpPr>
          <p:cNvPr id="532" name="Google Shape;532;p51"/>
          <p:cNvSpPr txBox="1"/>
          <p:nvPr>
            <p:ph idx="1" type="body"/>
          </p:nvPr>
        </p:nvSpPr>
        <p:spPr>
          <a:xfrm>
            <a:off x="311700" y="1152475"/>
            <a:ext cx="36414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int find(int val)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int p = parent(val);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if (p == val)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val;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int root = find(p);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   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setParent(val, root); 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root;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33" name="Google Shape;533;p51"/>
          <p:cNvSpPr txBox="1"/>
          <p:nvPr/>
        </p:nvSpPr>
        <p:spPr>
          <a:xfrm>
            <a:off x="640125" y="4099075"/>
            <a:ext cx="725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subsequent calls to find() would be completed in amortized O(log*N)!</a:t>
            </a:r>
            <a:endParaRPr sz="16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51"/>
          <p:cNvSpPr/>
          <p:nvPr/>
        </p:nvSpPr>
        <p:spPr>
          <a:xfrm>
            <a:off x="6009198" y="1449500"/>
            <a:ext cx="565800" cy="61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35" name="Google Shape;535;p51"/>
          <p:cNvSpPr/>
          <p:nvPr/>
        </p:nvSpPr>
        <p:spPr>
          <a:xfrm>
            <a:off x="4831401" y="2790573"/>
            <a:ext cx="565800" cy="61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36" name="Google Shape;536;p51"/>
          <p:cNvSpPr/>
          <p:nvPr/>
        </p:nvSpPr>
        <p:spPr>
          <a:xfrm>
            <a:off x="6009198" y="2775272"/>
            <a:ext cx="565800" cy="61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37" name="Google Shape;537;p51"/>
          <p:cNvSpPr/>
          <p:nvPr/>
        </p:nvSpPr>
        <p:spPr>
          <a:xfrm>
            <a:off x="7186996" y="2790573"/>
            <a:ext cx="565800" cy="61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538" name="Google Shape;538;p51"/>
          <p:cNvCxnSpPr>
            <a:stCxn id="535" idx="0"/>
            <a:endCxn id="534" idx="2"/>
          </p:cNvCxnSpPr>
          <p:nvPr/>
        </p:nvCxnSpPr>
        <p:spPr>
          <a:xfrm flipH="1" rot="10800000">
            <a:off x="5114301" y="2067273"/>
            <a:ext cx="11778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51"/>
          <p:cNvCxnSpPr>
            <a:stCxn id="536" idx="0"/>
            <a:endCxn id="534" idx="2"/>
          </p:cNvCxnSpPr>
          <p:nvPr/>
        </p:nvCxnSpPr>
        <p:spPr>
          <a:xfrm rot="10800000">
            <a:off x="6292098" y="2067272"/>
            <a:ext cx="0" cy="7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51"/>
          <p:cNvCxnSpPr>
            <a:stCxn id="537" idx="0"/>
            <a:endCxn id="534" idx="2"/>
          </p:cNvCxnSpPr>
          <p:nvPr/>
        </p:nvCxnSpPr>
        <p:spPr>
          <a:xfrm rot="10800000">
            <a:off x="6292096" y="2067273"/>
            <a:ext cx="11778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Asymptotics</a:t>
            </a:r>
            <a:r>
              <a:rPr lang="en"/>
              <a:t> allow us to evaluate the performance of programs using math.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We ignore all constants and only care about the total work done when the input is very large.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Big O </a:t>
            </a:r>
            <a:r>
              <a:rPr lang="en"/>
              <a:t>- If a function f(x) has big O in g(x), it grows at most as fast as </a:t>
            </a:r>
            <a:r>
              <a:rPr lang="en"/>
              <a:t>g(x)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Big Ω </a:t>
            </a:r>
            <a:r>
              <a:rPr lang="en"/>
              <a:t>- f(x) grows at least </a:t>
            </a:r>
            <a:r>
              <a:rPr lang="en">
                <a:solidFill>
                  <a:srgbClr val="000000"/>
                </a:solidFill>
              </a:rPr>
              <a:t>as fast as </a:t>
            </a:r>
            <a:r>
              <a:rPr lang="en"/>
              <a:t>g(x)</a:t>
            </a:r>
            <a:r>
              <a:rPr lang="en"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74EA7"/>
                </a:solidFill>
              </a:rPr>
              <a:t>Big Θ</a:t>
            </a:r>
            <a:r>
              <a:rPr lang="en"/>
              <a:t> - When a function is both O(g(x)) and Ω(g(x)), it is Θ(g(x))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972573" y="2152385"/>
            <a:ext cx="7198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14" y="2548676"/>
            <a:ext cx="3047724" cy="21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lang="en">
                <a:solidFill>
                  <a:schemeClr val="accent2"/>
                </a:solidFill>
              </a:rPr>
              <a:t>D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Disjoint Sets</a:t>
            </a:r>
            <a:r>
              <a:rPr lang="en" sz="1700">
                <a:solidFill>
                  <a:srgbClr val="999999"/>
                </a:solidFill>
              </a:rPr>
              <a:t> Extra: Draw the tree and array of this WQU with PC</a:t>
            </a:r>
            <a:r>
              <a:rPr lang="en"/>
              <a:t> </a:t>
            </a:r>
            <a:endParaRPr/>
          </a:p>
        </p:txBody>
      </p:sp>
      <p:sp>
        <p:nvSpPr>
          <p:cNvPr id="546" name="Google Shape;546;p52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connect(7, 4);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find(8);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47" name="Google Shape;547;p52"/>
          <p:cNvSpPr txBox="1"/>
          <p:nvPr/>
        </p:nvSpPr>
        <p:spPr>
          <a:xfrm>
            <a:off x="3380325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[-1, -1, -1, -1, -1, -1, -1, -1, -1]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48" name="Google Shape;548;p52"/>
          <p:cNvSpPr/>
          <p:nvPr/>
        </p:nvSpPr>
        <p:spPr>
          <a:xfrm>
            <a:off x="4072200" y="20711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49" name="Google Shape;549;p52"/>
          <p:cNvSpPr/>
          <p:nvPr/>
        </p:nvSpPr>
        <p:spPr>
          <a:xfrm>
            <a:off x="6065550" y="2086763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50" name="Google Shape;550;p52"/>
          <p:cNvSpPr/>
          <p:nvPr/>
        </p:nvSpPr>
        <p:spPr>
          <a:xfrm>
            <a:off x="6604650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51" name="Google Shape;551;p52"/>
          <p:cNvSpPr/>
          <p:nvPr/>
        </p:nvSpPr>
        <p:spPr>
          <a:xfrm>
            <a:off x="5607975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52" name="Google Shape;552;p52"/>
          <p:cNvSpPr/>
          <p:nvPr/>
        </p:nvSpPr>
        <p:spPr>
          <a:xfrm>
            <a:off x="4611300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53" name="Google Shape;553;p52"/>
          <p:cNvSpPr/>
          <p:nvPr/>
        </p:nvSpPr>
        <p:spPr>
          <a:xfrm>
            <a:off x="3614625" y="30299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54" name="Google Shape;554;p52"/>
          <p:cNvSpPr/>
          <p:nvPr/>
        </p:nvSpPr>
        <p:spPr>
          <a:xfrm>
            <a:off x="7062225" y="20867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55" name="Google Shape;555;p52"/>
          <p:cNvSpPr/>
          <p:nvPr/>
        </p:nvSpPr>
        <p:spPr>
          <a:xfrm>
            <a:off x="5068875" y="2086763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56" name="Google Shape;556;p52"/>
          <p:cNvSpPr/>
          <p:nvPr/>
        </p:nvSpPr>
        <p:spPr>
          <a:xfrm>
            <a:off x="3075525" y="20711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lang="en">
                <a:solidFill>
                  <a:schemeClr val="accent2"/>
                </a:solidFill>
              </a:rPr>
              <a:t>D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Disjoint Sets</a:t>
            </a:r>
            <a:r>
              <a:rPr lang="en" sz="1700">
                <a:solidFill>
                  <a:srgbClr val="999999"/>
                </a:solidFill>
              </a:rPr>
              <a:t> Extra: Draw the tree and array of this WQU with PC</a:t>
            </a:r>
            <a:r>
              <a:rPr lang="en"/>
              <a:t> </a:t>
            </a:r>
            <a:endParaRPr/>
          </a:p>
        </p:txBody>
      </p:sp>
      <p:sp>
        <p:nvSpPr>
          <p:cNvPr id="562" name="Google Shape;562;p53"/>
          <p:cNvSpPr txBox="1"/>
          <p:nvPr>
            <p:ph idx="1" type="body"/>
          </p:nvPr>
        </p:nvSpPr>
        <p:spPr>
          <a:xfrm>
            <a:off x="311700" y="1152475"/>
            <a:ext cx="2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connect(2,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connect(1,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connect(5, 7);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connect(8,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connect(7, 2);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find(3);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connect(0, 6);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connect(7, 4);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connect(6, 3);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find(8); 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2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find(6);</a:t>
            </a: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// 2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3" name="Google Shape;563;p53"/>
          <p:cNvSpPr txBox="1"/>
          <p:nvPr/>
        </p:nvSpPr>
        <p:spPr>
          <a:xfrm>
            <a:off x="3810800" y="1152475"/>
            <a:ext cx="4525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 2, -9, 2, 2, 2, 2, 2, 2]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4" name="Google Shape;564;p53"/>
          <p:cNvSpPr/>
          <p:nvPr/>
        </p:nvSpPr>
        <p:spPr>
          <a:xfrm>
            <a:off x="3810800" y="2720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5" name="Google Shape;565;p53"/>
          <p:cNvSpPr/>
          <p:nvPr/>
        </p:nvSpPr>
        <p:spPr>
          <a:xfrm>
            <a:off x="4435950" y="2720713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6" name="Google Shape;566;p53"/>
          <p:cNvSpPr/>
          <p:nvPr/>
        </p:nvSpPr>
        <p:spPr>
          <a:xfrm>
            <a:off x="7561700" y="2720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7" name="Google Shape;567;p53"/>
          <p:cNvSpPr/>
          <p:nvPr/>
        </p:nvSpPr>
        <p:spPr>
          <a:xfrm>
            <a:off x="6936550" y="2720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8" name="Google Shape;568;p53"/>
          <p:cNvSpPr/>
          <p:nvPr/>
        </p:nvSpPr>
        <p:spPr>
          <a:xfrm>
            <a:off x="6311400" y="2720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9" name="Google Shape;569;p53"/>
          <p:cNvSpPr/>
          <p:nvPr/>
        </p:nvSpPr>
        <p:spPr>
          <a:xfrm>
            <a:off x="5686250" y="2720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70" name="Google Shape;570;p53"/>
          <p:cNvSpPr/>
          <p:nvPr/>
        </p:nvSpPr>
        <p:spPr>
          <a:xfrm>
            <a:off x="5061100" y="2720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71" name="Google Shape;571;p53"/>
          <p:cNvSpPr/>
          <p:nvPr/>
        </p:nvSpPr>
        <p:spPr>
          <a:xfrm>
            <a:off x="5068875" y="1599663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72" name="Google Shape;572;p53"/>
          <p:cNvSpPr/>
          <p:nvPr/>
        </p:nvSpPr>
        <p:spPr>
          <a:xfrm>
            <a:off x="3185650" y="2720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573" name="Google Shape;573;p53"/>
          <p:cNvCxnSpPr>
            <a:stCxn id="572" idx="0"/>
            <a:endCxn id="571" idx="4"/>
          </p:cNvCxnSpPr>
          <p:nvPr/>
        </p:nvCxnSpPr>
        <p:spPr>
          <a:xfrm flipH="1" rot="10800000">
            <a:off x="3455200" y="2138725"/>
            <a:ext cx="18831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53"/>
          <p:cNvCxnSpPr>
            <a:stCxn id="564" idx="0"/>
            <a:endCxn id="571" idx="4"/>
          </p:cNvCxnSpPr>
          <p:nvPr/>
        </p:nvCxnSpPr>
        <p:spPr>
          <a:xfrm flipH="1" rot="10800000">
            <a:off x="4080350" y="2138725"/>
            <a:ext cx="12582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53"/>
          <p:cNvCxnSpPr>
            <a:stCxn id="565" idx="0"/>
            <a:endCxn id="571" idx="4"/>
          </p:cNvCxnSpPr>
          <p:nvPr/>
        </p:nvCxnSpPr>
        <p:spPr>
          <a:xfrm flipH="1" rot="10800000">
            <a:off x="4705500" y="2138713"/>
            <a:ext cx="6330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53"/>
          <p:cNvCxnSpPr>
            <a:stCxn id="570" idx="0"/>
            <a:endCxn id="571" idx="4"/>
          </p:cNvCxnSpPr>
          <p:nvPr/>
        </p:nvCxnSpPr>
        <p:spPr>
          <a:xfrm flipH="1" rot="10800000">
            <a:off x="5330650" y="2138725"/>
            <a:ext cx="78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53"/>
          <p:cNvCxnSpPr>
            <a:stCxn id="569" idx="0"/>
            <a:endCxn id="571" idx="4"/>
          </p:cNvCxnSpPr>
          <p:nvPr/>
        </p:nvCxnSpPr>
        <p:spPr>
          <a:xfrm rot="10800000">
            <a:off x="5338400" y="2138725"/>
            <a:ext cx="6174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53"/>
          <p:cNvCxnSpPr>
            <a:stCxn id="568" idx="0"/>
            <a:endCxn id="571" idx="4"/>
          </p:cNvCxnSpPr>
          <p:nvPr/>
        </p:nvCxnSpPr>
        <p:spPr>
          <a:xfrm rot="10800000">
            <a:off x="5338350" y="2138725"/>
            <a:ext cx="12426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53"/>
          <p:cNvCxnSpPr>
            <a:stCxn id="567" idx="0"/>
            <a:endCxn id="571" idx="4"/>
          </p:cNvCxnSpPr>
          <p:nvPr/>
        </p:nvCxnSpPr>
        <p:spPr>
          <a:xfrm rot="10800000">
            <a:off x="5338300" y="2138725"/>
            <a:ext cx="18678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53"/>
          <p:cNvCxnSpPr>
            <a:stCxn id="566" idx="0"/>
            <a:endCxn id="571" idx="4"/>
          </p:cNvCxnSpPr>
          <p:nvPr/>
        </p:nvCxnSpPr>
        <p:spPr>
          <a:xfrm rot="10800000">
            <a:off x="5338550" y="2138725"/>
            <a:ext cx="24927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pic>
        <p:nvPicPr>
          <p:cNvPr id="586" name="Google Shape;5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375" y="2011525"/>
            <a:ext cx="2035250" cy="20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4"/>
          <p:cNvSpPr txBox="1"/>
          <p:nvPr>
            <p:ph idx="1" type="body"/>
          </p:nvPr>
        </p:nvSpPr>
        <p:spPr>
          <a:xfrm>
            <a:off x="311700" y="1283100"/>
            <a:ext cx="8520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2"/>
                </a:solidFill>
              </a:rPr>
              <a:t>tinyurl.com/61b-disc-att-fa24</a:t>
            </a:r>
            <a:endParaRPr b="1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Orders of Growth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762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O(1) &lt; O(log n) &lt; O(n) &lt; O(n log n) &lt; O(n</a:t>
            </a:r>
            <a:r>
              <a:rPr baseline="30000" lang="en" sz="1200"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) &lt; O(c</a:t>
            </a:r>
            <a:r>
              <a:rPr baseline="30000"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Alternatively: constant &lt; logarithmic &lt; linear &lt; nlogn &lt; quadratic &lt; exponential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Desmos example here</a:t>
            </a:r>
            <a:endParaRPr b="1"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Constants don’t matter in the long run!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 sums: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1 + 2 + 3 + . . . + N  = Θ(N</a:t>
            </a:r>
            <a:r>
              <a:rPr baseline="30000" lang="en"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1 + 2 + 4 + 8 + . . . + N  = Θ(N)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Tightest Bound?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Sometimes it’s easier to bound the runtime than to calculate the runtime.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you bound, </a:t>
            </a:r>
            <a:r>
              <a:rPr lang="en"/>
              <a:t>always provide the tightest bound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i.e, the bound that provides the most information about the runtime.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Ex. Given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f(n) = 2n + 5</a:t>
            </a:r>
            <a:r>
              <a:rPr lang="en"/>
              <a:t>, we could say that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f(n)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∈ O(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baseline="30000"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"/>
              <a:t>, but that doesn’t tell us very much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lot of functions are upper bounded by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O(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baseline="30000"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"/>
              <a:t> (grows really fast!)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 better, tighter bound would be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f(n) ∈ Θ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vs. Worst Case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0000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best-worst case analysis, we still assume the input is very large.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Therefore, you cannot make assumptions such as N == 1 or N &lt;= 10 in these analyses.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best case is not when the input is 1.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best case is not when the input is 1.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Seriously, the best case is </a:t>
            </a:r>
            <a:r>
              <a:rPr b="1" lang="en" u="sng"/>
              <a:t>not</a:t>
            </a:r>
            <a:r>
              <a:rPr b="1" lang="en"/>
              <a:t> when the input is 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vs. Worst Case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0000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Represented with tight bound Θ because they should be consistent (always run in the same time)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 out for branching statements, loop conditions, breaks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Check: What is the best/worst case runtime of the function below?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Remember: The best case is not when the input is 1.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static void example(int N)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while (N &gt; 0)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if (func(N))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break;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N -= 1;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833125" y="2409675"/>
            <a:ext cx="5110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case: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Θ(1), where N = some int for which func(N) is immediately true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I’m not assuming N is 1 or N is small. func(N) could be return whether N is an even number, and when N is very large but even number this function runs in constant 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Worst case: Θ(N), where N = some int for which func(N), func(N - 1), …, func(1) are all false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vs. Worst Case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0000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Best/worst case vs. lower/upper bound analogy: how much does it cost to eat at a restaurant?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Best/worst-case: “the cheapest thing on the menu is $5 and the most expensive is $50”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Lower/upper bound: “every item is at least $5 and at most $50” (credit: Alex Schedel)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one is more informative?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one: the best/worst-case are the tightest lower/upper-bounds you can give.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 61B Discussion">
  <a:themeElements>
    <a:clrScheme name="Simple Light">
      <a:dk1>
        <a:srgbClr val="000000"/>
      </a:dk1>
      <a:lt1>
        <a:srgbClr val="FFFFFF"/>
      </a:lt1>
      <a:dk2>
        <a:srgbClr val="888888"/>
      </a:dk2>
      <a:lt2>
        <a:srgbClr val="EEEEEE"/>
      </a:lt2>
      <a:accent1>
        <a:srgbClr val="003262"/>
      </a:accent1>
      <a:accent2>
        <a:srgbClr val="3B7EA1"/>
      </a:accent2>
      <a:accent3>
        <a:srgbClr val="FDB515"/>
      </a:accent3>
      <a:accent4>
        <a:srgbClr val="C4820E"/>
      </a:accent4>
      <a:accent5>
        <a:srgbClr val="46535E"/>
      </a:accent5>
      <a:accent6>
        <a:srgbClr val="B9D3B6"/>
      </a:accent6>
      <a:hlink>
        <a:srgbClr val="584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