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Lato"/>
      <p:regular r:id="rId36"/>
      <p:bold r:id="rId37"/>
      <p:italic r:id="rId38"/>
      <p:boldItalic r:id="rId39"/>
    </p:embeddedFont>
    <p:embeddedFont>
      <p:font typeface="Montserrat"/>
      <p:regular r:id="rId40"/>
      <p:bold r:id="rId41"/>
      <p:italic r:id="rId42"/>
      <p:boldItalic r:id="rId43"/>
    </p:embeddedFont>
    <p:embeddedFont>
      <p:font typeface="IBM Plex Mono"/>
      <p:regular r:id="rId44"/>
      <p:bold r:id="rId45"/>
      <p:italic r:id="rId46"/>
      <p:boldItalic r:id="rId47"/>
    </p:embeddedFont>
    <p:embeddedFont>
      <p:font typeface="Open Sans"/>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42" Type="http://schemas.openxmlformats.org/officeDocument/2006/relationships/font" Target="fonts/Montserrat-italic.fntdata"/><Relationship Id="rId41" Type="http://schemas.openxmlformats.org/officeDocument/2006/relationships/font" Target="fonts/Montserrat-bold.fntdata"/><Relationship Id="rId44" Type="http://schemas.openxmlformats.org/officeDocument/2006/relationships/font" Target="fonts/IBMPlexMono-regular.fntdata"/><Relationship Id="rId43" Type="http://schemas.openxmlformats.org/officeDocument/2006/relationships/font" Target="fonts/Montserrat-boldItalic.fntdata"/><Relationship Id="rId46" Type="http://schemas.openxmlformats.org/officeDocument/2006/relationships/font" Target="fonts/IBMPlexMono-italic.fntdata"/><Relationship Id="rId45" Type="http://schemas.openxmlformats.org/officeDocument/2006/relationships/font" Target="fonts/IBMPlexMon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regular.fntdata"/><Relationship Id="rId47" Type="http://schemas.openxmlformats.org/officeDocument/2006/relationships/font" Target="fonts/IBMPlexMono-boldItalic.fntdata"/><Relationship Id="rId49"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Lato-bold.fntdata"/><Relationship Id="rId36" Type="http://schemas.openxmlformats.org/officeDocument/2006/relationships/font" Target="fonts/Lato-regular.fntdata"/><Relationship Id="rId39" Type="http://schemas.openxmlformats.org/officeDocument/2006/relationships/font" Target="fonts/Lato-boldItalic.fntdata"/><Relationship Id="rId38" Type="http://schemas.openxmlformats.org/officeDocument/2006/relationships/font" Target="fonts/Lato-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penSans-boldItalic.fntdata"/><Relationship Id="rId5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65c577d76c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65c577d76c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5c577d76c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5c577d76c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5c577d76c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5c577d76c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65c577d76c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65c577d76c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65c577d76c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65c577d76c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5c577d76c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65c577d76c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5c577d76c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5c577d76c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5c577d76c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5c577d76c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5c577d76c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5c577d76c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There is a lot of information here to digest here, so come prepared if students do ask a lot of questions here.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5c577d76c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5c577d76c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There is a lot of information here to digest here, so come prepared if students do ask a lot of questions here.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5c577d76c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5c577d76c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There is a lot of information here to digest here, so come prepared if students do ask a lot of questions here.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265c577d76c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265c577d76c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5c577d76c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5c577d76c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There is a lot of information here to digest here, so come prepared if students do ask a lot of questions here.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More Notes: </a:t>
            </a:r>
            <a:endParaRPr>
              <a:solidFill>
                <a:schemeClr val="dk1"/>
              </a:solidFill>
            </a:endParaRPr>
          </a:p>
          <a:p>
            <a:pPr indent="-292100" lvl="0" marL="457200" rtl="0" algn="l">
              <a:lnSpc>
                <a:spcPct val="115000"/>
              </a:lnSpc>
              <a:spcBef>
                <a:spcPts val="0"/>
              </a:spcBef>
              <a:spcAft>
                <a:spcPts val="0"/>
              </a:spcAft>
              <a:buClr>
                <a:schemeClr val="dk1"/>
              </a:buClr>
              <a:buSzPts val="1000"/>
              <a:buChar char="●"/>
            </a:pPr>
            <a:r>
              <a:rPr b="1" lang="en" sz="1000">
                <a:solidFill>
                  <a:schemeClr val="dk1"/>
                </a:solidFill>
                <a:latin typeface="Courier New"/>
                <a:ea typeface="Courier New"/>
                <a:cs typeface="Courier New"/>
                <a:sym typeface="Courier New"/>
              </a:rPr>
              <a:t>git init: </a:t>
            </a:r>
            <a:r>
              <a:rPr lang="en" sz="1000">
                <a:solidFill>
                  <a:schemeClr val="dk1"/>
                </a:solidFill>
                <a:latin typeface="Lato"/>
                <a:ea typeface="Lato"/>
                <a:cs typeface="Lato"/>
                <a:sym typeface="Lato"/>
              </a:rPr>
              <a:t>Tells the git version control system that we want to track the history of our current directory.</a:t>
            </a:r>
            <a:endParaRPr sz="1000">
              <a:solidFill>
                <a:schemeClr val="dk1"/>
              </a:solidFill>
              <a:latin typeface="Lato"/>
              <a:ea typeface="Lato"/>
              <a:cs typeface="Lato"/>
              <a:sym typeface="La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5c577d76c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5c577d76c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There is a lot of information here to digest here, so come prepared if students do ask a lot of questions here.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5c577d76c_0_347:notes"/>
          <p:cNvSpPr/>
          <p:nvPr>
            <p:ph idx="2" type="sldImg"/>
          </p:nvPr>
        </p:nvSpPr>
        <p:spPr>
          <a:xfrm>
            <a:off x="457200" y="571500"/>
            <a:ext cx="3657600" cy="1543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g265c577d76c_0_347: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lnSpc>
                <a:spcPct val="100000"/>
              </a:lnSpc>
              <a:spcBef>
                <a:spcPts val="0"/>
              </a:spcBef>
              <a:spcAft>
                <a:spcPts val="0"/>
              </a:spcAft>
              <a:buSzPts val="900"/>
              <a:buNone/>
            </a:pPr>
            <a:r>
              <a:t/>
            </a:r>
            <a:endParaRPr/>
          </a:p>
        </p:txBody>
      </p:sp>
      <p:sp>
        <p:nvSpPr>
          <p:cNvPr id="181" name="Google Shape;181;g265c577d76c_0_347: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lnSpc>
                <a:spcPct val="100000"/>
              </a:lnSpc>
              <a:spcBef>
                <a:spcPts val="0"/>
              </a:spcBef>
              <a:spcAft>
                <a:spcPts val="0"/>
              </a:spcAft>
              <a:buClr>
                <a:srgbClr val="000000"/>
              </a:buClr>
              <a:buSzPts val="700"/>
              <a:buFont typeface="Arial"/>
              <a:buNone/>
            </a:pPr>
            <a:fld id="{00000000-1234-1234-1234-123412341234}" type="slidenum">
              <a:rPr lang="en" sz="900"/>
              <a:t>‹#›</a:t>
            </a:fld>
            <a:endParaRPr sz="9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65c577d76c_0_364:notes"/>
          <p:cNvSpPr/>
          <p:nvPr>
            <p:ph idx="2" type="sldImg"/>
          </p:nvPr>
        </p:nvSpPr>
        <p:spPr>
          <a:xfrm>
            <a:off x="457200" y="571500"/>
            <a:ext cx="3657600" cy="1543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g265c577d76c_0_364: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lnSpc>
                <a:spcPct val="100000"/>
              </a:lnSpc>
              <a:spcBef>
                <a:spcPts val="0"/>
              </a:spcBef>
              <a:spcAft>
                <a:spcPts val="0"/>
              </a:spcAft>
              <a:buSzPts val="900"/>
              <a:buNone/>
            </a:pPr>
            <a:r>
              <a:t/>
            </a:r>
            <a:endParaRPr/>
          </a:p>
        </p:txBody>
      </p:sp>
      <p:sp>
        <p:nvSpPr>
          <p:cNvPr id="199" name="Google Shape;199;g265c577d76c_0_364: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lnSpc>
                <a:spcPct val="100000"/>
              </a:lnSpc>
              <a:spcBef>
                <a:spcPts val="0"/>
              </a:spcBef>
              <a:spcAft>
                <a:spcPts val="0"/>
              </a:spcAft>
              <a:buClr>
                <a:srgbClr val="000000"/>
              </a:buClr>
              <a:buSzPts val="700"/>
              <a:buFont typeface="Arial"/>
              <a:buNone/>
            </a:pPr>
            <a:fld id="{00000000-1234-1234-1234-123412341234}" type="slidenum">
              <a:rPr lang="en" sz="900"/>
              <a:t>‹#›</a:t>
            </a:fld>
            <a:endParaRPr sz="9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65c577d76c_0_379:notes"/>
          <p:cNvSpPr/>
          <p:nvPr>
            <p:ph idx="2" type="sldImg"/>
          </p:nvPr>
        </p:nvSpPr>
        <p:spPr>
          <a:xfrm>
            <a:off x="457200" y="571500"/>
            <a:ext cx="3657600" cy="1543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g265c577d76c_0_379: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lnSpc>
                <a:spcPct val="100000"/>
              </a:lnSpc>
              <a:spcBef>
                <a:spcPts val="0"/>
              </a:spcBef>
              <a:spcAft>
                <a:spcPts val="0"/>
              </a:spcAft>
              <a:buSzPts val="900"/>
              <a:buNone/>
            </a:pPr>
            <a:r>
              <a:t/>
            </a:r>
            <a:endParaRPr/>
          </a:p>
        </p:txBody>
      </p:sp>
      <p:sp>
        <p:nvSpPr>
          <p:cNvPr id="215" name="Google Shape;215;g265c577d76c_0_379: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lnSpc>
                <a:spcPct val="100000"/>
              </a:lnSpc>
              <a:spcBef>
                <a:spcPts val="0"/>
              </a:spcBef>
              <a:spcAft>
                <a:spcPts val="0"/>
              </a:spcAft>
              <a:buClr>
                <a:srgbClr val="000000"/>
              </a:buClr>
              <a:buSzPts val="700"/>
              <a:buFont typeface="Arial"/>
              <a:buNone/>
            </a:pPr>
            <a:fld id="{00000000-1234-1234-1234-123412341234}" type="slidenum">
              <a:rPr lang="en" sz="900"/>
              <a:t>‹#›</a:t>
            </a:fld>
            <a:endParaRPr sz="9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65c577d76c_0_393:notes"/>
          <p:cNvSpPr/>
          <p:nvPr>
            <p:ph idx="2" type="sldImg"/>
          </p:nvPr>
        </p:nvSpPr>
        <p:spPr>
          <a:xfrm>
            <a:off x="457200" y="571500"/>
            <a:ext cx="3657600" cy="1543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g265c577d76c_0_393: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lnSpc>
                <a:spcPct val="100000"/>
              </a:lnSpc>
              <a:spcBef>
                <a:spcPts val="0"/>
              </a:spcBef>
              <a:spcAft>
                <a:spcPts val="0"/>
              </a:spcAft>
              <a:buSzPts val="900"/>
              <a:buNone/>
            </a:pPr>
            <a:r>
              <a:rPr lang="en"/>
              <a:t>Note: </a:t>
            </a:r>
            <a:r>
              <a:rPr lang="en">
                <a:latin typeface="Courier New"/>
                <a:ea typeface="Courier New"/>
                <a:cs typeface="Courier New"/>
                <a:sym typeface="Courier New"/>
              </a:rPr>
              <a:t>git push origin main</a:t>
            </a:r>
            <a:r>
              <a:rPr lang="en">
                <a:latin typeface="Open Sans"/>
                <a:ea typeface="Open Sans"/>
                <a:cs typeface="Open Sans"/>
                <a:sym typeface="Open Sans"/>
              </a:rPr>
              <a:t> </a:t>
            </a:r>
            <a:r>
              <a:rPr lang="en"/>
              <a:t>is the main command they’ll be using throughout to push their work into their remote repository (keep in mind that it is following the syntax of the command, where origin is the repository name and main is the branch name). Make sure to clarify to students if needed or if questions arise.</a:t>
            </a:r>
            <a:r>
              <a:rPr lang="en">
                <a:latin typeface="Open Sans"/>
                <a:ea typeface="Open Sans"/>
                <a:cs typeface="Open Sans"/>
                <a:sym typeface="Open Sans"/>
              </a:rPr>
              <a:t> </a:t>
            </a:r>
            <a:endParaRPr>
              <a:latin typeface="Open Sans"/>
              <a:ea typeface="Open Sans"/>
              <a:cs typeface="Open Sans"/>
              <a:sym typeface="Open Sans"/>
            </a:endParaRPr>
          </a:p>
        </p:txBody>
      </p:sp>
      <p:sp>
        <p:nvSpPr>
          <p:cNvPr id="230" name="Google Shape;230;g265c577d76c_0_393: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lnSpc>
                <a:spcPct val="100000"/>
              </a:lnSpc>
              <a:spcBef>
                <a:spcPts val="0"/>
              </a:spcBef>
              <a:spcAft>
                <a:spcPts val="0"/>
              </a:spcAft>
              <a:buClr>
                <a:srgbClr val="000000"/>
              </a:buClr>
              <a:buSzPts val="700"/>
              <a:buFont typeface="Arial"/>
              <a:buNone/>
            </a:pPr>
            <a:fld id="{00000000-1234-1234-1234-123412341234}" type="slidenum">
              <a:rPr lang="en" sz="900"/>
              <a:t>‹#›</a:t>
            </a:fld>
            <a:endParaRPr sz="9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65c577d76c_0_411:notes"/>
          <p:cNvSpPr/>
          <p:nvPr>
            <p:ph idx="2" type="sldImg"/>
          </p:nvPr>
        </p:nvSpPr>
        <p:spPr>
          <a:xfrm>
            <a:off x="457200" y="571500"/>
            <a:ext cx="3657600" cy="1543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g265c577d76c_0_411: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lnSpc>
                <a:spcPct val="100000"/>
              </a:lnSpc>
              <a:spcBef>
                <a:spcPts val="0"/>
              </a:spcBef>
              <a:spcAft>
                <a:spcPts val="0"/>
              </a:spcAft>
              <a:buSzPts val="900"/>
              <a:buNone/>
            </a:pPr>
            <a:r>
              <a:rPr lang="en"/>
              <a:t>Note: The general command they use would be </a:t>
            </a:r>
            <a:r>
              <a:rPr lang="en">
                <a:latin typeface="Courier New"/>
                <a:ea typeface="Courier New"/>
                <a:cs typeface="Courier New"/>
                <a:sym typeface="Courier New"/>
              </a:rPr>
              <a:t>git pull skeleton main</a:t>
            </a:r>
            <a:r>
              <a:rPr lang="en"/>
              <a:t> when they’re getting the starting files for labs, projects, etc.</a:t>
            </a:r>
            <a:endParaRPr>
              <a:latin typeface="Open Sans"/>
              <a:ea typeface="Open Sans"/>
              <a:cs typeface="Open Sans"/>
              <a:sym typeface="Open Sans"/>
            </a:endParaRPr>
          </a:p>
        </p:txBody>
      </p:sp>
      <p:sp>
        <p:nvSpPr>
          <p:cNvPr id="249" name="Google Shape;249;g265c577d76c_0_411: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lnSpc>
                <a:spcPct val="100000"/>
              </a:lnSpc>
              <a:spcBef>
                <a:spcPts val="0"/>
              </a:spcBef>
              <a:spcAft>
                <a:spcPts val="0"/>
              </a:spcAft>
              <a:buClr>
                <a:srgbClr val="000000"/>
              </a:buClr>
              <a:buSzPts val="700"/>
              <a:buFont typeface="Arial"/>
              <a:buNone/>
            </a:pPr>
            <a:fld id="{00000000-1234-1234-1234-123412341234}" type="slidenum">
              <a:rPr lang="en" sz="900"/>
              <a:t>‹#›</a:t>
            </a:fld>
            <a:endParaRPr sz="9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65c577d76c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65c577d76c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very basic and simple explanation for Git - this is done intentionally. Git is difficult to understand. Make sure to emphasize that it’s okay not to understand it and to ask for help if they want to understand it better, for Git issues, etc. Explain the basics, its purpose and they’ll learn to utilize what they need as the course moves on. This also serves a brief summary of the workflow if you choose to skip the previous example or for summarization purposes.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65c577d76c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65c577d76c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65c577d76c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65c577d76c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65c577d76c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65c577d76c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65c577d76c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65c577d76c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65c577d76c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65c577d76c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65c577d76c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65c577d76c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f6ec6edb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f6ec6edb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836d3b5f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836d3b5f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5c577d76c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5c577d76c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slides cover the very basics of the Java syntax language - they’re skippable, as it’s something I think most students are able to pick up on as they work through the assignments and will be covered more in-depth in lecture and in homework 0. They’re left here for students if they want to revisit.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5c577d76c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5c577d76c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want to emphasize that not everyone is going to necessarily have Python coming into this course (while some students will because of CS61A, keep in mind that some students don’t necessarily have the same background, especially given this is a summer course). When introducing this part of the slide, make sure to double check that people are following along (and that they understand that the above is just printing out a statement and the general syntax used in Python) and that they mainly understand </a:t>
            </a:r>
            <a:r>
              <a:rPr b="1" lang="en"/>
              <a:t>the specific syntax of Java and its rules </a:t>
            </a:r>
            <a:r>
              <a:rPr lang="en"/>
              <a:t>(that is the main purpose of this slide, to be used as a comparison)</a:t>
            </a:r>
            <a:r>
              <a:rPr b="1" lang="en"/>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10" name="Google Shape;10;p2"/>
          <p:cNvSpPr txBox="1"/>
          <p:nvPr/>
        </p:nvSpPr>
        <p:spPr>
          <a:xfrm>
            <a:off x="755125" y="1368875"/>
            <a:ext cx="535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000000"/>
                </a:solidFill>
                <a:latin typeface="Lato"/>
                <a:ea typeface="Lato"/>
                <a:cs typeface="Lato"/>
                <a:sym typeface="Lato"/>
              </a:rPr>
              <a:t>Lab 1</a:t>
            </a:r>
            <a:endParaRPr b="1" sz="1800">
              <a:solidFill>
                <a:srgbClr val="000000"/>
              </a:solidFill>
              <a:latin typeface="Lato"/>
              <a:ea typeface="Lato"/>
              <a:cs typeface="Lato"/>
              <a:sym typeface="Lato"/>
            </a:endParaRPr>
          </a:p>
        </p:txBody>
      </p:sp>
      <p:sp>
        <p:nvSpPr>
          <p:cNvPr id="11" name="Google Shape;11;p2"/>
          <p:cNvSpPr txBox="1"/>
          <p:nvPr/>
        </p:nvSpPr>
        <p:spPr>
          <a:xfrm>
            <a:off x="713700" y="1565050"/>
            <a:ext cx="5351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800">
                <a:solidFill>
                  <a:srgbClr val="38A7FF"/>
                </a:solidFill>
                <a:latin typeface="Lato"/>
                <a:ea typeface="Lato"/>
                <a:cs typeface="Lato"/>
                <a:sym typeface="Lato"/>
              </a:rPr>
              <a:t>IntelliJ, Git (Setup)</a:t>
            </a:r>
            <a:endParaRPr b="1" sz="4800">
              <a:solidFill>
                <a:srgbClr val="38A7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3" name="Shape 43"/>
        <p:cNvGrpSpPr/>
        <p:nvPr/>
      </p:nvGrpSpPr>
      <p:grpSpPr>
        <a:xfrm>
          <a:off x="0" y="0"/>
          <a:ext cx="0" cy="0"/>
          <a:chOff x="0" y="0"/>
          <a:chExt cx="0" cy="0"/>
        </a:xfrm>
      </p:grpSpPr>
      <p:sp>
        <p:nvSpPr>
          <p:cNvPr id="44" name="Google Shape;44;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12000"/>
              <a:buChar char="●"/>
              <a:defRPr sz="12000"/>
            </a:lvl1pPr>
            <a:lvl2pPr lvl="1" rtl="0" algn="ctr">
              <a:spcBef>
                <a:spcPts val="0"/>
              </a:spcBef>
              <a:spcAft>
                <a:spcPts val="0"/>
              </a:spcAft>
              <a:buSzPts val="12000"/>
              <a:buChar char="○"/>
              <a:defRPr sz="12000"/>
            </a:lvl2pPr>
            <a:lvl3pPr lvl="2" rtl="0" algn="ctr">
              <a:spcBef>
                <a:spcPts val="0"/>
              </a:spcBef>
              <a:spcAft>
                <a:spcPts val="0"/>
              </a:spcAft>
              <a:buSzPts val="12000"/>
              <a:buChar char="■"/>
              <a:defRPr sz="12000"/>
            </a:lvl3pPr>
            <a:lvl4pPr lvl="3" rtl="0" algn="ctr">
              <a:spcBef>
                <a:spcPts val="0"/>
              </a:spcBef>
              <a:spcAft>
                <a:spcPts val="0"/>
              </a:spcAft>
              <a:buSzPts val="12000"/>
              <a:buChar char="●"/>
              <a:defRPr sz="12000"/>
            </a:lvl4pPr>
            <a:lvl5pPr lvl="4" rtl="0" algn="ctr">
              <a:spcBef>
                <a:spcPts val="0"/>
              </a:spcBef>
              <a:spcAft>
                <a:spcPts val="0"/>
              </a:spcAft>
              <a:buSzPts val="12000"/>
              <a:buChar char="○"/>
              <a:defRPr sz="12000"/>
            </a:lvl5pPr>
            <a:lvl6pPr lvl="5" rtl="0" algn="ctr">
              <a:spcBef>
                <a:spcPts val="0"/>
              </a:spcBef>
              <a:spcAft>
                <a:spcPts val="0"/>
              </a:spcAft>
              <a:buSzPts val="12000"/>
              <a:buChar char="■"/>
              <a:defRPr sz="12000"/>
            </a:lvl6pPr>
            <a:lvl7pPr lvl="6" rtl="0" algn="ctr">
              <a:spcBef>
                <a:spcPts val="0"/>
              </a:spcBef>
              <a:spcAft>
                <a:spcPts val="0"/>
              </a:spcAft>
              <a:buSzPts val="12000"/>
              <a:buChar char="●"/>
              <a:defRPr sz="12000"/>
            </a:lvl7pPr>
            <a:lvl8pPr lvl="7" rtl="0" algn="ctr">
              <a:spcBef>
                <a:spcPts val="0"/>
              </a:spcBef>
              <a:spcAft>
                <a:spcPts val="0"/>
              </a:spcAft>
              <a:buSzPts val="12000"/>
              <a:buChar char="○"/>
              <a:defRPr sz="12000"/>
            </a:lvl8pPr>
            <a:lvl9pPr lvl="8" rtl="0" algn="ctr">
              <a:spcBef>
                <a:spcPts val="0"/>
              </a:spcBef>
              <a:spcAft>
                <a:spcPts val="0"/>
              </a:spcAft>
              <a:buSzPts val="12000"/>
              <a:buChar char="■"/>
              <a:defRPr sz="12000"/>
            </a:lvl9pPr>
          </a:lstStyle>
          <a:p>
            <a:r>
              <a:t>xx%</a:t>
            </a:r>
          </a:p>
        </p:txBody>
      </p:sp>
      <p:sp>
        <p:nvSpPr>
          <p:cNvPr id="45" name="Google Shape;45;p11"/>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6" name="Google Shape;4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S61B" type="blank">
  <p:cSld name="BLANK">
    <p:spTree>
      <p:nvGrpSpPr>
        <p:cNvPr id="47" name="Shape 47"/>
        <p:cNvGrpSpPr/>
        <p:nvPr/>
      </p:nvGrpSpPr>
      <p:grpSpPr>
        <a:xfrm>
          <a:off x="0" y="0"/>
          <a:ext cx="0" cy="0"/>
          <a:chOff x="0" y="0"/>
          <a:chExt cx="0" cy="0"/>
        </a:xfrm>
      </p:grpSpPr>
      <p:pic>
        <p:nvPicPr>
          <p:cNvPr id="48" name="Google Shape;48;p12"/>
          <p:cNvPicPr preferRelativeResize="0"/>
          <p:nvPr/>
        </p:nvPicPr>
        <p:blipFill rotWithShape="1">
          <a:blip r:embed="rId2">
            <a:alphaModFix/>
          </a:blip>
          <a:srcRect b="0" l="19" r="29" t="0"/>
          <a:stretch/>
        </p:blipFill>
        <p:spPr>
          <a:xfrm>
            <a:off x="8312500" y="4440675"/>
            <a:ext cx="505500" cy="505500"/>
          </a:xfrm>
          <a:prstGeom prst="ellipse">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49" name="Shape 4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600"/>
              <a:buChar char="●"/>
              <a:defRPr sz="3600"/>
            </a:lvl1pPr>
            <a:lvl2pPr lvl="1" rtl="0" algn="ctr">
              <a:spcBef>
                <a:spcPts val="0"/>
              </a:spcBef>
              <a:spcAft>
                <a:spcPts val="0"/>
              </a:spcAft>
              <a:buSzPts val="3600"/>
              <a:buChar char="○"/>
              <a:defRPr sz="3600"/>
            </a:lvl2pPr>
            <a:lvl3pPr lvl="2" rtl="0" algn="ctr">
              <a:spcBef>
                <a:spcPts val="0"/>
              </a:spcBef>
              <a:spcAft>
                <a:spcPts val="0"/>
              </a:spcAft>
              <a:buSzPts val="3600"/>
              <a:buChar char="■"/>
              <a:defRPr sz="3600"/>
            </a:lvl3pPr>
            <a:lvl4pPr lvl="3" rtl="0" algn="ctr">
              <a:spcBef>
                <a:spcPts val="0"/>
              </a:spcBef>
              <a:spcAft>
                <a:spcPts val="0"/>
              </a:spcAft>
              <a:buSzPts val="3600"/>
              <a:buChar char="●"/>
              <a:defRPr sz="3600"/>
            </a:lvl4pPr>
            <a:lvl5pPr lvl="4" rtl="0" algn="ctr">
              <a:spcBef>
                <a:spcPts val="0"/>
              </a:spcBef>
              <a:spcAft>
                <a:spcPts val="0"/>
              </a:spcAft>
              <a:buSzPts val="3600"/>
              <a:buChar char="○"/>
              <a:defRPr sz="3600"/>
            </a:lvl5pPr>
            <a:lvl6pPr lvl="5" rtl="0" algn="ctr">
              <a:spcBef>
                <a:spcPts val="0"/>
              </a:spcBef>
              <a:spcAft>
                <a:spcPts val="0"/>
              </a:spcAft>
              <a:buSzPts val="3600"/>
              <a:buChar char="■"/>
              <a:defRPr sz="3600"/>
            </a:lvl6pPr>
            <a:lvl7pPr lvl="6" rtl="0" algn="ctr">
              <a:spcBef>
                <a:spcPts val="0"/>
              </a:spcBef>
              <a:spcAft>
                <a:spcPts val="0"/>
              </a:spcAft>
              <a:buSzPts val="3600"/>
              <a:buChar char="●"/>
              <a:defRPr sz="3600"/>
            </a:lvl7pPr>
            <a:lvl8pPr lvl="7" rtl="0" algn="ctr">
              <a:spcBef>
                <a:spcPts val="0"/>
              </a:spcBef>
              <a:spcAft>
                <a:spcPts val="0"/>
              </a:spcAft>
              <a:buSzPts val="3600"/>
              <a:buChar char="○"/>
              <a:defRPr sz="3600"/>
            </a:lvl8pPr>
            <a:lvl9pPr lvl="8" rtl="0" algn="ctr">
              <a:spcBef>
                <a:spcPts val="0"/>
              </a:spcBef>
              <a:spcAft>
                <a:spcPts val="0"/>
              </a:spcAft>
              <a:buSzPts val="3600"/>
              <a:buChar char="■"/>
              <a:defRPr sz="3600"/>
            </a:lvl9pPr>
          </a:lstStyle>
          <a:p/>
        </p:txBody>
      </p:sp>
      <p:sp>
        <p:nvSpPr>
          <p:cNvPr id="14" name="Google Shape;14;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7" name="Google Shape;17;p4"/>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8" name="Google Shape;1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1" name="Google Shape;21;p5"/>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2" name="Google Shape;22;p5"/>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6" name="Google Shape;2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400"/>
              <a:buChar char="●"/>
              <a:defRPr sz="2400"/>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29" name="Google Shape;29;p7"/>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4800"/>
              <a:buChar char="●"/>
              <a:defRPr sz="4800"/>
            </a:lvl1pPr>
            <a:lvl2pPr lvl="1" rtl="0">
              <a:spcBef>
                <a:spcPts val="0"/>
              </a:spcBef>
              <a:spcAft>
                <a:spcPts val="0"/>
              </a:spcAft>
              <a:buSzPts val="4800"/>
              <a:buChar char="○"/>
              <a:defRPr sz="4800"/>
            </a:lvl2pPr>
            <a:lvl3pPr lvl="2" rtl="0">
              <a:spcBef>
                <a:spcPts val="0"/>
              </a:spcBef>
              <a:spcAft>
                <a:spcPts val="0"/>
              </a:spcAft>
              <a:buSzPts val="4800"/>
              <a:buChar char="■"/>
              <a:defRPr sz="4800"/>
            </a:lvl3pPr>
            <a:lvl4pPr lvl="3" rtl="0">
              <a:spcBef>
                <a:spcPts val="0"/>
              </a:spcBef>
              <a:spcAft>
                <a:spcPts val="0"/>
              </a:spcAft>
              <a:buSzPts val="4800"/>
              <a:buChar char="●"/>
              <a:defRPr sz="4800"/>
            </a:lvl4pPr>
            <a:lvl5pPr lvl="4" rtl="0">
              <a:spcBef>
                <a:spcPts val="0"/>
              </a:spcBef>
              <a:spcAft>
                <a:spcPts val="0"/>
              </a:spcAft>
              <a:buSzPts val="4800"/>
              <a:buChar char="○"/>
              <a:defRPr sz="4800"/>
            </a:lvl5pPr>
            <a:lvl6pPr lvl="5" rtl="0">
              <a:spcBef>
                <a:spcPts val="0"/>
              </a:spcBef>
              <a:spcAft>
                <a:spcPts val="0"/>
              </a:spcAft>
              <a:buSzPts val="4800"/>
              <a:buChar char="■"/>
              <a:defRPr sz="4800"/>
            </a:lvl6pPr>
            <a:lvl7pPr lvl="6" rtl="0">
              <a:spcBef>
                <a:spcPts val="0"/>
              </a:spcBef>
              <a:spcAft>
                <a:spcPts val="0"/>
              </a:spcAft>
              <a:buSzPts val="4800"/>
              <a:buChar char="●"/>
              <a:defRPr sz="4800"/>
            </a:lvl7pPr>
            <a:lvl8pPr lvl="7" rtl="0">
              <a:spcBef>
                <a:spcPts val="0"/>
              </a:spcBef>
              <a:spcAft>
                <a:spcPts val="0"/>
              </a:spcAft>
              <a:buSzPts val="4800"/>
              <a:buChar char="○"/>
              <a:defRPr sz="4800"/>
            </a:lvl8pPr>
            <a:lvl9pPr lvl="8" rtl="0">
              <a:spcBef>
                <a:spcPts val="0"/>
              </a:spcBef>
              <a:spcAft>
                <a:spcPts val="0"/>
              </a:spcAft>
              <a:buSzPts val="4800"/>
              <a:buChar char="■"/>
              <a:defRPr sz="4800"/>
            </a:lvl9pPr>
          </a:lstStyle>
          <a:p/>
        </p:txBody>
      </p:sp>
      <p:sp>
        <p:nvSpPr>
          <p:cNvPr id="33" name="Google Shape;3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4200"/>
              <a:buChar char="●"/>
              <a:defRPr sz="4200"/>
            </a:lvl1pPr>
            <a:lvl2pPr lvl="1" rtl="0" algn="ctr">
              <a:spcBef>
                <a:spcPts val="0"/>
              </a:spcBef>
              <a:spcAft>
                <a:spcPts val="0"/>
              </a:spcAft>
              <a:buSzPts val="4200"/>
              <a:buChar char="○"/>
              <a:defRPr sz="4200"/>
            </a:lvl2pPr>
            <a:lvl3pPr lvl="2" rtl="0" algn="ctr">
              <a:spcBef>
                <a:spcPts val="0"/>
              </a:spcBef>
              <a:spcAft>
                <a:spcPts val="0"/>
              </a:spcAft>
              <a:buSzPts val="4200"/>
              <a:buChar char="■"/>
              <a:defRPr sz="4200"/>
            </a:lvl3pPr>
            <a:lvl4pPr lvl="3" rtl="0" algn="ctr">
              <a:spcBef>
                <a:spcPts val="0"/>
              </a:spcBef>
              <a:spcAft>
                <a:spcPts val="0"/>
              </a:spcAft>
              <a:buSzPts val="4200"/>
              <a:buChar char="●"/>
              <a:defRPr sz="4200"/>
            </a:lvl4pPr>
            <a:lvl5pPr lvl="4" rtl="0" algn="ctr">
              <a:spcBef>
                <a:spcPts val="0"/>
              </a:spcBef>
              <a:spcAft>
                <a:spcPts val="0"/>
              </a:spcAft>
              <a:buSzPts val="4200"/>
              <a:buChar char="○"/>
              <a:defRPr sz="4200"/>
            </a:lvl5pPr>
            <a:lvl6pPr lvl="5" rtl="0" algn="ctr">
              <a:spcBef>
                <a:spcPts val="0"/>
              </a:spcBef>
              <a:spcAft>
                <a:spcPts val="0"/>
              </a:spcAft>
              <a:buSzPts val="4200"/>
              <a:buChar char="■"/>
              <a:defRPr sz="4200"/>
            </a:lvl6pPr>
            <a:lvl7pPr lvl="6" rtl="0" algn="ctr">
              <a:spcBef>
                <a:spcPts val="0"/>
              </a:spcBef>
              <a:spcAft>
                <a:spcPts val="0"/>
              </a:spcAft>
              <a:buSzPts val="4200"/>
              <a:buChar char="●"/>
              <a:defRPr sz="4200"/>
            </a:lvl7pPr>
            <a:lvl8pPr lvl="7" rtl="0" algn="ctr">
              <a:spcBef>
                <a:spcPts val="0"/>
              </a:spcBef>
              <a:spcAft>
                <a:spcPts val="0"/>
              </a:spcAft>
              <a:buSzPts val="4200"/>
              <a:buChar char="○"/>
              <a:defRPr sz="4200"/>
            </a:lvl8pPr>
            <a:lvl9pPr lvl="8" rtl="0" algn="ctr">
              <a:spcBef>
                <a:spcPts val="0"/>
              </a:spcBef>
              <a:spcAft>
                <a:spcPts val="0"/>
              </a:spcAft>
              <a:buSzPts val="4200"/>
              <a:buChar char="■"/>
              <a:defRPr sz="4200"/>
            </a:lvl9pPr>
          </a:lstStyle>
          <a:p/>
        </p:txBody>
      </p:sp>
      <p:sp>
        <p:nvSpPr>
          <p:cNvPr id="37" name="Google Shape;37;p9"/>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8" name="Google Shape;38;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9" name="Google Shape;3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 name="Shape 40"/>
        <p:cNvGrpSpPr/>
        <p:nvPr/>
      </p:nvGrpSpPr>
      <p:grpSpPr>
        <a:xfrm>
          <a:off x="0" y="0"/>
          <a:ext cx="0" cy="0"/>
          <a:chOff x="0" y="0"/>
          <a:chExt cx="0" cy="0"/>
        </a:xfrm>
      </p:grpSpPr>
      <p:sp>
        <p:nvSpPr>
          <p:cNvPr id="41" name="Google Shape;41;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400"/>
              <a:buNone/>
              <a:defRPr/>
            </a:lvl1pPr>
          </a:lstStyle>
          <a:p/>
        </p:txBody>
      </p:sp>
      <p:sp>
        <p:nvSpPr>
          <p:cNvPr id="42" name="Google Shape;4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19" r="29" t="0"/>
          <a:stretch/>
        </p:blipFill>
        <p:spPr>
          <a:xfrm>
            <a:off x="8312500" y="4440675"/>
            <a:ext cx="505500" cy="505500"/>
          </a:xfrm>
          <a:prstGeom prst="ellipse">
            <a:avLst/>
          </a:prstGeom>
          <a:noFill/>
          <a:ln>
            <a:noFill/>
          </a:ln>
        </p:spPr>
      </p:pic>
      <p:sp>
        <p:nvSpPr>
          <p:cNvPr id="7" name="Google Shape;7;p1"/>
          <p:cNvSpPr txBox="1"/>
          <p:nvPr/>
        </p:nvSpPr>
        <p:spPr>
          <a:xfrm>
            <a:off x="7236550" y="4659300"/>
            <a:ext cx="1351200" cy="23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rgbClr val="0044AA"/>
                </a:solidFill>
                <a:latin typeface="Lato"/>
                <a:ea typeface="Lato"/>
                <a:cs typeface="Lato"/>
                <a:sym typeface="Lato"/>
              </a:rPr>
              <a:t>CS61B </a:t>
            </a:r>
            <a:r>
              <a:rPr b="1" lang="en" sz="1000">
                <a:solidFill>
                  <a:srgbClr val="0044AA"/>
                </a:solidFill>
                <a:latin typeface="Lato"/>
                <a:ea typeface="Lato"/>
                <a:cs typeface="Lato"/>
                <a:sym typeface="Lato"/>
              </a:rPr>
              <a:t>Fall 2024</a:t>
            </a:r>
            <a:endParaRPr b="1" sz="1000">
              <a:solidFill>
                <a:srgbClr val="0044AA"/>
              </a:solidFill>
              <a:latin typeface="Lato"/>
              <a:ea typeface="Lato"/>
              <a:cs typeface="Lato"/>
              <a:sym typeface="Lato"/>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hyperlink" Target="https://git-school.github.io/visualizing-git/#free-remot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3" name="Shape 103"/>
        <p:cNvGrpSpPr/>
        <p:nvPr/>
      </p:nvGrpSpPr>
      <p:grpSpPr>
        <a:xfrm>
          <a:off x="0" y="0"/>
          <a:ext cx="0" cy="0"/>
          <a:chOff x="0" y="0"/>
          <a:chExt cx="0" cy="0"/>
        </a:xfrm>
      </p:grpSpPr>
      <p:sp>
        <p:nvSpPr>
          <p:cNvPr id="104" name="Google Shape;104;p23"/>
          <p:cNvSpPr txBox="1"/>
          <p:nvPr/>
        </p:nvSpPr>
        <p:spPr>
          <a:xfrm>
            <a:off x="632025" y="423275"/>
            <a:ext cx="535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008CCE"/>
                </a:solidFill>
                <a:latin typeface="Lato"/>
                <a:ea typeface="Lato"/>
                <a:cs typeface="Lato"/>
                <a:sym typeface="Lato"/>
              </a:rPr>
              <a:t>Java: </a:t>
            </a:r>
            <a:r>
              <a:rPr b="1" lang="en" sz="2400">
                <a:solidFill>
                  <a:srgbClr val="FF0008"/>
                </a:solidFill>
                <a:latin typeface="Lato"/>
                <a:ea typeface="Lato"/>
                <a:cs typeface="Lato"/>
                <a:sym typeface="Lato"/>
              </a:rPr>
              <a:t>HelloWorld</a:t>
            </a:r>
            <a:endParaRPr b="1" sz="2400">
              <a:solidFill>
                <a:srgbClr val="FF0008"/>
              </a:solidFill>
              <a:latin typeface="Lato"/>
              <a:ea typeface="Lato"/>
              <a:cs typeface="Lato"/>
              <a:sym typeface="Lato"/>
            </a:endParaRPr>
          </a:p>
        </p:txBody>
      </p:sp>
      <p:sp>
        <p:nvSpPr>
          <p:cNvPr id="105" name="Google Shape;105;p23"/>
          <p:cNvSpPr txBox="1"/>
          <p:nvPr>
            <p:ph idx="1" type="body"/>
          </p:nvPr>
        </p:nvSpPr>
        <p:spPr>
          <a:xfrm>
            <a:off x="1131150" y="1657750"/>
            <a:ext cx="6881700" cy="168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latin typeface="Courier New"/>
                <a:ea typeface="Courier New"/>
                <a:cs typeface="Courier New"/>
                <a:sym typeface="Courier New"/>
              </a:rPr>
              <a:t>public class HelloWorld {</a:t>
            </a:r>
            <a:endParaRPr>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a:solidFill>
                  <a:srgbClr val="000000"/>
                </a:solidFill>
                <a:latin typeface="Courier New"/>
                <a:ea typeface="Courier New"/>
                <a:cs typeface="Courier New"/>
                <a:sym typeface="Courier New"/>
              </a:rPr>
              <a:t>    public static void main(String[] args) {</a:t>
            </a:r>
            <a:endParaRPr>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a:solidFill>
                  <a:srgbClr val="000000"/>
                </a:solidFill>
                <a:latin typeface="Courier New"/>
                <a:ea typeface="Courier New"/>
                <a:cs typeface="Courier New"/>
                <a:sym typeface="Courier New"/>
              </a:rPr>
              <a:t>        System.out.println("Hello World!");</a:t>
            </a:r>
            <a:endParaRPr>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a:solidFill>
                  <a:srgbClr val="000000"/>
                </a:solidFill>
                <a:latin typeface="Courier New"/>
                <a:ea typeface="Courier New"/>
                <a:cs typeface="Courier New"/>
                <a:sym typeface="Courier New"/>
              </a:rPr>
              <a:t>    }</a:t>
            </a:r>
            <a:endParaRPr>
              <a:solidFill>
                <a:srgbClr val="000000"/>
              </a:solidFill>
              <a:latin typeface="Courier New"/>
              <a:ea typeface="Courier New"/>
              <a:cs typeface="Courier New"/>
              <a:sym typeface="Courier New"/>
            </a:endParaRPr>
          </a:p>
          <a:p>
            <a:pPr indent="0" lvl="0" marL="139700" marR="139700" rtl="0" algn="l">
              <a:spcBef>
                <a:spcPts val="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a:t>
            </a:r>
            <a:endParaRPr>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106" name="Google Shape;106;p23"/>
          <p:cNvSpPr txBox="1"/>
          <p:nvPr/>
        </p:nvSpPr>
        <p:spPr>
          <a:xfrm>
            <a:off x="1422300" y="3939900"/>
            <a:ext cx="6299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008CCE"/>
                </a:solidFill>
                <a:latin typeface="Lato"/>
                <a:ea typeface="Lato"/>
                <a:cs typeface="Lato"/>
                <a:sym typeface="Lato"/>
              </a:rPr>
              <a:t>So, what’s special about Java? Let’s walk through this!</a:t>
            </a:r>
            <a:endParaRPr b="1">
              <a:solidFill>
                <a:srgbClr val="008CCE"/>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0" name="Shape 110"/>
        <p:cNvGrpSpPr/>
        <p:nvPr/>
      </p:nvGrpSpPr>
      <p:grpSpPr>
        <a:xfrm>
          <a:off x="0" y="0"/>
          <a:ext cx="0" cy="0"/>
          <a:chOff x="0" y="0"/>
          <a:chExt cx="0" cy="0"/>
        </a:xfrm>
      </p:grpSpPr>
      <p:sp>
        <p:nvSpPr>
          <p:cNvPr id="111" name="Google Shape;111;p24"/>
          <p:cNvSpPr txBox="1"/>
          <p:nvPr/>
        </p:nvSpPr>
        <p:spPr>
          <a:xfrm>
            <a:off x="632025" y="423275"/>
            <a:ext cx="535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008CCE"/>
                </a:solidFill>
                <a:latin typeface="Lato"/>
                <a:ea typeface="Lato"/>
                <a:cs typeface="Lato"/>
                <a:sym typeface="Lato"/>
              </a:rPr>
              <a:t>Java: </a:t>
            </a:r>
            <a:r>
              <a:rPr b="1" lang="en" sz="2400">
                <a:solidFill>
                  <a:srgbClr val="FF0008"/>
                </a:solidFill>
                <a:latin typeface="Lato"/>
                <a:ea typeface="Lato"/>
                <a:cs typeface="Lato"/>
                <a:sym typeface="Lato"/>
              </a:rPr>
              <a:t>HelloWorld</a:t>
            </a:r>
            <a:endParaRPr b="1" sz="2400">
              <a:solidFill>
                <a:srgbClr val="FF0008"/>
              </a:solidFill>
              <a:latin typeface="Lato"/>
              <a:ea typeface="Lato"/>
              <a:cs typeface="Lato"/>
              <a:sym typeface="Lato"/>
            </a:endParaRPr>
          </a:p>
        </p:txBody>
      </p:sp>
      <p:sp>
        <p:nvSpPr>
          <p:cNvPr id="112" name="Google Shape;112;p24"/>
          <p:cNvSpPr txBox="1"/>
          <p:nvPr>
            <p:ph idx="1" type="body"/>
          </p:nvPr>
        </p:nvSpPr>
        <p:spPr>
          <a:xfrm>
            <a:off x="1131150" y="1657750"/>
            <a:ext cx="6881700" cy="168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urier New"/>
                <a:ea typeface="Courier New"/>
                <a:cs typeface="Courier New"/>
                <a:sym typeface="Courier New"/>
              </a:rPr>
              <a:t>public</a:t>
            </a:r>
            <a:r>
              <a:rPr lang="en">
                <a:latin typeface="Courier New"/>
                <a:ea typeface="Courier New"/>
                <a:cs typeface="Courier New"/>
                <a:sym typeface="Courier New"/>
              </a:rPr>
              <a:t> </a:t>
            </a:r>
            <a:r>
              <a:rPr b="1" lang="en">
                <a:solidFill>
                  <a:srgbClr val="FF0000"/>
                </a:solidFill>
                <a:latin typeface="Courier New"/>
                <a:ea typeface="Courier New"/>
                <a:cs typeface="Courier New"/>
                <a:sym typeface="Courier New"/>
              </a:rPr>
              <a:t>class</a:t>
            </a:r>
            <a:r>
              <a:rPr lang="en">
                <a:latin typeface="Courier New"/>
                <a:ea typeface="Courier New"/>
                <a:cs typeface="Courier New"/>
                <a:sym typeface="Courier New"/>
              </a:rPr>
              <a:t> </a:t>
            </a:r>
            <a:r>
              <a:rPr lang="en">
                <a:solidFill>
                  <a:schemeClr val="dk1"/>
                </a:solidFill>
                <a:latin typeface="Courier New"/>
                <a:ea typeface="Courier New"/>
                <a:cs typeface="Courier New"/>
                <a:sym typeface="Courier New"/>
              </a:rPr>
              <a:t>HelloWorld {</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    public static void main(String[] args) {</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        System.out.println("Hello World!");</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    }</a:t>
            </a:r>
            <a:endParaRPr>
              <a:solidFill>
                <a:schemeClr val="dk1"/>
              </a:solidFill>
              <a:latin typeface="Courier New"/>
              <a:ea typeface="Courier New"/>
              <a:cs typeface="Courier New"/>
              <a:sym typeface="Courier New"/>
            </a:endParaRPr>
          </a:p>
          <a:p>
            <a:pPr indent="0" lvl="0" marL="139700" marR="139700" rtl="0" algn="l">
              <a:spcBef>
                <a:spcPts val="0"/>
              </a:spcBef>
              <a:spcAft>
                <a:spcPts val="0"/>
              </a:spcAft>
              <a:buNone/>
            </a:pP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113" name="Google Shape;113;p24"/>
          <p:cNvSpPr txBox="1"/>
          <p:nvPr/>
        </p:nvSpPr>
        <p:spPr>
          <a:xfrm>
            <a:off x="1422300" y="3939900"/>
            <a:ext cx="6299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FF0000"/>
                </a:solidFill>
                <a:latin typeface="Lato"/>
                <a:ea typeface="Lato"/>
                <a:cs typeface="Lato"/>
                <a:sym typeface="Lato"/>
              </a:rPr>
              <a:t>This denotes that you’re creating a class. Everything in Java lives in a class!</a:t>
            </a:r>
            <a:endParaRPr b="1">
              <a:solidFill>
                <a:srgbClr val="FF00FF"/>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7" name="Shape 117"/>
        <p:cNvGrpSpPr/>
        <p:nvPr/>
      </p:nvGrpSpPr>
      <p:grpSpPr>
        <a:xfrm>
          <a:off x="0" y="0"/>
          <a:ext cx="0" cy="0"/>
          <a:chOff x="0" y="0"/>
          <a:chExt cx="0" cy="0"/>
        </a:xfrm>
      </p:grpSpPr>
      <p:sp>
        <p:nvSpPr>
          <p:cNvPr id="118" name="Google Shape;118;p25"/>
          <p:cNvSpPr txBox="1"/>
          <p:nvPr/>
        </p:nvSpPr>
        <p:spPr>
          <a:xfrm>
            <a:off x="632025" y="423275"/>
            <a:ext cx="535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008CCE"/>
                </a:solidFill>
                <a:latin typeface="Lato"/>
                <a:ea typeface="Lato"/>
                <a:cs typeface="Lato"/>
                <a:sym typeface="Lato"/>
              </a:rPr>
              <a:t>Java: </a:t>
            </a:r>
            <a:r>
              <a:rPr b="1" lang="en" sz="2400">
                <a:solidFill>
                  <a:srgbClr val="FF0008"/>
                </a:solidFill>
                <a:latin typeface="Lato"/>
                <a:ea typeface="Lato"/>
                <a:cs typeface="Lato"/>
                <a:sym typeface="Lato"/>
              </a:rPr>
              <a:t>HelloWorld</a:t>
            </a:r>
            <a:endParaRPr b="1" sz="2400">
              <a:solidFill>
                <a:srgbClr val="FF0008"/>
              </a:solidFill>
              <a:latin typeface="Lato"/>
              <a:ea typeface="Lato"/>
              <a:cs typeface="Lato"/>
              <a:sym typeface="Lato"/>
            </a:endParaRPr>
          </a:p>
        </p:txBody>
      </p:sp>
      <p:sp>
        <p:nvSpPr>
          <p:cNvPr id="119" name="Google Shape;119;p25"/>
          <p:cNvSpPr txBox="1"/>
          <p:nvPr>
            <p:ph idx="1" type="body"/>
          </p:nvPr>
        </p:nvSpPr>
        <p:spPr>
          <a:xfrm>
            <a:off x="1131150" y="1657750"/>
            <a:ext cx="6881700" cy="168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urier New"/>
                <a:ea typeface="Courier New"/>
                <a:cs typeface="Courier New"/>
                <a:sym typeface="Courier New"/>
              </a:rPr>
              <a:t>public class</a:t>
            </a:r>
            <a:r>
              <a:rPr lang="en">
                <a:latin typeface="Courier New"/>
                <a:ea typeface="Courier New"/>
                <a:cs typeface="Courier New"/>
                <a:sym typeface="Courier New"/>
              </a:rPr>
              <a:t> </a:t>
            </a:r>
            <a:r>
              <a:rPr b="1" lang="en">
                <a:solidFill>
                  <a:srgbClr val="0000FF"/>
                </a:solidFill>
                <a:latin typeface="Courier New"/>
                <a:ea typeface="Courier New"/>
                <a:cs typeface="Courier New"/>
                <a:sym typeface="Courier New"/>
              </a:rPr>
              <a:t>HelloWorld</a:t>
            </a: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    public static void main(String[] args) {</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        System.out.println("Hello World!");</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    }</a:t>
            </a:r>
            <a:endParaRPr>
              <a:solidFill>
                <a:schemeClr val="dk1"/>
              </a:solidFill>
              <a:latin typeface="Courier New"/>
              <a:ea typeface="Courier New"/>
              <a:cs typeface="Courier New"/>
              <a:sym typeface="Courier New"/>
            </a:endParaRPr>
          </a:p>
          <a:p>
            <a:pPr indent="0" lvl="0" marL="139700" marR="139700" rtl="0" algn="l">
              <a:spcBef>
                <a:spcPts val="0"/>
              </a:spcBef>
              <a:spcAft>
                <a:spcPts val="0"/>
              </a:spcAft>
              <a:buNone/>
            </a:pP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120" name="Google Shape;120;p25"/>
          <p:cNvSpPr txBox="1"/>
          <p:nvPr/>
        </p:nvSpPr>
        <p:spPr>
          <a:xfrm>
            <a:off x="1422300" y="3939900"/>
            <a:ext cx="6299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0000FF"/>
                </a:solidFill>
                <a:latin typeface="Lato"/>
                <a:ea typeface="Lato"/>
                <a:cs typeface="Lato"/>
                <a:sym typeface="Lato"/>
              </a:rPr>
              <a:t>The name of the class is HelloWorld.</a:t>
            </a:r>
            <a:endParaRPr b="1">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4" name="Shape 124"/>
        <p:cNvGrpSpPr/>
        <p:nvPr/>
      </p:nvGrpSpPr>
      <p:grpSpPr>
        <a:xfrm>
          <a:off x="0" y="0"/>
          <a:ext cx="0" cy="0"/>
          <a:chOff x="0" y="0"/>
          <a:chExt cx="0" cy="0"/>
        </a:xfrm>
      </p:grpSpPr>
      <p:sp>
        <p:nvSpPr>
          <p:cNvPr id="125" name="Google Shape;125;p26"/>
          <p:cNvSpPr txBox="1"/>
          <p:nvPr/>
        </p:nvSpPr>
        <p:spPr>
          <a:xfrm>
            <a:off x="632025" y="423275"/>
            <a:ext cx="535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008CCE"/>
                </a:solidFill>
                <a:latin typeface="Lato"/>
                <a:ea typeface="Lato"/>
                <a:cs typeface="Lato"/>
                <a:sym typeface="Lato"/>
              </a:rPr>
              <a:t>Java: </a:t>
            </a:r>
            <a:r>
              <a:rPr b="1" lang="en" sz="2400">
                <a:solidFill>
                  <a:srgbClr val="FF0008"/>
                </a:solidFill>
                <a:latin typeface="Lato"/>
                <a:ea typeface="Lato"/>
                <a:cs typeface="Lato"/>
                <a:sym typeface="Lato"/>
              </a:rPr>
              <a:t>HelloWorld</a:t>
            </a:r>
            <a:endParaRPr b="1" sz="2400">
              <a:solidFill>
                <a:srgbClr val="FF0008"/>
              </a:solidFill>
              <a:latin typeface="Lato"/>
              <a:ea typeface="Lato"/>
              <a:cs typeface="Lato"/>
              <a:sym typeface="Lato"/>
            </a:endParaRPr>
          </a:p>
        </p:txBody>
      </p:sp>
      <p:sp>
        <p:nvSpPr>
          <p:cNvPr id="126" name="Google Shape;126;p26"/>
          <p:cNvSpPr txBox="1"/>
          <p:nvPr>
            <p:ph idx="1" type="body"/>
          </p:nvPr>
        </p:nvSpPr>
        <p:spPr>
          <a:xfrm>
            <a:off x="1131150" y="1657750"/>
            <a:ext cx="6881700" cy="168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urier New"/>
                <a:ea typeface="Courier New"/>
                <a:cs typeface="Courier New"/>
                <a:sym typeface="Courier New"/>
              </a:rPr>
              <a:t>public class HelloWorld {</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r>
              <a:rPr lang="en">
                <a:solidFill>
                  <a:schemeClr val="dk1"/>
                </a:solidFill>
                <a:latin typeface="Courier New"/>
                <a:ea typeface="Courier New"/>
                <a:cs typeface="Courier New"/>
                <a:sym typeface="Courier New"/>
              </a:rPr>
              <a:t>   public static void</a:t>
            </a:r>
            <a:r>
              <a:rPr lang="en">
                <a:latin typeface="Courier New"/>
                <a:ea typeface="Courier New"/>
                <a:cs typeface="Courier New"/>
                <a:sym typeface="Courier New"/>
              </a:rPr>
              <a:t> </a:t>
            </a:r>
            <a:r>
              <a:rPr b="1" lang="en">
                <a:solidFill>
                  <a:srgbClr val="FF00FF"/>
                </a:solidFill>
                <a:latin typeface="Courier New"/>
                <a:ea typeface="Courier New"/>
                <a:cs typeface="Courier New"/>
                <a:sym typeface="Courier New"/>
              </a:rPr>
              <a:t>main</a:t>
            </a:r>
            <a:r>
              <a:rPr lang="en">
                <a:solidFill>
                  <a:schemeClr val="dk1"/>
                </a:solidFill>
                <a:latin typeface="Courier New"/>
                <a:ea typeface="Courier New"/>
                <a:cs typeface="Courier New"/>
                <a:sym typeface="Courier New"/>
              </a:rPr>
              <a:t>(String[] args) {</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        System.out.println("Hello World!");</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    }</a:t>
            </a:r>
            <a:endParaRPr>
              <a:solidFill>
                <a:schemeClr val="dk1"/>
              </a:solidFill>
              <a:latin typeface="Courier New"/>
              <a:ea typeface="Courier New"/>
              <a:cs typeface="Courier New"/>
              <a:sym typeface="Courier New"/>
            </a:endParaRPr>
          </a:p>
          <a:p>
            <a:pPr indent="0" lvl="0" marL="139700" marR="139700" rtl="0" algn="l">
              <a:spcBef>
                <a:spcPts val="0"/>
              </a:spcBef>
              <a:spcAft>
                <a:spcPts val="0"/>
              </a:spcAft>
              <a:buNone/>
            </a:pPr>
            <a:r>
              <a:rPr lang="en">
                <a:solidFill>
                  <a:schemeClr val="dk1"/>
                </a:solidFill>
                <a:latin typeface="Courier New"/>
                <a:ea typeface="Courier New"/>
                <a:cs typeface="Courier New"/>
                <a:sym typeface="Courier New"/>
              </a:rPr>
              <a:t>}</a:t>
            </a:r>
            <a:endParaRPr b="1" sz="1400">
              <a:solidFill>
                <a:schemeClr val="dk1"/>
              </a:solidFill>
              <a:latin typeface="Lato"/>
              <a:ea typeface="Lato"/>
              <a:cs typeface="Lato"/>
              <a:sym typeface="Lato"/>
            </a:endParaRPr>
          </a:p>
          <a:p>
            <a:pPr indent="0" lvl="0" marL="0" rtl="0" algn="l">
              <a:spcBef>
                <a:spcPts val="0"/>
              </a:spcBef>
              <a:spcAft>
                <a:spcPts val="0"/>
              </a:spcAft>
              <a:buNone/>
            </a:pPr>
            <a:r>
              <a:t/>
            </a:r>
            <a:endParaRPr/>
          </a:p>
        </p:txBody>
      </p:sp>
      <p:sp>
        <p:nvSpPr>
          <p:cNvPr id="127" name="Google Shape;127;p26"/>
          <p:cNvSpPr txBox="1"/>
          <p:nvPr/>
        </p:nvSpPr>
        <p:spPr>
          <a:xfrm>
            <a:off x="1422300" y="3939900"/>
            <a:ext cx="6299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FF00FF"/>
                </a:solidFill>
                <a:latin typeface="Lato"/>
                <a:ea typeface="Lato"/>
                <a:cs typeface="Lato"/>
                <a:sym typeface="Lato"/>
              </a:rPr>
              <a:t>The method name here is main, where the code to print “Hello World!” is executed.</a:t>
            </a:r>
            <a:endParaRPr b="1">
              <a:solidFill>
                <a:srgbClr val="0000FF"/>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1" name="Shape 131"/>
        <p:cNvGrpSpPr/>
        <p:nvPr/>
      </p:nvGrpSpPr>
      <p:grpSpPr>
        <a:xfrm>
          <a:off x="0" y="0"/>
          <a:ext cx="0" cy="0"/>
          <a:chOff x="0" y="0"/>
          <a:chExt cx="0" cy="0"/>
        </a:xfrm>
      </p:grpSpPr>
      <p:sp>
        <p:nvSpPr>
          <p:cNvPr id="132" name="Google Shape;132;p27"/>
          <p:cNvSpPr txBox="1"/>
          <p:nvPr/>
        </p:nvSpPr>
        <p:spPr>
          <a:xfrm>
            <a:off x="632025" y="423275"/>
            <a:ext cx="535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008CCE"/>
                </a:solidFill>
                <a:latin typeface="Lato"/>
                <a:ea typeface="Lato"/>
                <a:cs typeface="Lato"/>
                <a:sym typeface="Lato"/>
              </a:rPr>
              <a:t>Java: </a:t>
            </a:r>
            <a:r>
              <a:rPr b="1" lang="en" sz="2400">
                <a:solidFill>
                  <a:srgbClr val="FF0008"/>
                </a:solidFill>
                <a:latin typeface="Lato"/>
                <a:ea typeface="Lato"/>
                <a:cs typeface="Lato"/>
                <a:sym typeface="Lato"/>
              </a:rPr>
              <a:t>HelloWorld</a:t>
            </a:r>
            <a:endParaRPr b="1" sz="2400">
              <a:solidFill>
                <a:srgbClr val="FF0008"/>
              </a:solidFill>
              <a:latin typeface="Lato"/>
              <a:ea typeface="Lato"/>
              <a:cs typeface="Lato"/>
              <a:sym typeface="Lato"/>
            </a:endParaRPr>
          </a:p>
        </p:txBody>
      </p:sp>
      <p:sp>
        <p:nvSpPr>
          <p:cNvPr id="133" name="Google Shape;133;p27"/>
          <p:cNvSpPr txBox="1"/>
          <p:nvPr/>
        </p:nvSpPr>
        <p:spPr>
          <a:xfrm>
            <a:off x="1422300" y="3939900"/>
            <a:ext cx="62994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00BB00"/>
                </a:solidFill>
                <a:latin typeface="Open Sans"/>
                <a:ea typeface="Open Sans"/>
                <a:cs typeface="Open Sans"/>
                <a:sym typeface="Open Sans"/>
              </a:rPr>
              <a:t>This is the statement to print “Hello World!”. Notice that it ends with a ; (used to separate statements).</a:t>
            </a:r>
            <a:endParaRPr b="1" sz="1200">
              <a:solidFill>
                <a:srgbClr val="00BB00"/>
              </a:solidFill>
              <a:latin typeface="Open Sans"/>
              <a:ea typeface="Open Sans"/>
              <a:cs typeface="Open Sans"/>
              <a:sym typeface="Open Sans"/>
            </a:endParaRPr>
          </a:p>
          <a:p>
            <a:pPr indent="0" lvl="0" marL="0" rtl="0" algn="ctr">
              <a:spcBef>
                <a:spcPts val="0"/>
              </a:spcBef>
              <a:spcAft>
                <a:spcPts val="0"/>
              </a:spcAft>
              <a:buNone/>
            </a:pPr>
            <a:r>
              <a:t/>
            </a:r>
            <a:endParaRPr b="1">
              <a:solidFill>
                <a:srgbClr val="01BB00"/>
              </a:solidFill>
              <a:latin typeface="Lato"/>
              <a:ea typeface="Lato"/>
              <a:cs typeface="Lato"/>
              <a:sym typeface="Lato"/>
            </a:endParaRPr>
          </a:p>
        </p:txBody>
      </p:sp>
      <p:sp>
        <p:nvSpPr>
          <p:cNvPr id="134" name="Google Shape;134;p27"/>
          <p:cNvSpPr txBox="1"/>
          <p:nvPr>
            <p:ph idx="1" type="body"/>
          </p:nvPr>
        </p:nvSpPr>
        <p:spPr>
          <a:xfrm>
            <a:off x="1131150" y="1657750"/>
            <a:ext cx="6881700" cy="168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urier New"/>
                <a:ea typeface="Courier New"/>
                <a:cs typeface="Courier New"/>
                <a:sym typeface="Courier New"/>
              </a:rPr>
              <a:t>public class HelloWorld {</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    public static void main(String[] args) {</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rgbClr val="00BB00"/>
                </a:solidFill>
                <a:latin typeface="Courier New"/>
                <a:ea typeface="Courier New"/>
                <a:cs typeface="Courier New"/>
                <a:sym typeface="Courier New"/>
              </a:rPr>
              <a:t>        System.out.println("Hello World!");</a:t>
            </a:r>
            <a:endParaRPr>
              <a:solidFill>
                <a:srgbClr val="00BB00"/>
              </a:solidFill>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r>
              <a:rPr lang="en">
                <a:solidFill>
                  <a:srgbClr val="00000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indent="0" lvl="0" marL="139700" marR="139700" rtl="0" algn="l">
              <a:spcBef>
                <a:spcPts val="0"/>
              </a:spcBef>
              <a:spcAft>
                <a:spcPts val="0"/>
              </a:spcAft>
              <a:buNone/>
            </a:pP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8" name="Shape 138"/>
        <p:cNvGrpSpPr/>
        <p:nvPr/>
      </p:nvGrpSpPr>
      <p:grpSpPr>
        <a:xfrm>
          <a:off x="0" y="0"/>
          <a:ext cx="0" cy="0"/>
          <a:chOff x="0" y="0"/>
          <a:chExt cx="0" cy="0"/>
        </a:xfrm>
      </p:grpSpPr>
      <p:sp>
        <p:nvSpPr>
          <p:cNvPr id="139" name="Google Shape;139;p28"/>
          <p:cNvSpPr txBox="1"/>
          <p:nvPr/>
        </p:nvSpPr>
        <p:spPr>
          <a:xfrm>
            <a:off x="632025" y="423275"/>
            <a:ext cx="535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008CCE"/>
                </a:solidFill>
                <a:latin typeface="Lato"/>
                <a:ea typeface="Lato"/>
                <a:cs typeface="Lato"/>
                <a:sym typeface="Lato"/>
              </a:rPr>
              <a:t>Java: </a:t>
            </a:r>
            <a:r>
              <a:rPr b="1" lang="en" sz="2400">
                <a:solidFill>
                  <a:srgbClr val="FF0008"/>
                </a:solidFill>
                <a:latin typeface="Lato"/>
                <a:ea typeface="Lato"/>
                <a:cs typeface="Lato"/>
                <a:sym typeface="Lato"/>
              </a:rPr>
              <a:t>HelloWorld</a:t>
            </a:r>
            <a:endParaRPr b="1" sz="2400">
              <a:solidFill>
                <a:srgbClr val="FF0008"/>
              </a:solidFill>
              <a:latin typeface="Lato"/>
              <a:ea typeface="Lato"/>
              <a:cs typeface="Lato"/>
              <a:sym typeface="Lato"/>
            </a:endParaRPr>
          </a:p>
        </p:txBody>
      </p:sp>
      <p:sp>
        <p:nvSpPr>
          <p:cNvPr id="140" name="Google Shape;140;p28"/>
          <p:cNvSpPr txBox="1"/>
          <p:nvPr>
            <p:ph idx="1" type="body"/>
          </p:nvPr>
        </p:nvSpPr>
        <p:spPr>
          <a:xfrm>
            <a:off x="1131150" y="1657750"/>
            <a:ext cx="6881700" cy="168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urier New"/>
                <a:ea typeface="Courier New"/>
                <a:cs typeface="Courier New"/>
                <a:sym typeface="Courier New"/>
              </a:rPr>
              <a:t>public class HelloWorld</a:t>
            </a:r>
            <a:r>
              <a:rPr lang="en">
                <a:latin typeface="Courier New"/>
                <a:ea typeface="Courier New"/>
                <a:cs typeface="Courier New"/>
                <a:sym typeface="Courier New"/>
              </a:rPr>
              <a:t> </a:t>
            </a:r>
            <a:r>
              <a:rPr b="1" lang="en">
                <a:solidFill>
                  <a:srgbClr val="9900FF"/>
                </a:solidFill>
                <a:latin typeface="Courier New"/>
                <a:ea typeface="Courier New"/>
                <a:cs typeface="Courier New"/>
                <a:sym typeface="Courier New"/>
              </a:rPr>
              <a:t>{</a:t>
            </a:r>
            <a:endParaRPr b="1">
              <a:solidFill>
                <a:srgbClr val="9900FF"/>
              </a:solidFill>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r>
              <a:rPr lang="en">
                <a:solidFill>
                  <a:schemeClr val="dk1"/>
                </a:solidFill>
                <a:latin typeface="Courier New"/>
                <a:ea typeface="Courier New"/>
                <a:cs typeface="Courier New"/>
                <a:sym typeface="Courier New"/>
              </a:rPr>
              <a:t>public static void main(String[] args)</a:t>
            </a:r>
            <a:r>
              <a:rPr lang="en">
                <a:latin typeface="Courier New"/>
                <a:ea typeface="Courier New"/>
                <a:cs typeface="Courier New"/>
                <a:sym typeface="Courier New"/>
              </a:rPr>
              <a:t> </a:t>
            </a:r>
            <a:r>
              <a:rPr b="1" lang="en">
                <a:solidFill>
                  <a:srgbClr val="9900FF"/>
                </a:solidFill>
                <a:latin typeface="Courier New"/>
                <a:ea typeface="Courier New"/>
                <a:cs typeface="Courier New"/>
                <a:sym typeface="Courier New"/>
              </a:rPr>
              <a:t>{</a:t>
            </a:r>
            <a:endParaRPr b="1">
              <a:solidFill>
                <a:srgbClr val="9900FF"/>
              </a:solidFill>
              <a:latin typeface="Courier New"/>
              <a:ea typeface="Courier New"/>
              <a:cs typeface="Courier New"/>
              <a:sym typeface="Courier New"/>
            </a:endParaRPr>
          </a:p>
          <a:p>
            <a:pPr indent="0" lvl="0" marL="0" rtl="0" algn="l">
              <a:spcBef>
                <a:spcPts val="0"/>
              </a:spcBef>
              <a:spcAft>
                <a:spcPts val="0"/>
              </a:spcAft>
              <a:buNone/>
            </a:pPr>
            <a:r>
              <a:rPr lang="en">
                <a:solidFill>
                  <a:srgbClr val="00BB00"/>
                </a:solidFill>
                <a:latin typeface="Courier New"/>
                <a:ea typeface="Courier New"/>
                <a:cs typeface="Courier New"/>
                <a:sym typeface="Courier New"/>
              </a:rPr>
              <a:t>  </a:t>
            </a:r>
            <a:r>
              <a:rPr lang="en">
                <a:latin typeface="Courier New"/>
                <a:ea typeface="Courier New"/>
                <a:cs typeface="Courier New"/>
                <a:sym typeface="Courier New"/>
              </a:rPr>
              <a:t>     </a:t>
            </a:r>
            <a:r>
              <a:rPr lang="en">
                <a:solidFill>
                  <a:srgbClr val="000000"/>
                </a:solidFill>
                <a:latin typeface="Courier New"/>
                <a:ea typeface="Courier New"/>
                <a:cs typeface="Courier New"/>
                <a:sym typeface="Courier New"/>
              </a:rPr>
              <a:t> System.out.println("Hello World!");</a:t>
            </a:r>
            <a:endParaRPr>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r>
              <a:rPr b="1" lang="en">
                <a:solidFill>
                  <a:srgbClr val="9900FF"/>
                </a:solidFill>
                <a:latin typeface="Courier New"/>
                <a:ea typeface="Courier New"/>
                <a:cs typeface="Courier New"/>
                <a:sym typeface="Courier New"/>
              </a:rPr>
              <a:t> }</a:t>
            </a:r>
            <a:endParaRPr b="1">
              <a:solidFill>
                <a:srgbClr val="9900FF"/>
              </a:solidFill>
              <a:latin typeface="Courier New"/>
              <a:ea typeface="Courier New"/>
              <a:cs typeface="Courier New"/>
              <a:sym typeface="Courier New"/>
            </a:endParaRPr>
          </a:p>
          <a:p>
            <a:pPr indent="0" lvl="0" marL="139700" marR="139700" rtl="0" algn="l">
              <a:spcBef>
                <a:spcPts val="0"/>
              </a:spcBef>
              <a:spcAft>
                <a:spcPts val="0"/>
              </a:spcAft>
              <a:buNone/>
            </a:pPr>
            <a:r>
              <a:rPr b="1" lang="en">
                <a:solidFill>
                  <a:srgbClr val="9900FF"/>
                </a:solidFill>
                <a:latin typeface="Courier New"/>
                <a:ea typeface="Courier New"/>
                <a:cs typeface="Courier New"/>
                <a:sym typeface="Courier New"/>
              </a:rPr>
              <a:t>}</a:t>
            </a:r>
            <a:endParaRPr b="1">
              <a:solidFill>
                <a:srgbClr val="9900FF"/>
              </a:solidFill>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141" name="Google Shape;141;p28"/>
          <p:cNvSpPr txBox="1"/>
          <p:nvPr/>
        </p:nvSpPr>
        <p:spPr>
          <a:xfrm>
            <a:off x="1422300" y="3939900"/>
            <a:ext cx="6299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9900FF"/>
                </a:solidFill>
                <a:latin typeface="Lato"/>
                <a:ea typeface="Lato"/>
                <a:cs typeface="Lato"/>
                <a:sym typeface="Lato"/>
              </a:rPr>
              <a:t>The brackets denote sections of code (i.e. the method belongs inside of the class). </a:t>
            </a:r>
            <a:endParaRPr b="1">
              <a:solidFill>
                <a:srgbClr val="0000FF"/>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5" name="Shape 145"/>
        <p:cNvGrpSpPr/>
        <p:nvPr/>
      </p:nvGrpSpPr>
      <p:grpSpPr>
        <a:xfrm>
          <a:off x="0" y="0"/>
          <a:ext cx="0" cy="0"/>
          <a:chOff x="0" y="0"/>
          <a:chExt cx="0" cy="0"/>
        </a:xfrm>
      </p:grpSpPr>
      <p:sp>
        <p:nvSpPr>
          <p:cNvPr id="146" name="Google Shape;146;p29"/>
          <p:cNvSpPr txBox="1"/>
          <p:nvPr/>
        </p:nvSpPr>
        <p:spPr>
          <a:xfrm>
            <a:off x="763350" y="2318850"/>
            <a:ext cx="535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Git(hub)</a:t>
            </a:r>
            <a:endParaRPr b="1" sz="2400">
              <a:solidFill>
                <a:srgbClr val="38A7FF"/>
              </a:solidFill>
              <a:latin typeface="Lato"/>
              <a:ea typeface="Lato"/>
              <a:cs typeface="Lato"/>
              <a:sym typeface="Lato"/>
            </a:endParaRPr>
          </a:p>
        </p:txBody>
      </p:sp>
      <p:pic>
        <p:nvPicPr>
          <p:cNvPr id="147" name="Google Shape;147;p29"/>
          <p:cNvPicPr preferRelativeResize="0"/>
          <p:nvPr/>
        </p:nvPicPr>
        <p:blipFill>
          <a:blip r:embed="rId3">
            <a:alphaModFix/>
          </a:blip>
          <a:stretch>
            <a:fillRect/>
          </a:stretch>
        </p:blipFill>
        <p:spPr>
          <a:xfrm>
            <a:off x="5051075" y="1026800"/>
            <a:ext cx="3089899" cy="30899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1" name="Shape 151"/>
        <p:cNvGrpSpPr/>
        <p:nvPr/>
      </p:nvGrpSpPr>
      <p:grpSpPr>
        <a:xfrm>
          <a:off x="0" y="0"/>
          <a:ext cx="0" cy="0"/>
          <a:chOff x="0" y="0"/>
          <a:chExt cx="0" cy="0"/>
        </a:xfrm>
      </p:grpSpPr>
      <p:sp>
        <p:nvSpPr>
          <p:cNvPr id="152" name="Google Shape;152;p30"/>
          <p:cNvSpPr txBox="1"/>
          <p:nvPr/>
        </p:nvSpPr>
        <p:spPr>
          <a:xfrm>
            <a:off x="632025" y="423275"/>
            <a:ext cx="535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00BB00"/>
                </a:solidFill>
                <a:latin typeface="Lato"/>
                <a:ea typeface="Lato"/>
                <a:cs typeface="Lato"/>
                <a:sym typeface="Lato"/>
              </a:rPr>
              <a:t>Git</a:t>
            </a:r>
            <a:endParaRPr b="1" sz="2400">
              <a:solidFill>
                <a:srgbClr val="00BB00"/>
              </a:solidFill>
              <a:latin typeface="Lato"/>
              <a:ea typeface="Lato"/>
              <a:cs typeface="Lato"/>
              <a:sym typeface="Lato"/>
            </a:endParaRPr>
          </a:p>
        </p:txBody>
      </p:sp>
      <p:sp>
        <p:nvSpPr>
          <p:cNvPr id="153" name="Google Shape;153;p30"/>
          <p:cNvSpPr txBox="1"/>
          <p:nvPr/>
        </p:nvSpPr>
        <p:spPr>
          <a:xfrm>
            <a:off x="632025" y="1330225"/>
            <a:ext cx="78471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a:solidFill>
                  <a:schemeClr val="dk1"/>
                </a:solidFill>
                <a:highlight>
                  <a:schemeClr val="lt1"/>
                </a:highlight>
                <a:latin typeface="Lato"/>
                <a:ea typeface="Lato"/>
                <a:cs typeface="Lato"/>
                <a:sym typeface="Lato"/>
              </a:rPr>
              <a:t>Git is a distributed version control system.</a:t>
            </a:r>
            <a:endParaRPr b="1">
              <a:solidFill>
                <a:schemeClr val="dk1"/>
              </a:solidFill>
              <a:highlight>
                <a:schemeClr val="lt1"/>
              </a:highlight>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7" name="Shape 157"/>
        <p:cNvGrpSpPr/>
        <p:nvPr/>
      </p:nvGrpSpPr>
      <p:grpSpPr>
        <a:xfrm>
          <a:off x="0" y="0"/>
          <a:ext cx="0" cy="0"/>
          <a:chOff x="0" y="0"/>
          <a:chExt cx="0" cy="0"/>
        </a:xfrm>
      </p:grpSpPr>
      <p:sp>
        <p:nvSpPr>
          <p:cNvPr id="158" name="Google Shape;158;p31"/>
          <p:cNvSpPr txBox="1"/>
          <p:nvPr/>
        </p:nvSpPr>
        <p:spPr>
          <a:xfrm>
            <a:off x="632025" y="423275"/>
            <a:ext cx="535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00BB00"/>
                </a:solidFill>
                <a:latin typeface="Lato"/>
                <a:ea typeface="Lato"/>
                <a:cs typeface="Lato"/>
                <a:sym typeface="Lato"/>
              </a:rPr>
              <a:t>Git</a:t>
            </a:r>
            <a:endParaRPr b="1" sz="2400">
              <a:solidFill>
                <a:srgbClr val="00BB00"/>
              </a:solidFill>
              <a:latin typeface="Lato"/>
              <a:ea typeface="Lato"/>
              <a:cs typeface="Lato"/>
              <a:sym typeface="Lato"/>
            </a:endParaRPr>
          </a:p>
        </p:txBody>
      </p:sp>
      <p:sp>
        <p:nvSpPr>
          <p:cNvPr id="159" name="Google Shape;159;p31"/>
          <p:cNvSpPr txBox="1"/>
          <p:nvPr/>
        </p:nvSpPr>
        <p:spPr>
          <a:xfrm>
            <a:off x="632025" y="1330225"/>
            <a:ext cx="7847100" cy="154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a:solidFill>
                  <a:schemeClr val="dk1"/>
                </a:solidFill>
                <a:highlight>
                  <a:schemeClr val="lt1"/>
                </a:highlight>
                <a:latin typeface="Lato"/>
                <a:ea typeface="Lato"/>
                <a:cs typeface="Lato"/>
                <a:sym typeface="Lato"/>
              </a:rPr>
              <a:t>Git is a distributed version control system. </a:t>
            </a:r>
            <a:endParaRPr b="1">
              <a:solidFill>
                <a:schemeClr val="dk1"/>
              </a:solidFill>
              <a:highlight>
                <a:schemeClr val="lt1"/>
              </a:highlight>
              <a:latin typeface="Lato"/>
              <a:ea typeface="Lato"/>
              <a:cs typeface="Lato"/>
              <a:sym typeface="Lato"/>
            </a:endParaRPr>
          </a:p>
          <a:p>
            <a:pPr indent="-317500" lvl="0" marL="457200" rtl="0" algn="l">
              <a:lnSpc>
                <a:spcPct val="115000"/>
              </a:lnSpc>
              <a:spcBef>
                <a:spcPts val="1200"/>
              </a:spcBef>
              <a:spcAft>
                <a:spcPts val="0"/>
              </a:spcAft>
              <a:buClr>
                <a:schemeClr val="dk1"/>
              </a:buClr>
              <a:buSzPts val="1400"/>
              <a:buFont typeface="Lato"/>
              <a:buChar char="●"/>
            </a:pPr>
            <a:r>
              <a:rPr lang="en">
                <a:solidFill>
                  <a:schemeClr val="dk1"/>
                </a:solidFill>
                <a:highlight>
                  <a:schemeClr val="lt1"/>
                </a:highlight>
                <a:latin typeface="Lato"/>
                <a:ea typeface="Lato"/>
                <a:cs typeface="Lato"/>
                <a:sym typeface="Lato"/>
              </a:rPr>
              <a:t>What does that mean? </a:t>
            </a:r>
            <a:endParaRPr>
              <a:solidFill>
                <a:schemeClr val="dk1"/>
              </a:solidFill>
              <a:highlight>
                <a:schemeClr val="lt1"/>
              </a:highlight>
              <a:latin typeface="Lato"/>
              <a:ea typeface="Lato"/>
              <a:cs typeface="Lato"/>
              <a:sym typeface="Lato"/>
            </a:endParaRPr>
          </a:p>
          <a:p>
            <a:pPr indent="-317500" lvl="1" marL="914400" rtl="0" algn="l">
              <a:lnSpc>
                <a:spcPct val="115000"/>
              </a:lnSpc>
              <a:spcBef>
                <a:spcPts val="0"/>
              </a:spcBef>
              <a:spcAft>
                <a:spcPts val="0"/>
              </a:spcAft>
              <a:buClr>
                <a:schemeClr val="dk1"/>
              </a:buClr>
              <a:buSzPts val="1400"/>
              <a:buFont typeface="Lato"/>
              <a:buChar char="○"/>
            </a:pPr>
            <a:r>
              <a:rPr lang="en">
                <a:solidFill>
                  <a:schemeClr val="dk1"/>
                </a:solidFill>
                <a:highlight>
                  <a:schemeClr val="lt1"/>
                </a:highlight>
                <a:latin typeface="Lato"/>
                <a:ea typeface="Lato"/>
                <a:cs typeface="Lato"/>
                <a:sym typeface="Lato"/>
              </a:rPr>
              <a:t>Version Control System: Tracks all changes to files over time.</a:t>
            </a:r>
            <a:endParaRPr>
              <a:solidFill>
                <a:schemeClr val="dk1"/>
              </a:solidFill>
              <a:highlight>
                <a:schemeClr val="lt1"/>
              </a:highlight>
              <a:latin typeface="Lato"/>
              <a:ea typeface="Lato"/>
              <a:cs typeface="Lato"/>
              <a:sym typeface="Lato"/>
            </a:endParaRPr>
          </a:p>
          <a:p>
            <a:pPr indent="-317500" lvl="1" marL="914400" rtl="0" algn="l">
              <a:lnSpc>
                <a:spcPct val="115000"/>
              </a:lnSpc>
              <a:spcBef>
                <a:spcPts val="0"/>
              </a:spcBef>
              <a:spcAft>
                <a:spcPts val="0"/>
              </a:spcAft>
              <a:buClr>
                <a:schemeClr val="dk1"/>
              </a:buClr>
              <a:buSzPts val="1400"/>
              <a:buFont typeface="Lato"/>
              <a:buChar char="○"/>
            </a:pPr>
            <a:r>
              <a:rPr lang="en">
                <a:solidFill>
                  <a:schemeClr val="dk1"/>
                </a:solidFill>
                <a:highlight>
                  <a:schemeClr val="lt1"/>
                </a:highlight>
                <a:latin typeface="Lato"/>
                <a:ea typeface="Lato"/>
                <a:cs typeface="Lato"/>
                <a:sym typeface="Lato"/>
              </a:rPr>
              <a:t>Distributed: Every developer’s computer stores the entire history of the project.</a:t>
            </a:r>
            <a:endParaRPr>
              <a:solidFill>
                <a:schemeClr val="dk1"/>
              </a:solidFill>
              <a:highlight>
                <a:schemeClr val="lt1"/>
              </a:highlight>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Open Sans"/>
              <a:buChar char="●"/>
            </a:pPr>
            <a:r>
              <a:rPr lang="en">
                <a:solidFill>
                  <a:schemeClr val="dk1"/>
                </a:solidFill>
                <a:highlight>
                  <a:schemeClr val="lt1"/>
                </a:highlight>
                <a:latin typeface="Lato"/>
                <a:ea typeface="Lato"/>
                <a:cs typeface="Lato"/>
                <a:sym typeface="Lato"/>
              </a:rPr>
              <a:t>The entire history of a project is called a </a:t>
            </a:r>
            <a:r>
              <a:rPr b="1" lang="en">
                <a:solidFill>
                  <a:schemeClr val="dk1"/>
                </a:solidFill>
                <a:highlight>
                  <a:schemeClr val="lt1"/>
                </a:highlight>
                <a:latin typeface="Lato"/>
                <a:ea typeface="Lato"/>
                <a:cs typeface="Lato"/>
                <a:sym typeface="Lato"/>
              </a:rPr>
              <a:t>repository. </a:t>
            </a:r>
            <a:endParaRPr b="1">
              <a:solidFill>
                <a:schemeClr val="dk1"/>
              </a:solidFill>
              <a:highlight>
                <a:schemeClr val="lt1"/>
              </a:highlight>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3" name="Shape 163"/>
        <p:cNvGrpSpPr/>
        <p:nvPr/>
      </p:nvGrpSpPr>
      <p:grpSpPr>
        <a:xfrm>
          <a:off x="0" y="0"/>
          <a:ext cx="0" cy="0"/>
          <a:chOff x="0" y="0"/>
          <a:chExt cx="0" cy="0"/>
        </a:xfrm>
      </p:grpSpPr>
      <p:sp>
        <p:nvSpPr>
          <p:cNvPr id="164" name="Google Shape;164;p32"/>
          <p:cNvSpPr txBox="1"/>
          <p:nvPr/>
        </p:nvSpPr>
        <p:spPr>
          <a:xfrm>
            <a:off x="632025" y="423275"/>
            <a:ext cx="535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00BB00"/>
                </a:solidFill>
                <a:latin typeface="Lato"/>
                <a:ea typeface="Lato"/>
                <a:cs typeface="Lato"/>
                <a:sym typeface="Lato"/>
              </a:rPr>
              <a:t>Git</a:t>
            </a:r>
            <a:endParaRPr b="1" sz="2400">
              <a:solidFill>
                <a:srgbClr val="00BB00"/>
              </a:solidFill>
              <a:latin typeface="Lato"/>
              <a:ea typeface="Lato"/>
              <a:cs typeface="Lato"/>
              <a:sym typeface="Lato"/>
            </a:endParaRPr>
          </a:p>
        </p:txBody>
      </p:sp>
      <p:sp>
        <p:nvSpPr>
          <p:cNvPr id="165" name="Google Shape;165;p32"/>
          <p:cNvSpPr txBox="1"/>
          <p:nvPr/>
        </p:nvSpPr>
        <p:spPr>
          <a:xfrm>
            <a:off x="632025" y="1330225"/>
            <a:ext cx="7847100" cy="219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a:solidFill>
                  <a:schemeClr val="dk1"/>
                </a:solidFill>
                <a:highlight>
                  <a:schemeClr val="lt1"/>
                </a:highlight>
                <a:latin typeface="Lato"/>
                <a:ea typeface="Lato"/>
                <a:cs typeface="Lato"/>
                <a:sym typeface="Lato"/>
              </a:rPr>
              <a:t>Git is a distributed version control system. </a:t>
            </a:r>
            <a:endParaRPr b="1">
              <a:solidFill>
                <a:schemeClr val="dk1"/>
              </a:solidFill>
              <a:highlight>
                <a:schemeClr val="lt1"/>
              </a:highlight>
              <a:latin typeface="Lato"/>
              <a:ea typeface="Lato"/>
              <a:cs typeface="Lato"/>
              <a:sym typeface="Lato"/>
            </a:endParaRPr>
          </a:p>
          <a:p>
            <a:pPr indent="-317500" lvl="0" marL="457200" rtl="0" algn="l">
              <a:lnSpc>
                <a:spcPct val="115000"/>
              </a:lnSpc>
              <a:spcBef>
                <a:spcPts val="1200"/>
              </a:spcBef>
              <a:spcAft>
                <a:spcPts val="0"/>
              </a:spcAft>
              <a:buClr>
                <a:schemeClr val="dk1"/>
              </a:buClr>
              <a:buSzPts val="1400"/>
              <a:buFont typeface="Lato"/>
              <a:buChar char="●"/>
            </a:pPr>
            <a:r>
              <a:rPr lang="en">
                <a:solidFill>
                  <a:schemeClr val="dk1"/>
                </a:solidFill>
                <a:highlight>
                  <a:schemeClr val="lt1"/>
                </a:highlight>
                <a:latin typeface="Lato"/>
                <a:ea typeface="Lato"/>
                <a:cs typeface="Lato"/>
                <a:sym typeface="Lato"/>
              </a:rPr>
              <a:t>What does that mean? </a:t>
            </a:r>
            <a:endParaRPr>
              <a:solidFill>
                <a:schemeClr val="dk1"/>
              </a:solidFill>
              <a:highlight>
                <a:schemeClr val="lt1"/>
              </a:highlight>
              <a:latin typeface="Lato"/>
              <a:ea typeface="Lato"/>
              <a:cs typeface="Lato"/>
              <a:sym typeface="Lato"/>
            </a:endParaRPr>
          </a:p>
          <a:p>
            <a:pPr indent="-317500" lvl="1" marL="914400" rtl="0" algn="l">
              <a:lnSpc>
                <a:spcPct val="115000"/>
              </a:lnSpc>
              <a:spcBef>
                <a:spcPts val="0"/>
              </a:spcBef>
              <a:spcAft>
                <a:spcPts val="0"/>
              </a:spcAft>
              <a:buClr>
                <a:schemeClr val="dk1"/>
              </a:buClr>
              <a:buSzPts val="1400"/>
              <a:buFont typeface="Lato"/>
              <a:buChar char="○"/>
            </a:pPr>
            <a:r>
              <a:rPr lang="en">
                <a:solidFill>
                  <a:schemeClr val="dk1"/>
                </a:solidFill>
                <a:highlight>
                  <a:schemeClr val="lt1"/>
                </a:highlight>
                <a:latin typeface="Lato"/>
                <a:ea typeface="Lato"/>
                <a:cs typeface="Lato"/>
                <a:sym typeface="Lato"/>
              </a:rPr>
              <a:t>Version Control System: Tracks all changes to files over time.</a:t>
            </a:r>
            <a:endParaRPr>
              <a:solidFill>
                <a:schemeClr val="dk1"/>
              </a:solidFill>
              <a:highlight>
                <a:schemeClr val="lt1"/>
              </a:highlight>
              <a:latin typeface="Lato"/>
              <a:ea typeface="Lato"/>
              <a:cs typeface="Lato"/>
              <a:sym typeface="Lato"/>
            </a:endParaRPr>
          </a:p>
          <a:p>
            <a:pPr indent="-317500" lvl="1" marL="914400" rtl="0" algn="l">
              <a:lnSpc>
                <a:spcPct val="115000"/>
              </a:lnSpc>
              <a:spcBef>
                <a:spcPts val="0"/>
              </a:spcBef>
              <a:spcAft>
                <a:spcPts val="0"/>
              </a:spcAft>
              <a:buClr>
                <a:schemeClr val="dk1"/>
              </a:buClr>
              <a:buSzPts val="1400"/>
              <a:buFont typeface="Lato"/>
              <a:buChar char="○"/>
            </a:pPr>
            <a:r>
              <a:rPr lang="en">
                <a:solidFill>
                  <a:schemeClr val="dk1"/>
                </a:solidFill>
                <a:highlight>
                  <a:schemeClr val="lt1"/>
                </a:highlight>
                <a:latin typeface="Lato"/>
                <a:ea typeface="Lato"/>
                <a:cs typeface="Lato"/>
                <a:sym typeface="Lato"/>
              </a:rPr>
              <a:t>Distributed: Every developer’s computer stores the entire history of the project.</a:t>
            </a:r>
            <a:endParaRPr>
              <a:solidFill>
                <a:schemeClr val="dk1"/>
              </a:solidFill>
              <a:highlight>
                <a:schemeClr val="lt1"/>
              </a:highlight>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Open Sans"/>
              <a:buChar char="●"/>
            </a:pPr>
            <a:r>
              <a:rPr lang="en">
                <a:solidFill>
                  <a:schemeClr val="dk1"/>
                </a:solidFill>
                <a:highlight>
                  <a:schemeClr val="lt1"/>
                </a:highlight>
                <a:latin typeface="Lato"/>
                <a:ea typeface="Lato"/>
                <a:cs typeface="Lato"/>
                <a:sym typeface="Lato"/>
              </a:rPr>
              <a:t>The entire history of a project is called a </a:t>
            </a:r>
            <a:r>
              <a:rPr b="1" lang="en">
                <a:solidFill>
                  <a:schemeClr val="dk1"/>
                </a:solidFill>
                <a:highlight>
                  <a:schemeClr val="lt1"/>
                </a:highlight>
                <a:latin typeface="Lato"/>
                <a:ea typeface="Lato"/>
                <a:cs typeface="Lato"/>
                <a:sym typeface="Lato"/>
              </a:rPr>
              <a:t>repository. </a:t>
            </a:r>
            <a:endParaRPr b="1">
              <a:solidFill>
                <a:schemeClr val="dk1"/>
              </a:solidFill>
              <a:highlight>
                <a:schemeClr val="lt1"/>
              </a:highlight>
              <a:latin typeface="Lato"/>
              <a:ea typeface="Lato"/>
              <a:cs typeface="Lato"/>
              <a:sym typeface="Lato"/>
            </a:endParaRPr>
          </a:p>
          <a:p>
            <a:pPr indent="0" lvl="0" marL="0" rtl="0" algn="l">
              <a:lnSpc>
                <a:spcPct val="115000"/>
              </a:lnSpc>
              <a:spcBef>
                <a:spcPts val="1200"/>
              </a:spcBef>
              <a:spcAft>
                <a:spcPts val="1200"/>
              </a:spcAft>
              <a:buNone/>
            </a:pPr>
            <a:r>
              <a:rPr b="1" lang="en">
                <a:solidFill>
                  <a:schemeClr val="dk1"/>
                </a:solidFill>
                <a:highlight>
                  <a:schemeClr val="lt1"/>
                </a:highlight>
                <a:latin typeface="Lato"/>
                <a:ea typeface="Lato"/>
                <a:cs typeface="Lato"/>
                <a:sym typeface="Lato"/>
              </a:rPr>
              <a:t>Throughout this course, you’ll be using Github to host all your work and to submit your assignments. And with Git, you’ll be able to push all your work onto Github. </a:t>
            </a:r>
            <a:endParaRPr b="1">
              <a:solidFill>
                <a:schemeClr val="dk1"/>
              </a:solidFill>
              <a:highlight>
                <a:schemeClr val="lt1"/>
              </a:highlight>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5"/>
          <p:cNvSpPr txBox="1"/>
          <p:nvPr/>
        </p:nvSpPr>
        <p:spPr>
          <a:xfrm>
            <a:off x="763350" y="2318850"/>
            <a:ext cx="535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Welcome to CS61B! </a:t>
            </a:r>
            <a:endParaRPr b="1" sz="2400">
              <a:solidFill>
                <a:srgbClr val="38A7FF"/>
              </a:solidFill>
              <a:latin typeface="Lato"/>
              <a:ea typeface="Lato"/>
              <a:cs typeface="Lato"/>
              <a:sym typeface="Lato"/>
            </a:endParaRPr>
          </a:p>
        </p:txBody>
      </p:sp>
      <p:sp>
        <p:nvSpPr>
          <p:cNvPr id="59" name="Google Shape;59;p15"/>
          <p:cNvSpPr txBox="1"/>
          <p:nvPr/>
        </p:nvSpPr>
        <p:spPr>
          <a:xfrm>
            <a:off x="4333950" y="2395800"/>
            <a:ext cx="535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Lato"/>
                <a:ea typeface="Lato"/>
                <a:cs typeface="Lato"/>
                <a:sym typeface="Lato"/>
              </a:rPr>
              <a:t>We’re going to do some cool things here :) </a:t>
            </a:r>
            <a:endParaRPr>
              <a:solidFill>
                <a:schemeClr val="dk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9" name="Shape 169"/>
        <p:cNvGrpSpPr/>
        <p:nvPr/>
      </p:nvGrpSpPr>
      <p:grpSpPr>
        <a:xfrm>
          <a:off x="0" y="0"/>
          <a:ext cx="0" cy="0"/>
          <a:chOff x="0" y="0"/>
          <a:chExt cx="0" cy="0"/>
        </a:xfrm>
      </p:grpSpPr>
      <p:sp>
        <p:nvSpPr>
          <p:cNvPr id="170" name="Google Shape;170;p33"/>
          <p:cNvSpPr txBox="1"/>
          <p:nvPr/>
        </p:nvSpPr>
        <p:spPr>
          <a:xfrm>
            <a:off x="632025" y="423275"/>
            <a:ext cx="6675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00BB00"/>
                </a:solidFill>
                <a:latin typeface="Lato"/>
                <a:ea typeface="Lato"/>
                <a:cs typeface="Lato"/>
                <a:sym typeface="Lato"/>
              </a:rPr>
              <a:t>The Main Git Commands You Should Know</a:t>
            </a:r>
            <a:endParaRPr b="1" sz="2400">
              <a:solidFill>
                <a:srgbClr val="00BB00"/>
              </a:solidFill>
              <a:latin typeface="Lato"/>
              <a:ea typeface="Lato"/>
              <a:cs typeface="Lato"/>
              <a:sym typeface="Lato"/>
            </a:endParaRPr>
          </a:p>
        </p:txBody>
      </p:sp>
      <p:sp>
        <p:nvSpPr>
          <p:cNvPr id="171" name="Google Shape;171;p33"/>
          <p:cNvSpPr txBox="1"/>
          <p:nvPr/>
        </p:nvSpPr>
        <p:spPr>
          <a:xfrm>
            <a:off x="632025" y="1330225"/>
            <a:ext cx="7847100" cy="290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Courier New"/>
                <a:ea typeface="Courier New"/>
                <a:cs typeface="Courier New"/>
                <a:sym typeface="Courier New"/>
              </a:rPr>
              <a:t>git init:</a:t>
            </a:r>
            <a:r>
              <a:rPr b="1" lang="en">
                <a:solidFill>
                  <a:schemeClr val="dk1"/>
                </a:solidFill>
                <a:latin typeface="Lato"/>
                <a:ea typeface="Lato"/>
                <a:cs typeface="Lato"/>
                <a:sym typeface="Lato"/>
              </a:rPr>
              <a:t> </a:t>
            </a:r>
            <a:r>
              <a:rPr lang="en">
                <a:solidFill>
                  <a:schemeClr val="dk1"/>
                </a:solidFill>
                <a:latin typeface="Lato"/>
                <a:ea typeface="Lato"/>
                <a:cs typeface="Lato"/>
                <a:sym typeface="Lato"/>
              </a:rPr>
              <a:t>Initializes a git repository in current directory. </a:t>
            </a:r>
            <a:endParaRPr b="1">
              <a:solidFill>
                <a:schemeClr val="dk1"/>
              </a:solidFill>
              <a:latin typeface="Courier New"/>
              <a:ea typeface="Courier New"/>
              <a:cs typeface="Courier New"/>
              <a:sym typeface="Courier New"/>
            </a:endParaRPr>
          </a:p>
          <a:p>
            <a:pPr indent="0" lvl="0" marL="0" rtl="0" algn="l">
              <a:lnSpc>
                <a:spcPct val="115000"/>
              </a:lnSpc>
              <a:spcBef>
                <a:spcPts val="1200"/>
              </a:spcBef>
              <a:spcAft>
                <a:spcPts val="0"/>
              </a:spcAft>
              <a:buNone/>
            </a:pPr>
            <a:r>
              <a:rPr b="1" lang="en">
                <a:solidFill>
                  <a:schemeClr val="dk1"/>
                </a:solidFill>
                <a:latin typeface="Courier New"/>
                <a:ea typeface="Courier New"/>
                <a:cs typeface="Courier New"/>
                <a:sym typeface="Courier New"/>
              </a:rPr>
              <a:t>git add &lt;file_name&gt;:</a:t>
            </a:r>
            <a:r>
              <a:rPr b="1" lang="en">
                <a:solidFill>
                  <a:schemeClr val="dk1"/>
                </a:solidFill>
                <a:latin typeface="Lato"/>
                <a:ea typeface="Lato"/>
                <a:cs typeface="Lato"/>
                <a:sym typeface="Lato"/>
              </a:rPr>
              <a:t> </a:t>
            </a:r>
            <a:r>
              <a:rPr lang="en">
                <a:solidFill>
                  <a:schemeClr val="dk1"/>
                </a:solidFill>
                <a:latin typeface="Lato"/>
                <a:ea typeface="Lato"/>
                <a:cs typeface="Lato"/>
                <a:sym typeface="Lato"/>
              </a:rPr>
              <a:t>Adds a file to staging (to be committed).</a:t>
            </a:r>
            <a:endParaRPr>
              <a:solidFill>
                <a:schemeClr val="dk1"/>
              </a:solidFill>
              <a:latin typeface="Lato"/>
              <a:ea typeface="Lato"/>
              <a:cs typeface="Lato"/>
              <a:sym typeface="Lato"/>
            </a:endParaRPr>
          </a:p>
          <a:p>
            <a:pPr indent="0" lvl="0" marL="0" rtl="0" algn="l">
              <a:lnSpc>
                <a:spcPct val="115000"/>
              </a:lnSpc>
              <a:spcBef>
                <a:spcPts val="1200"/>
              </a:spcBef>
              <a:spcAft>
                <a:spcPts val="0"/>
              </a:spcAft>
              <a:buNone/>
            </a:pPr>
            <a:r>
              <a:rPr b="1" lang="en">
                <a:solidFill>
                  <a:schemeClr val="dk1"/>
                </a:solidFill>
                <a:latin typeface="Courier New"/>
                <a:ea typeface="Courier New"/>
                <a:cs typeface="Courier New"/>
                <a:sym typeface="Courier New"/>
              </a:rPr>
              <a:t>git commit -m “Message”:</a:t>
            </a:r>
            <a:r>
              <a:rPr b="1" lang="en">
                <a:solidFill>
                  <a:schemeClr val="dk1"/>
                </a:solidFill>
                <a:latin typeface="Lato"/>
                <a:ea typeface="Lato"/>
                <a:cs typeface="Lato"/>
                <a:sym typeface="Lato"/>
              </a:rPr>
              <a:t> </a:t>
            </a:r>
            <a:r>
              <a:rPr lang="en">
                <a:solidFill>
                  <a:schemeClr val="dk1"/>
                </a:solidFill>
                <a:latin typeface="Lato"/>
                <a:ea typeface="Lato"/>
                <a:cs typeface="Lato"/>
                <a:sym typeface="Lato"/>
              </a:rPr>
              <a:t>Saves all staged files into a commit (like a snapshot of your current repository) </a:t>
            </a:r>
            <a:endParaRPr>
              <a:solidFill>
                <a:schemeClr val="dk1"/>
              </a:solidFill>
              <a:latin typeface="Lato"/>
              <a:ea typeface="Lato"/>
              <a:cs typeface="Lato"/>
              <a:sym typeface="Lato"/>
            </a:endParaRPr>
          </a:p>
          <a:p>
            <a:pPr indent="0" lvl="0" marL="0" rtl="0" algn="l">
              <a:lnSpc>
                <a:spcPct val="115000"/>
              </a:lnSpc>
              <a:spcBef>
                <a:spcPts val="1200"/>
              </a:spcBef>
              <a:spcAft>
                <a:spcPts val="0"/>
              </a:spcAft>
              <a:buNone/>
            </a:pPr>
            <a:r>
              <a:rPr b="1" lang="en">
                <a:solidFill>
                  <a:schemeClr val="dk1"/>
                </a:solidFill>
                <a:latin typeface="Courier New"/>
                <a:ea typeface="Courier New"/>
                <a:cs typeface="Courier New"/>
                <a:sym typeface="Courier New"/>
              </a:rPr>
              <a:t>git status:</a:t>
            </a:r>
            <a:r>
              <a:rPr b="1" lang="en">
                <a:solidFill>
                  <a:schemeClr val="dk1"/>
                </a:solidFill>
                <a:latin typeface="Lato"/>
                <a:ea typeface="Lato"/>
                <a:cs typeface="Lato"/>
                <a:sym typeface="Lato"/>
              </a:rPr>
              <a:t> </a:t>
            </a:r>
            <a:r>
              <a:rPr lang="en">
                <a:solidFill>
                  <a:schemeClr val="dk1"/>
                </a:solidFill>
                <a:latin typeface="Lato"/>
                <a:ea typeface="Lato"/>
                <a:cs typeface="Lato"/>
                <a:sym typeface="Lato"/>
              </a:rPr>
              <a:t>Displays state of the repository and staging area (tracked, untracked files and changes). </a:t>
            </a:r>
            <a:endParaRPr>
              <a:solidFill>
                <a:schemeClr val="dk1"/>
              </a:solidFill>
              <a:latin typeface="Lato"/>
              <a:ea typeface="Lato"/>
              <a:cs typeface="Lato"/>
              <a:sym typeface="Lato"/>
            </a:endParaRPr>
          </a:p>
          <a:p>
            <a:pPr indent="0" lvl="0" marL="0" rtl="0" algn="l">
              <a:lnSpc>
                <a:spcPct val="115000"/>
              </a:lnSpc>
              <a:spcBef>
                <a:spcPts val="1200"/>
              </a:spcBef>
              <a:spcAft>
                <a:spcPts val="0"/>
              </a:spcAft>
              <a:buNone/>
            </a:pPr>
            <a:r>
              <a:rPr b="1" lang="en">
                <a:solidFill>
                  <a:schemeClr val="dk1"/>
                </a:solidFill>
                <a:latin typeface="Courier New"/>
                <a:ea typeface="Courier New"/>
                <a:cs typeface="Courier New"/>
                <a:sym typeface="Courier New"/>
              </a:rPr>
              <a:t>git log:</a:t>
            </a:r>
            <a:r>
              <a:rPr b="1" lang="en">
                <a:solidFill>
                  <a:schemeClr val="dk1"/>
                </a:solidFill>
                <a:latin typeface="Lato"/>
                <a:ea typeface="Lato"/>
                <a:cs typeface="Lato"/>
                <a:sym typeface="Lato"/>
              </a:rPr>
              <a:t> </a:t>
            </a:r>
            <a:r>
              <a:rPr lang="en">
                <a:solidFill>
                  <a:schemeClr val="dk1"/>
                </a:solidFill>
                <a:latin typeface="Lato"/>
                <a:ea typeface="Lato"/>
                <a:cs typeface="Lato"/>
                <a:sym typeface="Lato"/>
              </a:rPr>
              <a:t>Displays the history of our </a:t>
            </a:r>
            <a:r>
              <a:rPr i="1" lang="en">
                <a:solidFill>
                  <a:schemeClr val="dk1"/>
                </a:solidFill>
                <a:latin typeface="Lato"/>
                <a:ea typeface="Lato"/>
                <a:cs typeface="Lato"/>
                <a:sym typeface="Lato"/>
              </a:rPr>
              <a:t>committed</a:t>
            </a:r>
            <a:r>
              <a:rPr lang="en">
                <a:solidFill>
                  <a:schemeClr val="dk1"/>
                </a:solidFill>
                <a:latin typeface="Lato"/>
                <a:ea typeface="Lato"/>
                <a:cs typeface="Lato"/>
                <a:sym typeface="Lato"/>
              </a:rPr>
              <a:t> history.</a:t>
            </a:r>
            <a:endParaRPr>
              <a:solidFill>
                <a:schemeClr val="dk1"/>
              </a:solidFill>
              <a:latin typeface="Lato"/>
              <a:ea typeface="Lato"/>
              <a:cs typeface="Lato"/>
              <a:sym typeface="Lato"/>
            </a:endParaRPr>
          </a:p>
          <a:p>
            <a:pPr indent="0" lvl="0" marL="0" rtl="0" algn="l">
              <a:lnSpc>
                <a:spcPct val="115000"/>
              </a:lnSpc>
              <a:spcBef>
                <a:spcPts val="1200"/>
              </a:spcBef>
              <a:spcAft>
                <a:spcPts val="1200"/>
              </a:spcAft>
              <a:buNone/>
            </a:pPr>
            <a:r>
              <a:t/>
            </a:r>
            <a:endParaRPr b="1">
              <a:solidFill>
                <a:srgbClr val="383838"/>
              </a:solidFill>
              <a:highlight>
                <a:schemeClr val="lt1"/>
              </a:highlight>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5" name="Shape 175"/>
        <p:cNvGrpSpPr/>
        <p:nvPr/>
      </p:nvGrpSpPr>
      <p:grpSpPr>
        <a:xfrm>
          <a:off x="0" y="0"/>
          <a:ext cx="0" cy="0"/>
          <a:chOff x="0" y="0"/>
          <a:chExt cx="0" cy="0"/>
        </a:xfrm>
      </p:grpSpPr>
      <p:sp>
        <p:nvSpPr>
          <p:cNvPr id="176" name="Google Shape;176;p34"/>
          <p:cNvSpPr txBox="1"/>
          <p:nvPr/>
        </p:nvSpPr>
        <p:spPr>
          <a:xfrm>
            <a:off x="632025" y="423275"/>
            <a:ext cx="6675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00BB00"/>
                </a:solidFill>
                <a:latin typeface="Lato"/>
                <a:ea typeface="Lato"/>
                <a:cs typeface="Lato"/>
                <a:sym typeface="Lato"/>
              </a:rPr>
              <a:t>Git Commands Continued</a:t>
            </a:r>
            <a:endParaRPr b="1" sz="2400">
              <a:solidFill>
                <a:srgbClr val="00BB00"/>
              </a:solidFill>
              <a:latin typeface="Lato"/>
              <a:ea typeface="Lato"/>
              <a:cs typeface="Lato"/>
              <a:sym typeface="Lato"/>
            </a:endParaRPr>
          </a:p>
        </p:txBody>
      </p:sp>
      <p:sp>
        <p:nvSpPr>
          <p:cNvPr id="177" name="Google Shape;177;p34"/>
          <p:cNvSpPr txBox="1"/>
          <p:nvPr/>
        </p:nvSpPr>
        <p:spPr>
          <a:xfrm>
            <a:off x="632025" y="1330225"/>
            <a:ext cx="7847100" cy="315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00"/>
              </a:spcBef>
              <a:spcAft>
                <a:spcPts val="0"/>
              </a:spcAft>
              <a:buNone/>
            </a:pPr>
            <a:r>
              <a:rPr b="1" lang="en">
                <a:solidFill>
                  <a:srgbClr val="24292F"/>
                </a:solidFill>
                <a:latin typeface="Courier New"/>
                <a:ea typeface="Courier New"/>
                <a:cs typeface="Courier New"/>
                <a:sym typeface="Courier New"/>
              </a:rPr>
              <a:t>git restore:</a:t>
            </a:r>
            <a:r>
              <a:rPr lang="en">
                <a:solidFill>
                  <a:srgbClr val="24292F"/>
                </a:solidFill>
                <a:latin typeface="Courier New"/>
                <a:ea typeface="Courier New"/>
                <a:cs typeface="Courier New"/>
                <a:sym typeface="Courier New"/>
              </a:rPr>
              <a:t> </a:t>
            </a:r>
            <a:r>
              <a:rPr lang="en">
                <a:solidFill>
                  <a:srgbClr val="24292F"/>
                </a:solidFill>
                <a:latin typeface="Montserrat"/>
                <a:ea typeface="Montserrat"/>
                <a:cs typeface="Montserrat"/>
                <a:sym typeface="Montserrat"/>
              </a:rPr>
              <a:t>Restores files to their versions in the most recent commit.</a:t>
            </a:r>
            <a:endParaRPr>
              <a:solidFill>
                <a:srgbClr val="24292F"/>
              </a:solidFill>
              <a:latin typeface="Montserrat"/>
              <a:ea typeface="Montserrat"/>
              <a:cs typeface="Montserrat"/>
              <a:sym typeface="Montserrat"/>
            </a:endParaRPr>
          </a:p>
          <a:p>
            <a:pPr indent="0" lvl="0" marL="0" rtl="0" algn="l">
              <a:lnSpc>
                <a:spcPct val="115000"/>
              </a:lnSpc>
              <a:spcBef>
                <a:spcPts val="1200"/>
              </a:spcBef>
              <a:spcAft>
                <a:spcPts val="0"/>
              </a:spcAft>
              <a:buNone/>
            </a:pPr>
            <a:r>
              <a:rPr b="1" lang="en">
                <a:solidFill>
                  <a:srgbClr val="24292F"/>
                </a:solidFill>
                <a:latin typeface="Courier New"/>
                <a:ea typeface="Courier New"/>
                <a:cs typeface="Courier New"/>
                <a:sym typeface="Courier New"/>
              </a:rPr>
              <a:t>git restore --source=[commitID]:</a:t>
            </a:r>
            <a:r>
              <a:rPr b="1" lang="en">
                <a:solidFill>
                  <a:srgbClr val="24292F"/>
                </a:solidFill>
                <a:latin typeface="Montserrat"/>
                <a:ea typeface="Montserrat"/>
                <a:cs typeface="Montserrat"/>
                <a:sym typeface="Montserrat"/>
              </a:rPr>
              <a:t> </a:t>
            </a:r>
            <a:r>
              <a:rPr lang="en">
                <a:solidFill>
                  <a:srgbClr val="24292F"/>
                </a:solidFill>
                <a:latin typeface="Montserrat"/>
                <a:ea typeface="Montserrat"/>
                <a:cs typeface="Montserrat"/>
                <a:sym typeface="Montserrat"/>
              </a:rPr>
              <a:t>Restores files to their versions in the given commit.</a:t>
            </a:r>
            <a:endParaRPr>
              <a:solidFill>
                <a:srgbClr val="24292F"/>
              </a:solidFill>
              <a:latin typeface="Montserrat"/>
              <a:ea typeface="Montserrat"/>
              <a:cs typeface="Montserrat"/>
              <a:sym typeface="Montserrat"/>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git push &lt;repo&gt; &lt;branch&gt;:</a:t>
            </a:r>
            <a:r>
              <a:rPr lang="en">
                <a:solidFill>
                  <a:schemeClr val="dk1"/>
                </a:solidFill>
                <a:latin typeface="Courier New"/>
                <a:ea typeface="Courier New"/>
                <a:cs typeface="Courier New"/>
                <a:sym typeface="Courier New"/>
              </a:rPr>
              <a:t> </a:t>
            </a:r>
            <a:r>
              <a:rPr lang="en">
                <a:solidFill>
                  <a:schemeClr val="dk1"/>
                </a:solidFill>
                <a:latin typeface="Lato"/>
                <a:ea typeface="Lato"/>
                <a:cs typeface="Lato"/>
                <a:sym typeface="Lato"/>
              </a:rPr>
              <a:t>Takes commits on your local computer and pushes it into the remote repository (git push origin main)</a:t>
            </a:r>
            <a:endParaRPr>
              <a:solidFill>
                <a:schemeClr val="dk1"/>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git pull &lt;repo&gt; &lt;branch&gt;:</a:t>
            </a:r>
            <a:r>
              <a:rPr lang="en">
                <a:solidFill>
                  <a:schemeClr val="dk1"/>
                </a:solidFill>
                <a:latin typeface="Courier New"/>
                <a:ea typeface="Courier New"/>
                <a:cs typeface="Courier New"/>
                <a:sym typeface="Courier New"/>
              </a:rPr>
              <a:t> </a:t>
            </a:r>
            <a:r>
              <a:rPr lang="en">
                <a:solidFill>
                  <a:schemeClr val="dk1"/>
                </a:solidFill>
                <a:latin typeface="Lato"/>
                <a:ea typeface="Lato"/>
                <a:cs typeface="Lato"/>
                <a:sym typeface="Lato"/>
              </a:rPr>
              <a:t>Pulls any changes from the remote repository onto your computer (git pull skeleton main)</a:t>
            </a:r>
            <a:endParaRPr b="1">
              <a:solidFill>
                <a:srgbClr val="24292F"/>
              </a:solidFill>
              <a:latin typeface="Courier New"/>
              <a:ea typeface="Courier New"/>
              <a:cs typeface="Courier New"/>
              <a:sym typeface="Courier New"/>
            </a:endParaRPr>
          </a:p>
          <a:p>
            <a:pPr indent="0" lvl="0" marL="0" rtl="0" algn="l">
              <a:lnSpc>
                <a:spcPct val="115000"/>
              </a:lnSpc>
              <a:spcBef>
                <a:spcPts val="1200"/>
              </a:spcBef>
              <a:spcAft>
                <a:spcPts val="0"/>
              </a:spcAft>
              <a:buNone/>
            </a:pPr>
            <a:r>
              <a:t/>
            </a:r>
            <a:endParaRPr>
              <a:solidFill>
                <a:schemeClr val="dk1"/>
              </a:solidFill>
              <a:latin typeface="Lato"/>
              <a:ea typeface="Lato"/>
              <a:cs typeface="Lato"/>
              <a:sym typeface="Lato"/>
            </a:endParaRPr>
          </a:p>
          <a:p>
            <a:pPr indent="0" lvl="0" marL="0" rtl="0" algn="l">
              <a:lnSpc>
                <a:spcPct val="115000"/>
              </a:lnSpc>
              <a:spcBef>
                <a:spcPts val="1200"/>
              </a:spcBef>
              <a:spcAft>
                <a:spcPts val="1200"/>
              </a:spcAft>
              <a:buNone/>
            </a:pPr>
            <a:r>
              <a:rPr b="1" lang="en">
                <a:solidFill>
                  <a:schemeClr val="dk1"/>
                </a:solidFill>
                <a:latin typeface="Lato"/>
                <a:ea typeface="Lato"/>
                <a:cs typeface="Lato"/>
                <a:sym typeface="Lato"/>
              </a:rPr>
              <a:t>Visualization:</a:t>
            </a:r>
            <a:r>
              <a:rPr lang="en">
                <a:solidFill>
                  <a:schemeClr val="dk1"/>
                </a:solidFill>
                <a:latin typeface="Lato"/>
                <a:ea typeface="Lato"/>
                <a:cs typeface="Lato"/>
                <a:sym typeface="Lato"/>
              </a:rPr>
              <a:t> </a:t>
            </a:r>
            <a:r>
              <a:rPr lang="en" u="sng">
                <a:solidFill>
                  <a:schemeClr val="dk1"/>
                </a:solidFill>
                <a:latin typeface="Lato"/>
                <a:ea typeface="Lato"/>
                <a:cs typeface="Lato"/>
                <a:sym typeface="Lato"/>
                <a:hlinkClick r:id="rId3">
                  <a:extLst>
                    <a:ext uri="{A12FA001-AC4F-418D-AE19-62706E023703}">
                      <ahyp:hlinkClr val="tx"/>
                    </a:ext>
                  </a:extLst>
                </a:hlinkClick>
              </a:rPr>
              <a:t>https://git-school.github.io/visualizing-git/#free-remote</a:t>
            </a:r>
            <a:endParaRPr b="1">
              <a:solidFill>
                <a:srgbClr val="383838"/>
              </a:solidFill>
              <a:highlight>
                <a:schemeClr val="lt1"/>
              </a:highlight>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2" name="Shape 182"/>
        <p:cNvGrpSpPr/>
        <p:nvPr/>
      </p:nvGrpSpPr>
      <p:grpSpPr>
        <a:xfrm>
          <a:off x="0" y="0"/>
          <a:ext cx="0" cy="0"/>
          <a:chOff x="0" y="0"/>
          <a:chExt cx="0" cy="0"/>
        </a:xfrm>
      </p:grpSpPr>
      <p:sp>
        <p:nvSpPr>
          <p:cNvPr id="183" name="Google Shape;183;p35"/>
          <p:cNvSpPr/>
          <p:nvPr/>
        </p:nvSpPr>
        <p:spPr>
          <a:xfrm>
            <a:off x="5132950" y="735338"/>
            <a:ext cx="3362700" cy="4012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84" name="Google Shape;184;p35"/>
          <p:cNvSpPr txBox="1"/>
          <p:nvPr/>
        </p:nvSpPr>
        <p:spPr>
          <a:xfrm>
            <a:off x="5132950" y="273863"/>
            <a:ext cx="3174000" cy="3693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sz="1800">
                <a:latin typeface="Lato"/>
                <a:ea typeface="Lato"/>
                <a:cs typeface="Lato"/>
                <a:sym typeface="Lato"/>
              </a:rPr>
              <a:t>Remote Repository</a:t>
            </a:r>
            <a:endParaRPr b="1" sz="1800">
              <a:latin typeface="Lato"/>
              <a:ea typeface="Lato"/>
              <a:cs typeface="Lato"/>
              <a:sym typeface="Lato"/>
            </a:endParaRPr>
          </a:p>
        </p:txBody>
      </p:sp>
      <p:cxnSp>
        <p:nvCxnSpPr>
          <p:cNvPr id="185" name="Google Shape;185;p35"/>
          <p:cNvCxnSpPr/>
          <p:nvPr/>
        </p:nvCxnSpPr>
        <p:spPr>
          <a:xfrm>
            <a:off x="4263563" y="-41925"/>
            <a:ext cx="0" cy="5227500"/>
          </a:xfrm>
          <a:prstGeom prst="straightConnector1">
            <a:avLst/>
          </a:prstGeom>
          <a:noFill/>
          <a:ln cap="flat" cmpd="sng" w="9525">
            <a:solidFill>
              <a:schemeClr val="dk2"/>
            </a:solidFill>
            <a:prstDash val="solid"/>
            <a:round/>
            <a:headEnd len="med" w="med" type="none"/>
            <a:tailEnd len="med" w="med" type="none"/>
          </a:ln>
        </p:spPr>
      </p:cxnSp>
      <p:sp>
        <p:nvSpPr>
          <p:cNvPr id="186" name="Google Shape;186;p35"/>
          <p:cNvSpPr txBox="1"/>
          <p:nvPr/>
        </p:nvSpPr>
        <p:spPr>
          <a:xfrm>
            <a:off x="599975" y="276363"/>
            <a:ext cx="3174000" cy="3693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sz="1800">
                <a:latin typeface="Lato"/>
                <a:ea typeface="Lato"/>
                <a:cs typeface="Lato"/>
                <a:sym typeface="Lato"/>
              </a:rPr>
              <a:t>Local Repository</a:t>
            </a:r>
            <a:endParaRPr b="1" sz="1800">
              <a:latin typeface="Lato"/>
              <a:ea typeface="Lato"/>
              <a:cs typeface="Lato"/>
              <a:sym typeface="Lato"/>
            </a:endParaRPr>
          </a:p>
        </p:txBody>
      </p:sp>
      <p:sp>
        <p:nvSpPr>
          <p:cNvPr id="187" name="Google Shape;187;p35"/>
          <p:cNvSpPr/>
          <p:nvPr/>
        </p:nvSpPr>
        <p:spPr>
          <a:xfrm>
            <a:off x="848525" y="1110413"/>
            <a:ext cx="1047600" cy="14142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88" name="Google Shape;188;p35"/>
          <p:cNvSpPr txBox="1"/>
          <p:nvPr/>
        </p:nvSpPr>
        <p:spPr>
          <a:xfrm>
            <a:off x="885200" y="1309450"/>
            <a:ext cx="974400" cy="3078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sz="1400">
                <a:latin typeface="Courier New"/>
                <a:ea typeface="Courier New"/>
                <a:cs typeface="Courier New"/>
                <a:sym typeface="Courier New"/>
              </a:rPr>
              <a:t>Boba.txt</a:t>
            </a:r>
            <a:endParaRPr b="1" sz="1400">
              <a:latin typeface="Courier New"/>
              <a:ea typeface="Courier New"/>
              <a:cs typeface="Courier New"/>
              <a:sym typeface="Courier New"/>
            </a:endParaRPr>
          </a:p>
        </p:txBody>
      </p:sp>
      <p:pic>
        <p:nvPicPr>
          <p:cNvPr descr="preencoded.png" id="189" name="Google Shape;189;p35"/>
          <p:cNvPicPr preferRelativeResize="0"/>
          <p:nvPr/>
        </p:nvPicPr>
        <p:blipFill rotWithShape="1">
          <a:blip r:embed="rId3">
            <a:alphaModFix/>
          </a:blip>
          <a:srcRect b="0" l="0" r="0" t="0"/>
          <a:stretch/>
        </p:blipFill>
        <p:spPr>
          <a:xfrm>
            <a:off x="1294775" y="2327088"/>
            <a:ext cx="1784389" cy="323249"/>
          </a:xfrm>
          <a:prstGeom prst="rect">
            <a:avLst/>
          </a:prstGeom>
          <a:noFill/>
          <a:ln>
            <a:noFill/>
          </a:ln>
        </p:spPr>
      </p:pic>
      <p:sp>
        <p:nvSpPr>
          <p:cNvPr id="190" name="Google Shape;190;p35"/>
          <p:cNvSpPr txBox="1"/>
          <p:nvPr/>
        </p:nvSpPr>
        <p:spPr>
          <a:xfrm>
            <a:off x="1359425" y="2327088"/>
            <a:ext cx="1655100" cy="447900"/>
          </a:xfrm>
          <a:prstGeom prst="rect">
            <a:avLst/>
          </a:prstGeom>
          <a:noFill/>
          <a:ln>
            <a:noFill/>
          </a:ln>
        </p:spPr>
        <p:txBody>
          <a:bodyPr anchorCtr="0" anchor="t" bIns="45725" lIns="45725" spcFirstLastPara="1" rIns="45725" wrap="square" tIns="45725">
            <a:spAutoFit/>
          </a:bodyPr>
          <a:lstStyle/>
          <a:p>
            <a:pPr indent="0" lvl="0" marL="0" rtl="0" algn="l">
              <a:lnSpc>
                <a:spcPct val="115000"/>
              </a:lnSpc>
              <a:spcBef>
                <a:spcPts val="0"/>
              </a:spcBef>
              <a:spcAft>
                <a:spcPts val="0"/>
              </a:spcAft>
              <a:buClr>
                <a:schemeClr val="dk1"/>
              </a:buClr>
              <a:buSzPts val="600"/>
              <a:buFont typeface="Arial"/>
              <a:buNone/>
            </a:pPr>
            <a:r>
              <a:rPr b="1" lang="en" sz="1400">
                <a:solidFill>
                  <a:schemeClr val="dk1"/>
                </a:solidFill>
                <a:latin typeface="Courier New"/>
                <a:ea typeface="Courier New"/>
                <a:cs typeface="Courier New"/>
                <a:sym typeface="Courier New"/>
              </a:rPr>
              <a:t>I love boba. </a:t>
            </a:r>
            <a:endParaRPr b="1" sz="1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700"/>
          </a:p>
        </p:txBody>
      </p:sp>
      <p:cxnSp>
        <p:nvCxnSpPr>
          <p:cNvPr id="191" name="Google Shape;191;p35"/>
          <p:cNvCxnSpPr>
            <a:stCxn id="188" idx="3"/>
            <a:endCxn id="192" idx="1"/>
          </p:cNvCxnSpPr>
          <p:nvPr/>
        </p:nvCxnSpPr>
        <p:spPr>
          <a:xfrm>
            <a:off x="1859600" y="1463350"/>
            <a:ext cx="403200" cy="374400"/>
          </a:xfrm>
          <a:prstGeom prst="straightConnector1">
            <a:avLst/>
          </a:prstGeom>
          <a:noFill/>
          <a:ln cap="flat" cmpd="sng" w="28575">
            <a:solidFill>
              <a:schemeClr val="dk1"/>
            </a:solidFill>
            <a:prstDash val="solid"/>
            <a:round/>
            <a:headEnd len="med" w="med" type="none"/>
            <a:tailEnd len="med" w="med" type="triangle"/>
          </a:ln>
        </p:spPr>
      </p:cxnSp>
      <p:sp>
        <p:nvSpPr>
          <p:cNvPr id="192" name="Google Shape;192;p35"/>
          <p:cNvSpPr txBox="1"/>
          <p:nvPr/>
        </p:nvSpPr>
        <p:spPr>
          <a:xfrm>
            <a:off x="2262725" y="1676088"/>
            <a:ext cx="1875300" cy="3234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500">
                <a:latin typeface="Montserrat"/>
                <a:ea typeface="Montserrat"/>
                <a:cs typeface="Montserrat"/>
                <a:sym typeface="Montserrat"/>
              </a:rPr>
              <a:t>Name of the file.</a:t>
            </a:r>
            <a:endParaRPr sz="1500">
              <a:latin typeface="Montserrat"/>
              <a:ea typeface="Montserrat"/>
              <a:cs typeface="Montserrat"/>
              <a:sym typeface="Montserrat"/>
            </a:endParaRPr>
          </a:p>
        </p:txBody>
      </p:sp>
      <p:cxnSp>
        <p:nvCxnSpPr>
          <p:cNvPr id="193" name="Google Shape;193;p35"/>
          <p:cNvCxnSpPr/>
          <p:nvPr/>
        </p:nvCxnSpPr>
        <p:spPr>
          <a:xfrm>
            <a:off x="2417450" y="2661238"/>
            <a:ext cx="180600" cy="251100"/>
          </a:xfrm>
          <a:prstGeom prst="straightConnector1">
            <a:avLst/>
          </a:prstGeom>
          <a:noFill/>
          <a:ln cap="flat" cmpd="sng" w="28575">
            <a:solidFill>
              <a:schemeClr val="dk1"/>
            </a:solidFill>
            <a:prstDash val="solid"/>
            <a:round/>
            <a:headEnd len="med" w="med" type="none"/>
            <a:tailEnd len="med" w="med" type="triangle"/>
          </a:ln>
        </p:spPr>
      </p:cxnSp>
      <p:sp>
        <p:nvSpPr>
          <p:cNvPr id="194" name="Google Shape;194;p35"/>
          <p:cNvSpPr txBox="1"/>
          <p:nvPr/>
        </p:nvSpPr>
        <p:spPr>
          <a:xfrm>
            <a:off x="2307500" y="2832388"/>
            <a:ext cx="1875300" cy="5541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500">
                <a:latin typeface="Montserrat"/>
                <a:ea typeface="Montserrat"/>
                <a:cs typeface="Montserrat"/>
                <a:sym typeface="Montserrat"/>
              </a:rPr>
              <a:t>Contents of the file.</a:t>
            </a:r>
            <a:endParaRPr sz="1500">
              <a:latin typeface="Montserrat"/>
              <a:ea typeface="Montserrat"/>
              <a:cs typeface="Montserrat"/>
              <a:sym typeface="Montserrat"/>
            </a:endParaRPr>
          </a:p>
        </p:txBody>
      </p:sp>
      <p:sp>
        <p:nvSpPr>
          <p:cNvPr id="195" name="Google Shape;195;p35"/>
          <p:cNvSpPr txBox="1"/>
          <p:nvPr/>
        </p:nvSpPr>
        <p:spPr>
          <a:xfrm>
            <a:off x="676175" y="3484850"/>
            <a:ext cx="3021600" cy="954300"/>
          </a:xfrm>
          <a:prstGeom prst="rect">
            <a:avLst/>
          </a:prstGeom>
          <a:noFill/>
          <a:ln cap="flat" cmpd="sng" w="9525">
            <a:solidFill>
              <a:schemeClr val="dk2"/>
            </a:solidFill>
            <a:prstDash val="solid"/>
            <a:round/>
            <a:headEnd len="sm" w="sm" type="none"/>
            <a:tailEnd len="sm" w="sm" type="none"/>
          </a:ln>
        </p:spPr>
        <p:txBody>
          <a:bodyPr anchorCtr="0" anchor="t" bIns="45725" lIns="45725" spcFirstLastPara="1" rIns="45725" wrap="square" tIns="45725">
            <a:spAutoFit/>
          </a:bodyPr>
          <a:lstStyle/>
          <a:p>
            <a:pPr indent="0" lvl="0" marL="0" rtl="0" algn="l">
              <a:spcBef>
                <a:spcPts val="0"/>
              </a:spcBef>
              <a:spcAft>
                <a:spcPts val="0"/>
              </a:spcAft>
              <a:buNone/>
            </a:pPr>
            <a:r>
              <a:rPr lang="en">
                <a:latin typeface="Lato"/>
                <a:ea typeface="Lato"/>
                <a:cs typeface="Lato"/>
                <a:sym typeface="Lato"/>
              </a:rPr>
              <a:t>Let’s say we have a file called </a:t>
            </a:r>
            <a:r>
              <a:rPr b="1" lang="en">
                <a:latin typeface="Courier New"/>
                <a:ea typeface="Courier New"/>
                <a:cs typeface="Courier New"/>
                <a:sym typeface="Courier New"/>
              </a:rPr>
              <a:t>Boba.txt</a:t>
            </a:r>
            <a:r>
              <a:rPr lang="en">
                <a:latin typeface="Lato"/>
                <a:ea typeface="Lato"/>
                <a:cs typeface="Lato"/>
                <a:sym typeface="Lato"/>
              </a:rPr>
              <a:t> in your local repository (you can think of your repository as another file on your local computer). </a:t>
            </a:r>
            <a:endParaRPr>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0" name="Shape 200"/>
        <p:cNvGrpSpPr/>
        <p:nvPr/>
      </p:nvGrpSpPr>
      <p:grpSpPr>
        <a:xfrm>
          <a:off x="0" y="0"/>
          <a:ext cx="0" cy="0"/>
          <a:chOff x="0" y="0"/>
          <a:chExt cx="0" cy="0"/>
        </a:xfrm>
      </p:grpSpPr>
      <p:sp>
        <p:nvSpPr>
          <p:cNvPr id="201" name="Google Shape;201;p36"/>
          <p:cNvSpPr/>
          <p:nvPr/>
        </p:nvSpPr>
        <p:spPr>
          <a:xfrm>
            <a:off x="676175" y="735345"/>
            <a:ext cx="3021600" cy="2400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02" name="Google Shape;202;p36"/>
          <p:cNvSpPr/>
          <p:nvPr/>
        </p:nvSpPr>
        <p:spPr>
          <a:xfrm>
            <a:off x="5132950" y="735338"/>
            <a:ext cx="3362700" cy="4012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03" name="Google Shape;203;p36"/>
          <p:cNvSpPr txBox="1"/>
          <p:nvPr/>
        </p:nvSpPr>
        <p:spPr>
          <a:xfrm>
            <a:off x="5132950" y="273863"/>
            <a:ext cx="3174000" cy="3693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sz="1800">
                <a:latin typeface="Lato"/>
                <a:ea typeface="Lato"/>
                <a:cs typeface="Lato"/>
                <a:sym typeface="Lato"/>
              </a:rPr>
              <a:t>Remote Repository</a:t>
            </a:r>
            <a:endParaRPr b="1" sz="1800">
              <a:latin typeface="Lato"/>
              <a:ea typeface="Lato"/>
              <a:cs typeface="Lato"/>
              <a:sym typeface="Lato"/>
            </a:endParaRPr>
          </a:p>
        </p:txBody>
      </p:sp>
      <p:cxnSp>
        <p:nvCxnSpPr>
          <p:cNvPr id="204" name="Google Shape;204;p36"/>
          <p:cNvCxnSpPr/>
          <p:nvPr/>
        </p:nvCxnSpPr>
        <p:spPr>
          <a:xfrm>
            <a:off x="4263563" y="-41925"/>
            <a:ext cx="0" cy="5227500"/>
          </a:xfrm>
          <a:prstGeom prst="straightConnector1">
            <a:avLst/>
          </a:prstGeom>
          <a:noFill/>
          <a:ln cap="flat" cmpd="sng" w="9525">
            <a:solidFill>
              <a:schemeClr val="dk2"/>
            </a:solidFill>
            <a:prstDash val="solid"/>
            <a:round/>
            <a:headEnd len="med" w="med" type="none"/>
            <a:tailEnd len="med" w="med" type="none"/>
          </a:ln>
        </p:spPr>
      </p:cxnSp>
      <p:sp>
        <p:nvSpPr>
          <p:cNvPr id="205" name="Google Shape;205;p36"/>
          <p:cNvSpPr txBox="1"/>
          <p:nvPr/>
        </p:nvSpPr>
        <p:spPr>
          <a:xfrm>
            <a:off x="599975" y="276363"/>
            <a:ext cx="3174000" cy="3693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sz="1800">
                <a:latin typeface="Lato"/>
                <a:ea typeface="Lato"/>
                <a:cs typeface="Lato"/>
                <a:sym typeface="Lato"/>
              </a:rPr>
              <a:t>Local Repository</a:t>
            </a:r>
            <a:endParaRPr b="1" sz="1800">
              <a:latin typeface="Lato"/>
              <a:ea typeface="Lato"/>
              <a:cs typeface="Lato"/>
              <a:sym typeface="Lato"/>
            </a:endParaRPr>
          </a:p>
        </p:txBody>
      </p:sp>
      <p:sp>
        <p:nvSpPr>
          <p:cNvPr id="206" name="Google Shape;206;p36"/>
          <p:cNvSpPr/>
          <p:nvPr/>
        </p:nvSpPr>
        <p:spPr>
          <a:xfrm>
            <a:off x="848525" y="1110413"/>
            <a:ext cx="1047600" cy="14142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07" name="Google Shape;207;p36"/>
          <p:cNvSpPr txBox="1"/>
          <p:nvPr/>
        </p:nvSpPr>
        <p:spPr>
          <a:xfrm>
            <a:off x="885200" y="1309450"/>
            <a:ext cx="974400" cy="3078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sz="1400">
                <a:latin typeface="Courier New"/>
                <a:ea typeface="Courier New"/>
                <a:cs typeface="Courier New"/>
                <a:sym typeface="Courier New"/>
              </a:rPr>
              <a:t>Boba.txt</a:t>
            </a:r>
            <a:endParaRPr b="1" sz="1400">
              <a:latin typeface="Courier New"/>
              <a:ea typeface="Courier New"/>
              <a:cs typeface="Courier New"/>
              <a:sym typeface="Courier New"/>
            </a:endParaRPr>
          </a:p>
        </p:txBody>
      </p:sp>
      <p:pic>
        <p:nvPicPr>
          <p:cNvPr descr="preencoded.png" id="208" name="Google Shape;208;p36"/>
          <p:cNvPicPr preferRelativeResize="0"/>
          <p:nvPr/>
        </p:nvPicPr>
        <p:blipFill rotWithShape="1">
          <a:blip r:embed="rId3">
            <a:alphaModFix/>
          </a:blip>
          <a:srcRect b="0" l="0" r="0" t="0"/>
          <a:stretch/>
        </p:blipFill>
        <p:spPr>
          <a:xfrm>
            <a:off x="1294775" y="2327088"/>
            <a:ext cx="2036449" cy="323249"/>
          </a:xfrm>
          <a:prstGeom prst="rect">
            <a:avLst/>
          </a:prstGeom>
          <a:noFill/>
          <a:ln>
            <a:noFill/>
          </a:ln>
        </p:spPr>
      </p:pic>
      <p:sp>
        <p:nvSpPr>
          <p:cNvPr id="209" name="Google Shape;209;p36"/>
          <p:cNvSpPr txBox="1"/>
          <p:nvPr/>
        </p:nvSpPr>
        <p:spPr>
          <a:xfrm>
            <a:off x="1359425" y="2327088"/>
            <a:ext cx="1655100" cy="447900"/>
          </a:xfrm>
          <a:prstGeom prst="rect">
            <a:avLst/>
          </a:prstGeom>
          <a:noFill/>
          <a:ln>
            <a:noFill/>
          </a:ln>
        </p:spPr>
        <p:txBody>
          <a:bodyPr anchorCtr="0" anchor="t" bIns="45725" lIns="45725" spcFirstLastPara="1" rIns="45725" wrap="square" tIns="45725">
            <a:spAutoFit/>
          </a:bodyPr>
          <a:lstStyle/>
          <a:p>
            <a:pPr indent="0" lvl="0" marL="0" rtl="0" algn="l">
              <a:lnSpc>
                <a:spcPct val="115000"/>
              </a:lnSpc>
              <a:spcBef>
                <a:spcPts val="0"/>
              </a:spcBef>
              <a:spcAft>
                <a:spcPts val="0"/>
              </a:spcAft>
              <a:buNone/>
            </a:pPr>
            <a:r>
              <a:rPr b="1" lang="en" sz="1400">
                <a:solidFill>
                  <a:schemeClr val="dk1"/>
                </a:solidFill>
                <a:latin typeface="Courier New"/>
                <a:ea typeface="Courier New"/>
                <a:cs typeface="Courier New"/>
                <a:sym typeface="Courier New"/>
              </a:rPr>
              <a:t>I love boba. </a:t>
            </a:r>
            <a:endParaRPr b="1" sz="1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700"/>
          </a:p>
        </p:txBody>
      </p:sp>
      <p:sp>
        <p:nvSpPr>
          <p:cNvPr id="210" name="Google Shape;210;p36"/>
          <p:cNvSpPr txBox="1"/>
          <p:nvPr/>
        </p:nvSpPr>
        <p:spPr>
          <a:xfrm>
            <a:off x="676175" y="3312900"/>
            <a:ext cx="3021600" cy="1185300"/>
          </a:xfrm>
          <a:prstGeom prst="rect">
            <a:avLst/>
          </a:prstGeom>
          <a:noFill/>
          <a:ln cap="flat" cmpd="sng" w="9525">
            <a:solidFill>
              <a:schemeClr val="dk2"/>
            </a:solidFill>
            <a:prstDash val="solid"/>
            <a:round/>
            <a:headEnd len="sm" w="sm" type="none"/>
            <a:tailEnd len="sm" w="sm" type="none"/>
          </a:ln>
        </p:spPr>
        <p:txBody>
          <a:bodyPr anchorCtr="0" anchor="t" bIns="45725" lIns="45725" spcFirstLastPara="1" rIns="45725" wrap="square" tIns="45725">
            <a:spAutoFit/>
          </a:bodyPr>
          <a:lstStyle/>
          <a:p>
            <a:pPr indent="0" lvl="0" marL="0" rtl="0" algn="l">
              <a:spcBef>
                <a:spcPts val="0"/>
              </a:spcBef>
              <a:spcAft>
                <a:spcPts val="0"/>
              </a:spcAft>
              <a:buNone/>
            </a:pPr>
            <a:r>
              <a:rPr lang="en">
                <a:latin typeface="Lato"/>
                <a:ea typeface="Lato"/>
                <a:cs typeface="Lato"/>
                <a:sym typeface="Lato"/>
              </a:rPr>
              <a:t>Let’s run the following: </a:t>
            </a:r>
            <a:endParaRPr>
              <a:latin typeface="Lato"/>
              <a:ea typeface="Lato"/>
              <a:cs typeface="Lato"/>
              <a:sym typeface="Lato"/>
            </a:endParaRPr>
          </a:p>
          <a:p>
            <a:pPr indent="0" lvl="0" marL="0" rtl="0" algn="l">
              <a:spcBef>
                <a:spcPts val="0"/>
              </a:spcBef>
              <a:spcAft>
                <a:spcPts val="0"/>
              </a:spcAft>
              <a:buNone/>
            </a:pPr>
            <a:r>
              <a:rPr b="1" lang="en">
                <a:latin typeface="Courier New"/>
                <a:ea typeface="Courier New"/>
                <a:cs typeface="Courier New"/>
                <a:sym typeface="Courier New"/>
              </a:rPr>
              <a:t>git add Boba.txt </a:t>
            </a:r>
            <a:endParaRPr b="1">
              <a:latin typeface="Courier New"/>
              <a:ea typeface="Courier New"/>
              <a:cs typeface="Courier New"/>
              <a:sym typeface="Courier New"/>
            </a:endParaRPr>
          </a:p>
          <a:p>
            <a:pPr indent="0" lvl="0" marL="0" rtl="0" algn="l">
              <a:spcBef>
                <a:spcPts val="0"/>
              </a:spcBef>
              <a:spcAft>
                <a:spcPts val="0"/>
              </a:spcAft>
              <a:buNone/>
            </a:pPr>
            <a:r>
              <a:t/>
            </a:r>
            <a:endParaRPr sz="1500">
              <a:latin typeface="Courier New"/>
              <a:ea typeface="Courier New"/>
              <a:cs typeface="Courier New"/>
              <a:sym typeface="Courier New"/>
            </a:endParaRPr>
          </a:p>
          <a:p>
            <a:pPr indent="0" lvl="0" marL="0" rtl="0" algn="l">
              <a:spcBef>
                <a:spcPts val="0"/>
              </a:spcBef>
              <a:spcAft>
                <a:spcPts val="0"/>
              </a:spcAft>
              <a:buNone/>
            </a:pPr>
            <a:r>
              <a:rPr lang="en">
                <a:latin typeface="Lato"/>
                <a:ea typeface="Lato"/>
                <a:cs typeface="Lato"/>
                <a:sym typeface="Lato"/>
              </a:rPr>
              <a:t>We’ve now added the file to the staging area (aka, to be committed).</a:t>
            </a:r>
            <a:endParaRPr sz="1500">
              <a:latin typeface="Montserrat"/>
              <a:ea typeface="Montserrat"/>
              <a:cs typeface="Montserrat"/>
              <a:sym typeface="Montserrat"/>
            </a:endParaRPr>
          </a:p>
        </p:txBody>
      </p:sp>
      <p:sp>
        <p:nvSpPr>
          <p:cNvPr id="211" name="Google Shape;211;p36"/>
          <p:cNvSpPr txBox="1"/>
          <p:nvPr/>
        </p:nvSpPr>
        <p:spPr>
          <a:xfrm>
            <a:off x="2084950" y="1110425"/>
            <a:ext cx="1309200" cy="5541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sz="1500">
                <a:latin typeface="Montserrat"/>
                <a:ea typeface="Montserrat"/>
                <a:cs typeface="Montserrat"/>
                <a:sym typeface="Montserrat"/>
              </a:rPr>
              <a:t>Staging Area</a:t>
            </a:r>
            <a:endParaRPr b="1" sz="1500">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6" name="Shape 216"/>
        <p:cNvGrpSpPr/>
        <p:nvPr/>
      </p:nvGrpSpPr>
      <p:grpSpPr>
        <a:xfrm>
          <a:off x="0" y="0"/>
          <a:ext cx="0" cy="0"/>
          <a:chOff x="0" y="0"/>
          <a:chExt cx="0" cy="0"/>
        </a:xfrm>
      </p:grpSpPr>
      <p:sp>
        <p:nvSpPr>
          <p:cNvPr id="217" name="Google Shape;217;p37"/>
          <p:cNvSpPr/>
          <p:nvPr/>
        </p:nvSpPr>
        <p:spPr>
          <a:xfrm>
            <a:off x="676175" y="273875"/>
            <a:ext cx="3021600" cy="2861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18" name="Google Shape;218;p37"/>
          <p:cNvSpPr/>
          <p:nvPr/>
        </p:nvSpPr>
        <p:spPr>
          <a:xfrm>
            <a:off x="5132950" y="735338"/>
            <a:ext cx="3362700" cy="4012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19" name="Google Shape;219;p37"/>
          <p:cNvSpPr txBox="1"/>
          <p:nvPr/>
        </p:nvSpPr>
        <p:spPr>
          <a:xfrm>
            <a:off x="5132950" y="273863"/>
            <a:ext cx="3174000" cy="3693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sz="1800">
                <a:latin typeface="Lato"/>
                <a:ea typeface="Lato"/>
                <a:cs typeface="Lato"/>
                <a:sym typeface="Lato"/>
              </a:rPr>
              <a:t>Remote Repository</a:t>
            </a:r>
            <a:endParaRPr b="1" sz="1800">
              <a:latin typeface="Lato"/>
              <a:ea typeface="Lato"/>
              <a:cs typeface="Lato"/>
              <a:sym typeface="Lato"/>
            </a:endParaRPr>
          </a:p>
        </p:txBody>
      </p:sp>
      <p:cxnSp>
        <p:nvCxnSpPr>
          <p:cNvPr id="220" name="Google Shape;220;p37"/>
          <p:cNvCxnSpPr/>
          <p:nvPr/>
        </p:nvCxnSpPr>
        <p:spPr>
          <a:xfrm>
            <a:off x="4263563" y="-41925"/>
            <a:ext cx="0" cy="5227500"/>
          </a:xfrm>
          <a:prstGeom prst="straightConnector1">
            <a:avLst/>
          </a:prstGeom>
          <a:noFill/>
          <a:ln cap="flat" cmpd="sng" w="9525">
            <a:solidFill>
              <a:schemeClr val="dk2"/>
            </a:solidFill>
            <a:prstDash val="solid"/>
            <a:round/>
            <a:headEnd len="med" w="med" type="none"/>
            <a:tailEnd len="med" w="med" type="none"/>
          </a:ln>
        </p:spPr>
      </p:cxnSp>
      <p:sp>
        <p:nvSpPr>
          <p:cNvPr id="221" name="Google Shape;221;p37"/>
          <p:cNvSpPr txBox="1"/>
          <p:nvPr/>
        </p:nvSpPr>
        <p:spPr>
          <a:xfrm>
            <a:off x="599975" y="276363"/>
            <a:ext cx="3174000" cy="3693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sz="1800">
                <a:latin typeface="Lato"/>
                <a:ea typeface="Lato"/>
                <a:cs typeface="Lato"/>
                <a:sym typeface="Lato"/>
              </a:rPr>
              <a:t>Local Repository</a:t>
            </a:r>
            <a:endParaRPr b="1" sz="1800">
              <a:latin typeface="Lato"/>
              <a:ea typeface="Lato"/>
              <a:cs typeface="Lato"/>
              <a:sym typeface="Lato"/>
            </a:endParaRPr>
          </a:p>
        </p:txBody>
      </p:sp>
      <p:sp>
        <p:nvSpPr>
          <p:cNvPr id="222" name="Google Shape;222;p37"/>
          <p:cNvSpPr/>
          <p:nvPr/>
        </p:nvSpPr>
        <p:spPr>
          <a:xfrm>
            <a:off x="848525" y="1110413"/>
            <a:ext cx="1047600" cy="14142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23" name="Google Shape;223;p37"/>
          <p:cNvSpPr txBox="1"/>
          <p:nvPr/>
        </p:nvSpPr>
        <p:spPr>
          <a:xfrm>
            <a:off x="885200" y="1309450"/>
            <a:ext cx="974400" cy="3078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sz="1400">
                <a:latin typeface="Courier New"/>
                <a:ea typeface="Courier New"/>
                <a:cs typeface="Courier New"/>
                <a:sym typeface="Courier New"/>
              </a:rPr>
              <a:t>Boba.txt</a:t>
            </a:r>
            <a:endParaRPr b="1" sz="1400">
              <a:latin typeface="Courier New"/>
              <a:ea typeface="Courier New"/>
              <a:cs typeface="Courier New"/>
              <a:sym typeface="Courier New"/>
            </a:endParaRPr>
          </a:p>
        </p:txBody>
      </p:sp>
      <p:pic>
        <p:nvPicPr>
          <p:cNvPr descr="preencoded.png" id="224" name="Google Shape;224;p37"/>
          <p:cNvPicPr preferRelativeResize="0"/>
          <p:nvPr/>
        </p:nvPicPr>
        <p:blipFill rotWithShape="1">
          <a:blip r:embed="rId3">
            <a:alphaModFix/>
          </a:blip>
          <a:srcRect b="0" l="0" r="0" t="0"/>
          <a:stretch/>
        </p:blipFill>
        <p:spPr>
          <a:xfrm>
            <a:off x="1294775" y="2327088"/>
            <a:ext cx="2036449" cy="323249"/>
          </a:xfrm>
          <a:prstGeom prst="rect">
            <a:avLst/>
          </a:prstGeom>
          <a:noFill/>
          <a:ln>
            <a:noFill/>
          </a:ln>
        </p:spPr>
      </p:pic>
      <p:sp>
        <p:nvSpPr>
          <p:cNvPr id="225" name="Google Shape;225;p37"/>
          <p:cNvSpPr txBox="1"/>
          <p:nvPr/>
        </p:nvSpPr>
        <p:spPr>
          <a:xfrm>
            <a:off x="1359425" y="2327088"/>
            <a:ext cx="1655100" cy="447900"/>
          </a:xfrm>
          <a:prstGeom prst="rect">
            <a:avLst/>
          </a:prstGeom>
          <a:noFill/>
          <a:ln>
            <a:noFill/>
          </a:ln>
        </p:spPr>
        <p:txBody>
          <a:bodyPr anchorCtr="0" anchor="t" bIns="45725" lIns="45725" spcFirstLastPara="1" rIns="45725" wrap="square" tIns="45725">
            <a:spAutoFit/>
          </a:bodyPr>
          <a:lstStyle/>
          <a:p>
            <a:pPr indent="0" lvl="0" marL="0" rtl="0" algn="l">
              <a:lnSpc>
                <a:spcPct val="115000"/>
              </a:lnSpc>
              <a:spcBef>
                <a:spcPts val="0"/>
              </a:spcBef>
              <a:spcAft>
                <a:spcPts val="0"/>
              </a:spcAft>
              <a:buNone/>
            </a:pPr>
            <a:r>
              <a:rPr b="1" lang="en" sz="1400">
                <a:solidFill>
                  <a:schemeClr val="dk1"/>
                </a:solidFill>
                <a:latin typeface="Courier New"/>
                <a:ea typeface="Courier New"/>
                <a:cs typeface="Courier New"/>
                <a:sym typeface="Courier New"/>
              </a:rPr>
              <a:t>I love boba. </a:t>
            </a:r>
            <a:endParaRPr b="1" sz="1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700"/>
          </a:p>
        </p:txBody>
      </p:sp>
      <p:sp>
        <p:nvSpPr>
          <p:cNvPr id="226" name="Google Shape;226;p37"/>
          <p:cNvSpPr txBox="1"/>
          <p:nvPr/>
        </p:nvSpPr>
        <p:spPr>
          <a:xfrm>
            <a:off x="676175" y="3312900"/>
            <a:ext cx="3021600" cy="1400700"/>
          </a:xfrm>
          <a:prstGeom prst="rect">
            <a:avLst/>
          </a:prstGeom>
          <a:noFill/>
          <a:ln cap="flat" cmpd="sng" w="9525">
            <a:solidFill>
              <a:schemeClr val="dk2"/>
            </a:solidFill>
            <a:prstDash val="solid"/>
            <a:round/>
            <a:headEnd len="sm" w="sm" type="none"/>
            <a:tailEnd len="sm" w="sm" type="none"/>
          </a:ln>
        </p:spPr>
        <p:txBody>
          <a:bodyPr anchorCtr="0" anchor="t" bIns="45725" lIns="45725" spcFirstLastPara="1" rIns="45725" wrap="square" tIns="45725">
            <a:spAutoFit/>
          </a:bodyPr>
          <a:lstStyle/>
          <a:p>
            <a:pPr indent="0" lvl="0" marL="0" rtl="0" algn="l">
              <a:spcBef>
                <a:spcPts val="0"/>
              </a:spcBef>
              <a:spcAft>
                <a:spcPts val="0"/>
              </a:spcAft>
              <a:buNone/>
            </a:pPr>
            <a:r>
              <a:rPr lang="en">
                <a:latin typeface="Lato"/>
                <a:ea typeface="Lato"/>
                <a:cs typeface="Lato"/>
                <a:sym typeface="Lato"/>
              </a:rPr>
              <a:t>Let’s run the following now: </a:t>
            </a:r>
            <a:endParaRPr>
              <a:latin typeface="Lato"/>
              <a:ea typeface="Lato"/>
              <a:cs typeface="Lato"/>
              <a:sym typeface="Lato"/>
            </a:endParaRPr>
          </a:p>
          <a:p>
            <a:pPr indent="0" lvl="0" marL="0" rtl="0" algn="l">
              <a:spcBef>
                <a:spcPts val="0"/>
              </a:spcBef>
              <a:spcAft>
                <a:spcPts val="0"/>
              </a:spcAft>
              <a:buNone/>
            </a:pPr>
            <a:r>
              <a:rPr b="1" lang="en">
                <a:latin typeface="Courier New"/>
                <a:ea typeface="Courier New"/>
                <a:cs typeface="Courier New"/>
                <a:sym typeface="Courier New"/>
              </a:rPr>
              <a:t>git commit -m “Done!”</a:t>
            </a:r>
            <a:endParaRPr b="1">
              <a:latin typeface="Courier New"/>
              <a:ea typeface="Courier New"/>
              <a:cs typeface="Courier New"/>
              <a:sym typeface="Courier New"/>
            </a:endParaRPr>
          </a:p>
          <a:p>
            <a:pPr indent="0" lvl="0" marL="0" rtl="0" algn="l">
              <a:spcBef>
                <a:spcPts val="0"/>
              </a:spcBef>
              <a:spcAft>
                <a:spcPts val="0"/>
              </a:spcAft>
              <a:buNone/>
            </a:pPr>
            <a:r>
              <a:t/>
            </a:r>
            <a:endParaRPr sz="1500">
              <a:latin typeface="Courier New"/>
              <a:ea typeface="Courier New"/>
              <a:cs typeface="Courier New"/>
              <a:sym typeface="Courier New"/>
            </a:endParaRPr>
          </a:p>
          <a:p>
            <a:pPr indent="0" lvl="0" marL="0" rtl="0" algn="l">
              <a:spcBef>
                <a:spcPts val="0"/>
              </a:spcBef>
              <a:spcAft>
                <a:spcPts val="0"/>
              </a:spcAft>
              <a:buNone/>
            </a:pPr>
            <a:r>
              <a:rPr lang="en">
                <a:latin typeface="Lato"/>
                <a:ea typeface="Lato"/>
                <a:cs typeface="Lato"/>
                <a:sym typeface="Lato"/>
              </a:rPr>
              <a:t>At this point, we’ve taken a snapshot - the files in the staging area have been tracked by our local repository. </a:t>
            </a:r>
            <a:endParaRPr sz="1500">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1" name="Shape 231"/>
        <p:cNvGrpSpPr/>
        <p:nvPr/>
      </p:nvGrpSpPr>
      <p:grpSpPr>
        <a:xfrm>
          <a:off x="0" y="0"/>
          <a:ext cx="0" cy="0"/>
          <a:chOff x="0" y="0"/>
          <a:chExt cx="0" cy="0"/>
        </a:xfrm>
      </p:grpSpPr>
      <p:sp>
        <p:nvSpPr>
          <p:cNvPr id="232" name="Google Shape;232;p38"/>
          <p:cNvSpPr/>
          <p:nvPr/>
        </p:nvSpPr>
        <p:spPr>
          <a:xfrm>
            <a:off x="676175" y="273875"/>
            <a:ext cx="3021600" cy="2861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33" name="Google Shape;233;p38"/>
          <p:cNvSpPr/>
          <p:nvPr/>
        </p:nvSpPr>
        <p:spPr>
          <a:xfrm>
            <a:off x="5132950" y="735338"/>
            <a:ext cx="3362700" cy="4012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34" name="Google Shape;234;p38"/>
          <p:cNvSpPr txBox="1"/>
          <p:nvPr/>
        </p:nvSpPr>
        <p:spPr>
          <a:xfrm>
            <a:off x="5132950" y="273863"/>
            <a:ext cx="3174000" cy="3693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sz="1800">
                <a:latin typeface="Lato"/>
                <a:ea typeface="Lato"/>
                <a:cs typeface="Lato"/>
                <a:sym typeface="Lato"/>
              </a:rPr>
              <a:t>Remote Repository</a:t>
            </a:r>
            <a:endParaRPr b="1" sz="1800">
              <a:latin typeface="Lato"/>
              <a:ea typeface="Lato"/>
              <a:cs typeface="Lato"/>
              <a:sym typeface="Lato"/>
            </a:endParaRPr>
          </a:p>
        </p:txBody>
      </p:sp>
      <p:cxnSp>
        <p:nvCxnSpPr>
          <p:cNvPr id="235" name="Google Shape;235;p38"/>
          <p:cNvCxnSpPr/>
          <p:nvPr/>
        </p:nvCxnSpPr>
        <p:spPr>
          <a:xfrm>
            <a:off x="4263563" y="-41925"/>
            <a:ext cx="0" cy="5227500"/>
          </a:xfrm>
          <a:prstGeom prst="straightConnector1">
            <a:avLst/>
          </a:prstGeom>
          <a:noFill/>
          <a:ln cap="flat" cmpd="sng" w="9525">
            <a:solidFill>
              <a:schemeClr val="dk2"/>
            </a:solidFill>
            <a:prstDash val="solid"/>
            <a:round/>
            <a:headEnd len="med" w="med" type="none"/>
            <a:tailEnd len="med" w="med" type="none"/>
          </a:ln>
        </p:spPr>
      </p:cxnSp>
      <p:sp>
        <p:nvSpPr>
          <p:cNvPr id="236" name="Google Shape;236;p38"/>
          <p:cNvSpPr txBox="1"/>
          <p:nvPr/>
        </p:nvSpPr>
        <p:spPr>
          <a:xfrm>
            <a:off x="599975" y="276363"/>
            <a:ext cx="3174000" cy="3693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sz="1800">
                <a:latin typeface="Lato"/>
                <a:ea typeface="Lato"/>
                <a:cs typeface="Lato"/>
                <a:sym typeface="Lato"/>
              </a:rPr>
              <a:t>Local Repository</a:t>
            </a:r>
            <a:endParaRPr b="1" sz="1800">
              <a:latin typeface="Lato"/>
              <a:ea typeface="Lato"/>
              <a:cs typeface="Lato"/>
              <a:sym typeface="Lato"/>
            </a:endParaRPr>
          </a:p>
        </p:txBody>
      </p:sp>
      <p:sp>
        <p:nvSpPr>
          <p:cNvPr id="237" name="Google Shape;237;p38"/>
          <p:cNvSpPr/>
          <p:nvPr/>
        </p:nvSpPr>
        <p:spPr>
          <a:xfrm>
            <a:off x="848525" y="1110413"/>
            <a:ext cx="1047600" cy="14142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38" name="Google Shape;238;p38"/>
          <p:cNvSpPr txBox="1"/>
          <p:nvPr/>
        </p:nvSpPr>
        <p:spPr>
          <a:xfrm>
            <a:off x="885200" y="1309450"/>
            <a:ext cx="974400" cy="3078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sz="1400">
                <a:latin typeface="Courier New"/>
                <a:ea typeface="Courier New"/>
                <a:cs typeface="Courier New"/>
                <a:sym typeface="Courier New"/>
              </a:rPr>
              <a:t>Boba.txt</a:t>
            </a:r>
            <a:endParaRPr b="1" sz="1400">
              <a:latin typeface="Courier New"/>
              <a:ea typeface="Courier New"/>
              <a:cs typeface="Courier New"/>
              <a:sym typeface="Courier New"/>
            </a:endParaRPr>
          </a:p>
        </p:txBody>
      </p:sp>
      <p:pic>
        <p:nvPicPr>
          <p:cNvPr descr="preencoded.png" id="239" name="Google Shape;239;p38"/>
          <p:cNvPicPr preferRelativeResize="0"/>
          <p:nvPr/>
        </p:nvPicPr>
        <p:blipFill rotWithShape="1">
          <a:blip r:embed="rId3">
            <a:alphaModFix/>
          </a:blip>
          <a:srcRect b="0" l="0" r="0" t="0"/>
          <a:stretch/>
        </p:blipFill>
        <p:spPr>
          <a:xfrm>
            <a:off x="1294775" y="2327088"/>
            <a:ext cx="2036449" cy="323249"/>
          </a:xfrm>
          <a:prstGeom prst="rect">
            <a:avLst/>
          </a:prstGeom>
          <a:noFill/>
          <a:ln>
            <a:noFill/>
          </a:ln>
        </p:spPr>
      </p:pic>
      <p:sp>
        <p:nvSpPr>
          <p:cNvPr id="240" name="Google Shape;240;p38"/>
          <p:cNvSpPr txBox="1"/>
          <p:nvPr/>
        </p:nvSpPr>
        <p:spPr>
          <a:xfrm>
            <a:off x="1359425" y="2327088"/>
            <a:ext cx="1655100" cy="447900"/>
          </a:xfrm>
          <a:prstGeom prst="rect">
            <a:avLst/>
          </a:prstGeom>
          <a:noFill/>
          <a:ln>
            <a:noFill/>
          </a:ln>
        </p:spPr>
        <p:txBody>
          <a:bodyPr anchorCtr="0" anchor="t" bIns="45725" lIns="45725" spcFirstLastPara="1" rIns="45725" wrap="square" tIns="45725">
            <a:spAutoFit/>
          </a:bodyPr>
          <a:lstStyle/>
          <a:p>
            <a:pPr indent="0" lvl="0" marL="0" rtl="0" algn="l">
              <a:lnSpc>
                <a:spcPct val="115000"/>
              </a:lnSpc>
              <a:spcBef>
                <a:spcPts val="0"/>
              </a:spcBef>
              <a:spcAft>
                <a:spcPts val="0"/>
              </a:spcAft>
              <a:buNone/>
            </a:pPr>
            <a:r>
              <a:rPr b="1" lang="en" sz="1400">
                <a:solidFill>
                  <a:schemeClr val="dk1"/>
                </a:solidFill>
                <a:latin typeface="Courier New"/>
                <a:ea typeface="Courier New"/>
                <a:cs typeface="Courier New"/>
                <a:sym typeface="Courier New"/>
              </a:rPr>
              <a:t>I love boba. </a:t>
            </a:r>
            <a:endParaRPr b="1" sz="1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700"/>
          </a:p>
        </p:txBody>
      </p:sp>
      <p:sp>
        <p:nvSpPr>
          <p:cNvPr id="241" name="Google Shape;241;p38"/>
          <p:cNvSpPr txBox="1"/>
          <p:nvPr/>
        </p:nvSpPr>
        <p:spPr>
          <a:xfrm>
            <a:off x="676175" y="3312900"/>
            <a:ext cx="3021600" cy="1385400"/>
          </a:xfrm>
          <a:prstGeom prst="rect">
            <a:avLst/>
          </a:prstGeom>
          <a:noFill/>
          <a:ln cap="flat" cmpd="sng" w="9525">
            <a:solidFill>
              <a:schemeClr val="dk2"/>
            </a:solidFill>
            <a:prstDash val="solid"/>
            <a:round/>
            <a:headEnd len="sm" w="sm" type="none"/>
            <a:tailEnd len="sm" w="sm" type="none"/>
          </a:ln>
        </p:spPr>
        <p:txBody>
          <a:bodyPr anchorCtr="0" anchor="t" bIns="45725" lIns="45725" spcFirstLastPara="1" rIns="45725" wrap="square" tIns="45725">
            <a:spAutoFit/>
          </a:bodyPr>
          <a:lstStyle/>
          <a:p>
            <a:pPr indent="0" lvl="0" marL="0" rtl="0" algn="l">
              <a:spcBef>
                <a:spcPts val="0"/>
              </a:spcBef>
              <a:spcAft>
                <a:spcPts val="0"/>
              </a:spcAft>
              <a:buNone/>
            </a:pPr>
            <a:r>
              <a:rPr lang="en">
                <a:latin typeface="Lato"/>
                <a:ea typeface="Lato"/>
                <a:cs typeface="Lato"/>
                <a:sym typeface="Lato"/>
              </a:rPr>
              <a:t>In the event that we somehow lose our laptop, we want to be sure we saved our work and progress - so we add our work into a remote repository: </a:t>
            </a:r>
            <a:endParaRPr>
              <a:latin typeface="Lato"/>
              <a:ea typeface="Lato"/>
              <a:cs typeface="Lato"/>
              <a:sym typeface="Lato"/>
            </a:endParaRPr>
          </a:p>
          <a:p>
            <a:pPr indent="0" lvl="0" marL="0" rtl="0" algn="l">
              <a:spcBef>
                <a:spcPts val="0"/>
              </a:spcBef>
              <a:spcAft>
                <a:spcPts val="0"/>
              </a:spcAft>
              <a:buNone/>
            </a:pPr>
            <a:r>
              <a:rPr b="1" lang="en">
                <a:latin typeface="Courier New"/>
                <a:ea typeface="Courier New"/>
                <a:cs typeface="Courier New"/>
                <a:sym typeface="Courier New"/>
              </a:rPr>
              <a:t>git push origin main</a:t>
            </a:r>
            <a:endParaRPr b="1">
              <a:latin typeface="Courier New"/>
              <a:ea typeface="Courier New"/>
              <a:cs typeface="Courier New"/>
              <a:sym typeface="Courier New"/>
            </a:endParaRPr>
          </a:p>
        </p:txBody>
      </p:sp>
      <p:sp>
        <p:nvSpPr>
          <p:cNvPr id="242" name="Google Shape;242;p38"/>
          <p:cNvSpPr/>
          <p:nvPr/>
        </p:nvSpPr>
        <p:spPr>
          <a:xfrm>
            <a:off x="5512600" y="1110413"/>
            <a:ext cx="1047600" cy="14142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43" name="Google Shape;243;p38"/>
          <p:cNvSpPr txBox="1"/>
          <p:nvPr/>
        </p:nvSpPr>
        <p:spPr>
          <a:xfrm>
            <a:off x="5549275" y="1309450"/>
            <a:ext cx="974400" cy="3078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sz="1400">
                <a:latin typeface="Courier New"/>
                <a:ea typeface="Courier New"/>
                <a:cs typeface="Courier New"/>
                <a:sym typeface="Courier New"/>
              </a:rPr>
              <a:t>Boba.txt</a:t>
            </a:r>
            <a:endParaRPr b="1" sz="1400">
              <a:latin typeface="Courier New"/>
              <a:ea typeface="Courier New"/>
              <a:cs typeface="Courier New"/>
              <a:sym typeface="Courier New"/>
            </a:endParaRPr>
          </a:p>
        </p:txBody>
      </p:sp>
      <p:pic>
        <p:nvPicPr>
          <p:cNvPr descr="preencoded.png" id="244" name="Google Shape;244;p38"/>
          <p:cNvPicPr preferRelativeResize="0"/>
          <p:nvPr/>
        </p:nvPicPr>
        <p:blipFill rotWithShape="1">
          <a:blip r:embed="rId3">
            <a:alphaModFix/>
          </a:blip>
          <a:srcRect b="0" l="0" r="0" t="0"/>
          <a:stretch/>
        </p:blipFill>
        <p:spPr>
          <a:xfrm>
            <a:off x="5958850" y="2329588"/>
            <a:ext cx="2036449" cy="323249"/>
          </a:xfrm>
          <a:prstGeom prst="rect">
            <a:avLst/>
          </a:prstGeom>
          <a:noFill/>
          <a:ln>
            <a:noFill/>
          </a:ln>
        </p:spPr>
      </p:pic>
      <p:sp>
        <p:nvSpPr>
          <p:cNvPr id="245" name="Google Shape;245;p38"/>
          <p:cNvSpPr txBox="1"/>
          <p:nvPr/>
        </p:nvSpPr>
        <p:spPr>
          <a:xfrm>
            <a:off x="6000200" y="2329588"/>
            <a:ext cx="1953900" cy="447900"/>
          </a:xfrm>
          <a:prstGeom prst="rect">
            <a:avLst/>
          </a:prstGeom>
          <a:noFill/>
          <a:ln>
            <a:noFill/>
          </a:ln>
        </p:spPr>
        <p:txBody>
          <a:bodyPr anchorCtr="0" anchor="t" bIns="45725" lIns="45725" spcFirstLastPara="1" rIns="45725" wrap="square" tIns="45725">
            <a:spAutoFit/>
          </a:bodyPr>
          <a:lstStyle/>
          <a:p>
            <a:pPr indent="0" lvl="0" marL="0" rtl="0" algn="l">
              <a:lnSpc>
                <a:spcPct val="115000"/>
              </a:lnSpc>
              <a:spcBef>
                <a:spcPts val="0"/>
              </a:spcBef>
              <a:spcAft>
                <a:spcPts val="0"/>
              </a:spcAft>
              <a:buNone/>
            </a:pPr>
            <a:r>
              <a:rPr b="1" lang="en">
                <a:solidFill>
                  <a:schemeClr val="dk1"/>
                </a:solidFill>
                <a:latin typeface="Courier New"/>
                <a:ea typeface="Courier New"/>
                <a:cs typeface="Courier New"/>
                <a:sym typeface="Courier New"/>
              </a:rPr>
              <a:t>I love</a:t>
            </a:r>
            <a:r>
              <a:rPr b="1" lang="en" sz="1400">
                <a:solidFill>
                  <a:schemeClr val="dk1"/>
                </a:solidFill>
                <a:latin typeface="Courier New"/>
                <a:ea typeface="Courier New"/>
                <a:cs typeface="Courier New"/>
                <a:sym typeface="Courier New"/>
              </a:rPr>
              <a:t> boba. </a:t>
            </a:r>
            <a:endParaRPr b="1" sz="1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7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0" name="Shape 250"/>
        <p:cNvGrpSpPr/>
        <p:nvPr/>
      </p:nvGrpSpPr>
      <p:grpSpPr>
        <a:xfrm>
          <a:off x="0" y="0"/>
          <a:ext cx="0" cy="0"/>
          <a:chOff x="0" y="0"/>
          <a:chExt cx="0" cy="0"/>
        </a:xfrm>
      </p:grpSpPr>
      <p:sp>
        <p:nvSpPr>
          <p:cNvPr id="251" name="Google Shape;251;p39"/>
          <p:cNvSpPr/>
          <p:nvPr/>
        </p:nvSpPr>
        <p:spPr>
          <a:xfrm>
            <a:off x="676175" y="273875"/>
            <a:ext cx="3021600" cy="2861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52" name="Google Shape;252;p39"/>
          <p:cNvSpPr/>
          <p:nvPr/>
        </p:nvSpPr>
        <p:spPr>
          <a:xfrm>
            <a:off x="5132950" y="735338"/>
            <a:ext cx="3362700" cy="4012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53" name="Google Shape;253;p39"/>
          <p:cNvSpPr txBox="1"/>
          <p:nvPr/>
        </p:nvSpPr>
        <p:spPr>
          <a:xfrm>
            <a:off x="5132950" y="273863"/>
            <a:ext cx="3174000" cy="3693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sz="1800">
                <a:latin typeface="Lato"/>
                <a:ea typeface="Lato"/>
                <a:cs typeface="Lato"/>
                <a:sym typeface="Lato"/>
              </a:rPr>
              <a:t>Remote Repository</a:t>
            </a:r>
            <a:endParaRPr b="1" sz="1800">
              <a:latin typeface="Lato"/>
              <a:ea typeface="Lato"/>
              <a:cs typeface="Lato"/>
              <a:sym typeface="Lato"/>
            </a:endParaRPr>
          </a:p>
        </p:txBody>
      </p:sp>
      <p:cxnSp>
        <p:nvCxnSpPr>
          <p:cNvPr id="254" name="Google Shape;254;p39"/>
          <p:cNvCxnSpPr/>
          <p:nvPr/>
        </p:nvCxnSpPr>
        <p:spPr>
          <a:xfrm>
            <a:off x="4263563" y="-41925"/>
            <a:ext cx="0" cy="5227500"/>
          </a:xfrm>
          <a:prstGeom prst="straightConnector1">
            <a:avLst/>
          </a:prstGeom>
          <a:noFill/>
          <a:ln cap="flat" cmpd="sng" w="9525">
            <a:solidFill>
              <a:schemeClr val="dk2"/>
            </a:solidFill>
            <a:prstDash val="solid"/>
            <a:round/>
            <a:headEnd len="med" w="med" type="none"/>
            <a:tailEnd len="med" w="med" type="none"/>
          </a:ln>
        </p:spPr>
      </p:cxnSp>
      <p:sp>
        <p:nvSpPr>
          <p:cNvPr id="255" name="Google Shape;255;p39"/>
          <p:cNvSpPr txBox="1"/>
          <p:nvPr/>
        </p:nvSpPr>
        <p:spPr>
          <a:xfrm>
            <a:off x="599975" y="276363"/>
            <a:ext cx="3174000" cy="3693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sz="1800">
                <a:latin typeface="Lato"/>
                <a:ea typeface="Lato"/>
                <a:cs typeface="Lato"/>
                <a:sym typeface="Lato"/>
              </a:rPr>
              <a:t>Local Repository</a:t>
            </a:r>
            <a:endParaRPr b="1" sz="1800">
              <a:latin typeface="Lato"/>
              <a:ea typeface="Lato"/>
              <a:cs typeface="Lato"/>
              <a:sym typeface="Lato"/>
            </a:endParaRPr>
          </a:p>
        </p:txBody>
      </p:sp>
      <p:sp>
        <p:nvSpPr>
          <p:cNvPr id="256" name="Google Shape;256;p39"/>
          <p:cNvSpPr/>
          <p:nvPr/>
        </p:nvSpPr>
        <p:spPr>
          <a:xfrm>
            <a:off x="848525" y="1110413"/>
            <a:ext cx="1047600" cy="14142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57" name="Google Shape;257;p39"/>
          <p:cNvSpPr txBox="1"/>
          <p:nvPr/>
        </p:nvSpPr>
        <p:spPr>
          <a:xfrm>
            <a:off x="885200" y="1309450"/>
            <a:ext cx="974400" cy="3078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sz="1400">
                <a:latin typeface="Courier New"/>
                <a:ea typeface="Courier New"/>
                <a:cs typeface="Courier New"/>
                <a:sym typeface="Courier New"/>
              </a:rPr>
              <a:t>Boba.txt</a:t>
            </a:r>
            <a:endParaRPr b="1" sz="1400">
              <a:latin typeface="Courier New"/>
              <a:ea typeface="Courier New"/>
              <a:cs typeface="Courier New"/>
              <a:sym typeface="Courier New"/>
            </a:endParaRPr>
          </a:p>
        </p:txBody>
      </p:sp>
      <p:pic>
        <p:nvPicPr>
          <p:cNvPr descr="preencoded.png" id="258" name="Google Shape;258;p39"/>
          <p:cNvPicPr preferRelativeResize="0"/>
          <p:nvPr/>
        </p:nvPicPr>
        <p:blipFill rotWithShape="1">
          <a:blip r:embed="rId3">
            <a:alphaModFix/>
          </a:blip>
          <a:srcRect b="0" l="0" r="0" t="0"/>
          <a:stretch/>
        </p:blipFill>
        <p:spPr>
          <a:xfrm>
            <a:off x="1294775" y="2327088"/>
            <a:ext cx="2036449" cy="323249"/>
          </a:xfrm>
          <a:prstGeom prst="rect">
            <a:avLst/>
          </a:prstGeom>
          <a:noFill/>
          <a:ln>
            <a:noFill/>
          </a:ln>
        </p:spPr>
      </p:pic>
      <p:sp>
        <p:nvSpPr>
          <p:cNvPr id="259" name="Google Shape;259;p39"/>
          <p:cNvSpPr txBox="1"/>
          <p:nvPr/>
        </p:nvSpPr>
        <p:spPr>
          <a:xfrm>
            <a:off x="1359425" y="2327088"/>
            <a:ext cx="1655100" cy="447900"/>
          </a:xfrm>
          <a:prstGeom prst="rect">
            <a:avLst/>
          </a:prstGeom>
          <a:noFill/>
          <a:ln>
            <a:noFill/>
          </a:ln>
        </p:spPr>
        <p:txBody>
          <a:bodyPr anchorCtr="0" anchor="t" bIns="45725" lIns="45725" spcFirstLastPara="1" rIns="45725" wrap="square" tIns="45725">
            <a:spAutoFit/>
          </a:bodyPr>
          <a:lstStyle/>
          <a:p>
            <a:pPr indent="0" lvl="0" marL="0" rtl="0" algn="l">
              <a:lnSpc>
                <a:spcPct val="115000"/>
              </a:lnSpc>
              <a:spcBef>
                <a:spcPts val="0"/>
              </a:spcBef>
              <a:spcAft>
                <a:spcPts val="0"/>
              </a:spcAft>
              <a:buNone/>
            </a:pPr>
            <a:r>
              <a:rPr b="1" lang="en" sz="1400">
                <a:solidFill>
                  <a:schemeClr val="dk1"/>
                </a:solidFill>
                <a:latin typeface="Courier New"/>
                <a:ea typeface="Courier New"/>
                <a:cs typeface="Courier New"/>
                <a:sym typeface="Courier New"/>
              </a:rPr>
              <a:t>I love boba. </a:t>
            </a:r>
            <a:endParaRPr b="1" sz="1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700"/>
          </a:p>
        </p:txBody>
      </p:sp>
      <p:sp>
        <p:nvSpPr>
          <p:cNvPr id="260" name="Google Shape;260;p39"/>
          <p:cNvSpPr txBox="1"/>
          <p:nvPr/>
        </p:nvSpPr>
        <p:spPr>
          <a:xfrm>
            <a:off x="676175" y="3312900"/>
            <a:ext cx="3021600" cy="1385400"/>
          </a:xfrm>
          <a:prstGeom prst="rect">
            <a:avLst/>
          </a:prstGeom>
          <a:noFill/>
          <a:ln cap="flat" cmpd="sng" w="9525">
            <a:solidFill>
              <a:schemeClr val="dk2"/>
            </a:solidFill>
            <a:prstDash val="solid"/>
            <a:round/>
            <a:headEnd len="sm" w="sm" type="none"/>
            <a:tailEnd len="sm" w="sm" type="none"/>
          </a:ln>
        </p:spPr>
        <p:txBody>
          <a:bodyPr anchorCtr="0" anchor="t" bIns="45725" lIns="45725" spcFirstLastPara="1" rIns="45725" wrap="square" tIns="45725">
            <a:spAutoFit/>
          </a:bodyPr>
          <a:lstStyle/>
          <a:p>
            <a:pPr indent="0" lvl="0" marL="0" rtl="0" algn="l">
              <a:spcBef>
                <a:spcPts val="0"/>
              </a:spcBef>
              <a:spcAft>
                <a:spcPts val="0"/>
              </a:spcAft>
              <a:buNone/>
            </a:pPr>
            <a:r>
              <a:rPr lang="en">
                <a:latin typeface="Lato"/>
                <a:ea typeface="Lato"/>
                <a:cs typeface="Lato"/>
                <a:sym typeface="Lato"/>
              </a:rPr>
              <a:t>At this point, we’ve saved our progress into our remote repository! Whoo! If we ever want to get something from our remote to local repository, we would use </a:t>
            </a:r>
            <a:r>
              <a:rPr b="1" lang="en">
                <a:latin typeface="Courier New"/>
                <a:ea typeface="Courier New"/>
                <a:cs typeface="Courier New"/>
                <a:sym typeface="Courier New"/>
              </a:rPr>
              <a:t>git pull [repo] [branch]</a:t>
            </a:r>
            <a:endParaRPr b="1">
              <a:latin typeface="Courier New"/>
              <a:ea typeface="Courier New"/>
              <a:cs typeface="Courier New"/>
              <a:sym typeface="Courier New"/>
            </a:endParaRPr>
          </a:p>
        </p:txBody>
      </p:sp>
      <p:sp>
        <p:nvSpPr>
          <p:cNvPr id="261" name="Google Shape;261;p39"/>
          <p:cNvSpPr/>
          <p:nvPr/>
        </p:nvSpPr>
        <p:spPr>
          <a:xfrm>
            <a:off x="5512600" y="1110413"/>
            <a:ext cx="1047600" cy="14142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62" name="Google Shape;262;p39"/>
          <p:cNvSpPr txBox="1"/>
          <p:nvPr/>
        </p:nvSpPr>
        <p:spPr>
          <a:xfrm>
            <a:off x="5549275" y="1309450"/>
            <a:ext cx="974400" cy="3078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b="1" lang="en" sz="1400">
                <a:latin typeface="Courier New"/>
                <a:ea typeface="Courier New"/>
                <a:cs typeface="Courier New"/>
                <a:sym typeface="Courier New"/>
              </a:rPr>
              <a:t>Boba.txt</a:t>
            </a:r>
            <a:endParaRPr b="1" sz="1400">
              <a:latin typeface="Courier New"/>
              <a:ea typeface="Courier New"/>
              <a:cs typeface="Courier New"/>
              <a:sym typeface="Courier New"/>
            </a:endParaRPr>
          </a:p>
        </p:txBody>
      </p:sp>
      <p:pic>
        <p:nvPicPr>
          <p:cNvPr descr="preencoded.png" id="263" name="Google Shape;263;p39"/>
          <p:cNvPicPr preferRelativeResize="0"/>
          <p:nvPr/>
        </p:nvPicPr>
        <p:blipFill rotWithShape="1">
          <a:blip r:embed="rId3">
            <a:alphaModFix/>
          </a:blip>
          <a:srcRect b="0" l="0" r="0" t="0"/>
          <a:stretch/>
        </p:blipFill>
        <p:spPr>
          <a:xfrm>
            <a:off x="5958850" y="2329588"/>
            <a:ext cx="2036449" cy="323249"/>
          </a:xfrm>
          <a:prstGeom prst="rect">
            <a:avLst/>
          </a:prstGeom>
          <a:noFill/>
          <a:ln>
            <a:noFill/>
          </a:ln>
        </p:spPr>
      </p:pic>
      <p:sp>
        <p:nvSpPr>
          <p:cNvPr id="264" name="Google Shape;264;p39"/>
          <p:cNvSpPr txBox="1"/>
          <p:nvPr/>
        </p:nvSpPr>
        <p:spPr>
          <a:xfrm>
            <a:off x="6000200" y="2329588"/>
            <a:ext cx="1953900" cy="447900"/>
          </a:xfrm>
          <a:prstGeom prst="rect">
            <a:avLst/>
          </a:prstGeom>
          <a:noFill/>
          <a:ln>
            <a:noFill/>
          </a:ln>
        </p:spPr>
        <p:txBody>
          <a:bodyPr anchorCtr="0" anchor="t" bIns="45725" lIns="45725" spcFirstLastPara="1" rIns="45725" wrap="square" tIns="45725">
            <a:spAutoFit/>
          </a:bodyPr>
          <a:lstStyle/>
          <a:p>
            <a:pPr indent="0" lvl="0" marL="0" rtl="0" algn="l">
              <a:lnSpc>
                <a:spcPct val="115000"/>
              </a:lnSpc>
              <a:spcBef>
                <a:spcPts val="0"/>
              </a:spcBef>
              <a:spcAft>
                <a:spcPts val="0"/>
              </a:spcAft>
              <a:buNone/>
            </a:pPr>
            <a:r>
              <a:rPr b="1" lang="en">
                <a:solidFill>
                  <a:schemeClr val="dk1"/>
                </a:solidFill>
                <a:latin typeface="Courier New"/>
                <a:ea typeface="Courier New"/>
                <a:cs typeface="Courier New"/>
                <a:sym typeface="Courier New"/>
              </a:rPr>
              <a:t>I love boba. </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7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8" name="Shape 268"/>
        <p:cNvGrpSpPr/>
        <p:nvPr/>
      </p:nvGrpSpPr>
      <p:grpSpPr>
        <a:xfrm>
          <a:off x="0" y="0"/>
          <a:ext cx="0" cy="0"/>
          <a:chOff x="0" y="0"/>
          <a:chExt cx="0" cy="0"/>
        </a:xfrm>
      </p:grpSpPr>
      <p:sp>
        <p:nvSpPr>
          <p:cNvPr id="269" name="Google Shape;269;p40"/>
          <p:cNvSpPr txBox="1"/>
          <p:nvPr/>
        </p:nvSpPr>
        <p:spPr>
          <a:xfrm>
            <a:off x="632025" y="423275"/>
            <a:ext cx="6675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00BB00"/>
                </a:solidFill>
                <a:latin typeface="Lato"/>
                <a:ea typeface="Lato"/>
                <a:cs typeface="Lato"/>
                <a:sym typeface="Lato"/>
              </a:rPr>
              <a:t>The Basics of Git</a:t>
            </a:r>
            <a:endParaRPr b="1" sz="2400">
              <a:solidFill>
                <a:srgbClr val="00BB00"/>
              </a:solidFill>
              <a:latin typeface="Lato"/>
              <a:ea typeface="Lato"/>
              <a:cs typeface="Lato"/>
              <a:sym typeface="Lato"/>
            </a:endParaRPr>
          </a:p>
        </p:txBody>
      </p:sp>
      <p:pic>
        <p:nvPicPr>
          <p:cNvPr id="270" name="Google Shape;270;p40"/>
          <p:cNvPicPr preferRelativeResize="0"/>
          <p:nvPr/>
        </p:nvPicPr>
        <p:blipFill>
          <a:blip r:embed="rId3">
            <a:alphaModFix/>
          </a:blip>
          <a:stretch>
            <a:fillRect/>
          </a:stretch>
        </p:blipFill>
        <p:spPr>
          <a:xfrm>
            <a:off x="2255975" y="977375"/>
            <a:ext cx="4632049" cy="3289800"/>
          </a:xfrm>
          <a:prstGeom prst="rect">
            <a:avLst/>
          </a:prstGeom>
          <a:noFill/>
          <a:ln>
            <a:noFill/>
          </a:ln>
        </p:spPr>
      </p:pic>
      <p:sp>
        <p:nvSpPr>
          <p:cNvPr id="271" name="Google Shape;271;p40"/>
          <p:cNvSpPr txBox="1"/>
          <p:nvPr/>
        </p:nvSpPr>
        <p:spPr>
          <a:xfrm>
            <a:off x="3163325" y="3754825"/>
            <a:ext cx="1245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F15A5D"/>
                </a:solidFill>
                <a:highlight>
                  <a:srgbClr val="F15A5D"/>
                </a:highlight>
                <a:latin typeface="Lato"/>
                <a:ea typeface="Lato"/>
                <a:cs typeface="Lato"/>
                <a:sym typeface="Lato"/>
              </a:rPr>
              <a:t>““</a:t>
            </a:r>
            <a:r>
              <a:rPr b="1" lang="en" sz="1200">
                <a:solidFill>
                  <a:schemeClr val="lt1"/>
                </a:solidFill>
                <a:highlight>
                  <a:srgbClr val="F15A5D"/>
                </a:highlight>
                <a:latin typeface="Lato"/>
                <a:ea typeface="Lato"/>
                <a:cs typeface="Lato"/>
                <a:sym typeface="Lato"/>
              </a:rPr>
              <a:t>git restore</a:t>
            </a:r>
            <a:r>
              <a:rPr b="1" lang="en" sz="1200">
                <a:solidFill>
                  <a:srgbClr val="F15A5D"/>
                </a:solidFill>
                <a:highlight>
                  <a:srgbClr val="F15A5D"/>
                </a:highlight>
                <a:latin typeface="Lato"/>
                <a:ea typeface="Lato"/>
                <a:cs typeface="Lato"/>
                <a:sym typeface="Lato"/>
              </a:rPr>
              <a:t>”</a:t>
            </a:r>
            <a:endParaRPr b="1" sz="1200">
              <a:solidFill>
                <a:srgbClr val="F15A5D"/>
              </a:solidFill>
              <a:highlight>
                <a:srgbClr val="F15A5D"/>
              </a:highlight>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1"/>
          <p:cNvSpPr txBox="1"/>
          <p:nvPr/>
        </p:nvSpPr>
        <p:spPr>
          <a:xfrm>
            <a:off x="763350" y="2318850"/>
            <a:ext cx="535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Lab Overview</a:t>
            </a:r>
            <a:endParaRPr b="1" sz="2400">
              <a:solidFill>
                <a:srgbClr val="38A7FF"/>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2"/>
          <p:cNvSpPr txBox="1"/>
          <p:nvPr/>
        </p:nvSpPr>
        <p:spPr>
          <a:xfrm>
            <a:off x="632025" y="423275"/>
            <a:ext cx="535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An Overview</a:t>
            </a:r>
            <a:endParaRPr b="1" sz="2400">
              <a:solidFill>
                <a:srgbClr val="38A7FF"/>
              </a:solidFill>
              <a:latin typeface="Lato"/>
              <a:ea typeface="Lato"/>
              <a:cs typeface="Lato"/>
              <a:sym typeface="Lato"/>
            </a:endParaRPr>
          </a:p>
        </p:txBody>
      </p:sp>
      <p:sp>
        <p:nvSpPr>
          <p:cNvPr id="282" name="Google Shape;282;p42"/>
          <p:cNvSpPr txBox="1"/>
          <p:nvPr/>
        </p:nvSpPr>
        <p:spPr>
          <a:xfrm>
            <a:off x="632025" y="1330225"/>
            <a:ext cx="7847100" cy="213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Lato"/>
                <a:ea typeface="Lato"/>
                <a:cs typeface="Lato"/>
                <a:sym typeface="Lato"/>
              </a:rPr>
              <a:t>Lab 1 is due Friday, 8/30 at 11:59 pm. </a:t>
            </a:r>
            <a:endParaRPr b="1">
              <a:solidFill>
                <a:srgbClr val="9900FF"/>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Make sure to read lab 1 carefully! There’s a lot of information, so it might be difficult to digest on first pass. That’s okay! Go at your own pace and we’ll be here to help :)</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rPr b="1" lang="en">
                <a:solidFill>
                  <a:schemeClr val="dk1"/>
                </a:solidFill>
                <a:latin typeface="Lato"/>
                <a:ea typeface="Lato"/>
                <a:cs typeface="Lato"/>
                <a:sym typeface="Lato"/>
              </a:rPr>
              <a:t>Deliverables: </a:t>
            </a:r>
            <a:endParaRPr b="1">
              <a:solidFill>
                <a:schemeClr val="dk1"/>
              </a:solidFill>
              <a:latin typeface="Courier New"/>
              <a:ea typeface="Courier New"/>
              <a:cs typeface="Courier New"/>
              <a:sym typeface="Courier New"/>
            </a:endParaRPr>
          </a:p>
          <a:p>
            <a:pPr indent="-317500" lvl="0" marL="457200" rtl="0" algn="l">
              <a:lnSpc>
                <a:spcPct val="115000"/>
              </a:lnSpc>
              <a:spcBef>
                <a:spcPts val="0"/>
              </a:spcBef>
              <a:spcAft>
                <a:spcPts val="0"/>
              </a:spcAft>
              <a:buClr>
                <a:schemeClr val="dk1"/>
              </a:buClr>
              <a:buSzPts val="1400"/>
              <a:buFont typeface="Courier New"/>
              <a:buChar char="●"/>
            </a:pPr>
            <a:r>
              <a:rPr b="1" lang="en">
                <a:solidFill>
                  <a:schemeClr val="dk1"/>
                </a:solidFill>
                <a:latin typeface="Courier New"/>
                <a:ea typeface="Courier New"/>
                <a:cs typeface="Courier New"/>
                <a:sym typeface="Courier New"/>
              </a:rPr>
              <a:t>Arithmetic.java</a:t>
            </a:r>
            <a:endParaRPr b="1">
              <a:solidFill>
                <a:schemeClr val="dk1"/>
              </a:solidFill>
              <a:latin typeface="Courier New"/>
              <a:ea typeface="Courier New"/>
              <a:cs typeface="Courier New"/>
              <a:sym typeface="Courier New"/>
            </a:endParaRPr>
          </a:p>
          <a:p>
            <a:pPr indent="-317500" lvl="0" marL="457200" rtl="0" algn="l">
              <a:lnSpc>
                <a:spcPct val="115000"/>
              </a:lnSpc>
              <a:spcBef>
                <a:spcPts val="0"/>
              </a:spcBef>
              <a:spcAft>
                <a:spcPts val="0"/>
              </a:spcAft>
              <a:buClr>
                <a:schemeClr val="dk1"/>
              </a:buClr>
              <a:buSzPts val="1400"/>
              <a:buFont typeface="Lato"/>
              <a:buChar char="●"/>
            </a:pPr>
            <a:r>
              <a:rPr b="1" lang="en">
                <a:solidFill>
                  <a:schemeClr val="dk1"/>
                </a:solidFill>
                <a:latin typeface="Lato"/>
                <a:ea typeface="Lato"/>
                <a:cs typeface="Lato"/>
                <a:sym typeface="Lato"/>
              </a:rPr>
              <a:t>Your lab setup! Make sure you’ve set up IntelliJ and have completed the setups detailed in the lab (including authentication with Beacon - more details in the spec).</a:t>
            </a:r>
            <a:endParaRPr>
              <a:solidFill>
                <a:schemeClr val="dk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6"/>
          <p:cNvSpPr txBox="1"/>
          <p:nvPr/>
        </p:nvSpPr>
        <p:spPr>
          <a:xfrm>
            <a:off x="632025" y="423275"/>
            <a:ext cx="535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CS61B in a Nutshell</a:t>
            </a:r>
            <a:endParaRPr b="1" sz="2400">
              <a:solidFill>
                <a:srgbClr val="38A7FF"/>
              </a:solidFill>
              <a:latin typeface="Lato"/>
              <a:ea typeface="Lato"/>
              <a:cs typeface="Lato"/>
              <a:sym typeface="Lato"/>
            </a:endParaRPr>
          </a:p>
        </p:txBody>
      </p:sp>
      <p:sp>
        <p:nvSpPr>
          <p:cNvPr id="65" name="Google Shape;65;p16"/>
          <p:cNvSpPr txBox="1"/>
          <p:nvPr/>
        </p:nvSpPr>
        <p:spPr>
          <a:xfrm>
            <a:off x="632025" y="1330225"/>
            <a:ext cx="7847100" cy="1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Lato"/>
                <a:ea typeface="Lato"/>
                <a:cs typeface="Lato"/>
                <a:sym typeface="Lato"/>
              </a:rPr>
              <a:t>This is a data structures course! </a:t>
            </a:r>
            <a:endParaRPr b="1">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We’ll be covering a variety of topics in this course: debugging, linked lists, hash tables, asymptotics, and a lot more! </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rPr b="1" lang="en">
                <a:solidFill>
                  <a:schemeClr val="dk1"/>
                </a:solidFill>
                <a:latin typeface="Lato"/>
                <a:ea typeface="Lato"/>
                <a:cs typeface="Lato"/>
                <a:sym typeface="Lato"/>
              </a:rPr>
              <a:t>In this course, we’ll also be focusing on efficiency of writing and running programs. </a:t>
            </a:r>
            <a:endParaRPr>
              <a:solidFill>
                <a:schemeClr val="dk1"/>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6" name="Shape 286"/>
        <p:cNvGrpSpPr/>
        <p:nvPr/>
      </p:nvGrpSpPr>
      <p:grpSpPr>
        <a:xfrm>
          <a:off x="0" y="0"/>
          <a:ext cx="0" cy="0"/>
          <a:chOff x="0" y="0"/>
          <a:chExt cx="0" cy="0"/>
        </a:xfrm>
      </p:grpSpPr>
      <p:sp>
        <p:nvSpPr>
          <p:cNvPr id="287" name="Google Shape;287;p43"/>
          <p:cNvSpPr txBox="1"/>
          <p:nvPr/>
        </p:nvSpPr>
        <p:spPr>
          <a:xfrm>
            <a:off x="632025" y="423275"/>
            <a:ext cx="535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Some Tips for Setup</a:t>
            </a:r>
            <a:endParaRPr b="1" sz="2400">
              <a:solidFill>
                <a:srgbClr val="38A7FF"/>
              </a:solidFill>
              <a:latin typeface="Lato"/>
              <a:ea typeface="Lato"/>
              <a:cs typeface="Lato"/>
              <a:sym typeface="Lato"/>
            </a:endParaRPr>
          </a:p>
        </p:txBody>
      </p:sp>
      <p:sp>
        <p:nvSpPr>
          <p:cNvPr id="288" name="Google Shape;288;p43"/>
          <p:cNvSpPr txBox="1"/>
          <p:nvPr/>
        </p:nvSpPr>
        <p:spPr>
          <a:xfrm>
            <a:off x="648450" y="977375"/>
            <a:ext cx="7847100" cy="362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Lato"/>
                <a:ea typeface="Lato"/>
                <a:cs typeface="Lato"/>
                <a:sym typeface="Lato"/>
              </a:rPr>
              <a:t>You can run through this if you’re having trouble with setup (check out the FAQ too!).</a:t>
            </a:r>
            <a:endParaRPr b="1">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When opening up your assignment through IntelliJ, make sure you select the lab folder itself, not the repository (ex. open lab01 instead of fa24-s*** directory) </a:t>
            </a:r>
            <a:endParaRPr>
              <a:solidFill>
                <a:schemeClr val="dk1"/>
              </a:solidFill>
              <a:latin typeface="Lato"/>
              <a:ea typeface="Lato"/>
              <a:cs typeface="Lato"/>
              <a:sym typeface="Lato"/>
            </a:endParaRPr>
          </a:p>
          <a:p>
            <a:pPr indent="-317500" lvl="1" marL="914400" rtl="0" algn="l">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Right click on the src folder → Mark Directory as → check that the src folder is marked as Sources Root </a:t>
            </a:r>
            <a:endParaRPr>
              <a:solidFill>
                <a:schemeClr val="dk1"/>
              </a:solidFill>
              <a:latin typeface="Lato"/>
              <a:ea typeface="Lato"/>
              <a:cs typeface="Lato"/>
              <a:sym typeface="Lato"/>
            </a:endParaRPr>
          </a:p>
          <a:p>
            <a:pPr indent="-317500" lvl="1" marL="914400" rtl="0" algn="l">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Right click on the tests folder → Mark Directory as → check that the tests folder is marked as Test Sources Root</a:t>
            </a:r>
            <a:endParaRPr>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Make sure you have the proper settings configured: </a:t>
            </a:r>
            <a:endParaRPr>
              <a:solidFill>
                <a:schemeClr val="dk1"/>
              </a:solidFill>
              <a:latin typeface="Lato"/>
              <a:ea typeface="Lato"/>
              <a:cs typeface="Lato"/>
              <a:sym typeface="Lato"/>
            </a:endParaRPr>
          </a:p>
          <a:p>
            <a:pPr indent="-317500" lvl="1" marL="914400" rtl="0" algn="l">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Go to File → Project Structure and check the following (in IntelliJ Ide): </a:t>
            </a:r>
            <a:endParaRPr>
              <a:solidFill>
                <a:schemeClr val="dk1"/>
              </a:solidFill>
              <a:latin typeface="Lato"/>
              <a:ea typeface="Lato"/>
              <a:cs typeface="Lato"/>
              <a:sym typeface="Lato"/>
            </a:endParaRPr>
          </a:p>
          <a:p>
            <a:pPr indent="-317500" lvl="2" marL="1371600" rtl="0" algn="l">
              <a:lnSpc>
                <a:spcPct val="115000"/>
              </a:lnSpc>
              <a:spcBef>
                <a:spcPts val="0"/>
              </a:spcBef>
              <a:spcAft>
                <a:spcPts val="0"/>
              </a:spcAft>
              <a:buClr>
                <a:schemeClr val="dk1"/>
              </a:buClr>
              <a:buSzPts val="1400"/>
              <a:buFont typeface="Lato"/>
              <a:buChar char="■"/>
            </a:pPr>
            <a:r>
              <a:rPr b="1" lang="en">
                <a:solidFill>
                  <a:schemeClr val="dk1"/>
                </a:solidFill>
                <a:latin typeface="Lato"/>
                <a:ea typeface="Lato"/>
                <a:cs typeface="Lato"/>
                <a:sym typeface="Lato"/>
              </a:rPr>
              <a:t>Check that the language level is correct (version 17+) </a:t>
            </a:r>
            <a:endParaRPr b="1">
              <a:solidFill>
                <a:schemeClr val="dk1"/>
              </a:solidFill>
              <a:latin typeface="Lato"/>
              <a:ea typeface="Lato"/>
              <a:cs typeface="Lato"/>
              <a:sym typeface="Lato"/>
            </a:endParaRPr>
          </a:p>
          <a:p>
            <a:pPr indent="-317500" lvl="2" marL="1371600" rtl="0" algn="l">
              <a:lnSpc>
                <a:spcPct val="115000"/>
              </a:lnSpc>
              <a:spcBef>
                <a:spcPts val="0"/>
              </a:spcBef>
              <a:spcAft>
                <a:spcPts val="0"/>
              </a:spcAft>
              <a:buClr>
                <a:schemeClr val="dk1"/>
              </a:buClr>
              <a:buSzPts val="1400"/>
              <a:buFont typeface="Lato"/>
              <a:buChar char="■"/>
            </a:pPr>
            <a:r>
              <a:rPr b="1" lang="en">
                <a:solidFill>
                  <a:schemeClr val="dk1"/>
                </a:solidFill>
                <a:latin typeface="Lato"/>
                <a:ea typeface="Lato"/>
                <a:cs typeface="Lato"/>
                <a:sym typeface="Lato"/>
              </a:rPr>
              <a:t>Check that there is a path for Compiler Output (default is out folder) </a:t>
            </a:r>
            <a:endParaRPr b="1">
              <a:solidFill>
                <a:schemeClr val="dk1"/>
              </a:solidFill>
              <a:latin typeface="Lato"/>
              <a:ea typeface="Lato"/>
              <a:cs typeface="Lato"/>
              <a:sym typeface="Lato"/>
            </a:endParaRPr>
          </a:p>
          <a:p>
            <a:pPr indent="-317500" lvl="2" marL="1371600" rtl="0" algn="l">
              <a:lnSpc>
                <a:spcPct val="115000"/>
              </a:lnSpc>
              <a:spcBef>
                <a:spcPts val="0"/>
              </a:spcBef>
              <a:spcAft>
                <a:spcPts val="0"/>
              </a:spcAft>
              <a:buClr>
                <a:schemeClr val="dk1"/>
              </a:buClr>
              <a:buSzPts val="1400"/>
              <a:buFont typeface="Lato"/>
              <a:buChar char="■"/>
            </a:pPr>
            <a:r>
              <a:rPr b="1" lang="en">
                <a:solidFill>
                  <a:schemeClr val="dk1"/>
                </a:solidFill>
                <a:latin typeface="Lato"/>
                <a:ea typeface="Lato"/>
                <a:cs typeface="Lato"/>
                <a:sym typeface="Lato"/>
              </a:rPr>
              <a:t>Check that you have the library-fa24 imported under Libraries tab</a:t>
            </a:r>
            <a:endParaRPr b="1">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If you think your setup is correct, then try going to File → Invalidate Caches and restart the IntelliJ IDE. That may help if you’re unsure where certain errors might be showing up. </a:t>
            </a:r>
            <a:endParaRPr>
              <a:solidFill>
                <a:schemeClr val="dk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7"/>
          <p:cNvSpPr txBox="1"/>
          <p:nvPr/>
        </p:nvSpPr>
        <p:spPr>
          <a:xfrm>
            <a:off x="763350" y="2318850"/>
            <a:ext cx="535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400">
                <a:solidFill>
                  <a:srgbClr val="38A7FF"/>
                </a:solidFill>
                <a:latin typeface="Lato"/>
                <a:ea typeface="Lato"/>
                <a:cs typeface="Lato"/>
                <a:sym typeface="Lato"/>
              </a:rPr>
              <a:t>Introductions!</a:t>
            </a:r>
            <a:endParaRPr b="1" sz="2400">
              <a:solidFill>
                <a:srgbClr val="38A7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8"/>
          <p:cNvSpPr txBox="1"/>
          <p:nvPr/>
        </p:nvSpPr>
        <p:spPr>
          <a:xfrm>
            <a:off x="763350" y="2318850"/>
            <a:ext cx="535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Announcements</a:t>
            </a:r>
            <a:endParaRPr b="1" sz="2400">
              <a:solidFill>
                <a:srgbClr val="38A7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9"/>
          <p:cNvSpPr txBox="1"/>
          <p:nvPr/>
        </p:nvSpPr>
        <p:spPr>
          <a:xfrm>
            <a:off x="632025" y="423275"/>
            <a:ext cx="535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Announcements</a:t>
            </a:r>
            <a:endParaRPr b="1" sz="2400">
              <a:solidFill>
                <a:srgbClr val="38A7FF"/>
              </a:solidFill>
              <a:latin typeface="Lato"/>
              <a:ea typeface="Lato"/>
              <a:cs typeface="Lato"/>
              <a:sym typeface="Lato"/>
            </a:endParaRPr>
          </a:p>
        </p:txBody>
      </p:sp>
      <p:sp>
        <p:nvSpPr>
          <p:cNvPr id="81" name="Google Shape;81;p19"/>
          <p:cNvSpPr txBox="1"/>
          <p:nvPr/>
        </p:nvSpPr>
        <p:spPr>
          <a:xfrm>
            <a:off x="632025" y="1330225"/>
            <a:ext cx="7847100" cy="337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latin typeface="Lato"/>
                <a:ea typeface="Lato"/>
                <a:cs typeface="Lato"/>
                <a:sym typeface="Lato"/>
              </a:rPr>
              <a:t>Homework 0A is due Friday, 8/30 at 11:</a:t>
            </a:r>
            <a:r>
              <a:rPr b="1" lang="en">
                <a:solidFill>
                  <a:schemeClr val="dk1"/>
                </a:solidFill>
                <a:latin typeface="Lato"/>
                <a:ea typeface="Lato"/>
                <a:cs typeface="Lato"/>
                <a:sym typeface="Lato"/>
              </a:rPr>
              <a:t>59 pm</a:t>
            </a:r>
            <a:endParaRPr b="1">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latin typeface="Lato"/>
                <a:ea typeface="Lato"/>
                <a:cs typeface="Lato"/>
                <a:sym typeface="Lato"/>
              </a:rPr>
              <a:t>Lab01 is due Friday, 8/30 at 11:59 pm</a:t>
            </a:r>
            <a:endParaRPr b="1">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latin typeface="Lato"/>
              <a:ea typeface="Lato"/>
              <a:cs typeface="Lato"/>
              <a:sym typeface="Lato"/>
            </a:endParaRPr>
          </a:p>
          <a:p>
            <a:pPr indent="0" lvl="0" marL="0" rtl="0" algn="l">
              <a:lnSpc>
                <a:spcPct val="115000"/>
              </a:lnSpc>
              <a:spcBef>
                <a:spcPts val="0"/>
              </a:spcBef>
              <a:spcAft>
                <a:spcPts val="0"/>
              </a:spcAft>
              <a:buNone/>
            </a:pPr>
            <a:r>
              <a:rPr b="1" lang="en">
                <a:solidFill>
                  <a:schemeClr val="dk1"/>
                </a:solidFill>
                <a:latin typeface="Lato"/>
                <a:ea typeface="Lato"/>
                <a:cs typeface="Lato"/>
                <a:sym typeface="Lato"/>
              </a:rPr>
              <a:t>Homework 0B is due Tuesday 9/3 at 11:59 pm</a:t>
            </a:r>
            <a:endParaRPr b="1">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b="1">
              <a:solidFill>
                <a:schemeClr val="dk1"/>
              </a:solidFill>
              <a:latin typeface="Lato"/>
              <a:ea typeface="Lato"/>
              <a:cs typeface="Lato"/>
              <a:sym typeface="Lato"/>
            </a:endParaRPr>
          </a:p>
          <a:p>
            <a:pPr indent="0" lvl="0" marL="0" rtl="0" algn="l">
              <a:lnSpc>
                <a:spcPct val="115000"/>
              </a:lnSpc>
              <a:spcBef>
                <a:spcPts val="0"/>
              </a:spcBef>
              <a:spcAft>
                <a:spcPts val="0"/>
              </a:spcAft>
              <a:buNone/>
            </a:pPr>
            <a:r>
              <a:rPr b="1" lang="en">
                <a:solidFill>
                  <a:schemeClr val="dk1"/>
                </a:solidFill>
                <a:latin typeface="Lato"/>
                <a:ea typeface="Lato"/>
                <a:cs typeface="Lato"/>
                <a:sym typeface="Lato"/>
              </a:rPr>
              <a:t>Pre-Semester Survey is due Friday 9/6 at 11:59pm</a:t>
            </a:r>
            <a:endParaRPr b="1">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b="1">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latin typeface="Lato"/>
                <a:ea typeface="Lato"/>
                <a:cs typeface="Lato"/>
                <a:sym typeface="Lato"/>
              </a:rPr>
              <a:t>Project 0 is due Friday 9/6 at 11:59 pm</a:t>
            </a:r>
            <a:endParaRPr b="1">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rPr b="1" lang="en">
                <a:solidFill>
                  <a:srgbClr val="FF0008"/>
                </a:solidFill>
                <a:latin typeface="Lato"/>
                <a:ea typeface="Lato"/>
                <a:cs typeface="Lato"/>
                <a:sym typeface="Lato"/>
              </a:rPr>
              <a:t>Beyond these deadlines, please make sure to read through the syllabus in its entirety and ensure that you understand the policies (you will need to read through it for lab01).</a:t>
            </a:r>
            <a:endParaRPr b="1">
              <a:solidFill>
                <a:srgbClr val="FF0008"/>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dk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20"/>
          <p:cNvSpPr txBox="1"/>
          <p:nvPr/>
        </p:nvSpPr>
        <p:spPr>
          <a:xfrm>
            <a:off x="632025" y="423275"/>
            <a:ext cx="6824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Announcements - What to expect during lab</a:t>
            </a:r>
            <a:endParaRPr b="1" sz="2400">
              <a:solidFill>
                <a:srgbClr val="38A7FF"/>
              </a:solidFill>
              <a:latin typeface="Lato"/>
              <a:ea typeface="Lato"/>
              <a:cs typeface="Lato"/>
              <a:sym typeface="Lato"/>
            </a:endParaRPr>
          </a:p>
        </p:txBody>
      </p:sp>
      <p:sp>
        <p:nvSpPr>
          <p:cNvPr id="87" name="Google Shape;87;p20"/>
          <p:cNvSpPr txBox="1"/>
          <p:nvPr/>
        </p:nvSpPr>
        <p:spPr>
          <a:xfrm>
            <a:off x="632025" y="1330225"/>
            <a:ext cx="7847100" cy="188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latin typeface="Lato"/>
                <a:ea typeface="Lato"/>
                <a:cs typeface="Lato"/>
                <a:sym typeface="Lato"/>
              </a:rPr>
              <a:t>We use </a:t>
            </a:r>
            <a:r>
              <a:rPr lang="en">
                <a:solidFill>
                  <a:schemeClr val="dk1"/>
                </a:solidFill>
                <a:latin typeface="IBM Plex Mono"/>
                <a:ea typeface="IBM Plex Mono"/>
                <a:cs typeface="IBM Plex Mono"/>
                <a:sym typeface="IBM Plex Mono"/>
              </a:rPr>
              <a:t>oh.datastructur.es</a:t>
            </a:r>
            <a:r>
              <a:rPr b="1" lang="en">
                <a:solidFill>
                  <a:schemeClr val="dk1"/>
                </a:solidFill>
                <a:latin typeface="Lato"/>
                <a:ea typeface="Lato"/>
                <a:cs typeface="Lato"/>
                <a:sym typeface="Lato"/>
              </a:rPr>
              <a:t> to queue up. Questions are welcome!</a:t>
            </a:r>
            <a:endParaRPr b="1">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latin typeface="Lato"/>
                <a:ea typeface="Lato"/>
                <a:cs typeface="Lato"/>
                <a:sym typeface="Lato"/>
              </a:rPr>
              <a:t>We tend to lead you to the answer, rather than give it to you right away. Today is setup, so we’ll be more direct, but we expect you to think more in future labs!</a:t>
            </a:r>
            <a:endParaRPr b="1">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latin typeface="Lato"/>
                <a:ea typeface="Lato"/>
                <a:cs typeface="Lato"/>
                <a:sym typeface="Lato"/>
              </a:rPr>
              <a:t>Additionally, we generally only take lab-related questions in lab sections. For help on other assignments, go to office hours, which usually runs concurrently alongside labs.</a:t>
            </a:r>
            <a:endParaRPr b="1">
              <a:solidFill>
                <a:schemeClr val="dk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1" name="Shape 91"/>
        <p:cNvGrpSpPr/>
        <p:nvPr/>
      </p:nvGrpSpPr>
      <p:grpSpPr>
        <a:xfrm>
          <a:off x="0" y="0"/>
          <a:ext cx="0" cy="0"/>
          <a:chOff x="0" y="0"/>
          <a:chExt cx="0" cy="0"/>
        </a:xfrm>
      </p:grpSpPr>
      <p:sp>
        <p:nvSpPr>
          <p:cNvPr id="92" name="Google Shape;92;p21"/>
          <p:cNvSpPr txBox="1"/>
          <p:nvPr/>
        </p:nvSpPr>
        <p:spPr>
          <a:xfrm>
            <a:off x="763350" y="2318850"/>
            <a:ext cx="4325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A7FF"/>
                </a:solidFill>
                <a:latin typeface="Lato"/>
                <a:ea typeface="Lato"/>
                <a:cs typeface="Lato"/>
                <a:sym typeface="Lato"/>
              </a:rPr>
              <a:t>Java Basics</a:t>
            </a:r>
            <a:endParaRPr b="1" sz="2400">
              <a:solidFill>
                <a:srgbClr val="38A7FF"/>
              </a:solidFill>
              <a:latin typeface="Lato"/>
              <a:ea typeface="Lato"/>
              <a:cs typeface="Lato"/>
              <a:sym typeface="Lato"/>
            </a:endParaRPr>
          </a:p>
        </p:txBody>
      </p:sp>
      <p:pic>
        <p:nvPicPr>
          <p:cNvPr id="93" name="Google Shape;93;p21"/>
          <p:cNvPicPr preferRelativeResize="0"/>
          <p:nvPr/>
        </p:nvPicPr>
        <p:blipFill rotWithShape="1">
          <a:blip r:embed="rId3">
            <a:alphaModFix/>
          </a:blip>
          <a:srcRect b="0" l="24321" r="22634" t="0"/>
          <a:stretch/>
        </p:blipFill>
        <p:spPr>
          <a:xfrm>
            <a:off x="5089050" y="615137"/>
            <a:ext cx="2889298" cy="34043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7" name="Shape 97"/>
        <p:cNvGrpSpPr/>
        <p:nvPr/>
      </p:nvGrpSpPr>
      <p:grpSpPr>
        <a:xfrm>
          <a:off x="0" y="0"/>
          <a:ext cx="0" cy="0"/>
          <a:chOff x="0" y="0"/>
          <a:chExt cx="0" cy="0"/>
        </a:xfrm>
      </p:grpSpPr>
      <p:sp>
        <p:nvSpPr>
          <p:cNvPr id="98" name="Google Shape;98;p22"/>
          <p:cNvSpPr txBox="1"/>
          <p:nvPr/>
        </p:nvSpPr>
        <p:spPr>
          <a:xfrm>
            <a:off x="632025" y="423275"/>
            <a:ext cx="535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2077A7"/>
                </a:solidFill>
                <a:latin typeface="Lato"/>
                <a:ea typeface="Lato"/>
                <a:cs typeface="Lato"/>
                <a:sym typeface="Lato"/>
              </a:rPr>
              <a:t>Python: </a:t>
            </a:r>
            <a:r>
              <a:rPr b="1" lang="en" sz="2400">
                <a:solidFill>
                  <a:srgbClr val="E6C000"/>
                </a:solidFill>
                <a:latin typeface="Lato"/>
                <a:ea typeface="Lato"/>
                <a:cs typeface="Lato"/>
                <a:sym typeface="Lato"/>
              </a:rPr>
              <a:t>HelloWorld</a:t>
            </a:r>
            <a:endParaRPr b="1" sz="2400">
              <a:solidFill>
                <a:srgbClr val="E6C000"/>
              </a:solidFill>
              <a:latin typeface="Lato"/>
              <a:ea typeface="Lato"/>
              <a:cs typeface="Lato"/>
              <a:sym typeface="Lato"/>
            </a:endParaRPr>
          </a:p>
        </p:txBody>
      </p:sp>
      <p:sp>
        <p:nvSpPr>
          <p:cNvPr id="99" name="Google Shape;99;p22"/>
          <p:cNvSpPr txBox="1"/>
          <p:nvPr>
            <p:ph idx="1" type="body"/>
          </p:nvPr>
        </p:nvSpPr>
        <p:spPr>
          <a:xfrm>
            <a:off x="1065275" y="2338050"/>
            <a:ext cx="6881700" cy="46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urier New"/>
                <a:ea typeface="Courier New"/>
                <a:cs typeface="Courier New"/>
                <a:sym typeface="Courier New"/>
              </a:rPr>
              <a:t>print(“Hello World!”)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S61B">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