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5c577d76c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5c577d76c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0cb9f494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0cb9f494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0cb9f494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0cb9f494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0cb9f494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b0cb9f494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0cb9f494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0cb9f494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0cb9f494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b0cb9f494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0cb9f494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b0cb9f494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0cb9f494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0cb9f494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0cb9f494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b0cb9f494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to insert what you want to use for OH/Lab queue.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Note: Debugging is split into two parts, so they’ll gain more on-hands debugging next week. This lab is meant to start how slower and easier. </a:t>
            </a:r>
            <a:endParaRPr b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0cb9f494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0cb9f494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0cb9f494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0cb9f494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part is included to serve somewhat tangentially for the motivation of debugging → writing your own tests and know the expected output will be easier to debug later down the road and will be important for upcoming projects (Project 1 for example).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0cb9f494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0cb9f494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0cb9f494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0cb9f494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0cb9f494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0cb9f494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0cb9f494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0cb9f494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0cb9f494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0cb9f494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0cb9f494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0cb9f494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2"/>
          <p:cNvSpPr txBox="1"/>
          <p:nvPr/>
        </p:nvSpPr>
        <p:spPr>
          <a:xfrm>
            <a:off x="755125" y="1368875"/>
            <a:ext cx="535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713700" y="1565050"/>
            <a:ext cx="535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38A7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S61B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2"/>
          <p:cNvPicPr preferRelativeResize="0"/>
          <p:nvPr/>
        </p:nvPicPr>
        <p:blipFill rotWithShape="1">
          <a:blip r:embed="rId2">
            <a:alphaModFix/>
          </a:blip>
          <a:srcRect b="0" l="19" r="29" t="0"/>
          <a:stretch/>
        </p:blipFill>
        <p:spPr>
          <a:xfrm>
            <a:off x="8312500" y="4440675"/>
            <a:ext cx="505500" cy="505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19" r="29" t="0"/>
          <a:stretch/>
        </p:blipFill>
        <p:spPr>
          <a:xfrm>
            <a:off x="8312500" y="4440675"/>
            <a:ext cx="505500" cy="505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/>
        </p:nvSpPr>
        <p:spPr>
          <a:xfrm>
            <a:off x="7229125" y="4520450"/>
            <a:ext cx="12954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44AA"/>
                </a:solidFill>
                <a:latin typeface="Lato"/>
                <a:ea typeface="Lato"/>
                <a:cs typeface="Lato"/>
                <a:sym typeface="Lato"/>
              </a:rPr>
              <a:t>CS61B Fall 2024</a:t>
            </a:r>
            <a:endParaRPr b="1" sz="1000">
              <a:solidFill>
                <a:srgbClr val="0044AA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/>
        </p:nvSpPr>
        <p:spPr>
          <a:xfrm>
            <a:off x="755125" y="1368875"/>
            <a:ext cx="535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Lab 2</a:t>
            </a:r>
            <a:endParaRPr b="1"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4"/>
          <p:cNvSpPr txBox="1"/>
          <p:nvPr/>
        </p:nvSpPr>
        <p:spPr>
          <a:xfrm>
            <a:off x="755125" y="1598175"/>
            <a:ext cx="535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8A7FF"/>
                </a:solidFill>
                <a:latin typeface="Lato"/>
                <a:ea typeface="Lato"/>
                <a:cs typeface="Lato"/>
                <a:sym typeface="Lato"/>
              </a:rPr>
              <a:t>Debugging</a:t>
            </a:r>
            <a:endParaRPr b="1" sz="4800">
              <a:solidFill>
                <a:srgbClr val="38A7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/>
        </p:nvSpPr>
        <p:spPr>
          <a:xfrm>
            <a:off x="632025" y="423275"/>
            <a:ext cx="535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A7FF"/>
                </a:solidFill>
                <a:latin typeface="Lato"/>
                <a:ea typeface="Lato"/>
                <a:cs typeface="Lato"/>
                <a:sym typeface="Lato"/>
              </a:rPr>
              <a:t>Types of Errors</a:t>
            </a:r>
            <a:endParaRPr b="1" sz="2400">
              <a:solidFill>
                <a:srgbClr val="38A7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23"/>
          <p:cNvSpPr txBox="1"/>
          <p:nvPr/>
        </p:nvSpPr>
        <p:spPr>
          <a:xfrm>
            <a:off x="632025" y="1330225"/>
            <a:ext cx="78471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Compile-Time Errors/Compiler Errors: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prevents code from compiling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These errors are typically detected </a:t>
            </a:r>
            <a:r>
              <a:rPr b="1" lang="en">
                <a:solidFill>
                  <a:srgbClr val="FF0008"/>
                </a:solidFill>
                <a:latin typeface="Lato"/>
                <a:ea typeface="Lato"/>
                <a:cs typeface="Lato"/>
                <a:sym typeface="Lato"/>
              </a:rPr>
              <a:t>before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you run your program.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Ex. Syntax errors like missing semicolon, missing braces, class not found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/>
        </p:nvSpPr>
        <p:spPr>
          <a:xfrm>
            <a:off x="632025" y="423275"/>
            <a:ext cx="535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A7FF"/>
                </a:solidFill>
                <a:latin typeface="Lato"/>
                <a:ea typeface="Lato"/>
                <a:cs typeface="Lato"/>
                <a:sym typeface="Lato"/>
              </a:rPr>
              <a:t>Types of Errors</a:t>
            </a:r>
            <a:endParaRPr b="1" sz="2400">
              <a:solidFill>
                <a:srgbClr val="38A7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24"/>
          <p:cNvSpPr txBox="1"/>
          <p:nvPr/>
        </p:nvSpPr>
        <p:spPr>
          <a:xfrm>
            <a:off x="632025" y="1330225"/>
            <a:ext cx="7847100" cy="1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Run Time Errors: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Errors detected </a:t>
            </a:r>
            <a:r>
              <a:rPr b="1" lang="en">
                <a:solidFill>
                  <a:srgbClr val="FF0008"/>
                </a:solidFill>
                <a:latin typeface="Lato"/>
                <a:ea typeface="Lato"/>
                <a:cs typeface="Lato"/>
                <a:sym typeface="Lato"/>
              </a:rPr>
              <a:t>while running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your program.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Not detected by the java compiler (aka, you won’t see the bug until running the program)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Ex. Dividing by 0. 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/>
        </p:nvSpPr>
        <p:spPr>
          <a:xfrm>
            <a:off x="632025" y="423275"/>
            <a:ext cx="535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A7FF"/>
                </a:solidFill>
                <a:latin typeface="Lato"/>
                <a:ea typeface="Lato"/>
                <a:cs typeface="Lato"/>
                <a:sym typeface="Lato"/>
              </a:rPr>
              <a:t>Types of Errors</a:t>
            </a:r>
            <a:endParaRPr b="1" sz="2400">
              <a:solidFill>
                <a:srgbClr val="38A7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25"/>
          <p:cNvSpPr txBox="1"/>
          <p:nvPr/>
        </p:nvSpPr>
        <p:spPr>
          <a:xfrm>
            <a:off x="632025" y="1330225"/>
            <a:ext cx="7847100" cy="14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Logical Errors: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Mistakes by the programmer.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Code will run normally without problem, but the </a:t>
            </a:r>
            <a:r>
              <a:rPr b="1" lang="en">
                <a:solidFill>
                  <a:srgbClr val="FF0008"/>
                </a:solidFill>
                <a:latin typeface="Lato"/>
                <a:ea typeface="Lato"/>
                <a:cs typeface="Lato"/>
                <a:sym typeface="Lato"/>
              </a:rPr>
              <a:t>result isn’t intended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Ex. You want to multiply two numbers, but instead, your output is the summation of two numbers. 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/>
        </p:nvSpPr>
        <p:spPr>
          <a:xfrm>
            <a:off x="632025" y="423275"/>
            <a:ext cx="535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A7FF"/>
                </a:solidFill>
                <a:latin typeface="Lato"/>
                <a:ea typeface="Lato"/>
                <a:cs typeface="Lato"/>
                <a:sym typeface="Lato"/>
              </a:rPr>
              <a:t>Summary</a:t>
            </a:r>
            <a:endParaRPr b="1" sz="2400">
              <a:solidFill>
                <a:srgbClr val="38A7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632025" y="1330225"/>
            <a:ext cx="7929300" cy="3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Compile-Time Errors/Compiler Errors: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prevents code from compiling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These errors are typically detected </a:t>
            </a:r>
            <a:r>
              <a:rPr b="1" lang="en">
                <a:solidFill>
                  <a:srgbClr val="FF0008"/>
                </a:solidFill>
                <a:latin typeface="Lato"/>
                <a:ea typeface="Lato"/>
                <a:cs typeface="Lato"/>
                <a:sym typeface="Lato"/>
              </a:rPr>
              <a:t>before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you run your program.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Ex. Syntax errors like missing semicolon, missing braces, class not found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Run Time Errors: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Errors detected </a:t>
            </a:r>
            <a:r>
              <a:rPr b="1" lang="en">
                <a:solidFill>
                  <a:srgbClr val="FF0008"/>
                </a:solidFill>
                <a:latin typeface="Lato"/>
                <a:ea typeface="Lato"/>
                <a:cs typeface="Lato"/>
                <a:sym typeface="Lato"/>
              </a:rPr>
              <a:t>while running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your program.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Not detected by the java compiler (aka, you won’t see the bug until running the program)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Ex. Dividing by 0.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Logical Errors: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Mistakes by the programmer.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Code will run normally without problem, but the </a:t>
            </a:r>
            <a:r>
              <a:rPr b="1" lang="en">
                <a:solidFill>
                  <a:srgbClr val="FF0008"/>
                </a:solidFill>
                <a:latin typeface="Lato"/>
                <a:ea typeface="Lato"/>
                <a:cs typeface="Lato"/>
                <a:sym typeface="Lato"/>
              </a:rPr>
              <a:t>result isn’t intended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Ex. You want to multiply two numbers, but instead, your output is the summation of two numbers. 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/>
        </p:nvSpPr>
        <p:spPr>
          <a:xfrm>
            <a:off x="632025" y="423275"/>
            <a:ext cx="535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A7FF"/>
                </a:solidFill>
                <a:latin typeface="Lato"/>
                <a:ea typeface="Lato"/>
                <a:cs typeface="Lato"/>
                <a:sym typeface="Lato"/>
              </a:rPr>
              <a:t>So, how to debug?</a:t>
            </a:r>
            <a:endParaRPr b="1" sz="2400">
              <a:solidFill>
                <a:srgbClr val="38A7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27"/>
          <p:cNvSpPr txBox="1"/>
          <p:nvPr/>
        </p:nvSpPr>
        <p:spPr>
          <a:xfrm>
            <a:off x="632025" y="1330225"/>
            <a:ext cx="78471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That’s what today’s lab is for! You’ll learn about the tools at your disposal in the IntelliJ IDE. 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main takeaway from this lab is getting comfortable with the debugging tools in IntelliJ and how to use them when a bug shows up.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Go through it carefully and make sure to follow along with the lab. Ask questions and play around with the lab until you feel comfortable. </a:t>
            </a:r>
            <a:r>
              <a:rPr b="1" lang="en">
                <a:solidFill>
                  <a:srgbClr val="FF0008"/>
                </a:solidFill>
                <a:latin typeface="Lato"/>
                <a:ea typeface="Lato"/>
                <a:cs typeface="Lato"/>
                <a:sym typeface="Lato"/>
              </a:rPr>
              <a:t>This lab is important, and will help you a lot in the future. </a:t>
            </a:r>
            <a:endParaRPr b="1">
              <a:solidFill>
                <a:srgbClr val="FF000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/>
        </p:nvSpPr>
        <p:spPr>
          <a:xfrm>
            <a:off x="763350" y="2318850"/>
            <a:ext cx="535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A7FF"/>
                </a:solidFill>
                <a:latin typeface="Lato"/>
                <a:ea typeface="Lato"/>
                <a:cs typeface="Lato"/>
                <a:sym typeface="Lato"/>
              </a:rPr>
              <a:t>Debugging Demo</a:t>
            </a:r>
            <a:endParaRPr b="1" sz="2400">
              <a:solidFill>
                <a:srgbClr val="38A7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/>
        </p:nvSpPr>
        <p:spPr>
          <a:xfrm>
            <a:off x="763350" y="2318850"/>
            <a:ext cx="535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A7FF"/>
                </a:solidFill>
                <a:latin typeface="Lato"/>
                <a:ea typeface="Lato"/>
                <a:cs typeface="Lato"/>
                <a:sym typeface="Lato"/>
              </a:rPr>
              <a:t>Lab Overview</a:t>
            </a:r>
            <a:endParaRPr b="1" sz="2400">
              <a:solidFill>
                <a:srgbClr val="38A7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/>
        </p:nvSpPr>
        <p:spPr>
          <a:xfrm>
            <a:off x="632025" y="423275"/>
            <a:ext cx="535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A7FF"/>
                </a:solidFill>
                <a:latin typeface="Lato"/>
                <a:ea typeface="Lato"/>
                <a:cs typeface="Lato"/>
                <a:sym typeface="Lato"/>
              </a:rPr>
              <a:t>An Overview</a:t>
            </a:r>
            <a:endParaRPr b="1" sz="2400">
              <a:solidFill>
                <a:srgbClr val="38A7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30"/>
          <p:cNvSpPr txBox="1"/>
          <p:nvPr/>
        </p:nvSpPr>
        <p:spPr>
          <a:xfrm>
            <a:off x="632025" y="1330225"/>
            <a:ext cx="78471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Lab 2 is due Friday, 9/6 at 11:59 pm. </a:t>
            </a:r>
            <a:endParaRPr b="1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As a reminder, to get the lab assignment, run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git pull skeleton main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in your personal repository.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Deliverables: 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Complete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BombMain.java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 find the 3 passwords for each phase.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Note: Do not modify Bomb.java or BombTest.java. You will not pass the autograder if you do!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help, use the Lab queue: 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https://oh.datastructur.es/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/>
        </p:nvSpPr>
        <p:spPr>
          <a:xfrm>
            <a:off x="632025" y="423275"/>
            <a:ext cx="535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A7FF"/>
                </a:solidFill>
                <a:latin typeface="Lato"/>
                <a:ea typeface="Lato"/>
                <a:cs typeface="Lato"/>
                <a:sym typeface="Lato"/>
              </a:rPr>
              <a:t>Announcements</a:t>
            </a:r>
            <a:endParaRPr b="1" sz="2400">
              <a:solidFill>
                <a:srgbClr val="38A7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15"/>
          <p:cNvSpPr txBox="1"/>
          <p:nvPr/>
        </p:nvSpPr>
        <p:spPr>
          <a:xfrm>
            <a:off x="632025" y="1330225"/>
            <a:ext cx="78471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Project 0: due Friday 9/6 at 11:59pm PT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Homework 1: due Friday 9/6 at 11:59pm PT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Pre-Semester Survey: due Friday 9/6 at 11:59pm PT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/>
        </p:nvSpPr>
        <p:spPr>
          <a:xfrm>
            <a:off x="763350" y="2318850"/>
            <a:ext cx="535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A7FF"/>
                </a:solidFill>
                <a:latin typeface="Lato"/>
                <a:ea typeface="Lato"/>
                <a:cs typeface="Lato"/>
                <a:sym typeface="Lato"/>
              </a:rPr>
              <a:t>Test Driven Development</a:t>
            </a:r>
            <a:endParaRPr b="1" sz="2400">
              <a:solidFill>
                <a:srgbClr val="38A7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/>
        </p:nvSpPr>
        <p:spPr>
          <a:xfrm>
            <a:off x="632025" y="423275"/>
            <a:ext cx="653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A7FF"/>
                </a:solidFill>
                <a:latin typeface="Lato"/>
                <a:ea typeface="Lato"/>
                <a:cs typeface="Lato"/>
                <a:sym typeface="Lato"/>
              </a:rPr>
              <a:t>What is Test Driven Development (TDD)?</a:t>
            </a:r>
            <a:endParaRPr b="1" sz="2400">
              <a:solidFill>
                <a:srgbClr val="38A7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7"/>
          <p:cNvSpPr txBox="1"/>
          <p:nvPr/>
        </p:nvSpPr>
        <p:spPr>
          <a:xfrm>
            <a:off x="632025" y="1330225"/>
            <a:ext cx="78471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</a:t>
            </a:r>
            <a:r>
              <a:rPr b="1" lang="en">
                <a:solidFill>
                  <a:srgbClr val="00BB00"/>
                </a:solidFill>
                <a:latin typeface="Lato"/>
                <a:ea typeface="Lato"/>
                <a:cs typeface="Lato"/>
                <a:sym typeface="Lato"/>
              </a:rPr>
              <a:t>very important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process in software engineering that we will try to iterate throughout this course.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/>
        </p:nvSpPr>
        <p:spPr>
          <a:xfrm>
            <a:off x="632025" y="423275"/>
            <a:ext cx="653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A7FF"/>
                </a:solidFill>
                <a:latin typeface="Lato"/>
                <a:ea typeface="Lato"/>
                <a:cs typeface="Lato"/>
                <a:sym typeface="Lato"/>
              </a:rPr>
              <a:t>What is Test Driven Development (TDD)?</a:t>
            </a:r>
            <a:endParaRPr b="1" sz="2400">
              <a:solidFill>
                <a:srgbClr val="38A7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632025" y="1330225"/>
            <a:ext cx="78471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</a:t>
            </a:r>
            <a:r>
              <a:rPr b="1" lang="en">
                <a:solidFill>
                  <a:srgbClr val="00BB00"/>
                </a:solidFill>
                <a:latin typeface="Lato"/>
                <a:ea typeface="Lato"/>
                <a:cs typeface="Lato"/>
                <a:sym typeface="Lato"/>
              </a:rPr>
              <a:t>very important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process in software engineering that we will try to iterate throughout this course.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Test-driven development is a process that involves designing test cases for program features before designing the code that implements those features. 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idea is to first write test cases to show what your program should do.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 want to write as little code as possible to pass all tests.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 then clean up the code and check if it still passes.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/>
        </p:nvSpPr>
        <p:spPr>
          <a:xfrm>
            <a:off x="632025" y="423275"/>
            <a:ext cx="653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A7FF"/>
                </a:solidFill>
                <a:latin typeface="Lato"/>
                <a:ea typeface="Lato"/>
                <a:cs typeface="Lato"/>
                <a:sym typeface="Lato"/>
              </a:rPr>
              <a:t>So, why is it important? </a:t>
            </a:r>
            <a:endParaRPr b="1" sz="2400">
              <a:solidFill>
                <a:srgbClr val="38A7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9"/>
          <p:cNvSpPr txBox="1"/>
          <p:nvPr/>
        </p:nvSpPr>
        <p:spPr>
          <a:xfrm>
            <a:off x="632025" y="1330225"/>
            <a:ext cx="78471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It builds a </a:t>
            </a:r>
            <a:r>
              <a:rPr b="1" lang="en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solid foundation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 In other words, you know what to expect from your code. 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It helps to </a:t>
            </a: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develop the logic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in your code - the tests can be used to guide your thinking as you build your program and add functionality. 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It </a:t>
            </a:r>
            <a:r>
              <a:rPr b="1" lang="en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improves the quality of your code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 You’re keeping your code clean and optimized, as you’re testing each step of the way. 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It </a:t>
            </a: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prevents bugs early on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in the development process (meaning there’s less digging for the bug in your 1000 lines of code). 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/>
        </p:nvSpPr>
        <p:spPr>
          <a:xfrm>
            <a:off x="1462500" y="2110050"/>
            <a:ext cx="6219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A7FF"/>
                </a:solidFill>
                <a:latin typeface="Lato"/>
                <a:ea typeface="Lato"/>
                <a:cs typeface="Lato"/>
                <a:sym typeface="Lato"/>
              </a:rPr>
              <a:t>But seriously, testing will be your best friend in this class. If you don’t know where to start, don’t be afraid to ask for help!</a:t>
            </a:r>
            <a:endParaRPr b="1" sz="2400">
              <a:solidFill>
                <a:srgbClr val="38A7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/>
        </p:nvSpPr>
        <p:spPr>
          <a:xfrm>
            <a:off x="763350" y="2318850"/>
            <a:ext cx="535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A7FF"/>
                </a:solidFill>
                <a:latin typeface="Lato"/>
                <a:ea typeface="Lato"/>
                <a:cs typeface="Lato"/>
                <a:sym typeface="Lato"/>
              </a:rPr>
              <a:t>Debugging</a:t>
            </a:r>
            <a:endParaRPr b="1" sz="2400">
              <a:solidFill>
                <a:srgbClr val="38A7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/>
        </p:nvSpPr>
        <p:spPr>
          <a:xfrm>
            <a:off x="632025" y="423275"/>
            <a:ext cx="535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A7FF"/>
                </a:solidFill>
                <a:latin typeface="Lato"/>
                <a:ea typeface="Lato"/>
                <a:cs typeface="Lato"/>
                <a:sym typeface="Lato"/>
              </a:rPr>
              <a:t>What’s debugging?</a:t>
            </a:r>
            <a:endParaRPr b="1" sz="2400">
              <a:solidFill>
                <a:srgbClr val="38A7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22"/>
          <p:cNvSpPr txBox="1"/>
          <p:nvPr/>
        </p:nvSpPr>
        <p:spPr>
          <a:xfrm>
            <a:off x="632025" y="1330225"/>
            <a:ext cx="78471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It’s the process of finding and fixing bugs in your program (bugs being some kind of error).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Test driven development will definitely help in avoiding some nasty bugs, but inevitably, running into bugs is part of the software development cycle.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So, what kind of bugs will you run into and how do you find and resolve them? 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S61B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