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Lato"/>
      <p:regular r:id="rId24"/>
      <p:bold r:id="rId25"/>
      <p:italic r:id="rId26"/>
      <p:boldItalic r:id="rId27"/>
    </p:embeddedFont>
    <p:embeddedFont>
      <p:font typeface="Montserra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a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Montserrat-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30d83cb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b30d83cb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8d305e86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8d305e86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8d305e86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8d305e86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8d305e86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8d305e86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8d305e86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8d305e86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8d305e86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8d305e86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8d305e866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8d305e866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8d305e86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8d305e86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8d305e8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8d305e8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8d305e86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8d305e86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30d83cb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30d83cb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8d305e86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8d305e86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8d305e86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8d305e86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way to think about this is that you can use Git locally and on its on without Github, but the same can’t be said vise versa.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8d305e86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8d305e86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8d305e86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8d305e86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8d305e86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8d305e86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8d305e86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8d305e86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8d305e86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8d305e86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0" name="Google Shape;10;p2"/>
          <p:cNvSpPr txBox="1"/>
          <p:nvPr/>
        </p:nvSpPr>
        <p:spPr>
          <a:xfrm>
            <a:off x="755125" y="1368875"/>
            <a:ext cx="535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rgbClr val="000000"/>
              </a:solidFill>
              <a:latin typeface="Lato"/>
              <a:ea typeface="Lato"/>
              <a:cs typeface="Lato"/>
              <a:sym typeface="Lato"/>
            </a:endParaRPr>
          </a:p>
        </p:txBody>
      </p:sp>
      <p:sp>
        <p:nvSpPr>
          <p:cNvPr id="11" name="Google Shape;11;p2"/>
          <p:cNvSpPr txBox="1"/>
          <p:nvPr/>
        </p:nvSpPr>
        <p:spPr>
          <a:xfrm>
            <a:off x="713700" y="1565050"/>
            <a:ext cx="5351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4800">
              <a:solidFill>
                <a:srgbClr val="38A7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2000"/>
              <a:buChar char="●"/>
              <a:defRPr sz="12000"/>
            </a:lvl1pPr>
            <a:lvl2pPr lvl="1" rtl="0" algn="ctr">
              <a:spcBef>
                <a:spcPts val="0"/>
              </a:spcBef>
              <a:spcAft>
                <a:spcPts val="0"/>
              </a:spcAft>
              <a:buSzPts val="12000"/>
              <a:buChar char="○"/>
              <a:defRPr sz="12000"/>
            </a:lvl2pPr>
            <a:lvl3pPr lvl="2" rtl="0" algn="ctr">
              <a:spcBef>
                <a:spcPts val="0"/>
              </a:spcBef>
              <a:spcAft>
                <a:spcPts val="0"/>
              </a:spcAft>
              <a:buSzPts val="12000"/>
              <a:buChar char="■"/>
              <a:defRPr sz="12000"/>
            </a:lvl3pPr>
            <a:lvl4pPr lvl="3" rtl="0" algn="ctr">
              <a:spcBef>
                <a:spcPts val="0"/>
              </a:spcBef>
              <a:spcAft>
                <a:spcPts val="0"/>
              </a:spcAft>
              <a:buSzPts val="12000"/>
              <a:buChar char="●"/>
              <a:defRPr sz="12000"/>
            </a:lvl4pPr>
            <a:lvl5pPr lvl="4" rtl="0" algn="ctr">
              <a:spcBef>
                <a:spcPts val="0"/>
              </a:spcBef>
              <a:spcAft>
                <a:spcPts val="0"/>
              </a:spcAft>
              <a:buSzPts val="12000"/>
              <a:buChar char="○"/>
              <a:defRPr sz="12000"/>
            </a:lvl5pPr>
            <a:lvl6pPr lvl="5" rtl="0" algn="ctr">
              <a:spcBef>
                <a:spcPts val="0"/>
              </a:spcBef>
              <a:spcAft>
                <a:spcPts val="0"/>
              </a:spcAft>
              <a:buSzPts val="12000"/>
              <a:buChar char="■"/>
              <a:defRPr sz="12000"/>
            </a:lvl6pPr>
            <a:lvl7pPr lvl="6" rtl="0" algn="ctr">
              <a:spcBef>
                <a:spcPts val="0"/>
              </a:spcBef>
              <a:spcAft>
                <a:spcPts val="0"/>
              </a:spcAft>
              <a:buSzPts val="12000"/>
              <a:buChar char="●"/>
              <a:defRPr sz="12000"/>
            </a:lvl7pPr>
            <a:lvl8pPr lvl="7" rtl="0" algn="ctr">
              <a:spcBef>
                <a:spcPts val="0"/>
              </a:spcBef>
              <a:spcAft>
                <a:spcPts val="0"/>
              </a:spcAft>
              <a:buSzPts val="12000"/>
              <a:buChar char="○"/>
              <a:defRPr sz="12000"/>
            </a:lvl8pPr>
            <a:lvl9pPr lvl="8" rtl="0" algn="ctr">
              <a:spcBef>
                <a:spcPts val="0"/>
              </a:spcBef>
              <a:spcAft>
                <a:spcPts val="0"/>
              </a:spcAft>
              <a:buSzPts val="12000"/>
              <a:buChar char="■"/>
              <a:defRPr sz="12000"/>
            </a:lvl9pPr>
          </a:lstStyle>
          <a:p>
            <a:r>
              <a:t>xx%</a:t>
            </a:r>
          </a:p>
        </p:txBody>
      </p:sp>
      <p:sp>
        <p:nvSpPr>
          <p:cNvPr id="45" name="Google Shape;45;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6" name="Google Shape;4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S61B" type="blank">
  <p:cSld name="BLANK">
    <p:spTree>
      <p:nvGrpSpPr>
        <p:cNvPr id="47" name="Shape 47"/>
        <p:cNvGrpSpPr/>
        <p:nvPr/>
      </p:nvGrpSpPr>
      <p:grpSpPr>
        <a:xfrm>
          <a:off x="0" y="0"/>
          <a:ext cx="0" cy="0"/>
          <a:chOff x="0" y="0"/>
          <a:chExt cx="0" cy="0"/>
        </a:xfrm>
      </p:grpSpPr>
      <p:pic>
        <p:nvPicPr>
          <p:cNvPr id="48" name="Google Shape;48;p12"/>
          <p:cNvPicPr preferRelativeResize="0"/>
          <p:nvPr/>
        </p:nvPicPr>
        <p:blipFill rotWithShape="1">
          <a:blip r:embed="rId2">
            <a:alphaModFix/>
          </a:blip>
          <a:srcRect b="0" l="19" r="29" t="0"/>
          <a:stretch/>
        </p:blipFill>
        <p:spPr>
          <a:xfrm>
            <a:off x="8312500" y="4440675"/>
            <a:ext cx="505500" cy="505500"/>
          </a:xfrm>
          <a:prstGeom prst="ellipse">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49" name="Shape 4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Char char="●"/>
              <a:defRPr sz="3600"/>
            </a:lvl1pPr>
            <a:lvl2pPr lvl="1" rtl="0" algn="ctr">
              <a:spcBef>
                <a:spcPts val="0"/>
              </a:spcBef>
              <a:spcAft>
                <a:spcPts val="0"/>
              </a:spcAft>
              <a:buSzPts val="3600"/>
              <a:buChar char="○"/>
              <a:defRPr sz="3600"/>
            </a:lvl2pPr>
            <a:lvl3pPr lvl="2" rtl="0" algn="ctr">
              <a:spcBef>
                <a:spcPts val="0"/>
              </a:spcBef>
              <a:spcAft>
                <a:spcPts val="0"/>
              </a:spcAft>
              <a:buSzPts val="3600"/>
              <a:buChar char="■"/>
              <a:defRPr sz="3600"/>
            </a:lvl3pPr>
            <a:lvl4pPr lvl="3" rtl="0" algn="ctr">
              <a:spcBef>
                <a:spcPts val="0"/>
              </a:spcBef>
              <a:spcAft>
                <a:spcPts val="0"/>
              </a:spcAft>
              <a:buSzPts val="3600"/>
              <a:buChar char="●"/>
              <a:defRPr sz="3600"/>
            </a:lvl4pPr>
            <a:lvl5pPr lvl="4" rtl="0" algn="ctr">
              <a:spcBef>
                <a:spcPts val="0"/>
              </a:spcBef>
              <a:spcAft>
                <a:spcPts val="0"/>
              </a:spcAft>
              <a:buSzPts val="3600"/>
              <a:buChar char="○"/>
              <a:defRPr sz="3600"/>
            </a:lvl5pPr>
            <a:lvl6pPr lvl="5" rtl="0" algn="ctr">
              <a:spcBef>
                <a:spcPts val="0"/>
              </a:spcBef>
              <a:spcAft>
                <a:spcPts val="0"/>
              </a:spcAft>
              <a:buSzPts val="3600"/>
              <a:buChar char="■"/>
              <a:defRPr sz="3600"/>
            </a:lvl6pPr>
            <a:lvl7pPr lvl="6" rtl="0" algn="ctr">
              <a:spcBef>
                <a:spcPts val="0"/>
              </a:spcBef>
              <a:spcAft>
                <a:spcPts val="0"/>
              </a:spcAft>
              <a:buSzPts val="3600"/>
              <a:buChar char="●"/>
              <a:defRPr sz="3600"/>
            </a:lvl7pPr>
            <a:lvl8pPr lvl="7" rtl="0" algn="ctr">
              <a:spcBef>
                <a:spcPts val="0"/>
              </a:spcBef>
              <a:spcAft>
                <a:spcPts val="0"/>
              </a:spcAft>
              <a:buSzPts val="3600"/>
              <a:buChar char="○"/>
              <a:defRPr sz="3600"/>
            </a:lvl8pPr>
            <a:lvl9pPr lvl="8" rtl="0" algn="ctr">
              <a:spcBef>
                <a:spcPts val="0"/>
              </a:spcBef>
              <a:spcAft>
                <a:spcPts val="0"/>
              </a:spcAft>
              <a:buSzPts val="3600"/>
              <a:buChar char="■"/>
              <a:defRPr sz="3600"/>
            </a:lvl9pPr>
          </a:lstStyle>
          <a:p/>
        </p:txBody>
      </p:sp>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 name="Google Shape;17;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1" name="Google Shape;21;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2" name="Google Shape;22;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400"/>
              <a:buChar char="●"/>
              <a:defRPr sz="2400"/>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29" name="Google Shape;29;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4800"/>
              <a:buChar char="●"/>
              <a:defRPr sz="4800"/>
            </a:lvl1pPr>
            <a:lvl2pPr lvl="1" rtl="0">
              <a:spcBef>
                <a:spcPts val="0"/>
              </a:spcBef>
              <a:spcAft>
                <a:spcPts val="0"/>
              </a:spcAft>
              <a:buSzPts val="4800"/>
              <a:buChar char="○"/>
              <a:defRPr sz="4800"/>
            </a:lvl2pPr>
            <a:lvl3pPr lvl="2" rtl="0">
              <a:spcBef>
                <a:spcPts val="0"/>
              </a:spcBef>
              <a:spcAft>
                <a:spcPts val="0"/>
              </a:spcAft>
              <a:buSzPts val="4800"/>
              <a:buChar char="■"/>
              <a:defRPr sz="4800"/>
            </a:lvl3pPr>
            <a:lvl4pPr lvl="3" rtl="0">
              <a:spcBef>
                <a:spcPts val="0"/>
              </a:spcBef>
              <a:spcAft>
                <a:spcPts val="0"/>
              </a:spcAft>
              <a:buSzPts val="4800"/>
              <a:buChar char="●"/>
              <a:defRPr sz="4800"/>
            </a:lvl4pPr>
            <a:lvl5pPr lvl="4" rtl="0">
              <a:spcBef>
                <a:spcPts val="0"/>
              </a:spcBef>
              <a:spcAft>
                <a:spcPts val="0"/>
              </a:spcAft>
              <a:buSzPts val="4800"/>
              <a:buChar char="○"/>
              <a:defRPr sz="4800"/>
            </a:lvl5pPr>
            <a:lvl6pPr lvl="5" rtl="0">
              <a:spcBef>
                <a:spcPts val="0"/>
              </a:spcBef>
              <a:spcAft>
                <a:spcPts val="0"/>
              </a:spcAft>
              <a:buSzPts val="4800"/>
              <a:buChar char="■"/>
              <a:defRPr sz="4800"/>
            </a:lvl6pPr>
            <a:lvl7pPr lvl="6" rtl="0">
              <a:spcBef>
                <a:spcPts val="0"/>
              </a:spcBef>
              <a:spcAft>
                <a:spcPts val="0"/>
              </a:spcAft>
              <a:buSzPts val="4800"/>
              <a:buChar char="●"/>
              <a:defRPr sz="4800"/>
            </a:lvl7pPr>
            <a:lvl8pPr lvl="7" rtl="0">
              <a:spcBef>
                <a:spcPts val="0"/>
              </a:spcBef>
              <a:spcAft>
                <a:spcPts val="0"/>
              </a:spcAft>
              <a:buSzPts val="4800"/>
              <a:buChar char="○"/>
              <a:defRPr sz="4800"/>
            </a:lvl8pPr>
            <a:lvl9pPr lvl="8" rtl="0">
              <a:spcBef>
                <a:spcPts val="0"/>
              </a:spcBef>
              <a:spcAft>
                <a:spcPts val="0"/>
              </a:spcAft>
              <a:buSzPts val="4800"/>
              <a:buChar char="■"/>
              <a:defRPr sz="48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4200"/>
              <a:buChar char="●"/>
              <a:defRPr sz="4200"/>
            </a:lvl1pPr>
            <a:lvl2pPr lvl="1" rtl="0" algn="ctr">
              <a:spcBef>
                <a:spcPts val="0"/>
              </a:spcBef>
              <a:spcAft>
                <a:spcPts val="0"/>
              </a:spcAft>
              <a:buSzPts val="4200"/>
              <a:buChar char="○"/>
              <a:defRPr sz="4200"/>
            </a:lvl2pPr>
            <a:lvl3pPr lvl="2" rtl="0" algn="ctr">
              <a:spcBef>
                <a:spcPts val="0"/>
              </a:spcBef>
              <a:spcAft>
                <a:spcPts val="0"/>
              </a:spcAft>
              <a:buSzPts val="4200"/>
              <a:buChar char="■"/>
              <a:defRPr sz="4200"/>
            </a:lvl3pPr>
            <a:lvl4pPr lvl="3" rtl="0" algn="ctr">
              <a:spcBef>
                <a:spcPts val="0"/>
              </a:spcBef>
              <a:spcAft>
                <a:spcPts val="0"/>
              </a:spcAft>
              <a:buSzPts val="4200"/>
              <a:buChar char="●"/>
              <a:defRPr sz="4200"/>
            </a:lvl4pPr>
            <a:lvl5pPr lvl="4" rtl="0" algn="ctr">
              <a:spcBef>
                <a:spcPts val="0"/>
              </a:spcBef>
              <a:spcAft>
                <a:spcPts val="0"/>
              </a:spcAft>
              <a:buSzPts val="4200"/>
              <a:buChar char="○"/>
              <a:defRPr sz="4200"/>
            </a:lvl5pPr>
            <a:lvl6pPr lvl="5" rtl="0" algn="ctr">
              <a:spcBef>
                <a:spcPts val="0"/>
              </a:spcBef>
              <a:spcAft>
                <a:spcPts val="0"/>
              </a:spcAft>
              <a:buSzPts val="4200"/>
              <a:buChar char="■"/>
              <a:defRPr sz="4200"/>
            </a:lvl6pPr>
            <a:lvl7pPr lvl="6" rtl="0" algn="ctr">
              <a:spcBef>
                <a:spcPts val="0"/>
              </a:spcBef>
              <a:spcAft>
                <a:spcPts val="0"/>
              </a:spcAft>
              <a:buSzPts val="4200"/>
              <a:buChar char="●"/>
              <a:defRPr sz="4200"/>
            </a:lvl7pPr>
            <a:lvl8pPr lvl="7" rtl="0" algn="ctr">
              <a:spcBef>
                <a:spcPts val="0"/>
              </a:spcBef>
              <a:spcAft>
                <a:spcPts val="0"/>
              </a:spcAft>
              <a:buSzPts val="4200"/>
              <a:buChar char="○"/>
              <a:defRPr sz="4200"/>
            </a:lvl8pPr>
            <a:lvl9pPr lvl="8" rtl="0" algn="ctr">
              <a:spcBef>
                <a:spcPts val="0"/>
              </a:spcBef>
              <a:spcAft>
                <a:spcPts val="0"/>
              </a:spcAft>
              <a:buSzPts val="4200"/>
              <a:buChar char="■"/>
              <a:defRPr sz="4200"/>
            </a:lvl9pPr>
          </a:lstStyle>
          <a:p/>
        </p:txBody>
      </p:sp>
      <p:sp>
        <p:nvSpPr>
          <p:cNvPr id="37" name="Google Shape;37;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9" name="Google Shape;3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400"/>
              <a:buNone/>
              <a:defRPr/>
            </a:lvl1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19" r="29" t="0"/>
          <a:stretch/>
        </p:blipFill>
        <p:spPr>
          <a:xfrm>
            <a:off x="8312500" y="4440675"/>
            <a:ext cx="505500" cy="505500"/>
          </a:xfrm>
          <a:prstGeom prst="ellipse">
            <a:avLst/>
          </a:prstGeom>
          <a:noFill/>
          <a:ln>
            <a:noFill/>
          </a:ln>
        </p:spPr>
      </p:pic>
      <p:sp>
        <p:nvSpPr>
          <p:cNvPr id="7" name="Google Shape;7;p1"/>
          <p:cNvSpPr txBox="1"/>
          <p:nvPr/>
        </p:nvSpPr>
        <p:spPr>
          <a:xfrm>
            <a:off x="7229125" y="4520450"/>
            <a:ext cx="1295400" cy="23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0044AA"/>
                </a:solidFill>
                <a:latin typeface="Lato"/>
                <a:ea typeface="Lato"/>
                <a:cs typeface="Lato"/>
                <a:sym typeface="Lato"/>
              </a:rPr>
              <a:t>CS61B Fall 2024</a:t>
            </a:r>
            <a:endParaRPr b="1" sz="1000">
              <a:solidFill>
                <a:srgbClr val="0044AA"/>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4"/>
          <p:cNvSpPr txBox="1"/>
          <p:nvPr/>
        </p:nvSpPr>
        <p:spPr>
          <a:xfrm>
            <a:off x="755125" y="1598175"/>
            <a:ext cx="5351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rgbClr val="38A7FF"/>
                </a:solidFill>
                <a:latin typeface="Lato"/>
                <a:ea typeface="Lato"/>
                <a:cs typeface="Lato"/>
                <a:sym typeface="Lato"/>
              </a:rPr>
              <a:t>Git</a:t>
            </a:r>
            <a:endParaRPr b="1" sz="4800">
              <a:solidFill>
                <a:srgbClr val="38A7FF"/>
              </a:solidFill>
              <a:latin typeface="Lato"/>
              <a:ea typeface="Lato"/>
              <a:cs typeface="Lato"/>
              <a:sym typeface="Lato"/>
            </a:endParaRPr>
          </a:p>
        </p:txBody>
      </p:sp>
      <p:sp>
        <p:nvSpPr>
          <p:cNvPr id="55" name="Google Shape;55;p14"/>
          <p:cNvSpPr txBox="1"/>
          <p:nvPr/>
        </p:nvSpPr>
        <p:spPr>
          <a:xfrm>
            <a:off x="755125" y="1368875"/>
            <a:ext cx="535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00000"/>
                </a:solidFill>
                <a:latin typeface="Lato"/>
                <a:ea typeface="Lato"/>
                <a:cs typeface="Lato"/>
                <a:sym typeface="Lato"/>
              </a:rPr>
              <a:t>Lab </a:t>
            </a:r>
            <a:r>
              <a:rPr b="1" lang="en" sz="1800">
                <a:latin typeface="Lato"/>
                <a:ea typeface="Lato"/>
                <a:cs typeface="Lato"/>
                <a:sym typeface="Lato"/>
              </a:rPr>
              <a:t>4</a:t>
            </a:r>
            <a:endParaRPr b="1" sz="1800">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nvSpPr>
        <p:spPr>
          <a:xfrm>
            <a:off x="763350" y="2318850"/>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Git Structure</a:t>
            </a:r>
            <a:endParaRPr b="1" sz="2400">
              <a:solidFill>
                <a:srgbClr val="38A7FF"/>
              </a:solidFill>
              <a:latin typeface="Lato"/>
              <a:ea typeface="Lato"/>
              <a:cs typeface="Lato"/>
              <a:sym typeface="Lato"/>
            </a:endParaRPr>
          </a:p>
        </p:txBody>
      </p:sp>
      <p:sp>
        <p:nvSpPr>
          <p:cNvPr id="127" name="Google Shape;127;p23"/>
          <p:cNvSpPr/>
          <p:nvPr/>
        </p:nvSpPr>
        <p:spPr>
          <a:xfrm>
            <a:off x="599975" y="288325"/>
            <a:ext cx="7394700" cy="4083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28" name="Google Shape;128;p23"/>
          <p:cNvSpPr/>
          <p:nvPr/>
        </p:nvSpPr>
        <p:spPr>
          <a:xfrm>
            <a:off x="825153" y="712720"/>
            <a:ext cx="5307600" cy="32493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29" name="Google Shape;129;p23"/>
          <p:cNvSpPr/>
          <p:nvPr/>
        </p:nvSpPr>
        <p:spPr>
          <a:xfrm>
            <a:off x="1092671" y="859420"/>
            <a:ext cx="2204100" cy="26304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0" name="Google Shape;130;p23"/>
          <p:cNvSpPr txBox="1"/>
          <p:nvPr/>
        </p:nvSpPr>
        <p:spPr>
          <a:xfrm>
            <a:off x="1717186" y="2847237"/>
            <a:ext cx="954600" cy="5541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500">
                <a:latin typeface="Montserrat"/>
                <a:ea typeface="Montserrat"/>
                <a:cs typeface="Montserrat"/>
                <a:sym typeface="Montserrat"/>
              </a:rPr>
              <a:t>Staging Area</a:t>
            </a:r>
            <a:endParaRPr b="1" sz="1500">
              <a:latin typeface="Montserrat"/>
              <a:ea typeface="Montserrat"/>
              <a:cs typeface="Montserrat"/>
              <a:sym typeface="Montserrat"/>
            </a:endParaRPr>
          </a:p>
        </p:txBody>
      </p:sp>
      <p:sp>
        <p:nvSpPr>
          <p:cNvPr id="131" name="Google Shape;131;p23"/>
          <p:cNvSpPr txBox="1"/>
          <p:nvPr/>
        </p:nvSpPr>
        <p:spPr>
          <a:xfrm>
            <a:off x="6338721" y="712720"/>
            <a:ext cx="1410000" cy="9237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Current Working</a:t>
            </a:r>
            <a:endParaRPr b="1" sz="1800">
              <a:latin typeface="Lato"/>
              <a:ea typeface="Lato"/>
              <a:cs typeface="Lato"/>
              <a:sym typeface="Lato"/>
            </a:endParaRPr>
          </a:p>
          <a:p>
            <a:pPr indent="0" lvl="0" marL="0" rtl="0" algn="ctr">
              <a:spcBef>
                <a:spcPts val="0"/>
              </a:spcBef>
              <a:spcAft>
                <a:spcPts val="0"/>
              </a:spcAft>
              <a:buNone/>
            </a:pPr>
            <a:r>
              <a:rPr b="1" lang="en" sz="1800">
                <a:latin typeface="Lato"/>
                <a:ea typeface="Lato"/>
                <a:cs typeface="Lato"/>
                <a:sym typeface="Lato"/>
              </a:rPr>
              <a:t> Directory</a:t>
            </a:r>
            <a:endParaRPr b="1" sz="1800">
              <a:latin typeface="Lato"/>
              <a:ea typeface="Lato"/>
              <a:cs typeface="Lato"/>
              <a:sym typeface="Lato"/>
            </a:endParaRPr>
          </a:p>
        </p:txBody>
      </p:sp>
      <p:sp>
        <p:nvSpPr>
          <p:cNvPr id="132" name="Google Shape;132;p23"/>
          <p:cNvSpPr txBox="1"/>
          <p:nvPr/>
        </p:nvSpPr>
        <p:spPr>
          <a:xfrm>
            <a:off x="3715418" y="961475"/>
            <a:ext cx="2033400" cy="3693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Local Repository</a:t>
            </a:r>
            <a:endParaRPr b="1" sz="1800">
              <a:latin typeface="Lato"/>
              <a:ea typeface="Lato"/>
              <a:cs typeface="Lato"/>
              <a:sym typeface="Lato"/>
            </a:endParaRPr>
          </a:p>
        </p:txBody>
      </p:sp>
      <p:sp>
        <p:nvSpPr>
          <p:cNvPr id="133" name="Google Shape;133;p23"/>
          <p:cNvSpPr/>
          <p:nvPr/>
        </p:nvSpPr>
        <p:spPr>
          <a:xfrm>
            <a:off x="1680211" y="1254748"/>
            <a:ext cx="1029000" cy="1317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4" name="Google Shape;134;p23"/>
          <p:cNvSpPr txBox="1"/>
          <p:nvPr/>
        </p:nvSpPr>
        <p:spPr>
          <a:xfrm>
            <a:off x="1709035" y="1415875"/>
            <a:ext cx="1000200" cy="3078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a:latin typeface="Courier New"/>
                <a:ea typeface="Courier New"/>
                <a:cs typeface="Courier New"/>
                <a:sym typeface="Courier New"/>
              </a:rPr>
              <a:t>boba</a:t>
            </a:r>
            <a:r>
              <a:rPr b="1" lang="en" sz="1400">
                <a:latin typeface="Courier New"/>
                <a:ea typeface="Courier New"/>
                <a:cs typeface="Courier New"/>
                <a:sym typeface="Courier New"/>
              </a:rPr>
              <a:t>.txt</a:t>
            </a:r>
            <a:endParaRPr b="1" sz="140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nvSpPr>
        <p:spPr>
          <a:xfrm>
            <a:off x="763350" y="2318850"/>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Git Structure</a:t>
            </a:r>
            <a:endParaRPr b="1" sz="2400">
              <a:solidFill>
                <a:srgbClr val="38A7FF"/>
              </a:solidFill>
              <a:latin typeface="Lato"/>
              <a:ea typeface="Lato"/>
              <a:cs typeface="Lato"/>
              <a:sym typeface="Lato"/>
            </a:endParaRPr>
          </a:p>
        </p:txBody>
      </p:sp>
      <p:sp>
        <p:nvSpPr>
          <p:cNvPr id="140" name="Google Shape;140;p24"/>
          <p:cNvSpPr/>
          <p:nvPr/>
        </p:nvSpPr>
        <p:spPr>
          <a:xfrm>
            <a:off x="599975" y="288325"/>
            <a:ext cx="7394700" cy="4083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1" name="Google Shape;141;p24"/>
          <p:cNvSpPr/>
          <p:nvPr/>
        </p:nvSpPr>
        <p:spPr>
          <a:xfrm>
            <a:off x="825153" y="712720"/>
            <a:ext cx="5307600" cy="32493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2" name="Google Shape;142;p24"/>
          <p:cNvSpPr/>
          <p:nvPr/>
        </p:nvSpPr>
        <p:spPr>
          <a:xfrm>
            <a:off x="1092671" y="859420"/>
            <a:ext cx="2204100" cy="26304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3" name="Google Shape;143;p24"/>
          <p:cNvSpPr txBox="1"/>
          <p:nvPr/>
        </p:nvSpPr>
        <p:spPr>
          <a:xfrm>
            <a:off x="1717186" y="2847237"/>
            <a:ext cx="954600" cy="5541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500">
                <a:latin typeface="Montserrat"/>
                <a:ea typeface="Montserrat"/>
                <a:cs typeface="Montserrat"/>
                <a:sym typeface="Montserrat"/>
              </a:rPr>
              <a:t>Staging Area</a:t>
            </a:r>
            <a:endParaRPr b="1" sz="1500">
              <a:latin typeface="Montserrat"/>
              <a:ea typeface="Montserrat"/>
              <a:cs typeface="Montserrat"/>
              <a:sym typeface="Montserrat"/>
            </a:endParaRPr>
          </a:p>
        </p:txBody>
      </p:sp>
      <p:sp>
        <p:nvSpPr>
          <p:cNvPr id="144" name="Google Shape;144;p24"/>
          <p:cNvSpPr txBox="1"/>
          <p:nvPr/>
        </p:nvSpPr>
        <p:spPr>
          <a:xfrm>
            <a:off x="6338721" y="712720"/>
            <a:ext cx="1410000" cy="9237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Current Working</a:t>
            </a:r>
            <a:endParaRPr b="1" sz="1800">
              <a:latin typeface="Lato"/>
              <a:ea typeface="Lato"/>
              <a:cs typeface="Lato"/>
              <a:sym typeface="Lato"/>
            </a:endParaRPr>
          </a:p>
          <a:p>
            <a:pPr indent="0" lvl="0" marL="0" rtl="0" algn="ctr">
              <a:spcBef>
                <a:spcPts val="0"/>
              </a:spcBef>
              <a:spcAft>
                <a:spcPts val="0"/>
              </a:spcAft>
              <a:buNone/>
            </a:pPr>
            <a:r>
              <a:rPr b="1" lang="en" sz="1800">
                <a:latin typeface="Lato"/>
                <a:ea typeface="Lato"/>
                <a:cs typeface="Lato"/>
                <a:sym typeface="Lato"/>
              </a:rPr>
              <a:t> Directory</a:t>
            </a:r>
            <a:endParaRPr b="1" sz="1800">
              <a:latin typeface="Lato"/>
              <a:ea typeface="Lato"/>
              <a:cs typeface="Lato"/>
              <a:sym typeface="Lato"/>
            </a:endParaRPr>
          </a:p>
        </p:txBody>
      </p:sp>
      <p:sp>
        <p:nvSpPr>
          <p:cNvPr id="145" name="Google Shape;145;p24"/>
          <p:cNvSpPr txBox="1"/>
          <p:nvPr/>
        </p:nvSpPr>
        <p:spPr>
          <a:xfrm>
            <a:off x="3715418" y="961475"/>
            <a:ext cx="2033400" cy="3693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Local Repository</a:t>
            </a:r>
            <a:endParaRPr b="1" sz="1800">
              <a:latin typeface="Lato"/>
              <a:ea typeface="Lato"/>
              <a:cs typeface="Lato"/>
              <a:sym typeface="Lato"/>
            </a:endParaRPr>
          </a:p>
        </p:txBody>
      </p:sp>
      <p:sp>
        <p:nvSpPr>
          <p:cNvPr id="146" name="Google Shape;146;p24"/>
          <p:cNvSpPr/>
          <p:nvPr/>
        </p:nvSpPr>
        <p:spPr>
          <a:xfrm>
            <a:off x="1680211" y="1254748"/>
            <a:ext cx="1029000" cy="1317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7" name="Google Shape;147;p24"/>
          <p:cNvSpPr txBox="1"/>
          <p:nvPr/>
        </p:nvSpPr>
        <p:spPr>
          <a:xfrm>
            <a:off x="1709035" y="1415875"/>
            <a:ext cx="1000200" cy="3078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a:latin typeface="Courier New"/>
                <a:ea typeface="Courier New"/>
                <a:cs typeface="Courier New"/>
                <a:sym typeface="Courier New"/>
              </a:rPr>
              <a:t>boba</a:t>
            </a:r>
            <a:r>
              <a:rPr b="1" lang="en" sz="1400">
                <a:latin typeface="Courier New"/>
                <a:ea typeface="Courier New"/>
                <a:cs typeface="Courier New"/>
                <a:sym typeface="Courier New"/>
              </a:rPr>
              <a:t>.txt</a:t>
            </a:r>
            <a:endParaRPr b="1" sz="1400">
              <a:latin typeface="Courier New"/>
              <a:ea typeface="Courier New"/>
              <a:cs typeface="Courier New"/>
              <a:sym typeface="Courier New"/>
            </a:endParaRPr>
          </a:p>
        </p:txBody>
      </p:sp>
      <p:sp>
        <p:nvSpPr>
          <p:cNvPr id="148" name="Google Shape;148;p24"/>
          <p:cNvSpPr txBox="1"/>
          <p:nvPr/>
        </p:nvSpPr>
        <p:spPr>
          <a:xfrm>
            <a:off x="2816550" y="4481825"/>
            <a:ext cx="3510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Courier New"/>
                <a:ea typeface="Courier New"/>
                <a:cs typeface="Courier New"/>
                <a:sym typeface="Courier New"/>
              </a:rPr>
              <a:t>git commit -m “Commit boba.txt”</a:t>
            </a:r>
            <a:endParaRPr b="1">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nvSpPr>
        <p:spPr>
          <a:xfrm>
            <a:off x="763350" y="2318850"/>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Git Structure</a:t>
            </a:r>
            <a:endParaRPr b="1" sz="2400">
              <a:solidFill>
                <a:srgbClr val="38A7FF"/>
              </a:solidFill>
              <a:latin typeface="Lato"/>
              <a:ea typeface="Lato"/>
              <a:cs typeface="Lato"/>
              <a:sym typeface="Lato"/>
            </a:endParaRPr>
          </a:p>
        </p:txBody>
      </p:sp>
      <p:sp>
        <p:nvSpPr>
          <p:cNvPr id="154" name="Google Shape;154;p25"/>
          <p:cNvSpPr/>
          <p:nvPr/>
        </p:nvSpPr>
        <p:spPr>
          <a:xfrm>
            <a:off x="599975" y="288325"/>
            <a:ext cx="7394700" cy="4083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5" name="Google Shape;155;p25"/>
          <p:cNvSpPr/>
          <p:nvPr/>
        </p:nvSpPr>
        <p:spPr>
          <a:xfrm>
            <a:off x="825153" y="712720"/>
            <a:ext cx="5307600" cy="32493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6" name="Google Shape;156;p25"/>
          <p:cNvSpPr/>
          <p:nvPr/>
        </p:nvSpPr>
        <p:spPr>
          <a:xfrm>
            <a:off x="1092671" y="859420"/>
            <a:ext cx="2204100" cy="26304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7" name="Google Shape;157;p25"/>
          <p:cNvSpPr txBox="1"/>
          <p:nvPr/>
        </p:nvSpPr>
        <p:spPr>
          <a:xfrm>
            <a:off x="1717186" y="2847237"/>
            <a:ext cx="954600" cy="5541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500">
                <a:latin typeface="Montserrat"/>
                <a:ea typeface="Montserrat"/>
                <a:cs typeface="Montserrat"/>
                <a:sym typeface="Montserrat"/>
              </a:rPr>
              <a:t>Staging Area</a:t>
            </a:r>
            <a:endParaRPr b="1" sz="1500">
              <a:latin typeface="Montserrat"/>
              <a:ea typeface="Montserrat"/>
              <a:cs typeface="Montserrat"/>
              <a:sym typeface="Montserrat"/>
            </a:endParaRPr>
          </a:p>
        </p:txBody>
      </p:sp>
      <p:sp>
        <p:nvSpPr>
          <p:cNvPr id="158" name="Google Shape;158;p25"/>
          <p:cNvSpPr txBox="1"/>
          <p:nvPr/>
        </p:nvSpPr>
        <p:spPr>
          <a:xfrm>
            <a:off x="6338721" y="712720"/>
            <a:ext cx="1410000" cy="9237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Current Working</a:t>
            </a:r>
            <a:endParaRPr b="1" sz="1800">
              <a:latin typeface="Lato"/>
              <a:ea typeface="Lato"/>
              <a:cs typeface="Lato"/>
              <a:sym typeface="Lato"/>
            </a:endParaRPr>
          </a:p>
          <a:p>
            <a:pPr indent="0" lvl="0" marL="0" rtl="0" algn="ctr">
              <a:spcBef>
                <a:spcPts val="0"/>
              </a:spcBef>
              <a:spcAft>
                <a:spcPts val="0"/>
              </a:spcAft>
              <a:buNone/>
            </a:pPr>
            <a:r>
              <a:rPr b="1" lang="en" sz="1800">
                <a:latin typeface="Lato"/>
                <a:ea typeface="Lato"/>
                <a:cs typeface="Lato"/>
                <a:sym typeface="Lato"/>
              </a:rPr>
              <a:t> Directory</a:t>
            </a:r>
            <a:endParaRPr b="1" sz="1800">
              <a:latin typeface="Lato"/>
              <a:ea typeface="Lato"/>
              <a:cs typeface="Lato"/>
              <a:sym typeface="Lato"/>
            </a:endParaRPr>
          </a:p>
        </p:txBody>
      </p:sp>
      <p:sp>
        <p:nvSpPr>
          <p:cNvPr id="159" name="Google Shape;159;p25"/>
          <p:cNvSpPr txBox="1"/>
          <p:nvPr/>
        </p:nvSpPr>
        <p:spPr>
          <a:xfrm>
            <a:off x="3715418" y="961475"/>
            <a:ext cx="2033400" cy="3693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Local Repository</a:t>
            </a:r>
            <a:endParaRPr b="1" sz="1800">
              <a:latin typeface="Lato"/>
              <a:ea typeface="Lato"/>
              <a:cs typeface="Lato"/>
              <a:sym typeface="Lato"/>
            </a:endParaRPr>
          </a:p>
        </p:txBody>
      </p:sp>
      <p:sp>
        <p:nvSpPr>
          <p:cNvPr id="160" name="Google Shape;160;p25"/>
          <p:cNvSpPr/>
          <p:nvPr/>
        </p:nvSpPr>
        <p:spPr>
          <a:xfrm>
            <a:off x="4217623" y="1422473"/>
            <a:ext cx="1029000" cy="1317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1" name="Google Shape;161;p25"/>
          <p:cNvSpPr txBox="1"/>
          <p:nvPr/>
        </p:nvSpPr>
        <p:spPr>
          <a:xfrm>
            <a:off x="4246447" y="1583600"/>
            <a:ext cx="1000200" cy="3078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a:latin typeface="Courier New"/>
                <a:ea typeface="Courier New"/>
                <a:cs typeface="Courier New"/>
                <a:sym typeface="Courier New"/>
              </a:rPr>
              <a:t>boba</a:t>
            </a:r>
            <a:r>
              <a:rPr b="1" lang="en" sz="1400">
                <a:latin typeface="Courier New"/>
                <a:ea typeface="Courier New"/>
                <a:cs typeface="Courier New"/>
                <a:sym typeface="Courier New"/>
              </a:rPr>
              <a:t>.txt</a:t>
            </a:r>
            <a:endParaRPr b="1" sz="14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p:nvPr/>
        </p:nvSpPr>
        <p:spPr>
          <a:xfrm>
            <a:off x="1268764" y="723900"/>
            <a:ext cx="2685900" cy="32493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7" name="Google Shape;167;p26"/>
          <p:cNvSpPr txBox="1"/>
          <p:nvPr/>
        </p:nvSpPr>
        <p:spPr>
          <a:xfrm>
            <a:off x="1595005" y="1185100"/>
            <a:ext cx="2033400" cy="3693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Local Repository</a:t>
            </a:r>
            <a:endParaRPr b="1" sz="1800">
              <a:latin typeface="Lato"/>
              <a:ea typeface="Lato"/>
              <a:cs typeface="Lato"/>
              <a:sym typeface="Lato"/>
            </a:endParaRPr>
          </a:p>
        </p:txBody>
      </p:sp>
      <p:sp>
        <p:nvSpPr>
          <p:cNvPr id="168" name="Google Shape;168;p26"/>
          <p:cNvSpPr/>
          <p:nvPr/>
        </p:nvSpPr>
        <p:spPr>
          <a:xfrm>
            <a:off x="2097211" y="1646098"/>
            <a:ext cx="1029000" cy="1317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9" name="Google Shape;169;p26"/>
          <p:cNvSpPr txBox="1"/>
          <p:nvPr/>
        </p:nvSpPr>
        <p:spPr>
          <a:xfrm>
            <a:off x="2126035" y="1807225"/>
            <a:ext cx="1000200" cy="3078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a:latin typeface="Courier New"/>
                <a:ea typeface="Courier New"/>
                <a:cs typeface="Courier New"/>
                <a:sym typeface="Courier New"/>
              </a:rPr>
              <a:t>boba</a:t>
            </a:r>
            <a:r>
              <a:rPr b="1" lang="en" sz="1400">
                <a:latin typeface="Courier New"/>
                <a:ea typeface="Courier New"/>
                <a:cs typeface="Courier New"/>
                <a:sym typeface="Courier New"/>
              </a:rPr>
              <a:t>.txt</a:t>
            </a:r>
            <a:endParaRPr b="1" sz="1400">
              <a:latin typeface="Courier New"/>
              <a:ea typeface="Courier New"/>
              <a:cs typeface="Courier New"/>
              <a:sym typeface="Courier New"/>
            </a:endParaRPr>
          </a:p>
        </p:txBody>
      </p:sp>
      <p:sp>
        <p:nvSpPr>
          <p:cNvPr id="170" name="Google Shape;170;p26"/>
          <p:cNvSpPr/>
          <p:nvPr/>
        </p:nvSpPr>
        <p:spPr>
          <a:xfrm>
            <a:off x="5189339" y="723900"/>
            <a:ext cx="2685900" cy="32493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1" name="Google Shape;171;p26"/>
          <p:cNvSpPr txBox="1"/>
          <p:nvPr/>
        </p:nvSpPr>
        <p:spPr>
          <a:xfrm>
            <a:off x="5515605" y="907900"/>
            <a:ext cx="2033400" cy="6465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Remote Repository</a:t>
            </a:r>
            <a:endParaRPr b="1" sz="18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p:nvPr/>
        </p:nvSpPr>
        <p:spPr>
          <a:xfrm>
            <a:off x="1268764" y="723900"/>
            <a:ext cx="2685900" cy="32493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7" name="Google Shape;177;p27"/>
          <p:cNvSpPr txBox="1"/>
          <p:nvPr/>
        </p:nvSpPr>
        <p:spPr>
          <a:xfrm>
            <a:off x="1595005" y="1185100"/>
            <a:ext cx="2033400" cy="3693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Local Repository</a:t>
            </a:r>
            <a:endParaRPr b="1" sz="1800">
              <a:latin typeface="Lato"/>
              <a:ea typeface="Lato"/>
              <a:cs typeface="Lato"/>
              <a:sym typeface="Lato"/>
            </a:endParaRPr>
          </a:p>
        </p:txBody>
      </p:sp>
      <p:sp>
        <p:nvSpPr>
          <p:cNvPr id="178" name="Google Shape;178;p27"/>
          <p:cNvSpPr/>
          <p:nvPr/>
        </p:nvSpPr>
        <p:spPr>
          <a:xfrm>
            <a:off x="2097211" y="1646098"/>
            <a:ext cx="1029000" cy="1317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9" name="Google Shape;179;p27"/>
          <p:cNvSpPr txBox="1"/>
          <p:nvPr/>
        </p:nvSpPr>
        <p:spPr>
          <a:xfrm>
            <a:off x="2126035" y="1807225"/>
            <a:ext cx="1000200" cy="3078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a:latin typeface="Courier New"/>
                <a:ea typeface="Courier New"/>
                <a:cs typeface="Courier New"/>
                <a:sym typeface="Courier New"/>
              </a:rPr>
              <a:t>boba</a:t>
            </a:r>
            <a:r>
              <a:rPr b="1" lang="en" sz="1400">
                <a:latin typeface="Courier New"/>
                <a:ea typeface="Courier New"/>
                <a:cs typeface="Courier New"/>
                <a:sym typeface="Courier New"/>
              </a:rPr>
              <a:t>.txt</a:t>
            </a:r>
            <a:endParaRPr b="1" sz="1400">
              <a:latin typeface="Courier New"/>
              <a:ea typeface="Courier New"/>
              <a:cs typeface="Courier New"/>
              <a:sym typeface="Courier New"/>
            </a:endParaRPr>
          </a:p>
        </p:txBody>
      </p:sp>
      <p:sp>
        <p:nvSpPr>
          <p:cNvPr id="180" name="Google Shape;180;p27"/>
          <p:cNvSpPr/>
          <p:nvPr/>
        </p:nvSpPr>
        <p:spPr>
          <a:xfrm>
            <a:off x="5189339" y="723900"/>
            <a:ext cx="2685900" cy="32493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1" name="Google Shape;181;p27"/>
          <p:cNvSpPr txBox="1"/>
          <p:nvPr/>
        </p:nvSpPr>
        <p:spPr>
          <a:xfrm>
            <a:off x="2816550" y="4291750"/>
            <a:ext cx="35109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a:solidFill>
                  <a:schemeClr val="dk1"/>
                </a:solidFill>
                <a:latin typeface="Courier New"/>
                <a:ea typeface="Courier New"/>
                <a:cs typeface="Courier New"/>
                <a:sym typeface="Courier New"/>
              </a:rPr>
              <a:t>git push origin main</a:t>
            </a:r>
            <a:endParaRPr b="1">
              <a:solidFill>
                <a:schemeClr val="dk1"/>
              </a:solidFill>
              <a:latin typeface="Courier New"/>
              <a:ea typeface="Courier New"/>
              <a:cs typeface="Courier New"/>
              <a:sym typeface="Courier New"/>
            </a:endParaRPr>
          </a:p>
        </p:txBody>
      </p:sp>
      <p:sp>
        <p:nvSpPr>
          <p:cNvPr id="182" name="Google Shape;182;p27"/>
          <p:cNvSpPr txBox="1"/>
          <p:nvPr/>
        </p:nvSpPr>
        <p:spPr>
          <a:xfrm>
            <a:off x="5515605" y="907900"/>
            <a:ext cx="2033400" cy="6465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Remote Repository</a:t>
            </a:r>
            <a:endParaRPr b="1" sz="18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p:nvPr/>
        </p:nvSpPr>
        <p:spPr>
          <a:xfrm>
            <a:off x="1268764" y="723900"/>
            <a:ext cx="2685900" cy="32493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8" name="Google Shape;188;p28"/>
          <p:cNvSpPr txBox="1"/>
          <p:nvPr/>
        </p:nvSpPr>
        <p:spPr>
          <a:xfrm>
            <a:off x="1595005" y="1185100"/>
            <a:ext cx="2033400" cy="3693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Local Repository</a:t>
            </a:r>
            <a:endParaRPr b="1" sz="1800">
              <a:latin typeface="Lato"/>
              <a:ea typeface="Lato"/>
              <a:cs typeface="Lato"/>
              <a:sym typeface="Lato"/>
            </a:endParaRPr>
          </a:p>
        </p:txBody>
      </p:sp>
      <p:sp>
        <p:nvSpPr>
          <p:cNvPr id="189" name="Google Shape;189;p28"/>
          <p:cNvSpPr/>
          <p:nvPr/>
        </p:nvSpPr>
        <p:spPr>
          <a:xfrm>
            <a:off x="2097211" y="1646098"/>
            <a:ext cx="1029000" cy="1317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0" name="Google Shape;190;p28"/>
          <p:cNvSpPr txBox="1"/>
          <p:nvPr/>
        </p:nvSpPr>
        <p:spPr>
          <a:xfrm>
            <a:off x="2126035" y="1807225"/>
            <a:ext cx="1000200" cy="3078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a:latin typeface="Courier New"/>
                <a:ea typeface="Courier New"/>
                <a:cs typeface="Courier New"/>
                <a:sym typeface="Courier New"/>
              </a:rPr>
              <a:t>boba</a:t>
            </a:r>
            <a:r>
              <a:rPr b="1" lang="en" sz="1400">
                <a:latin typeface="Courier New"/>
                <a:ea typeface="Courier New"/>
                <a:cs typeface="Courier New"/>
                <a:sym typeface="Courier New"/>
              </a:rPr>
              <a:t>.txt</a:t>
            </a:r>
            <a:endParaRPr b="1" sz="1400">
              <a:latin typeface="Courier New"/>
              <a:ea typeface="Courier New"/>
              <a:cs typeface="Courier New"/>
              <a:sym typeface="Courier New"/>
            </a:endParaRPr>
          </a:p>
        </p:txBody>
      </p:sp>
      <p:sp>
        <p:nvSpPr>
          <p:cNvPr id="191" name="Google Shape;191;p28"/>
          <p:cNvSpPr/>
          <p:nvPr/>
        </p:nvSpPr>
        <p:spPr>
          <a:xfrm>
            <a:off x="5189339" y="723900"/>
            <a:ext cx="2685900" cy="32493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2" name="Google Shape;192;p28"/>
          <p:cNvSpPr/>
          <p:nvPr/>
        </p:nvSpPr>
        <p:spPr>
          <a:xfrm>
            <a:off x="6017786" y="1646098"/>
            <a:ext cx="1029000" cy="1317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3" name="Google Shape;193;p28"/>
          <p:cNvSpPr txBox="1"/>
          <p:nvPr/>
        </p:nvSpPr>
        <p:spPr>
          <a:xfrm>
            <a:off x="6046610" y="1807225"/>
            <a:ext cx="1000200" cy="3078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a:latin typeface="Courier New"/>
                <a:ea typeface="Courier New"/>
                <a:cs typeface="Courier New"/>
                <a:sym typeface="Courier New"/>
              </a:rPr>
              <a:t>boba</a:t>
            </a:r>
            <a:r>
              <a:rPr b="1" lang="en" sz="1400">
                <a:latin typeface="Courier New"/>
                <a:ea typeface="Courier New"/>
                <a:cs typeface="Courier New"/>
                <a:sym typeface="Courier New"/>
              </a:rPr>
              <a:t>.txt</a:t>
            </a:r>
            <a:endParaRPr b="1" sz="1400">
              <a:latin typeface="Courier New"/>
              <a:ea typeface="Courier New"/>
              <a:cs typeface="Courier New"/>
              <a:sym typeface="Courier New"/>
            </a:endParaRPr>
          </a:p>
        </p:txBody>
      </p:sp>
      <p:sp>
        <p:nvSpPr>
          <p:cNvPr id="194" name="Google Shape;194;p28"/>
          <p:cNvSpPr txBox="1"/>
          <p:nvPr/>
        </p:nvSpPr>
        <p:spPr>
          <a:xfrm>
            <a:off x="5515605" y="907900"/>
            <a:ext cx="2033400" cy="6465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Remote Repository</a:t>
            </a:r>
            <a:endParaRPr b="1" sz="18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nvSpPr>
        <p:spPr>
          <a:xfrm>
            <a:off x="632025" y="423275"/>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Git Commands</a:t>
            </a:r>
            <a:endParaRPr b="1" sz="2400">
              <a:solidFill>
                <a:srgbClr val="38A7FF"/>
              </a:solidFill>
              <a:latin typeface="Lato"/>
              <a:ea typeface="Lato"/>
              <a:cs typeface="Lato"/>
              <a:sym typeface="Lato"/>
            </a:endParaRPr>
          </a:p>
        </p:txBody>
      </p:sp>
      <p:sp>
        <p:nvSpPr>
          <p:cNvPr id="200" name="Google Shape;200;p29"/>
          <p:cNvSpPr txBox="1"/>
          <p:nvPr/>
        </p:nvSpPr>
        <p:spPr>
          <a:xfrm>
            <a:off x="632025" y="1330225"/>
            <a:ext cx="78471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You’ll learn more git commands in this lab, and some you may have already seen before.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As an additional note, while we warn you to be careful about running commands that you might find online, we encourage that you do search up things if you don’t fully understand it (i.e. documentation, etc.).</a:t>
            </a:r>
            <a:endParaRPr b="1">
              <a:solidFill>
                <a:schemeClr val="dk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nvSpPr>
        <p:spPr>
          <a:xfrm>
            <a:off x="763350" y="2318850"/>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Lab Overview</a:t>
            </a:r>
            <a:endParaRPr b="1" sz="2400">
              <a:solidFill>
                <a:srgbClr val="38A7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nvSpPr>
        <p:spPr>
          <a:xfrm>
            <a:off x="632025" y="423275"/>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An Overview</a:t>
            </a:r>
            <a:endParaRPr b="1" sz="2400">
              <a:solidFill>
                <a:srgbClr val="38A7FF"/>
              </a:solidFill>
              <a:latin typeface="Lato"/>
              <a:ea typeface="Lato"/>
              <a:cs typeface="Lato"/>
              <a:sym typeface="Lato"/>
            </a:endParaRPr>
          </a:p>
        </p:txBody>
      </p:sp>
      <p:sp>
        <p:nvSpPr>
          <p:cNvPr id="211" name="Google Shape;211;p31"/>
          <p:cNvSpPr txBox="1"/>
          <p:nvPr/>
        </p:nvSpPr>
        <p:spPr>
          <a:xfrm>
            <a:off x="632025" y="1330225"/>
            <a:ext cx="78471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Lab 04 is due Friday, 9/20 at 11:59 pm. </a:t>
            </a:r>
            <a:endParaRPr b="1">
              <a:solidFill>
                <a:srgbClr val="9900FF"/>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Make sure to read through the spec thoroughly, especially for Git Exercise Part 2.</a:t>
            </a:r>
            <a:endParaRPr>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Do things in order (don’t skip around)</a:t>
            </a:r>
            <a:endParaRPr>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It is recommended that you </a:t>
            </a:r>
            <a:r>
              <a:rPr b="1" lang="en" u="sng">
                <a:solidFill>
                  <a:schemeClr val="dk1"/>
                </a:solidFill>
                <a:latin typeface="Lato"/>
                <a:ea typeface="Lato"/>
                <a:cs typeface="Lato"/>
                <a:sym typeface="Lato"/>
              </a:rPr>
              <a:t>DO NOT </a:t>
            </a:r>
            <a:r>
              <a:rPr lang="en">
                <a:solidFill>
                  <a:schemeClr val="dk1"/>
                </a:solidFill>
                <a:latin typeface="Lato"/>
                <a:ea typeface="Lato"/>
                <a:cs typeface="Lato"/>
                <a:sym typeface="Lato"/>
              </a:rPr>
              <a:t>look things up online for git help as it might harm you.</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Deliverables: </a:t>
            </a:r>
            <a:endParaRPr b="1">
              <a:solidFill>
                <a:schemeClr val="dk1"/>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dk1"/>
              </a:buClr>
              <a:buSzPts val="1400"/>
              <a:buFont typeface="Lato"/>
              <a:buChar char="●"/>
            </a:pPr>
            <a:r>
              <a:rPr b="1" lang="en">
                <a:solidFill>
                  <a:schemeClr val="dk1"/>
                </a:solidFill>
                <a:latin typeface="Courier New"/>
                <a:ea typeface="Courier New"/>
                <a:cs typeface="Courier New"/>
                <a:sym typeface="Courier New"/>
              </a:rPr>
              <a:t>magic_word.txt</a:t>
            </a:r>
            <a:endParaRPr b="1">
              <a:solidFill>
                <a:schemeClr val="dk1"/>
              </a:solidFill>
              <a:latin typeface="Courier New"/>
              <a:ea typeface="Courier New"/>
              <a:cs typeface="Courier New"/>
              <a:sym typeface="Courier New"/>
            </a:endParaRPr>
          </a:p>
          <a:p>
            <a:pPr indent="-317500" lvl="1" marL="9144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There are four passwords in total. Make sure to read the spec, as there is a specific order that they should go into the file.</a:t>
            </a:r>
            <a:endParaRPr>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5"/>
          <p:cNvSpPr txBox="1"/>
          <p:nvPr/>
        </p:nvSpPr>
        <p:spPr>
          <a:xfrm>
            <a:off x="632025" y="423275"/>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Announcements</a:t>
            </a:r>
            <a:endParaRPr b="1" sz="2400">
              <a:solidFill>
                <a:srgbClr val="38A7FF"/>
              </a:solidFill>
              <a:latin typeface="Lato"/>
              <a:ea typeface="Lato"/>
              <a:cs typeface="Lato"/>
              <a:sym typeface="Lato"/>
            </a:endParaRPr>
          </a:p>
        </p:txBody>
      </p:sp>
      <p:sp>
        <p:nvSpPr>
          <p:cNvPr id="61" name="Google Shape;61;p15"/>
          <p:cNvSpPr txBox="1"/>
          <p:nvPr/>
        </p:nvSpPr>
        <p:spPr>
          <a:xfrm>
            <a:off x="632025" y="1330225"/>
            <a:ext cx="78471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FF0000"/>
                </a:solidFill>
                <a:latin typeface="Lato"/>
                <a:ea typeface="Lato"/>
                <a:cs typeface="Lato"/>
                <a:sym typeface="Lato"/>
              </a:rPr>
              <a:t>Midterm 1 is on Friday, 9/27 from 7-9 pm. </a:t>
            </a:r>
            <a:endParaRPr b="1">
              <a:solidFill>
                <a:srgbClr val="FF0000"/>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b="1" lang="en">
                <a:solidFill>
                  <a:schemeClr val="dk1"/>
                </a:solidFill>
                <a:latin typeface="Lato"/>
                <a:ea typeface="Lato"/>
                <a:cs typeface="Lato"/>
                <a:sym typeface="Lato"/>
              </a:rPr>
              <a:t>Midterm Review Session on Friday, 9/20 from 11-1 PM in Soda 273/275/277</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rgbClr val="FF0000"/>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Project 1B is due 9/20 at 11:59 pm. </a:t>
            </a:r>
            <a:endParaRPr b="1">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b="1" lang="en">
                <a:solidFill>
                  <a:schemeClr val="dk1"/>
                </a:solidFill>
                <a:latin typeface="Lato"/>
                <a:ea typeface="Lato"/>
                <a:cs typeface="Lato"/>
                <a:sym typeface="Lato"/>
              </a:rPr>
              <a:t>Intro Section on 9/17, 2-3 PM</a:t>
            </a:r>
            <a:endParaRPr b="1">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b="1" lang="en">
                <a:solidFill>
                  <a:schemeClr val="dk1"/>
                </a:solidFill>
                <a:latin typeface="Lato"/>
                <a:ea typeface="Lato"/>
                <a:cs typeface="Lato"/>
                <a:sym typeface="Lato"/>
              </a:rPr>
              <a:t>Project Party on 9/18, 3-5 PM</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6"/>
          <p:cNvSpPr txBox="1"/>
          <p:nvPr/>
        </p:nvSpPr>
        <p:spPr>
          <a:xfrm>
            <a:off x="763350" y="2318850"/>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Git vs Github</a:t>
            </a:r>
            <a:endParaRPr b="1" sz="2400">
              <a:solidFill>
                <a:srgbClr val="38A7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7"/>
          <p:cNvSpPr txBox="1"/>
          <p:nvPr/>
        </p:nvSpPr>
        <p:spPr>
          <a:xfrm>
            <a:off x="632025" y="423275"/>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Git vs Github</a:t>
            </a:r>
            <a:endParaRPr b="1" sz="2400">
              <a:solidFill>
                <a:srgbClr val="38A7FF"/>
              </a:solidFill>
              <a:latin typeface="Lato"/>
              <a:ea typeface="Lato"/>
              <a:cs typeface="Lato"/>
              <a:sym typeface="Lato"/>
            </a:endParaRPr>
          </a:p>
        </p:txBody>
      </p:sp>
      <p:sp>
        <p:nvSpPr>
          <p:cNvPr id="72" name="Google Shape;72;p17"/>
          <p:cNvSpPr txBox="1"/>
          <p:nvPr/>
        </p:nvSpPr>
        <p:spPr>
          <a:xfrm>
            <a:off x="632025" y="1330225"/>
            <a:ext cx="78471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Git and Github are not the same!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rgbClr val="38A7FF"/>
                </a:solidFill>
                <a:latin typeface="Lato"/>
                <a:ea typeface="Lato"/>
                <a:cs typeface="Lato"/>
                <a:sym typeface="Lato"/>
              </a:rPr>
              <a:t>Git</a:t>
            </a:r>
            <a:r>
              <a:rPr b="1" lang="en">
                <a:solidFill>
                  <a:schemeClr val="dk1"/>
                </a:solidFill>
                <a:latin typeface="Lato"/>
                <a:ea typeface="Lato"/>
                <a:cs typeface="Lato"/>
                <a:sym typeface="Lato"/>
              </a:rPr>
              <a:t> is a version control system that helps keep track of changes in your files. </a:t>
            </a:r>
            <a:r>
              <a:rPr b="1" lang="en">
                <a:solidFill>
                  <a:srgbClr val="38A7FF"/>
                </a:solidFill>
                <a:latin typeface="Lato"/>
                <a:ea typeface="Lato"/>
                <a:cs typeface="Lato"/>
                <a:sym typeface="Lato"/>
              </a:rPr>
              <a:t>Github</a:t>
            </a:r>
            <a:r>
              <a:rPr b="1" lang="en">
                <a:solidFill>
                  <a:schemeClr val="dk1"/>
                </a:solidFill>
                <a:latin typeface="Lato"/>
                <a:ea typeface="Lato"/>
                <a:cs typeface="Lato"/>
                <a:sym typeface="Lato"/>
              </a:rPr>
              <a:t> is an online platform that hosts git repositories (the location where changes to our files are tracked). </a:t>
            </a:r>
            <a:endParaRPr>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8"/>
          <p:cNvSpPr txBox="1"/>
          <p:nvPr/>
        </p:nvSpPr>
        <p:spPr>
          <a:xfrm>
            <a:off x="763350" y="2318850"/>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Git Structure</a:t>
            </a:r>
            <a:endParaRPr b="1" sz="2400">
              <a:solidFill>
                <a:srgbClr val="38A7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9"/>
          <p:cNvSpPr txBox="1"/>
          <p:nvPr/>
        </p:nvSpPr>
        <p:spPr>
          <a:xfrm>
            <a:off x="632025" y="423275"/>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Submission Workflow</a:t>
            </a:r>
            <a:endParaRPr b="1" sz="2400">
              <a:solidFill>
                <a:srgbClr val="38A7FF"/>
              </a:solidFill>
              <a:latin typeface="Lato"/>
              <a:ea typeface="Lato"/>
              <a:cs typeface="Lato"/>
              <a:sym typeface="Lato"/>
            </a:endParaRPr>
          </a:p>
        </p:txBody>
      </p:sp>
      <p:sp>
        <p:nvSpPr>
          <p:cNvPr id="83" name="Google Shape;83;p19"/>
          <p:cNvSpPr txBox="1"/>
          <p:nvPr/>
        </p:nvSpPr>
        <p:spPr>
          <a:xfrm>
            <a:off x="632025" y="1330225"/>
            <a:ext cx="78471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The general workflow for submitting in this class has always been: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a:solidFill>
                  <a:schemeClr val="dk1"/>
                </a:solidFill>
                <a:latin typeface="Courier New"/>
                <a:ea typeface="Courier New"/>
                <a:cs typeface="Courier New"/>
                <a:sym typeface="Courier New"/>
              </a:rPr>
              <a:t>git add</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a:solidFill>
                  <a:schemeClr val="dk1"/>
                </a:solidFill>
                <a:latin typeface="Courier New"/>
                <a:ea typeface="Courier New"/>
                <a:cs typeface="Courier New"/>
                <a:sym typeface="Courier New"/>
              </a:rPr>
              <a:t>git commit -m “Finished lab04”</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a:solidFill>
                  <a:schemeClr val="dk1"/>
                </a:solidFill>
                <a:latin typeface="Courier New"/>
                <a:ea typeface="Courier New"/>
                <a:cs typeface="Courier New"/>
                <a:sym typeface="Courier New"/>
              </a:rPr>
              <a:t>git push origin main</a:t>
            </a:r>
            <a:r>
              <a:rPr b="1" lang="en">
                <a:solidFill>
                  <a:schemeClr val="dk1"/>
                </a:solidFill>
                <a:latin typeface="Lato"/>
                <a:ea typeface="Lato"/>
                <a:cs typeface="Lato"/>
                <a:sym typeface="Lato"/>
              </a:rPr>
              <a:t> </a:t>
            </a:r>
            <a:endParaRPr>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0"/>
          <p:cNvSpPr txBox="1"/>
          <p:nvPr/>
        </p:nvSpPr>
        <p:spPr>
          <a:xfrm>
            <a:off x="763350" y="2318850"/>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Git Structure</a:t>
            </a:r>
            <a:endParaRPr b="1" sz="2400">
              <a:solidFill>
                <a:srgbClr val="38A7FF"/>
              </a:solidFill>
              <a:latin typeface="Lato"/>
              <a:ea typeface="Lato"/>
              <a:cs typeface="Lato"/>
              <a:sym typeface="Lato"/>
            </a:endParaRPr>
          </a:p>
        </p:txBody>
      </p:sp>
      <p:sp>
        <p:nvSpPr>
          <p:cNvPr id="89" name="Google Shape;89;p20"/>
          <p:cNvSpPr/>
          <p:nvPr/>
        </p:nvSpPr>
        <p:spPr>
          <a:xfrm>
            <a:off x="599975" y="288325"/>
            <a:ext cx="7394700" cy="4083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0" name="Google Shape;90;p20"/>
          <p:cNvSpPr/>
          <p:nvPr/>
        </p:nvSpPr>
        <p:spPr>
          <a:xfrm>
            <a:off x="825153" y="712720"/>
            <a:ext cx="5307600" cy="32493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1" name="Google Shape;91;p20"/>
          <p:cNvSpPr/>
          <p:nvPr/>
        </p:nvSpPr>
        <p:spPr>
          <a:xfrm>
            <a:off x="1092671" y="859420"/>
            <a:ext cx="2204100" cy="26304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2" name="Google Shape;92;p20"/>
          <p:cNvSpPr txBox="1"/>
          <p:nvPr/>
        </p:nvSpPr>
        <p:spPr>
          <a:xfrm>
            <a:off x="1717186" y="2847237"/>
            <a:ext cx="954600" cy="5541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500">
                <a:latin typeface="Montserrat"/>
                <a:ea typeface="Montserrat"/>
                <a:cs typeface="Montserrat"/>
                <a:sym typeface="Montserrat"/>
              </a:rPr>
              <a:t>Staging Area</a:t>
            </a:r>
            <a:endParaRPr b="1" sz="1500">
              <a:latin typeface="Montserrat"/>
              <a:ea typeface="Montserrat"/>
              <a:cs typeface="Montserrat"/>
              <a:sym typeface="Montserrat"/>
            </a:endParaRPr>
          </a:p>
        </p:txBody>
      </p:sp>
      <p:sp>
        <p:nvSpPr>
          <p:cNvPr id="93" name="Google Shape;93;p20"/>
          <p:cNvSpPr txBox="1"/>
          <p:nvPr/>
        </p:nvSpPr>
        <p:spPr>
          <a:xfrm>
            <a:off x="6338721" y="712720"/>
            <a:ext cx="1410000" cy="9237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Current Working</a:t>
            </a:r>
            <a:endParaRPr b="1" sz="1800">
              <a:latin typeface="Lato"/>
              <a:ea typeface="Lato"/>
              <a:cs typeface="Lato"/>
              <a:sym typeface="Lato"/>
            </a:endParaRPr>
          </a:p>
          <a:p>
            <a:pPr indent="0" lvl="0" marL="0" rtl="0" algn="ctr">
              <a:spcBef>
                <a:spcPts val="0"/>
              </a:spcBef>
              <a:spcAft>
                <a:spcPts val="0"/>
              </a:spcAft>
              <a:buNone/>
            </a:pPr>
            <a:r>
              <a:rPr b="1" lang="en" sz="1800">
                <a:latin typeface="Lato"/>
                <a:ea typeface="Lato"/>
                <a:cs typeface="Lato"/>
                <a:sym typeface="Lato"/>
              </a:rPr>
              <a:t> Directory</a:t>
            </a:r>
            <a:endParaRPr b="1" sz="1800">
              <a:latin typeface="Lato"/>
              <a:ea typeface="Lato"/>
              <a:cs typeface="Lato"/>
              <a:sym typeface="Lato"/>
            </a:endParaRPr>
          </a:p>
        </p:txBody>
      </p:sp>
      <p:sp>
        <p:nvSpPr>
          <p:cNvPr id="94" name="Google Shape;94;p20"/>
          <p:cNvSpPr txBox="1"/>
          <p:nvPr/>
        </p:nvSpPr>
        <p:spPr>
          <a:xfrm>
            <a:off x="3715418" y="961475"/>
            <a:ext cx="2033400" cy="3693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Local Repository</a:t>
            </a:r>
            <a:endParaRPr b="1" sz="18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nvSpPr>
        <p:spPr>
          <a:xfrm>
            <a:off x="763350" y="2318850"/>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Git Structure</a:t>
            </a:r>
            <a:endParaRPr b="1" sz="2400">
              <a:solidFill>
                <a:srgbClr val="38A7FF"/>
              </a:solidFill>
              <a:latin typeface="Lato"/>
              <a:ea typeface="Lato"/>
              <a:cs typeface="Lato"/>
              <a:sym typeface="Lato"/>
            </a:endParaRPr>
          </a:p>
        </p:txBody>
      </p:sp>
      <p:sp>
        <p:nvSpPr>
          <p:cNvPr id="100" name="Google Shape;100;p21"/>
          <p:cNvSpPr/>
          <p:nvPr/>
        </p:nvSpPr>
        <p:spPr>
          <a:xfrm>
            <a:off x="599975" y="288325"/>
            <a:ext cx="7394700" cy="4083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1" name="Google Shape;101;p21"/>
          <p:cNvSpPr/>
          <p:nvPr/>
        </p:nvSpPr>
        <p:spPr>
          <a:xfrm>
            <a:off x="825153" y="712720"/>
            <a:ext cx="5307600" cy="32493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2" name="Google Shape;102;p21"/>
          <p:cNvSpPr/>
          <p:nvPr/>
        </p:nvSpPr>
        <p:spPr>
          <a:xfrm>
            <a:off x="1092671" y="859420"/>
            <a:ext cx="2204100" cy="26304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3" name="Google Shape;103;p21"/>
          <p:cNvSpPr txBox="1"/>
          <p:nvPr/>
        </p:nvSpPr>
        <p:spPr>
          <a:xfrm>
            <a:off x="1717186" y="2847237"/>
            <a:ext cx="954600" cy="5541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500">
                <a:latin typeface="Montserrat"/>
                <a:ea typeface="Montserrat"/>
                <a:cs typeface="Montserrat"/>
                <a:sym typeface="Montserrat"/>
              </a:rPr>
              <a:t>Staging Area</a:t>
            </a:r>
            <a:endParaRPr b="1" sz="1500">
              <a:latin typeface="Montserrat"/>
              <a:ea typeface="Montserrat"/>
              <a:cs typeface="Montserrat"/>
              <a:sym typeface="Montserrat"/>
            </a:endParaRPr>
          </a:p>
        </p:txBody>
      </p:sp>
      <p:sp>
        <p:nvSpPr>
          <p:cNvPr id="104" name="Google Shape;104;p21"/>
          <p:cNvSpPr txBox="1"/>
          <p:nvPr/>
        </p:nvSpPr>
        <p:spPr>
          <a:xfrm>
            <a:off x="6338721" y="712720"/>
            <a:ext cx="1410000" cy="9237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Current Working</a:t>
            </a:r>
            <a:endParaRPr b="1" sz="1800">
              <a:latin typeface="Lato"/>
              <a:ea typeface="Lato"/>
              <a:cs typeface="Lato"/>
              <a:sym typeface="Lato"/>
            </a:endParaRPr>
          </a:p>
          <a:p>
            <a:pPr indent="0" lvl="0" marL="0" rtl="0" algn="ctr">
              <a:spcBef>
                <a:spcPts val="0"/>
              </a:spcBef>
              <a:spcAft>
                <a:spcPts val="0"/>
              </a:spcAft>
              <a:buNone/>
            </a:pPr>
            <a:r>
              <a:rPr b="1" lang="en" sz="1800">
                <a:latin typeface="Lato"/>
                <a:ea typeface="Lato"/>
                <a:cs typeface="Lato"/>
                <a:sym typeface="Lato"/>
              </a:rPr>
              <a:t> Directory</a:t>
            </a:r>
            <a:endParaRPr b="1" sz="1800">
              <a:latin typeface="Lato"/>
              <a:ea typeface="Lato"/>
              <a:cs typeface="Lato"/>
              <a:sym typeface="Lato"/>
            </a:endParaRPr>
          </a:p>
        </p:txBody>
      </p:sp>
      <p:sp>
        <p:nvSpPr>
          <p:cNvPr id="105" name="Google Shape;105;p21"/>
          <p:cNvSpPr txBox="1"/>
          <p:nvPr/>
        </p:nvSpPr>
        <p:spPr>
          <a:xfrm>
            <a:off x="3715418" y="961475"/>
            <a:ext cx="2033400" cy="3693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Local Repository</a:t>
            </a:r>
            <a:endParaRPr b="1" sz="1800">
              <a:latin typeface="Lato"/>
              <a:ea typeface="Lato"/>
              <a:cs typeface="Lato"/>
              <a:sym typeface="Lato"/>
            </a:endParaRPr>
          </a:p>
        </p:txBody>
      </p:sp>
      <p:sp>
        <p:nvSpPr>
          <p:cNvPr id="106" name="Google Shape;106;p21"/>
          <p:cNvSpPr/>
          <p:nvPr/>
        </p:nvSpPr>
        <p:spPr>
          <a:xfrm>
            <a:off x="6529223" y="2084323"/>
            <a:ext cx="1029000" cy="1317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7" name="Google Shape;107;p21"/>
          <p:cNvSpPr txBox="1"/>
          <p:nvPr/>
        </p:nvSpPr>
        <p:spPr>
          <a:xfrm>
            <a:off x="6558047" y="2245450"/>
            <a:ext cx="1000200" cy="3078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a:latin typeface="Courier New"/>
                <a:ea typeface="Courier New"/>
                <a:cs typeface="Courier New"/>
                <a:sym typeface="Courier New"/>
              </a:rPr>
              <a:t>boba</a:t>
            </a:r>
            <a:r>
              <a:rPr b="1" lang="en" sz="1400">
                <a:latin typeface="Courier New"/>
                <a:ea typeface="Courier New"/>
                <a:cs typeface="Courier New"/>
                <a:sym typeface="Courier New"/>
              </a:rPr>
              <a:t>.txt</a:t>
            </a:r>
            <a:endParaRPr b="1" sz="14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nvSpPr>
        <p:spPr>
          <a:xfrm>
            <a:off x="763350" y="2318850"/>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Git Structure</a:t>
            </a:r>
            <a:endParaRPr b="1" sz="2400">
              <a:solidFill>
                <a:srgbClr val="38A7FF"/>
              </a:solidFill>
              <a:latin typeface="Lato"/>
              <a:ea typeface="Lato"/>
              <a:cs typeface="Lato"/>
              <a:sym typeface="Lato"/>
            </a:endParaRPr>
          </a:p>
        </p:txBody>
      </p:sp>
      <p:sp>
        <p:nvSpPr>
          <p:cNvPr id="113" name="Google Shape;113;p22"/>
          <p:cNvSpPr/>
          <p:nvPr/>
        </p:nvSpPr>
        <p:spPr>
          <a:xfrm>
            <a:off x="599975" y="288325"/>
            <a:ext cx="7394700" cy="4083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4" name="Google Shape;114;p22"/>
          <p:cNvSpPr/>
          <p:nvPr/>
        </p:nvSpPr>
        <p:spPr>
          <a:xfrm>
            <a:off x="825153" y="712720"/>
            <a:ext cx="5307600" cy="32493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5" name="Google Shape;115;p22"/>
          <p:cNvSpPr/>
          <p:nvPr/>
        </p:nvSpPr>
        <p:spPr>
          <a:xfrm>
            <a:off x="1092671" y="859420"/>
            <a:ext cx="2204100" cy="26304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6" name="Google Shape;116;p22"/>
          <p:cNvSpPr txBox="1"/>
          <p:nvPr/>
        </p:nvSpPr>
        <p:spPr>
          <a:xfrm>
            <a:off x="1717186" y="2847237"/>
            <a:ext cx="954600" cy="5541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500">
                <a:latin typeface="Montserrat"/>
                <a:ea typeface="Montserrat"/>
                <a:cs typeface="Montserrat"/>
                <a:sym typeface="Montserrat"/>
              </a:rPr>
              <a:t>Staging Area</a:t>
            </a:r>
            <a:endParaRPr b="1" sz="1500">
              <a:latin typeface="Montserrat"/>
              <a:ea typeface="Montserrat"/>
              <a:cs typeface="Montserrat"/>
              <a:sym typeface="Montserrat"/>
            </a:endParaRPr>
          </a:p>
        </p:txBody>
      </p:sp>
      <p:sp>
        <p:nvSpPr>
          <p:cNvPr id="117" name="Google Shape;117;p22"/>
          <p:cNvSpPr txBox="1"/>
          <p:nvPr/>
        </p:nvSpPr>
        <p:spPr>
          <a:xfrm>
            <a:off x="6338721" y="712720"/>
            <a:ext cx="1410000" cy="9237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Current Working</a:t>
            </a:r>
            <a:endParaRPr b="1" sz="1800">
              <a:latin typeface="Lato"/>
              <a:ea typeface="Lato"/>
              <a:cs typeface="Lato"/>
              <a:sym typeface="Lato"/>
            </a:endParaRPr>
          </a:p>
          <a:p>
            <a:pPr indent="0" lvl="0" marL="0" rtl="0" algn="ctr">
              <a:spcBef>
                <a:spcPts val="0"/>
              </a:spcBef>
              <a:spcAft>
                <a:spcPts val="0"/>
              </a:spcAft>
              <a:buNone/>
            </a:pPr>
            <a:r>
              <a:rPr b="1" lang="en" sz="1800">
                <a:latin typeface="Lato"/>
                <a:ea typeface="Lato"/>
                <a:cs typeface="Lato"/>
                <a:sym typeface="Lato"/>
              </a:rPr>
              <a:t> Directory</a:t>
            </a:r>
            <a:endParaRPr b="1" sz="1800">
              <a:latin typeface="Lato"/>
              <a:ea typeface="Lato"/>
              <a:cs typeface="Lato"/>
              <a:sym typeface="Lato"/>
            </a:endParaRPr>
          </a:p>
        </p:txBody>
      </p:sp>
      <p:sp>
        <p:nvSpPr>
          <p:cNvPr id="118" name="Google Shape;118;p22"/>
          <p:cNvSpPr txBox="1"/>
          <p:nvPr/>
        </p:nvSpPr>
        <p:spPr>
          <a:xfrm>
            <a:off x="3715418" y="961475"/>
            <a:ext cx="2033400" cy="3693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Local Repository</a:t>
            </a:r>
            <a:endParaRPr b="1" sz="1800">
              <a:latin typeface="Lato"/>
              <a:ea typeface="Lato"/>
              <a:cs typeface="Lato"/>
              <a:sym typeface="Lato"/>
            </a:endParaRPr>
          </a:p>
        </p:txBody>
      </p:sp>
      <p:sp>
        <p:nvSpPr>
          <p:cNvPr id="119" name="Google Shape;119;p22"/>
          <p:cNvSpPr/>
          <p:nvPr/>
        </p:nvSpPr>
        <p:spPr>
          <a:xfrm>
            <a:off x="6529223" y="2084323"/>
            <a:ext cx="1029000" cy="1317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20" name="Google Shape;120;p22"/>
          <p:cNvSpPr txBox="1"/>
          <p:nvPr/>
        </p:nvSpPr>
        <p:spPr>
          <a:xfrm>
            <a:off x="6558047" y="2245450"/>
            <a:ext cx="1000200" cy="3078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a:latin typeface="Courier New"/>
                <a:ea typeface="Courier New"/>
                <a:cs typeface="Courier New"/>
                <a:sym typeface="Courier New"/>
              </a:rPr>
              <a:t>boba</a:t>
            </a:r>
            <a:r>
              <a:rPr b="1" lang="en" sz="1400">
                <a:latin typeface="Courier New"/>
                <a:ea typeface="Courier New"/>
                <a:cs typeface="Courier New"/>
                <a:sym typeface="Courier New"/>
              </a:rPr>
              <a:t>.txt</a:t>
            </a:r>
            <a:endParaRPr b="1" sz="1400">
              <a:latin typeface="Courier New"/>
              <a:ea typeface="Courier New"/>
              <a:cs typeface="Courier New"/>
              <a:sym typeface="Courier New"/>
            </a:endParaRPr>
          </a:p>
        </p:txBody>
      </p:sp>
      <p:sp>
        <p:nvSpPr>
          <p:cNvPr id="121" name="Google Shape;121;p22"/>
          <p:cNvSpPr txBox="1"/>
          <p:nvPr/>
        </p:nvSpPr>
        <p:spPr>
          <a:xfrm>
            <a:off x="3555300" y="4481825"/>
            <a:ext cx="2033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Courier New"/>
                <a:ea typeface="Courier New"/>
                <a:cs typeface="Courier New"/>
                <a:sym typeface="Courier New"/>
              </a:rPr>
              <a:t>git add boba.txt</a:t>
            </a:r>
            <a:endParaRPr>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CS61B">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