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Lato"/>
      <p:regular r:id="rId48"/>
      <p:bold r:id="rId49"/>
      <p:italic r:id="rId50"/>
      <p:boldItalic r:id="rId51"/>
    </p:embeddedFont>
    <p:embeddedFont>
      <p:font typeface="Open Sans"/>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regular.fntdata"/><Relationship Id="rId47" Type="http://schemas.openxmlformats.org/officeDocument/2006/relationships/slide" Target="slides/slide42.xml"/><Relationship Id="rId49"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Italic.fntdata"/><Relationship Id="rId50" Type="http://schemas.openxmlformats.org/officeDocument/2006/relationships/font" Target="fonts/Lato-italic.fntdata"/><Relationship Id="rId53" Type="http://schemas.openxmlformats.org/officeDocument/2006/relationships/font" Target="fonts/OpenSans-bold.fntdata"/><Relationship Id="rId52" Type="http://schemas.openxmlformats.org/officeDocument/2006/relationships/font" Target="fonts/OpenSans-regular.fntdata"/><Relationship Id="rId11" Type="http://schemas.openxmlformats.org/officeDocument/2006/relationships/slide" Target="slides/slide6.xml"/><Relationship Id="rId55" Type="http://schemas.openxmlformats.org/officeDocument/2006/relationships/font" Target="fonts/OpenSans-boldItalic.fntdata"/><Relationship Id="rId10" Type="http://schemas.openxmlformats.org/officeDocument/2006/relationships/slide" Target="slides/slide5.xml"/><Relationship Id="rId54"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b30d83cb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b30d83cb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993c3c6f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993c3c6f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993c3c6f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993c3c6f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993c3c6f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993c3c6f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993c3c6f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993c3c6f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993c3c6f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993c3c6f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993c3c6f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993c3c6f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993c3c6f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993c3c6f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993c3c6f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993c3c6f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993c3c6f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993c3c6f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993c3c6f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993c3c6f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30d83cbb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30d83cbb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993c3c6f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6993c3c6f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993c3c6f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993c3c6f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993c3c6f7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993c3c6f7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8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6993c3c6f7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6993c3c6f7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8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6993c3c6f7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6993c3c6f7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8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6993c3c6f7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6993c3c6f7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8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6993c3c6f7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6993c3c6f7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8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6993c3c6f7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6993c3c6f7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8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6993c3c6f7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6993c3c6f7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8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6993c3c6f7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6993c3c6f7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993c3c6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993c3c6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6993c3c6f7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6993c3c6f7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WIP</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6993c3c6f7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6993c3c6f7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6993c3c6f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6993c3c6f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6993c3c6f7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6993c3c6f7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6993c3c6f7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6993c3c6f7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6993c3c6f7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6993c3c6f7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6993c3c6f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6993c3c6f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6993c3c6f7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6993c3c6f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6993c3c6f7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6993c3c6f7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6993c3c6f7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6993c3c6f7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Runtime of </a:t>
            </a:r>
            <a:r>
              <a:rPr lang="en">
                <a:latin typeface="Courier New"/>
                <a:ea typeface="Courier New"/>
                <a:cs typeface="Courier New"/>
                <a:sym typeface="Courier New"/>
              </a:rPr>
              <a:t>union</a:t>
            </a:r>
            <a:r>
              <a:rPr lang="en"/>
              <a:t> is O(logN) </a:t>
            </a:r>
            <a:endParaRPr/>
          </a:p>
          <a:p>
            <a:pPr indent="0" lvl="0" marL="0" rtl="0" algn="l">
              <a:spcBef>
                <a:spcPts val="0"/>
              </a:spcBef>
              <a:spcAft>
                <a:spcPts val="0"/>
              </a:spcAft>
              <a:buNone/>
            </a:pPr>
            <a:r>
              <a:rPr b="1" lang="en"/>
              <a:t>Amortized </a:t>
            </a:r>
            <a:r>
              <a:rPr lang="en"/>
              <a:t>runtime of </a:t>
            </a:r>
            <a:r>
              <a:rPr lang="en">
                <a:latin typeface="Courier New"/>
                <a:ea typeface="Courier New"/>
                <a:cs typeface="Courier New"/>
                <a:sym typeface="Courier New"/>
              </a:rPr>
              <a:t>find</a:t>
            </a:r>
            <a:r>
              <a:rPr lang="en"/>
              <a:t> becomes nearly constant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6993c3c6f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6993c3c6f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68d305e8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68d305e8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68d305e86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68d305e86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f8f5e76b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f8f5e76b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993c3c6f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993c3c6f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993c3c6f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6993c3c6f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993c3c6f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993c3c6f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993c3c6f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993c3c6f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993c3c6f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993c3c6f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10" name="Google Shape;10;p2"/>
          <p:cNvSpPr txBox="1"/>
          <p:nvPr/>
        </p:nvSpPr>
        <p:spPr>
          <a:xfrm>
            <a:off x="755125" y="1368875"/>
            <a:ext cx="535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solidFill>
                <a:srgbClr val="000000"/>
              </a:solidFill>
              <a:latin typeface="Lato"/>
              <a:ea typeface="Lato"/>
              <a:cs typeface="Lato"/>
              <a:sym typeface="Lato"/>
            </a:endParaRPr>
          </a:p>
        </p:txBody>
      </p:sp>
      <p:sp>
        <p:nvSpPr>
          <p:cNvPr id="11" name="Google Shape;11;p2"/>
          <p:cNvSpPr txBox="1"/>
          <p:nvPr/>
        </p:nvSpPr>
        <p:spPr>
          <a:xfrm>
            <a:off x="713700" y="1565050"/>
            <a:ext cx="5351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4800">
              <a:solidFill>
                <a:srgbClr val="38A7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 name="Shape 43"/>
        <p:cNvGrpSpPr/>
        <p:nvPr/>
      </p:nvGrpSpPr>
      <p:grpSpPr>
        <a:xfrm>
          <a:off x="0" y="0"/>
          <a:ext cx="0" cy="0"/>
          <a:chOff x="0" y="0"/>
          <a:chExt cx="0" cy="0"/>
        </a:xfrm>
      </p:grpSpPr>
      <p:sp>
        <p:nvSpPr>
          <p:cNvPr id="44" name="Google Shape;44;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12000"/>
              <a:buChar char="●"/>
              <a:defRPr sz="12000"/>
            </a:lvl1pPr>
            <a:lvl2pPr lvl="1" rtl="0" algn="ctr">
              <a:spcBef>
                <a:spcPts val="0"/>
              </a:spcBef>
              <a:spcAft>
                <a:spcPts val="0"/>
              </a:spcAft>
              <a:buSzPts val="12000"/>
              <a:buChar char="○"/>
              <a:defRPr sz="12000"/>
            </a:lvl2pPr>
            <a:lvl3pPr lvl="2" rtl="0" algn="ctr">
              <a:spcBef>
                <a:spcPts val="0"/>
              </a:spcBef>
              <a:spcAft>
                <a:spcPts val="0"/>
              </a:spcAft>
              <a:buSzPts val="12000"/>
              <a:buChar char="■"/>
              <a:defRPr sz="12000"/>
            </a:lvl3pPr>
            <a:lvl4pPr lvl="3" rtl="0" algn="ctr">
              <a:spcBef>
                <a:spcPts val="0"/>
              </a:spcBef>
              <a:spcAft>
                <a:spcPts val="0"/>
              </a:spcAft>
              <a:buSzPts val="12000"/>
              <a:buChar char="●"/>
              <a:defRPr sz="12000"/>
            </a:lvl4pPr>
            <a:lvl5pPr lvl="4" rtl="0" algn="ctr">
              <a:spcBef>
                <a:spcPts val="0"/>
              </a:spcBef>
              <a:spcAft>
                <a:spcPts val="0"/>
              </a:spcAft>
              <a:buSzPts val="12000"/>
              <a:buChar char="○"/>
              <a:defRPr sz="12000"/>
            </a:lvl5pPr>
            <a:lvl6pPr lvl="5" rtl="0" algn="ctr">
              <a:spcBef>
                <a:spcPts val="0"/>
              </a:spcBef>
              <a:spcAft>
                <a:spcPts val="0"/>
              </a:spcAft>
              <a:buSzPts val="12000"/>
              <a:buChar char="■"/>
              <a:defRPr sz="12000"/>
            </a:lvl6pPr>
            <a:lvl7pPr lvl="6" rtl="0" algn="ctr">
              <a:spcBef>
                <a:spcPts val="0"/>
              </a:spcBef>
              <a:spcAft>
                <a:spcPts val="0"/>
              </a:spcAft>
              <a:buSzPts val="12000"/>
              <a:buChar char="●"/>
              <a:defRPr sz="12000"/>
            </a:lvl7pPr>
            <a:lvl8pPr lvl="7" rtl="0" algn="ctr">
              <a:spcBef>
                <a:spcPts val="0"/>
              </a:spcBef>
              <a:spcAft>
                <a:spcPts val="0"/>
              </a:spcAft>
              <a:buSzPts val="12000"/>
              <a:buChar char="○"/>
              <a:defRPr sz="12000"/>
            </a:lvl8pPr>
            <a:lvl9pPr lvl="8" rtl="0" algn="ctr">
              <a:spcBef>
                <a:spcPts val="0"/>
              </a:spcBef>
              <a:spcAft>
                <a:spcPts val="0"/>
              </a:spcAft>
              <a:buSzPts val="12000"/>
              <a:buChar char="■"/>
              <a:defRPr sz="12000"/>
            </a:lvl9pPr>
          </a:lstStyle>
          <a:p>
            <a:r>
              <a:t>xx%</a:t>
            </a:r>
          </a:p>
        </p:txBody>
      </p:sp>
      <p:sp>
        <p:nvSpPr>
          <p:cNvPr id="45" name="Google Shape;45;p11"/>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6" name="Google Shape;4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S61B" type="blank">
  <p:cSld name="BLANK">
    <p:spTree>
      <p:nvGrpSpPr>
        <p:cNvPr id="47" name="Shape 47"/>
        <p:cNvGrpSpPr/>
        <p:nvPr/>
      </p:nvGrpSpPr>
      <p:grpSpPr>
        <a:xfrm>
          <a:off x="0" y="0"/>
          <a:ext cx="0" cy="0"/>
          <a:chOff x="0" y="0"/>
          <a:chExt cx="0" cy="0"/>
        </a:xfrm>
      </p:grpSpPr>
      <p:pic>
        <p:nvPicPr>
          <p:cNvPr id="48" name="Google Shape;48;p12"/>
          <p:cNvPicPr preferRelativeResize="0"/>
          <p:nvPr/>
        </p:nvPicPr>
        <p:blipFill rotWithShape="1">
          <a:blip r:embed="rId2">
            <a:alphaModFix/>
          </a:blip>
          <a:srcRect b="0" l="19" r="29" t="0"/>
          <a:stretch/>
        </p:blipFill>
        <p:spPr>
          <a:xfrm>
            <a:off x="8312500" y="4440675"/>
            <a:ext cx="505500" cy="505500"/>
          </a:xfrm>
          <a:prstGeom prst="ellipse">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49" name="Shape 4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600"/>
              <a:buChar char="●"/>
              <a:defRPr sz="3600"/>
            </a:lvl1pPr>
            <a:lvl2pPr lvl="1" rtl="0" algn="ctr">
              <a:spcBef>
                <a:spcPts val="0"/>
              </a:spcBef>
              <a:spcAft>
                <a:spcPts val="0"/>
              </a:spcAft>
              <a:buSzPts val="3600"/>
              <a:buChar char="○"/>
              <a:defRPr sz="3600"/>
            </a:lvl2pPr>
            <a:lvl3pPr lvl="2" rtl="0" algn="ctr">
              <a:spcBef>
                <a:spcPts val="0"/>
              </a:spcBef>
              <a:spcAft>
                <a:spcPts val="0"/>
              </a:spcAft>
              <a:buSzPts val="3600"/>
              <a:buChar char="■"/>
              <a:defRPr sz="3600"/>
            </a:lvl3pPr>
            <a:lvl4pPr lvl="3" rtl="0" algn="ctr">
              <a:spcBef>
                <a:spcPts val="0"/>
              </a:spcBef>
              <a:spcAft>
                <a:spcPts val="0"/>
              </a:spcAft>
              <a:buSzPts val="3600"/>
              <a:buChar char="●"/>
              <a:defRPr sz="3600"/>
            </a:lvl4pPr>
            <a:lvl5pPr lvl="4" rtl="0" algn="ctr">
              <a:spcBef>
                <a:spcPts val="0"/>
              </a:spcBef>
              <a:spcAft>
                <a:spcPts val="0"/>
              </a:spcAft>
              <a:buSzPts val="3600"/>
              <a:buChar char="○"/>
              <a:defRPr sz="3600"/>
            </a:lvl5pPr>
            <a:lvl6pPr lvl="5" rtl="0" algn="ctr">
              <a:spcBef>
                <a:spcPts val="0"/>
              </a:spcBef>
              <a:spcAft>
                <a:spcPts val="0"/>
              </a:spcAft>
              <a:buSzPts val="3600"/>
              <a:buChar char="■"/>
              <a:defRPr sz="3600"/>
            </a:lvl6pPr>
            <a:lvl7pPr lvl="6" rtl="0" algn="ctr">
              <a:spcBef>
                <a:spcPts val="0"/>
              </a:spcBef>
              <a:spcAft>
                <a:spcPts val="0"/>
              </a:spcAft>
              <a:buSzPts val="3600"/>
              <a:buChar char="●"/>
              <a:defRPr sz="3600"/>
            </a:lvl7pPr>
            <a:lvl8pPr lvl="7" rtl="0" algn="ctr">
              <a:spcBef>
                <a:spcPts val="0"/>
              </a:spcBef>
              <a:spcAft>
                <a:spcPts val="0"/>
              </a:spcAft>
              <a:buSzPts val="3600"/>
              <a:buChar char="○"/>
              <a:defRPr sz="3600"/>
            </a:lvl8pPr>
            <a:lvl9pPr lvl="8" rtl="0" algn="ctr">
              <a:spcBef>
                <a:spcPts val="0"/>
              </a:spcBef>
              <a:spcAft>
                <a:spcPts val="0"/>
              </a:spcAft>
              <a:buSzPts val="3600"/>
              <a:buChar char="■"/>
              <a:defRPr sz="3600"/>
            </a:lvl9pPr>
          </a:lstStyle>
          <a:p/>
        </p:txBody>
      </p:sp>
      <p:sp>
        <p:nvSpPr>
          <p:cNvPr id="14" name="Google Shape;1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7" name="Google Shape;17;p4"/>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8" name="Google Shape;1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1" name="Google Shape;21;p5"/>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2" name="Google Shape;22;p5"/>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6" name="Google Shape;2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400"/>
              <a:buChar char="●"/>
              <a:defRPr sz="2400"/>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29" name="Google Shape;29;p7"/>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4800"/>
              <a:buChar char="●"/>
              <a:defRPr sz="4800"/>
            </a:lvl1pPr>
            <a:lvl2pPr lvl="1" rtl="0">
              <a:spcBef>
                <a:spcPts val="0"/>
              </a:spcBef>
              <a:spcAft>
                <a:spcPts val="0"/>
              </a:spcAft>
              <a:buSzPts val="4800"/>
              <a:buChar char="○"/>
              <a:defRPr sz="4800"/>
            </a:lvl2pPr>
            <a:lvl3pPr lvl="2" rtl="0">
              <a:spcBef>
                <a:spcPts val="0"/>
              </a:spcBef>
              <a:spcAft>
                <a:spcPts val="0"/>
              </a:spcAft>
              <a:buSzPts val="4800"/>
              <a:buChar char="■"/>
              <a:defRPr sz="4800"/>
            </a:lvl3pPr>
            <a:lvl4pPr lvl="3" rtl="0">
              <a:spcBef>
                <a:spcPts val="0"/>
              </a:spcBef>
              <a:spcAft>
                <a:spcPts val="0"/>
              </a:spcAft>
              <a:buSzPts val="4800"/>
              <a:buChar char="●"/>
              <a:defRPr sz="4800"/>
            </a:lvl4pPr>
            <a:lvl5pPr lvl="4" rtl="0">
              <a:spcBef>
                <a:spcPts val="0"/>
              </a:spcBef>
              <a:spcAft>
                <a:spcPts val="0"/>
              </a:spcAft>
              <a:buSzPts val="4800"/>
              <a:buChar char="○"/>
              <a:defRPr sz="4800"/>
            </a:lvl5pPr>
            <a:lvl6pPr lvl="5" rtl="0">
              <a:spcBef>
                <a:spcPts val="0"/>
              </a:spcBef>
              <a:spcAft>
                <a:spcPts val="0"/>
              </a:spcAft>
              <a:buSzPts val="4800"/>
              <a:buChar char="■"/>
              <a:defRPr sz="4800"/>
            </a:lvl6pPr>
            <a:lvl7pPr lvl="6" rtl="0">
              <a:spcBef>
                <a:spcPts val="0"/>
              </a:spcBef>
              <a:spcAft>
                <a:spcPts val="0"/>
              </a:spcAft>
              <a:buSzPts val="4800"/>
              <a:buChar char="●"/>
              <a:defRPr sz="4800"/>
            </a:lvl7pPr>
            <a:lvl8pPr lvl="7" rtl="0">
              <a:spcBef>
                <a:spcPts val="0"/>
              </a:spcBef>
              <a:spcAft>
                <a:spcPts val="0"/>
              </a:spcAft>
              <a:buSzPts val="4800"/>
              <a:buChar char="○"/>
              <a:defRPr sz="4800"/>
            </a:lvl8pPr>
            <a:lvl9pPr lvl="8" rtl="0">
              <a:spcBef>
                <a:spcPts val="0"/>
              </a:spcBef>
              <a:spcAft>
                <a:spcPts val="0"/>
              </a:spcAft>
              <a:buSzPts val="4800"/>
              <a:buChar char="■"/>
              <a:defRPr sz="4800"/>
            </a:lvl9pPr>
          </a:lstStyle>
          <a:p/>
        </p:txBody>
      </p:sp>
      <p:sp>
        <p:nvSpPr>
          <p:cNvPr id="33" name="Google Shape;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4200"/>
              <a:buChar char="●"/>
              <a:defRPr sz="4200"/>
            </a:lvl1pPr>
            <a:lvl2pPr lvl="1" rtl="0" algn="ctr">
              <a:spcBef>
                <a:spcPts val="0"/>
              </a:spcBef>
              <a:spcAft>
                <a:spcPts val="0"/>
              </a:spcAft>
              <a:buSzPts val="4200"/>
              <a:buChar char="○"/>
              <a:defRPr sz="4200"/>
            </a:lvl2pPr>
            <a:lvl3pPr lvl="2" rtl="0" algn="ctr">
              <a:spcBef>
                <a:spcPts val="0"/>
              </a:spcBef>
              <a:spcAft>
                <a:spcPts val="0"/>
              </a:spcAft>
              <a:buSzPts val="4200"/>
              <a:buChar char="■"/>
              <a:defRPr sz="4200"/>
            </a:lvl3pPr>
            <a:lvl4pPr lvl="3" rtl="0" algn="ctr">
              <a:spcBef>
                <a:spcPts val="0"/>
              </a:spcBef>
              <a:spcAft>
                <a:spcPts val="0"/>
              </a:spcAft>
              <a:buSzPts val="4200"/>
              <a:buChar char="●"/>
              <a:defRPr sz="4200"/>
            </a:lvl4pPr>
            <a:lvl5pPr lvl="4" rtl="0" algn="ctr">
              <a:spcBef>
                <a:spcPts val="0"/>
              </a:spcBef>
              <a:spcAft>
                <a:spcPts val="0"/>
              </a:spcAft>
              <a:buSzPts val="4200"/>
              <a:buChar char="○"/>
              <a:defRPr sz="4200"/>
            </a:lvl5pPr>
            <a:lvl6pPr lvl="5" rtl="0" algn="ctr">
              <a:spcBef>
                <a:spcPts val="0"/>
              </a:spcBef>
              <a:spcAft>
                <a:spcPts val="0"/>
              </a:spcAft>
              <a:buSzPts val="4200"/>
              <a:buChar char="■"/>
              <a:defRPr sz="4200"/>
            </a:lvl6pPr>
            <a:lvl7pPr lvl="6" rtl="0" algn="ctr">
              <a:spcBef>
                <a:spcPts val="0"/>
              </a:spcBef>
              <a:spcAft>
                <a:spcPts val="0"/>
              </a:spcAft>
              <a:buSzPts val="4200"/>
              <a:buChar char="●"/>
              <a:defRPr sz="4200"/>
            </a:lvl7pPr>
            <a:lvl8pPr lvl="7" rtl="0" algn="ctr">
              <a:spcBef>
                <a:spcPts val="0"/>
              </a:spcBef>
              <a:spcAft>
                <a:spcPts val="0"/>
              </a:spcAft>
              <a:buSzPts val="4200"/>
              <a:buChar char="○"/>
              <a:defRPr sz="4200"/>
            </a:lvl8pPr>
            <a:lvl9pPr lvl="8" rtl="0" algn="ctr">
              <a:spcBef>
                <a:spcPts val="0"/>
              </a:spcBef>
              <a:spcAft>
                <a:spcPts val="0"/>
              </a:spcAft>
              <a:buSzPts val="4200"/>
              <a:buChar char="■"/>
              <a:defRPr sz="4200"/>
            </a:lvl9pPr>
          </a:lstStyle>
          <a:p/>
        </p:txBody>
      </p:sp>
      <p:sp>
        <p:nvSpPr>
          <p:cNvPr id="37" name="Google Shape;37;p9"/>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8" name="Google Shape;38;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9" name="Google Shape;3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 name="Shape 40"/>
        <p:cNvGrpSpPr/>
        <p:nvPr/>
      </p:nvGrpSpPr>
      <p:grpSpPr>
        <a:xfrm>
          <a:off x="0" y="0"/>
          <a:ext cx="0" cy="0"/>
          <a:chOff x="0" y="0"/>
          <a:chExt cx="0" cy="0"/>
        </a:xfrm>
      </p:grpSpPr>
      <p:sp>
        <p:nvSpPr>
          <p:cNvPr id="41" name="Google Shape;41;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400"/>
              <a:buNone/>
              <a:defRPr/>
            </a:lvl1pPr>
          </a:lstStyle>
          <a:p/>
        </p:txBody>
      </p:sp>
      <p:sp>
        <p:nvSpPr>
          <p:cNvPr id="42" name="Google Shape;4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19" r="29" t="0"/>
          <a:stretch/>
        </p:blipFill>
        <p:spPr>
          <a:xfrm>
            <a:off x="8312500" y="4440675"/>
            <a:ext cx="505500" cy="505500"/>
          </a:xfrm>
          <a:prstGeom prst="ellipse">
            <a:avLst/>
          </a:prstGeom>
          <a:noFill/>
          <a:ln>
            <a:noFill/>
          </a:ln>
        </p:spPr>
      </p:pic>
      <p:sp>
        <p:nvSpPr>
          <p:cNvPr id="7" name="Google Shape;7;p1"/>
          <p:cNvSpPr txBox="1"/>
          <p:nvPr/>
        </p:nvSpPr>
        <p:spPr>
          <a:xfrm>
            <a:off x="7229125" y="4520450"/>
            <a:ext cx="1295400" cy="23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0044AA"/>
                </a:solidFill>
                <a:latin typeface="Lato"/>
                <a:ea typeface="Lato"/>
                <a:cs typeface="Lato"/>
                <a:sym typeface="Lato"/>
              </a:rPr>
              <a:t>CS61B Fall 2024</a:t>
            </a:r>
            <a:endParaRPr b="1" sz="1000">
              <a:solidFill>
                <a:srgbClr val="0044AA"/>
              </a:solidFill>
              <a:latin typeface="Lato"/>
              <a:ea typeface="Lato"/>
              <a:cs typeface="Lato"/>
              <a:sym typeface="Lato"/>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4"/>
          <p:cNvSpPr txBox="1"/>
          <p:nvPr/>
        </p:nvSpPr>
        <p:spPr>
          <a:xfrm>
            <a:off x="755125" y="1598175"/>
            <a:ext cx="5351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800">
                <a:solidFill>
                  <a:srgbClr val="38A7FF"/>
                </a:solidFill>
                <a:latin typeface="Lato"/>
                <a:ea typeface="Lato"/>
                <a:cs typeface="Lato"/>
                <a:sym typeface="Lato"/>
              </a:rPr>
              <a:t>Disjoint Sets</a:t>
            </a:r>
            <a:endParaRPr b="1" sz="4800">
              <a:solidFill>
                <a:srgbClr val="38A7FF"/>
              </a:solidFill>
              <a:latin typeface="Lato"/>
              <a:ea typeface="Lato"/>
              <a:cs typeface="Lato"/>
              <a:sym typeface="Lato"/>
            </a:endParaRPr>
          </a:p>
        </p:txBody>
      </p:sp>
      <p:sp>
        <p:nvSpPr>
          <p:cNvPr id="55" name="Google Shape;55;p14"/>
          <p:cNvSpPr txBox="1"/>
          <p:nvPr/>
        </p:nvSpPr>
        <p:spPr>
          <a:xfrm>
            <a:off x="755125" y="1368875"/>
            <a:ext cx="535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000000"/>
                </a:solidFill>
                <a:latin typeface="Lato"/>
                <a:ea typeface="Lato"/>
                <a:cs typeface="Lato"/>
                <a:sym typeface="Lato"/>
              </a:rPr>
              <a:t>Lab </a:t>
            </a:r>
            <a:r>
              <a:rPr b="1" lang="en" sz="1800">
                <a:latin typeface="Lato"/>
                <a:ea typeface="Lato"/>
                <a:cs typeface="Lato"/>
                <a:sym typeface="Lato"/>
              </a:rPr>
              <a:t>5</a:t>
            </a:r>
            <a:endParaRPr b="1" sz="1800">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3"/>
          <p:cNvSpPr txBox="1"/>
          <p:nvPr/>
        </p:nvSpPr>
        <p:spPr>
          <a:xfrm>
            <a:off x="632025" y="423275"/>
            <a:ext cx="6532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Quick Find</a:t>
            </a:r>
            <a:endParaRPr b="1" sz="2400">
              <a:solidFill>
                <a:srgbClr val="38A7FF"/>
              </a:solidFill>
              <a:latin typeface="Lato"/>
              <a:ea typeface="Lato"/>
              <a:cs typeface="Lato"/>
              <a:sym typeface="Lato"/>
            </a:endParaRPr>
          </a:p>
        </p:txBody>
      </p:sp>
      <p:pic>
        <p:nvPicPr>
          <p:cNvPr id="108" name="Google Shape;108;p23"/>
          <p:cNvPicPr preferRelativeResize="0"/>
          <p:nvPr/>
        </p:nvPicPr>
        <p:blipFill rotWithShape="1">
          <a:blip r:embed="rId3">
            <a:alphaModFix/>
          </a:blip>
          <a:srcRect b="25031" l="8795" r="17108" t="22820"/>
          <a:stretch/>
        </p:blipFill>
        <p:spPr>
          <a:xfrm>
            <a:off x="2493462" y="1215725"/>
            <a:ext cx="4157075" cy="1356025"/>
          </a:xfrm>
          <a:prstGeom prst="rect">
            <a:avLst/>
          </a:prstGeom>
          <a:noFill/>
          <a:ln>
            <a:noFill/>
          </a:ln>
        </p:spPr>
      </p:pic>
      <p:sp>
        <p:nvSpPr>
          <p:cNvPr id="109" name="Google Shape;109;p23"/>
          <p:cNvSpPr txBox="1"/>
          <p:nvPr/>
        </p:nvSpPr>
        <p:spPr>
          <a:xfrm>
            <a:off x="648450" y="2507663"/>
            <a:ext cx="78471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Lato"/>
                <a:ea typeface="Lato"/>
                <a:cs typeface="Lato"/>
                <a:sym typeface="Lato"/>
              </a:rPr>
              <a:t>Notice that we take the </a:t>
            </a:r>
            <a:r>
              <a:rPr b="1" lang="en">
                <a:solidFill>
                  <a:srgbClr val="01B401"/>
                </a:solidFill>
                <a:latin typeface="Lato"/>
                <a:ea typeface="Lato"/>
                <a:cs typeface="Lato"/>
                <a:sym typeface="Lato"/>
              </a:rPr>
              <a:t>smallest item</a:t>
            </a:r>
            <a:r>
              <a:rPr b="1" lang="en">
                <a:solidFill>
                  <a:schemeClr val="dk1"/>
                </a:solidFill>
                <a:latin typeface="Lato"/>
                <a:ea typeface="Lato"/>
                <a:cs typeface="Lato"/>
                <a:sym typeface="Lato"/>
              </a:rPr>
              <a:t> to represent its entire set (i.e. 0 represents the set of {0, 1, 2} and 3 represents the set of {3, 4}, etc.). </a:t>
            </a:r>
            <a:r>
              <a:rPr b="1" lang="en">
                <a:solidFill>
                  <a:srgbClr val="FF0008"/>
                </a:solidFill>
                <a:latin typeface="Lato"/>
                <a:ea typeface="Lato"/>
                <a:cs typeface="Lato"/>
                <a:sym typeface="Lato"/>
              </a:rPr>
              <a:t>Which item we choose to represent the set is arbitrary and dependent on implementation. </a:t>
            </a:r>
            <a:endParaRPr b="1">
              <a:solidFill>
                <a:srgbClr val="FF0008"/>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4"/>
          <p:cNvSpPr txBox="1"/>
          <p:nvPr/>
        </p:nvSpPr>
        <p:spPr>
          <a:xfrm>
            <a:off x="648450" y="3745175"/>
            <a:ext cx="78471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Lato"/>
                <a:ea typeface="Lato"/>
                <a:cs typeface="Lato"/>
                <a:sym typeface="Lato"/>
              </a:rPr>
              <a:t>Here is the visual representation seen earlier and its array representation. With this, we can achieve </a:t>
            </a:r>
            <a:r>
              <a:rPr b="1" lang="en">
                <a:solidFill>
                  <a:srgbClr val="01B401"/>
                </a:solidFill>
                <a:latin typeface="Lato"/>
                <a:ea typeface="Lato"/>
                <a:cs typeface="Lato"/>
                <a:sym typeface="Lato"/>
              </a:rPr>
              <a:t>constant time </a:t>
            </a:r>
            <a:r>
              <a:rPr b="1" lang="en">
                <a:solidFill>
                  <a:schemeClr val="dk1"/>
                </a:solidFill>
                <a:latin typeface="Lato"/>
                <a:ea typeface="Lato"/>
                <a:cs typeface="Lato"/>
                <a:sym typeface="Lato"/>
              </a:rPr>
              <a:t>for</a:t>
            </a:r>
            <a:r>
              <a:rPr b="1" lang="en">
                <a:solidFill>
                  <a:srgbClr val="01B401"/>
                </a:solidFill>
                <a:latin typeface="Lato"/>
                <a:ea typeface="Lato"/>
                <a:cs typeface="Lato"/>
                <a:sym typeface="Lato"/>
              </a:rPr>
              <a:t> </a:t>
            </a:r>
            <a:r>
              <a:rPr b="1" lang="en">
                <a:solidFill>
                  <a:schemeClr val="dk1"/>
                </a:solidFill>
                <a:latin typeface="Courier New"/>
                <a:ea typeface="Courier New"/>
                <a:cs typeface="Courier New"/>
                <a:sym typeface="Courier New"/>
              </a:rPr>
              <a:t>find,</a:t>
            </a:r>
            <a:r>
              <a:rPr b="1" lang="en">
                <a:solidFill>
                  <a:srgbClr val="01B401"/>
                </a:solidFill>
                <a:latin typeface="Lato"/>
                <a:ea typeface="Lato"/>
                <a:cs typeface="Lato"/>
                <a:sym typeface="Lato"/>
              </a:rPr>
              <a:t> </a:t>
            </a:r>
            <a:r>
              <a:rPr b="1" lang="en">
                <a:solidFill>
                  <a:schemeClr val="dk1"/>
                </a:solidFill>
                <a:latin typeface="Lato"/>
                <a:ea typeface="Lato"/>
                <a:cs typeface="Lato"/>
                <a:sym typeface="Lato"/>
              </a:rPr>
              <a:t>but end up with</a:t>
            </a:r>
            <a:r>
              <a:rPr b="1" lang="en">
                <a:solidFill>
                  <a:srgbClr val="01B401"/>
                </a:solidFill>
                <a:latin typeface="Lato"/>
                <a:ea typeface="Lato"/>
                <a:cs typeface="Lato"/>
                <a:sym typeface="Lato"/>
              </a:rPr>
              <a:t> linear time </a:t>
            </a:r>
            <a:r>
              <a:rPr b="1" lang="en">
                <a:solidFill>
                  <a:schemeClr val="dk1"/>
                </a:solidFill>
                <a:latin typeface="Lato"/>
                <a:ea typeface="Lato"/>
                <a:cs typeface="Lato"/>
                <a:sym typeface="Lato"/>
              </a:rPr>
              <a:t>for</a:t>
            </a:r>
            <a:r>
              <a:rPr b="1" lang="en">
                <a:solidFill>
                  <a:srgbClr val="01B401"/>
                </a:solidFill>
                <a:latin typeface="Lato"/>
                <a:ea typeface="Lato"/>
                <a:cs typeface="Lato"/>
                <a:sym typeface="Lato"/>
              </a:rPr>
              <a:t> </a:t>
            </a:r>
            <a:r>
              <a:rPr b="1" lang="en">
                <a:solidFill>
                  <a:schemeClr val="dk1"/>
                </a:solidFill>
                <a:latin typeface="Courier New"/>
                <a:ea typeface="Courier New"/>
                <a:cs typeface="Courier New"/>
                <a:sym typeface="Courier New"/>
              </a:rPr>
              <a:t>union</a:t>
            </a:r>
            <a:r>
              <a:rPr b="1" lang="en">
                <a:solidFill>
                  <a:schemeClr val="dk1"/>
                </a:solidFill>
                <a:latin typeface="Lato"/>
                <a:ea typeface="Lato"/>
                <a:cs typeface="Lato"/>
                <a:sym typeface="Lato"/>
              </a:rPr>
              <a:t>!</a:t>
            </a:r>
            <a:endParaRPr b="1">
              <a:solidFill>
                <a:schemeClr val="dk1"/>
              </a:solidFill>
              <a:latin typeface="Lato"/>
              <a:ea typeface="Lato"/>
              <a:cs typeface="Lato"/>
              <a:sym typeface="Lato"/>
            </a:endParaRPr>
          </a:p>
        </p:txBody>
      </p:sp>
      <p:pic>
        <p:nvPicPr>
          <p:cNvPr id="115" name="Google Shape;115;p24"/>
          <p:cNvPicPr preferRelativeResize="0"/>
          <p:nvPr/>
        </p:nvPicPr>
        <p:blipFill rotWithShape="1">
          <a:blip r:embed="rId3">
            <a:alphaModFix/>
          </a:blip>
          <a:srcRect b="25031" l="8795" r="17108" t="22820"/>
          <a:stretch/>
        </p:blipFill>
        <p:spPr>
          <a:xfrm>
            <a:off x="2493462" y="2341675"/>
            <a:ext cx="4157075" cy="1356025"/>
          </a:xfrm>
          <a:prstGeom prst="rect">
            <a:avLst/>
          </a:prstGeom>
          <a:noFill/>
          <a:ln>
            <a:noFill/>
          </a:ln>
        </p:spPr>
      </p:pic>
      <p:pic>
        <p:nvPicPr>
          <p:cNvPr id="116" name="Google Shape;116;p24"/>
          <p:cNvPicPr preferRelativeResize="0"/>
          <p:nvPr/>
        </p:nvPicPr>
        <p:blipFill rotWithShape="1">
          <a:blip r:embed="rId4">
            <a:alphaModFix/>
          </a:blip>
          <a:srcRect b="19837" l="14389" r="23851" t="21400"/>
          <a:stretch/>
        </p:blipFill>
        <p:spPr>
          <a:xfrm>
            <a:off x="2705851" y="467801"/>
            <a:ext cx="3732305" cy="1754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nvSpPr>
        <p:spPr>
          <a:xfrm>
            <a:off x="763350" y="2318850"/>
            <a:ext cx="53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Quick Union</a:t>
            </a:r>
            <a:endParaRPr b="1" sz="2400">
              <a:solidFill>
                <a:srgbClr val="38A7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6"/>
          <p:cNvSpPr txBox="1"/>
          <p:nvPr/>
        </p:nvSpPr>
        <p:spPr>
          <a:xfrm>
            <a:off x="632025" y="423275"/>
            <a:ext cx="6532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Quick Union</a:t>
            </a:r>
            <a:endParaRPr b="1" sz="2400">
              <a:solidFill>
                <a:srgbClr val="38A7FF"/>
              </a:solidFill>
              <a:latin typeface="Lato"/>
              <a:ea typeface="Lato"/>
              <a:cs typeface="Lato"/>
              <a:sym typeface="Lato"/>
            </a:endParaRPr>
          </a:p>
        </p:txBody>
      </p:sp>
      <p:sp>
        <p:nvSpPr>
          <p:cNvPr id="127" name="Google Shape;127;p26"/>
          <p:cNvSpPr txBox="1"/>
          <p:nvPr/>
        </p:nvSpPr>
        <p:spPr>
          <a:xfrm>
            <a:off x="632025" y="1330225"/>
            <a:ext cx="78471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Lato"/>
                <a:ea typeface="Lato"/>
                <a:cs typeface="Lato"/>
                <a:sym typeface="Lato"/>
              </a:rPr>
              <a:t>With quick union, in our representation, we can think of our disjoint sets data structure as a collection of trees. Specifically,</a:t>
            </a:r>
            <a:r>
              <a:rPr b="1" lang="en">
                <a:solidFill>
                  <a:srgbClr val="01B401"/>
                </a:solidFill>
                <a:latin typeface="Lato"/>
                <a:ea typeface="Lato"/>
                <a:cs typeface="Lato"/>
                <a:sym typeface="Lato"/>
              </a:rPr>
              <a:t> each set can be thought of as a tree</a:t>
            </a:r>
            <a:r>
              <a:rPr b="1" lang="en">
                <a:solidFill>
                  <a:schemeClr val="dk1"/>
                </a:solidFill>
                <a:latin typeface="Lato"/>
                <a:ea typeface="Lato"/>
                <a:cs typeface="Lato"/>
                <a:sym typeface="Lato"/>
              </a:rPr>
              <a:t> and would have the following qualities: </a:t>
            </a:r>
            <a:endParaRPr b="1">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dk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7"/>
          <p:cNvSpPr txBox="1"/>
          <p:nvPr/>
        </p:nvSpPr>
        <p:spPr>
          <a:xfrm>
            <a:off x="632025" y="423275"/>
            <a:ext cx="6532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Quick Union</a:t>
            </a:r>
            <a:endParaRPr b="1" sz="2400">
              <a:solidFill>
                <a:srgbClr val="38A7FF"/>
              </a:solidFill>
              <a:latin typeface="Lato"/>
              <a:ea typeface="Lato"/>
              <a:cs typeface="Lato"/>
              <a:sym typeface="Lato"/>
            </a:endParaRPr>
          </a:p>
        </p:txBody>
      </p:sp>
      <p:sp>
        <p:nvSpPr>
          <p:cNvPr id="133" name="Google Shape;133;p27"/>
          <p:cNvSpPr txBox="1"/>
          <p:nvPr/>
        </p:nvSpPr>
        <p:spPr>
          <a:xfrm>
            <a:off x="632025" y="1330225"/>
            <a:ext cx="7847100" cy="1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Lato"/>
                <a:ea typeface="Lato"/>
                <a:cs typeface="Lato"/>
                <a:sym typeface="Lato"/>
              </a:rPr>
              <a:t>With quick union, in our representation, we can think of our disjoint sets data structure as a collection of trees. Specifically,</a:t>
            </a:r>
            <a:r>
              <a:rPr b="1" lang="en">
                <a:solidFill>
                  <a:srgbClr val="01B401"/>
                </a:solidFill>
                <a:latin typeface="Lato"/>
                <a:ea typeface="Lato"/>
                <a:cs typeface="Lato"/>
                <a:sym typeface="Lato"/>
              </a:rPr>
              <a:t> each set can be thought of as a tree</a:t>
            </a:r>
            <a:r>
              <a:rPr b="1" lang="en">
                <a:solidFill>
                  <a:schemeClr val="dk1"/>
                </a:solidFill>
                <a:latin typeface="Lato"/>
                <a:ea typeface="Lato"/>
                <a:cs typeface="Lato"/>
                <a:sym typeface="Lato"/>
              </a:rPr>
              <a:t> and would have the following qualities: </a:t>
            </a:r>
            <a:endParaRPr b="1">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The nodes represent items in our set </a:t>
            </a:r>
            <a:endParaRPr>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Each node only needs a reference to its parent, instead of a direct reference to the face of the set </a:t>
            </a:r>
            <a:endParaRPr>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The root of each tree will be the face of the set it represents</a:t>
            </a:r>
            <a:endParaRPr>
              <a:solidFill>
                <a:schemeClr val="dk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8"/>
          <p:cNvSpPr txBox="1"/>
          <p:nvPr/>
        </p:nvSpPr>
        <p:spPr>
          <a:xfrm>
            <a:off x="632025" y="423275"/>
            <a:ext cx="6532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Quick Union Modifications</a:t>
            </a:r>
            <a:endParaRPr b="1" sz="2400">
              <a:solidFill>
                <a:srgbClr val="38A7FF"/>
              </a:solidFill>
              <a:latin typeface="Lato"/>
              <a:ea typeface="Lato"/>
              <a:cs typeface="Lato"/>
              <a:sym typeface="Lato"/>
            </a:endParaRPr>
          </a:p>
        </p:txBody>
      </p:sp>
      <p:sp>
        <p:nvSpPr>
          <p:cNvPr id="139" name="Google Shape;139;p28"/>
          <p:cNvSpPr txBox="1"/>
          <p:nvPr/>
        </p:nvSpPr>
        <p:spPr>
          <a:xfrm>
            <a:off x="632025" y="1330225"/>
            <a:ext cx="78471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Lato"/>
                <a:ea typeface="Lato"/>
                <a:cs typeface="Lato"/>
                <a:sym typeface="Lato"/>
              </a:rPr>
              <a:t>So, to make our </a:t>
            </a:r>
            <a:r>
              <a:rPr b="1" lang="en">
                <a:solidFill>
                  <a:schemeClr val="dk1"/>
                </a:solidFill>
                <a:latin typeface="Courier New"/>
                <a:ea typeface="Courier New"/>
                <a:cs typeface="Courier New"/>
                <a:sym typeface="Courier New"/>
              </a:rPr>
              <a:t>union</a:t>
            </a:r>
            <a:r>
              <a:rPr b="1" lang="en">
                <a:solidFill>
                  <a:schemeClr val="dk1"/>
                </a:solidFill>
                <a:latin typeface="Lato"/>
                <a:ea typeface="Lato"/>
                <a:cs typeface="Lato"/>
                <a:sym typeface="Lato"/>
              </a:rPr>
              <a:t> operation faster, we’ll need to make a couple of changes. </a:t>
            </a:r>
            <a:endParaRPr b="1">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Our array structure is still the same (each index corresponds to an item) </a:t>
            </a:r>
            <a:endParaRPr b="1">
              <a:solidFill>
                <a:schemeClr val="dk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9"/>
          <p:cNvSpPr txBox="1"/>
          <p:nvPr/>
        </p:nvSpPr>
        <p:spPr>
          <a:xfrm>
            <a:off x="632025" y="423275"/>
            <a:ext cx="6532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Quick Union Modifications</a:t>
            </a:r>
            <a:endParaRPr b="1" sz="2400">
              <a:solidFill>
                <a:srgbClr val="38A7FF"/>
              </a:solidFill>
              <a:latin typeface="Lato"/>
              <a:ea typeface="Lato"/>
              <a:cs typeface="Lato"/>
              <a:sym typeface="Lato"/>
            </a:endParaRPr>
          </a:p>
        </p:txBody>
      </p:sp>
      <p:sp>
        <p:nvSpPr>
          <p:cNvPr id="145" name="Google Shape;145;p29"/>
          <p:cNvSpPr txBox="1"/>
          <p:nvPr/>
        </p:nvSpPr>
        <p:spPr>
          <a:xfrm>
            <a:off x="632025" y="1330225"/>
            <a:ext cx="7847100" cy="238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Lato"/>
                <a:ea typeface="Lato"/>
                <a:cs typeface="Lato"/>
                <a:sym typeface="Lato"/>
              </a:rPr>
              <a:t>So, to make our </a:t>
            </a:r>
            <a:r>
              <a:rPr b="1" lang="en">
                <a:solidFill>
                  <a:schemeClr val="dk1"/>
                </a:solidFill>
                <a:latin typeface="Courier New"/>
                <a:ea typeface="Courier New"/>
                <a:cs typeface="Courier New"/>
                <a:sym typeface="Courier New"/>
              </a:rPr>
              <a:t>union</a:t>
            </a:r>
            <a:r>
              <a:rPr b="1" lang="en">
                <a:solidFill>
                  <a:schemeClr val="dk1"/>
                </a:solidFill>
                <a:latin typeface="Lato"/>
                <a:ea typeface="Lato"/>
                <a:cs typeface="Lato"/>
                <a:sym typeface="Lato"/>
              </a:rPr>
              <a:t> operation faster, we’ll need to make a couple of changes. </a:t>
            </a:r>
            <a:endParaRPr b="1">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Our array structure is still the same (each index corresponds to an item) </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1">
              <a:solidFill>
                <a:schemeClr val="dk1"/>
              </a:solidFill>
              <a:latin typeface="Lato"/>
              <a:ea typeface="Lato"/>
              <a:cs typeface="Lato"/>
              <a:sym typeface="Lato"/>
            </a:endParaRPr>
          </a:p>
          <a:p>
            <a:pPr indent="0" lvl="0" marL="0" rtl="0" algn="l">
              <a:lnSpc>
                <a:spcPct val="115000"/>
              </a:lnSpc>
              <a:spcBef>
                <a:spcPts val="0"/>
              </a:spcBef>
              <a:spcAft>
                <a:spcPts val="0"/>
              </a:spcAft>
              <a:buNone/>
            </a:pPr>
            <a:r>
              <a:rPr b="1" lang="en">
                <a:solidFill>
                  <a:schemeClr val="dk1"/>
                </a:solidFill>
                <a:latin typeface="Lato"/>
                <a:ea typeface="Lato"/>
                <a:cs typeface="Lato"/>
                <a:sym typeface="Lato"/>
              </a:rPr>
              <a:t>However, instead of storing the item representing the face of a set, we </a:t>
            </a:r>
            <a:r>
              <a:rPr b="1" lang="en">
                <a:solidFill>
                  <a:srgbClr val="01B401"/>
                </a:solidFill>
                <a:latin typeface="Lato"/>
                <a:ea typeface="Lato"/>
                <a:cs typeface="Lato"/>
                <a:sym typeface="Lato"/>
              </a:rPr>
              <a:t>store the parent references</a:t>
            </a:r>
            <a:r>
              <a:rPr b="1" lang="en">
                <a:solidFill>
                  <a:schemeClr val="dk1"/>
                </a:solidFill>
                <a:latin typeface="Lato"/>
                <a:ea typeface="Lato"/>
                <a:cs typeface="Lato"/>
                <a:sym typeface="Lato"/>
              </a:rPr>
              <a:t> of a specific item. </a:t>
            </a:r>
            <a:endParaRPr b="1">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If an item has no parent, we will refer to this as the root of its set. </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dk1"/>
                </a:solidFill>
                <a:latin typeface="Lato"/>
                <a:ea typeface="Lato"/>
                <a:cs typeface="Lato"/>
                <a:sym typeface="Lato"/>
              </a:rPr>
              <a:t>Unfortunately, depending on how we connect the disjoint sets, the </a:t>
            </a:r>
            <a:r>
              <a:rPr b="1" lang="en">
                <a:solidFill>
                  <a:schemeClr val="dk1"/>
                </a:solidFill>
                <a:latin typeface="Lato"/>
                <a:ea typeface="Lato"/>
                <a:cs typeface="Lato"/>
                <a:sym typeface="Lato"/>
              </a:rPr>
              <a:t>worst case runtime</a:t>
            </a:r>
            <a:r>
              <a:rPr lang="en">
                <a:solidFill>
                  <a:schemeClr val="dk1"/>
                </a:solidFill>
                <a:latin typeface="Lato"/>
                <a:ea typeface="Lato"/>
                <a:cs typeface="Lato"/>
                <a:sym typeface="Lato"/>
              </a:rPr>
              <a:t> for </a:t>
            </a:r>
            <a:r>
              <a:rPr lang="en">
                <a:solidFill>
                  <a:schemeClr val="dk1"/>
                </a:solidFill>
                <a:latin typeface="Courier New"/>
                <a:ea typeface="Courier New"/>
                <a:cs typeface="Courier New"/>
                <a:sym typeface="Courier New"/>
              </a:rPr>
              <a:t>union</a:t>
            </a:r>
            <a:r>
              <a:rPr lang="en">
                <a:solidFill>
                  <a:schemeClr val="dk1"/>
                </a:solidFill>
                <a:latin typeface="Lato"/>
                <a:ea typeface="Lato"/>
                <a:cs typeface="Lato"/>
                <a:sym typeface="Lato"/>
              </a:rPr>
              <a:t> will still be linear. How can we optimize this? </a:t>
            </a:r>
            <a:endParaRPr>
              <a:solidFill>
                <a:schemeClr val="dk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0"/>
          <p:cNvSpPr txBox="1"/>
          <p:nvPr/>
        </p:nvSpPr>
        <p:spPr>
          <a:xfrm>
            <a:off x="763350" y="2318850"/>
            <a:ext cx="53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Weighted Quick Union</a:t>
            </a:r>
            <a:endParaRPr b="1" sz="2400">
              <a:solidFill>
                <a:srgbClr val="38A7FF"/>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nvSpPr>
        <p:spPr>
          <a:xfrm>
            <a:off x="632025" y="423275"/>
            <a:ext cx="6532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Union</a:t>
            </a:r>
            <a:endParaRPr b="1" sz="2400">
              <a:solidFill>
                <a:srgbClr val="38A7FF"/>
              </a:solidFill>
              <a:latin typeface="Lato"/>
              <a:ea typeface="Lato"/>
              <a:cs typeface="Lato"/>
              <a:sym typeface="Lato"/>
            </a:endParaRPr>
          </a:p>
        </p:txBody>
      </p:sp>
      <p:sp>
        <p:nvSpPr>
          <p:cNvPr id="156" name="Google Shape;156;p31"/>
          <p:cNvSpPr txBox="1"/>
          <p:nvPr/>
        </p:nvSpPr>
        <p:spPr>
          <a:xfrm>
            <a:off x="632025" y="1330225"/>
            <a:ext cx="78471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Lato"/>
                <a:ea typeface="Lato"/>
                <a:cs typeface="Lato"/>
                <a:sym typeface="Lato"/>
              </a:rPr>
              <a:t>While our union operation does become faster in some cases, it’s worst case is still O(N). </a:t>
            </a:r>
            <a:r>
              <a:rPr b="1" lang="en">
                <a:solidFill>
                  <a:schemeClr val="dk1"/>
                </a:solidFill>
                <a:latin typeface="Courier New"/>
                <a:ea typeface="Courier New"/>
                <a:cs typeface="Courier New"/>
                <a:sym typeface="Courier New"/>
              </a:rPr>
              <a:t>find</a:t>
            </a:r>
            <a:r>
              <a:rPr b="1" lang="en">
                <a:solidFill>
                  <a:schemeClr val="dk1"/>
                </a:solidFill>
                <a:latin typeface="Lato"/>
                <a:ea typeface="Lato"/>
                <a:cs typeface="Lato"/>
                <a:sym typeface="Lato"/>
              </a:rPr>
              <a:t> is also still O(N).  For example, if we end up with the following disjoint sets structure, we’ll get the worst case runtime: </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dk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2"/>
          <p:cNvSpPr txBox="1"/>
          <p:nvPr/>
        </p:nvSpPr>
        <p:spPr>
          <a:xfrm>
            <a:off x="632025" y="423275"/>
            <a:ext cx="6532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Union</a:t>
            </a:r>
            <a:endParaRPr b="1" sz="2400">
              <a:solidFill>
                <a:srgbClr val="38A7FF"/>
              </a:solidFill>
              <a:latin typeface="Lato"/>
              <a:ea typeface="Lato"/>
              <a:cs typeface="Lato"/>
              <a:sym typeface="Lato"/>
            </a:endParaRPr>
          </a:p>
        </p:txBody>
      </p:sp>
      <p:sp>
        <p:nvSpPr>
          <p:cNvPr id="162" name="Google Shape;162;p32"/>
          <p:cNvSpPr txBox="1"/>
          <p:nvPr/>
        </p:nvSpPr>
        <p:spPr>
          <a:xfrm>
            <a:off x="632025" y="1330225"/>
            <a:ext cx="7847100" cy="1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latin typeface="Lato"/>
                <a:ea typeface="Lato"/>
                <a:cs typeface="Lato"/>
                <a:sym typeface="Lato"/>
              </a:rPr>
              <a:t>While our union operation does become faster in some cases, it’s worst case is still O(N). </a:t>
            </a:r>
            <a:r>
              <a:rPr b="1" lang="en">
                <a:solidFill>
                  <a:schemeClr val="dk1"/>
                </a:solidFill>
                <a:latin typeface="Courier New"/>
                <a:ea typeface="Courier New"/>
                <a:cs typeface="Courier New"/>
                <a:sym typeface="Courier New"/>
              </a:rPr>
              <a:t>find</a:t>
            </a:r>
            <a:r>
              <a:rPr b="1" lang="en">
                <a:solidFill>
                  <a:schemeClr val="dk1"/>
                </a:solidFill>
                <a:latin typeface="Lato"/>
                <a:ea typeface="Lato"/>
                <a:cs typeface="Lato"/>
                <a:sym typeface="Lato"/>
              </a:rPr>
              <a:t> is also still O(N).  For example, if we end up with the following disjoint sets structure, we’ll get the worst case runtime: </a:t>
            </a:r>
            <a:endParaRPr b="1">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dk1"/>
              </a:solidFill>
              <a:latin typeface="Lato"/>
              <a:ea typeface="Lato"/>
              <a:cs typeface="Lato"/>
              <a:sym typeface="Lato"/>
            </a:endParaRPr>
          </a:p>
        </p:txBody>
      </p:sp>
      <p:pic>
        <p:nvPicPr>
          <p:cNvPr id="163" name="Google Shape;163;p32"/>
          <p:cNvPicPr preferRelativeResize="0"/>
          <p:nvPr/>
        </p:nvPicPr>
        <p:blipFill>
          <a:blip r:embed="rId3">
            <a:alphaModFix/>
          </a:blip>
          <a:stretch>
            <a:fillRect/>
          </a:stretch>
        </p:blipFill>
        <p:spPr>
          <a:xfrm>
            <a:off x="3675400" y="2223125"/>
            <a:ext cx="1760325" cy="2399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5"/>
          <p:cNvSpPr txBox="1"/>
          <p:nvPr/>
        </p:nvSpPr>
        <p:spPr>
          <a:xfrm>
            <a:off x="632025" y="423275"/>
            <a:ext cx="53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Announcements</a:t>
            </a:r>
            <a:endParaRPr b="1" sz="2400">
              <a:solidFill>
                <a:srgbClr val="38A7FF"/>
              </a:solidFill>
              <a:latin typeface="Lato"/>
              <a:ea typeface="Lato"/>
              <a:cs typeface="Lato"/>
              <a:sym typeface="Lato"/>
            </a:endParaRPr>
          </a:p>
        </p:txBody>
      </p:sp>
      <p:sp>
        <p:nvSpPr>
          <p:cNvPr id="61" name="Google Shape;61;p15"/>
          <p:cNvSpPr txBox="1"/>
          <p:nvPr/>
        </p:nvSpPr>
        <p:spPr>
          <a:xfrm>
            <a:off x="632025" y="1330225"/>
            <a:ext cx="7847100" cy="287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rgbClr val="FF0000"/>
                </a:solidFill>
                <a:latin typeface="Lato"/>
                <a:ea typeface="Lato"/>
                <a:cs typeface="Lato"/>
                <a:sym typeface="Lato"/>
              </a:rPr>
              <a:t>Congrats on finishing the midterm!</a:t>
            </a:r>
            <a:endParaRPr b="1">
              <a:solidFill>
                <a:srgbClr val="FF0000"/>
              </a:solidFill>
              <a:latin typeface="Lato"/>
              <a:ea typeface="Lato"/>
              <a:cs typeface="Lato"/>
              <a:sym typeface="Lato"/>
            </a:endParaRPr>
          </a:p>
          <a:p>
            <a:pPr indent="0" lvl="0" marL="0" rtl="0" algn="l">
              <a:lnSpc>
                <a:spcPct val="115000"/>
              </a:lnSpc>
              <a:spcBef>
                <a:spcPts val="0"/>
              </a:spcBef>
              <a:spcAft>
                <a:spcPts val="0"/>
              </a:spcAft>
              <a:buNone/>
            </a:pPr>
            <a:r>
              <a:t/>
            </a:r>
            <a:endParaRPr b="1">
              <a:solidFill>
                <a:schemeClr val="dk1"/>
              </a:solidFill>
              <a:latin typeface="Lato"/>
              <a:ea typeface="Lato"/>
              <a:cs typeface="Lato"/>
              <a:sym typeface="Lato"/>
            </a:endParaRPr>
          </a:p>
          <a:p>
            <a:pPr indent="0" lvl="0" marL="0" rtl="0" algn="l">
              <a:lnSpc>
                <a:spcPct val="115000"/>
              </a:lnSpc>
              <a:spcBef>
                <a:spcPts val="0"/>
              </a:spcBef>
              <a:spcAft>
                <a:spcPts val="0"/>
              </a:spcAft>
              <a:buNone/>
            </a:pPr>
            <a:r>
              <a:rPr b="1" lang="en">
                <a:solidFill>
                  <a:schemeClr val="dk1"/>
                </a:solidFill>
                <a:latin typeface="Lato"/>
                <a:ea typeface="Lato"/>
                <a:cs typeface="Lato"/>
                <a:sym typeface="Lato"/>
              </a:rPr>
              <a:t>Homework 2 is due Wednesday, 10/9 at 11:59 pm. </a:t>
            </a:r>
            <a:endParaRPr b="1">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b="1" lang="en">
                <a:solidFill>
                  <a:schemeClr val="dk1"/>
                </a:solidFill>
                <a:latin typeface="Lato"/>
                <a:ea typeface="Lato"/>
                <a:cs typeface="Lato"/>
                <a:sym typeface="Lato"/>
              </a:rPr>
              <a:t>Homework Party on 10/8</a:t>
            </a:r>
            <a:endParaRPr b="1">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1">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1">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1">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1">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1">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1">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1">
              <a:solidFill>
                <a:schemeClr val="dk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3"/>
          <p:cNvSpPr txBox="1"/>
          <p:nvPr/>
        </p:nvSpPr>
        <p:spPr>
          <a:xfrm>
            <a:off x="632025" y="423275"/>
            <a:ext cx="6532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Weighted Quick Union</a:t>
            </a:r>
            <a:endParaRPr b="1" sz="2400">
              <a:solidFill>
                <a:srgbClr val="38A7FF"/>
              </a:solidFill>
              <a:latin typeface="Lato"/>
              <a:ea typeface="Lato"/>
              <a:cs typeface="Lato"/>
              <a:sym typeface="Lato"/>
            </a:endParaRPr>
          </a:p>
        </p:txBody>
      </p:sp>
      <p:sp>
        <p:nvSpPr>
          <p:cNvPr id="169" name="Google Shape;169;p33"/>
          <p:cNvSpPr txBox="1"/>
          <p:nvPr/>
        </p:nvSpPr>
        <p:spPr>
          <a:xfrm>
            <a:off x="632025" y="1330225"/>
            <a:ext cx="78471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Lato"/>
                <a:ea typeface="Lato"/>
                <a:cs typeface="Lato"/>
                <a:sym typeface="Lato"/>
              </a:rPr>
              <a:t>How can we remedy this problem? </a:t>
            </a:r>
            <a:endParaRPr b="1">
              <a:solidFill>
                <a:schemeClr val="dk1"/>
              </a:solidFill>
              <a:latin typeface="Lato"/>
              <a:ea typeface="Lato"/>
              <a:cs typeface="Lato"/>
              <a:sym typeface="Lato"/>
            </a:endParaRPr>
          </a:p>
          <a:p>
            <a:pPr indent="0" lvl="0" marL="457200" rtl="0" algn="l">
              <a:lnSpc>
                <a:spcPct val="115000"/>
              </a:lnSpc>
              <a:spcBef>
                <a:spcPts val="0"/>
              </a:spcBef>
              <a:spcAft>
                <a:spcPts val="0"/>
              </a:spcAft>
              <a:buNone/>
            </a:pPr>
            <a:r>
              <a:t/>
            </a:r>
            <a:endParaRPr>
              <a:solidFill>
                <a:schemeClr val="dk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4"/>
          <p:cNvSpPr txBox="1"/>
          <p:nvPr/>
        </p:nvSpPr>
        <p:spPr>
          <a:xfrm>
            <a:off x="632025" y="423275"/>
            <a:ext cx="6532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Weighted Quick Union</a:t>
            </a:r>
            <a:endParaRPr b="1" sz="2400">
              <a:solidFill>
                <a:srgbClr val="38A7FF"/>
              </a:solidFill>
              <a:latin typeface="Lato"/>
              <a:ea typeface="Lato"/>
              <a:cs typeface="Lato"/>
              <a:sym typeface="Lato"/>
            </a:endParaRPr>
          </a:p>
        </p:txBody>
      </p:sp>
      <p:sp>
        <p:nvSpPr>
          <p:cNvPr id="175" name="Google Shape;175;p34"/>
          <p:cNvSpPr txBox="1"/>
          <p:nvPr/>
        </p:nvSpPr>
        <p:spPr>
          <a:xfrm>
            <a:off x="632025" y="1330225"/>
            <a:ext cx="7847100" cy="163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Lato"/>
                <a:ea typeface="Lato"/>
                <a:cs typeface="Lato"/>
                <a:sym typeface="Lato"/>
              </a:rPr>
              <a:t>How can we remedy this problem? </a:t>
            </a:r>
            <a:endParaRPr b="1">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1">
              <a:solidFill>
                <a:schemeClr val="dk1"/>
              </a:solidFill>
              <a:latin typeface="Lato"/>
              <a:ea typeface="Lato"/>
              <a:cs typeface="Lato"/>
              <a:sym typeface="Lato"/>
            </a:endParaRPr>
          </a:p>
          <a:p>
            <a:pPr indent="0" lvl="0" marL="0" rtl="0" algn="l">
              <a:lnSpc>
                <a:spcPct val="115000"/>
              </a:lnSpc>
              <a:spcBef>
                <a:spcPts val="0"/>
              </a:spcBef>
              <a:spcAft>
                <a:spcPts val="0"/>
              </a:spcAft>
              <a:buNone/>
            </a:pPr>
            <a:r>
              <a:rPr b="1" lang="en">
                <a:solidFill>
                  <a:schemeClr val="dk1"/>
                </a:solidFill>
                <a:latin typeface="Lato"/>
                <a:ea typeface="Lato"/>
                <a:cs typeface="Lato"/>
                <a:sym typeface="Lato"/>
              </a:rPr>
              <a:t>We can solve this by </a:t>
            </a:r>
            <a:r>
              <a:rPr b="1" lang="en">
                <a:solidFill>
                  <a:srgbClr val="01B401"/>
                </a:solidFill>
                <a:latin typeface="Lato"/>
                <a:ea typeface="Lato"/>
                <a:cs typeface="Lato"/>
                <a:sym typeface="Lato"/>
              </a:rPr>
              <a:t>unioning based on size/weight</a:t>
            </a:r>
            <a:r>
              <a:rPr b="1" lang="en">
                <a:solidFill>
                  <a:schemeClr val="dk1"/>
                </a:solidFill>
                <a:latin typeface="Lato"/>
                <a:ea typeface="Lato"/>
                <a:cs typeface="Lato"/>
                <a:sym typeface="Lato"/>
              </a:rPr>
              <a:t>. This is done to keep trees as shallow as possible and to avoid the possibility of spindly trees, like before, from forming. </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dk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5"/>
          <p:cNvSpPr/>
          <p:nvPr/>
        </p:nvSpPr>
        <p:spPr>
          <a:xfrm>
            <a:off x="3145150" y="6451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81" name="Google Shape;181;p35"/>
          <p:cNvSpPr/>
          <p:nvPr/>
        </p:nvSpPr>
        <p:spPr>
          <a:xfrm>
            <a:off x="3620790" y="6451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82" name="Google Shape;182;p35"/>
          <p:cNvSpPr/>
          <p:nvPr/>
        </p:nvSpPr>
        <p:spPr>
          <a:xfrm>
            <a:off x="4096430" y="6451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83" name="Google Shape;183;p35"/>
          <p:cNvSpPr/>
          <p:nvPr/>
        </p:nvSpPr>
        <p:spPr>
          <a:xfrm>
            <a:off x="4572070" y="6451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84" name="Google Shape;184;p35"/>
          <p:cNvSpPr/>
          <p:nvPr/>
        </p:nvSpPr>
        <p:spPr>
          <a:xfrm>
            <a:off x="5047711" y="6451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85" name="Google Shape;185;p35"/>
          <p:cNvSpPr/>
          <p:nvPr/>
        </p:nvSpPr>
        <p:spPr>
          <a:xfrm>
            <a:off x="5523351" y="6451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86" name="Google Shape;186;p35"/>
          <p:cNvSpPr txBox="1"/>
          <p:nvPr/>
        </p:nvSpPr>
        <p:spPr>
          <a:xfrm>
            <a:off x="3189525" y="1296350"/>
            <a:ext cx="2789400" cy="4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 0	 1	  2	  3	   4	   5</a:t>
            </a:r>
            <a:endParaRPr>
              <a:latin typeface="Open Sans"/>
              <a:ea typeface="Open Sans"/>
              <a:cs typeface="Open Sans"/>
              <a:sym typeface="Open Sans"/>
            </a:endParaRPr>
          </a:p>
        </p:txBody>
      </p:sp>
      <p:sp>
        <p:nvSpPr>
          <p:cNvPr id="187" name="Google Shape;187;p35"/>
          <p:cNvSpPr/>
          <p:nvPr/>
        </p:nvSpPr>
        <p:spPr>
          <a:xfrm>
            <a:off x="2118688" y="2496625"/>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88" name="Google Shape;188;p35"/>
          <p:cNvSpPr/>
          <p:nvPr/>
        </p:nvSpPr>
        <p:spPr>
          <a:xfrm>
            <a:off x="3004903" y="2496625"/>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89" name="Google Shape;189;p35"/>
          <p:cNvSpPr/>
          <p:nvPr/>
        </p:nvSpPr>
        <p:spPr>
          <a:xfrm>
            <a:off x="3891128" y="2486925"/>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90" name="Google Shape;190;p35"/>
          <p:cNvSpPr/>
          <p:nvPr/>
        </p:nvSpPr>
        <p:spPr>
          <a:xfrm>
            <a:off x="4777353" y="2486925"/>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91" name="Google Shape;191;p35"/>
          <p:cNvSpPr/>
          <p:nvPr/>
        </p:nvSpPr>
        <p:spPr>
          <a:xfrm>
            <a:off x="5663578" y="2486925"/>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192" name="Google Shape;192;p35"/>
          <p:cNvSpPr/>
          <p:nvPr/>
        </p:nvSpPr>
        <p:spPr>
          <a:xfrm>
            <a:off x="6549803" y="2496625"/>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p:nvPr/>
        </p:nvSpPr>
        <p:spPr>
          <a:xfrm>
            <a:off x="3145150" y="6451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98" name="Google Shape;198;p36"/>
          <p:cNvSpPr/>
          <p:nvPr/>
        </p:nvSpPr>
        <p:spPr>
          <a:xfrm>
            <a:off x="3620790" y="6451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99" name="Google Shape;199;p36"/>
          <p:cNvSpPr/>
          <p:nvPr/>
        </p:nvSpPr>
        <p:spPr>
          <a:xfrm>
            <a:off x="4096430" y="6451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00" name="Google Shape;200;p36"/>
          <p:cNvSpPr/>
          <p:nvPr/>
        </p:nvSpPr>
        <p:spPr>
          <a:xfrm>
            <a:off x="4572070" y="6451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01" name="Google Shape;201;p36"/>
          <p:cNvSpPr/>
          <p:nvPr/>
        </p:nvSpPr>
        <p:spPr>
          <a:xfrm>
            <a:off x="5047711" y="6451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02" name="Google Shape;202;p36"/>
          <p:cNvSpPr/>
          <p:nvPr/>
        </p:nvSpPr>
        <p:spPr>
          <a:xfrm>
            <a:off x="5523351" y="6451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03" name="Google Shape;203;p36"/>
          <p:cNvSpPr txBox="1"/>
          <p:nvPr/>
        </p:nvSpPr>
        <p:spPr>
          <a:xfrm>
            <a:off x="3189525" y="1296350"/>
            <a:ext cx="2789400" cy="4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 0	 1	  2	  3	   4	   5</a:t>
            </a:r>
            <a:endParaRPr>
              <a:latin typeface="Open Sans"/>
              <a:ea typeface="Open Sans"/>
              <a:cs typeface="Open Sans"/>
              <a:sym typeface="Open Sans"/>
            </a:endParaRPr>
          </a:p>
        </p:txBody>
      </p:sp>
      <p:sp>
        <p:nvSpPr>
          <p:cNvPr id="204" name="Google Shape;204;p36"/>
          <p:cNvSpPr/>
          <p:nvPr/>
        </p:nvSpPr>
        <p:spPr>
          <a:xfrm>
            <a:off x="2118688" y="2496625"/>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205" name="Google Shape;205;p36"/>
          <p:cNvSpPr/>
          <p:nvPr/>
        </p:nvSpPr>
        <p:spPr>
          <a:xfrm>
            <a:off x="3004903" y="2496625"/>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06" name="Google Shape;206;p36"/>
          <p:cNvSpPr/>
          <p:nvPr/>
        </p:nvSpPr>
        <p:spPr>
          <a:xfrm>
            <a:off x="3891128" y="2486925"/>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07" name="Google Shape;207;p36"/>
          <p:cNvSpPr/>
          <p:nvPr/>
        </p:nvSpPr>
        <p:spPr>
          <a:xfrm>
            <a:off x="4777353" y="2486925"/>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08" name="Google Shape;208;p36"/>
          <p:cNvSpPr/>
          <p:nvPr/>
        </p:nvSpPr>
        <p:spPr>
          <a:xfrm>
            <a:off x="5663578" y="2486925"/>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209" name="Google Shape;209;p36"/>
          <p:cNvSpPr/>
          <p:nvPr/>
        </p:nvSpPr>
        <p:spPr>
          <a:xfrm>
            <a:off x="6549803" y="2496625"/>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210" name="Google Shape;210;p36"/>
          <p:cNvSpPr txBox="1"/>
          <p:nvPr/>
        </p:nvSpPr>
        <p:spPr>
          <a:xfrm>
            <a:off x="6779350" y="598150"/>
            <a:ext cx="15201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a:solidFill>
                  <a:schemeClr val="dk1"/>
                </a:solidFill>
                <a:latin typeface="Lato"/>
                <a:ea typeface="Lato"/>
                <a:cs typeface="Lato"/>
                <a:sym typeface="Lato"/>
              </a:rPr>
              <a:t>union(0, 2)</a:t>
            </a:r>
            <a:endParaRPr b="1">
              <a:solidFill>
                <a:schemeClr val="dk1"/>
              </a:solidFill>
              <a:latin typeface="Lato"/>
              <a:ea typeface="Lato"/>
              <a:cs typeface="Lato"/>
              <a:sym typeface="Lato"/>
            </a:endParaRPr>
          </a:p>
          <a:p>
            <a:pPr indent="0" lvl="0" marL="0" rtl="0" algn="ctr">
              <a:lnSpc>
                <a:spcPct val="115000"/>
              </a:lnSpc>
              <a:spcBef>
                <a:spcPts val="0"/>
              </a:spcBef>
              <a:spcAft>
                <a:spcPts val="0"/>
              </a:spcAft>
              <a:buNone/>
            </a:pPr>
            <a:r>
              <a:rPr b="1" lang="en">
                <a:solidFill>
                  <a:schemeClr val="dk1"/>
                </a:solidFill>
                <a:latin typeface="Lato"/>
                <a:ea typeface="Lato"/>
                <a:cs typeface="Lato"/>
                <a:sym typeface="Lato"/>
              </a:rPr>
              <a:t>union(1, 3)</a:t>
            </a:r>
            <a:endParaRPr b="1">
              <a:solidFill>
                <a:schemeClr val="dk1"/>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p:nvPr/>
        </p:nvSpPr>
        <p:spPr>
          <a:xfrm>
            <a:off x="3145150" y="6451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16" name="Google Shape;216;p37"/>
          <p:cNvSpPr/>
          <p:nvPr/>
        </p:nvSpPr>
        <p:spPr>
          <a:xfrm>
            <a:off x="3620790" y="6451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17" name="Google Shape;217;p37"/>
          <p:cNvSpPr/>
          <p:nvPr/>
        </p:nvSpPr>
        <p:spPr>
          <a:xfrm>
            <a:off x="4096430" y="6451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218" name="Google Shape;218;p37"/>
          <p:cNvSpPr/>
          <p:nvPr/>
        </p:nvSpPr>
        <p:spPr>
          <a:xfrm>
            <a:off x="4572070" y="6451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19" name="Google Shape;219;p37"/>
          <p:cNvSpPr/>
          <p:nvPr/>
        </p:nvSpPr>
        <p:spPr>
          <a:xfrm>
            <a:off x="5047711" y="6451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20" name="Google Shape;220;p37"/>
          <p:cNvSpPr/>
          <p:nvPr/>
        </p:nvSpPr>
        <p:spPr>
          <a:xfrm>
            <a:off x="5523351" y="6451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21" name="Google Shape;221;p37"/>
          <p:cNvSpPr txBox="1"/>
          <p:nvPr/>
        </p:nvSpPr>
        <p:spPr>
          <a:xfrm>
            <a:off x="3189525" y="1296350"/>
            <a:ext cx="2789400" cy="4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 0	 1	  2	  3	   4	   5</a:t>
            </a:r>
            <a:endParaRPr>
              <a:latin typeface="Open Sans"/>
              <a:ea typeface="Open Sans"/>
              <a:cs typeface="Open Sans"/>
              <a:sym typeface="Open Sans"/>
            </a:endParaRPr>
          </a:p>
        </p:txBody>
      </p:sp>
      <p:sp>
        <p:nvSpPr>
          <p:cNvPr id="222" name="Google Shape;222;p37"/>
          <p:cNvSpPr/>
          <p:nvPr/>
        </p:nvSpPr>
        <p:spPr>
          <a:xfrm>
            <a:off x="2328863" y="2107288"/>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223" name="Google Shape;223;p37"/>
          <p:cNvSpPr/>
          <p:nvPr/>
        </p:nvSpPr>
        <p:spPr>
          <a:xfrm>
            <a:off x="3766928" y="2107288"/>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24" name="Google Shape;224;p37"/>
          <p:cNvSpPr/>
          <p:nvPr/>
        </p:nvSpPr>
        <p:spPr>
          <a:xfrm>
            <a:off x="2804378" y="3094213"/>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25" name="Google Shape;225;p37"/>
          <p:cNvSpPr/>
          <p:nvPr/>
        </p:nvSpPr>
        <p:spPr>
          <a:xfrm>
            <a:off x="4242428" y="3094213"/>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26" name="Google Shape;226;p37"/>
          <p:cNvSpPr/>
          <p:nvPr/>
        </p:nvSpPr>
        <p:spPr>
          <a:xfrm>
            <a:off x="5477840" y="259595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227" name="Google Shape;227;p37"/>
          <p:cNvSpPr/>
          <p:nvPr/>
        </p:nvSpPr>
        <p:spPr>
          <a:xfrm>
            <a:off x="6364065" y="260565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228" name="Google Shape;228;p37"/>
          <p:cNvSpPr txBox="1"/>
          <p:nvPr/>
        </p:nvSpPr>
        <p:spPr>
          <a:xfrm>
            <a:off x="6779350" y="598150"/>
            <a:ext cx="15201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a:solidFill>
                  <a:schemeClr val="dk1"/>
                </a:solidFill>
                <a:latin typeface="Lato"/>
                <a:ea typeface="Lato"/>
                <a:cs typeface="Lato"/>
                <a:sym typeface="Lato"/>
              </a:rPr>
              <a:t>union(0, 2)</a:t>
            </a:r>
            <a:endParaRPr b="1">
              <a:solidFill>
                <a:schemeClr val="dk1"/>
              </a:solidFill>
              <a:latin typeface="Lato"/>
              <a:ea typeface="Lato"/>
              <a:cs typeface="Lato"/>
              <a:sym typeface="Lato"/>
            </a:endParaRPr>
          </a:p>
          <a:p>
            <a:pPr indent="0" lvl="0" marL="0" rtl="0" algn="ctr">
              <a:lnSpc>
                <a:spcPct val="115000"/>
              </a:lnSpc>
              <a:spcBef>
                <a:spcPts val="0"/>
              </a:spcBef>
              <a:spcAft>
                <a:spcPts val="0"/>
              </a:spcAft>
              <a:buNone/>
            </a:pPr>
            <a:r>
              <a:rPr b="1" lang="en">
                <a:solidFill>
                  <a:schemeClr val="dk1"/>
                </a:solidFill>
                <a:latin typeface="Lato"/>
                <a:ea typeface="Lato"/>
                <a:cs typeface="Lato"/>
                <a:sym typeface="Lato"/>
              </a:rPr>
              <a:t>union(1, 3)</a:t>
            </a:r>
            <a:endParaRPr b="1">
              <a:solidFill>
                <a:schemeClr val="dk1"/>
              </a:solidFill>
              <a:latin typeface="Lato"/>
              <a:ea typeface="Lato"/>
              <a:cs typeface="Lato"/>
              <a:sym typeface="Lato"/>
            </a:endParaRPr>
          </a:p>
        </p:txBody>
      </p:sp>
      <p:cxnSp>
        <p:nvCxnSpPr>
          <p:cNvPr id="229" name="Google Shape;229;p37"/>
          <p:cNvCxnSpPr>
            <a:stCxn id="222" idx="2"/>
            <a:endCxn id="224" idx="0"/>
          </p:cNvCxnSpPr>
          <p:nvPr/>
        </p:nvCxnSpPr>
        <p:spPr>
          <a:xfrm>
            <a:off x="2566613" y="2661388"/>
            <a:ext cx="475500" cy="432900"/>
          </a:xfrm>
          <a:prstGeom prst="straightConnector1">
            <a:avLst/>
          </a:prstGeom>
          <a:noFill/>
          <a:ln cap="flat" cmpd="sng" w="9525">
            <a:solidFill>
              <a:schemeClr val="dk2"/>
            </a:solidFill>
            <a:prstDash val="solid"/>
            <a:round/>
            <a:headEnd len="med" w="med" type="none"/>
            <a:tailEnd len="med" w="med" type="none"/>
          </a:ln>
        </p:spPr>
      </p:cxnSp>
      <p:cxnSp>
        <p:nvCxnSpPr>
          <p:cNvPr id="230" name="Google Shape;230;p37"/>
          <p:cNvCxnSpPr>
            <a:stCxn id="223" idx="2"/>
            <a:endCxn id="225" idx="0"/>
          </p:cNvCxnSpPr>
          <p:nvPr/>
        </p:nvCxnSpPr>
        <p:spPr>
          <a:xfrm>
            <a:off x="4004678" y="2661388"/>
            <a:ext cx="475500" cy="432900"/>
          </a:xfrm>
          <a:prstGeom prst="straightConnector1">
            <a:avLst/>
          </a:prstGeom>
          <a:noFill/>
          <a:ln cap="flat" cmpd="sng" w="9525">
            <a:solidFill>
              <a:schemeClr val="dk2"/>
            </a:solidFill>
            <a:prstDash val="solid"/>
            <a:round/>
            <a:headEnd len="med" w="med" type="none"/>
            <a:tailEnd len="med" w="med" type="none"/>
          </a:ln>
        </p:spPr>
      </p:cxnSp>
      <p:sp>
        <p:nvSpPr>
          <p:cNvPr id="231" name="Google Shape;231;p37"/>
          <p:cNvSpPr txBox="1"/>
          <p:nvPr/>
        </p:nvSpPr>
        <p:spPr>
          <a:xfrm>
            <a:off x="6972100" y="1506025"/>
            <a:ext cx="1884300" cy="961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300">
                <a:solidFill>
                  <a:schemeClr val="dk1"/>
                </a:solidFill>
                <a:latin typeface="Lato"/>
                <a:ea typeface="Lato"/>
                <a:cs typeface="Lato"/>
                <a:sym typeface="Lato"/>
              </a:rPr>
              <a:t>Note: The tiebreaking here is different from the lab!</a:t>
            </a:r>
            <a:endParaRPr b="1" sz="1300">
              <a:solidFill>
                <a:schemeClr val="dk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p:nvPr/>
        </p:nvSpPr>
        <p:spPr>
          <a:xfrm>
            <a:off x="3145150" y="6451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37" name="Google Shape;237;p38"/>
          <p:cNvSpPr/>
          <p:nvPr/>
        </p:nvSpPr>
        <p:spPr>
          <a:xfrm>
            <a:off x="3620790" y="6451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38" name="Google Shape;238;p38"/>
          <p:cNvSpPr/>
          <p:nvPr/>
        </p:nvSpPr>
        <p:spPr>
          <a:xfrm>
            <a:off x="4096430" y="6451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239" name="Google Shape;239;p38"/>
          <p:cNvSpPr/>
          <p:nvPr/>
        </p:nvSpPr>
        <p:spPr>
          <a:xfrm>
            <a:off x="4572070" y="6451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40" name="Google Shape;240;p38"/>
          <p:cNvSpPr/>
          <p:nvPr/>
        </p:nvSpPr>
        <p:spPr>
          <a:xfrm>
            <a:off x="5047711" y="6451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41" name="Google Shape;241;p38"/>
          <p:cNvSpPr/>
          <p:nvPr/>
        </p:nvSpPr>
        <p:spPr>
          <a:xfrm>
            <a:off x="5523351" y="6451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42" name="Google Shape;242;p38"/>
          <p:cNvSpPr txBox="1"/>
          <p:nvPr/>
        </p:nvSpPr>
        <p:spPr>
          <a:xfrm>
            <a:off x="3189525" y="1296350"/>
            <a:ext cx="2789400" cy="4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 0	 1	  2	  3	   4	   5</a:t>
            </a:r>
            <a:endParaRPr>
              <a:latin typeface="Open Sans"/>
              <a:ea typeface="Open Sans"/>
              <a:cs typeface="Open Sans"/>
              <a:sym typeface="Open Sans"/>
            </a:endParaRPr>
          </a:p>
        </p:txBody>
      </p:sp>
      <p:sp>
        <p:nvSpPr>
          <p:cNvPr id="243" name="Google Shape;243;p38"/>
          <p:cNvSpPr/>
          <p:nvPr/>
        </p:nvSpPr>
        <p:spPr>
          <a:xfrm>
            <a:off x="2328863" y="2107288"/>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244" name="Google Shape;244;p38"/>
          <p:cNvSpPr/>
          <p:nvPr/>
        </p:nvSpPr>
        <p:spPr>
          <a:xfrm>
            <a:off x="3766928" y="2107288"/>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45" name="Google Shape;245;p38"/>
          <p:cNvSpPr/>
          <p:nvPr/>
        </p:nvSpPr>
        <p:spPr>
          <a:xfrm>
            <a:off x="2804378" y="3094213"/>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46" name="Google Shape;246;p38"/>
          <p:cNvSpPr/>
          <p:nvPr/>
        </p:nvSpPr>
        <p:spPr>
          <a:xfrm>
            <a:off x="4242428" y="3094213"/>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47" name="Google Shape;247;p38"/>
          <p:cNvSpPr/>
          <p:nvPr/>
        </p:nvSpPr>
        <p:spPr>
          <a:xfrm>
            <a:off x="5477840" y="259595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248" name="Google Shape;248;p38"/>
          <p:cNvSpPr/>
          <p:nvPr/>
        </p:nvSpPr>
        <p:spPr>
          <a:xfrm>
            <a:off x="6364065" y="260565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249" name="Google Shape;249;p38"/>
          <p:cNvSpPr txBox="1"/>
          <p:nvPr/>
        </p:nvSpPr>
        <p:spPr>
          <a:xfrm>
            <a:off x="6779350" y="598150"/>
            <a:ext cx="15201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a:solidFill>
                  <a:schemeClr val="dk1"/>
                </a:solidFill>
                <a:latin typeface="Lato"/>
                <a:ea typeface="Lato"/>
                <a:cs typeface="Lato"/>
                <a:sym typeface="Lato"/>
              </a:rPr>
              <a:t>union(0, 4)</a:t>
            </a:r>
            <a:endParaRPr b="1">
              <a:solidFill>
                <a:schemeClr val="dk1"/>
              </a:solidFill>
              <a:latin typeface="Lato"/>
              <a:ea typeface="Lato"/>
              <a:cs typeface="Lato"/>
              <a:sym typeface="Lato"/>
            </a:endParaRPr>
          </a:p>
        </p:txBody>
      </p:sp>
      <p:cxnSp>
        <p:nvCxnSpPr>
          <p:cNvPr id="250" name="Google Shape;250;p38"/>
          <p:cNvCxnSpPr>
            <a:stCxn id="243" idx="2"/>
            <a:endCxn id="245" idx="0"/>
          </p:cNvCxnSpPr>
          <p:nvPr/>
        </p:nvCxnSpPr>
        <p:spPr>
          <a:xfrm>
            <a:off x="2566613" y="2661388"/>
            <a:ext cx="475500" cy="432900"/>
          </a:xfrm>
          <a:prstGeom prst="straightConnector1">
            <a:avLst/>
          </a:prstGeom>
          <a:noFill/>
          <a:ln cap="flat" cmpd="sng" w="9525">
            <a:solidFill>
              <a:schemeClr val="dk2"/>
            </a:solidFill>
            <a:prstDash val="solid"/>
            <a:round/>
            <a:headEnd len="med" w="med" type="none"/>
            <a:tailEnd len="med" w="med" type="none"/>
          </a:ln>
        </p:spPr>
      </p:cxnSp>
      <p:cxnSp>
        <p:nvCxnSpPr>
          <p:cNvPr id="251" name="Google Shape;251;p38"/>
          <p:cNvCxnSpPr>
            <a:stCxn id="244" idx="2"/>
            <a:endCxn id="246" idx="0"/>
          </p:cNvCxnSpPr>
          <p:nvPr/>
        </p:nvCxnSpPr>
        <p:spPr>
          <a:xfrm>
            <a:off x="4004678" y="2661388"/>
            <a:ext cx="475500" cy="432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p:nvPr/>
        </p:nvSpPr>
        <p:spPr>
          <a:xfrm>
            <a:off x="3145150" y="6451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57" name="Google Shape;257;p39"/>
          <p:cNvSpPr/>
          <p:nvPr/>
        </p:nvSpPr>
        <p:spPr>
          <a:xfrm>
            <a:off x="3620790" y="6451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58" name="Google Shape;258;p39"/>
          <p:cNvSpPr/>
          <p:nvPr/>
        </p:nvSpPr>
        <p:spPr>
          <a:xfrm>
            <a:off x="4096430" y="6451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259" name="Google Shape;259;p39"/>
          <p:cNvSpPr/>
          <p:nvPr/>
        </p:nvSpPr>
        <p:spPr>
          <a:xfrm>
            <a:off x="4572070" y="6451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60" name="Google Shape;260;p39"/>
          <p:cNvSpPr/>
          <p:nvPr/>
        </p:nvSpPr>
        <p:spPr>
          <a:xfrm>
            <a:off x="5047711" y="6451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261" name="Google Shape;261;p39"/>
          <p:cNvSpPr/>
          <p:nvPr/>
        </p:nvSpPr>
        <p:spPr>
          <a:xfrm>
            <a:off x="5523351" y="6451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62" name="Google Shape;262;p39"/>
          <p:cNvSpPr txBox="1"/>
          <p:nvPr/>
        </p:nvSpPr>
        <p:spPr>
          <a:xfrm>
            <a:off x="3189525" y="1296350"/>
            <a:ext cx="2789400" cy="4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 0	 1	  2	  3	   4	   5</a:t>
            </a:r>
            <a:endParaRPr>
              <a:latin typeface="Open Sans"/>
              <a:ea typeface="Open Sans"/>
              <a:cs typeface="Open Sans"/>
              <a:sym typeface="Open Sans"/>
            </a:endParaRPr>
          </a:p>
        </p:txBody>
      </p:sp>
      <p:sp>
        <p:nvSpPr>
          <p:cNvPr id="263" name="Google Shape;263;p39"/>
          <p:cNvSpPr/>
          <p:nvPr/>
        </p:nvSpPr>
        <p:spPr>
          <a:xfrm>
            <a:off x="2896188" y="2117688"/>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264" name="Google Shape;264;p39"/>
          <p:cNvSpPr/>
          <p:nvPr/>
        </p:nvSpPr>
        <p:spPr>
          <a:xfrm>
            <a:off x="4334253" y="2117688"/>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65" name="Google Shape;265;p39"/>
          <p:cNvSpPr/>
          <p:nvPr/>
        </p:nvSpPr>
        <p:spPr>
          <a:xfrm>
            <a:off x="3371703" y="3104613"/>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66" name="Google Shape;266;p39"/>
          <p:cNvSpPr/>
          <p:nvPr/>
        </p:nvSpPr>
        <p:spPr>
          <a:xfrm>
            <a:off x="4809753" y="3104613"/>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67" name="Google Shape;267;p39"/>
          <p:cNvSpPr/>
          <p:nvPr/>
        </p:nvSpPr>
        <p:spPr>
          <a:xfrm>
            <a:off x="2420690" y="3104625"/>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268" name="Google Shape;268;p39"/>
          <p:cNvSpPr/>
          <p:nvPr/>
        </p:nvSpPr>
        <p:spPr>
          <a:xfrm>
            <a:off x="6247790" y="26112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269" name="Google Shape;269;p39"/>
          <p:cNvSpPr txBox="1"/>
          <p:nvPr/>
        </p:nvSpPr>
        <p:spPr>
          <a:xfrm>
            <a:off x="6779350" y="598150"/>
            <a:ext cx="15201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a:solidFill>
                  <a:schemeClr val="dk1"/>
                </a:solidFill>
                <a:latin typeface="Lato"/>
                <a:ea typeface="Lato"/>
                <a:cs typeface="Lato"/>
                <a:sym typeface="Lato"/>
              </a:rPr>
              <a:t>union(0, 4)</a:t>
            </a:r>
            <a:endParaRPr b="1">
              <a:solidFill>
                <a:schemeClr val="dk1"/>
              </a:solidFill>
              <a:latin typeface="Lato"/>
              <a:ea typeface="Lato"/>
              <a:cs typeface="Lato"/>
              <a:sym typeface="Lato"/>
            </a:endParaRPr>
          </a:p>
        </p:txBody>
      </p:sp>
      <p:cxnSp>
        <p:nvCxnSpPr>
          <p:cNvPr id="270" name="Google Shape;270;p39"/>
          <p:cNvCxnSpPr>
            <a:stCxn id="263" idx="2"/>
            <a:endCxn id="265" idx="0"/>
          </p:cNvCxnSpPr>
          <p:nvPr/>
        </p:nvCxnSpPr>
        <p:spPr>
          <a:xfrm>
            <a:off x="3133938" y="2671788"/>
            <a:ext cx="475500" cy="432900"/>
          </a:xfrm>
          <a:prstGeom prst="straightConnector1">
            <a:avLst/>
          </a:prstGeom>
          <a:noFill/>
          <a:ln cap="flat" cmpd="sng" w="9525">
            <a:solidFill>
              <a:schemeClr val="dk2"/>
            </a:solidFill>
            <a:prstDash val="solid"/>
            <a:round/>
            <a:headEnd len="med" w="med" type="none"/>
            <a:tailEnd len="med" w="med" type="none"/>
          </a:ln>
        </p:spPr>
      </p:cxnSp>
      <p:cxnSp>
        <p:nvCxnSpPr>
          <p:cNvPr id="271" name="Google Shape;271;p39"/>
          <p:cNvCxnSpPr>
            <a:stCxn id="264" idx="2"/>
            <a:endCxn id="266" idx="0"/>
          </p:cNvCxnSpPr>
          <p:nvPr/>
        </p:nvCxnSpPr>
        <p:spPr>
          <a:xfrm>
            <a:off x="4572003" y="2671788"/>
            <a:ext cx="475500" cy="432900"/>
          </a:xfrm>
          <a:prstGeom prst="straightConnector1">
            <a:avLst/>
          </a:prstGeom>
          <a:noFill/>
          <a:ln cap="flat" cmpd="sng" w="9525">
            <a:solidFill>
              <a:schemeClr val="dk2"/>
            </a:solidFill>
            <a:prstDash val="solid"/>
            <a:round/>
            <a:headEnd len="med" w="med" type="none"/>
            <a:tailEnd len="med" w="med" type="none"/>
          </a:ln>
        </p:spPr>
      </p:cxnSp>
      <p:cxnSp>
        <p:nvCxnSpPr>
          <p:cNvPr id="272" name="Google Shape;272;p39"/>
          <p:cNvCxnSpPr>
            <a:stCxn id="263" idx="2"/>
            <a:endCxn id="267" idx="0"/>
          </p:cNvCxnSpPr>
          <p:nvPr/>
        </p:nvCxnSpPr>
        <p:spPr>
          <a:xfrm flipH="1">
            <a:off x="2658438" y="2671788"/>
            <a:ext cx="475500" cy="432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0"/>
          <p:cNvSpPr/>
          <p:nvPr/>
        </p:nvSpPr>
        <p:spPr>
          <a:xfrm>
            <a:off x="3145150" y="6451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78" name="Google Shape;278;p40"/>
          <p:cNvSpPr/>
          <p:nvPr/>
        </p:nvSpPr>
        <p:spPr>
          <a:xfrm>
            <a:off x="3620790" y="6451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79" name="Google Shape;279;p40"/>
          <p:cNvSpPr/>
          <p:nvPr/>
        </p:nvSpPr>
        <p:spPr>
          <a:xfrm>
            <a:off x="4096430" y="6451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280" name="Google Shape;280;p40"/>
          <p:cNvSpPr/>
          <p:nvPr/>
        </p:nvSpPr>
        <p:spPr>
          <a:xfrm>
            <a:off x="4572070" y="6451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81" name="Google Shape;281;p40"/>
          <p:cNvSpPr/>
          <p:nvPr/>
        </p:nvSpPr>
        <p:spPr>
          <a:xfrm>
            <a:off x="5047711" y="6451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282" name="Google Shape;282;p40"/>
          <p:cNvSpPr/>
          <p:nvPr/>
        </p:nvSpPr>
        <p:spPr>
          <a:xfrm>
            <a:off x="5523351" y="6451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83" name="Google Shape;283;p40"/>
          <p:cNvSpPr txBox="1"/>
          <p:nvPr/>
        </p:nvSpPr>
        <p:spPr>
          <a:xfrm>
            <a:off x="3189525" y="1296350"/>
            <a:ext cx="2789400" cy="4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 0	 1	  2	  3	   4	   5</a:t>
            </a:r>
            <a:endParaRPr>
              <a:latin typeface="Open Sans"/>
              <a:ea typeface="Open Sans"/>
              <a:cs typeface="Open Sans"/>
              <a:sym typeface="Open Sans"/>
            </a:endParaRPr>
          </a:p>
        </p:txBody>
      </p:sp>
      <p:sp>
        <p:nvSpPr>
          <p:cNvPr id="284" name="Google Shape;284;p40"/>
          <p:cNvSpPr/>
          <p:nvPr/>
        </p:nvSpPr>
        <p:spPr>
          <a:xfrm>
            <a:off x="2896188" y="2117688"/>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285" name="Google Shape;285;p40"/>
          <p:cNvSpPr/>
          <p:nvPr/>
        </p:nvSpPr>
        <p:spPr>
          <a:xfrm>
            <a:off x="4334253" y="2117688"/>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86" name="Google Shape;286;p40"/>
          <p:cNvSpPr/>
          <p:nvPr/>
        </p:nvSpPr>
        <p:spPr>
          <a:xfrm>
            <a:off x="3371703" y="3104613"/>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87" name="Google Shape;287;p40"/>
          <p:cNvSpPr/>
          <p:nvPr/>
        </p:nvSpPr>
        <p:spPr>
          <a:xfrm>
            <a:off x="4809753" y="3104613"/>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88" name="Google Shape;288;p40"/>
          <p:cNvSpPr/>
          <p:nvPr/>
        </p:nvSpPr>
        <p:spPr>
          <a:xfrm>
            <a:off x="2420690" y="3104625"/>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289" name="Google Shape;289;p40"/>
          <p:cNvSpPr/>
          <p:nvPr/>
        </p:nvSpPr>
        <p:spPr>
          <a:xfrm>
            <a:off x="6247790" y="26112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290" name="Google Shape;290;p40"/>
          <p:cNvSpPr txBox="1"/>
          <p:nvPr/>
        </p:nvSpPr>
        <p:spPr>
          <a:xfrm>
            <a:off x="6779350" y="598150"/>
            <a:ext cx="15201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a:solidFill>
                  <a:schemeClr val="dk1"/>
                </a:solidFill>
                <a:latin typeface="Lato"/>
                <a:ea typeface="Lato"/>
                <a:cs typeface="Lato"/>
                <a:sym typeface="Lato"/>
              </a:rPr>
              <a:t>union(4, 3)</a:t>
            </a:r>
            <a:endParaRPr b="1">
              <a:solidFill>
                <a:schemeClr val="dk1"/>
              </a:solidFill>
              <a:latin typeface="Lato"/>
              <a:ea typeface="Lato"/>
              <a:cs typeface="Lato"/>
              <a:sym typeface="Lato"/>
            </a:endParaRPr>
          </a:p>
        </p:txBody>
      </p:sp>
      <p:cxnSp>
        <p:nvCxnSpPr>
          <p:cNvPr id="291" name="Google Shape;291;p40"/>
          <p:cNvCxnSpPr>
            <a:stCxn id="284" idx="2"/>
            <a:endCxn id="286" idx="0"/>
          </p:cNvCxnSpPr>
          <p:nvPr/>
        </p:nvCxnSpPr>
        <p:spPr>
          <a:xfrm>
            <a:off x="3133938" y="2671788"/>
            <a:ext cx="475500" cy="432900"/>
          </a:xfrm>
          <a:prstGeom prst="straightConnector1">
            <a:avLst/>
          </a:prstGeom>
          <a:noFill/>
          <a:ln cap="flat" cmpd="sng" w="9525">
            <a:solidFill>
              <a:schemeClr val="dk2"/>
            </a:solidFill>
            <a:prstDash val="solid"/>
            <a:round/>
            <a:headEnd len="med" w="med" type="none"/>
            <a:tailEnd len="med" w="med" type="none"/>
          </a:ln>
        </p:spPr>
      </p:cxnSp>
      <p:cxnSp>
        <p:nvCxnSpPr>
          <p:cNvPr id="292" name="Google Shape;292;p40"/>
          <p:cNvCxnSpPr>
            <a:stCxn id="285" idx="2"/>
            <a:endCxn id="287" idx="0"/>
          </p:cNvCxnSpPr>
          <p:nvPr/>
        </p:nvCxnSpPr>
        <p:spPr>
          <a:xfrm>
            <a:off x="4572003" y="2671788"/>
            <a:ext cx="475500" cy="432900"/>
          </a:xfrm>
          <a:prstGeom prst="straightConnector1">
            <a:avLst/>
          </a:prstGeom>
          <a:noFill/>
          <a:ln cap="flat" cmpd="sng" w="9525">
            <a:solidFill>
              <a:schemeClr val="dk2"/>
            </a:solidFill>
            <a:prstDash val="solid"/>
            <a:round/>
            <a:headEnd len="med" w="med" type="none"/>
            <a:tailEnd len="med" w="med" type="none"/>
          </a:ln>
        </p:spPr>
      </p:cxnSp>
      <p:cxnSp>
        <p:nvCxnSpPr>
          <p:cNvPr id="293" name="Google Shape;293;p40"/>
          <p:cNvCxnSpPr>
            <a:stCxn id="284" idx="2"/>
            <a:endCxn id="288" idx="0"/>
          </p:cNvCxnSpPr>
          <p:nvPr/>
        </p:nvCxnSpPr>
        <p:spPr>
          <a:xfrm flipH="1">
            <a:off x="2658438" y="2671788"/>
            <a:ext cx="475500" cy="432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1"/>
          <p:cNvSpPr/>
          <p:nvPr/>
        </p:nvSpPr>
        <p:spPr>
          <a:xfrm>
            <a:off x="3145150" y="6451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299" name="Google Shape;299;p41"/>
          <p:cNvSpPr/>
          <p:nvPr/>
        </p:nvSpPr>
        <p:spPr>
          <a:xfrm>
            <a:off x="3620790" y="6451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300" name="Google Shape;300;p41"/>
          <p:cNvSpPr/>
          <p:nvPr/>
        </p:nvSpPr>
        <p:spPr>
          <a:xfrm>
            <a:off x="4096430" y="6451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301" name="Google Shape;301;p41"/>
          <p:cNvSpPr/>
          <p:nvPr/>
        </p:nvSpPr>
        <p:spPr>
          <a:xfrm>
            <a:off x="4572070" y="6451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02" name="Google Shape;302;p41"/>
          <p:cNvSpPr/>
          <p:nvPr/>
        </p:nvSpPr>
        <p:spPr>
          <a:xfrm>
            <a:off x="5047711" y="6451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303" name="Google Shape;303;p41"/>
          <p:cNvSpPr/>
          <p:nvPr/>
        </p:nvSpPr>
        <p:spPr>
          <a:xfrm>
            <a:off x="5523351" y="6451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04" name="Google Shape;304;p41"/>
          <p:cNvSpPr txBox="1"/>
          <p:nvPr/>
        </p:nvSpPr>
        <p:spPr>
          <a:xfrm>
            <a:off x="3189525" y="1296350"/>
            <a:ext cx="2789400" cy="4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 0	 1	  2	  3	   4	   5</a:t>
            </a:r>
            <a:endParaRPr>
              <a:latin typeface="Open Sans"/>
              <a:ea typeface="Open Sans"/>
              <a:cs typeface="Open Sans"/>
              <a:sym typeface="Open Sans"/>
            </a:endParaRPr>
          </a:p>
        </p:txBody>
      </p:sp>
      <p:sp>
        <p:nvSpPr>
          <p:cNvPr id="305" name="Google Shape;305;p41"/>
          <p:cNvSpPr/>
          <p:nvPr/>
        </p:nvSpPr>
        <p:spPr>
          <a:xfrm>
            <a:off x="3145838" y="2003163"/>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306" name="Google Shape;306;p41"/>
          <p:cNvSpPr/>
          <p:nvPr/>
        </p:nvSpPr>
        <p:spPr>
          <a:xfrm>
            <a:off x="4572353" y="2990088"/>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07" name="Google Shape;307;p41"/>
          <p:cNvSpPr/>
          <p:nvPr/>
        </p:nvSpPr>
        <p:spPr>
          <a:xfrm>
            <a:off x="3621353" y="2990088"/>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308" name="Google Shape;308;p41"/>
          <p:cNvSpPr/>
          <p:nvPr/>
        </p:nvSpPr>
        <p:spPr>
          <a:xfrm>
            <a:off x="5047853" y="3977013"/>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309" name="Google Shape;309;p41"/>
          <p:cNvSpPr/>
          <p:nvPr/>
        </p:nvSpPr>
        <p:spPr>
          <a:xfrm>
            <a:off x="2670340" y="29901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310" name="Google Shape;310;p41"/>
          <p:cNvSpPr/>
          <p:nvPr/>
        </p:nvSpPr>
        <p:spPr>
          <a:xfrm>
            <a:off x="6247790" y="2611200"/>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311" name="Google Shape;311;p41"/>
          <p:cNvSpPr txBox="1"/>
          <p:nvPr/>
        </p:nvSpPr>
        <p:spPr>
          <a:xfrm>
            <a:off x="6779350" y="598150"/>
            <a:ext cx="15201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a:solidFill>
                  <a:schemeClr val="dk1"/>
                </a:solidFill>
                <a:latin typeface="Lato"/>
                <a:ea typeface="Lato"/>
                <a:cs typeface="Lato"/>
                <a:sym typeface="Lato"/>
              </a:rPr>
              <a:t>union(4, 3)</a:t>
            </a:r>
            <a:endParaRPr b="1">
              <a:solidFill>
                <a:schemeClr val="dk1"/>
              </a:solidFill>
              <a:latin typeface="Lato"/>
              <a:ea typeface="Lato"/>
              <a:cs typeface="Lato"/>
              <a:sym typeface="Lato"/>
            </a:endParaRPr>
          </a:p>
        </p:txBody>
      </p:sp>
      <p:cxnSp>
        <p:nvCxnSpPr>
          <p:cNvPr id="312" name="Google Shape;312;p41"/>
          <p:cNvCxnSpPr>
            <a:stCxn id="305" idx="2"/>
            <a:endCxn id="307" idx="0"/>
          </p:cNvCxnSpPr>
          <p:nvPr/>
        </p:nvCxnSpPr>
        <p:spPr>
          <a:xfrm>
            <a:off x="3383588" y="2557263"/>
            <a:ext cx="475500" cy="432900"/>
          </a:xfrm>
          <a:prstGeom prst="straightConnector1">
            <a:avLst/>
          </a:prstGeom>
          <a:noFill/>
          <a:ln cap="flat" cmpd="sng" w="9525">
            <a:solidFill>
              <a:schemeClr val="dk2"/>
            </a:solidFill>
            <a:prstDash val="solid"/>
            <a:round/>
            <a:headEnd len="med" w="med" type="none"/>
            <a:tailEnd len="med" w="med" type="none"/>
          </a:ln>
        </p:spPr>
      </p:cxnSp>
      <p:cxnSp>
        <p:nvCxnSpPr>
          <p:cNvPr id="313" name="Google Shape;313;p41"/>
          <p:cNvCxnSpPr>
            <a:stCxn id="306" idx="2"/>
            <a:endCxn id="308" idx="0"/>
          </p:cNvCxnSpPr>
          <p:nvPr/>
        </p:nvCxnSpPr>
        <p:spPr>
          <a:xfrm>
            <a:off x="4810103" y="3544188"/>
            <a:ext cx="475500" cy="432900"/>
          </a:xfrm>
          <a:prstGeom prst="straightConnector1">
            <a:avLst/>
          </a:prstGeom>
          <a:noFill/>
          <a:ln cap="flat" cmpd="sng" w="9525">
            <a:solidFill>
              <a:schemeClr val="dk2"/>
            </a:solidFill>
            <a:prstDash val="solid"/>
            <a:round/>
            <a:headEnd len="med" w="med" type="none"/>
            <a:tailEnd len="med" w="med" type="none"/>
          </a:ln>
        </p:spPr>
      </p:cxnSp>
      <p:cxnSp>
        <p:nvCxnSpPr>
          <p:cNvPr id="314" name="Google Shape;314;p41"/>
          <p:cNvCxnSpPr>
            <a:stCxn id="305" idx="2"/>
            <a:endCxn id="309" idx="0"/>
          </p:cNvCxnSpPr>
          <p:nvPr/>
        </p:nvCxnSpPr>
        <p:spPr>
          <a:xfrm flipH="1">
            <a:off x="2908088" y="2557263"/>
            <a:ext cx="475500" cy="432900"/>
          </a:xfrm>
          <a:prstGeom prst="straightConnector1">
            <a:avLst/>
          </a:prstGeom>
          <a:noFill/>
          <a:ln cap="flat" cmpd="sng" w="9525">
            <a:solidFill>
              <a:schemeClr val="dk2"/>
            </a:solidFill>
            <a:prstDash val="solid"/>
            <a:round/>
            <a:headEnd len="med" w="med" type="none"/>
            <a:tailEnd len="med" w="med" type="none"/>
          </a:ln>
        </p:spPr>
      </p:cxnSp>
      <p:cxnSp>
        <p:nvCxnSpPr>
          <p:cNvPr id="315" name="Google Shape;315;p41"/>
          <p:cNvCxnSpPr>
            <a:stCxn id="305" idx="2"/>
            <a:endCxn id="306" idx="0"/>
          </p:cNvCxnSpPr>
          <p:nvPr/>
        </p:nvCxnSpPr>
        <p:spPr>
          <a:xfrm>
            <a:off x="3383588" y="2557263"/>
            <a:ext cx="1426500" cy="432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2"/>
          <p:cNvSpPr txBox="1"/>
          <p:nvPr/>
        </p:nvSpPr>
        <p:spPr>
          <a:xfrm>
            <a:off x="632025" y="423275"/>
            <a:ext cx="6532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Summary</a:t>
            </a:r>
            <a:endParaRPr b="1" sz="2400">
              <a:solidFill>
                <a:srgbClr val="38A7FF"/>
              </a:solidFill>
              <a:latin typeface="Lato"/>
              <a:ea typeface="Lato"/>
              <a:cs typeface="Lato"/>
              <a:sym typeface="Lato"/>
            </a:endParaRPr>
          </a:p>
        </p:txBody>
      </p:sp>
      <p:sp>
        <p:nvSpPr>
          <p:cNvPr id="321" name="Google Shape;321;p42"/>
          <p:cNvSpPr txBox="1"/>
          <p:nvPr/>
        </p:nvSpPr>
        <p:spPr>
          <a:xfrm>
            <a:off x="632025" y="1330225"/>
            <a:ext cx="7847100" cy="1639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Char char="●"/>
            </a:pPr>
            <a:r>
              <a:rPr lang="en">
                <a:solidFill>
                  <a:schemeClr val="dk1"/>
                </a:solidFill>
                <a:latin typeface="Lato"/>
                <a:ea typeface="Lato"/>
                <a:cs typeface="Lato"/>
                <a:sym typeface="Lato"/>
              </a:rPr>
              <a:t>By convention, when we </a:t>
            </a:r>
            <a:r>
              <a:rPr lang="en">
                <a:solidFill>
                  <a:schemeClr val="dk1"/>
                </a:solidFill>
                <a:latin typeface="Courier New"/>
                <a:ea typeface="Courier New"/>
                <a:cs typeface="Courier New"/>
                <a:sym typeface="Courier New"/>
              </a:rPr>
              <a:t>union</a:t>
            </a:r>
            <a:r>
              <a:rPr lang="en">
                <a:solidFill>
                  <a:schemeClr val="dk1"/>
                </a:solidFill>
                <a:latin typeface="Lato"/>
                <a:ea typeface="Lato"/>
                <a:cs typeface="Lato"/>
                <a:sym typeface="Lato"/>
              </a:rPr>
              <a:t>, </a:t>
            </a:r>
            <a:r>
              <a:rPr b="1" lang="en">
                <a:solidFill>
                  <a:schemeClr val="dk1"/>
                </a:solidFill>
                <a:latin typeface="Lato"/>
                <a:ea typeface="Lato"/>
                <a:cs typeface="Lato"/>
                <a:sym typeface="Lato"/>
              </a:rPr>
              <a:t> </a:t>
            </a:r>
            <a:r>
              <a:rPr lang="en">
                <a:solidFill>
                  <a:schemeClr val="dk1"/>
                </a:solidFill>
                <a:latin typeface="Lato"/>
                <a:ea typeface="Lato"/>
                <a:cs typeface="Lato"/>
                <a:sym typeface="Lato"/>
              </a:rPr>
              <a:t>we connect the </a:t>
            </a:r>
            <a:r>
              <a:rPr b="1" lang="en">
                <a:solidFill>
                  <a:srgbClr val="01B401"/>
                </a:solidFill>
                <a:latin typeface="Lato"/>
                <a:ea typeface="Lato"/>
                <a:cs typeface="Lato"/>
                <a:sym typeface="Lato"/>
              </a:rPr>
              <a:t>smaller tree (less nodes) as a subtree of the larger one. </a:t>
            </a:r>
            <a:endParaRPr>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In the case of ties, we can break it </a:t>
            </a:r>
            <a:r>
              <a:rPr b="1" lang="en">
                <a:solidFill>
                  <a:schemeClr val="dk1"/>
                </a:solidFill>
                <a:latin typeface="Lato"/>
                <a:ea typeface="Lato"/>
                <a:cs typeface="Lato"/>
                <a:sym typeface="Lato"/>
              </a:rPr>
              <a:t>arbitrarily</a:t>
            </a:r>
            <a:r>
              <a:rPr lang="en">
                <a:solidFill>
                  <a:schemeClr val="dk1"/>
                </a:solidFill>
                <a:latin typeface="Lato"/>
                <a:ea typeface="Lato"/>
                <a:cs typeface="Lato"/>
                <a:sym typeface="Lato"/>
              </a:rPr>
              <a:t> (some convention dictates to make the smaller-valued root the root of the combined sets, but ultimately implementation dependent)</a:t>
            </a:r>
            <a:endParaRPr>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In our array, we also track the size of a set at the index corresponding to the root as </a:t>
            </a:r>
            <a:r>
              <a:rPr b="1" lang="en">
                <a:solidFill>
                  <a:schemeClr val="dk1"/>
                </a:solidFill>
                <a:latin typeface="Lato"/>
                <a:ea typeface="Lato"/>
                <a:cs typeface="Lato"/>
                <a:sym typeface="Lato"/>
              </a:rPr>
              <a:t>-size</a:t>
            </a:r>
            <a:r>
              <a:rPr lang="en">
                <a:solidFill>
                  <a:schemeClr val="dk1"/>
                </a:solidFill>
                <a:latin typeface="Lato"/>
                <a:ea typeface="Lato"/>
                <a:cs typeface="Lato"/>
                <a:sym typeface="Lato"/>
              </a:rPr>
              <a:t>. </a:t>
            </a:r>
            <a:endParaRPr>
              <a:solidFill>
                <a:schemeClr val="dk1"/>
              </a:solidFill>
            </a:endParaRPr>
          </a:p>
          <a:p>
            <a:pPr indent="0" lvl="0" marL="0" rtl="0" algn="l">
              <a:lnSpc>
                <a:spcPct val="115000"/>
              </a:lnSpc>
              <a:spcBef>
                <a:spcPts val="0"/>
              </a:spcBef>
              <a:spcAft>
                <a:spcPts val="0"/>
              </a:spcAft>
              <a:buNone/>
            </a:pPr>
            <a:r>
              <a:t/>
            </a:r>
            <a:endParaRPr b="1">
              <a:solidFill>
                <a:schemeClr val="dk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6"/>
          <p:cNvSpPr txBox="1"/>
          <p:nvPr/>
        </p:nvSpPr>
        <p:spPr>
          <a:xfrm>
            <a:off x="763350" y="2318850"/>
            <a:ext cx="53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Disjoint Sets</a:t>
            </a:r>
            <a:endParaRPr b="1" sz="2400">
              <a:solidFill>
                <a:srgbClr val="38A7FF"/>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5" name="Shape 325"/>
        <p:cNvGrpSpPr/>
        <p:nvPr/>
      </p:nvGrpSpPr>
      <p:grpSpPr>
        <a:xfrm>
          <a:off x="0" y="0"/>
          <a:ext cx="0" cy="0"/>
          <a:chOff x="0" y="0"/>
          <a:chExt cx="0" cy="0"/>
        </a:xfrm>
      </p:grpSpPr>
      <p:sp>
        <p:nvSpPr>
          <p:cNvPr id="326" name="Google Shape;326;p43"/>
          <p:cNvSpPr txBox="1"/>
          <p:nvPr/>
        </p:nvSpPr>
        <p:spPr>
          <a:xfrm>
            <a:off x="632025" y="423275"/>
            <a:ext cx="6532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Observation</a:t>
            </a:r>
            <a:endParaRPr b="1" sz="2400">
              <a:solidFill>
                <a:srgbClr val="38A7FF"/>
              </a:solidFill>
              <a:latin typeface="Lato"/>
              <a:ea typeface="Lato"/>
              <a:cs typeface="Lato"/>
              <a:sym typeface="Lato"/>
            </a:endParaRPr>
          </a:p>
        </p:txBody>
      </p:sp>
      <p:sp>
        <p:nvSpPr>
          <p:cNvPr id="327" name="Google Shape;327;p43"/>
          <p:cNvSpPr txBox="1"/>
          <p:nvPr/>
        </p:nvSpPr>
        <p:spPr>
          <a:xfrm>
            <a:off x="632025" y="1330225"/>
            <a:ext cx="7847100" cy="895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Char char="●"/>
            </a:pPr>
            <a:r>
              <a:rPr lang="en">
                <a:solidFill>
                  <a:schemeClr val="dk1"/>
                </a:solidFill>
                <a:latin typeface="Lato"/>
                <a:ea typeface="Lato"/>
                <a:cs typeface="Lato"/>
                <a:sym typeface="Lato"/>
              </a:rPr>
              <a:t>Given that we union by weight, why is the maximum depth of any item in our set log(N)? </a:t>
            </a:r>
            <a:endParaRPr>
              <a:solidFill>
                <a:schemeClr val="dk1"/>
              </a:solidFill>
              <a:latin typeface="Lato"/>
              <a:ea typeface="Lato"/>
              <a:cs typeface="Lato"/>
              <a:sym typeface="Lato"/>
            </a:endParaRPr>
          </a:p>
          <a:p>
            <a:pPr indent="-317500" lvl="1" marL="9144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N = number of stored items in the set</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1">
              <a:solidFill>
                <a:schemeClr val="dk1"/>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1" name="Shape 331"/>
        <p:cNvGrpSpPr/>
        <p:nvPr/>
      </p:nvGrpSpPr>
      <p:grpSpPr>
        <a:xfrm>
          <a:off x="0" y="0"/>
          <a:ext cx="0" cy="0"/>
          <a:chOff x="0" y="0"/>
          <a:chExt cx="0" cy="0"/>
        </a:xfrm>
      </p:grpSpPr>
      <p:sp>
        <p:nvSpPr>
          <p:cNvPr id="332" name="Google Shape;332;p44"/>
          <p:cNvSpPr txBox="1"/>
          <p:nvPr/>
        </p:nvSpPr>
        <p:spPr>
          <a:xfrm>
            <a:off x="632025" y="423275"/>
            <a:ext cx="6532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Observation</a:t>
            </a:r>
            <a:endParaRPr b="1" sz="2400">
              <a:solidFill>
                <a:srgbClr val="38A7FF"/>
              </a:solidFill>
              <a:latin typeface="Lato"/>
              <a:ea typeface="Lato"/>
              <a:cs typeface="Lato"/>
              <a:sym typeface="Lato"/>
            </a:endParaRPr>
          </a:p>
        </p:txBody>
      </p:sp>
      <p:sp>
        <p:nvSpPr>
          <p:cNvPr id="333" name="Google Shape;333;p44"/>
          <p:cNvSpPr txBox="1"/>
          <p:nvPr/>
        </p:nvSpPr>
        <p:spPr>
          <a:xfrm>
            <a:off x="632025" y="1330225"/>
            <a:ext cx="7847100" cy="2134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Char char="●"/>
            </a:pPr>
            <a:r>
              <a:rPr lang="en">
                <a:solidFill>
                  <a:schemeClr val="dk1"/>
                </a:solidFill>
                <a:latin typeface="Lato"/>
                <a:ea typeface="Lato"/>
                <a:cs typeface="Lato"/>
                <a:sym typeface="Lato"/>
              </a:rPr>
              <a:t>Given that we union by weight, why is the maximum depth of any item in our set log(N)? </a:t>
            </a:r>
            <a:endParaRPr>
              <a:solidFill>
                <a:schemeClr val="dk1"/>
              </a:solidFill>
              <a:latin typeface="Lato"/>
              <a:ea typeface="Lato"/>
              <a:cs typeface="Lato"/>
              <a:sym typeface="Lato"/>
            </a:endParaRPr>
          </a:p>
          <a:p>
            <a:pPr indent="-317500" lvl="1" marL="9144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N = number of stored items in the set</a:t>
            </a:r>
            <a:endParaRPr>
              <a:solidFill>
                <a:schemeClr val="dk1"/>
              </a:solidFill>
              <a:latin typeface="Lato"/>
              <a:ea typeface="Lato"/>
              <a:cs typeface="Lato"/>
              <a:sym typeface="Lato"/>
            </a:endParaRPr>
          </a:p>
          <a:p>
            <a:pPr indent="-317500" lvl="1" marL="9144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For a particular element in the tree, its depth only increases by 1 if we union the tree to a bigger tree</a:t>
            </a:r>
            <a:endParaRPr>
              <a:solidFill>
                <a:schemeClr val="dk1"/>
              </a:solidFill>
              <a:latin typeface="Lato"/>
              <a:ea typeface="Lato"/>
              <a:cs typeface="Lato"/>
              <a:sym typeface="Lato"/>
            </a:endParaRPr>
          </a:p>
          <a:p>
            <a:pPr indent="-317500" lvl="2" marL="13716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This means that we have to at least double the number of elements in our set to increase the depth!</a:t>
            </a:r>
            <a:endParaRPr>
              <a:solidFill>
                <a:schemeClr val="dk1"/>
              </a:solidFill>
              <a:latin typeface="Lato"/>
              <a:ea typeface="Lato"/>
              <a:cs typeface="Lato"/>
              <a:sym typeface="Lato"/>
            </a:endParaRPr>
          </a:p>
          <a:p>
            <a:pPr indent="-317500" lvl="1" marL="9144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Repeated doubling indicates logarithmic runtime</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1">
              <a:solidFill>
                <a:schemeClr val="dk1"/>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5"/>
          <p:cNvSpPr txBox="1"/>
          <p:nvPr/>
        </p:nvSpPr>
        <p:spPr>
          <a:xfrm>
            <a:off x="763350" y="2318850"/>
            <a:ext cx="53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Path Compression</a:t>
            </a:r>
            <a:endParaRPr b="1" sz="2400">
              <a:solidFill>
                <a:srgbClr val="38A7FF"/>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6"/>
          <p:cNvSpPr txBox="1"/>
          <p:nvPr/>
        </p:nvSpPr>
        <p:spPr>
          <a:xfrm>
            <a:off x="632025" y="423275"/>
            <a:ext cx="6532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Path Compression</a:t>
            </a:r>
            <a:endParaRPr b="1" sz="2400">
              <a:solidFill>
                <a:srgbClr val="38A7FF"/>
              </a:solidFill>
              <a:latin typeface="Lato"/>
              <a:ea typeface="Lato"/>
              <a:cs typeface="Lato"/>
              <a:sym typeface="Lato"/>
            </a:endParaRPr>
          </a:p>
        </p:txBody>
      </p:sp>
      <p:sp>
        <p:nvSpPr>
          <p:cNvPr id="344" name="Google Shape;344;p46"/>
          <p:cNvSpPr txBox="1"/>
          <p:nvPr/>
        </p:nvSpPr>
        <p:spPr>
          <a:xfrm>
            <a:off x="648450" y="1121925"/>
            <a:ext cx="4025400" cy="163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Lato"/>
                <a:ea typeface="Lato"/>
                <a:cs typeface="Lato"/>
                <a:sym typeface="Lato"/>
              </a:rPr>
              <a:t>How can we optimize our Union-Find data structure even more?</a:t>
            </a:r>
            <a:endParaRPr b="1">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Consider the following Disjoint Set instance (note that this is for example’s sake, and you can’t get this structure with a weighted quick union)</a:t>
            </a:r>
            <a:endParaRPr>
              <a:solidFill>
                <a:schemeClr val="dk1"/>
              </a:solidFill>
              <a:latin typeface="Lato"/>
              <a:ea typeface="Lato"/>
              <a:cs typeface="Lato"/>
              <a:sym typeface="Lato"/>
            </a:endParaRPr>
          </a:p>
        </p:txBody>
      </p:sp>
      <p:pic>
        <p:nvPicPr>
          <p:cNvPr id="345" name="Google Shape;345;p46"/>
          <p:cNvPicPr preferRelativeResize="0"/>
          <p:nvPr/>
        </p:nvPicPr>
        <p:blipFill>
          <a:blip r:embed="rId3">
            <a:alphaModFix/>
          </a:blip>
          <a:stretch>
            <a:fillRect/>
          </a:stretch>
        </p:blipFill>
        <p:spPr>
          <a:xfrm>
            <a:off x="6157802" y="1145875"/>
            <a:ext cx="2091757" cy="2851750"/>
          </a:xfrm>
          <a:prstGeom prst="rect">
            <a:avLst/>
          </a:prstGeom>
          <a:noFill/>
          <a:ln>
            <a:noFill/>
          </a:ln>
        </p:spPr>
      </p:pic>
      <p:cxnSp>
        <p:nvCxnSpPr>
          <p:cNvPr id="346" name="Google Shape;346;p46"/>
          <p:cNvCxnSpPr/>
          <p:nvPr/>
        </p:nvCxnSpPr>
        <p:spPr>
          <a:xfrm flipH="1">
            <a:off x="5978225" y="1608325"/>
            <a:ext cx="376500" cy="459000"/>
          </a:xfrm>
          <a:prstGeom prst="straightConnector1">
            <a:avLst/>
          </a:prstGeom>
          <a:noFill/>
          <a:ln cap="flat" cmpd="sng" w="19050">
            <a:solidFill>
              <a:srgbClr val="666666"/>
            </a:solidFill>
            <a:prstDash val="solid"/>
            <a:round/>
            <a:headEnd len="med" w="med" type="none"/>
            <a:tailEnd len="med" w="med" type="none"/>
          </a:ln>
        </p:spPr>
      </p:cxnSp>
      <p:sp>
        <p:nvSpPr>
          <p:cNvPr id="347" name="Google Shape;347;p46"/>
          <p:cNvSpPr/>
          <p:nvPr/>
        </p:nvSpPr>
        <p:spPr>
          <a:xfrm>
            <a:off x="5781300" y="2058075"/>
            <a:ext cx="376500" cy="376500"/>
          </a:xfrm>
          <a:prstGeom prst="rect">
            <a:avLst/>
          </a:prstGeom>
          <a:solidFill>
            <a:srgbClr val="CCE2F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7"/>
          <p:cNvSpPr txBox="1"/>
          <p:nvPr/>
        </p:nvSpPr>
        <p:spPr>
          <a:xfrm>
            <a:off x="632025" y="423275"/>
            <a:ext cx="6532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Path Compression</a:t>
            </a:r>
            <a:endParaRPr b="1" sz="2400">
              <a:solidFill>
                <a:srgbClr val="38A7FF"/>
              </a:solidFill>
              <a:latin typeface="Lato"/>
              <a:ea typeface="Lato"/>
              <a:cs typeface="Lato"/>
              <a:sym typeface="Lato"/>
            </a:endParaRPr>
          </a:p>
        </p:txBody>
      </p:sp>
      <p:sp>
        <p:nvSpPr>
          <p:cNvPr id="353" name="Google Shape;353;p47"/>
          <p:cNvSpPr txBox="1"/>
          <p:nvPr/>
        </p:nvSpPr>
        <p:spPr>
          <a:xfrm>
            <a:off x="648450" y="1121925"/>
            <a:ext cx="4025400" cy="278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Lato"/>
                <a:ea typeface="Lato"/>
                <a:cs typeface="Lato"/>
                <a:sym typeface="Lato"/>
              </a:rPr>
              <a:t>How can we optimize our Union-Find data structure even more?</a:t>
            </a:r>
            <a:endParaRPr b="1">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Consider the following Disjoint Set instance (note that this is for example’s sake, and you can’t get this structure with a weighted quick union)</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a:solidFill>
                  <a:schemeClr val="dk1"/>
                </a:solidFill>
                <a:latin typeface="Lato"/>
                <a:ea typeface="Lato"/>
                <a:cs typeface="Lato"/>
                <a:sym typeface="Lato"/>
              </a:rPr>
              <a:t>If you repeatedly call </a:t>
            </a:r>
            <a:r>
              <a:rPr lang="en">
                <a:solidFill>
                  <a:schemeClr val="dk1"/>
                </a:solidFill>
                <a:latin typeface="Courier New"/>
                <a:ea typeface="Courier New"/>
                <a:cs typeface="Courier New"/>
                <a:sym typeface="Courier New"/>
              </a:rPr>
              <a:t>find</a:t>
            </a:r>
            <a:r>
              <a:rPr lang="en">
                <a:solidFill>
                  <a:schemeClr val="dk1"/>
                </a:solidFill>
                <a:latin typeface="Lato"/>
                <a:ea typeface="Lato"/>
                <a:cs typeface="Lato"/>
                <a:sym typeface="Lato"/>
              </a:rPr>
              <a:t> on the deepest leaf in this tree, i.e. </a:t>
            </a:r>
            <a:r>
              <a:rPr lang="en">
                <a:solidFill>
                  <a:schemeClr val="dk1"/>
                </a:solidFill>
                <a:latin typeface="Courier New"/>
                <a:ea typeface="Courier New"/>
                <a:cs typeface="Courier New"/>
                <a:sym typeface="Courier New"/>
              </a:rPr>
              <a:t>find(5)</a:t>
            </a:r>
            <a:r>
              <a:rPr lang="en">
                <a:solidFill>
                  <a:schemeClr val="dk1"/>
                </a:solidFill>
                <a:latin typeface="Lato"/>
                <a:ea typeface="Lato"/>
                <a:cs typeface="Lato"/>
                <a:sym typeface="Lato"/>
              </a:rPr>
              <a:t>, you would have to traverse through each parent from the leaf to the root every time with our current implementation.</a:t>
            </a:r>
            <a:endParaRPr>
              <a:solidFill>
                <a:schemeClr val="dk1"/>
              </a:solidFill>
              <a:latin typeface="Lato"/>
              <a:ea typeface="Lato"/>
              <a:cs typeface="Lato"/>
              <a:sym typeface="Lato"/>
            </a:endParaRPr>
          </a:p>
        </p:txBody>
      </p:sp>
      <p:pic>
        <p:nvPicPr>
          <p:cNvPr id="354" name="Google Shape;354;p47"/>
          <p:cNvPicPr preferRelativeResize="0"/>
          <p:nvPr/>
        </p:nvPicPr>
        <p:blipFill>
          <a:blip r:embed="rId3">
            <a:alphaModFix/>
          </a:blip>
          <a:stretch>
            <a:fillRect/>
          </a:stretch>
        </p:blipFill>
        <p:spPr>
          <a:xfrm>
            <a:off x="6157802" y="1145875"/>
            <a:ext cx="2091757" cy="2851750"/>
          </a:xfrm>
          <a:prstGeom prst="rect">
            <a:avLst/>
          </a:prstGeom>
          <a:noFill/>
          <a:ln>
            <a:noFill/>
          </a:ln>
        </p:spPr>
      </p:pic>
      <p:cxnSp>
        <p:nvCxnSpPr>
          <p:cNvPr id="355" name="Google Shape;355;p47"/>
          <p:cNvCxnSpPr/>
          <p:nvPr/>
        </p:nvCxnSpPr>
        <p:spPr>
          <a:xfrm flipH="1">
            <a:off x="5978225" y="1608325"/>
            <a:ext cx="376500" cy="459000"/>
          </a:xfrm>
          <a:prstGeom prst="straightConnector1">
            <a:avLst/>
          </a:prstGeom>
          <a:noFill/>
          <a:ln cap="flat" cmpd="sng" w="19050">
            <a:solidFill>
              <a:srgbClr val="666666"/>
            </a:solidFill>
            <a:prstDash val="solid"/>
            <a:round/>
            <a:headEnd len="med" w="med" type="none"/>
            <a:tailEnd len="med" w="med" type="none"/>
          </a:ln>
        </p:spPr>
      </p:cxnSp>
      <p:sp>
        <p:nvSpPr>
          <p:cNvPr id="356" name="Google Shape;356;p47"/>
          <p:cNvSpPr/>
          <p:nvPr/>
        </p:nvSpPr>
        <p:spPr>
          <a:xfrm>
            <a:off x="5781300" y="2058075"/>
            <a:ext cx="376500" cy="376500"/>
          </a:xfrm>
          <a:prstGeom prst="rect">
            <a:avLst/>
          </a:prstGeom>
          <a:solidFill>
            <a:srgbClr val="CCE2F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8"/>
          <p:cNvSpPr txBox="1"/>
          <p:nvPr/>
        </p:nvSpPr>
        <p:spPr>
          <a:xfrm>
            <a:off x="632025" y="423275"/>
            <a:ext cx="6532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Path Compression</a:t>
            </a:r>
            <a:endParaRPr b="1" sz="2400">
              <a:solidFill>
                <a:srgbClr val="38A7FF"/>
              </a:solidFill>
              <a:latin typeface="Lato"/>
              <a:ea typeface="Lato"/>
              <a:cs typeface="Lato"/>
              <a:sym typeface="Lato"/>
            </a:endParaRPr>
          </a:p>
        </p:txBody>
      </p:sp>
      <p:sp>
        <p:nvSpPr>
          <p:cNvPr id="362" name="Google Shape;362;p48"/>
          <p:cNvSpPr txBox="1"/>
          <p:nvPr/>
        </p:nvSpPr>
        <p:spPr>
          <a:xfrm>
            <a:off x="632025" y="1330225"/>
            <a:ext cx="7847100" cy="1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Lato"/>
                <a:ea typeface="Lato"/>
                <a:cs typeface="Lato"/>
                <a:sym typeface="Lato"/>
              </a:rPr>
              <a:t>We can implement </a:t>
            </a:r>
            <a:r>
              <a:rPr b="1" lang="en">
                <a:solidFill>
                  <a:srgbClr val="01B401"/>
                </a:solidFill>
                <a:latin typeface="Lato"/>
                <a:ea typeface="Lato"/>
                <a:cs typeface="Lato"/>
                <a:sym typeface="Lato"/>
              </a:rPr>
              <a:t>path compression</a:t>
            </a:r>
            <a:r>
              <a:rPr b="1" lang="en">
                <a:solidFill>
                  <a:schemeClr val="dk1"/>
                </a:solidFill>
                <a:latin typeface="Lato"/>
                <a:ea typeface="Lato"/>
                <a:cs typeface="Lato"/>
                <a:sym typeface="Lato"/>
              </a:rPr>
              <a:t> to </a:t>
            </a:r>
            <a:r>
              <a:rPr b="1" lang="en">
                <a:solidFill>
                  <a:schemeClr val="dk1"/>
                </a:solidFill>
                <a:latin typeface="Courier New"/>
                <a:ea typeface="Courier New"/>
                <a:cs typeface="Courier New"/>
                <a:sym typeface="Courier New"/>
              </a:rPr>
              <a:t>find</a:t>
            </a:r>
            <a:r>
              <a:rPr b="1" lang="en">
                <a:solidFill>
                  <a:schemeClr val="dk1"/>
                </a:solidFill>
                <a:latin typeface="Lato"/>
                <a:ea typeface="Lato"/>
                <a:cs typeface="Lato"/>
                <a:sym typeface="Lato"/>
              </a:rPr>
              <a:t> an item and all the nodes on the path to the root in constant time, after the first call to </a:t>
            </a:r>
            <a:r>
              <a:rPr b="1" lang="en">
                <a:solidFill>
                  <a:schemeClr val="dk1"/>
                </a:solidFill>
                <a:latin typeface="Courier New"/>
                <a:ea typeface="Courier New"/>
                <a:cs typeface="Courier New"/>
                <a:sym typeface="Courier New"/>
              </a:rPr>
              <a:t>find</a:t>
            </a:r>
            <a:r>
              <a:rPr b="1" lang="en">
                <a:solidFill>
                  <a:schemeClr val="dk1"/>
                </a:solidFill>
                <a:latin typeface="Lato"/>
                <a:ea typeface="Lato"/>
                <a:cs typeface="Lato"/>
                <a:sym typeface="Lato"/>
              </a:rPr>
              <a:t>!</a:t>
            </a:r>
            <a:endParaRPr b="1">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1">
              <a:solidFill>
                <a:schemeClr val="dk1"/>
              </a:solidFill>
              <a:latin typeface="Lato"/>
              <a:ea typeface="Lato"/>
              <a:cs typeface="Lato"/>
              <a:sym typeface="Lato"/>
            </a:endParaRPr>
          </a:p>
          <a:p>
            <a:pPr indent="0" lvl="0" marL="0" rtl="0" algn="l">
              <a:lnSpc>
                <a:spcPct val="115000"/>
              </a:lnSpc>
              <a:spcBef>
                <a:spcPts val="0"/>
              </a:spcBef>
              <a:spcAft>
                <a:spcPts val="0"/>
              </a:spcAft>
              <a:buNone/>
            </a:pPr>
            <a:r>
              <a:rPr b="1" lang="en">
                <a:solidFill>
                  <a:schemeClr val="dk1"/>
                </a:solidFill>
                <a:latin typeface="Lato"/>
                <a:ea typeface="Lato"/>
                <a:cs typeface="Lato"/>
                <a:sym typeface="Lato"/>
              </a:rPr>
              <a:t>Path compression involves setting the parent of an item to be the root of its tree after we find the root. This also applies to every node on the path from the item to the root!</a:t>
            </a:r>
            <a:endParaRPr b="1">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1">
              <a:solidFill>
                <a:schemeClr val="dk1"/>
              </a:solidFill>
              <a:latin typeface="Lato"/>
              <a:ea typeface="Lato"/>
              <a:cs typeface="Lato"/>
              <a:sym typeface="Lato"/>
            </a:endParaRPr>
          </a:p>
          <a:p>
            <a:pPr indent="0" lvl="0" marL="457200" rtl="0" algn="l">
              <a:lnSpc>
                <a:spcPct val="115000"/>
              </a:lnSpc>
              <a:spcBef>
                <a:spcPts val="0"/>
              </a:spcBef>
              <a:spcAft>
                <a:spcPts val="0"/>
              </a:spcAft>
              <a:buNone/>
            </a:pPr>
            <a:r>
              <a:t/>
            </a:r>
            <a:endParaRPr>
              <a:solidFill>
                <a:schemeClr val="dk1"/>
              </a:solidFill>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9"/>
          <p:cNvSpPr txBox="1"/>
          <p:nvPr/>
        </p:nvSpPr>
        <p:spPr>
          <a:xfrm>
            <a:off x="632025" y="423275"/>
            <a:ext cx="6532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Path Compression</a:t>
            </a:r>
            <a:endParaRPr b="1" sz="2400">
              <a:solidFill>
                <a:srgbClr val="38A7FF"/>
              </a:solidFill>
              <a:latin typeface="Lato"/>
              <a:ea typeface="Lato"/>
              <a:cs typeface="Lato"/>
              <a:sym typeface="Lato"/>
            </a:endParaRPr>
          </a:p>
        </p:txBody>
      </p:sp>
      <p:sp>
        <p:nvSpPr>
          <p:cNvPr id="368" name="Google Shape;368;p49"/>
          <p:cNvSpPr txBox="1"/>
          <p:nvPr/>
        </p:nvSpPr>
        <p:spPr>
          <a:xfrm>
            <a:off x="648450" y="1052525"/>
            <a:ext cx="78471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Lato"/>
                <a:ea typeface="Lato"/>
                <a:cs typeface="Lato"/>
                <a:sym typeface="Lato"/>
              </a:rPr>
              <a:t>Consider the following Disjoint Set instance </a:t>
            </a:r>
            <a:r>
              <a:rPr b="1" lang="en">
                <a:solidFill>
                  <a:srgbClr val="FF0008"/>
                </a:solidFill>
                <a:latin typeface="Lato"/>
                <a:ea typeface="Lato"/>
                <a:cs typeface="Lato"/>
                <a:sym typeface="Lato"/>
              </a:rPr>
              <a:t>before</a:t>
            </a:r>
            <a:r>
              <a:rPr b="1" lang="en">
                <a:solidFill>
                  <a:schemeClr val="dk1"/>
                </a:solidFill>
                <a:latin typeface="Lato"/>
                <a:ea typeface="Lato"/>
                <a:cs typeface="Lato"/>
                <a:sym typeface="Lato"/>
              </a:rPr>
              <a:t> Path Compression:</a:t>
            </a:r>
            <a:endParaRPr b="1">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1">
              <a:solidFill>
                <a:schemeClr val="dk1"/>
              </a:solidFill>
              <a:latin typeface="Lato"/>
              <a:ea typeface="Lato"/>
              <a:cs typeface="Lato"/>
              <a:sym typeface="Lato"/>
            </a:endParaRPr>
          </a:p>
          <a:p>
            <a:pPr indent="0" lvl="0" marL="0" rtl="0" algn="l">
              <a:lnSpc>
                <a:spcPct val="115000"/>
              </a:lnSpc>
              <a:spcBef>
                <a:spcPts val="0"/>
              </a:spcBef>
              <a:spcAft>
                <a:spcPts val="0"/>
              </a:spcAft>
              <a:buNone/>
            </a:pPr>
            <a:r>
              <a:rPr b="1" lang="en">
                <a:solidFill>
                  <a:schemeClr val="dk1"/>
                </a:solidFill>
                <a:latin typeface="Lato"/>
                <a:ea typeface="Lato"/>
                <a:cs typeface="Lato"/>
                <a:sym typeface="Lato"/>
              </a:rPr>
              <a:t>Tree Representation					Array Representation</a:t>
            </a:r>
            <a:endParaRPr b="1">
              <a:solidFill>
                <a:schemeClr val="dk1"/>
              </a:solidFill>
              <a:latin typeface="Lato"/>
              <a:ea typeface="Lato"/>
              <a:cs typeface="Lato"/>
              <a:sym typeface="Lato"/>
            </a:endParaRPr>
          </a:p>
          <a:p>
            <a:pPr indent="0" lvl="0" marL="457200" rtl="0" algn="l">
              <a:lnSpc>
                <a:spcPct val="115000"/>
              </a:lnSpc>
              <a:spcBef>
                <a:spcPts val="0"/>
              </a:spcBef>
              <a:spcAft>
                <a:spcPts val="0"/>
              </a:spcAft>
              <a:buNone/>
            </a:pPr>
            <a:r>
              <a:t/>
            </a:r>
            <a:endParaRPr>
              <a:solidFill>
                <a:schemeClr val="dk1"/>
              </a:solidFill>
              <a:latin typeface="Lato"/>
              <a:ea typeface="Lato"/>
              <a:cs typeface="Lato"/>
              <a:sym typeface="Lato"/>
            </a:endParaRPr>
          </a:p>
        </p:txBody>
      </p:sp>
      <p:pic>
        <p:nvPicPr>
          <p:cNvPr id="369" name="Google Shape;369;p49"/>
          <p:cNvPicPr preferRelativeResize="0"/>
          <p:nvPr/>
        </p:nvPicPr>
        <p:blipFill>
          <a:blip r:embed="rId3">
            <a:alphaModFix/>
          </a:blip>
          <a:stretch>
            <a:fillRect/>
          </a:stretch>
        </p:blipFill>
        <p:spPr>
          <a:xfrm>
            <a:off x="1125977" y="1884575"/>
            <a:ext cx="2091757" cy="2851750"/>
          </a:xfrm>
          <a:prstGeom prst="rect">
            <a:avLst/>
          </a:prstGeom>
          <a:noFill/>
          <a:ln>
            <a:noFill/>
          </a:ln>
        </p:spPr>
      </p:pic>
      <p:cxnSp>
        <p:nvCxnSpPr>
          <p:cNvPr id="370" name="Google Shape;370;p49"/>
          <p:cNvCxnSpPr/>
          <p:nvPr/>
        </p:nvCxnSpPr>
        <p:spPr>
          <a:xfrm flipH="1">
            <a:off x="946400" y="2347025"/>
            <a:ext cx="376500" cy="459000"/>
          </a:xfrm>
          <a:prstGeom prst="straightConnector1">
            <a:avLst/>
          </a:prstGeom>
          <a:noFill/>
          <a:ln cap="flat" cmpd="sng" w="19050">
            <a:solidFill>
              <a:srgbClr val="666666"/>
            </a:solidFill>
            <a:prstDash val="solid"/>
            <a:round/>
            <a:headEnd len="med" w="med" type="none"/>
            <a:tailEnd len="med" w="med" type="none"/>
          </a:ln>
        </p:spPr>
      </p:cxnSp>
      <p:sp>
        <p:nvSpPr>
          <p:cNvPr id="371" name="Google Shape;371;p49"/>
          <p:cNvSpPr/>
          <p:nvPr/>
        </p:nvSpPr>
        <p:spPr>
          <a:xfrm>
            <a:off x="749475" y="2796775"/>
            <a:ext cx="376500" cy="3765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372" name="Google Shape;372;p49"/>
          <p:cNvSpPr/>
          <p:nvPr/>
        </p:nvSpPr>
        <p:spPr>
          <a:xfrm>
            <a:off x="4326950" y="2225425"/>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73" name="Google Shape;373;p49"/>
          <p:cNvSpPr/>
          <p:nvPr/>
        </p:nvSpPr>
        <p:spPr>
          <a:xfrm>
            <a:off x="4802590" y="2225425"/>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374" name="Google Shape;374;p49"/>
          <p:cNvSpPr/>
          <p:nvPr/>
        </p:nvSpPr>
        <p:spPr>
          <a:xfrm>
            <a:off x="5278230" y="2225425"/>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75" name="Google Shape;375;p49"/>
          <p:cNvSpPr/>
          <p:nvPr/>
        </p:nvSpPr>
        <p:spPr>
          <a:xfrm>
            <a:off x="5753870" y="2225425"/>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376" name="Google Shape;376;p49"/>
          <p:cNvSpPr/>
          <p:nvPr/>
        </p:nvSpPr>
        <p:spPr>
          <a:xfrm>
            <a:off x="6229511" y="2225425"/>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377" name="Google Shape;377;p49"/>
          <p:cNvSpPr/>
          <p:nvPr/>
        </p:nvSpPr>
        <p:spPr>
          <a:xfrm>
            <a:off x="6705151" y="2225425"/>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378" name="Google Shape;378;p49"/>
          <p:cNvSpPr txBox="1"/>
          <p:nvPr/>
        </p:nvSpPr>
        <p:spPr>
          <a:xfrm>
            <a:off x="4371325" y="2876675"/>
            <a:ext cx="2789400" cy="4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 0	 1	  2	  3	   4	   5</a:t>
            </a:r>
            <a:endParaRPr>
              <a:latin typeface="Open Sans"/>
              <a:ea typeface="Open Sans"/>
              <a:cs typeface="Open Sans"/>
              <a:sym typeface="Ope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0"/>
          <p:cNvSpPr txBox="1"/>
          <p:nvPr/>
        </p:nvSpPr>
        <p:spPr>
          <a:xfrm>
            <a:off x="632025" y="423275"/>
            <a:ext cx="6532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Path Compression</a:t>
            </a:r>
            <a:endParaRPr b="1" sz="2400">
              <a:solidFill>
                <a:srgbClr val="38A7FF"/>
              </a:solidFill>
              <a:latin typeface="Lato"/>
              <a:ea typeface="Lato"/>
              <a:cs typeface="Lato"/>
              <a:sym typeface="Lato"/>
            </a:endParaRPr>
          </a:p>
        </p:txBody>
      </p:sp>
      <p:sp>
        <p:nvSpPr>
          <p:cNvPr id="384" name="Google Shape;384;p50"/>
          <p:cNvSpPr txBox="1"/>
          <p:nvPr/>
        </p:nvSpPr>
        <p:spPr>
          <a:xfrm>
            <a:off x="648450" y="1052525"/>
            <a:ext cx="78471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Lato"/>
                <a:ea typeface="Lato"/>
                <a:cs typeface="Lato"/>
                <a:sym typeface="Lato"/>
              </a:rPr>
              <a:t>Consider the following Disjoint Set instance </a:t>
            </a:r>
            <a:r>
              <a:rPr b="1" lang="en">
                <a:solidFill>
                  <a:srgbClr val="FF0008"/>
                </a:solidFill>
                <a:latin typeface="Lato"/>
                <a:ea typeface="Lato"/>
                <a:cs typeface="Lato"/>
                <a:sym typeface="Lato"/>
              </a:rPr>
              <a:t>before</a:t>
            </a:r>
            <a:r>
              <a:rPr b="1" lang="en">
                <a:solidFill>
                  <a:schemeClr val="dk1"/>
                </a:solidFill>
                <a:latin typeface="Lato"/>
                <a:ea typeface="Lato"/>
                <a:cs typeface="Lato"/>
                <a:sym typeface="Lato"/>
              </a:rPr>
              <a:t> Path Compression:</a:t>
            </a:r>
            <a:endParaRPr b="1">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1">
              <a:solidFill>
                <a:schemeClr val="dk1"/>
              </a:solidFill>
              <a:latin typeface="Lato"/>
              <a:ea typeface="Lato"/>
              <a:cs typeface="Lato"/>
              <a:sym typeface="Lato"/>
            </a:endParaRPr>
          </a:p>
          <a:p>
            <a:pPr indent="0" lvl="0" marL="0" rtl="0" algn="l">
              <a:lnSpc>
                <a:spcPct val="115000"/>
              </a:lnSpc>
              <a:spcBef>
                <a:spcPts val="0"/>
              </a:spcBef>
              <a:spcAft>
                <a:spcPts val="0"/>
              </a:spcAft>
              <a:buNone/>
            </a:pPr>
            <a:r>
              <a:rPr b="1" lang="en">
                <a:solidFill>
                  <a:schemeClr val="dk1"/>
                </a:solidFill>
                <a:latin typeface="Lato"/>
                <a:ea typeface="Lato"/>
                <a:cs typeface="Lato"/>
                <a:sym typeface="Lato"/>
              </a:rPr>
              <a:t>Tree Representation					Array Representation</a:t>
            </a:r>
            <a:endParaRPr b="1">
              <a:solidFill>
                <a:schemeClr val="dk1"/>
              </a:solidFill>
              <a:latin typeface="Lato"/>
              <a:ea typeface="Lato"/>
              <a:cs typeface="Lato"/>
              <a:sym typeface="Lato"/>
            </a:endParaRPr>
          </a:p>
          <a:p>
            <a:pPr indent="0" lvl="0" marL="457200" rtl="0" algn="l">
              <a:lnSpc>
                <a:spcPct val="115000"/>
              </a:lnSpc>
              <a:spcBef>
                <a:spcPts val="0"/>
              </a:spcBef>
              <a:spcAft>
                <a:spcPts val="0"/>
              </a:spcAft>
              <a:buNone/>
            </a:pPr>
            <a:r>
              <a:t/>
            </a:r>
            <a:endParaRPr>
              <a:solidFill>
                <a:schemeClr val="dk1"/>
              </a:solidFill>
              <a:latin typeface="Lato"/>
              <a:ea typeface="Lato"/>
              <a:cs typeface="Lato"/>
              <a:sym typeface="Lato"/>
            </a:endParaRPr>
          </a:p>
        </p:txBody>
      </p:sp>
      <p:pic>
        <p:nvPicPr>
          <p:cNvPr id="385" name="Google Shape;385;p50"/>
          <p:cNvPicPr preferRelativeResize="0"/>
          <p:nvPr/>
        </p:nvPicPr>
        <p:blipFill>
          <a:blip r:embed="rId3">
            <a:alphaModFix/>
          </a:blip>
          <a:stretch>
            <a:fillRect/>
          </a:stretch>
        </p:blipFill>
        <p:spPr>
          <a:xfrm>
            <a:off x="1125977" y="1884575"/>
            <a:ext cx="2091757" cy="2851750"/>
          </a:xfrm>
          <a:prstGeom prst="rect">
            <a:avLst/>
          </a:prstGeom>
          <a:noFill/>
          <a:ln>
            <a:noFill/>
          </a:ln>
        </p:spPr>
      </p:pic>
      <p:cxnSp>
        <p:nvCxnSpPr>
          <p:cNvPr id="386" name="Google Shape;386;p50"/>
          <p:cNvCxnSpPr/>
          <p:nvPr/>
        </p:nvCxnSpPr>
        <p:spPr>
          <a:xfrm flipH="1">
            <a:off x="946400" y="2347025"/>
            <a:ext cx="376500" cy="459000"/>
          </a:xfrm>
          <a:prstGeom prst="straightConnector1">
            <a:avLst/>
          </a:prstGeom>
          <a:noFill/>
          <a:ln cap="flat" cmpd="sng" w="19050">
            <a:solidFill>
              <a:srgbClr val="666666"/>
            </a:solidFill>
            <a:prstDash val="solid"/>
            <a:round/>
            <a:headEnd len="med" w="med" type="none"/>
            <a:tailEnd len="med" w="med" type="none"/>
          </a:ln>
        </p:spPr>
      </p:cxnSp>
      <p:sp>
        <p:nvSpPr>
          <p:cNvPr id="387" name="Google Shape;387;p50"/>
          <p:cNvSpPr/>
          <p:nvPr/>
        </p:nvSpPr>
        <p:spPr>
          <a:xfrm>
            <a:off x="749475" y="2796775"/>
            <a:ext cx="376500" cy="3765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388" name="Google Shape;388;p50"/>
          <p:cNvSpPr/>
          <p:nvPr/>
        </p:nvSpPr>
        <p:spPr>
          <a:xfrm>
            <a:off x="4326950" y="2225425"/>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89" name="Google Shape;389;p50"/>
          <p:cNvSpPr/>
          <p:nvPr/>
        </p:nvSpPr>
        <p:spPr>
          <a:xfrm>
            <a:off x="4802590" y="2225425"/>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390" name="Google Shape;390;p50"/>
          <p:cNvSpPr/>
          <p:nvPr/>
        </p:nvSpPr>
        <p:spPr>
          <a:xfrm>
            <a:off x="5278230" y="2225425"/>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91" name="Google Shape;391;p50"/>
          <p:cNvSpPr/>
          <p:nvPr/>
        </p:nvSpPr>
        <p:spPr>
          <a:xfrm>
            <a:off x="5753870" y="2225425"/>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392" name="Google Shape;392;p50"/>
          <p:cNvSpPr/>
          <p:nvPr/>
        </p:nvSpPr>
        <p:spPr>
          <a:xfrm>
            <a:off x="6229511" y="2225425"/>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393" name="Google Shape;393;p50"/>
          <p:cNvSpPr/>
          <p:nvPr/>
        </p:nvSpPr>
        <p:spPr>
          <a:xfrm>
            <a:off x="6705151" y="2225425"/>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394" name="Google Shape;394;p50"/>
          <p:cNvSpPr txBox="1"/>
          <p:nvPr/>
        </p:nvSpPr>
        <p:spPr>
          <a:xfrm>
            <a:off x="4371325" y="2876675"/>
            <a:ext cx="2789400" cy="4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 0	 1	  2	  3	   4	   5</a:t>
            </a:r>
            <a:endParaRPr>
              <a:latin typeface="Open Sans"/>
              <a:ea typeface="Open Sans"/>
              <a:cs typeface="Open Sans"/>
              <a:sym typeface="Open Sans"/>
            </a:endParaRPr>
          </a:p>
        </p:txBody>
      </p:sp>
      <p:sp>
        <p:nvSpPr>
          <p:cNvPr id="395" name="Google Shape;395;p50"/>
          <p:cNvSpPr txBox="1"/>
          <p:nvPr/>
        </p:nvSpPr>
        <p:spPr>
          <a:xfrm>
            <a:off x="4013675" y="3385725"/>
            <a:ext cx="3519300" cy="9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Let’s call </a:t>
            </a:r>
            <a:r>
              <a:rPr b="1" lang="en">
                <a:latin typeface="Courier New"/>
                <a:ea typeface="Courier New"/>
                <a:cs typeface="Courier New"/>
                <a:sym typeface="Courier New"/>
              </a:rPr>
              <a:t>find(5)-&gt; 1</a:t>
            </a:r>
            <a:endParaRPr b="1">
              <a:latin typeface="Courier New"/>
              <a:ea typeface="Courier New"/>
              <a:cs typeface="Courier New"/>
              <a:sym typeface="Courier New"/>
            </a:endParaRPr>
          </a:p>
          <a:p>
            <a:pPr indent="0" lvl="0" marL="0" rtl="0" algn="l">
              <a:spcBef>
                <a:spcPts val="0"/>
              </a:spcBef>
              <a:spcAft>
                <a:spcPts val="0"/>
              </a:spcAft>
              <a:buNone/>
            </a:pPr>
            <a:r>
              <a:rPr b="1" lang="en">
                <a:latin typeface="Lato"/>
                <a:ea typeface="Lato"/>
                <a:cs typeface="Lato"/>
                <a:sym typeface="Lato"/>
              </a:rPr>
              <a:t>Nodes in path to root: 5, 4, 3, 2, 1</a:t>
            </a:r>
            <a:endParaRPr b="1">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1"/>
          <p:cNvSpPr txBox="1"/>
          <p:nvPr/>
        </p:nvSpPr>
        <p:spPr>
          <a:xfrm>
            <a:off x="632025" y="423275"/>
            <a:ext cx="6532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Path Compression</a:t>
            </a:r>
            <a:endParaRPr b="1" sz="2400">
              <a:solidFill>
                <a:srgbClr val="38A7FF"/>
              </a:solidFill>
              <a:latin typeface="Lato"/>
              <a:ea typeface="Lato"/>
              <a:cs typeface="Lato"/>
              <a:sym typeface="Lato"/>
            </a:endParaRPr>
          </a:p>
        </p:txBody>
      </p:sp>
      <p:sp>
        <p:nvSpPr>
          <p:cNvPr id="401" name="Google Shape;401;p51"/>
          <p:cNvSpPr txBox="1"/>
          <p:nvPr/>
        </p:nvSpPr>
        <p:spPr>
          <a:xfrm>
            <a:off x="648450" y="1052525"/>
            <a:ext cx="78471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Lato"/>
                <a:ea typeface="Lato"/>
                <a:cs typeface="Lato"/>
                <a:sym typeface="Lato"/>
              </a:rPr>
              <a:t>Consider the following Disjoint Set instance </a:t>
            </a:r>
            <a:r>
              <a:rPr b="1" lang="en">
                <a:solidFill>
                  <a:srgbClr val="FF0008"/>
                </a:solidFill>
                <a:latin typeface="Lato"/>
                <a:ea typeface="Lato"/>
                <a:cs typeface="Lato"/>
                <a:sym typeface="Lato"/>
              </a:rPr>
              <a:t>before</a:t>
            </a:r>
            <a:r>
              <a:rPr b="1" lang="en">
                <a:solidFill>
                  <a:schemeClr val="dk1"/>
                </a:solidFill>
                <a:latin typeface="Lato"/>
                <a:ea typeface="Lato"/>
                <a:cs typeface="Lato"/>
                <a:sym typeface="Lato"/>
              </a:rPr>
              <a:t> Path Compression:</a:t>
            </a:r>
            <a:endParaRPr b="1">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1">
              <a:solidFill>
                <a:schemeClr val="dk1"/>
              </a:solidFill>
              <a:latin typeface="Lato"/>
              <a:ea typeface="Lato"/>
              <a:cs typeface="Lato"/>
              <a:sym typeface="Lato"/>
            </a:endParaRPr>
          </a:p>
          <a:p>
            <a:pPr indent="0" lvl="0" marL="0" rtl="0" algn="l">
              <a:lnSpc>
                <a:spcPct val="115000"/>
              </a:lnSpc>
              <a:spcBef>
                <a:spcPts val="0"/>
              </a:spcBef>
              <a:spcAft>
                <a:spcPts val="0"/>
              </a:spcAft>
              <a:buNone/>
            </a:pPr>
            <a:r>
              <a:rPr b="1" lang="en">
                <a:solidFill>
                  <a:schemeClr val="dk1"/>
                </a:solidFill>
                <a:latin typeface="Lato"/>
                <a:ea typeface="Lato"/>
                <a:cs typeface="Lato"/>
                <a:sym typeface="Lato"/>
              </a:rPr>
              <a:t>Tree Representation					Array Representation</a:t>
            </a:r>
            <a:endParaRPr b="1">
              <a:solidFill>
                <a:schemeClr val="dk1"/>
              </a:solidFill>
              <a:latin typeface="Lato"/>
              <a:ea typeface="Lato"/>
              <a:cs typeface="Lato"/>
              <a:sym typeface="Lato"/>
            </a:endParaRPr>
          </a:p>
          <a:p>
            <a:pPr indent="0" lvl="0" marL="457200" rtl="0" algn="l">
              <a:lnSpc>
                <a:spcPct val="115000"/>
              </a:lnSpc>
              <a:spcBef>
                <a:spcPts val="0"/>
              </a:spcBef>
              <a:spcAft>
                <a:spcPts val="0"/>
              </a:spcAft>
              <a:buNone/>
            </a:pPr>
            <a:r>
              <a:t/>
            </a:r>
            <a:endParaRPr>
              <a:solidFill>
                <a:schemeClr val="dk1"/>
              </a:solidFill>
              <a:latin typeface="Lato"/>
              <a:ea typeface="Lato"/>
              <a:cs typeface="Lato"/>
              <a:sym typeface="Lato"/>
            </a:endParaRPr>
          </a:p>
        </p:txBody>
      </p:sp>
      <p:pic>
        <p:nvPicPr>
          <p:cNvPr id="402" name="Google Shape;402;p51"/>
          <p:cNvPicPr preferRelativeResize="0"/>
          <p:nvPr/>
        </p:nvPicPr>
        <p:blipFill>
          <a:blip r:embed="rId3">
            <a:alphaModFix/>
          </a:blip>
          <a:stretch>
            <a:fillRect/>
          </a:stretch>
        </p:blipFill>
        <p:spPr>
          <a:xfrm>
            <a:off x="1125977" y="1884575"/>
            <a:ext cx="2091757" cy="2851750"/>
          </a:xfrm>
          <a:prstGeom prst="rect">
            <a:avLst/>
          </a:prstGeom>
          <a:noFill/>
          <a:ln>
            <a:noFill/>
          </a:ln>
        </p:spPr>
      </p:pic>
      <p:cxnSp>
        <p:nvCxnSpPr>
          <p:cNvPr id="403" name="Google Shape;403;p51"/>
          <p:cNvCxnSpPr/>
          <p:nvPr/>
        </p:nvCxnSpPr>
        <p:spPr>
          <a:xfrm flipH="1">
            <a:off x="946400" y="2347025"/>
            <a:ext cx="376500" cy="459000"/>
          </a:xfrm>
          <a:prstGeom prst="straightConnector1">
            <a:avLst/>
          </a:prstGeom>
          <a:noFill/>
          <a:ln cap="flat" cmpd="sng" w="19050">
            <a:solidFill>
              <a:srgbClr val="666666"/>
            </a:solidFill>
            <a:prstDash val="solid"/>
            <a:round/>
            <a:headEnd len="med" w="med" type="none"/>
            <a:tailEnd len="med" w="med" type="none"/>
          </a:ln>
        </p:spPr>
      </p:cxnSp>
      <p:sp>
        <p:nvSpPr>
          <p:cNvPr id="404" name="Google Shape;404;p51"/>
          <p:cNvSpPr/>
          <p:nvPr/>
        </p:nvSpPr>
        <p:spPr>
          <a:xfrm>
            <a:off x="749475" y="2796775"/>
            <a:ext cx="376500" cy="3765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405" name="Google Shape;405;p51"/>
          <p:cNvSpPr/>
          <p:nvPr/>
        </p:nvSpPr>
        <p:spPr>
          <a:xfrm>
            <a:off x="4326950" y="2225425"/>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406" name="Google Shape;406;p51"/>
          <p:cNvSpPr/>
          <p:nvPr/>
        </p:nvSpPr>
        <p:spPr>
          <a:xfrm>
            <a:off x="4802590" y="2225425"/>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407" name="Google Shape;407;p51"/>
          <p:cNvSpPr/>
          <p:nvPr/>
        </p:nvSpPr>
        <p:spPr>
          <a:xfrm>
            <a:off x="5278230" y="2225425"/>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408" name="Google Shape;408;p51"/>
          <p:cNvSpPr/>
          <p:nvPr/>
        </p:nvSpPr>
        <p:spPr>
          <a:xfrm>
            <a:off x="5753870" y="2225425"/>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409" name="Google Shape;409;p51"/>
          <p:cNvSpPr/>
          <p:nvPr/>
        </p:nvSpPr>
        <p:spPr>
          <a:xfrm>
            <a:off x="6229511" y="2225425"/>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410" name="Google Shape;410;p51"/>
          <p:cNvSpPr/>
          <p:nvPr/>
        </p:nvSpPr>
        <p:spPr>
          <a:xfrm>
            <a:off x="6705151" y="2225425"/>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411" name="Google Shape;411;p51"/>
          <p:cNvSpPr txBox="1"/>
          <p:nvPr/>
        </p:nvSpPr>
        <p:spPr>
          <a:xfrm>
            <a:off x="4371325" y="2876675"/>
            <a:ext cx="2789400" cy="4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 0	 1	  2	  3	   4	   5</a:t>
            </a:r>
            <a:endParaRPr>
              <a:latin typeface="Open Sans"/>
              <a:ea typeface="Open Sans"/>
              <a:cs typeface="Open Sans"/>
              <a:sym typeface="Open Sans"/>
            </a:endParaRPr>
          </a:p>
        </p:txBody>
      </p:sp>
      <p:sp>
        <p:nvSpPr>
          <p:cNvPr id="412" name="Google Shape;412;p51"/>
          <p:cNvSpPr txBox="1"/>
          <p:nvPr/>
        </p:nvSpPr>
        <p:spPr>
          <a:xfrm>
            <a:off x="4013675" y="3385725"/>
            <a:ext cx="3519300" cy="9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Let’s call </a:t>
            </a:r>
            <a:r>
              <a:rPr b="1" lang="en">
                <a:latin typeface="Courier New"/>
                <a:ea typeface="Courier New"/>
                <a:cs typeface="Courier New"/>
                <a:sym typeface="Courier New"/>
              </a:rPr>
              <a:t>find(5)-&gt; 1</a:t>
            </a:r>
            <a:endParaRPr b="1">
              <a:latin typeface="Courier New"/>
              <a:ea typeface="Courier New"/>
              <a:cs typeface="Courier New"/>
              <a:sym typeface="Courier New"/>
            </a:endParaRPr>
          </a:p>
          <a:p>
            <a:pPr indent="0" lvl="0" marL="0" rtl="0" algn="l">
              <a:spcBef>
                <a:spcPts val="0"/>
              </a:spcBef>
              <a:spcAft>
                <a:spcPts val="0"/>
              </a:spcAft>
              <a:buNone/>
            </a:pPr>
            <a:r>
              <a:rPr b="1" lang="en">
                <a:latin typeface="Lato"/>
                <a:ea typeface="Lato"/>
                <a:cs typeface="Lato"/>
                <a:sym typeface="Lato"/>
              </a:rPr>
              <a:t>Nodes in path to root: 5, 4, 3, 2, 1</a:t>
            </a:r>
            <a:endParaRPr b="1">
              <a:latin typeface="Lato"/>
              <a:ea typeface="Lato"/>
              <a:cs typeface="Lato"/>
              <a:sym typeface="Lato"/>
            </a:endParaRPr>
          </a:p>
          <a:p>
            <a:pPr indent="0" lvl="0" marL="0" rtl="0" algn="l">
              <a:spcBef>
                <a:spcPts val="0"/>
              </a:spcBef>
              <a:spcAft>
                <a:spcPts val="0"/>
              </a:spcAft>
              <a:buClr>
                <a:schemeClr val="dk1"/>
              </a:buClr>
              <a:buSzPts val="1100"/>
              <a:buFont typeface="Arial"/>
              <a:buNone/>
            </a:pPr>
            <a:r>
              <a:rPr b="1" lang="en">
                <a:solidFill>
                  <a:srgbClr val="01B401"/>
                </a:solidFill>
                <a:latin typeface="Lato"/>
                <a:ea typeface="Lato"/>
                <a:cs typeface="Lato"/>
                <a:sym typeface="Lato"/>
              </a:rPr>
              <a:t>Path Compression: update parent of all nodes in path to become the root !</a:t>
            </a:r>
            <a:endParaRPr b="1">
              <a:solidFill>
                <a:srgbClr val="01B401"/>
              </a:solidFill>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2"/>
          <p:cNvSpPr txBox="1"/>
          <p:nvPr/>
        </p:nvSpPr>
        <p:spPr>
          <a:xfrm>
            <a:off x="632025" y="423275"/>
            <a:ext cx="6532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Path Compression</a:t>
            </a:r>
            <a:endParaRPr b="1" sz="2400">
              <a:solidFill>
                <a:srgbClr val="38A7FF"/>
              </a:solidFill>
              <a:latin typeface="Lato"/>
              <a:ea typeface="Lato"/>
              <a:cs typeface="Lato"/>
              <a:sym typeface="Lato"/>
            </a:endParaRPr>
          </a:p>
        </p:txBody>
      </p:sp>
      <p:sp>
        <p:nvSpPr>
          <p:cNvPr id="418" name="Google Shape;418;p52"/>
          <p:cNvSpPr txBox="1"/>
          <p:nvPr/>
        </p:nvSpPr>
        <p:spPr>
          <a:xfrm>
            <a:off x="648450" y="1053575"/>
            <a:ext cx="78471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Lato"/>
                <a:ea typeface="Lato"/>
                <a:cs typeface="Lato"/>
                <a:sym typeface="Lato"/>
              </a:rPr>
              <a:t>Consider the following Disjoint Set instance </a:t>
            </a:r>
            <a:r>
              <a:rPr b="1" lang="en">
                <a:solidFill>
                  <a:srgbClr val="01B401"/>
                </a:solidFill>
                <a:latin typeface="Lato"/>
                <a:ea typeface="Lato"/>
                <a:cs typeface="Lato"/>
                <a:sym typeface="Lato"/>
              </a:rPr>
              <a:t>after</a:t>
            </a:r>
            <a:r>
              <a:rPr b="1" lang="en">
                <a:solidFill>
                  <a:schemeClr val="dk1"/>
                </a:solidFill>
                <a:latin typeface="Lato"/>
                <a:ea typeface="Lato"/>
                <a:cs typeface="Lato"/>
                <a:sym typeface="Lato"/>
              </a:rPr>
              <a:t> Path Compression:</a:t>
            </a:r>
            <a:endParaRPr b="1">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1">
              <a:solidFill>
                <a:schemeClr val="dk1"/>
              </a:solidFill>
              <a:latin typeface="Lato"/>
              <a:ea typeface="Lato"/>
              <a:cs typeface="Lato"/>
              <a:sym typeface="Lato"/>
            </a:endParaRPr>
          </a:p>
          <a:p>
            <a:pPr indent="0" lvl="0" marL="0" rtl="0" algn="l">
              <a:lnSpc>
                <a:spcPct val="115000"/>
              </a:lnSpc>
              <a:spcBef>
                <a:spcPts val="0"/>
              </a:spcBef>
              <a:spcAft>
                <a:spcPts val="0"/>
              </a:spcAft>
              <a:buNone/>
            </a:pPr>
            <a:r>
              <a:rPr b="1" lang="en">
                <a:solidFill>
                  <a:schemeClr val="dk1"/>
                </a:solidFill>
                <a:latin typeface="Lato"/>
                <a:ea typeface="Lato"/>
                <a:cs typeface="Lato"/>
                <a:sym typeface="Lato"/>
              </a:rPr>
              <a:t>Tree Representation					Array Representation</a:t>
            </a:r>
            <a:endParaRPr b="1">
              <a:solidFill>
                <a:schemeClr val="dk1"/>
              </a:solidFill>
              <a:latin typeface="Lato"/>
              <a:ea typeface="Lato"/>
              <a:cs typeface="Lato"/>
              <a:sym typeface="Lato"/>
            </a:endParaRPr>
          </a:p>
          <a:p>
            <a:pPr indent="0" lvl="0" marL="457200" rtl="0" algn="l">
              <a:lnSpc>
                <a:spcPct val="115000"/>
              </a:lnSpc>
              <a:spcBef>
                <a:spcPts val="0"/>
              </a:spcBef>
              <a:spcAft>
                <a:spcPts val="0"/>
              </a:spcAft>
              <a:buNone/>
            </a:pPr>
            <a:r>
              <a:t/>
            </a:r>
            <a:endParaRPr>
              <a:solidFill>
                <a:schemeClr val="dk1"/>
              </a:solidFill>
              <a:latin typeface="Lato"/>
              <a:ea typeface="Lato"/>
              <a:cs typeface="Lato"/>
              <a:sym typeface="Lato"/>
            </a:endParaRPr>
          </a:p>
        </p:txBody>
      </p:sp>
      <p:cxnSp>
        <p:nvCxnSpPr>
          <p:cNvPr id="419" name="Google Shape;419;p52"/>
          <p:cNvCxnSpPr/>
          <p:nvPr/>
        </p:nvCxnSpPr>
        <p:spPr>
          <a:xfrm flipH="1">
            <a:off x="946400" y="2348075"/>
            <a:ext cx="376500" cy="459000"/>
          </a:xfrm>
          <a:prstGeom prst="straightConnector1">
            <a:avLst/>
          </a:prstGeom>
          <a:noFill/>
          <a:ln cap="flat" cmpd="sng" w="19050">
            <a:solidFill>
              <a:srgbClr val="666666"/>
            </a:solidFill>
            <a:prstDash val="solid"/>
            <a:round/>
            <a:headEnd len="med" w="med" type="none"/>
            <a:tailEnd len="med" w="med" type="none"/>
          </a:ln>
        </p:spPr>
      </p:cxnSp>
      <p:sp>
        <p:nvSpPr>
          <p:cNvPr id="420" name="Google Shape;420;p52"/>
          <p:cNvSpPr/>
          <p:nvPr/>
        </p:nvSpPr>
        <p:spPr>
          <a:xfrm>
            <a:off x="749475" y="2797825"/>
            <a:ext cx="376500" cy="3765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421" name="Google Shape;421;p52"/>
          <p:cNvSpPr/>
          <p:nvPr/>
        </p:nvSpPr>
        <p:spPr>
          <a:xfrm>
            <a:off x="4326950" y="2226475"/>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422" name="Google Shape;422;p52"/>
          <p:cNvSpPr/>
          <p:nvPr/>
        </p:nvSpPr>
        <p:spPr>
          <a:xfrm>
            <a:off x="4802590" y="2226475"/>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423" name="Google Shape;423;p52"/>
          <p:cNvSpPr/>
          <p:nvPr/>
        </p:nvSpPr>
        <p:spPr>
          <a:xfrm>
            <a:off x="5278230" y="2226475"/>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424" name="Google Shape;424;p52"/>
          <p:cNvSpPr/>
          <p:nvPr/>
        </p:nvSpPr>
        <p:spPr>
          <a:xfrm>
            <a:off x="5753870" y="2226475"/>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425" name="Google Shape;425;p52"/>
          <p:cNvSpPr/>
          <p:nvPr/>
        </p:nvSpPr>
        <p:spPr>
          <a:xfrm>
            <a:off x="6229511" y="2226475"/>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426" name="Google Shape;426;p52"/>
          <p:cNvSpPr/>
          <p:nvPr/>
        </p:nvSpPr>
        <p:spPr>
          <a:xfrm>
            <a:off x="6705151" y="2226475"/>
            <a:ext cx="475500" cy="5541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427" name="Google Shape;427;p52"/>
          <p:cNvSpPr txBox="1"/>
          <p:nvPr/>
        </p:nvSpPr>
        <p:spPr>
          <a:xfrm>
            <a:off x="4371325" y="2877725"/>
            <a:ext cx="2789400" cy="4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 0	 1	  2	  3	   4	   5</a:t>
            </a:r>
            <a:endParaRPr>
              <a:latin typeface="Open Sans"/>
              <a:ea typeface="Open Sans"/>
              <a:cs typeface="Open Sans"/>
              <a:sym typeface="Open Sans"/>
            </a:endParaRPr>
          </a:p>
        </p:txBody>
      </p:sp>
      <p:sp>
        <p:nvSpPr>
          <p:cNvPr id="428" name="Google Shape;428;p52"/>
          <p:cNvSpPr/>
          <p:nvPr/>
        </p:nvSpPr>
        <p:spPr>
          <a:xfrm>
            <a:off x="1322900" y="1971575"/>
            <a:ext cx="376500" cy="3765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cxnSp>
        <p:nvCxnSpPr>
          <p:cNvPr id="429" name="Google Shape;429;p52"/>
          <p:cNvCxnSpPr/>
          <p:nvPr/>
        </p:nvCxnSpPr>
        <p:spPr>
          <a:xfrm>
            <a:off x="1628325" y="2348075"/>
            <a:ext cx="224100" cy="612000"/>
          </a:xfrm>
          <a:prstGeom prst="straightConnector1">
            <a:avLst/>
          </a:prstGeom>
          <a:noFill/>
          <a:ln cap="flat" cmpd="sng" w="19050">
            <a:solidFill>
              <a:srgbClr val="434343"/>
            </a:solidFill>
            <a:prstDash val="solid"/>
            <a:round/>
            <a:headEnd len="med" w="med" type="none"/>
            <a:tailEnd len="med" w="med" type="none"/>
          </a:ln>
        </p:spPr>
      </p:cxnSp>
      <p:sp>
        <p:nvSpPr>
          <p:cNvPr id="430" name="Google Shape;430;p52"/>
          <p:cNvSpPr/>
          <p:nvPr/>
        </p:nvSpPr>
        <p:spPr>
          <a:xfrm>
            <a:off x="1628325" y="2960075"/>
            <a:ext cx="376500" cy="3765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431" name="Google Shape;431;p52"/>
          <p:cNvSpPr/>
          <p:nvPr/>
        </p:nvSpPr>
        <p:spPr>
          <a:xfrm>
            <a:off x="2004825" y="3585800"/>
            <a:ext cx="376500" cy="3765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cxnSp>
        <p:nvCxnSpPr>
          <p:cNvPr id="432" name="Google Shape;432;p52"/>
          <p:cNvCxnSpPr>
            <a:stCxn id="428" idx="3"/>
            <a:endCxn id="431" idx="0"/>
          </p:cNvCxnSpPr>
          <p:nvPr/>
        </p:nvCxnSpPr>
        <p:spPr>
          <a:xfrm>
            <a:off x="1699400" y="2159825"/>
            <a:ext cx="493800" cy="1425900"/>
          </a:xfrm>
          <a:prstGeom prst="curvedConnector2">
            <a:avLst/>
          </a:prstGeom>
          <a:noFill/>
          <a:ln cap="flat" cmpd="sng" w="19050">
            <a:solidFill>
              <a:srgbClr val="434343"/>
            </a:solidFill>
            <a:prstDash val="solid"/>
            <a:round/>
            <a:headEnd len="med" w="med" type="none"/>
            <a:tailEnd len="med" w="med" type="none"/>
          </a:ln>
        </p:spPr>
      </p:cxnSp>
      <p:sp>
        <p:nvSpPr>
          <p:cNvPr id="433" name="Google Shape;433;p52"/>
          <p:cNvSpPr/>
          <p:nvPr/>
        </p:nvSpPr>
        <p:spPr>
          <a:xfrm>
            <a:off x="2523400" y="4078275"/>
            <a:ext cx="376500" cy="3765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cxnSp>
        <p:nvCxnSpPr>
          <p:cNvPr id="434" name="Google Shape;434;p52"/>
          <p:cNvCxnSpPr>
            <a:stCxn id="428" idx="3"/>
            <a:endCxn id="433" idx="0"/>
          </p:cNvCxnSpPr>
          <p:nvPr/>
        </p:nvCxnSpPr>
        <p:spPr>
          <a:xfrm>
            <a:off x="1699400" y="2159825"/>
            <a:ext cx="1012200" cy="1918500"/>
          </a:xfrm>
          <a:prstGeom prst="curvedConnector2">
            <a:avLst/>
          </a:prstGeom>
          <a:noFill/>
          <a:ln cap="flat" cmpd="sng" w="19050">
            <a:solidFill>
              <a:srgbClr val="434343"/>
            </a:solidFill>
            <a:prstDash val="solid"/>
            <a:round/>
            <a:headEnd len="med" w="med" type="none"/>
            <a:tailEnd len="med" w="med" type="none"/>
          </a:ln>
        </p:spPr>
      </p:cxnSp>
      <p:sp>
        <p:nvSpPr>
          <p:cNvPr id="435" name="Google Shape;435;p52"/>
          <p:cNvSpPr/>
          <p:nvPr/>
        </p:nvSpPr>
        <p:spPr>
          <a:xfrm>
            <a:off x="3176150" y="4385975"/>
            <a:ext cx="376500" cy="3765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cxnSp>
        <p:nvCxnSpPr>
          <p:cNvPr id="436" name="Google Shape;436;p52"/>
          <p:cNvCxnSpPr>
            <a:stCxn id="428" idx="3"/>
            <a:endCxn id="435" idx="0"/>
          </p:cNvCxnSpPr>
          <p:nvPr/>
        </p:nvCxnSpPr>
        <p:spPr>
          <a:xfrm>
            <a:off x="1699400" y="2159825"/>
            <a:ext cx="1665000" cy="2226300"/>
          </a:xfrm>
          <a:prstGeom prst="curvedConnector2">
            <a:avLst/>
          </a:prstGeom>
          <a:noFill/>
          <a:ln cap="flat" cmpd="sng" w="19050">
            <a:solidFill>
              <a:srgbClr val="434343"/>
            </a:solidFill>
            <a:prstDash val="solid"/>
            <a:round/>
            <a:headEnd len="med" w="med" type="none"/>
            <a:tailEnd len="med" w="med" type="none"/>
          </a:ln>
        </p:spPr>
      </p:cxnSp>
      <p:sp>
        <p:nvSpPr>
          <p:cNvPr id="437" name="Google Shape;437;p52"/>
          <p:cNvSpPr txBox="1"/>
          <p:nvPr/>
        </p:nvSpPr>
        <p:spPr>
          <a:xfrm>
            <a:off x="4013675" y="3386775"/>
            <a:ext cx="3519300" cy="9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Let’s call </a:t>
            </a:r>
            <a:r>
              <a:rPr b="1" lang="en">
                <a:latin typeface="Courier New"/>
                <a:ea typeface="Courier New"/>
                <a:cs typeface="Courier New"/>
                <a:sym typeface="Courier New"/>
              </a:rPr>
              <a:t>find(5)-&gt; 1</a:t>
            </a:r>
            <a:endParaRPr b="1">
              <a:latin typeface="Courier New"/>
              <a:ea typeface="Courier New"/>
              <a:cs typeface="Courier New"/>
              <a:sym typeface="Courier New"/>
            </a:endParaRPr>
          </a:p>
          <a:p>
            <a:pPr indent="0" lvl="0" marL="0" rtl="0" algn="l">
              <a:spcBef>
                <a:spcPts val="0"/>
              </a:spcBef>
              <a:spcAft>
                <a:spcPts val="0"/>
              </a:spcAft>
              <a:buNone/>
            </a:pPr>
            <a:r>
              <a:rPr b="1" lang="en">
                <a:latin typeface="Lato"/>
                <a:ea typeface="Lato"/>
                <a:cs typeface="Lato"/>
                <a:sym typeface="Lato"/>
              </a:rPr>
              <a:t>Nodes in path to root: 5, 4, 3, 2, 1</a:t>
            </a:r>
            <a:endParaRPr b="1">
              <a:latin typeface="Lato"/>
              <a:ea typeface="Lato"/>
              <a:cs typeface="Lato"/>
              <a:sym typeface="Lato"/>
            </a:endParaRPr>
          </a:p>
          <a:p>
            <a:pPr indent="0" lvl="0" marL="0" rtl="0" algn="l">
              <a:spcBef>
                <a:spcPts val="0"/>
              </a:spcBef>
              <a:spcAft>
                <a:spcPts val="0"/>
              </a:spcAft>
              <a:buNone/>
            </a:pPr>
            <a:r>
              <a:rPr b="1" lang="en">
                <a:solidFill>
                  <a:srgbClr val="01B401"/>
                </a:solidFill>
                <a:latin typeface="Lato"/>
                <a:ea typeface="Lato"/>
                <a:cs typeface="Lato"/>
                <a:sym typeface="Lato"/>
              </a:rPr>
              <a:t>Path Compression: update parent of all nodes in path to become the root !</a:t>
            </a:r>
            <a:endParaRPr b="1">
              <a:solidFill>
                <a:srgbClr val="01B40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7"/>
          <p:cNvSpPr txBox="1"/>
          <p:nvPr/>
        </p:nvSpPr>
        <p:spPr>
          <a:xfrm>
            <a:off x="632025" y="423275"/>
            <a:ext cx="6532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Disjoint Sets</a:t>
            </a:r>
            <a:endParaRPr b="1" sz="2400">
              <a:solidFill>
                <a:srgbClr val="38A7FF"/>
              </a:solidFill>
              <a:latin typeface="Lato"/>
              <a:ea typeface="Lato"/>
              <a:cs typeface="Lato"/>
              <a:sym typeface="Lato"/>
            </a:endParaRPr>
          </a:p>
        </p:txBody>
      </p:sp>
      <p:sp>
        <p:nvSpPr>
          <p:cNvPr id="72" name="Google Shape;72;p17"/>
          <p:cNvSpPr txBox="1"/>
          <p:nvPr/>
        </p:nvSpPr>
        <p:spPr>
          <a:xfrm>
            <a:off x="632025" y="1330225"/>
            <a:ext cx="7847100" cy="238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Lato"/>
                <a:ea typeface="Lato"/>
                <a:cs typeface="Lato"/>
                <a:sym typeface="Lato"/>
              </a:rPr>
              <a:t>A disjoint set is a type of data structure that represents a </a:t>
            </a:r>
            <a:r>
              <a:rPr b="1" i="1" lang="en">
                <a:solidFill>
                  <a:schemeClr val="dk1"/>
                </a:solidFill>
                <a:latin typeface="Lato"/>
                <a:ea typeface="Lato"/>
                <a:cs typeface="Lato"/>
                <a:sym typeface="Lato"/>
              </a:rPr>
              <a:t>collection</a:t>
            </a:r>
            <a:r>
              <a:rPr b="1" lang="en">
                <a:solidFill>
                  <a:schemeClr val="dk1"/>
                </a:solidFill>
                <a:latin typeface="Lato"/>
                <a:ea typeface="Lato"/>
                <a:cs typeface="Lato"/>
                <a:sym typeface="Lato"/>
              </a:rPr>
              <a:t> of sets.</a:t>
            </a:r>
            <a:endParaRPr b="1">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1">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latin typeface="Lato"/>
                <a:ea typeface="Lato"/>
                <a:cs typeface="Lato"/>
                <a:sym typeface="Lato"/>
              </a:rPr>
              <a:t>Some definitions:</a:t>
            </a:r>
            <a:endParaRPr b="1">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b="1" lang="en">
                <a:solidFill>
                  <a:schemeClr val="dk1"/>
                </a:solidFill>
                <a:latin typeface="Lato"/>
                <a:ea typeface="Lato"/>
                <a:cs typeface="Lato"/>
                <a:sym typeface="Lato"/>
              </a:rPr>
              <a:t>Set</a:t>
            </a:r>
            <a:r>
              <a:rPr lang="en">
                <a:solidFill>
                  <a:schemeClr val="dk1"/>
                </a:solidFill>
                <a:latin typeface="Lato"/>
                <a:ea typeface="Lato"/>
                <a:cs typeface="Lato"/>
                <a:sym typeface="Lato"/>
              </a:rPr>
              <a:t>: a collection of items where there are no duplicates (each item is unique) and order is not maintained.</a:t>
            </a:r>
            <a:endParaRPr>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b="1" lang="en">
                <a:solidFill>
                  <a:schemeClr val="dk1"/>
                </a:solidFill>
                <a:latin typeface="Lato"/>
                <a:ea typeface="Lato"/>
                <a:cs typeface="Lato"/>
                <a:sym typeface="Lato"/>
              </a:rPr>
              <a:t>Disjoint:</a:t>
            </a:r>
            <a:r>
              <a:rPr lang="en">
                <a:solidFill>
                  <a:schemeClr val="dk1"/>
                </a:solidFill>
                <a:latin typeface="Lato"/>
                <a:ea typeface="Lato"/>
                <a:cs typeface="Lato"/>
                <a:sym typeface="Lato"/>
              </a:rPr>
              <a:t> Any item in the data structure </a:t>
            </a:r>
            <a:r>
              <a:rPr b="1" lang="en">
                <a:solidFill>
                  <a:srgbClr val="FF0000"/>
                </a:solidFill>
                <a:latin typeface="Lato"/>
                <a:ea typeface="Lato"/>
                <a:cs typeface="Lato"/>
                <a:sym typeface="Lato"/>
              </a:rPr>
              <a:t>cannot</a:t>
            </a:r>
            <a:r>
              <a:rPr lang="en">
                <a:solidFill>
                  <a:schemeClr val="dk1"/>
                </a:solidFill>
                <a:latin typeface="Lato"/>
                <a:ea typeface="Lato"/>
                <a:cs typeface="Lato"/>
                <a:sym typeface="Lato"/>
              </a:rPr>
              <a:t> be found in more than one set, i.e. an item can only ever exist in one of the sets at a time.</a:t>
            </a:r>
            <a:endParaRPr b="1">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1">
              <a:solidFill>
                <a:schemeClr val="dk1"/>
              </a:solidFill>
              <a:latin typeface="Lato"/>
              <a:ea typeface="Lato"/>
              <a:cs typeface="Lato"/>
              <a:sym typeface="Lato"/>
            </a:endParaRPr>
          </a:p>
          <a:p>
            <a:pPr indent="0" lvl="0" marL="0" rtl="0" algn="l">
              <a:lnSpc>
                <a:spcPct val="115000"/>
              </a:lnSpc>
              <a:spcBef>
                <a:spcPts val="0"/>
              </a:spcBef>
              <a:spcAft>
                <a:spcPts val="1500"/>
              </a:spcAft>
              <a:buNone/>
            </a:pPr>
            <a:r>
              <a:t/>
            </a:r>
            <a:endParaRPr b="1">
              <a:solidFill>
                <a:schemeClr val="dk1"/>
              </a:solidFill>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3"/>
          <p:cNvSpPr txBox="1"/>
          <p:nvPr/>
        </p:nvSpPr>
        <p:spPr>
          <a:xfrm>
            <a:off x="763350" y="2318850"/>
            <a:ext cx="53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Lab Overview</a:t>
            </a:r>
            <a:endParaRPr b="1" sz="2400">
              <a:solidFill>
                <a:srgbClr val="38A7FF"/>
              </a:solidFill>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4"/>
          <p:cNvSpPr txBox="1"/>
          <p:nvPr/>
        </p:nvSpPr>
        <p:spPr>
          <a:xfrm>
            <a:off x="632025" y="423275"/>
            <a:ext cx="53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An Overview</a:t>
            </a:r>
            <a:endParaRPr b="1" sz="2400">
              <a:solidFill>
                <a:srgbClr val="38A7FF"/>
              </a:solidFill>
              <a:latin typeface="Lato"/>
              <a:ea typeface="Lato"/>
              <a:cs typeface="Lato"/>
              <a:sym typeface="Lato"/>
            </a:endParaRPr>
          </a:p>
        </p:txBody>
      </p:sp>
      <p:sp>
        <p:nvSpPr>
          <p:cNvPr id="448" name="Google Shape;448;p54"/>
          <p:cNvSpPr txBox="1"/>
          <p:nvPr/>
        </p:nvSpPr>
        <p:spPr>
          <a:xfrm>
            <a:off x="632025" y="1330225"/>
            <a:ext cx="7847100" cy="213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Lato"/>
                <a:ea typeface="Lato"/>
                <a:cs typeface="Lato"/>
                <a:sym typeface="Lato"/>
              </a:rPr>
              <a:t>Lab 05 is due Friday, 10/4 at 11:59 pm. </a:t>
            </a:r>
            <a:endParaRPr b="1">
              <a:solidFill>
                <a:srgbClr val="9900FF"/>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As a reminder, to get the lab assignment, run</a:t>
            </a:r>
            <a:r>
              <a:rPr lang="en">
                <a:solidFill>
                  <a:schemeClr val="dk1"/>
                </a:solidFill>
                <a:latin typeface="Courier New"/>
                <a:ea typeface="Courier New"/>
                <a:cs typeface="Courier New"/>
                <a:sym typeface="Courier New"/>
              </a:rPr>
              <a:t> </a:t>
            </a:r>
            <a:r>
              <a:rPr b="1" lang="en">
                <a:solidFill>
                  <a:schemeClr val="dk1"/>
                </a:solidFill>
                <a:latin typeface="Courier New"/>
                <a:ea typeface="Courier New"/>
                <a:cs typeface="Courier New"/>
                <a:sym typeface="Courier New"/>
              </a:rPr>
              <a:t>git pull skeleton main</a:t>
            </a:r>
            <a:r>
              <a:rPr lang="en">
                <a:solidFill>
                  <a:schemeClr val="dk1"/>
                </a:solidFill>
                <a:latin typeface="Courier New"/>
                <a:ea typeface="Courier New"/>
                <a:cs typeface="Courier New"/>
                <a:sym typeface="Courier New"/>
              </a:rPr>
              <a:t> </a:t>
            </a:r>
            <a:r>
              <a:rPr lang="en">
                <a:solidFill>
                  <a:schemeClr val="dk1"/>
                </a:solidFill>
                <a:latin typeface="Lato"/>
                <a:ea typeface="Lato"/>
                <a:cs typeface="Lato"/>
                <a:sym typeface="Lato"/>
              </a:rPr>
              <a:t>in your personal repository.</a:t>
            </a:r>
            <a:endParaRPr b="1">
              <a:solidFill>
                <a:schemeClr val="dk1"/>
              </a:solidFill>
              <a:latin typeface="Lato"/>
              <a:ea typeface="Lato"/>
              <a:cs typeface="Lato"/>
              <a:sym typeface="Lato"/>
            </a:endParaRPr>
          </a:p>
          <a:p>
            <a:pPr indent="0" lvl="0" marL="457200" rtl="0" algn="l">
              <a:lnSpc>
                <a:spcPct val="115000"/>
              </a:lnSpc>
              <a:spcBef>
                <a:spcPts val="0"/>
              </a:spcBef>
              <a:spcAft>
                <a:spcPts val="0"/>
              </a:spcAft>
              <a:buNone/>
            </a:pPr>
            <a:r>
              <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rPr b="1" lang="en">
                <a:solidFill>
                  <a:schemeClr val="dk1"/>
                </a:solidFill>
                <a:latin typeface="Lato"/>
                <a:ea typeface="Lato"/>
                <a:cs typeface="Lato"/>
                <a:sym typeface="Lato"/>
              </a:rPr>
              <a:t>Deliverables: </a:t>
            </a:r>
            <a:endParaRPr b="1">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Complete </a:t>
            </a:r>
            <a:r>
              <a:rPr b="1" lang="en">
                <a:solidFill>
                  <a:schemeClr val="dk1"/>
                </a:solidFill>
                <a:latin typeface="Courier New"/>
                <a:ea typeface="Courier New"/>
                <a:cs typeface="Courier New"/>
                <a:sym typeface="Courier New"/>
              </a:rPr>
              <a:t>UnionFind.java</a:t>
            </a:r>
            <a:r>
              <a:rPr b="1" lang="en">
                <a:solidFill>
                  <a:schemeClr val="dk1"/>
                </a:solidFill>
                <a:latin typeface="Lato"/>
                <a:ea typeface="Lato"/>
                <a:cs typeface="Lato"/>
                <a:sym typeface="Lato"/>
              </a:rPr>
              <a:t> </a:t>
            </a:r>
            <a:r>
              <a:rPr lang="en">
                <a:solidFill>
                  <a:schemeClr val="dk1"/>
                </a:solidFill>
                <a:latin typeface="Lato"/>
                <a:ea typeface="Lato"/>
                <a:cs typeface="Lato"/>
                <a:sym typeface="Lato"/>
              </a:rPr>
              <a:t>by implementing the Disjoint Sets data structure</a:t>
            </a:r>
            <a:endParaRPr>
              <a:solidFill>
                <a:schemeClr val="dk1"/>
              </a:solidFill>
              <a:latin typeface="Lato"/>
              <a:ea typeface="Lato"/>
              <a:cs typeface="Lato"/>
              <a:sym typeface="Lato"/>
            </a:endParaRPr>
          </a:p>
          <a:p>
            <a:pPr indent="0" lvl="0" marL="457200" rtl="0" algn="l">
              <a:lnSpc>
                <a:spcPct val="115000"/>
              </a:lnSpc>
              <a:spcBef>
                <a:spcPts val="0"/>
              </a:spcBef>
              <a:spcAft>
                <a:spcPts val="0"/>
              </a:spcAft>
              <a:buNone/>
            </a:pPr>
            <a:r>
              <a:t/>
            </a:r>
            <a:endParaRPr b="1">
              <a:solidFill>
                <a:schemeClr val="dk1"/>
              </a:solidFill>
              <a:latin typeface="Lato"/>
              <a:ea typeface="Lato"/>
              <a:cs typeface="Lato"/>
              <a:sym typeface="Lato"/>
            </a:endParaRPr>
          </a:p>
          <a:p>
            <a:pPr indent="0" lvl="0" marL="0" rtl="0" algn="l">
              <a:lnSpc>
                <a:spcPct val="115000"/>
              </a:lnSpc>
              <a:spcBef>
                <a:spcPts val="0"/>
              </a:spcBef>
              <a:spcAft>
                <a:spcPts val="0"/>
              </a:spcAft>
              <a:buNone/>
            </a:pPr>
            <a:r>
              <a:rPr b="1" lang="en">
                <a:solidFill>
                  <a:schemeClr val="dk1"/>
                </a:solidFill>
                <a:latin typeface="Lato"/>
                <a:ea typeface="Lato"/>
                <a:cs typeface="Lato"/>
                <a:sym typeface="Lato"/>
              </a:rPr>
              <a:t>For help, use the Lab queue:</a:t>
            </a:r>
            <a:endParaRPr b="1">
              <a:solidFill>
                <a:schemeClr val="dk1"/>
              </a:solidFill>
              <a:latin typeface="Lato"/>
              <a:ea typeface="Lato"/>
              <a:cs typeface="Lato"/>
              <a:sym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5"/>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Lab Attendance</a:t>
            </a:r>
            <a:endParaRPr/>
          </a:p>
        </p:txBody>
      </p:sp>
      <p:sp>
        <p:nvSpPr>
          <p:cNvPr id="454" name="Google Shape;454;p55"/>
          <p:cNvSpPr txBox="1"/>
          <p:nvPr>
            <p:ph idx="1" type="body"/>
          </p:nvPr>
        </p:nvSpPr>
        <p:spPr>
          <a:xfrm>
            <a:off x="311700" y="1152475"/>
            <a:ext cx="8520600" cy="125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ato"/>
                <a:ea typeface="Lato"/>
                <a:cs typeface="Lato"/>
                <a:sym typeface="Lato"/>
              </a:rPr>
              <a:t>https://tinyurl.com/61b-lab-att-fa24</a:t>
            </a:r>
            <a:endParaRPr sz="2400"/>
          </a:p>
        </p:txBody>
      </p:sp>
      <p:pic>
        <p:nvPicPr>
          <p:cNvPr id="455" name="Google Shape;455;p55"/>
          <p:cNvPicPr preferRelativeResize="0"/>
          <p:nvPr/>
        </p:nvPicPr>
        <p:blipFill>
          <a:blip r:embed="rId3">
            <a:alphaModFix/>
          </a:blip>
          <a:stretch>
            <a:fillRect/>
          </a:stretch>
        </p:blipFill>
        <p:spPr>
          <a:xfrm>
            <a:off x="3819525" y="2692100"/>
            <a:ext cx="1504950" cy="1504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8"/>
          <p:cNvSpPr txBox="1"/>
          <p:nvPr/>
        </p:nvSpPr>
        <p:spPr>
          <a:xfrm>
            <a:off x="648450" y="3678850"/>
            <a:ext cx="78471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Lato"/>
                <a:ea typeface="Lato"/>
                <a:cs typeface="Lato"/>
                <a:sym typeface="Lato"/>
              </a:rPr>
              <a:t>This is what a disjoint set might look like → it is a collection of sets. The sets in this representation consist of {0, 1, 2}, {3, 4}, and {5}. Notice that no specific item exists in more than one set.</a:t>
            </a:r>
            <a:endParaRPr b="1">
              <a:solidFill>
                <a:schemeClr val="dk1"/>
              </a:solidFill>
              <a:latin typeface="Lato"/>
              <a:ea typeface="Lato"/>
              <a:cs typeface="Lato"/>
              <a:sym typeface="Lato"/>
            </a:endParaRPr>
          </a:p>
        </p:txBody>
      </p:sp>
      <p:pic>
        <p:nvPicPr>
          <p:cNvPr id="78" name="Google Shape;78;p18"/>
          <p:cNvPicPr preferRelativeResize="0"/>
          <p:nvPr/>
        </p:nvPicPr>
        <p:blipFill rotWithShape="1">
          <a:blip r:embed="rId3">
            <a:alphaModFix/>
          </a:blip>
          <a:srcRect b="0" l="10200" r="18063" t="0"/>
          <a:stretch/>
        </p:blipFill>
        <p:spPr>
          <a:xfrm>
            <a:off x="2293825" y="479375"/>
            <a:ext cx="4556351" cy="3137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9"/>
          <p:cNvSpPr txBox="1"/>
          <p:nvPr/>
        </p:nvSpPr>
        <p:spPr>
          <a:xfrm>
            <a:off x="632025" y="423275"/>
            <a:ext cx="6532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Disjoint Sets</a:t>
            </a:r>
            <a:endParaRPr b="1" sz="2400">
              <a:solidFill>
                <a:srgbClr val="38A7FF"/>
              </a:solidFill>
              <a:latin typeface="Lato"/>
              <a:ea typeface="Lato"/>
              <a:cs typeface="Lato"/>
              <a:sym typeface="Lato"/>
            </a:endParaRPr>
          </a:p>
        </p:txBody>
      </p:sp>
      <p:sp>
        <p:nvSpPr>
          <p:cNvPr id="84" name="Google Shape;84;p19"/>
          <p:cNvSpPr txBox="1"/>
          <p:nvPr/>
        </p:nvSpPr>
        <p:spPr>
          <a:xfrm>
            <a:off x="632025" y="1330225"/>
            <a:ext cx="7847100" cy="1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Lato"/>
                <a:ea typeface="Lato"/>
                <a:cs typeface="Lato"/>
                <a:sym typeface="Lato"/>
              </a:rPr>
              <a:t>The main operations of disjoint sets consist of: </a:t>
            </a:r>
            <a:endParaRPr b="1">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b="1" lang="en">
                <a:solidFill>
                  <a:schemeClr val="dk1"/>
                </a:solidFill>
                <a:latin typeface="Courier New"/>
                <a:ea typeface="Courier New"/>
                <a:cs typeface="Courier New"/>
                <a:sym typeface="Courier New"/>
              </a:rPr>
              <a:t>find</a:t>
            </a:r>
            <a:r>
              <a:rPr b="1" lang="en">
                <a:solidFill>
                  <a:schemeClr val="dk1"/>
                </a:solidFill>
                <a:latin typeface="Lato"/>
                <a:ea typeface="Lato"/>
                <a:cs typeface="Lato"/>
                <a:sym typeface="Lato"/>
              </a:rPr>
              <a:t>: </a:t>
            </a:r>
            <a:r>
              <a:rPr lang="en">
                <a:solidFill>
                  <a:schemeClr val="dk1"/>
                </a:solidFill>
                <a:latin typeface="Lato"/>
                <a:ea typeface="Lato"/>
                <a:cs typeface="Lato"/>
                <a:sym typeface="Lato"/>
              </a:rPr>
              <a:t>determines which set an item belongs to</a:t>
            </a:r>
            <a:r>
              <a:rPr b="1" lang="en">
                <a:solidFill>
                  <a:schemeClr val="dk1"/>
                </a:solidFill>
                <a:latin typeface="Lato"/>
                <a:ea typeface="Lato"/>
                <a:cs typeface="Lato"/>
                <a:sym typeface="Lato"/>
              </a:rPr>
              <a:t> </a:t>
            </a:r>
            <a:endParaRPr b="1">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b="1" lang="en">
                <a:solidFill>
                  <a:schemeClr val="dk1"/>
                </a:solidFill>
                <a:latin typeface="Courier New"/>
                <a:ea typeface="Courier New"/>
                <a:cs typeface="Courier New"/>
                <a:sym typeface="Courier New"/>
              </a:rPr>
              <a:t>union</a:t>
            </a:r>
            <a:r>
              <a:rPr b="1" lang="en">
                <a:solidFill>
                  <a:schemeClr val="dk1"/>
                </a:solidFill>
                <a:latin typeface="Lato"/>
                <a:ea typeface="Lato"/>
                <a:cs typeface="Lato"/>
                <a:sym typeface="Lato"/>
              </a:rPr>
              <a:t>: </a:t>
            </a:r>
            <a:r>
              <a:rPr lang="en">
                <a:solidFill>
                  <a:schemeClr val="dk1"/>
                </a:solidFill>
                <a:latin typeface="Lato"/>
                <a:ea typeface="Lato"/>
                <a:cs typeface="Lato"/>
                <a:sym typeface="Lato"/>
              </a:rPr>
              <a:t>merges two sets into one</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dk1"/>
                </a:solidFill>
                <a:latin typeface="Lato"/>
                <a:ea typeface="Lato"/>
                <a:cs typeface="Lato"/>
                <a:sym typeface="Lato"/>
              </a:rPr>
              <a:t>As a byproduct, the disjoint set data structure is also referred to as </a:t>
            </a:r>
            <a:r>
              <a:rPr b="1" i="1" lang="en">
                <a:solidFill>
                  <a:schemeClr val="dk1"/>
                </a:solidFill>
                <a:latin typeface="Lato"/>
                <a:ea typeface="Lato"/>
                <a:cs typeface="Lato"/>
                <a:sym typeface="Lato"/>
              </a:rPr>
              <a:t>Union-Find.</a:t>
            </a:r>
            <a:endParaRPr b="1" i="1">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1">
              <a:solidFill>
                <a:schemeClr val="dk1"/>
              </a:solidFill>
              <a:latin typeface="Lato"/>
              <a:ea typeface="Lato"/>
              <a:cs typeface="Lato"/>
              <a:sym typeface="Lato"/>
            </a:endParaRPr>
          </a:p>
          <a:p>
            <a:pPr indent="0" lvl="0" marL="0" rtl="0" algn="l">
              <a:lnSpc>
                <a:spcPct val="115000"/>
              </a:lnSpc>
              <a:spcBef>
                <a:spcPts val="0"/>
              </a:spcBef>
              <a:spcAft>
                <a:spcPts val="1500"/>
              </a:spcAft>
              <a:buNone/>
            </a:pPr>
            <a:r>
              <a:t/>
            </a:r>
            <a:endParaRPr b="1">
              <a:solidFill>
                <a:schemeClr val="dk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0"/>
          <p:cNvSpPr txBox="1"/>
          <p:nvPr/>
        </p:nvSpPr>
        <p:spPr>
          <a:xfrm>
            <a:off x="763350" y="2318850"/>
            <a:ext cx="53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Quick Find</a:t>
            </a:r>
            <a:endParaRPr b="1" sz="2400">
              <a:solidFill>
                <a:srgbClr val="38A7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1"/>
          <p:cNvSpPr txBox="1"/>
          <p:nvPr/>
        </p:nvSpPr>
        <p:spPr>
          <a:xfrm>
            <a:off x="632025" y="423275"/>
            <a:ext cx="6532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Quick Find</a:t>
            </a:r>
            <a:endParaRPr b="1" sz="2400">
              <a:solidFill>
                <a:srgbClr val="38A7FF"/>
              </a:solidFill>
              <a:latin typeface="Lato"/>
              <a:ea typeface="Lato"/>
              <a:cs typeface="Lato"/>
              <a:sym typeface="Lato"/>
            </a:endParaRPr>
          </a:p>
        </p:txBody>
      </p:sp>
      <p:sp>
        <p:nvSpPr>
          <p:cNvPr id="95" name="Google Shape;95;p21"/>
          <p:cNvSpPr txBox="1"/>
          <p:nvPr/>
        </p:nvSpPr>
        <p:spPr>
          <a:xfrm>
            <a:off x="632025" y="1330225"/>
            <a:ext cx="78471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Lato"/>
                <a:ea typeface="Lato"/>
                <a:cs typeface="Lato"/>
                <a:sym typeface="Lato"/>
              </a:rPr>
              <a:t>Given the two main operations, let’s say we prioritize making the </a:t>
            </a:r>
            <a:r>
              <a:rPr b="1" lang="en">
                <a:solidFill>
                  <a:schemeClr val="dk1"/>
                </a:solidFill>
                <a:latin typeface="Courier New"/>
                <a:ea typeface="Courier New"/>
                <a:cs typeface="Courier New"/>
                <a:sym typeface="Courier New"/>
              </a:rPr>
              <a:t>find</a:t>
            </a:r>
            <a:r>
              <a:rPr b="1" lang="en">
                <a:solidFill>
                  <a:schemeClr val="dk1"/>
                </a:solidFill>
                <a:latin typeface="Lato"/>
                <a:ea typeface="Lato"/>
                <a:cs typeface="Lato"/>
                <a:sym typeface="Lato"/>
              </a:rPr>
              <a:t> operation faster. To do so, we can use an array to represent our disjoint sets. </a:t>
            </a:r>
            <a:endParaRPr b="1">
              <a:solidFill>
                <a:schemeClr val="dk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2"/>
          <p:cNvSpPr txBox="1"/>
          <p:nvPr/>
        </p:nvSpPr>
        <p:spPr>
          <a:xfrm>
            <a:off x="632025" y="423275"/>
            <a:ext cx="6532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Quick Find</a:t>
            </a:r>
            <a:endParaRPr b="1" sz="2400">
              <a:solidFill>
                <a:srgbClr val="38A7FF"/>
              </a:solidFill>
              <a:latin typeface="Lato"/>
              <a:ea typeface="Lato"/>
              <a:cs typeface="Lato"/>
              <a:sym typeface="Lato"/>
            </a:endParaRPr>
          </a:p>
        </p:txBody>
      </p:sp>
      <p:pic>
        <p:nvPicPr>
          <p:cNvPr id="101" name="Google Shape;101;p22"/>
          <p:cNvPicPr preferRelativeResize="0"/>
          <p:nvPr/>
        </p:nvPicPr>
        <p:blipFill rotWithShape="1">
          <a:blip r:embed="rId3">
            <a:alphaModFix/>
          </a:blip>
          <a:srcRect b="25031" l="8795" r="17108" t="22820"/>
          <a:stretch/>
        </p:blipFill>
        <p:spPr>
          <a:xfrm>
            <a:off x="2493462" y="1215725"/>
            <a:ext cx="4157075" cy="1356025"/>
          </a:xfrm>
          <a:prstGeom prst="rect">
            <a:avLst/>
          </a:prstGeom>
          <a:noFill/>
          <a:ln>
            <a:noFill/>
          </a:ln>
        </p:spPr>
      </p:pic>
      <p:sp>
        <p:nvSpPr>
          <p:cNvPr id="102" name="Google Shape;102;p22"/>
          <p:cNvSpPr txBox="1"/>
          <p:nvPr/>
        </p:nvSpPr>
        <p:spPr>
          <a:xfrm>
            <a:off x="648450" y="2507663"/>
            <a:ext cx="78471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Lato"/>
                <a:ea typeface="Lato"/>
                <a:cs typeface="Lato"/>
                <a:sym typeface="Lato"/>
              </a:rPr>
              <a:t>This is the array representation of the disjoint set that we saw earlier with the sets: {0, 1, 2}, {3, 4} and {5}. We treat the indices of the array as the items in the set and the element at each index corresponds to which set the item belongs to.</a:t>
            </a:r>
            <a:endParaRPr b="1">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CS61B">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