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Nunito"/>
      <p:regular r:id="rId42"/>
      <p:bold r:id="rId43"/>
      <p:italic r:id="rId44"/>
      <p:boldItalic r:id="rId45"/>
    </p:embeddedFont>
    <p:embeddedFont>
      <p:font typeface="PT Sans Narrow"/>
      <p:regular r:id="rId46"/>
      <p:bold r:id="rId47"/>
    </p:embeddedFont>
    <p:embeddedFont>
      <p:font typeface="Roboto Mon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7F7C70-7B40-4A9D-A0CE-226EFA0CDE85}">
  <a:tblStyle styleId="{037F7C70-7B40-4A9D-A0CE-226EFA0CDE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Nunito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Nunito-italic.fntdata"/><Relationship Id="rId43" Type="http://schemas.openxmlformats.org/officeDocument/2006/relationships/font" Target="fonts/Nunito-bold.fntdata"/><Relationship Id="rId46" Type="http://schemas.openxmlformats.org/officeDocument/2006/relationships/font" Target="fonts/PTSansNarrow-regular.fntdata"/><Relationship Id="rId45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Mono-regular.fntdata"/><Relationship Id="rId47" Type="http://schemas.openxmlformats.org/officeDocument/2006/relationships/font" Target="fonts/PTSansNarrow-bold.fntdata"/><Relationship Id="rId49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4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54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0d31a5357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0d31a5357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649673fc3_82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649673fc3_8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65b9cfab2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65b9cfab2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649673fc3_8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649673fc3_8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649673fc3_8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649673fc3_8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649673fc3_82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649673fc3_8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649673fc3_82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649673fc3_8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0d31a5357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00d31a5357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00d31a5357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00d31a5357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00d31a5357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00d31a5357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00d31a5357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00d31a5357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0d31a535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0d31a535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We will be using the command line program </a:t>
            </a:r>
            <a:r>
              <a:rPr lang="en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to compile programs in C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If you've taken CS61B or have experience with Java, you can kinda think of </a:t>
            </a:r>
            <a:r>
              <a:rPr lang="en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as the C equivalent of </a:t>
            </a:r>
            <a:r>
              <a:rPr lang="en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javac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 following command will compile </a:t>
            </a:r>
            <a:r>
              <a:rPr lang="en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ex1.c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test_ex1.c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into an executable file named </a:t>
            </a:r>
            <a:r>
              <a:rPr lang="en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a.out</a:t>
            </a:r>
            <a:endParaRPr sz="1800">
              <a:solidFill>
                <a:srgbClr val="695D4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gcc ex1.c test_ex1.c</a:t>
            </a:r>
            <a:endParaRPr sz="1400">
              <a:solidFill>
                <a:srgbClr val="695D4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You can specify the name of the executable file with the </a:t>
            </a:r>
            <a:r>
              <a:rPr lang="en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-o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flag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gcc -o ex1 ex1.c test_ex1.c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00d31a5357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00d31a5357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00d31a5357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00d31a5357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00d31a5357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00d31a5357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00d31a5357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00d31a5357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00d31a5357_0_4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200d31a5357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Review syntax for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Declaring a pointer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Address of operator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Dereferencing a pointer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00d31a5357_0_4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200d31a5357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Discuss the difference between the dot and the arrow operator and when each is used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edc19be34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edc19be34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edf04c77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edf04c77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00d31a535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00d31a535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Allow you to hold data items of different types in a single variable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Structure Tag: optional, allows you to create new variables of this struct outside of the struct definition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Two ways to declare variables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When you define the struct (s1, s2)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Using the structure Tag (s3)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Use the dot operator to access struct members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74a2d69a01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74a2d69a01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Allow you to hold data items of different types in a single variable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Structure Tag: optional, allows you to create new variables of this struct outside of the struct definition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Two ways to declare variables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When you define the struct (s1, s2)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Using the structure Tag (s3)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Use the dot operator to access struct members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0d31a5357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0d31a5357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00d31a5357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00d31a5357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0e8edac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0e8edac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0e8edac5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0e8edac5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0e8edac5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0e8edac5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0e8edac5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0e8edac5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1800a3ed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1800a3ed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649673fc3_8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649673fc3_8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</a:t>
            </a:r>
            <a:endParaRPr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61C Fall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34"/>
          <p:cNvGraphicFramePr/>
          <p:nvPr/>
        </p:nvGraphicFramePr>
        <p:xfrm>
          <a:off x="5151500" y="214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{037F7C70-7B40-4A9D-A0CE-226EFA0CDE85}</a:tableStyleId>
              </a:tblPr>
              <a:tblGrid>
                <a:gridCol w="1449600"/>
                <a:gridCol w="165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96" name="Google Shape;196;p34"/>
          <p:cNvSpPr txBox="1"/>
          <p:nvPr/>
        </p:nvSpPr>
        <p:spPr>
          <a:xfrm>
            <a:off x="5578075" y="1538775"/>
            <a:ext cx="205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Memory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3539650" y="4138025"/>
            <a:ext cx="127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E7CC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8" name="Google Shape;198;p34"/>
          <p:cNvCxnSpPr/>
          <p:nvPr/>
        </p:nvCxnSpPr>
        <p:spPr>
          <a:xfrm flipH="1" rot="10800000">
            <a:off x="3854075" y="3721625"/>
            <a:ext cx="27936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34"/>
          <p:cNvCxnSpPr/>
          <p:nvPr/>
        </p:nvCxnSpPr>
        <p:spPr>
          <a:xfrm flipH="1" rot="10800000">
            <a:off x="4367000" y="4187900"/>
            <a:ext cx="2280900" cy="6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34"/>
          <p:cNvSpPr txBox="1"/>
          <p:nvPr/>
        </p:nvSpPr>
        <p:spPr>
          <a:xfrm>
            <a:off x="555700" y="422525"/>
            <a:ext cx="4103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Assigning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(int*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&amp;x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*y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might produce something like: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4020275" y="4611550"/>
            <a:ext cx="127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endParaRPr sz="1800">
              <a:solidFill>
                <a:srgbClr val="8E7CC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E7CC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3265800" y="2267350"/>
            <a:ext cx="127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*y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 </a:t>
            </a: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E7CC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3" name="Google Shape;203;p34"/>
          <p:cNvCxnSpPr/>
          <p:nvPr/>
        </p:nvCxnSpPr>
        <p:spPr>
          <a:xfrm>
            <a:off x="4302875" y="2550375"/>
            <a:ext cx="2322300" cy="5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34"/>
          <p:cNvSpPr txBox="1"/>
          <p:nvPr/>
        </p:nvSpPr>
        <p:spPr>
          <a:xfrm>
            <a:off x="3132025" y="2971625"/>
            <a:ext cx="127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&amp;x</a:t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5" name="Google Shape;205;p34"/>
          <p:cNvCxnSpPr/>
          <p:nvPr/>
        </p:nvCxnSpPr>
        <p:spPr>
          <a:xfrm>
            <a:off x="3675975" y="3220025"/>
            <a:ext cx="1481700" cy="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35"/>
          <p:cNvGraphicFramePr/>
          <p:nvPr/>
        </p:nvGraphicFramePr>
        <p:xfrm>
          <a:off x="5151500" y="214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{037F7C70-7B40-4A9D-A0CE-226EFA0CDE85}</a:tableStyleId>
              </a:tblPr>
              <a:tblGrid>
                <a:gridCol w="1449600"/>
                <a:gridCol w="165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11" name="Google Shape;211;p35"/>
          <p:cNvSpPr txBox="1"/>
          <p:nvPr/>
        </p:nvSpPr>
        <p:spPr>
          <a:xfrm>
            <a:off x="5578075" y="1538775"/>
            <a:ext cx="205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Memory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5"/>
          <p:cNvSpPr txBox="1"/>
          <p:nvPr/>
        </p:nvSpPr>
        <p:spPr>
          <a:xfrm>
            <a:off x="3539650" y="4138025"/>
            <a:ext cx="127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E7CC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3" name="Google Shape;213;p35"/>
          <p:cNvCxnSpPr/>
          <p:nvPr/>
        </p:nvCxnSpPr>
        <p:spPr>
          <a:xfrm flipH="1" rot="10800000">
            <a:off x="3854075" y="3721625"/>
            <a:ext cx="27936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5"/>
          <p:cNvCxnSpPr/>
          <p:nvPr/>
        </p:nvCxnSpPr>
        <p:spPr>
          <a:xfrm flipH="1" rot="10800000">
            <a:off x="4367000" y="4187900"/>
            <a:ext cx="2280900" cy="6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5"/>
          <p:cNvSpPr txBox="1"/>
          <p:nvPr/>
        </p:nvSpPr>
        <p:spPr>
          <a:xfrm>
            <a:off x="555700" y="422525"/>
            <a:ext cx="4103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Assigning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(int*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&amp;x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*y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*y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= 20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might produce something like: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4020275" y="4611550"/>
            <a:ext cx="127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endParaRPr sz="1800">
              <a:solidFill>
                <a:srgbClr val="8E7CC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E7CC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35"/>
          <p:cNvSpPr txBox="1"/>
          <p:nvPr/>
        </p:nvSpPr>
        <p:spPr>
          <a:xfrm>
            <a:off x="3265800" y="2267350"/>
            <a:ext cx="127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*y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 </a:t>
            </a: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E7CC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8" name="Google Shape;218;p35"/>
          <p:cNvCxnSpPr/>
          <p:nvPr/>
        </p:nvCxnSpPr>
        <p:spPr>
          <a:xfrm>
            <a:off x="4302875" y="2550375"/>
            <a:ext cx="2322300" cy="5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35"/>
          <p:cNvSpPr txBox="1"/>
          <p:nvPr/>
        </p:nvSpPr>
        <p:spPr>
          <a:xfrm>
            <a:off x="3132025" y="2971625"/>
            <a:ext cx="127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&amp;x</a:t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0" name="Google Shape;220;p35"/>
          <p:cNvCxnSpPr/>
          <p:nvPr/>
        </p:nvCxnSpPr>
        <p:spPr>
          <a:xfrm>
            <a:off x="3675975" y="3220025"/>
            <a:ext cx="1481700" cy="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36"/>
          <p:cNvGraphicFramePr/>
          <p:nvPr/>
        </p:nvGraphicFramePr>
        <p:xfrm>
          <a:off x="4765850" y="16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{037F7C70-7B40-4A9D-A0CE-226EFA0CDE85}</a:tableStyleId>
              </a:tblPr>
              <a:tblGrid>
                <a:gridCol w="1200575"/>
                <a:gridCol w="1200575"/>
                <a:gridCol w="1369225"/>
              </a:tblGrid>
              <a:tr h="44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Binding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226" name="Google Shape;226;p36"/>
          <p:cNvGraphicFramePr/>
          <p:nvPr/>
        </p:nvGraphicFramePr>
        <p:xfrm>
          <a:off x="583525" y="142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{037F7C70-7B40-4A9D-A0CE-226EFA0CDE85}</a:tableStyleId>
              </a:tblPr>
              <a:tblGrid>
                <a:gridCol w="1303450"/>
                <a:gridCol w="1303450"/>
              </a:tblGrid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b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</a:t>
                      </a:r>
                      <a:endParaRPr b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&amp;x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*y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" name="Google Shape;231;p37"/>
          <p:cNvGraphicFramePr/>
          <p:nvPr/>
        </p:nvGraphicFramePr>
        <p:xfrm>
          <a:off x="4765850" y="16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{037F7C70-7B40-4A9D-A0CE-226EFA0CDE85}</a:tableStyleId>
              </a:tblPr>
              <a:tblGrid>
                <a:gridCol w="1200575"/>
                <a:gridCol w="1200575"/>
                <a:gridCol w="1369225"/>
              </a:tblGrid>
              <a:tr h="44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Binding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232" name="Google Shape;232;p37"/>
          <p:cNvGraphicFramePr/>
          <p:nvPr/>
        </p:nvGraphicFramePr>
        <p:xfrm>
          <a:off x="583525" y="142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{037F7C70-7B40-4A9D-A0CE-226EFA0CDE85}</a:tableStyleId>
              </a:tblPr>
              <a:tblGrid>
                <a:gridCol w="1303450"/>
                <a:gridCol w="1303450"/>
              </a:tblGrid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b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</a:t>
                      </a:r>
                      <a:endParaRPr b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&amp;x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*y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cxnSp>
        <p:nvCxnSpPr>
          <p:cNvPr id="233" name="Google Shape;233;p37"/>
          <p:cNvCxnSpPr/>
          <p:nvPr/>
        </p:nvCxnSpPr>
        <p:spPr>
          <a:xfrm flipH="1">
            <a:off x="1149800" y="1082850"/>
            <a:ext cx="1604100" cy="144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7"/>
          <p:cNvSpPr txBox="1"/>
          <p:nvPr/>
        </p:nvSpPr>
        <p:spPr>
          <a:xfrm>
            <a:off x="2820750" y="374250"/>
            <a:ext cx="18717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&amp;x gets the address of the variable x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37"/>
          <p:cNvCxnSpPr/>
          <p:nvPr/>
        </p:nvCxnSpPr>
        <p:spPr>
          <a:xfrm>
            <a:off x="4224425" y="1136325"/>
            <a:ext cx="507900" cy="113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38"/>
          <p:cNvGraphicFramePr/>
          <p:nvPr/>
        </p:nvGraphicFramePr>
        <p:xfrm>
          <a:off x="4765850" y="16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{037F7C70-7B40-4A9D-A0CE-226EFA0CDE85}</a:tableStyleId>
              </a:tblPr>
              <a:tblGrid>
                <a:gridCol w="1200575"/>
                <a:gridCol w="1200575"/>
                <a:gridCol w="1369225"/>
              </a:tblGrid>
              <a:tr h="44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Binding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241" name="Google Shape;241;p38"/>
          <p:cNvGraphicFramePr/>
          <p:nvPr/>
        </p:nvGraphicFramePr>
        <p:xfrm>
          <a:off x="583525" y="142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{037F7C70-7B40-4A9D-A0CE-226EFA0CDE85}</a:tableStyleId>
              </a:tblPr>
              <a:tblGrid>
                <a:gridCol w="1303450"/>
                <a:gridCol w="1303450"/>
              </a:tblGrid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b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</a:t>
                      </a:r>
                      <a:endParaRPr b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&amp;x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*y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42" name="Google Shape;242;p38"/>
          <p:cNvSpPr txBox="1"/>
          <p:nvPr/>
        </p:nvSpPr>
        <p:spPr>
          <a:xfrm>
            <a:off x="1470525" y="467900"/>
            <a:ext cx="770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create a pointer, we need to declare y to be a pointer type: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int* y = &amp;x;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" name="Google Shape;247;p39"/>
          <p:cNvGraphicFramePr/>
          <p:nvPr/>
        </p:nvGraphicFramePr>
        <p:xfrm>
          <a:off x="4765850" y="16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{037F7C70-7B40-4A9D-A0CE-226EFA0CDE85}</a:tableStyleId>
              </a:tblPr>
              <a:tblGrid>
                <a:gridCol w="1200575"/>
                <a:gridCol w="1200575"/>
                <a:gridCol w="1369225"/>
              </a:tblGrid>
              <a:tr h="44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Binding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248" name="Google Shape;248;p39"/>
          <p:cNvGraphicFramePr/>
          <p:nvPr/>
        </p:nvGraphicFramePr>
        <p:xfrm>
          <a:off x="583525" y="142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{037F7C70-7B40-4A9D-A0CE-226EFA0CDE85}</a:tableStyleId>
              </a:tblPr>
              <a:tblGrid>
                <a:gridCol w="1303450"/>
                <a:gridCol w="1303450"/>
              </a:tblGrid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b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</a:t>
                      </a:r>
                      <a:endParaRPr b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&amp;x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*y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cxnSp>
        <p:nvCxnSpPr>
          <p:cNvPr id="249" name="Google Shape;249;p39"/>
          <p:cNvCxnSpPr/>
          <p:nvPr/>
        </p:nvCxnSpPr>
        <p:spPr>
          <a:xfrm flipH="1">
            <a:off x="1149800" y="1082850"/>
            <a:ext cx="1604100" cy="239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39"/>
          <p:cNvSpPr txBox="1"/>
          <p:nvPr/>
        </p:nvSpPr>
        <p:spPr>
          <a:xfrm>
            <a:off x="2245900" y="307400"/>
            <a:ext cx="4064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*y follows the pointer in y, and gets the data stored at that address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" name="Google Shape;251;p39"/>
          <p:cNvCxnSpPr/>
          <p:nvPr/>
        </p:nvCxnSpPr>
        <p:spPr>
          <a:xfrm>
            <a:off x="4224425" y="1136325"/>
            <a:ext cx="3408900" cy="102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pic>
        <p:nvPicPr>
          <p:cNvPr id="257" name="Google Shape;257;p40"/>
          <p:cNvPicPr preferRelativeResize="0"/>
          <p:nvPr/>
        </p:nvPicPr>
        <p:blipFill rotWithShape="1">
          <a:blip r:embed="rId3">
            <a:alphaModFix/>
          </a:blip>
          <a:srcRect b="43010" l="0" r="0" t="0"/>
          <a:stretch/>
        </p:blipFill>
        <p:spPr>
          <a:xfrm>
            <a:off x="311700" y="1246223"/>
            <a:ext cx="5533650" cy="21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0"/>
          <p:cNvSpPr txBox="1"/>
          <p:nvPr/>
        </p:nvSpPr>
        <p:spPr>
          <a:xfrm>
            <a:off x="6695650" y="2696400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9" name="Google Shape;259;p40"/>
          <p:cNvCxnSpPr>
            <a:endCxn id="258" idx="1"/>
          </p:cNvCxnSpPr>
          <p:nvPr/>
        </p:nvCxnSpPr>
        <p:spPr>
          <a:xfrm flipH="1" rot="10800000">
            <a:off x="5868550" y="2919600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40"/>
          <p:cNvCxnSpPr/>
          <p:nvPr/>
        </p:nvCxnSpPr>
        <p:spPr>
          <a:xfrm flipH="1" rot="10800000">
            <a:off x="5868550" y="324192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40"/>
          <p:cNvSpPr txBox="1"/>
          <p:nvPr/>
        </p:nvSpPr>
        <p:spPr>
          <a:xfrm>
            <a:off x="6701500" y="3086150"/>
            <a:ext cx="202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What will this print?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pic>
        <p:nvPicPr>
          <p:cNvPr id="267" name="Google Shape;267;p41"/>
          <p:cNvPicPr preferRelativeResize="0"/>
          <p:nvPr/>
        </p:nvPicPr>
        <p:blipFill rotWithShape="1">
          <a:blip r:embed="rId3">
            <a:alphaModFix/>
          </a:blip>
          <a:srcRect b="43010" l="0" r="0" t="0"/>
          <a:stretch/>
        </p:blipFill>
        <p:spPr>
          <a:xfrm>
            <a:off x="311700" y="1246223"/>
            <a:ext cx="5533650" cy="21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1"/>
          <p:cNvSpPr txBox="1"/>
          <p:nvPr/>
        </p:nvSpPr>
        <p:spPr>
          <a:xfrm>
            <a:off x="6695650" y="2696400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9" name="Google Shape;269;p41"/>
          <p:cNvCxnSpPr>
            <a:endCxn id="268" idx="1"/>
          </p:cNvCxnSpPr>
          <p:nvPr/>
        </p:nvCxnSpPr>
        <p:spPr>
          <a:xfrm flipH="1" rot="10800000">
            <a:off x="5868550" y="2919600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41"/>
          <p:cNvCxnSpPr/>
          <p:nvPr/>
        </p:nvCxnSpPr>
        <p:spPr>
          <a:xfrm flipH="1" rot="10800000">
            <a:off x="5868550" y="324192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41"/>
          <p:cNvSpPr txBox="1"/>
          <p:nvPr/>
        </p:nvSpPr>
        <p:spPr>
          <a:xfrm>
            <a:off x="6718850" y="3074825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pic>
        <p:nvPicPr>
          <p:cNvPr id="277" name="Google Shape;277;p42"/>
          <p:cNvPicPr preferRelativeResize="0"/>
          <p:nvPr/>
        </p:nvPicPr>
        <p:blipFill rotWithShape="1">
          <a:blip r:embed="rId3">
            <a:alphaModFix/>
          </a:blip>
          <a:srcRect b="35649" l="0" r="0" t="0"/>
          <a:stretch/>
        </p:blipFill>
        <p:spPr>
          <a:xfrm>
            <a:off x="311700" y="1246225"/>
            <a:ext cx="5533650" cy="24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2"/>
          <p:cNvSpPr txBox="1"/>
          <p:nvPr/>
        </p:nvSpPr>
        <p:spPr>
          <a:xfrm>
            <a:off x="6695650" y="2696400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9" name="Google Shape;279;p42"/>
          <p:cNvCxnSpPr>
            <a:endCxn id="278" idx="1"/>
          </p:cNvCxnSpPr>
          <p:nvPr/>
        </p:nvCxnSpPr>
        <p:spPr>
          <a:xfrm flipH="1" rot="10800000">
            <a:off x="5868550" y="2919600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42"/>
          <p:cNvCxnSpPr/>
          <p:nvPr/>
        </p:nvCxnSpPr>
        <p:spPr>
          <a:xfrm flipH="1" rot="10800000">
            <a:off x="5868550" y="324192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42"/>
          <p:cNvSpPr txBox="1"/>
          <p:nvPr/>
        </p:nvSpPr>
        <p:spPr>
          <a:xfrm>
            <a:off x="6718850" y="3074825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42"/>
          <p:cNvSpPr txBox="1"/>
          <p:nvPr/>
        </p:nvSpPr>
        <p:spPr>
          <a:xfrm>
            <a:off x="6718850" y="3460000"/>
            <a:ext cx="202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What will this print?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3" name="Google Shape;283;p42"/>
          <p:cNvCxnSpPr/>
          <p:nvPr/>
        </p:nvCxnSpPr>
        <p:spPr>
          <a:xfrm flipH="1" rot="10800000">
            <a:off x="5868550" y="3515238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pic>
        <p:nvPicPr>
          <p:cNvPr id="289" name="Google Shape;289;p43"/>
          <p:cNvPicPr preferRelativeResize="0"/>
          <p:nvPr/>
        </p:nvPicPr>
        <p:blipFill rotWithShape="1">
          <a:blip r:embed="rId3">
            <a:alphaModFix/>
          </a:blip>
          <a:srcRect b="35649" l="0" r="0" t="0"/>
          <a:stretch/>
        </p:blipFill>
        <p:spPr>
          <a:xfrm>
            <a:off x="311700" y="1246225"/>
            <a:ext cx="5533650" cy="24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3"/>
          <p:cNvSpPr txBox="1"/>
          <p:nvPr/>
        </p:nvSpPr>
        <p:spPr>
          <a:xfrm>
            <a:off x="6695650" y="2696400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1" name="Google Shape;291;p43"/>
          <p:cNvCxnSpPr>
            <a:endCxn id="290" idx="1"/>
          </p:cNvCxnSpPr>
          <p:nvPr/>
        </p:nvCxnSpPr>
        <p:spPr>
          <a:xfrm flipH="1" rot="10800000">
            <a:off x="5868550" y="2919600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43"/>
          <p:cNvCxnSpPr/>
          <p:nvPr/>
        </p:nvCxnSpPr>
        <p:spPr>
          <a:xfrm flipH="1" rot="10800000">
            <a:off x="5868550" y="324192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43"/>
          <p:cNvSpPr txBox="1"/>
          <p:nvPr/>
        </p:nvSpPr>
        <p:spPr>
          <a:xfrm>
            <a:off x="6718850" y="3074825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4" name="Google Shape;294;p43"/>
          <p:cNvCxnSpPr/>
          <p:nvPr/>
        </p:nvCxnSpPr>
        <p:spPr>
          <a:xfrm>
            <a:off x="5868550" y="3530538"/>
            <a:ext cx="453300" cy="21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43"/>
          <p:cNvSpPr txBox="1"/>
          <p:nvPr/>
        </p:nvSpPr>
        <p:spPr>
          <a:xfrm>
            <a:off x="6191500" y="3564250"/>
            <a:ext cx="283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Another address, ex: 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0xebafb320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a C Program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487450" y="1213150"/>
            <a:ext cx="8520600" cy="25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"/>
              <a:t> is used to compile C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 ex1.c test_ex1.c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26"/>
          <p:cNvGrpSpPr/>
          <p:nvPr/>
        </p:nvGrpSpPr>
        <p:grpSpPr>
          <a:xfrm>
            <a:off x="1200875" y="2005300"/>
            <a:ext cx="2219450" cy="1600475"/>
            <a:chOff x="1200875" y="2005300"/>
            <a:chExt cx="2219450" cy="1600475"/>
          </a:xfrm>
        </p:grpSpPr>
        <p:sp>
          <p:nvSpPr>
            <p:cNvPr id="120" name="Google Shape;120;p26"/>
            <p:cNvSpPr/>
            <p:nvPr/>
          </p:nvSpPr>
          <p:spPr>
            <a:xfrm>
              <a:off x="1200875" y="2005300"/>
              <a:ext cx="1053600" cy="3738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ex1.c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1" name="Google Shape;121;p26"/>
            <p:cNvSpPr/>
            <p:nvPr/>
          </p:nvSpPr>
          <p:spPr>
            <a:xfrm>
              <a:off x="2366725" y="2005300"/>
              <a:ext cx="1053600" cy="3738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test_ex1.c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1749800" y="2667525"/>
              <a:ext cx="1053600" cy="373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gcc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1749800" y="3231975"/>
              <a:ext cx="1053600" cy="3738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a.out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24" name="Google Shape;124;p26"/>
            <p:cNvCxnSpPr>
              <a:stCxn id="120" idx="2"/>
              <a:endCxn id="122" idx="0"/>
            </p:cNvCxnSpPr>
            <p:nvPr/>
          </p:nvCxnSpPr>
          <p:spPr>
            <a:xfrm>
              <a:off x="1727675" y="2379100"/>
              <a:ext cx="549000" cy="28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5" name="Google Shape;125;p26"/>
            <p:cNvCxnSpPr>
              <a:stCxn id="121" idx="2"/>
              <a:endCxn id="122" idx="0"/>
            </p:cNvCxnSpPr>
            <p:nvPr/>
          </p:nvCxnSpPr>
          <p:spPr>
            <a:xfrm flipH="1">
              <a:off x="2276725" y="2379100"/>
              <a:ext cx="616800" cy="28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6" name="Google Shape;126;p26"/>
            <p:cNvCxnSpPr>
              <a:stCxn id="122" idx="2"/>
              <a:endCxn id="123" idx="0"/>
            </p:cNvCxnSpPr>
            <p:nvPr/>
          </p:nvCxnSpPr>
          <p:spPr>
            <a:xfrm>
              <a:off x="2276600" y="3041325"/>
              <a:ext cx="0" cy="19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311700" y="3719350"/>
            <a:ext cx="8520600" cy="13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specify the name of the executable file with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-o</a:t>
            </a:r>
            <a:r>
              <a:rPr lang="en"/>
              <a:t> flag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 -o ex1 ex1.c test_ex1.c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pic>
        <p:nvPicPr>
          <p:cNvPr id="301" name="Google Shape;301;p44"/>
          <p:cNvPicPr preferRelativeResize="0"/>
          <p:nvPr/>
        </p:nvPicPr>
        <p:blipFill rotWithShape="1">
          <a:blip r:embed="rId3">
            <a:alphaModFix/>
          </a:blip>
          <a:srcRect b="22051" l="0" r="0" t="0"/>
          <a:stretch/>
        </p:blipFill>
        <p:spPr>
          <a:xfrm>
            <a:off x="311700" y="1246225"/>
            <a:ext cx="5533650" cy="29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4"/>
          <p:cNvSpPr txBox="1"/>
          <p:nvPr/>
        </p:nvSpPr>
        <p:spPr>
          <a:xfrm>
            <a:off x="6695650" y="2696400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3" name="Google Shape;303;p44"/>
          <p:cNvCxnSpPr>
            <a:endCxn id="302" idx="1"/>
          </p:cNvCxnSpPr>
          <p:nvPr/>
        </p:nvCxnSpPr>
        <p:spPr>
          <a:xfrm flipH="1" rot="10800000">
            <a:off x="5868550" y="2919600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44"/>
          <p:cNvCxnSpPr/>
          <p:nvPr/>
        </p:nvCxnSpPr>
        <p:spPr>
          <a:xfrm flipH="1" rot="10800000">
            <a:off x="5868550" y="324192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44"/>
          <p:cNvSpPr txBox="1"/>
          <p:nvPr/>
        </p:nvSpPr>
        <p:spPr>
          <a:xfrm>
            <a:off x="6718850" y="3074825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6" name="Google Shape;306;p44"/>
          <p:cNvCxnSpPr>
            <a:endCxn id="307" idx="1"/>
          </p:cNvCxnSpPr>
          <p:nvPr/>
        </p:nvCxnSpPr>
        <p:spPr>
          <a:xfrm>
            <a:off x="5868500" y="3530550"/>
            <a:ext cx="776700" cy="10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44"/>
          <p:cNvSpPr txBox="1"/>
          <p:nvPr/>
        </p:nvSpPr>
        <p:spPr>
          <a:xfrm>
            <a:off x="6645200" y="3394050"/>
            <a:ext cx="218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0xebafb320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8" name="Google Shape;308;p44"/>
          <p:cNvCxnSpPr/>
          <p:nvPr/>
        </p:nvCxnSpPr>
        <p:spPr>
          <a:xfrm flipH="1" rot="10800000">
            <a:off x="5868550" y="402347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44"/>
          <p:cNvSpPr txBox="1"/>
          <p:nvPr/>
        </p:nvSpPr>
        <p:spPr>
          <a:xfrm>
            <a:off x="6718850" y="3886650"/>
            <a:ext cx="202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What will this print?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pic>
        <p:nvPicPr>
          <p:cNvPr id="315" name="Google Shape;315;p45"/>
          <p:cNvPicPr preferRelativeResize="0"/>
          <p:nvPr/>
        </p:nvPicPr>
        <p:blipFill rotWithShape="1">
          <a:blip r:embed="rId3">
            <a:alphaModFix/>
          </a:blip>
          <a:srcRect b="22051" l="0" r="0" t="0"/>
          <a:stretch/>
        </p:blipFill>
        <p:spPr>
          <a:xfrm>
            <a:off x="311700" y="1246225"/>
            <a:ext cx="5533650" cy="29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5"/>
          <p:cNvSpPr txBox="1"/>
          <p:nvPr/>
        </p:nvSpPr>
        <p:spPr>
          <a:xfrm>
            <a:off x="6695650" y="2696400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7" name="Google Shape;317;p45"/>
          <p:cNvCxnSpPr>
            <a:endCxn id="316" idx="1"/>
          </p:cNvCxnSpPr>
          <p:nvPr/>
        </p:nvCxnSpPr>
        <p:spPr>
          <a:xfrm flipH="1" rot="10800000">
            <a:off x="5868550" y="2919600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45"/>
          <p:cNvCxnSpPr/>
          <p:nvPr/>
        </p:nvCxnSpPr>
        <p:spPr>
          <a:xfrm flipH="1" rot="10800000">
            <a:off x="5868550" y="324192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45"/>
          <p:cNvSpPr txBox="1"/>
          <p:nvPr/>
        </p:nvSpPr>
        <p:spPr>
          <a:xfrm>
            <a:off x="6718850" y="3074825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0" name="Google Shape;320;p45"/>
          <p:cNvCxnSpPr>
            <a:endCxn id="321" idx="1"/>
          </p:cNvCxnSpPr>
          <p:nvPr/>
        </p:nvCxnSpPr>
        <p:spPr>
          <a:xfrm>
            <a:off x="5868500" y="3530550"/>
            <a:ext cx="776700" cy="10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45"/>
          <p:cNvSpPr txBox="1"/>
          <p:nvPr/>
        </p:nvSpPr>
        <p:spPr>
          <a:xfrm>
            <a:off x="6645200" y="3394050"/>
            <a:ext cx="218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0xebafb320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2" name="Google Shape;322;p45"/>
          <p:cNvCxnSpPr/>
          <p:nvPr/>
        </p:nvCxnSpPr>
        <p:spPr>
          <a:xfrm flipH="1" rot="10800000">
            <a:off x="5868550" y="402347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45"/>
          <p:cNvSpPr txBox="1"/>
          <p:nvPr/>
        </p:nvSpPr>
        <p:spPr>
          <a:xfrm>
            <a:off x="6645200" y="3784825"/>
            <a:ext cx="82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22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pic>
        <p:nvPicPr>
          <p:cNvPr id="329" name="Google Shape;32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46225"/>
            <a:ext cx="5533650" cy="37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6"/>
          <p:cNvSpPr txBox="1"/>
          <p:nvPr/>
        </p:nvSpPr>
        <p:spPr>
          <a:xfrm>
            <a:off x="6695650" y="2696400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1" name="Google Shape;331;p46"/>
          <p:cNvCxnSpPr>
            <a:endCxn id="330" idx="1"/>
          </p:cNvCxnSpPr>
          <p:nvPr/>
        </p:nvCxnSpPr>
        <p:spPr>
          <a:xfrm flipH="1" rot="10800000">
            <a:off x="5868550" y="2919600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46"/>
          <p:cNvCxnSpPr/>
          <p:nvPr/>
        </p:nvCxnSpPr>
        <p:spPr>
          <a:xfrm flipH="1" rot="10800000">
            <a:off x="5868550" y="324192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46"/>
          <p:cNvSpPr txBox="1"/>
          <p:nvPr/>
        </p:nvSpPr>
        <p:spPr>
          <a:xfrm>
            <a:off x="6718850" y="3074825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4" name="Google Shape;334;p46"/>
          <p:cNvCxnSpPr>
            <a:endCxn id="335" idx="1"/>
          </p:cNvCxnSpPr>
          <p:nvPr/>
        </p:nvCxnSpPr>
        <p:spPr>
          <a:xfrm>
            <a:off x="5868500" y="3530550"/>
            <a:ext cx="776700" cy="10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46"/>
          <p:cNvSpPr txBox="1"/>
          <p:nvPr/>
        </p:nvSpPr>
        <p:spPr>
          <a:xfrm>
            <a:off x="6645200" y="3394050"/>
            <a:ext cx="218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0xebafb320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6" name="Google Shape;336;p46"/>
          <p:cNvCxnSpPr/>
          <p:nvPr/>
        </p:nvCxnSpPr>
        <p:spPr>
          <a:xfrm flipH="1" rot="10800000">
            <a:off x="5868550" y="402347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46"/>
          <p:cNvSpPr txBox="1"/>
          <p:nvPr/>
        </p:nvSpPr>
        <p:spPr>
          <a:xfrm>
            <a:off x="6645200" y="3784825"/>
            <a:ext cx="82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22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8" name="Google Shape;338;p46"/>
          <p:cNvCxnSpPr/>
          <p:nvPr/>
        </p:nvCxnSpPr>
        <p:spPr>
          <a:xfrm flipH="1" rot="10800000">
            <a:off x="5868550" y="4345800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46"/>
          <p:cNvSpPr txBox="1"/>
          <p:nvPr/>
        </p:nvSpPr>
        <p:spPr>
          <a:xfrm>
            <a:off x="6701500" y="4175600"/>
            <a:ext cx="202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What will this print?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pic>
        <p:nvPicPr>
          <p:cNvPr id="345" name="Google Shape;34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46225"/>
            <a:ext cx="5533650" cy="37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7"/>
          <p:cNvSpPr txBox="1"/>
          <p:nvPr/>
        </p:nvSpPr>
        <p:spPr>
          <a:xfrm>
            <a:off x="6695650" y="2696400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7" name="Google Shape;347;p47"/>
          <p:cNvCxnSpPr>
            <a:endCxn id="346" idx="1"/>
          </p:cNvCxnSpPr>
          <p:nvPr/>
        </p:nvCxnSpPr>
        <p:spPr>
          <a:xfrm flipH="1" rot="10800000">
            <a:off x="5868550" y="2919600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47"/>
          <p:cNvCxnSpPr/>
          <p:nvPr/>
        </p:nvCxnSpPr>
        <p:spPr>
          <a:xfrm flipH="1" rot="10800000">
            <a:off x="5868550" y="324192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47"/>
          <p:cNvSpPr txBox="1"/>
          <p:nvPr/>
        </p:nvSpPr>
        <p:spPr>
          <a:xfrm>
            <a:off x="6718850" y="3074825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0" name="Google Shape;350;p47"/>
          <p:cNvCxnSpPr>
            <a:endCxn id="351" idx="1"/>
          </p:cNvCxnSpPr>
          <p:nvPr/>
        </p:nvCxnSpPr>
        <p:spPr>
          <a:xfrm>
            <a:off x="5868500" y="3530550"/>
            <a:ext cx="776700" cy="10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47"/>
          <p:cNvSpPr txBox="1"/>
          <p:nvPr/>
        </p:nvSpPr>
        <p:spPr>
          <a:xfrm>
            <a:off x="6645200" y="3394050"/>
            <a:ext cx="218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0xebafb320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2" name="Google Shape;352;p47"/>
          <p:cNvCxnSpPr/>
          <p:nvPr/>
        </p:nvCxnSpPr>
        <p:spPr>
          <a:xfrm flipH="1" rot="10800000">
            <a:off x="5868550" y="402347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7"/>
          <p:cNvSpPr txBox="1"/>
          <p:nvPr/>
        </p:nvSpPr>
        <p:spPr>
          <a:xfrm>
            <a:off x="6645200" y="3784825"/>
            <a:ext cx="82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22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4" name="Google Shape;354;p47"/>
          <p:cNvCxnSpPr/>
          <p:nvPr/>
        </p:nvCxnSpPr>
        <p:spPr>
          <a:xfrm flipH="1" rot="10800000">
            <a:off x="5868550" y="4345800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47"/>
          <p:cNvSpPr txBox="1"/>
          <p:nvPr/>
        </p:nvSpPr>
        <p:spPr>
          <a:xfrm>
            <a:off x="6645200" y="4175600"/>
            <a:ext cx="82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22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361" name="Google Shape;361;p48"/>
          <p:cNvSpPr/>
          <p:nvPr/>
        </p:nvSpPr>
        <p:spPr>
          <a:xfrm>
            <a:off x="1922949" y="4095976"/>
            <a:ext cx="1886100" cy="485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0xebafb32c</a:t>
            </a:r>
            <a:endParaRPr/>
          </a:p>
        </p:txBody>
      </p:sp>
      <p:sp>
        <p:nvSpPr>
          <p:cNvPr id="362" name="Google Shape;362;p48"/>
          <p:cNvSpPr/>
          <p:nvPr/>
        </p:nvSpPr>
        <p:spPr>
          <a:xfrm>
            <a:off x="1922949" y="3141164"/>
            <a:ext cx="1886100" cy="485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363" name="Google Shape;363;p48"/>
          <p:cNvSpPr txBox="1"/>
          <p:nvPr/>
        </p:nvSpPr>
        <p:spPr>
          <a:xfrm>
            <a:off x="491075" y="2784700"/>
            <a:ext cx="110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364" name="Google Shape;364;p48"/>
          <p:cNvSpPr txBox="1"/>
          <p:nvPr/>
        </p:nvSpPr>
        <p:spPr>
          <a:xfrm>
            <a:off x="2572172" y="2784700"/>
            <a:ext cx="79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65" name="Google Shape;365;p48"/>
          <p:cNvSpPr txBox="1"/>
          <p:nvPr/>
        </p:nvSpPr>
        <p:spPr>
          <a:xfrm>
            <a:off x="217135" y="4154182"/>
            <a:ext cx="180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0xebafb330</a:t>
            </a:r>
            <a:endParaRPr/>
          </a:p>
        </p:txBody>
      </p:sp>
      <p:sp>
        <p:nvSpPr>
          <p:cNvPr id="366" name="Google Shape;366;p48"/>
          <p:cNvSpPr txBox="1"/>
          <p:nvPr/>
        </p:nvSpPr>
        <p:spPr>
          <a:xfrm>
            <a:off x="217122" y="3199365"/>
            <a:ext cx="180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0xebafb32c</a:t>
            </a:r>
            <a:endParaRPr/>
          </a:p>
        </p:txBody>
      </p:sp>
      <p:cxnSp>
        <p:nvCxnSpPr>
          <p:cNvPr id="367" name="Google Shape;367;p48"/>
          <p:cNvCxnSpPr/>
          <p:nvPr/>
        </p:nvCxnSpPr>
        <p:spPr>
          <a:xfrm rot="10800000">
            <a:off x="1312426" y="3568583"/>
            <a:ext cx="705300" cy="630000"/>
          </a:xfrm>
          <a:prstGeom prst="straightConnector1">
            <a:avLst/>
          </a:prstGeom>
          <a:noFill/>
          <a:ln cap="flat" cmpd="sng" w="5397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8" name="Google Shape;368;p48"/>
          <p:cNvSpPr txBox="1"/>
          <p:nvPr/>
        </p:nvSpPr>
        <p:spPr>
          <a:xfrm>
            <a:off x="360369" y="3494609"/>
            <a:ext cx="102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&amp;my_var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8"/>
          <p:cNvSpPr txBox="1"/>
          <p:nvPr/>
        </p:nvSpPr>
        <p:spPr>
          <a:xfrm>
            <a:off x="2344974" y="4537625"/>
            <a:ext cx="115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my_var_p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7555" y="3402436"/>
            <a:ext cx="4754745" cy="139311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8"/>
          <p:cNvSpPr txBox="1"/>
          <p:nvPr/>
        </p:nvSpPr>
        <p:spPr>
          <a:xfrm>
            <a:off x="287323" y="4420999"/>
            <a:ext cx="127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&amp;my_var_p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8"/>
          <p:cNvSpPr txBox="1"/>
          <p:nvPr/>
        </p:nvSpPr>
        <p:spPr>
          <a:xfrm>
            <a:off x="1873694" y="3600535"/>
            <a:ext cx="127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my_var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8"/>
          <p:cNvSpPr txBox="1"/>
          <p:nvPr/>
        </p:nvSpPr>
        <p:spPr>
          <a:xfrm>
            <a:off x="2801971" y="3600535"/>
            <a:ext cx="139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*my_var_p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8"/>
          <p:cNvSpPr txBox="1"/>
          <p:nvPr/>
        </p:nvSpPr>
        <p:spPr>
          <a:xfrm>
            <a:off x="999301" y="1349300"/>
            <a:ext cx="214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&amp;x = address of x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*x = contents at x</a:t>
            </a:r>
            <a:endParaRPr sz="1800"/>
          </a:p>
        </p:txBody>
      </p:sp>
      <p:pic>
        <p:nvPicPr>
          <p:cNvPr id="375" name="Google Shape;37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2575" y="57457"/>
            <a:ext cx="4789726" cy="3245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184" y="129805"/>
            <a:ext cx="4929882" cy="4786448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Pointers to Structs</a:t>
            </a:r>
            <a:endParaRPr/>
          </a:p>
        </p:txBody>
      </p:sp>
      <p:sp>
        <p:nvSpPr>
          <p:cNvPr id="382" name="Google Shape;382;p49"/>
          <p:cNvSpPr txBox="1"/>
          <p:nvPr>
            <p:ph idx="1" type="body"/>
          </p:nvPr>
        </p:nvSpPr>
        <p:spPr>
          <a:xfrm>
            <a:off x="311700" y="1266325"/>
            <a:ext cx="3027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a pointer of a struct to a function so that you can edit the contents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the struct contents by: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(*student).major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student-&gt;major</a:t>
            </a:r>
            <a:endParaRPr/>
          </a:p>
        </p:txBody>
      </p:sp>
      <p:sp>
        <p:nvSpPr>
          <p:cNvPr id="383" name="Google Shape;383;p49"/>
          <p:cNvSpPr txBox="1"/>
          <p:nvPr/>
        </p:nvSpPr>
        <p:spPr>
          <a:xfrm>
            <a:off x="5685865" y="3187275"/>
            <a:ext cx="1509600" cy="400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Arrow operator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4" name="Google Shape;384;p49"/>
          <p:cNvCxnSpPr/>
          <p:nvPr/>
        </p:nvCxnSpPr>
        <p:spPr>
          <a:xfrm rot="10800000">
            <a:off x="5590290" y="2917675"/>
            <a:ext cx="621000" cy="328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85" name="Google Shape;38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8854" y="4335265"/>
            <a:ext cx="2125388" cy="58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391" name="Google Shape;391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block of memory: size is </a:t>
            </a:r>
            <a:r>
              <a:rPr b="1" lang="en"/>
              <a:t>static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arr[2];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arr[] = {1, 2};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Accessing elements: array indexing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arr[1]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array variable is a “pointer” to the first element.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can use pointers to access arrays!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arr[0]</a:t>
            </a:r>
            <a:r>
              <a:rPr lang="en"/>
              <a:t> is the same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*arr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use pointer arithmetic to move the pointer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operation automatically moves the size of one whole “type” that ptr points to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arr[1]</a:t>
            </a:r>
            <a:r>
              <a:rPr lang="en"/>
              <a:t> is the same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*(arr + 1)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/>
              <a:t>Arrays do not keep track of their own size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397" name="Google Shape;397;p51"/>
          <p:cNvSpPr txBox="1"/>
          <p:nvPr>
            <p:ph idx="1" type="body"/>
          </p:nvPr>
        </p:nvSpPr>
        <p:spPr>
          <a:xfrm>
            <a:off x="311700" y="979725"/>
            <a:ext cx="8520600" cy="3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array of </a:t>
            </a:r>
            <a:r>
              <a:rPr b="1" lang="en"/>
              <a:t>chars </a:t>
            </a:r>
            <a:r>
              <a:rPr lang="en"/>
              <a:t>representing individual characters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Ends in a null terminator ‘\0’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strlen(char* string)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returns the length of the string (num chars until the null terminator)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strcpy(char* dest, char* src)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copies the string stored in src to the location dest, until and including the null terminator</a:t>
            </a:r>
            <a:endParaRPr/>
          </a:p>
        </p:txBody>
      </p:sp>
      <p:pic>
        <p:nvPicPr>
          <p:cNvPr id="398" name="Google Shape;39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07" y="2831807"/>
            <a:ext cx="8212050" cy="18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875" y="1152425"/>
            <a:ext cx="4149651" cy="3664773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</p:txBody>
      </p:sp>
      <p:sp>
        <p:nvSpPr>
          <p:cNvPr id="405" name="Google Shape;405;p52"/>
          <p:cNvSpPr txBox="1"/>
          <p:nvPr>
            <p:ph idx="1" type="body"/>
          </p:nvPr>
        </p:nvSpPr>
        <p:spPr>
          <a:xfrm>
            <a:off x="311700" y="1266325"/>
            <a:ext cx="3933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they allow us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structure tag?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two ways to declare struct variables?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access the members of a struct?</a:t>
            </a:r>
            <a:endParaRPr/>
          </a:p>
        </p:txBody>
      </p:sp>
      <p:sp>
        <p:nvSpPr>
          <p:cNvPr id="406" name="Google Shape;406;p52"/>
          <p:cNvSpPr txBox="1"/>
          <p:nvPr/>
        </p:nvSpPr>
        <p:spPr>
          <a:xfrm>
            <a:off x="7488600" y="1203925"/>
            <a:ext cx="1343700" cy="400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Structure Tag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52"/>
          <p:cNvSpPr txBox="1"/>
          <p:nvPr/>
        </p:nvSpPr>
        <p:spPr>
          <a:xfrm>
            <a:off x="6693750" y="2919875"/>
            <a:ext cx="1965300" cy="400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Variable declarations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8" name="Google Shape;408;p52"/>
          <p:cNvCxnSpPr>
            <a:stCxn id="406" idx="1"/>
          </p:cNvCxnSpPr>
          <p:nvPr/>
        </p:nvCxnSpPr>
        <p:spPr>
          <a:xfrm flipH="1">
            <a:off x="6645300" y="1404025"/>
            <a:ext cx="843300" cy="265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52"/>
          <p:cNvCxnSpPr>
            <a:stCxn id="407" idx="1"/>
          </p:cNvCxnSpPr>
          <p:nvPr/>
        </p:nvCxnSpPr>
        <p:spPr>
          <a:xfrm rot="10800000">
            <a:off x="6304650" y="3050675"/>
            <a:ext cx="389100" cy="69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52"/>
          <p:cNvCxnSpPr/>
          <p:nvPr/>
        </p:nvCxnSpPr>
        <p:spPr>
          <a:xfrm flipH="1">
            <a:off x="6694000" y="3305725"/>
            <a:ext cx="332100" cy="280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875" y="1152425"/>
            <a:ext cx="4149651" cy="366477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3"/>
          <p:cNvSpPr txBox="1"/>
          <p:nvPr/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Structs</a:t>
            </a:r>
            <a:endParaRPr b="1" sz="32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17" name="Google Shape;417;p53"/>
          <p:cNvSpPr txBox="1"/>
          <p:nvPr/>
        </p:nvSpPr>
        <p:spPr>
          <a:xfrm>
            <a:off x="311700" y="12663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What do they allow us to do?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What is a structure tag?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What are the two ways to declare struct variables?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How do we access the members of a struct?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8" name="Google Shape;418;p53"/>
          <p:cNvCxnSpPr/>
          <p:nvPr/>
        </p:nvCxnSpPr>
        <p:spPr>
          <a:xfrm flipH="1">
            <a:off x="7589550" y="3188300"/>
            <a:ext cx="309000" cy="658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53"/>
          <p:cNvSpPr txBox="1"/>
          <p:nvPr/>
        </p:nvSpPr>
        <p:spPr>
          <a:xfrm>
            <a:off x="7293625" y="2908750"/>
            <a:ext cx="1304700" cy="400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Dot operator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a C Program</a:t>
            </a:r>
            <a:endParaRPr/>
          </a:p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run an executable located in the current directory,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./&lt;executable_name&gt;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./ex1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dot refers to the current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run a file in a different directory, specify the path after the dot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./path/to/file/ex1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</p:txBody>
      </p:sp>
      <p:sp>
        <p:nvSpPr>
          <p:cNvPr id="425" name="Google Shape;425;p54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typedef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Lets you avoid rewriting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/>
              <a:t> every time you want to declare a new struct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no longer declare variables in the struct definition</a:t>
            </a:r>
            <a:endParaRPr/>
          </a:p>
        </p:txBody>
      </p:sp>
      <p:pic>
        <p:nvPicPr>
          <p:cNvPr id="426" name="Google Shape;42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625" y="1095271"/>
            <a:ext cx="4260300" cy="375368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4"/>
          <p:cNvSpPr/>
          <p:nvPr/>
        </p:nvSpPr>
        <p:spPr>
          <a:xfrm>
            <a:off x="5307525" y="1616875"/>
            <a:ext cx="808500" cy="269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Types and Sizes</a:t>
            </a:r>
            <a:endParaRPr/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/>
              <a:t> = 1 byte (8 bits)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en"/>
              <a:t> = usually 2 bytes (16 bits)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/>
              <a:t> = usually 4 bytes (32 bits)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unsigned 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/>
              <a:t> = 4 bytes (32 bits)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/>
              <a:t> = 8 bytes (64 bits)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/>
              <a:t> = at least 4 bytes (32 bits), can be longer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 long</a:t>
            </a:r>
            <a:r>
              <a:rPr lang="en"/>
              <a:t> = at least 8 bytes (64 bits), can be longer</a:t>
            </a:r>
            <a:endParaRPr/>
          </a:p>
        </p:txBody>
      </p:sp>
      <p:sp>
        <p:nvSpPr>
          <p:cNvPr id="140" name="Google Shape;140;p28"/>
          <p:cNvSpPr txBox="1"/>
          <p:nvPr/>
        </p:nvSpPr>
        <p:spPr>
          <a:xfrm>
            <a:off x="5750950" y="244625"/>
            <a:ext cx="321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Guarantee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: sizeof(long long) &gt;= sizeof(long) &gt;= sizeof(int) &gt;= sizeof(short)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To know for sure what size your variable is,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use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uintN_t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 or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intN_t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 types.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Function</a:t>
            </a:r>
            <a:endParaRPr/>
          </a:p>
        </p:txBody>
      </p:sp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Specify return type, function name, and function parameters.</a:t>
            </a:r>
            <a:endParaRPr/>
          </a:p>
        </p:txBody>
      </p:sp>
      <p:sp>
        <p:nvSpPr>
          <p:cNvPr id="147" name="Google Shape;147;p29"/>
          <p:cNvSpPr txBox="1"/>
          <p:nvPr/>
        </p:nvSpPr>
        <p:spPr>
          <a:xfrm>
            <a:off x="2055400" y="2524400"/>
            <a:ext cx="5170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int add(int x, int y) {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return x + y;   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nothing() {     return;   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1585325" y="2212150"/>
            <a:ext cx="3354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(condition)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do this;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else if (condition)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do this;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do this;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2299950" y="1800200"/>
            <a:ext cx="45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If-else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30"/>
          <p:cNvSpPr txBox="1"/>
          <p:nvPr/>
        </p:nvSpPr>
        <p:spPr>
          <a:xfrm>
            <a:off x="5324950" y="1800200"/>
            <a:ext cx="43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Switch statements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5072500" y="2243200"/>
            <a:ext cx="37866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switch (expression)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case constant1: 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do these;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break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case constant2: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do these;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default: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do these;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62" name="Google Shape;162;p31"/>
          <p:cNvSpPr txBox="1"/>
          <p:nvPr/>
        </p:nvSpPr>
        <p:spPr>
          <a:xfrm>
            <a:off x="2421775" y="1948525"/>
            <a:ext cx="12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While loop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5577375" y="1948525"/>
            <a:ext cx="10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For loop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31"/>
          <p:cNvSpPr txBox="1"/>
          <p:nvPr/>
        </p:nvSpPr>
        <p:spPr>
          <a:xfrm>
            <a:off x="1924825" y="2571750"/>
            <a:ext cx="2208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while (condition)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do this;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4743450" y="2571750"/>
            <a:ext cx="3581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for (int i = 0; i &lt; 10; i++)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do this;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266325"/>
            <a:ext cx="8646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Type definition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</a:t>
            </a:r>
            <a:r>
              <a:rPr lang="en"/>
              <a:t>i</a:t>
            </a:r>
            <a:r>
              <a:rPr lang="en"/>
              <a:t>nt* x_ptr;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an * after a type</a:t>
            </a:r>
            <a:r>
              <a:rPr lang="en"/>
              <a:t> makes the type a pointer type. In the example, we declare x_ptr variable as integer pointer type, and assign the address of variable x as its value.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can also do int**, int***, int****,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Dereference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*x_ptr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an * before a variable gets the value at </a:t>
            </a:r>
            <a:r>
              <a:rPr lang="en"/>
              <a:t>address [variable]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&amp;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the address of a variable (opposite of dereference)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&amp;x</a:t>
            </a:r>
            <a:endParaRPr/>
          </a:p>
        </p:txBody>
      </p:sp>
      <p:sp>
        <p:nvSpPr>
          <p:cNvPr id="172" name="Google Shape;172;p32"/>
          <p:cNvSpPr/>
          <p:nvPr/>
        </p:nvSpPr>
        <p:spPr>
          <a:xfrm>
            <a:off x="6874174" y="416939"/>
            <a:ext cx="1886100" cy="485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100</a:t>
            </a:r>
            <a:endParaRPr/>
          </a:p>
        </p:txBody>
      </p:sp>
      <p:sp>
        <p:nvSpPr>
          <p:cNvPr id="173" name="Google Shape;173;p32"/>
          <p:cNvSpPr txBox="1"/>
          <p:nvPr/>
        </p:nvSpPr>
        <p:spPr>
          <a:xfrm>
            <a:off x="5442300" y="60475"/>
            <a:ext cx="110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174" name="Google Shape;174;p32"/>
          <p:cNvSpPr txBox="1"/>
          <p:nvPr/>
        </p:nvSpPr>
        <p:spPr>
          <a:xfrm>
            <a:off x="7523397" y="60475"/>
            <a:ext cx="79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75" name="Google Shape;175;p32"/>
          <p:cNvSpPr txBox="1"/>
          <p:nvPr/>
        </p:nvSpPr>
        <p:spPr>
          <a:xfrm>
            <a:off x="4960847" y="475065"/>
            <a:ext cx="180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0xebafb32c</a:t>
            </a:r>
            <a:endParaRPr/>
          </a:p>
        </p:txBody>
      </p:sp>
      <p:sp>
        <p:nvSpPr>
          <p:cNvPr id="176" name="Google Shape;176;p32"/>
          <p:cNvSpPr txBox="1"/>
          <p:nvPr/>
        </p:nvSpPr>
        <p:spPr>
          <a:xfrm>
            <a:off x="5128994" y="784984"/>
            <a:ext cx="102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00000"/>
                </a:solidFill>
              </a:rPr>
              <a:t>x_ptr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7686744" y="902660"/>
            <a:ext cx="127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00000"/>
                </a:solidFill>
              </a:rPr>
              <a:t>x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5849075" y="784976"/>
            <a:ext cx="102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00000"/>
                </a:solidFill>
              </a:rPr>
              <a:t>&amp;x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2729825" y="290825"/>
            <a:ext cx="211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int* </a:t>
            </a: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x_ptr</a:t>
            </a:r>
            <a:r>
              <a:rPr lang="en" sz="1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= 100;</a:t>
            </a:r>
            <a:endParaRPr sz="18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x_ptr </a:t>
            </a:r>
            <a:r>
              <a:rPr lang="en" sz="1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&amp;x</a:t>
            </a:r>
            <a:r>
              <a:rPr lang="en" sz="1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33"/>
          <p:cNvGraphicFramePr/>
          <p:nvPr/>
        </p:nvGraphicFramePr>
        <p:xfrm>
          <a:off x="5151500" y="214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{037F7C70-7B40-4A9D-A0CE-226EFA0CDE85}</a:tableStyleId>
              </a:tblPr>
              <a:tblGrid>
                <a:gridCol w="1449600"/>
                <a:gridCol w="165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85" name="Google Shape;185;p33"/>
          <p:cNvSpPr txBox="1"/>
          <p:nvPr/>
        </p:nvSpPr>
        <p:spPr>
          <a:xfrm>
            <a:off x="5578075" y="1538775"/>
            <a:ext cx="205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Memory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3"/>
          <p:cNvSpPr txBox="1"/>
          <p:nvPr/>
        </p:nvSpPr>
        <p:spPr>
          <a:xfrm>
            <a:off x="2710650" y="2000475"/>
            <a:ext cx="4103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&amp;x</a:t>
            </a:r>
            <a:endParaRPr sz="1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7" name="Google Shape;187;p33"/>
          <p:cNvCxnSpPr/>
          <p:nvPr/>
        </p:nvCxnSpPr>
        <p:spPr>
          <a:xfrm>
            <a:off x="3063300" y="2258300"/>
            <a:ext cx="3583500" cy="8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33"/>
          <p:cNvCxnSpPr/>
          <p:nvPr/>
        </p:nvCxnSpPr>
        <p:spPr>
          <a:xfrm>
            <a:off x="3177275" y="3070425"/>
            <a:ext cx="1888200" cy="1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33"/>
          <p:cNvSpPr txBox="1"/>
          <p:nvPr/>
        </p:nvSpPr>
        <p:spPr>
          <a:xfrm>
            <a:off x="555700" y="422525"/>
            <a:ext cx="4103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Assigning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19;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int*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&amp;x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might produce something like: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" name="Google Shape;190;p33"/>
          <p:cNvCxnSpPr/>
          <p:nvPr/>
        </p:nvCxnSpPr>
        <p:spPr>
          <a:xfrm>
            <a:off x="3049050" y="3896800"/>
            <a:ext cx="363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