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9A3F56-CE86-4576-8BC1-12010EDBE643}">
  <a:tblStyle styleId="{F89A3F56-CE86-4576-8BC1-12010EDBE6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ono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0d31a535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0d31a535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649673fc3_8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649673fc3_8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65b9cfab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65b9cfab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649673fc3_8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649673fc3_8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649673fc3_8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649673fc3_8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649673fc3_8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649673fc3_8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649673fc3_8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649673fc3_8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0d31a535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0d31a535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0d31a535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0d31a535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0d31a535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0d31a535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0d31a535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0d31a535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0d31a535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0d31a535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will be using the command line program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to compile programs in C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you've taken CS61B or have experience with Java, you can kinda think of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as the C equivalent of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following command will compile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ex1.c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test_ex1.c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into an executable file named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endParaRPr sz="1800">
              <a:solidFill>
                <a:srgbClr val="695D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 ex1.c test_ex1.c</a:t>
            </a:r>
            <a:endParaRPr sz="1400">
              <a:solidFill>
                <a:srgbClr val="695D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You can specify the name of the executable file with the </a:t>
            </a:r>
            <a:r>
              <a:rPr lang="en" sz="18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flag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gcc -o ex1 ex1.c test_ex1.c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0d31a535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0d31a53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0d31a535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0d31a535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0d31a5357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0d31a5357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0d31a535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0d31a535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0d31a5357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00d31a535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Review syntax for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Declaring a pointer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Address of operator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Dereferencing a pointer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0d31a5357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00d31a535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the difference between the dot and the arrow operator and when each is used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dc19be3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dc19be3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df04c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df04c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0d31a535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0d31a535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 you to hold data items of different types in a single variable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Structure Tag: optional, allows you to create new variables of this struct outside of the struct definition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Two ways to declare variables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you define the struct (s1, s2)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Using the structure Tag (s3)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dot operator to access struct members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4a2d69a01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4a2d69a01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 you to hold data items of different types in a single variable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Structure Tag: optional, allows you to create new variables of this struct outside of the struct definition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Two ways to declare variables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you define the struct (s1, s2)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Using the structure Tag (s3)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dot operator to access struct members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0d31a535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0d31a535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00d31a535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00d31a535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e8eda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0e8eda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0e8edac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0e8edac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0e8edac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0e8edac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0e8edac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0e8edac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800a3e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800a3e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649673fc3_8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649673fc3_8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61C Fall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4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6" name="Google Shape;196;p34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539650" y="41380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8" name="Google Shape;198;p34"/>
          <p:cNvCxnSpPr/>
          <p:nvPr/>
        </p:nvCxnSpPr>
        <p:spPr>
          <a:xfrm flipH="1" rot="10800000">
            <a:off x="3854075" y="3721625"/>
            <a:ext cx="27936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4"/>
          <p:cNvCxnSpPr/>
          <p:nvPr/>
        </p:nvCxnSpPr>
        <p:spPr>
          <a:xfrm flipH="1" rot="10800000">
            <a:off x="4367000" y="4187900"/>
            <a:ext cx="22809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4"/>
          <p:cNvSpPr txBox="1"/>
          <p:nvPr/>
        </p:nvSpPr>
        <p:spPr>
          <a:xfrm>
            <a:off x="555700" y="422525"/>
            <a:ext cx="41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4020275" y="46115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3265800" y="22673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4302875" y="2550375"/>
            <a:ext cx="23223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4"/>
          <p:cNvSpPr txBox="1"/>
          <p:nvPr/>
        </p:nvSpPr>
        <p:spPr>
          <a:xfrm>
            <a:off x="3132025" y="29716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>
            <a:off x="3675975" y="3220025"/>
            <a:ext cx="14817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5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1" name="Google Shape;211;p35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539650" y="41380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 flipH="1" rot="10800000">
            <a:off x="3854075" y="3721625"/>
            <a:ext cx="27936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5"/>
          <p:cNvCxnSpPr/>
          <p:nvPr/>
        </p:nvCxnSpPr>
        <p:spPr>
          <a:xfrm flipH="1" rot="10800000">
            <a:off x="4367000" y="4187900"/>
            <a:ext cx="22809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5"/>
          <p:cNvSpPr txBox="1"/>
          <p:nvPr/>
        </p:nvSpPr>
        <p:spPr>
          <a:xfrm>
            <a:off x="555700" y="422525"/>
            <a:ext cx="410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20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020275" y="46115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3265800" y="2267350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*y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8" name="Google Shape;218;p35"/>
          <p:cNvCxnSpPr/>
          <p:nvPr/>
        </p:nvCxnSpPr>
        <p:spPr>
          <a:xfrm>
            <a:off x="4302875" y="2550375"/>
            <a:ext cx="23223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5"/>
          <p:cNvSpPr txBox="1"/>
          <p:nvPr/>
        </p:nvSpPr>
        <p:spPr>
          <a:xfrm>
            <a:off x="3132025" y="2971625"/>
            <a:ext cx="127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" name="Google Shape;220;p35"/>
          <p:cNvCxnSpPr/>
          <p:nvPr/>
        </p:nvCxnSpPr>
        <p:spPr>
          <a:xfrm>
            <a:off x="3675975" y="3220025"/>
            <a:ext cx="14817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6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26" name="Google Shape;226;p36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37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32" name="Google Shape;232;p37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37"/>
          <p:cNvCxnSpPr/>
          <p:nvPr/>
        </p:nvCxnSpPr>
        <p:spPr>
          <a:xfrm flipH="1">
            <a:off x="1149800" y="1082850"/>
            <a:ext cx="1604100" cy="144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7"/>
          <p:cNvSpPr txBox="1"/>
          <p:nvPr/>
        </p:nvSpPr>
        <p:spPr>
          <a:xfrm>
            <a:off x="2820750" y="374250"/>
            <a:ext cx="18717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&amp;x gets the address of the variable x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4224425" y="1136325"/>
            <a:ext cx="507900" cy="11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8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41" name="Google Shape;241;p38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8"/>
          <p:cNvSpPr txBox="1"/>
          <p:nvPr/>
        </p:nvSpPr>
        <p:spPr>
          <a:xfrm>
            <a:off x="1470525" y="467900"/>
            <a:ext cx="770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create a pointer, we need to declare y to be a pointer type: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int* y = &amp;x;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9"/>
          <p:cNvGraphicFramePr/>
          <p:nvPr/>
        </p:nvGraphicFramePr>
        <p:xfrm>
          <a:off x="476585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200575"/>
                <a:gridCol w="1200575"/>
                <a:gridCol w="1369225"/>
              </a:tblGrid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Binding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48" name="Google Shape;248;p39"/>
          <p:cNvGraphicFramePr/>
          <p:nvPr/>
        </p:nvGraphicFramePr>
        <p:xfrm>
          <a:off x="583525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303450"/>
                <a:gridCol w="13034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&amp;x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*y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249" name="Google Shape;249;p39"/>
          <p:cNvCxnSpPr/>
          <p:nvPr/>
        </p:nvCxnSpPr>
        <p:spPr>
          <a:xfrm flipH="1">
            <a:off x="1149800" y="1082850"/>
            <a:ext cx="1604100" cy="23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9"/>
          <p:cNvSpPr txBox="1"/>
          <p:nvPr/>
        </p:nvSpPr>
        <p:spPr>
          <a:xfrm>
            <a:off x="2245900" y="307400"/>
            <a:ext cx="4064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*y follows the pointer in y, and gets the data stored at that address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39"/>
          <p:cNvCxnSpPr/>
          <p:nvPr/>
        </p:nvCxnSpPr>
        <p:spPr>
          <a:xfrm>
            <a:off x="4224425" y="1136325"/>
            <a:ext cx="3408900" cy="10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 b="43010" l="0" r="0" t="0"/>
          <a:stretch/>
        </p:blipFill>
        <p:spPr>
          <a:xfrm>
            <a:off x="311700" y="1246223"/>
            <a:ext cx="5533650" cy="21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40"/>
          <p:cNvCxnSpPr>
            <a:endCxn id="25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0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40"/>
          <p:cNvSpPr txBox="1"/>
          <p:nvPr/>
        </p:nvSpPr>
        <p:spPr>
          <a:xfrm>
            <a:off x="6701500" y="308615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43010" l="0" r="0" t="0"/>
          <a:stretch/>
        </p:blipFill>
        <p:spPr>
          <a:xfrm>
            <a:off x="311700" y="1246223"/>
            <a:ext cx="5533650" cy="21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41"/>
          <p:cNvCxnSpPr>
            <a:endCxn id="26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1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1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35649" l="0" r="0" t="0"/>
          <a:stretch/>
        </p:blipFill>
        <p:spPr>
          <a:xfrm>
            <a:off x="311700" y="1246225"/>
            <a:ext cx="5533650" cy="24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2"/>
          <p:cNvCxnSpPr>
            <a:endCxn id="278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2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2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6718850" y="346000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3" name="Google Shape;283;p42"/>
          <p:cNvCxnSpPr/>
          <p:nvPr/>
        </p:nvCxnSpPr>
        <p:spPr>
          <a:xfrm flipH="1" rot="10800000">
            <a:off x="5868550" y="3515238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b="35649" l="0" r="0" t="0"/>
          <a:stretch/>
        </p:blipFill>
        <p:spPr>
          <a:xfrm>
            <a:off x="311700" y="1246225"/>
            <a:ext cx="5533650" cy="24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1" name="Google Shape;291;p43"/>
          <p:cNvCxnSpPr>
            <a:endCxn id="290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3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3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43"/>
          <p:cNvCxnSpPr/>
          <p:nvPr/>
        </p:nvCxnSpPr>
        <p:spPr>
          <a:xfrm>
            <a:off x="5868550" y="3530538"/>
            <a:ext cx="453300" cy="21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3"/>
          <p:cNvSpPr txBox="1"/>
          <p:nvPr/>
        </p:nvSpPr>
        <p:spPr>
          <a:xfrm>
            <a:off x="6191500" y="3564250"/>
            <a:ext cx="283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Another address, ex: 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 C Program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87450" y="1213150"/>
            <a:ext cx="85206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is used to compile C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ex1.c test_ex1.c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6"/>
          <p:cNvGrpSpPr/>
          <p:nvPr/>
        </p:nvGrpSpPr>
        <p:grpSpPr>
          <a:xfrm>
            <a:off x="1200875" y="2005300"/>
            <a:ext cx="2219450" cy="1600475"/>
            <a:chOff x="1200875" y="2005300"/>
            <a:chExt cx="2219450" cy="1600475"/>
          </a:xfrm>
        </p:grpSpPr>
        <p:sp>
          <p:nvSpPr>
            <p:cNvPr id="120" name="Google Shape;120;p26"/>
            <p:cNvSpPr/>
            <p:nvPr/>
          </p:nvSpPr>
          <p:spPr>
            <a:xfrm>
              <a:off x="1200875" y="2005300"/>
              <a:ext cx="1053600" cy="373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ex1.c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366725" y="2005300"/>
              <a:ext cx="1053600" cy="373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test_ex1.c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749800" y="2667525"/>
              <a:ext cx="1053600" cy="373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gcc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749800" y="3231975"/>
              <a:ext cx="1053600" cy="373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a.out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24" name="Google Shape;124;p26"/>
            <p:cNvCxnSpPr>
              <a:stCxn id="120" idx="2"/>
              <a:endCxn id="122" idx="0"/>
            </p:cNvCxnSpPr>
            <p:nvPr/>
          </p:nvCxnSpPr>
          <p:spPr>
            <a:xfrm>
              <a:off x="1727675" y="2379100"/>
              <a:ext cx="5490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26"/>
            <p:cNvCxnSpPr>
              <a:stCxn id="121" idx="2"/>
              <a:endCxn id="122" idx="0"/>
            </p:cNvCxnSpPr>
            <p:nvPr/>
          </p:nvCxnSpPr>
          <p:spPr>
            <a:xfrm flipH="1">
              <a:off x="2276725" y="2379100"/>
              <a:ext cx="6168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6"/>
            <p:cNvCxnSpPr>
              <a:stCxn id="122" idx="2"/>
              <a:endCxn id="123" idx="0"/>
            </p:cNvCxnSpPr>
            <p:nvPr/>
          </p:nvCxnSpPr>
          <p:spPr>
            <a:xfrm>
              <a:off x="2276600" y="3041325"/>
              <a:ext cx="0" cy="19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3719350"/>
            <a:ext cx="85206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specify the name of the executable file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/>
              <a:t>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-o ex1 ex1.c test_ex1.c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22051" l="0" r="0" t="0"/>
          <a:stretch/>
        </p:blipFill>
        <p:spPr>
          <a:xfrm>
            <a:off x="311700" y="1246225"/>
            <a:ext cx="5533650" cy="2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4"/>
          <p:cNvCxnSpPr>
            <a:endCxn id="302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4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4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6" name="Google Shape;306;p44"/>
          <p:cNvCxnSpPr>
            <a:endCxn id="307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4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44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4"/>
          <p:cNvSpPr txBox="1"/>
          <p:nvPr/>
        </p:nvSpPr>
        <p:spPr>
          <a:xfrm>
            <a:off x="6718850" y="388665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22051" l="0" r="0" t="0"/>
          <a:stretch/>
        </p:blipFill>
        <p:spPr>
          <a:xfrm>
            <a:off x="311700" y="1246225"/>
            <a:ext cx="5533650" cy="2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7" name="Google Shape;317;p45"/>
          <p:cNvCxnSpPr>
            <a:endCxn id="316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5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5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0" name="Google Shape;320;p45"/>
          <p:cNvCxnSpPr>
            <a:endCxn id="321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p45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5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6225"/>
            <a:ext cx="5533650" cy="3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1" name="Google Shape;331;p46"/>
          <p:cNvCxnSpPr>
            <a:endCxn id="330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6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6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p46"/>
          <p:cNvCxnSpPr>
            <a:endCxn id="335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6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46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6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8" name="Google Shape;338;p46"/>
          <p:cNvCxnSpPr/>
          <p:nvPr/>
        </p:nvCxnSpPr>
        <p:spPr>
          <a:xfrm flipH="1" rot="10800000">
            <a:off x="5868550" y="43458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6"/>
          <p:cNvSpPr txBox="1"/>
          <p:nvPr/>
        </p:nvSpPr>
        <p:spPr>
          <a:xfrm>
            <a:off x="6701500" y="4175600"/>
            <a:ext cx="20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will this print?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6225"/>
            <a:ext cx="5533650" cy="3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6695650" y="2696400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47"/>
          <p:cNvCxnSpPr>
            <a:endCxn id="346" idx="1"/>
          </p:cNvCxnSpPr>
          <p:nvPr/>
        </p:nvCxnSpPr>
        <p:spPr>
          <a:xfrm flipH="1" rot="10800000">
            <a:off x="5868550" y="29196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 flipH="1" rot="10800000">
            <a:off x="5868550" y="324192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7"/>
          <p:cNvSpPr txBox="1"/>
          <p:nvPr/>
        </p:nvSpPr>
        <p:spPr>
          <a:xfrm>
            <a:off x="6718850" y="3074825"/>
            <a:ext cx="203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0xebafb32c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Google Shape;350;p47"/>
          <p:cNvCxnSpPr>
            <a:endCxn id="351" idx="1"/>
          </p:cNvCxnSpPr>
          <p:nvPr/>
        </p:nvCxnSpPr>
        <p:spPr>
          <a:xfrm>
            <a:off x="5868500" y="3530550"/>
            <a:ext cx="776700" cy="10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7"/>
          <p:cNvSpPr txBox="1"/>
          <p:nvPr/>
        </p:nvSpPr>
        <p:spPr>
          <a:xfrm>
            <a:off x="6645200" y="3394050"/>
            <a:ext cx="21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0xebafb320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2" name="Google Shape;352;p47"/>
          <p:cNvCxnSpPr/>
          <p:nvPr/>
        </p:nvCxnSpPr>
        <p:spPr>
          <a:xfrm flipH="1" rot="10800000">
            <a:off x="5868550" y="4023475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7"/>
          <p:cNvSpPr txBox="1"/>
          <p:nvPr/>
        </p:nvSpPr>
        <p:spPr>
          <a:xfrm>
            <a:off x="6645200" y="3784825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 flipH="1" rot="10800000">
            <a:off x="5868550" y="4345800"/>
            <a:ext cx="8271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7"/>
          <p:cNvSpPr txBox="1"/>
          <p:nvPr/>
        </p:nvSpPr>
        <p:spPr>
          <a:xfrm>
            <a:off x="6645200" y="4175600"/>
            <a:ext cx="8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1922949" y="4095976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1922949" y="3141164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491075" y="2784700"/>
            <a:ext cx="11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364" name="Google Shape;364;p48"/>
          <p:cNvSpPr txBox="1"/>
          <p:nvPr/>
        </p:nvSpPr>
        <p:spPr>
          <a:xfrm>
            <a:off x="2572172" y="2784700"/>
            <a:ext cx="7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217135" y="4154182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0xebafb330</a:t>
            </a:r>
            <a:endParaRPr/>
          </a:p>
        </p:txBody>
      </p:sp>
      <p:sp>
        <p:nvSpPr>
          <p:cNvPr id="366" name="Google Shape;366;p48"/>
          <p:cNvSpPr txBox="1"/>
          <p:nvPr/>
        </p:nvSpPr>
        <p:spPr>
          <a:xfrm>
            <a:off x="217122" y="3199365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cxnSp>
        <p:nvCxnSpPr>
          <p:cNvPr id="367" name="Google Shape;367;p48"/>
          <p:cNvCxnSpPr/>
          <p:nvPr/>
        </p:nvCxnSpPr>
        <p:spPr>
          <a:xfrm rot="10800000">
            <a:off x="1312426" y="3568583"/>
            <a:ext cx="705300" cy="630000"/>
          </a:xfrm>
          <a:prstGeom prst="straightConnector1">
            <a:avLst/>
          </a:prstGeom>
          <a:noFill/>
          <a:ln cap="flat" cmpd="sng" w="53975">
            <a:solidFill>
              <a:srgbClr val="EE68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360369" y="3494609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&amp;my_var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2344974" y="4537625"/>
            <a:ext cx="115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555" y="3402436"/>
            <a:ext cx="4754745" cy="13931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 txBox="1"/>
          <p:nvPr/>
        </p:nvSpPr>
        <p:spPr>
          <a:xfrm>
            <a:off x="287323" y="4420999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1873694" y="3600535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my_var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2801971" y="3600535"/>
            <a:ext cx="13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*my_var_p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999301" y="1349300"/>
            <a:ext cx="21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&amp;x = address of x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*x = contents at x</a:t>
            </a:r>
            <a:endParaRPr sz="1800"/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2575" y="57457"/>
            <a:ext cx="4789726" cy="324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184" y="129805"/>
            <a:ext cx="4929882" cy="4786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 to Structs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311700" y="1266325"/>
            <a:ext cx="302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 pointer of a struct to a function so that you can edit the contents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the struct contents by: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(*student).major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student-&gt;major</a:t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>
            <a:off x="5685865" y="3187275"/>
            <a:ext cx="15096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Arrow operator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4" name="Google Shape;384;p49"/>
          <p:cNvCxnSpPr/>
          <p:nvPr/>
        </p:nvCxnSpPr>
        <p:spPr>
          <a:xfrm rot="10800000">
            <a:off x="5590290" y="2917675"/>
            <a:ext cx="621000" cy="328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5" name="Google Shape;3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854" y="4335265"/>
            <a:ext cx="2125388" cy="5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block of memory: size is </a:t>
            </a:r>
            <a:r>
              <a:rPr b="1" lang="en"/>
              <a:t>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arr[2];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arr[] = {1, 2};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elements: array indexing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array variable is a “pointer” to the first element.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use pointers to access arrays!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arr[0]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*arr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use pointer arithmetic to move the pointer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operation automatically moves the size of one whole “type” that ptr points 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arr[1]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*(arr + 1)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/>
              <a:t>Arrays do not keep track of their own size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311700" y="979725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array of </a:t>
            </a:r>
            <a:r>
              <a:rPr b="1" lang="en"/>
              <a:t>chars </a:t>
            </a:r>
            <a:r>
              <a:rPr lang="en"/>
              <a:t>representing individual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Ends in a null terminator ‘\0’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strlen(char* 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length of the string (num chars until the null terminator)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strcpy(char* dest, char* src)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copies the string stored in src to the location dest, until and including the null terminator</a:t>
            </a:r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7" y="2831807"/>
            <a:ext cx="8212050" cy="18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75" y="1152425"/>
            <a:ext cx="4149651" cy="366477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311700" y="1266325"/>
            <a:ext cx="393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they allow us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structure tag?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two ways to declare struct variables?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access the members of a struct?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7488600" y="1203925"/>
            <a:ext cx="13437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 Tag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6693750" y="2919875"/>
            <a:ext cx="19653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 declarations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8" name="Google Shape;408;p52"/>
          <p:cNvCxnSpPr>
            <a:stCxn id="406" idx="1"/>
          </p:cNvCxnSpPr>
          <p:nvPr/>
        </p:nvCxnSpPr>
        <p:spPr>
          <a:xfrm flipH="1">
            <a:off x="6645300" y="1404025"/>
            <a:ext cx="843300" cy="26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52"/>
          <p:cNvCxnSpPr>
            <a:stCxn id="407" idx="1"/>
          </p:cNvCxnSpPr>
          <p:nvPr/>
        </p:nvCxnSpPr>
        <p:spPr>
          <a:xfrm rot="10800000">
            <a:off x="6304650" y="3050675"/>
            <a:ext cx="389100" cy="6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52"/>
          <p:cNvCxnSpPr/>
          <p:nvPr/>
        </p:nvCxnSpPr>
        <p:spPr>
          <a:xfrm flipH="1">
            <a:off x="6694000" y="3305725"/>
            <a:ext cx="332100" cy="28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75" y="1152425"/>
            <a:ext cx="4149651" cy="366477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3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Structs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311700" y="12663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do they allow us to do?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is a structure tag?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are the two ways to declare struct variables?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 we access the members of a struct?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 flipH="1">
            <a:off x="7589550" y="3188300"/>
            <a:ext cx="309000" cy="65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3"/>
          <p:cNvSpPr txBox="1"/>
          <p:nvPr/>
        </p:nvSpPr>
        <p:spPr>
          <a:xfrm>
            <a:off x="7293625" y="2908750"/>
            <a:ext cx="1304700" cy="400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Dot operator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 Program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an executable located in the current directory,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./&lt;executable_name&gt;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./ex1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dot refers to the current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run a file in a different directory, specify the path after the dot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./path/to/file/ex1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typedef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Lets you avoid rewriting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/>
              <a:t> every time you want to declare a new struct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no longer declare variables in the struct definition</a:t>
            </a:r>
            <a:endParaRPr/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25" y="1095271"/>
            <a:ext cx="4260300" cy="37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/>
          <p:nvPr/>
        </p:nvSpPr>
        <p:spPr>
          <a:xfrm>
            <a:off x="5307525" y="1616875"/>
            <a:ext cx="808500" cy="269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 and Sizes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/>
              <a:t> = 1 byte (8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"/>
              <a:t> = usually 2 bytes (16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= usually 4 bytes (32 bits)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 = 4 bytes (32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= 8 bytes (64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/>
              <a:t> = at least 4 bytes (32 bits), can be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</a:t>
            </a:r>
            <a:r>
              <a:rPr lang="en"/>
              <a:t> = at least 8 bytes (64 bits), can be longer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5750950" y="244625"/>
            <a:ext cx="321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Guarantee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sizeof(long long) &gt;= sizeof(long) &gt;= sizeof(int) &gt;= sizeof(short)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To know for sure what size your variable is,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uintN_t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intN_t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types.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Function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Specify return type, function name, and function parameters.</a:t>
            </a:r>
            <a:endParaRPr/>
          </a:p>
        </p:txBody>
      </p:sp>
      <p:sp>
        <p:nvSpPr>
          <p:cNvPr id="147" name="Google Shape;147;p29"/>
          <p:cNvSpPr txBox="1"/>
          <p:nvPr/>
        </p:nvSpPr>
        <p:spPr>
          <a:xfrm>
            <a:off x="2055400" y="2524400"/>
            <a:ext cx="517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 add(int x, int y) {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return x + y;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nothing() {     return;   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1585325" y="2212150"/>
            <a:ext cx="335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(condition)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2299950" y="1800200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If-else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324950" y="1800200"/>
            <a:ext cx="43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Switch statements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072500" y="2243200"/>
            <a:ext cx="3786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switch (expression)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case constant1: 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break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case constant2: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    do these;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2421775" y="1948525"/>
            <a:ext cx="12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While loop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5577375" y="19485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loop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924825" y="2571750"/>
            <a:ext cx="220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while (condition)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4743450" y="2571750"/>
            <a:ext cx="358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for (int i = 0; i &lt; 10; i++)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do this;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266325"/>
            <a:ext cx="864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Type definition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</a:t>
            </a:r>
            <a:r>
              <a:rPr lang="en"/>
              <a:t>i</a:t>
            </a:r>
            <a:r>
              <a:rPr lang="en"/>
              <a:t>nt* x_ptr;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an * after a type</a:t>
            </a:r>
            <a:r>
              <a:rPr lang="en"/>
              <a:t> makes the type a pointer type. In the example, we declare x_ptr variable as integer pointer type, and assign the address of variable x as its value.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also do int**, int***, int****,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Dereference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*x_ptr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an * before a variable gets the value at </a:t>
            </a:r>
            <a:r>
              <a:rPr lang="en"/>
              <a:t>address [variable]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the address of a variable (opposite of dereference)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&amp;x</a:t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6874174" y="416939"/>
            <a:ext cx="18861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100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5442300" y="60475"/>
            <a:ext cx="11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7523397" y="60475"/>
            <a:ext cx="7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4960847" y="475065"/>
            <a:ext cx="18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0xebafb32c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5128994" y="784984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x_ptr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7686744" y="902660"/>
            <a:ext cx="12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5849075" y="784976"/>
            <a:ext cx="10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&amp;x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2729825" y="290825"/>
            <a:ext cx="211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int*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x_ptr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 100;</a:t>
            </a:r>
            <a:endParaRPr sz="18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x_ptr 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33"/>
          <p:cNvGraphicFramePr/>
          <p:nvPr/>
        </p:nvGraphicFramePr>
        <p:xfrm>
          <a:off x="5151500" y="214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{F89A3F56-CE86-4576-8BC1-12010EDBE643}</a:tableStyleId>
              </a:tblPr>
              <a:tblGrid>
                <a:gridCol w="1449600"/>
                <a:gridCol w="165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0x61c8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5" name="Google Shape;185;p33"/>
          <p:cNvSpPr txBox="1"/>
          <p:nvPr/>
        </p:nvSpPr>
        <p:spPr>
          <a:xfrm>
            <a:off x="5578075" y="1538775"/>
            <a:ext cx="20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2710650" y="2000475"/>
            <a:ext cx="410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>
            <a:off x="3063300" y="2258300"/>
            <a:ext cx="35835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3"/>
          <p:cNvCxnSpPr/>
          <p:nvPr/>
        </p:nvCxnSpPr>
        <p:spPr>
          <a:xfrm>
            <a:off x="3177275" y="3070425"/>
            <a:ext cx="18882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3"/>
          <p:cNvSpPr txBox="1"/>
          <p:nvPr/>
        </p:nvSpPr>
        <p:spPr>
          <a:xfrm>
            <a:off x="555700" y="422525"/>
            <a:ext cx="41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19;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int*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&amp;x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might produce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3049050" y="3896800"/>
            <a:ext cx="36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