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354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9" r:id="rId11"/>
    <p:sldId id="391" r:id="rId12"/>
    <p:sldId id="392" r:id="rId13"/>
    <p:sldId id="393" r:id="rId14"/>
    <p:sldId id="394" r:id="rId15"/>
    <p:sldId id="427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8" r:id="rId4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DE35-25FC-44F8-B80C-9E146F88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2B95-9DC0-4AA7-A5D0-85ADB3663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C8CC-D8D9-4A71-A2D6-B7525C1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8B4D-034F-4617-8845-34DD78A2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060E-BFEE-439E-9E1B-F640EC6A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0C9-8DFF-4085-9729-EFC146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2900-8ECD-4100-89F9-A7A97E72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C19D-61C7-4E42-90DC-A4BFA553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F612-330C-4D72-8830-63560C59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80B58-B67C-49FD-B894-E2DDA3F0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8564A-2952-4D47-95C5-5A65A7CB4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EFD9-EE0C-4065-B8B9-3B3073D8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E54B-98CB-44EB-AF5C-3B5AB2D4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9BE5-A742-411A-B6D0-E053404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AFF9-6F55-4ECE-8AD9-836960E1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4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BD9-2388-49AE-A3BA-8F148576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6EC5-3529-475A-85F3-02DD46B8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462E-C5FC-45B4-BAAC-3D14C3F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07AE-3E42-4990-B68D-D71E6851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78CB-33A7-4E0A-8D7E-31AA3167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6F69-0904-418A-AF32-5FFECC53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2D96C-120D-4247-B83B-034291B3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96B8-8FE8-47C2-AAFB-24BFAEA2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372C-47EC-48F6-9BAC-60F5EF3E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151D-8D71-4FAD-8169-AEF1201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46B6-81AB-4E1D-BF08-7F1910AD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C976-DD03-426A-9CAD-1E059D0C4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C1C3D-0D0A-4909-8F71-68F4FE86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920C8-198E-49F9-B694-40133694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6E92-F095-4B75-BA73-C83AC72D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BA89C-3DB4-4058-9DE5-4CB30894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E71B-2D6E-48DD-8B87-949A7DA5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40A1-8BA0-44B3-A5FC-5988B191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5093A-22CE-41E2-B279-870F51D4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561B8-C15F-41F8-919E-70A2E163A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DCF7F-625D-4529-B764-A4B7F7FF0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C6F1F-4080-4F99-920B-4C619B2F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669A9-8273-456E-8150-2877CC7B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2B85E-65B1-4A1A-B143-DADAA8C2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1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7262-9E68-48DA-9CCF-021667ED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FD090-12E6-4948-93E2-96318EE7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08498-2963-4EAE-9456-3E77100F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F2D0-3C32-4790-8B8D-AAD3EFDA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6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87CA2-5FE4-47E2-AB74-63E3892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83574-FA72-4B16-953A-FEF69B4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BDE1-9827-4E04-A74B-CB0D023F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C2A-4CC0-43E2-8322-1DAAF4F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98B-D1FA-4E4E-91C5-97764808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9DECE-B747-4F1F-A6FC-25CCCC036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3DEDC-ECB4-4CE1-86BF-17276D15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992DE-9953-4C7A-A965-A614D5FD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1766-666A-4464-86F1-EA81E68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9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AAD2-C4E5-4434-AE96-231404AB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EB5FA-79FD-4CB6-A0B0-863B9EC05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322BF-A6F0-4AFE-9AF7-75C226FD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FF25B-403E-42D0-A63C-89B78804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BCB83-C455-4F88-9021-9F0E4B08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30F5-F3DB-4F51-B267-83F9B44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1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1B982-AA71-4A90-9906-BFD020A2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F15F-AD0B-43D1-8003-E0898E8F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540C-7BD9-4473-99E7-433456D87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1D62-F3B3-46D7-9823-E9E2C9CE85F2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A675-2B8C-4661-A3FD-FA460B02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E05C-03AA-4392-8632-4AA980BA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6DA9-E13D-4978-B5B2-94CF66A6F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nh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power.hhu.de/e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metrica.de/effect_size.html" TargetMode="External"/><Relationship Id="rId2" Type="http://schemas.openxmlformats.org/officeDocument/2006/relationships/hyperlink" Target="https://campbellcollaboration.org/escalc/html/EffectSizeCalculator-Home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rmonsandscience.com/gpower-guide.html" TargetMode="External"/><Relationship Id="rId4" Type="http://schemas.openxmlformats.org/officeDocument/2006/relationships/hyperlink" Target="http://escal.sit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c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SIMM 32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Lab 7 –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dirty="0" err="1" smtClean="0"/>
              <a:t>size</a:t>
            </a:r>
            <a:r>
              <a:rPr lang="sv-SE" dirty="0" smtClean="0"/>
              <a:t> planning and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5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tatic.datasciencedojo.com/wp-content/uploads/type1and2e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70" y="1"/>
            <a:ext cx="8881804" cy="59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4508" y="938980"/>
            <a:ext cx="2198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effect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41491" y="849746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Effect</a:t>
            </a:r>
          </a:p>
          <a:p>
            <a:pPr algn="ctr"/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6582" y="2203447"/>
            <a:ext cx="2553852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No effect</a:t>
            </a:r>
          </a:p>
          <a:p>
            <a:pPr algn="ctr"/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2179" y="4068467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Effect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920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Power is the probability of a study design to detect an effect if it really exists (the inverse of the chance of type II error, thus, power is 1-</a:t>
            </a:r>
            <a:r>
              <a:rPr lang="el-GR" dirty="0"/>
              <a:t> β</a:t>
            </a:r>
            <a:r>
              <a:rPr lang="en-GB" dirty="0"/>
              <a:t>).</a:t>
            </a:r>
          </a:p>
          <a:p>
            <a:endParaRPr lang="sv-SE" dirty="0"/>
          </a:p>
          <a:p>
            <a:r>
              <a:rPr lang="en-GB" dirty="0"/>
              <a:t>Refers to the probability of the test to detect the targeted relationship if it exists in the population</a:t>
            </a:r>
          </a:p>
          <a:p>
            <a:r>
              <a:rPr lang="en-GB" dirty="0"/>
              <a:t>Refers to the probability that the test will reject the null hypothesis when it is false</a:t>
            </a:r>
          </a:p>
          <a:p>
            <a:endParaRPr lang="sv-SE" dirty="0"/>
          </a:p>
          <a:p>
            <a:r>
              <a:rPr lang="sv-SE" dirty="0" err="1"/>
              <a:t>Traditionally</a:t>
            </a:r>
            <a:r>
              <a:rPr lang="sv-SE" dirty="0"/>
              <a:t>, a 80% </a:t>
            </a:r>
            <a:r>
              <a:rPr lang="sv-SE" dirty="0" err="1"/>
              <a:t>power</a:t>
            </a:r>
            <a:r>
              <a:rPr lang="sv-SE" dirty="0"/>
              <a:t> is </a:t>
            </a:r>
            <a:r>
              <a:rPr lang="sv-SE" dirty="0" err="1"/>
              <a:t>considered</a:t>
            </a:r>
            <a:r>
              <a:rPr lang="sv-SE" dirty="0"/>
              <a:t> acceptable,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lately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closer</a:t>
            </a:r>
            <a:r>
              <a:rPr lang="sv-SE" dirty="0"/>
              <a:t> to 90</a:t>
            </a:r>
            <a:r>
              <a:rPr lang="sv-SE" dirty="0" smtClean="0"/>
              <a:t>%.</a:t>
            </a:r>
          </a:p>
          <a:p>
            <a:r>
              <a:rPr lang="sv-SE" dirty="0"/>
              <a:t>Demonstration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r>
              <a:rPr lang="sv-SE" dirty="0" smtClean="0"/>
              <a:t>: </a:t>
            </a:r>
            <a:r>
              <a:rPr lang="en-GB" dirty="0">
                <a:hlinkClick r:id="rId2"/>
              </a:rPr>
              <a:t>https://rpsychologist.com/d3/nhst/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Power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Low </a:t>
            </a:r>
            <a:r>
              <a:rPr lang="en-GB" b="1" dirty="0"/>
              <a:t>sample size </a:t>
            </a:r>
            <a:r>
              <a:rPr lang="en-GB" dirty="0"/>
              <a:t>and high measurement </a:t>
            </a:r>
            <a:r>
              <a:rPr lang="en-GB" b="1" dirty="0"/>
              <a:t>error/variability</a:t>
            </a:r>
            <a:r>
              <a:rPr lang="en-GB" dirty="0"/>
              <a:t> compared to the </a:t>
            </a:r>
            <a:r>
              <a:rPr lang="en-GB" b="1" dirty="0"/>
              <a:t>size of the effect</a:t>
            </a:r>
            <a:r>
              <a:rPr lang="en-GB" dirty="0"/>
              <a:t> leads to low power</a:t>
            </a:r>
          </a:p>
          <a:p>
            <a:r>
              <a:rPr lang="en-GB" dirty="0"/>
              <a:t>Increases chance for Type II error (not detecting the treatment effect)</a:t>
            </a:r>
          </a:p>
          <a:p>
            <a:endParaRPr lang="en-GB" dirty="0"/>
          </a:p>
          <a:p>
            <a:r>
              <a:rPr lang="en-GB" dirty="0"/>
              <a:t>Power analysis – calculate necessary sample size for a study when the study is planned</a:t>
            </a:r>
          </a:p>
          <a:p>
            <a:r>
              <a:rPr lang="en-GB" dirty="0"/>
              <a:t>Need to provide:</a:t>
            </a:r>
          </a:p>
          <a:p>
            <a:pPr lvl="1"/>
            <a:r>
              <a:rPr lang="en-GB" dirty="0"/>
              <a:t>Statistical test to be used</a:t>
            </a:r>
          </a:p>
          <a:p>
            <a:pPr lvl="1"/>
            <a:r>
              <a:rPr lang="en-GB" dirty="0"/>
              <a:t>effect size (e.g. from previous studies)</a:t>
            </a:r>
          </a:p>
          <a:p>
            <a:pPr lvl="1"/>
            <a:r>
              <a:rPr lang="en-GB" dirty="0"/>
              <a:t>Type I error probability: </a:t>
            </a:r>
            <a:r>
              <a:rPr lang="el-GR" dirty="0"/>
              <a:t>α</a:t>
            </a:r>
            <a:r>
              <a:rPr lang="en-GB" dirty="0"/>
              <a:t> (conventionally this is set to 0.05)</a:t>
            </a:r>
          </a:p>
          <a:p>
            <a:pPr lvl="1"/>
            <a:r>
              <a:rPr lang="en-GB" dirty="0"/>
              <a:t>Type II error probability : </a:t>
            </a:r>
            <a:r>
              <a:rPr lang="el-GR" dirty="0"/>
              <a:t>β</a:t>
            </a:r>
            <a:r>
              <a:rPr lang="en-GB" dirty="0"/>
              <a:t> (conventionally this is set to 0.20)</a:t>
            </a:r>
          </a:p>
          <a:p>
            <a:r>
              <a:rPr lang="en-GB" dirty="0"/>
              <a:t>Can be done by e.g. </a:t>
            </a:r>
            <a:r>
              <a:rPr lang="en-GB" dirty="0">
                <a:hlinkClick r:id="rId2"/>
              </a:rPr>
              <a:t>G*Power</a:t>
            </a:r>
            <a:r>
              <a:rPr lang="en-GB" dirty="0"/>
              <a:t> free software.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increase power – reduce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80198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Decrease “random” variation</a:t>
            </a:r>
          </a:p>
          <a:p>
            <a:pPr lvl="1"/>
            <a:r>
              <a:rPr lang="en-GB" dirty="0"/>
              <a:t>Within-subjects design</a:t>
            </a:r>
          </a:p>
          <a:p>
            <a:pPr lvl="2"/>
            <a:r>
              <a:rPr lang="en-GB" dirty="0"/>
              <a:t>But: fatigue, practice, contamination effects</a:t>
            </a:r>
          </a:p>
          <a:p>
            <a:pPr lvl="1"/>
            <a:r>
              <a:rPr lang="en-GB" dirty="0"/>
              <a:t>Matching, stratification, blocking</a:t>
            </a:r>
          </a:p>
          <a:p>
            <a:pPr lvl="2"/>
            <a:r>
              <a:rPr lang="en-GB" dirty="0"/>
              <a:t>On variables that correlate with the outcome</a:t>
            </a:r>
          </a:p>
          <a:p>
            <a:pPr lvl="1"/>
            <a:r>
              <a:rPr lang="en-GB" dirty="0"/>
              <a:t>Adjusting for covariates correlated with the outcome </a:t>
            </a:r>
          </a:p>
          <a:p>
            <a:pPr lvl="1"/>
            <a:r>
              <a:rPr lang="en-GB" dirty="0"/>
              <a:t>Reduce random setting irrelevance: if possible, do the research at one site/setting only</a:t>
            </a:r>
          </a:p>
          <a:p>
            <a:r>
              <a:rPr lang="en-GB" dirty="0"/>
              <a:t>Decrease measurement error</a:t>
            </a:r>
          </a:p>
          <a:p>
            <a:pPr lvl="1"/>
            <a:r>
              <a:rPr lang="en-GB" dirty="0"/>
              <a:t>Use more reliable measures</a:t>
            </a:r>
          </a:p>
          <a:p>
            <a:pPr lvl="1"/>
            <a:r>
              <a:rPr lang="en-GB" dirty="0"/>
              <a:t>Don’t dichotomize continuous variables</a:t>
            </a:r>
          </a:p>
          <a:p>
            <a:pPr lvl="1"/>
            <a:r>
              <a:rPr lang="en-GB" dirty="0"/>
              <a:t>Avoid floor and ceiling effect</a:t>
            </a:r>
          </a:p>
          <a:p>
            <a:r>
              <a:rPr lang="en-GB" dirty="0"/>
              <a:t>Use the proper statistical test and ensure their assumptions are met</a:t>
            </a:r>
          </a:p>
          <a:p>
            <a:pPr lvl="1"/>
            <a:r>
              <a:rPr lang="en-GB" dirty="0"/>
              <a:t>E.g. transformation to normality</a:t>
            </a:r>
          </a:p>
          <a:p>
            <a:pPr lvl="1"/>
            <a:r>
              <a:rPr lang="en-GB" dirty="0"/>
              <a:t>Standardization</a:t>
            </a:r>
          </a:p>
          <a:p>
            <a:r>
              <a:rPr lang="en-GB" dirty="0"/>
              <a:t>Increase sample size</a:t>
            </a:r>
          </a:p>
          <a:p>
            <a:pPr lvl="1"/>
            <a:r>
              <a:rPr lang="en-GB" dirty="0"/>
              <a:t>Even increasing control group sample size only can help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8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increase power – increase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659370"/>
            <a:ext cx="10515600" cy="5115107"/>
          </a:xfrm>
        </p:spPr>
        <p:txBody>
          <a:bodyPr>
            <a:normAutofit/>
          </a:bodyPr>
          <a:lstStyle/>
          <a:p>
            <a:r>
              <a:rPr lang="en-GB" dirty="0"/>
              <a:t>Increase strength of treatment</a:t>
            </a:r>
          </a:p>
          <a:p>
            <a:pPr lvl="1"/>
            <a:r>
              <a:rPr lang="en-GB" dirty="0"/>
              <a:t>Dose</a:t>
            </a:r>
          </a:p>
          <a:p>
            <a:pPr lvl="1"/>
            <a:r>
              <a:rPr lang="en-GB" dirty="0"/>
              <a:t>Reduce spill-over to control</a:t>
            </a:r>
          </a:p>
          <a:p>
            <a:pPr lvl="1"/>
            <a:r>
              <a:rPr lang="en-GB" dirty="0"/>
              <a:t>Reliability of delivery</a:t>
            </a:r>
          </a:p>
          <a:p>
            <a:r>
              <a:rPr lang="en-GB" dirty="0"/>
              <a:t>Increase the variability of treatment</a:t>
            </a:r>
          </a:p>
          <a:p>
            <a:pPr lvl="1"/>
            <a:r>
              <a:rPr lang="en-GB" dirty="0"/>
              <a:t>Measure at more measurement points</a:t>
            </a:r>
          </a:p>
          <a:p>
            <a:pPr lvl="1"/>
            <a:r>
              <a:rPr lang="en-GB" dirty="0"/>
              <a:t>Take more sample at the extreme levels of treatment</a:t>
            </a:r>
          </a:p>
          <a:p>
            <a:r>
              <a:rPr lang="en-GB" dirty="0"/>
              <a:t>Select only responsive participants</a:t>
            </a:r>
          </a:p>
          <a:p>
            <a:pPr lvl="1"/>
            <a:r>
              <a:rPr lang="en-GB" dirty="0"/>
              <a:t>But: can reduce generalizability (e.g. high </a:t>
            </a:r>
            <a:r>
              <a:rPr lang="en-GB" dirty="0" err="1"/>
              <a:t>hypnotizables</a:t>
            </a:r>
            <a:r>
              <a:rPr lang="en-GB" dirty="0"/>
              <a:t> are only about 15% of the population)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2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size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Different </a:t>
            </a:r>
            <a:r>
              <a:rPr lang="sv-SE" dirty="0" err="1"/>
              <a:t>measures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Association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:</a:t>
            </a:r>
          </a:p>
          <a:p>
            <a:r>
              <a:rPr lang="sv-SE" dirty="0" err="1"/>
              <a:t>Discrete</a:t>
            </a:r>
            <a:r>
              <a:rPr lang="sv-SE" dirty="0"/>
              <a:t> - </a:t>
            </a:r>
            <a:r>
              <a:rPr lang="sv-SE" dirty="0" err="1"/>
              <a:t>continuous</a:t>
            </a:r>
            <a:r>
              <a:rPr lang="sv-SE" dirty="0"/>
              <a:t>: SMD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cohen’s</a:t>
            </a:r>
            <a:r>
              <a:rPr lang="sv-SE" dirty="0"/>
              <a:t> d, </a:t>
            </a:r>
            <a:r>
              <a:rPr lang="sv-SE" dirty="0" err="1"/>
              <a:t>hedges</a:t>
            </a:r>
            <a:r>
              <a:rPr lang="sv-SE" dirty="0"/>
              <a:t> g)</a:t>
            </a:r>
          </a:p>
          <a:p>
            <a:r>
              <a:rPr lang="sv-SE" dirty="0" err="1"/>
              <a:t>Discrete</a:t>
            </a:r>
            <a:r>
              <a:rPr lang="sv-SE" dirty="0"/>
              <a:t> – </a:t>
            </a:r>
            <a:r>
              <a:rPr lang="sv-SE" dirty="0" err="1"/>
              <a:t>Discrete</a:t>
            </a:r>
            <a:r>
              <a:rPr lang="sv-SE" dirty="0"/>
              <a:t>: </a:t>
            </a:r>
            <a:r>
              <a:rPr lang="sv-SE" dirty="0" smtClean="0"/>
              <a:t>Risk </a:t>
            </a:r>
            <a:r>
              <a:rPr lang="sv-SE" dirty="0" err="1" smtClean="0"/>
              <a:t>Difference</a:t>
            </a:r>
            <a:r>
              <a:rPr lang="sv-SE" dirty="0" smtClean="0"/>
              <a:t> (RD), Risk </a:t>
            </a:r>
            <a:r>
              <a:rPr lang="sv-SE" dirty="0" err="1" smtClean="0"/>
              <a:t>ratio</a:t>
            </a:r>
            <a:r>
              <a:rPr lang="sv-SE" dirty="0" smtClean="0"/>
              <a:t> (RR), </a:t>
            </a:r>
            <a:r>
              <a:rPr lang="sv-SE" dirty="0"/>
              <a:t>Odds </a:t>
            </a:r>
            <a:r>
              <a:rPr lang="sv-SE" dirty="0" err="1"/>
              <a:t>Ratio</a:t>
            </a:r>
            <a:r>
              <a:rPr lang="sv-SE" dirty="0"/>
              <a:t> (OR</a:t>
            </a:r>
            <a:r>
              <a:rPr lang="sv-SE" dirty="0" smtClean="0"/>
              <a:t>)</a:t>
            </a:r>
            <a:endParaRPr lang="sv-SE" dirty="0"/>
          </a:p>
          <a:p>
            <a:r>
              <a:rPr lang="sv-SE" dirty="0" err="1" smtClean="0"/>
              <a:t>Continuous-continuous</a:t>
            </a:r>
            <a:r>
              <a:rPr lang="sv-SE" dirty="0"/>
              <a:t>: </a:t>
            </a:r>
            <a:r>
              <a:rPr lang="sv-SE" dirty="0" err="1"/>
              <a:t>correlation</a:t>
            </a:r>
            <a:r>
              <a:rPr lang="sv-SE" dirty="0"/>
              <a:t> (r), R^2</a:t>
            </a:r>
          </a:p>
          <a:p>
            <a:pPr lvl="1"/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measures</a:t>
            </a:r>
            <a:r>
              <a:rPr lang="sv-SE" dirty="0"/>
              <a:t> (eta^2, f, etc. </a:t>
            </a:r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statistical</a:t>
            </a:r>
            <a:r>
              <a:rPr lang="sv-SE" dirty="0"/>
              <a:t> test).  </a:t>
            </a:r>
          </a:p>
        </p:txBody>
      </p:sp>
    </p:spTree>
    <p:extLst>
      <p:ext uri="{BB962C8B-B14F-4D97-AF65-F5344CB8AC3E}">
        <p14:creationId xmlns:p14="http://schemas.microsoft.com/office/powerpoint/2010/main" val="32480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Different </a:t>
            </a:r>
            <a:r>
              <a:rPr lang="sv-SE" dirty="0" err="1"/>
              <a:t>measures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Association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:</a:t>
            </a:r>
          </a:p>
          <a:p>
            <a:r>
              <a:rPr lang="sv-SE" b="1" dirty="0" err="1"/>
              <a:t>Discrete</a:t>
            </a:r>
            <a:r>
              <a:rPr lang="sv-SE" b="1" dirty="0"/>
              <a:t> - </a:t>
            </a:r>
            <a:r>
              <a:rPr lang="sv-SE" b="1" dirty="0" err="1"/>
              <a:t>continuous</a:t>
            </a:r>
            <a:r>
              <a:rPr lang="sv-SE" b="1" dirty="0"/>
              <a:t>: SMD (</a:t>
            </a:r>
            <a:r>
              <a:rPr lang="sv-SE" b="1" dirty="0" err="1"/>
              <a:t>e.g</a:t>
            </a:r>
            <a:r>
              <a:rPr lang="sv-SE" b="1" dirty="0"/>
              <a:t>. </a:t>
            </a:r>
            <a:r>
              <a:rPr lang="sv-SE" b="1" dirty="0" err="1"/>
              <a:t>cohen’s</a:t>
            </a:r>
            <a:r>
              <a:rPr lang="sv-SE" b="1" dirty="0"/>
              <a:t> d, </a:t>
            </a:r>
            <a:r>
              <a:rPr lang="sv-SE" b="1" dirty="0" err="1"/>
              <a:t>hedges</a:t>
            </a:r>
            <a:r>
              <a:rPr lang="sv-SE" b="1" dirty="0"/>
              <a:t> g)</a:t>
            </a:r>
          </a:p>
          <a:p>
            <a:r>
              <a:rPr lang="sv-SE" dirty="0" err="1"/>
              <a:t>Discrete</a:t>
            </a:r>
            <a:r>
              <a:rPr lang="sv-SE" dirty="0"/>
              <a:t> – </a:t>
            </a:r>
            <a:r>
              <a:rPr lang="sv-SE" dirty="0" err="1"/>
              <a:t>Discrete</a:t>
            </a:r>
            <a:r>
              <a:rPr lang="sv-SE" dirty="0"/>
              <a:t>: </a:t>
            </a:r>
            <a:r>
              <a:rPr lang="sv-SE" dirty="0" smtClean="0"/>
              <a:t>Risk </a:t>
            </a:r>
            <a:r>
              <a:rPr lang="sv-SE" dirty="0" err="1" smtClean="0"/>
              <a:t>Difference</a:t>
            </a:r>
            <a:r>
              <a:rPr lang="sv-SE" dirty="0" smtClean="0"/>
              <a:t> (RD), Risk </a:t>
            </a:r>
            <a:r>
              <a:rPr lang="sv-SE" dirty="0" err="1" smtClean="0"/>
              <a:t>ratio</a:t>
            </a:r>
            <a:r>
              <a:rPr lang="sv-SE" dirty="0" smtClean="0"/>
              <a:t> (RR), </a:t>
            </a:r>
            <a:r>
              <a:rPr lang="sv-SE" dirty="0"/>
              <a:t>Odds </a:t>
            </a:r>
            <a:r>
              <a:rPr lang="sv-SE" dirty="0" err="1"/>
              <a:t>Ratio</a:t>
            </a:r>
            <a:r>
              <a:rPr lang="sv-SE" dirty="0"/>
              <a:t> (OR</a:t>
            </a:r>
            <a:r>
              <a:rPr lang="sv-SE" dirty="0" smtClean="0"/>
              <a:t>)</a:t>
            </a:r>
            <a:endParaRPr lang="sv-SE" dirty="0"/>
          </a:p>
          <a:p>
            <a:r>
              <a:rPr lang="sv-SE" dirty="0" err="1" smtClean="0"/>
              <a:t>Continuous-continuous</a:t>
            </a:r>
            <a:r>
              <a:rPr lang="sv-SE" dirty="0"/>
              <a:t>: </a:t>
            </a:r>
            <a:r>
              <a:rPr lang="sv-SE" dirty="0" err="1"/>
              <a:t>correlation</a:t>
            </a:r>
            <a:r>
              <a:rPr lang="sv-SE" dirty="0"/>
              <a:t> (r), R^2</a:t>
            </a:r>
          </a:p>
          <a:p>
            <a:pPr lvl="1"/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measures</a:t>
            </a:r>
            <a:r>
              <a:rPr lang="sv-SE" dirty="0"/>
              <a:t> (eta^2, f, etc. </a:t>
            </a:r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statistical</a:t>
            </a:r>
            <a:r>
              <a:rPr lang="sv-SE" dirty="0"/>
              <a:t> test).  </a:t>
            </a:r>
          </a:p>
        </p:txBody>
      </p:sp>
    </p:spTree>
    <p:extLst>
      <p:ext uri="{BB962C8B-B14F-4D97-AF65-F5344CB8AC3E}">
        <p14:creationId xmlns:p14="http://schemas.microsoft.com/office/powerpoint/2010/main" val="19212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Hypnosis</a:t>
            </a:r>
            <a:r>
              <a:rPr lang="sv-SE" dirty="0"/>
              <a:t> for </a:t>
            </a:r>
            <a:r>
              <a:rPr lang="sv-SE" dirty="0" err="1"/>
              <a:t>weight</a:t>
            </a:r>
            <a:r>
              <a:rPr lang="sv-SE" dirty="0"/>
              <a:t> loss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58" y="1291260"/>
            <a:ext cx="6614084" cy="5248618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32" y="6336677"/>
            <a:ext cx="5857235" cy="4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Hypnosis</a:t>
            </a:r>
            <a:r>
              <a:rPr lang="sv-SE" dirty="0"/>
              <a:t> for </a:t>
            </a:r>
            <a:r>
              <a:rPr lang="sv-SE" dirty="0" err="1"/>
              <a:t>weight</a:t>
            </a:r>
            <a:r>
              <a:rPr lang="sv-SE" dirty="0"/>
              <a:t> loss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Participants in the hypnosis groups underwent a single hypnosis session and got suggestions like:</a:t>
            </a:r>
          </a:p>
          <a:p>
            <a:r>
              <a:rPr lang="en-GB" dirty="0" smtClean="0"/>
              <a:t>“Overeating </a:t>
            </a:r>
            <a:r>
              <a:rPr lang="en-GB" dirty="0"/>
              <a:t>is a </a:t>
            </a:r>
            <a:r>
              <a:rPr lang="en-GB" dirty="0" smtClean="0"/>
              <a:t>poison </a:t>
            </a:r>
            <a:r>
              <a:rPr lang="en-GB" dirty="0"/>
              <a:t>to your body.”</a:t>
            </a:r>
          </a:p>
          <a:p>
            <a:r>
              <a:rPr lang="en-GB" dirty="0" smtClean="0"/>
              <a:t>“[specific problem food] is a poison to your body, just as overeating is a poison to your body.”</a:t>
            </a:r>
            <a:endParaRPr lang="en-GB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32" y="6336677"/>
            <a:ext cx="5857235" cy="4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conclusion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2"/>
          <a:srcRect t="8832"/>
          <a:stretch/>
        </p:blipFill>
        <p:spPr>
          <a:xfrm>
            <a:off x="1743619" y="782515"/>
            <a:ext cx="8704762" cy="58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027580" y="497090"/>
            <a:ext cx="5249007" cy="70214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8395492" y="720824"/>
            <a:ext cx="591218" cy="25467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3810" y="606164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Effect size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416764" y="3780692"/>
            <a:ext cx="111359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530362" y="4132385"/>
            <a:ext cx="1412727" cy="29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5590537" y="3780692"/>
            <a:ext cx="106878" cy="339971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0753" y="3757192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Diff = 4.63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167554" y="967154"/>
            <a:ext cx="3156438" cy="11517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7481092" y="1414622"/>
            <a:ext cx="591218" cy="25467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5648" y="1218792"/>
            <a:ext cx="164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Significance, NOT effect size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/>
          </a:bodyPr>
          <a:lstStyle/>
          <a:p>
            <a:r>
              <a:rPr lang="sv-SE" dirty="0"/>
              <a:t>How </a:t>
            </a:r>
            <a:r>
              <a:rPr lang="sv-SE" dirty="0" smtClean="0"/>
              <a:t>to report effect size?</a:t>
            </a:r>
            <a:endParaRPr lang="sv-SE" dirty="0"/>
          </a:p>
          <a:p>
            <a:r>
              <a:rPr lang="sv-SE" dirty="0"/>
              <a:t>11.24 lb weight loss [6.06 - 16.42]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components</a:t>
            </a:r>
            <a:r>
              <a:rPr lang="sv-SE" dirty="0"/>
              <a:t>: </a:t>
            </a:r>
          </a:p>
          <a:p>
            <a:r>
              <a:rPr lang="sv-SE" dirty="0" err="1"/>
              <a:t>point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effect</a:t>
            </a:r>
            <a:endParaRPr lang="sv-SE" dirty="0"/>
          </a:p>
          <a:p>
            <a:pPr lvl="1"/>
            <a:r>
              <a:rPr lang="sv-SE" dirty="0"/>
              <a:t>This is our best </a:t>
            </a:r>
            <a:r>
              <a:rPr lang="sv-SE" dirty="0" smtClean="0"/>
              <a:t>guess of the true average effect size in the population  </a:t>
            </a:r>
            <a:endParaRPr lang="sv-SE" dirty="0"/>
          </a:p>
          <a:p>
            <a:r>
              <a:rPr lang="sv-SE" dirty="0" err="1"/>
              <a:t>interval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effect</a:t>
            </a:r>
            <a:endParaRPr lang="sv-SE" dirty="0"/>
          </a:p>
          <a:p>
            <a:pPr lvl="1"/>
            <a:r>
              <a:rPr lang="sv-SE" dirty="0"/>
              <a:t>Shows precision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estimate</a:t>
            </a:r>
            <a:endParaRPr lang="sv-SE" dirty="0"/>
          </a:p>
          <a:p>
            <a:pPr lvl="1"/>
            <a:r>
              <a:rPr lang="sv-SE" dirty="0" err="1"/>
              <a:t>How</a:t>
            </a:r>
            <a:r>
              <a:rPr lang="sv-SE" dirty="0"/>
              <a:t> to interpret 95% </a:t>
            </a:r>
            <a:r>
              <a:rPr lang="sv-SE" dirty="0" err="1"/>
              <a:t>confidence</a:t>
            </a:r>
            <a:r>
              <a:rPr lang="sv-SE" dirty="0"/>
              <a:t> </a:t>
            </a:r>
            <a:r>
              <a:rPr lang="sv-SE" dirty="0" err="1" smtClean="0"/>
              <a:t>interval</a:t>
            </a:r>
            <a:r>
              <a:rPr lang="sv-SE" dirty="0" smtClean="0"/>
              <a:t>: </a:t>
            </a:r>
            <a:r>
              <a:rPr lang="en-GB" dirty="0" smtClean="0"/>
              <a:t>If </a:t>
            </a:r>
            <a:r>
              <a:rPr lang="en-GB" dirty="0"/>
              <a:t>repeated samples were taken the same way, 95% of the intervals </a:t>
            </a:r>
            <a:r>
              <a:rPr lang="en-GB" dirty="0" smtClean="0"/>
              <a:t>calculated the same way would </a:t>
            </a:r>
            <a:r>
              <a:rPr lang="en-GB" dirty="0"/>
              <a:t>contain the population mean.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88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Pros</a:t>
            </a:r>
            <a:r>
              <a:rPr lang="sv-SE" dirty="0"/>
              <a:t>:</a:t>
            </a:r>
          </a:p>
          <a:p>
            <a:r>
              <a:rPr lang="sv-SE" dirty="0"/>
              <a:t>Intuitive to interpret</a:t>
            </a:r>
          </a:p>
          <a:p>
            <a:r>
              <a:rPr lang="sv-SE" dirty="0"/>
              <a:t>Clinical </a:t>
            </a:r>
            <a:r>
              <a:rPr lang="sv-SE" dirty="0" err="1"/>
              <a:t>relevance</a:t>
            </a:r>
            <a:r>
              <a:rPr lang="sv-SE" dirty="0"/>
              <a:t> is </a:t>
            </a:r>
            <a:r>
              <a:rPr lang="sv-SE" dirty="0" err="1"/>
              <a:t>more</a:t>
            </a:r>
            <a:r>
              <a:rPr lang="sv-SE" dirty="0"/>
              <a:t> apparent</a:t>
            </a:r>
          </a:p>
          <a:p>
            <a:r>
              <a:rPr lang="sv-SE" dirty="0" err="1"/>
              <a:t>Easy</a:t>
            </a:r>
            <a:r>
              <a:rPr lang="sv-SE" dirty="0"/>
              <a:t> to </a:t>
            </a:r>
            <a:r>
              <a:rPr lang="sv-SE" dirty="0" err="1"/>
              <a:t>calculate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Cons</a:t>
            </a:r>
            <a:r>
              <a:rPr lang="sv-SE" dirty="0"/>
              <a:t>:</a:t>
            </a:r>
          </a:p>
          <a:p>
            <a:r>
              <a:rPr lang="sv-SE" dirty="0"/>
              <a:t>Not </a:t>
            </a:r>
            <a:r>
              <a:rPr lang="sv-SE" dirty="0" err="1"/>
              <a:t>comparable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studies </a:t>
            </a:r>
            <a:r>
              <a:rPr lang="sv-SE" dirty="0" err="1"/>
              <a:t>using</a:t>
            </a:r>
            <a:r>
              <a:rPr lang="sv-SE" dirty="0"/>
              <a:t> different </a:t>
            </a:r>
            <a:r>
              <a:rPr lang="sv-SE" dirty="0" err="1"/>
              <a:t>measures</a:t>
            </a:r>
            <a:endParaRPr lang="sv-SE" dirty="0"/>
          </a:p>
          <a:p>
            <a:r>
              <a:rPr lang="sv-SE" dirty="0"/>
              <a:t>Not </a:t>
            </a:r>
            <a:r>
              <a:rPr lang="sv-SE" dirty="0" err="1"/>
              <a:t>meaningful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the </a:t>
            </a:r>
            <a:r>
              <a:rPr lang="sv-SE" dirty="0" err="1"/>
              <a:t>measure</a:t>
            </a:r>
            <a:r>
              <a:rPr lang="sv-SE" dirty="0"/>
              <a:t> is not in common </a:t>
            </a:r>
            <a:r>
              <a:rPr lang="sv-SE" dirty="0" err="1"/>
              <a:t>use</a:t>
            </a:r>
            <a:endParaRPr lang="sv-S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6" name="Ellips 5"/>
          <p:cNvSpPr/>
          <p:nvPr/>
        </p:nvSpPr>
        <p:spPr>
          <a:xfrm>
            <a:off x="2107406" y="542925"/>
            <a:ext cx="3736182" cy="62865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</a:t>
            </a:r>
            <a:r>
              <a:rPr lang="sv-SE" dirty="0" err="1"/>
              <a:t>standardized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(SMD)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raw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devided</a:t>
            </a:r>
            <a:r>
              <a:rPr lang="sv-SE" dirty="0"/>
              <a:t> by the </a:t>
            </a:r>
            <a:r>
              <a:rPr lang="sv-SE" dirty="0" err="1"/>
              <a:t>pooled</a:t>
            </a:r>
            <a:r>
              <a:rPr lang="sv-SE" dirty="0"/>
              <a:t> standard deviation.</a:t>
            </a:r>
          </a:p>
          <a:p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cohen’s</a:t>
            </a:r>
            <a:r>
              <a:rPr lang="sv-SE" dirty="0"/>
              <a:t> d, </a:t>
            </a:r>
            <a:r>
              <a:rPr lang="sv-SE" dirty="0" err="1"/>
              <a:t>hedges</a:t>
            </a:r>
            <a:r>
              <a:rPr lang="sv-SE" dirty="0"/>
              <a:t> g</a:t>
            </a:r>
          </a:p>
          <a:p>
            <a:r>
              <a:rPr lang="sv-SE" dirty="0"/>
              <a:t>So g = 1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the </a:t>
            </a:r>
            <a:r>
              <a:rPr lang="sv-SE" dirty="0" err="1"/>
              <a:t>groups</a:t>
            </a:r>
            <a:r>
              <a:rPr lang="sv-SE" dirty="0"/>
              <a:t> on </a:t>
            </a:r>
            <a:r>
              <a:rPr lang="sv-SE" dirty="0" err="1"/>
              <a:t>average</a:t>
            </a:r>
            <a:r>
              <a:rPr lang="sv-SE" dirty="0"/>
              <a:t> is 1SD</a:t>
            </a:r>
          </a:p>
          <a:p>
            <a:r>
              <a:rPr lang="sv-SE" dirty="0" smtClean="0"/>
              <a:t>(Rule </a:t>
            </a:r>
            <a:r>
              <a:rPr lang="sv-SE" dirty="0"/>
              <a:t>of tumb: 0.2-0.3 = small, 0.5 = medium, 0.8 = large </a:t>
            </a:r>
            <a:r>
              <a:rPr lang="sv-SE" dirty="0" smtClean="0"/>
              <a:t>effect)</a:t>
            </a:r>
            <a:endParaRPr lang="sv-S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5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</a:t>
            </a:r>
            <a:r>
              <a:rPr lang="sv-SE" dirty="0" err="1"/>
              <a:t>standardized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</a:t>
            </a:r>
            <a:r>
              <a:rPr lang="sv-SE" dirty="0" err="1"/>
              <a:t>difference</a:t>
            </a:r>
            <a:r>
              <a:rPr lang="sv-SE" dirty="0"/>
              <a:t> (SMD)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/>
              <a:t>Pros</a:t>
            </a:r>
            <a:r>
              <a:rPr lang="sv-SE" dirty="0"/>
              <a:t>:</a:t>
            </a:r>
          </a:p>
          <a:p>
            <a:r>
              <a:rPr lang="sv-SE" dirty="0" err="1"/>
              <a:t>Comparable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studies and different </a:t>
            </a:r>
            <a:r>
              <a:rPr lang="sv-SE" dirty="0" err="1"/>
              <a:t>measures</a:t>
            </a:r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aggregate</a:t>
            </a:r>
            <a:r>
              <a:rPr lang="sv-SE" dirty="0"/>
              <a:t> </a:t>
            </a:r>
            <a:r>
              <a:rPr lang="sv-SE" dirty="0" err="1"/>
              <a:t>evidence</a:t>
            </a:r>
            <a:r>
              <a:rPr lang="sv-SE" dirty="0"/>
              <a:t> on a </a:t>
            </a:r>
            <a:r>
              <a:rPr lang="sv-SE" dirty="0" err="1"/>
              <a:t>field</a:t>
            </a:r>
            <a:endParaRPr lang="sv-SE" dirty="0"/>
          </a:p>
          <a:p>
            <a:r>
              <a:rPr lang="sv-SE" dirty="0" err="1"/>
              <a:t>Meaningful</a:t>
            </a:r>
            <a:r>
              <a:rPr lang="sv-SE" dirty="0"/>
              <a:t>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the </a:t>
            </a:r>
            <a:r>
              <a:rPr lang="sv-SE" dirty="0" err="1"/>
              <a:t>measure</a:t>
            </a:r>
            <a:r>
              <a:rPr lang="sv-SE" dirty="0"/>
              <a:t> is not </a:t>
            </a:r>
            <a:r>
              <a:rPr lang="sv-SE" dirty="0" err="1"/>
              <a:t>widely</a:t>
            </a:r>
            <a:r>
              <a:rPr lang="sv-SE" dirty="0"/>
              <a:t> </a:t>
            </a:r>
            <a:r>
              <a:rPr lang="sv-SE" dirty="0" err="1"/>
              <a:t>known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r>
              <a:rPr lang="sv-SE" dirty="0" err="1"/>
              <a:t>Cons</a:t>
            </a:r>
            <a:r>
              <a:rPr lang="sv-SE" dirty="0"/>
              <a:t>:</a:t>
            </a:r>
          </a:p>
          <a:p>
            <a:r>
              <a:rPr lang="sv-SE" dirty="0"/>
              <a:t>Not so intuitive to interpret</a:t>
            </a:r>
          </a:p>
          <a:p>
            <a:r>
              <a:rPr lang="sv-SE" dirty="0"/>
              <a:t>Clinical </a:t>
            </a:r>
            <a:r>
              <a:rPr lang="sv-SE" dirty="0" err="1"/>
              <a:t>relevance</a:t>
            </a:r>
            <a:r>
              <a:rPr lang="sv-SE" dirty="0"/>
              <a:t> is not apparent</a:t>
            </a:r>
          </a:p>
        </p:txBody>
      </p:sp>
    </p:spTree>
    <p:extLst>
      <p:ext uri="{BB962C8B-B14F-4D97-AF65-F5344CB8AC3E}">
        <p14:creationId xmlns:p14="http://schemas.microsoft.com/office/powerpoint/2010/main" val="35089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conclusion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/>
          </a:bodyPr>
          <a:lstStyle/>
          <a:p>
            <a:r>
              <a:rPr lang="en-GB" dirty="0"/>
              <a:t>Whether there is </a:t>
            </a:r>
            <a:r>
              <a:rPr lang="en-GB" dirty="0" smtClean="0"/>
              <a:t>a relationship </a:t>
            </a:r>
            <a:r>
              <a:rPr lang="en-GB" dirty="0"/>
              <a:t>between the two variables: treatment (cause) and outcome (effect)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contrast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hypothesis</a:t>
            </a:r>
            <a:r>
              <a:rPr lang="sv-SE" dirty="0"/>
              <a:t>:</a:t>
            </a:r>
          </a:p>
          <a:p>
            <a:r>
              <a:rPr lang="en-GB" dirty="0"/>
              <a:t>Alternative hypothesis (H1): The decrease in PTSD symptom scores is greater in the EMDR group compared to the control group.</a:t>
            </a:r>
          </a:p>
          <a:p>
            <a:r>
              <a:rPr lang="en-GB" dirty="0"/>
              <a:t>Null hypothesis (H0):  The decrease in PTSD symptom scores is NOT greater in the EMDR group compared to the control group.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9" y="214714"/>
            <a:ext cx="8704762" cy="6428571"/>
          </a:xfrm>
          <a:prstGeom prst="rect">
            <a:avLst/>
          </a:prstGeom>
        </p:spPr>
      </p:pic>
      <p:sp>
        <p:nvSpPr>
          <p:cNvPr id="6" name="Ellips 5"/>
          <p:cNvSpPr/>
          <p:nvPr/>
        </p:nvSpPr>
        <p:spPr>
          <a:xfrm>
            <a:off x="2950368" y="980874"/>
            <a:ext cx="2028826" cy="62865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– Different </a:t>
            </a:r>
            <a:r>
              <a:rPr lang="sv-SE" dirty="0" err="1"/>
              <a:t>measures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Association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:</a:t>
            </a:r>
          </a:p>
          <a:p>
            <a:r>
              <a:rPr lang="sv-SE" dirty="0" err="1"/>
              <a:t>Discrete</a:t>
            </a:r>
            <a:r>
              <a:rPr lang="sv-SE" dirty="0"/>
              <a:t> - </a:t>
            </a:r>
            <a:r>
              <a:rPr lang="sv-SE" dirty="0" err="1"/>
              <a:t>continuous</a:t>
            </a:r>
            <a:r>
              <a:rPr lang="sv-SE" dirty="0"/>
              <a:t>: SMD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cohen’s</a:t>
            </a:r>
            <a:r>
              <a:rPr lang="sv-SE" dirty="0"/>
              <a:t> d, </a:t>
            </a:r>
            <a:r>
              <a:rPr lang="sv-SE" dirty="0" err="1"/>
              <a:t>hedges</a:t>
            </a:r>
            <a:r>
              <a:rPr lang="sv-SE" dirty="0"/>
              <a:t> g)</a:t>
            </a:r>
          </a:p>
          <a:p>
            <a:r>
              <a:rPr lang="sv-SE" b="1" dirty="0" err="1"/>
              <a:t>Discrete</a:t>
            </a:r>
            <a:r>
              <a:rPr lang="sv-SE" b="1" dirty="0"/>
              <a:t> – </a:t>
            </a:r>
            <a:r>
              <a:rPr lang="sv-SE" b="1" dirty="0" err="1"/>
              <a:t>Discrete</a:t>
            </a:r>
            <a:r>
              <a:rPr lang="sv-SE" b="1" dirty="0"/>
              <a:t>: </a:t>
            </a:r>
            <a:r>
              <a:rPr lang="sv-SE" b="1" dirty="0" smtClean="0"/>
              <a:t>Risk </a:t>
            </a:r>
            <a:r>
              <a:rPr lang="sv-SE" b="1" dirty="0" err="1" smtClean="0"/>
              <a:t>Difference</a:t>
            </a:r>
            <a:r>
              <a:rPr lang="sv-SE" b="1" dirty="0" smtClean="0"/>
              <a:t>, Risk </a:t>
            </a:r>
            <a:r>
              <a:rPr lang="sv-SE" b="1" dirty="0" err="1" smtClean="0"/>
              <a:t>ratio</a:t>
            </a:r>
            <a:r>
              <a:rPr lang="sv-SE" b="1" dirty="0"/>
              <a:t>, Odds </a:t>
            </a:r>
            <a:r>
              <a:rPr lang="sv-SE" b="1" dirty="0" err="1"/>
              <a:t>Ratio</a:t>
            </a:r>
            <a:r>
              <a:rPr lang="sv-SE" b="1" dirty="0"/>
              <a:t> (OR</a:t>
            </a:r>
            <a:r>
              <a:rPr lang="sv-SE" b="1" dirty="0" smtClean="0"/>
              <a:t>)</a:t>
            </a:r>
            <a:endParaRPr lang="sv-SE" b="1" dirty="0"/>
          </a:p>
          <a:p>
            <a:r>
              <a:rPr lang="sv-SE" dirty="0" err="1" smtClean="0"/>
              <a:t>Continuous-continuous</a:t>
            </a:r>
            <a:r>
              <a:rPr lang="sv-SE" dirty="0"/>
              <a:t>: </a:t>
            </a:r>
            <a:r>
              <a:rPr lang="sv-SE" dirty="0" err="1"/>
              <a:t>correlation</a:t>
            </a:r>
            <a:r>
              <a:rPr lang="sv-SE" dirty="0"/>
              <a:t> (r), R^2</a:t>
            </a:r>
          </a:p>
          <a:p>
            <a:pPr lvl="1"/>
            <a:endParaRPr lang="sv-SE" dirty="0"/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measures</a:t>
            </a:r>
            <a:r>
              <a:rPr lang="sv-SE" dirty="0"/>
              <a:t> (eta^2, f, etc. </a:t>
            </a:r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statistical</a:t>
            </a:r>
            <a:r>
              <a:rPr lang="sv-SE" dirty="0"/>
              <a:t> test).  </a:t>
            </a:r>
          </a:p>
        </p:txBody>
      </p:sp>
    </p:spTree>
    <p:extLst>
      <p:ext uri="{BB962C8B-B14F-4D97-AF65-F5344CB8AC3E}">
        <p14:creationId xmlns:p14="http://schemas.microsoft.com/office/powerpoint/2010/main" val="38417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Relationship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/>
              <a:t>variables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Risk </a:t>
            </a:r>
            <a:r>
              <a:rPr lang="sv-SE" dirty="0" err="1"/>
              <a:t>difference</a:t>
            </a:r>
            <a:r>
              <a:rPr lang="sv-SE" dirty="0"/>
              <a:t> (RD)</a:t>
            </a:r>
          </a:p>
          <a:p>
            <a:r>
              <a:rPr lang="sv-SE" dirty="0"/>
              <a:t>Risk </a:t>
            </a:r>
            <a:r>
              <a:rPr lang="sv-SE" dirty="0" smtClean="0"/>
              <a:t>ratio, also called relative risk </a:t>
            </a:r>
            <a:r>
              <a:rPr lang="sv-SE" dirty="0"/>
              <a:t>(RR)</a:t>
            </a:r>
          </a:p>
          <a:p>
            <a:r>
              <a:rPr lang="sv-SE" dirty="0"/>
              <a:t>Odds </a:t>
            </a:r>
            <a:r>
              <a:rPr lang="sv-SE" dirty="0" err="1"/>
              <a:t>Ratio</a:t>
            </a:r>
            <a:r>
              <a:rPr lang="sv-SE" dirty="0"/>
              <a:t> (OR)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31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Chances of pregnancy after a single intercourse with and without a condom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51744" y="3334185"/>
            <a:ext cx="6332507" cy="2847178"/>
          </a:xfrm>
        </p:spPr>
        <p:txBody>
          <a:bodyPr/>
          <a:lstStyle/>
          <a:p>
            <a:r>
              <a:rPr lang="sv-SE" dirty="0" smtClean="0"/>
              <a:t>RD = 0.001-0.05 = -0.049</a:t>
            </a:r>
          </a:p>
          <a:p>
            <a:r>
              <a:rPr lang="sv-SE" dirty="0" smtClean="0"/>
              <a:t>RR = 0.001/0.05 = 0.02</a:t>
            </a:r>
          </a:p>
          <a:p>
            <a:r>
              <a:rPr lang="sv-SE" dirty="0" smtClean="0"/>
              <a:t>OR </a:t>
            </a:r>
            <a:r>
              <a:rPr lang="sv-SE" dirty="0"/>
              <a:t>= </a:t>
            </a:r>
            <a:r>
              <a:rPr lang="sv-SE" dirty="0" smtClean="0"/>
              <a:t>(0.001*0.95)/(0.05*0.999) = 0.019</a:t>
            </a:r>
            <a:endParaRPr lang="en-GB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4" y="1825625"/>
            <a:ext cx="5091429" cy="12342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4" y="3204631"/>
            <a:ext cx="3356572" cy="1553143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84" y="4757774"/>
            <a:ext cx="4412572" cy="1985143"/>
          </a:xfrm>
          <a:prstGeom prst="rect">
            <a:avLst/>
          </a:prstGeom>
        </p:spPr>
      </p:pic>
      <p:graphicFrame>
        <p:nvGraphicFramePr>
          <p:cNvPr id="8" name="Objekt 3"/>
          <p:cNvGraphicFramePr>
            <a:graphicFrameLocks noChangeAspect="1"/>
          </p:cNvGraphicFramePr>
          <p:nvPr>
            <p:extLst/>
          </p:nvPr>
        </p:nvGraphicFramePr>
        <p:xfrm>
          <a:off x="5231637" y="1606155"/>
          <a:ext cx="68405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6" imgW="3924459" imgH="961974" progId="Excel.Sheet.12">
                  <p:embed/>
                </p:oleObj>
              </mc:Choice>
              <mc:Fallback>
                <p:oleObj name="Worksheet" r:id="rId6" imgW="3924459" imgH="961974" progId="Excel.Sheet.12">
                  <p:embed/>
                  <p:pic>
                    <p:nvPicPr>
                      <p:cNvPr id="8" name="Objek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1637" y="1606155"/>
                        <a:ext cx="6840537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9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Interpretation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RD: The chance of pregnancy was 4.9% lower in the condom group compared to the no protection group.</a:t>
            </a:r>
          </a:p>
          <a:p>
            <a:r>
              <a:rPr lang="sv-SE" dirty="0" smtClean="0"/>
              <a:t>RR: </a:t>
            </a:r>
            <a:r>
              <a:rPr lang="sv-SE" dirty="0"/>
              <a:t>The chance of pregnancy </a:t>
            </a:r>
            <a:r>
              <a:rPr lang="sv-SE" dirty="0" smtClean="0"/>
              <a:t>in the condom group was 2% that of the chance of pregnancy in the </a:t>
            </a:r>
            <a:r>
              <a:rPr lang="sv-SE" dirty="0"/>
              <a:t>no protection </a:t>
            </a:r>
            <a:r>
              <a:rPr lang="sv-SE" dirty="0" smtClean="0"/>
              <a:t>group. (In other words the chances of pregnancy was 50 times lower in the condom group compared to the no protection group).</a:t>
            </a:r>
          </a:p>
          <a:p>
            <a:r>
              <a:rPr lang="sv-SE" dirty="0" smtClean="0"/>
              <a:t>OR: The odds of</a:t>
            </a:r>
            <a:r>
              <a:rPr lang="sv-SE" dirty="0"/>
              <a:t> </a:t>
            </a:r>
            <a:r>
              <a:rPr lang="sv-SE" dirty="0" smtClean="0"/>
              <a:t>getting pregnant vs. not getting pregnant </a:t>
            </a:r>
            <a:r>
              <a:rPr lang="sv-SE" dirty="0"/>
              <a:t>in the condom group </a:t>
            </a:r>
            <a:r>
              <a:rPr lang="sv-SE" dirty="0" smtClean="0"/>
              <a:t>was 1.9% that of the same in the </a:t>
            </a:r>
            <a:r>
              <a:rPr lang="sv-SE" dirty="0"/>
              <a:t>no protection </a:t>
            </a:r>
            <a:r>
              <a:rPr lang="sv-SE" dirty="0" smtClean="0"/>
              <a:t>group. (The odds are roguhly 52 times in favor of the no protection group for </a:t>
            </a:r>
            <a:r>
              <a:rPr lang="sv-SE" dirty="0"/>
              <a:t>of getting pregnant vs. n</a:t>
            </a:r>
            <a:r>
              <a:rPr lang="sv-SE" dirty="0" smtClean="0"/>
              <a:t>ot)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Chances of not getting pregnant after a single intercourse with and without a condom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3704464"/>
            <a:ext cx="8437685" cy="2847178"/>
          </a:xfrm>
        </p:spPr>
        <p:txBody>
          <a:bodyPr/>
          <a:lstStyle/>
          <a:p>
            <a:r>
              <a:rPr lang="sv-SE" dirty="0" smtClean="0"/>
              <a:t>RD = 0.999-0.950 = </a:t>
            </a:r>
            <a:r>
              <a:rPr lang="sv-SE" dirty="0"/>
              <a:t>0.049 </a:t>
            </a:r>
            <a:endParaRPr lang="sv-SE" dirty="0" smtClean="0"/>
          </a:p>
          <a:p>
            <a:r>
              <a:rPr lang="sv-SE" dirty="0" smtClean="0"/>
              <a:t>RR = 0.999/0.95 = </a:t>
            </a:r>
            <a:r>
              <a:rPr lang="sv-SE" dirty="0"/>
              <a:t>1.05 </a:t>
            </a:r>
            <a:endParaRPr lang="sv-SE" dirty="0" smtClean="0"/>
          </a:p>
          <a:p>
            <a:r>
              <a:rPr lang="sv-SE" dirty="0" smtClean="0"/>
              <a:t>OR </a:t>
            </a:r>
            <a:r>
              <a:rPr lang="sv-SE" dirty="0"/>
              <a:t>= </a:t>
            </a:r>
            <a:r>
              <a:rPr lang="sv-SE" dirty="0" smtClean="0"/>
              <a:t>(0.999*0.05)/(0.95*0.001) </a:t>
            </a:r>
            <a:r>
              <a:rPr lang="sv-SE" dirty="0"/>
              <a:t>= </a:t>
            </a:r>
            <a:r>
              <a:rPr lang="sv-SE" dirty="0" smtClean="0"/>
              <a:t>52.58</a:t>
            </a:r>
            <a:endParaRPr lang="sv-SE" dirty="0">
              <a:solidFill>
                <a:schemeClr val="accent6"/>
              </a:solidFill>
            </a:endParaRPr>
          </a:p>
        </p:txBody>
      </p:sp>
      <p:graphicFrame>
        <p:nvGraphicFramePr>
          <p:cNvPr id="8" name="Objekt 3"/>
          <p:cNvGraphicFramePr>
            <a:graphicFrameLocks noChangeAspect="1"/>
          </p:cNvGraphicFramePr>
          <p:nvPr>
            <p:extLst/>
          </p:nvPr>
        </p:nvGraphicFramePr>
        <p:xfrm>
          <a:off x="5231637" y="1606155"/>
          <a:ext cx="68405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3" imgW="3924459" imgH="961974" progId="Excel.Sheet.12">
                  <p:embed/>
                </p:oleObj>
              </mc:Choice>
              <mc:Fallback>
                <p:oleObj name="Worksheet" r:id="rId3" imgW="3924459" imgH="961974" progId="Excel.Sheet.12">
                  <p:embed/>
                  <p:pic>
                    <p:nvPicPr>
                      <p:cNvPr id="8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1637" y="1606155"/>
                        <a:ext cx="6840537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4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Chances of not getting pregnant after a single intercourse with and without a condom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199" y="3704464"/>
            <a:ext cx="8437685" cy="2847178"/>
          </a:xfrm>
        </p:spPr>
        <p:txBody>
          <a:bodyPr/>
          <a:lstStyle/>
          <a:p>
            <a:r>
              <a:rPr lang="sv-SE" dirty="0" smtClean="0"/>
              <a:t>RD = 0.999-0.950 = </a:t>
            </a:r>
            <a:r>
              <a:rPr lang="sv-SE" dirty="0"/>
              <a:t>0.049 </a:t>
            </a:r>
            <a:r>
              <a:rPr lang="sv-SE" dirty="0">
                <a:solidFill>
                  <a:schemeClr val="accent6"/>
                </a:solidFill>
              </a:rPr>
              <a:t>(prev. -</a:t>
            </a:r>
            <a:r>
              <a:rPr lang="sv-SE" dirty="0" smtClean="0">
                <a:solidFill>
                  <a:schemeClr val="accent6"/>
                </a:solidFill>
              </a:rPr>
              <a:t>0.049)</a:t>
            </a:r>
          </a:p>
          <a:p>
            <a:r>
              <a:rPr lang="sv-SE" dirty="0" smtClean="0"/>
              <a:t>RR = 0.999/0.95 = </a:t>
            </a:r>
            <a:r>
              <a:rPr lang="sv-SE" dirty="0"/>
              <a:t>1.05 </a:t>
            </a:r>
            <a:r>
              <a:rPr lang="sv-SE" dirty="0">
                <a:solidFill>
                  <a:srgbClr val="FF0000"/>
                </a:solidFill>
              </a:rPr>
              <a:t>(prev. </a:t>
            </a:r>
            <a:r>
              <a:rPr lang="sv-SE" dirty="0" smtClean="0">
                <a:solidFill>
                  <a:srgbClr val="FF0000"/>
                </a:solidFill>
              </a:rPr>
              <a:t>0.02)</a:t>
            </a:r>
          </a:p>
          <a:p>
            <a:r>
              <a:rPr lang="sv-SE" dirty="0" smtClean="0"/>
              <a:t>OR </a:t>
            </a:r>
            <a:r>
              <a:rPr lang="sv-SE" dirty="0"/>
              <a:t>= </a:t>
            </a:r>
            <a:r>
              <a:rPr lang="sv-SE" dirty="0" smtClean="0"/>
              <a:t>(0.999*0.05)/(0.95*0.001) </a:t>
            </a:r>
            <a:r>
              <a:rPr lang="sv-SE" dirty="0"/>
              <a:t>= 52.58 </a:t>
            </a:r>
            <a:r>
              <a:rPr lang="sv-SE" dirty="0">
                <a:solidFill>
                  <a:schemeClr val="accent6"/>
                </a:solidFill>
              </a:rPr>
              <a:t>(prev. </a:t>
            </a:r>
            <a:r>
              <a:rPr lang="sv-SE" dirty="0" smtClean="0">
                <a:solidFill>
                  <a:schemeClr val="accent6"/>
                </a:solidFill>
              </a:rPr>
              <a:t>0.019)</a:t>
            </a:r>
            <a:endParaRPr lang="sv-SE" dirty="0">
              <a:solidFill>
                <a:schemeClr val="accent6"/>
              </a:solidFill>
            </a:endParaRPr>
          </a:p>
        </p:txBody>
      </p:sp>
      <p:graphicFrame>
        <p:nvGraphicFramePr>
          <p:cNvPr id="8" name="Objekt 3"/>
          <p:cNvGraphicFramePr>
            <a:graphicFrameLocks noChangeAspect="1"/>
          </p:cNvGraphicFramePr>
          <p:nvPr>
            <p:extLst/>
          </p:nvPr>
        </p:nvGraphicFramePr>
        <p:xfrm>
          <a:off x="5231637" y="1606155"/>
          <a:ext cx="68405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3" imgW="3924459" imgH="961974" progId="Excel.Sheet.12">
                  <p:embed/>
                </p:oleObj>
              </mc:Choice>
              <mc:Fallback>
                <p:oleObj name="Worksheet" r:id="rId3" imgW="3924459" imgH="961974" progId="Excel.Sheet.12">
                  <p:embed/>
                  <p:pic>
                    <p:nvPicPr>
                      <p:cNvPr id="8" name="Objek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1637" y="1606155"/>
                        <a:ext cx="6840537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5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Interpretation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RD: The chance of not getting pregnant was 4.9% higher in the condom group compared to the no protection group.</a:t>
            </a:r>
          </a:p>
          <a:p>
            <a:r>
              <a:rPr lang="sv-SE" dirty="0" smtClean="0"/>
              <a:t>RR: </a:t>
            </a:r>
            <a:r>
              <a:rPr lang="sv-SE" dirty="0"/>
              <a:t>The chance of </a:t>
            </a:r>
            <a:r>
              <a:rPr lang="sv-SE" dirty="0" smtClean="0"/>
              <a:t>not getting pregnant in the condom group was 5% higher than the chance of not getting pregnant in the </a:t>
            </a:r>
            <a:r>
              <a:rPr lang="sv-SE" dirty="0"/>
              <a:t>no protection </a:t>
            </a:r>
            <a:r>
              <a:rPr lang="sv-SE" dirty="0" smtClean="0"/>
              <a:t>group. (In other words the chances of not getting pregnant was just 1.05 times higher in the condom group compared to the no protection group).</a:t>
            </a:r>
          </a:p>
          <a:p>
            <a:r>
              <a:rPr lang="sv-SE" dirty="0" smtClean="0"/>
              <a:t>OR: The odds of</a:t>
            </a:r>
            <a:r>
              <a:rPr lang="sv-SE" dirty="0"/>
              <a:t> not getting pregnant </a:t>
            </a:r>
            <a:r>
              <a:rPr lang="sv-SE" dirty="0" smtClean="0"/>
              <a:t>vs. </a:t>
            </a:r>
            <a:r>
              <a:rPr lang="sv-SE" dirty="0"/>
              <a:t>g</a:t>
            </a:r>
            <a:r>
              <a:rPr lang="sv-SE" dirty="0" smtClean="0"/>
              <a:t>etting pregnant </a:t>
            </a:r>
            <a:r>
              <a:rPr lang="sv-SE" dirty="0"/>
              <a:t>in the condom group </a:t>
            </a:r>
            <a:r>
              <a:rPr lang="sv-SE" dirty="0" smtClean="0"/>
              <a:t>was 52 times that of the same in the </a:t>
            </a:r>
            <a:r>
              <a:rPr lang="sv-SE" dirty="0"/>
              <a:t>no protection </a:t>
            </a:r>
            <a:r>
              <a:rPr lang="sv-SE" dirty="0" smtClean="0"/>
              <a:t>group. (The odds are roguhly 52 times in favor of the condom group for </a:t>
            </a:r>
            <a:r>
              <a:rPr lang="sv-SE" dirty="0"/>
              <a:t>of not getting pregnant vs. getting </a:t>
            </a:r>
            <a:r>
              <a:rPr lang="sv-SE" dirty="0" smtClean="0"/>
              <a:t>pregnant)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Relationship between continuous variables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r - </a:t>
            </a:r>
            <a:r>
              <a:rPr lang="sv-SE" dirty="0" err="1" smtClean="0"/>
              <a:t>correlation</a:t>
            </a:r>
            <a:endParaRPr lang="sv-SE" dirty="0"/>
          </a:p>
          <a:p>
            <a:r>
              <a:rPr lang="sv-SE" dirty="0" smtClean="0"/>
              <a:t>r^2 = </a:t>
            </a:r>
            <a:r>
              <a:rPr lang="sv-SE" dirty="0"/>
              <a:t>R^2</a:t>
            </a:r>
            <a:endParaRPr lang="sv-SE" dirty="0" smtClean="0"/>
          </a:p>
          <a:p>
            <a:r>
              <a:rPr lang="sv-SE" dirty="0" smtClean="0"/>
              <a:t>R^2: proportion of variance in variable A explained by the variable B</a:t>
            </a:r>
            <a:endParaRPr lang="sv-SE" dirty="0"/>
          </a:p>
          <a:p>
            <a:r>
              <a:rPr lang="sv-SE" dirty="0" smtClean="0"/>
              <a:t>R^2 </a:t>
            </a:r>
            <a:r>
              <a:rPr lang="sv-SE" dirty="0"/>
              <a:t>= 0.5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50% </a:t>
            </a:r>
            <a:r>
              <a:rPr lang="sv-SE" dirty="0" err="1"/>
              <a:t>of</a:t>
            </a:r>
            <a:r>
              <a:rPr lang="sv-SE" dirty="0"/>
              <a:t> the variation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predicted</a:t>
            </a:r>
            <a:r>
              <a:rPr lang="sv-SE" dirty="0"/>
              <a:t> by </a:t>
            </a:r>
            <a:r>
              <a:rPr lang="sv-SE" dirty="0" err="1"/>
              <a:t>knowing</a:t>
            </a:r>
            <a:r>
              <a:rPr lang="sv-SE" dirty="0"/>
              <a:t> the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20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0B5D8-F7D7-4568-AC08-FD1AF952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45" y="0"/>
            <a:ext cx="9992710" cy="6861136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8502732" y="380744"/>
            <a:ext cx="2470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/>
              <a:t>R^2 = 0.31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423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tatic.datasciencedojo.com/wp-content/uploads/type1and2e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70" y="1"/>
            <a:ext cx="8881804" cy="593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4508" y="938980"/>
            <a:ext cx="2198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effect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41491" y="849746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Effect</a:t>
            </a:r>
          </a:p>
          <a:p>
            <a:pPr algn="ctr"/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976582" y="2203447"/>
            <a:ext cx="2553852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No effect</a:t>
            </a:r>
          </a:p>
          <a:p>
            <a:pPr algn="ctr"/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2179" y="4068467"/>
            <a:ext cx="219825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Conclude Effect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022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Effect</a:t>
            </a:r>
            <a:r>
              <a:rPr lang="sv-SE" dirty="0" smtClean="0"/>
              <a:t> </a:t>
            </a:r>
            <a:r>
              <a:rPr lang="sv-SE" dirty="0" err="1" smtClean="0"/>
              <a:t>size</a:t>
            </a:r>
            <a:r>
              <a:rPr lang="sv-SE" dirty="0" smtClean="0"/>
              <a:t> </a:t>
            </a:r>
            <a:r>
              <a:rPr lang="sv-SE" smtClean="0"/>
              <a:t>calculators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campbellcollaboration.org/escalc/html/EffectSizeCalculator-Home.php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www.psychometrica.de/effect_size.html</a:t>
            </a:r>
            <a:endParaRPr lang="en-GB" dirty="0" smtClean="0"/>
          </a:p>
          <a:p>
            <a:endParaRPr lang="sv-SE" dirty="0"/>
          </a:p>
          <a:p>
            <a:r>
              <a:rPr lang="sv-SE" dirty="0" err="1" smtClean="0"/>
              <a:t>Convert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different </a:t>
            </a:r>
            <a:r>
              <a:rPr lang="sv-SE" dirty="0" err="1" smtClean="0"/>
              <a:t>effect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: </a:t>
            </a:r>
            <a:r>
              <a:rPr lang="en-GB" dirty="0">
                <a:hlinkClick r:id="rId4"/>
              </a:rPr>
              <a:t>http://escal.site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sv-SE" dirty="0"/>
          </a:p>
          <a:p>
            <a:r>
              <a:rPr lang="sv-SE" dirty="0" smtClean="0"/>
              <a:t>Excellent guide on </a:t>
            </a:r>
            <a:r>
              <a:rPr lang="sv-SE" dirty="0" err="1" smtClean="0"/>
              <a:t>using</a:t>
            </a:r>
            <a:r>
              <a:rPr lang="sv-SE" dirty="0" smtClean="0"/>
              <a:t> g*</a:t>
            </a:r>
            <a:r>
              <a:rPr lang="sv-SE" dirty="0" err="1" smtClean="0"/>
              <a:t>power</a:t>
            </a:r>
            <a:r>
              <a:rPr lang="sv-SE" dirty="0" smtClean="0"/>
              <a:t>: </a:t>
            </a:r>
            <a:r>
              <a:rPr lang="en-GB" dirty="0">
                <a:hlinkClick r:id="rId5"/>
              </a:rPr>
              <a:t>http://www.mormonsandscience.com/gpower-guide.html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 significance testing (NHST)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864607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The p-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in NHST. </a:t>
            </a:r>
          </a:p>
          <a:p>
            <a:r>
              <a:rPr lang="en-GB" b="1" dirty="0"/>
              <a:t>The p-value shows the probability of observing </a:t>
            </a:r>
            <a:r>
              <a:rPr lang="en-GB" b="1" dirty="0" smtClean="0"/>
              <a:t>a difference/correlation at </a:t>
            </a:r>
            <a:r>
              <a:rPr lang="en-GB" b="1" dirty="0"/>
              <a:t>least as great as the one observed in the study, if the null hypothesis is true</a:t>
            </a:r>
          </a:p>
          <a:p>
            <a:endParaRPr lang="sv-SE" dirty="0"/>
          </a:p>
          <a:p>
            <a:r>
              <a:rPr lang="en-GB" dirty="0"/>
              <a:t>p = 0.17 tells us that </a:t>
            </a:r>
          </a:p>
          <a:p>
            <a:r>
              <a:rPr lang="en-GB" dirty="0"/>
              <a:t>if H0 was true, there is still a 17% chance that we would observe </a:t>
            </a:r>
            <a:r>
              <a:rPr lang="en-GB" dirty="0" smtClean="0"/>
              <a:t>a result at </a:t>
            </a:r>
            <a:r>
              <a:rPr lang="en-GB" dirty="0"/>
              <a:t>least as high or higher as we observed in our experiment.</a:t>
            </a:r>
          </a:p>
          <a:p>
            <a:endParaRPr lang="sv-SE" dirty="0"/>
          </a:p>
          <a:p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en-GB" dirty="0"/>
              <a:t>p = 0.05 threshold for statistical inference </a:t>
            </a:r>
            <a:r>
              <a:rPr lang="en-GB" dirty="0" smtClean="0"/>
              <a:t>assures that </a:t>
            </a:r>
            <a:r>
              <a:rPr lang="en-GB" b="1" dirty="0" smtClean="0"/>
              <a:t>there is a </a:t>
            </a:r>
            <a:r>
              <a:rPr lang="en-GB" b="1" dirty="0"/>
              <a:t>5% chance </a:t>
            </a:r>
            <a:r>
              <a:rPr lang="en-GB" b="1" dirty="0" smtClean="0"/>
              <a:t>for the type </a:t>
            </a:r>
            <a:r>
              <a:rPr lang="en-GB" b="1" dirty="0"/>
              <a:t>I error</a:t>
            </a:r>
            <a:r>
              <a:rPr lang="en-GB" dirty="0"/>
              <a:t> across </a:t>
            </a:r>
            <a:r>
              <a:rPr lang="en-GB" dirty="0" smtClean="0"/>
              <a:t>studies using this threshold </a:t>
            </a:r>
            <a:r>
              <a:rPr lang="en-GB" b="1" dirty="0" smtClean="0"/>
              <a:t>on the long run.</a:t>
            </a:r>
            <a:endParaRPr lang="en-GB" b="1" dirty="0"/>
          </a:p>
          <a:p>
            <a:r>
              <a:rPr lang="en-GB" dirty="0"/>
              <a:t>However it cannot give assurances about any single studies results.</a:t>
            </a:r>
          </a:p>
          <a:p>
            <a:endParaRPr lang="sv-S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7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Ensure that the type I error rate is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737360"/>
            <a:ext cx="10515600" cy="4836432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Make sure </a:t>
            </a:r>
            <a:r>
              <a:rPr lang="sv-SE" dirty="0" err="1" smtClean="0"/>
              <a:t>that</a:t>
            </a:r>
            <a:r>
              <a:rPr lang="sv-SE" dirty="0" smtClean="0"/>
              <a:t> the </a:t>
            </a:r>
            <a:r>
              <a:rPr lang="sv-SE" dirty="0" err="1" smtClean="0"/>
              <a:t>assumptions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statistical</a:t>
            </a:r>
            <a:r>
              <a:rPr lang="sv-SE" dirty="0" smtClean="0"/>
              <a:t> tests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met</a:t>
            </a:r>
            <a:r>
              <a:rPr lang="sv-SE" dirty="0" smtClean="0"/>
              <a:t>. </a:t>
            </a:r>
          </a:p>
          <a:p>
            <a:pPr lvl="1"/>
            <a:r>
              <a:rPr lang="sv-SE" dirty="0" err="1" smtClean="0"/>
              <a:t>Account</a:t>
            </a:r>
            <a:r>
              <a:rPr lang="sv-SE" dirty="0" smtClean="0"/>
              <a:t> </a:t>
            </a:r>
            <a:r>
              <a:rPr lang="sv-SE" dirty="0"/>
              <a:t>for </a:t>
            </a:r>
            <a:r>
              <a:rPr lang="sv-SE" b="1" dirty="0"/>
              <a:t>non-</a:t>
            </a:r>
            <a:r>
              <a:rPr lang="sv-SE" b="1" dirty="0" err="1"/>
              <a:t>idenpendence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observations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use</a:t>
            </a:r>
            <a:r>
              <a:rPr lang="sv-SE" dirty="0"/>
              <a:t> mixed </a:t>
            </a:r>
            <a:r>
              <a:rPr lang="sv-SE" dirty="0" err="1"/>
              <a:t>models</a:t>
            </a:r>
            <a:r>
              <a:rPr lang="sv-SE" dirty="0" smtClean="0"/>
              <a:t>)</a:t>
            </a:r>
          </a:p>
          <a:p>
            <a:pPr lvl="1"/>
            <a:r>
              <a:rPr lang="sv-SE" b="1" dirty="0" err="1" smtClean="0"/>
              <a:t>Normality</a:t>
            </a:r>
            <a:endParaRPr lang="sv-SE" b="1" dirty="0" smtClean="0"/>
          </a:p>
          <a:p>
            <a:pPr lvl="1"/>
            <a:r>
              <a:rPr lang="sv-SE" b="1" dirty="0" err="1" smtClean="0"/>
              <a:t>Homoscedasticity</a:t>
            </a:r>
            <a:endParaRPr lang="en-GB" b="1" dirty="0"/>
          </a:p>
          <a:p>
            <a:r>
              <a:rPr lang="en-GB" dirty="0"/>
              <a:t>Adjust for </a:t>
            </a:r>
            <a:r>
              <a:rPr lang="en-GB" b="1" dirty="0"/>
              <a:t>multiple testing</a:t>
            </a:r>
          </a:p>
          <a:p>
            <a:r>
              <a:rPr lang="en-GB" dirty="0"/>
              <a:t>If the Type I error rate is set at the conventional 0.05 for each single test, the actual rate of making a Type I error increases with multiple testing:</a:t>
            </a:r>
          </a:p>
          <a:p>
            <a:pPr lvl="1"/>
            <a:r>
              <a:rPr lang="en-GB" dirty="0"/>
              <a:t>3 tests: </a:t>
            </a:r>
            <a:r>
              <a:rPr lang="el-GR" dirty="0"/>
              <a:t>α</a:t>
            </a:r>
            <a:r>
              <a:rPr lang="en-GB" dirty="0"/>
              <a:t> = 0.143</a:t>
            </a:r>
          </a:p>
          <a:p>
            <a:pPr lvl="1"/>
            <a:r>
              <a:rPr lang="en-GB" dirty="0"/>
              <a:t>20 tests: </a:t>
            </a:r>
            <a:r>
              <a:rPr lang="el-GR" dirty="0"/>
              <a:t>α</a:t>
            </a:r>
            <a:r>
              <a:rPr lang="en-GB" dirty="0"/>
              <a:t> = 0.642</a:t>
            </a:r>
          </a:p>
          <a:p>
            <a:pPr lvl="1"/>
            <a:r>
              <a:rPr lang="en-GB" dirty="0"/>
              <a:t>50 tests: </a:t>
            </a:r>
            <a:r>
              <a:rPr lang="el-GR" dirty="0"/>
              <a:t>α</a:t>
            </a:r>
            <a:r>
              <a:rPr lang="en-GB" dirty="0"/>
              <a:t> = 0.923</a:t>
            </a:r>
          </a:p>
          <a:p>
            <a:r>
              <a:rPr lang="en-GB" dirty="0"/>
              <a:t>Statistical corrections for multiple testing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Bonferroni</a:t>
            </a:r>
            <a:r>
              <a:rPr lang="en-GB" dirty="0"/>
              <a:t> correction (critical p-value/number of tests)</a:t>
            </a:r>
          </a:p>
          <a:p>
            <a:r>
              <a:rPr lang="en-GB" dirty="0"/>
              <a:t>Report all tests</a:t>
            </a:r>
          </a:p>
          <a:p>
            <a:pPr lvl="1"/>
            <a:r>
              <a:rPr lang="en-GB" dirty="0"/>
              <a:t>Don’t do ‘salami publication’</a:t>
            </a:r>
          </a:p>
          <a:p>
            <a:pPr lvl="1"/>
            <a:r>
              <a:rPr lang="en-GB" dirty="0"/>
              <a:t>Report all results, not just those that “tell a good story”</a:t>
            </a:r>
          </a:p>
          <a:p>
            <a:pPr lvl="1"/>
            <a:r>
              <a:rPr lang="en-GB" dirty="0"/>
              <a:t>Pre-registration</a:t>
            </a:r>
          </a:p>
          <a:p>
            <a:pPr lvl="1"/>
            <a:r>
              <a:rPr lang="en-GB" dirty="0"/>
              <a:t>Reporting exact p values and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2563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 significance testing (NHST)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5830"/>
          </a:xfrm>
        </p:spPr>
        <p:txBody>
          <a:bodyPr>
            <a:normAutofit/>
          </a:bodyPr>
          <a:lstStyle/>
          <a:p>
            <a:r>
              <a:rPr lang="en-GB" sz="2800" dirty="0"/>
              <a:t>Problems with NHST:</a:t>
            </a:r>
          </a:p>
          <a:p>
            <a:pPr lvl="1"/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</a:t>
            </a:r>
            <a:r>
              <a:rPr lang="sv-SE" sz="2400" dirty="0" err="1"/>
              <a:t>only</a:t>
            </a:r>
            <a:r>
              <a:rPr lang="sv-SE" sz="2400" dirty="0"/>
              <a:t> </a:t>
            </a:r>
            <a:r>
              <a:rPr lang="sv-SE" sz="2400" dirty="0" err="1"/>
              <a:t>say</a:t>
            </a:r>
            <a:r>
              <a:rPr lang="sv-SE" sz="2400" dirty="0"/>
              <a:t> </a:t>
            </a:r>
            <a:r>
              <a:rPr lang="sv-SE" sz="2400" dirty="0" err="1"/>
              <a:t>whether</a:t>
            </a:r>
            <a:r>
              <a:rPr lang="sv-SE" sz="2400" dirty="0"/>
              <a:t> </a:t>
            </a:r>
            <a:r>
              <a:rPr lang="sv-SE" sz="2400" dirty="0" err="1"/>
              <a:t>there</a:t>
            </a:r>
            <a:r>
              <a:rPr lang="sv-SE" sz="2400" dirty="0"/>
              <a:t> is </a:t>
            </a:r>
            <a:r>
              <a:rPr lang="sv-SE" sz="2400" dirty="0" err="1"/>
              <a:t>enough</a:t>
            </a:r>
            <a:r>
              <a:rPr lang="sv-SE" sz="2400" dirty="0"/>
              <a:t> </a:t>
            </a:r>
            <a:r>
              <a:rPr lang="sv-SE" sz="2400" dirty="0" err="1"/>
              <a:t>evidence</a:t>
            </a:r>
            <a:r>
              <a:rPr lang="sv-SE" sz="2400" dirty="0"/>
              <a:t> to </a:t>
            </a:r>
            <a:r>
              <a:rPr lang="sv-SE" sz="2400" dirty="0" err="1"/>
              <a:t>reject</a:t>
            </a:r>
            <a:r>
              <a:rPr lang="sv-SE" sz="2400" dirty="0"/>
              <a:t> H0 or not. So we can </a:t>
            </a:r>
            <a:r>
              <a:rPr lang="sv-SE" sz="2400" b="1" dirty="0"/>
              <a:t>never really find evidence supporting H0</a:t>
            </a:r>
            <a:r>
              <a:rPr lang="sv-SE" sz="2400" dirty="0"/>
              <a:t>, we can only </a:t>
            </a:r>
            <a:r>
              <a:rPr lang="sv-SE" sz="2400" b="1" dirty="0"/>
              <a:t>reject it or not reject it yet</a:t>
            </a:r>
            <a:r>
              <a:rPr lang="sv-SE" sz="2400" dirty="0"/>
              <a:t>.</a:t>
            </a:r>
          </a:p>
          <a:p>
            <a:pPr lvl="1"/>
            <a:r>
              <a:rPr lang="sv-SE" sz="2400" dirty="0"/>
              <a:t>We </a:t>
            </a:r>
            <a:r>
              <a:rPr lang="sv-SE" sz="2400" b="1" dirty="0"/>
              <a:t>cannot reject </a:t>
            </a:r>
            <a:r>
              <a:rPr lang="sv-SE" sz="2400" dirty="0"/>
              <a:t>or claim evidence against </a:t>
            </a:r>
            <a:r>
              <a:rPr lang="sv-SE" sz="2400" b="1" dirty="0"/>
              <a:t>H1</a:t>
            </a:r>
            <a:r>
              <a:rPr lang="sv-SE" sz="2400" dirty="0"/>
              <a:t> with NHST.</a:t>
            </a:r>
            <a:endParaRPr lang="en-GB" sz="2400" dirty="0"/>
          </a:p>
          <a:p>
            <a:pPr lvl="1"/>
            <a:r>
              <a:rPr lang="en-GB" sz="2400" dirty="0"/>
              <a:t>P-values are </a:t>
            </a:r>
            <a:r>
              <a:rPr lang="en-GB" sz="2400" b="1" dirty="0"/>
              <a:t>counterintuitive</a:t>
            </a:r>
            <a:r>
              <a:rPr lang="en-GB" sz="2400" dirty="0"/>
              <a:t>. It is easy to misinterpret p-values. It indicates the probability of the observation in light of the hypothesis, when in reality we are interested in the probability of the hypothesis being true.</a:t>
            </a:r>
          </a:p>
          <a:p>
            <a:pPr lvl="1"/>
            <a:r>
              <a:rPr lang="en-GB" sz="2400" dirty="0"/>
              <a:t>People often mistake the p-values for effect size indicators</a:t>
            </a:r>
          </a:p>
        </p:txBody>
      </p:sp>
    </p:spTree>
    <p:extLst>
      <p:ext uri="{BB962C8B-B14F-4D97-AF65-F5344CB8AC3E}">
        <p14:creationId xmlns:p14="http://schemas.microsoft.com/office/powerpoint/2010/main" val="173340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 significance testing (NHST)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583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Recommendation:</a:t>
            </a:r>
          </a:p>
          <a:p>
            <a:pPr lvl="1"/>
            <a:r>
              <a:rPr lang="en-GB" sz="2400" dirty="0"/>
              <a:t>Don’t just rely on p-values when reporting data. Report </a:t>
            </a:r>
            <a:r>
              <a:rPr lang="en-GB" sz="2400" b="1" dirty="0"/>
              <a:t>effect size </a:t>
            </a:r>
            <a:r>
              <a:rPr lang="en-GB" sz="2400" dirty="0"/>
              <a:t>and </a:t>
            </a:r>
            <a:r>
              <a:rPr lang="en-GB" sz="2400" b="1" dirty="0"/>
              <a:t>95% confidence interval</a:t>
            </a:r>
            <a:r>
              <a:rPr lang="en-GB" sz="2400" dirty="0"/>
              <a:t>. E.g. Instead of saying: “Consuming five units of alcohol daily will reduce IQ (p = 0.03).” </a:t>
            </a:r>
            <a:br>
              <a:rPr lang="en-GB" sz="2400" dirty="0"/>
            </a:br>
            <a:r>
              <a:rPr lang="en-GB" sz="2400" dirty="0"/>
              <a:t>We could say: “We are 95% confident that consuming five units of alcohol daily will reduce IQ by somewhere between 6 and 18 points on average. (mean = 12, 95% confidence interval = 6-18)” </a:t>
            </a:r>
          </a:p>
          <a:p>
            <a:pPr lvl="1"/>
            <a:r>
              <a:rPr lang="sv-SE" sz="2400" dirty="0"/>
              <a:t>Interpreting confidence interval: if many samples are collected, </a:t>
            </a:r>
            <a:r>
              <a:rPr lang="en-GB" sz="2400" dirty="0"/>
              <a:t>95% of the confidence intervals calculated the same way for these samples will contain the true population mean. </a:t>
            </a:r>
            <a:br>
              <a:rPr lang="en-GB" sz="2400" dirty="0"/>
            </a:br>
            <a:r>
              <a:rPr lang="en-GB" sz="2400" dirty="0"/>
              <a:t>In other words: </a:t>
            </a:r>
            <a:r>
              <a:rPr lang="en-GB" sz="2400" b="1" dirty="0"/>
              <a:t>We are 95% confident that the population mean is somewhere between these two values</a:t>
            </a:r>
            <a:r>
              <a:rPr lang="en-GB" sz="2400" dirty="0" smtClean="0"/>
              <a:t>.</a:t>
            </a:r>
          </a:p>
          <a:p>
            <a:pPr lvl="1"/>
            <a:r>
              <a:rPr lang="sv-SE" dirty="0" smtClean="0"/>
              <a:t>Demonstration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</a:t>
            </a:r>
            <a:r>
              <a:rPr lang="sv-SE" dirty="0" err="1" smtClean="0"/>
              <a:t>intervals</a:t>
            </a:r>
            <a:r>
              <a:rPr lang="sv-SE" dirty="0" smtClean="0"/>
              <a:t>: </a:t>
            </a:r>
            <a:r>
              <a:rPr lang="en-GB" dirty="0">
                <a:hlinkClick r:id="rId2"/>
              </a:rPr>
              <a:t>https://rpsychologist.com/d3/ci/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797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Bayes factors indicate the likelihood of the hypotheses given the data.</a:t>
            </a:r>
          </a:p>
          <a:p>
            <a:r>
              <a:rPr lang="en-GB" dirty="0"/>
              <a:t>Can quantify statistical support for H0 relative to H1 and vice versa.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 a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Factor</a:t>
            </a:r>
            <a:r>
              <a:rPr lang="sv-SE" dirty="0"/>
              <a:t> (H1 vs. H0) = 10 shows that it is 10 times more likely to observe outcomes we just observed in a world where H1 is true compared to where H0 is true. (If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observing</a:t>
            </a:r>
            <a:r>
              <a:rPr lang="sv-SE" dirty="0"/>
              <a:t> the data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thought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likelihood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hypotheses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4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3650</TotalTime>
  <Words>2048</Words>
  <Application>Microsoft Office PowerPoint</Application>
  <PresentationFormat>Bredbild</PresentationFormat>
  <Paragraphs>203</Paragraphs>
  <Slides>40</Slides>
  <Notes>0</Notes>
  <HiddenSlides>2</HiddenSlides>
  <MMClips>0</MMClips>
  <ScaleCrop>false</ScaleCrop>
  <HeadingPairs>
    <vt:vector size="8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Worksheet</vt:lpstr>
      <vt:lpstr>SIMM 32</vt:lpstr>
      <vt:lpstr>Statistical conclusion validity</vt:lpstr>
      <vt:lpstr>Statistical conclusion validity</vt:lpstr>
      <vt:lpstr>PowerPoint-presentation</vt:lpstr>
      <vt:lpstr>Null hypothesis significance testing (NHST)</vt:lpstr>
      <vt:lpstr>Ensure that the type I error rate is consistent</vt:lpstr>
      <vt:lpstr>Null hypothesis significance testing (NHST)</vt:lpstr>
      <vt:lpstr>Null hypothesis significance testing (NHST)</vt:lpstr>
      <vt:lpstr>Bayes factor</vt:lpstr>
      <vt:lpstr>PowerPoint-presentation</vt:lpstr>
      <vt:lpstr>Power</vt:lpstr>
      <vt:lpstr>Low Power</vt:lpstr>
      <vt:lpstr>How to increase power – reduce error</vt:lpstr>
      <vt:lpstr>How to increase power – increase effect</vt:lpstr>
      <vt:lpstr>Effect size</vt:lpstr>
      <vt:lpstr>Effect size – Different measures</vt:lpstr>
      <vt:lpstr>Effect size – Different measures</vt:lpstr>
      <vt:lpstr>Hypnosis for weight loss</vt:lpstr>
      <vt:lpstr>Hypnosis for weight loss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Effect size</vt:lpstr>
      <vt:lpstr>Effect size – raw mean difference</vt:lpstr>
      <vt:lpstr>PowerPoint-presentation</vt:lpstr>
      <vt:lpstr>Effect size – standardized mean difference (SMD)</vt:lpstr>
      <vt:lpstr>Effect size – standardized mean difference (SMD)</vt:lpstr>
      <vt:lpstr>PowerPoint-presentation</vt:lpstr>
      <vt:lpstr>Effect size – Different measures</vt:lpstr>
      <vt:lpstr>Relationship between discrete variables</vt:lpstr>
      <vt:lpstr>Chances of pregnancy after a single intercourse with and without a condom</vt:lpstr>
      <vt:lpstr>Interpretation</vt:lpstr>
      <vt:lpstr>Chances of not getting pregnant after a single intercourse with and without a condom</vt:lpstr>
      <vt:lpstr>Chances of not getting pregnant after a single intercourse with and without a condom</vt:lpstr>
      <vt:lpstr>Interpretation</vt:lpstr>
      <vt:lpstr>Relationship between continuous variables</vt:lpstr>
      <vt:lpstr>PowerPoint-presentation</vt:lpstr>
      <vt:lpstr>Effect size calculators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Reseach Methods</dc:title>
  <dc:creator>Zoltan Kekecs</dc:creator>
  <cp:lastModifiedBy>Zoltan Kekecs</cp:lastModifiedBy>
  <cp:revision>187</cp:revision>
  <dcterms:created xsi:type="dcterms:W3CDTF">2017-04-03T07:58:56Z</dcterms:created>
  <dcterms:modified xsi:type="dcterms:W3CDTF">2020-06-01T13:52:17Z</dcterms:modified>
</cp:coreProperties>
</file>