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978" r:id="rId2"/>
    <p:sldId id="1152" r:id="rId3"/>
    <p:sldId id="1171" r:id="rId4"/>
    <p:sldId id="1153" r:id="rId5"/>
    <p:sldId id="1133" r:id="rId6"/>
    <p:sldId id="1147" r:id="rId7"/>
    <p:sldId id="1148" r:id="rId8"/>
    <p:sldId id="1149" r:id="rId9"/>
    <p:sldId id="1150" r:id="rId10"/>
    <p:sldId id="1151" r:id="rId11"/>
    <p:sldId id="1156" r:id="rId12"/>
    <p:sldId id="1172" r:id="rId13"/>
    <p:sldId id="1173" r:id="rId14"/>
    <p:sldId id="1157" r:id="rId15"/>
    <p:sldId id="1166" r:id="rId16"/>
    <p:sldId id="1175" r:id="rId17"/>
    <p:sldId id="1181" r:id="rId18"/>
    <p:sldId id="1192" r:id="rId19"/>
    <p:sldId id="1193" r:id="rId20"/>
    <p:sldId id="1176" r:id="rId21"/>
    <p:sldId id="1177" r:id="rId22"/>
    <p:sldId id="1178" r:id="rId23"/>
    <p:sldId id="1179" r:id="rId24"/>
    <p:sldId id="1194" r:id="rId25"/>
    <p:sldId id="1195" r:id="rId26"/>
    <p:sldId id="1196" r:id="rId27"/>
    <p:sldId id="1197" r:id="rId28"/>
    <p:sldId id="1198" r:id="rId29"/>
    <p:sldId id="264" r:id="rId30"/>
    <p:sldId id="265" r:id="rId31"/>
    <p:sldId id="266" r:id="rId32"/>
    <p:sldId id="267" r:id="rId33"/>
    <p:sldId id="268" r:id="rId34"/>
    <p:sldId id="257" r:id="rId35"/>
    <p:sldId id="258" r:id="rId36"/>
    <p:sldId id="261" r:id="rId37"/>
    <p:sldId id="259" r:id="rId38"/>
    <p:sldId id="260" r:id="rId39"/>
    <p:sldId id="262" r:id="rId40"/>
    <p:sldId id="263" r:id="rId41"/>
    <p:sldId id="271" r:id="rId42"/>
    <p:sldId id="269" r:id="rId43"/>
    <p:sldId id="270" r:id="rId44"/>
    <p:sldId id="272" r:id="rId45"/>
    <p:sldId id="273" r:id="rId46"/>
    <p:sldId id="274" r:id="rId47"/>
    <p:sldId id="275" r:id="rId48"/>
    <p:sldId id="276" r:id="rId49"/>
    <p:sldId id="277" r:id="rId50"/>
    <p:sldId id="278" r:id="rId51"/>
    <p:sldId id="1199" r:id="rId52"/>
    <p:sldId id="1200" r:id="rId53"/>
    <p:sldId id="1201" r:id="rId54"/>
    <p:sldId id="1202" r:id="rId55"/>
    <p:sldId id="1203" r:id="rId56"/>
    <p:sldId id="1204" r:id="rId57"/>
    <p:sldId id="1207" r:id="rId58"/>
    <p:sldId id="1208" r:id="rId59"/>
    <p:sldId id="1209" r:id="rId60"/>
    <p:sldId id="1210" r:id="rId61"/>
    <p:sldId id="1205" r:id="rId62"/>
    <p:sldId id="1206" r:id="rId63"/>
    <p:sldId id="1211" r:id="rId64"/>
    <p:sldId id="1212" r:id="rId65"/>
    <p:sldId id="1213" r:id="rId66"/>
    <p:sldId id="1214" r:id="rId67"/>
    <p:sldId id="1221" r:id="rId68"/>
    <p:sldId id="1222" r:id="rId69"/>
    <p:sldId id="1219" r:id="rId70"/>
    <p:sldId id="1220" r:id="rId71"/>
    <p:sldId id="1163" r:id="rId72"/>
  </p:sldIdLst>
  <p:sldSz cx="12192000" cy="6858000"/>
  <p:notesSz cx="6858000" cy="9144000"/>
  <p:custDataLst>
    <p:tags r:id="rId7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1" d="100"/>
          <a:sy n="121" d="100"/>
        </p:scale>
        <p:origin x="46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2024/6/13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2024/6/13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2024/6/13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nvSpPr>
        <p:spPr>
          <a:xfrm rot="5400000">
            <a:off x="2996226" y="-2996225"/>
            <a:ext cx="6199546" cy="12191999"/>
          </a:xfrm>
          <a:custGeom>
            <a:avLst/>
            <a:gdLst>
              <a:gd name="connsiteX0" fmla="*/ 0 w 6199546"/>
              <a:gd name="connsiteY0" fmla="*/ 12191999 h 12191999"/>
              <a:gd name="connsiteX1" fmla="*/ 0 w 6199546"/>
              <a:gd name="connsiteY1" fmla="*/ 0 h 12191999"/>
              <a:gd name="connsiteX2" fmla="*/ 2900886 w 6199546"/>
              <a:gd name="connsiteY2" fmla="*/ 0 h 12191999"/>
              <a:gd name="connsiteX3" fmla="*/ 6199546 w 6199546"/>
              <a:gd name="connsiteY3" fmla="*/ 12191999 h 12191999"/>
            </a:gdLst>
            <a:ahLst/>
            <a:cxnLst>
              <a:cxn ang="0">
                <a:pos x="connsiteX0" y="connsiteY0"/>
              </a:cxn>
              <a:cxn ang="0">
                <a:pos x="connsiteX1" y="connsiteY1"/>
              </a:cxn>
              <a:cxn ang="0">
                <a:pos x="connsiteX2" y="connsiteY2"/>
              </a:cxn>
              <a:cxn ang="0">
                <a:pos x="connsiteX3" y="connsiteY3"/>
              </a:cxn>
            </a:cxnLst>
            <a:rect l="l" t="t" r="r" b="b"/>
            <a:pathLst>
              <a:path w="6199546" h="12191999">
                <a:moveTo>
                  <a:pt x="0" y="12191999"/>
                </a:moveTo>
                <a:lnTo>
                  <a:pt x="0" y="0"/>
                </a:lnTo>
                <a:lnTo>
                  <a:pt x="2900886" y="0"/>
                </a:lnTo>
                <a:lnTo>
                  <a:pt x="6199546" y="12191999"/>
                </a:lnTo>
                <a:close/>
              </a:path>
            </a:pathLst>
          </a:custGeom>
          <a:solidFill>
            <a:srgbClr val="F6FA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矩形 2"/>
          <p:cNvSpPr/>
          <p:nvPr/>
        </p:nvSpPr>
        <p:spPr>
          <a:xfrm>
            <a:off x="334963" y="333375"/>
            <a:ext cx="11522075" cy="6199547"/>
          </a:xfrm>
          <a:prstGeom prst="rect">
            <a:avLst/>
          </a:prstGeom>
          <a:noFill/>
          <a:ln w="38100">
            <a:solidFill>
              <a:srgbClr val="33335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平行四边形 8"/>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p:nvGrpSpPr>
        <p:grpSpPr>
          <a:xfrm flipH="1" flipV="1">
            <a:off x="-93229" y="5734017"/>
            <a:ext cx="2110749" cy="1015024"/>
            <a:chOff x="1178522" y="5593172"/>
            <a:chExt cx="2110749" cy="1015024"/>
          </a:xfrm>
        </p:grpSpPr>
        <p:sp>
          <p:nvSpPr>
            <p:cNvPr id="10" name="平行四边形 9"/>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平行四边形 10"/>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7" name="平行四边形 16"/>
          <p:cNvSpPr/>
          <p:nvPr/>
        </p:nvSpPr>
        <p:spPr>
          <a:xfrm rot="20756560">
            <a:off x="10175377" y="3174139"/>
            <a:ext cx="2110749" cy="436696"/>
          </a:xfrm>
          <a:prstGeom prst="parallelogram">
            <a:avLst/>
          </a:prstGeom>
          <a:solidFill>
            <a:srgbClr val="E6EC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8" name="平行四边形 17"/>
          <p:cNvSpPr/>
          <p:nvPr/>
        </p:nvSpPr>
        <p:spPr>
          <a:xfrm rot="20756560">
            <a:off x="11139174" y="3493037"/>
            <a:ext cx="1132302"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平行四边形 18"/>
          <p:cNvSpPr/>
          <p:nvPr/>
        </p:nvSpPr>
        <p:spPr>
          <a:xfrm rot="20756560">
            <a:off x="-63870" y="2987931"/>
            <a:ext cx="570195" cy="377474"/>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3249938" y="2108773"/>
            <a:ext cx="5692140" cy="119888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1" i="0" u="none" strike="noStrike" kern="1200" cap="none" spc="0" normalizeH="0" baseline="0" noProof="0" dirty="0">
                <a:ln>
                  <a:noFill/>
                </a:ln>
                <a:solidFill>
                  <a:srgbClr val="F5C059"/>
                </a:solidFill>
                <a:effectLst/>
                <a:uLnTx/>
                <a:uFillTx/>
                <a:latin typeface="思源宋体 CN Medium" panose="02020500000000000000" pitchFamily="18" charset="-122"/>
                <a:ea typeface="思源宋体 CN Medium" panose="02020500000000000000" pitchFamily="18" charset="-122"/>
                <a:cs typeface="+mn-cs"/>
              </a:rPr>
              <a:t>第十一次小课</a:t>
            </a:r>
            <a:endParaRPr kumimoji="0" lang="zh-CN" altLang="en-US" sz="7200" b="1" i="0" u="none" strike="noStrike" kern="1200" cap="none" spc="0" normalizeH="0" baseline="0" noProof="0" dirty="0">
              <a:ln>
                <a:noFill/>
              </a:ln>
              <a:solidFill>
                <a:srgbClr val="33335E"/>
              </a:solidFill>
              <a:effectLst/>
              <a:uLnTx/>
              <a:uFillTx/>
              <a:latin typeface="思源宋体 CN Medium" panose="02020500000000000000" pitchFamily="18" charset="-122"/>
              <a:ea typeface="思源宋体 CN Medium" panose="02020500000000000000" pitchFamily="18" charset="-122"/>
              <a:cs typeface="+mn-cs"/>
            </a:endParaRPr>
          </a:p>
        </p:txBody>
      </p:sp>
      <p:sp>
        <p:nvSpPr>
          <p:cNvPr id="4" name="文本框 3"/>
          <p:cNvSpPr txBox="1"/>
          <p:nvPr/>
        </p:nvSpPr>
        <p:spPr>
          <a:xfrm>
            <a:off x="5424170" y="3246120"/>
            <a:ext cx="1344930" cy="39878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sz="2000" b="1" i="0" u="none" strike="noStrike" kern="1200" cap="none" spc="0" normalizeH="0" baseline="0" noProof="0" dirty="0">
                <a:ln>
                  <a:noFill/>
                </a:ln>
                <a:solidFill>
                  <a:srgbClr val="33335E"/>
                </a:solidFill>
                <a:effectLst/>
                <a:uLnTx/>
                <a:uFillTx/>
                <a:latin typeface="思源宋体 CN Medium" panose="02020500000000000000" pitchFamily="18" charset="-122"/>
                <a:ea typeface="思源宋体 CN Medium" panose="02020500000000000000" pitchFamily="18" charset="-122"/>
                <a:cs typeface="+mn-cs"/>
              </a:rPr>
              <a:t>期末串讲</a:t>
            </a:r>
          </a:p>
        </p:txBody>
      </p:sp>
      <p:sp>
        <p:nvSpPr>
          <p:cNvPr id="7" name="矩形: 圆角 6"/>
          <p:cNvSpPr/>
          <p:nvPr/>
        </p:nvSpPr>
        <p:spPr>
          <a:xfrm>
            <a:off x="5080523" y="4388184"/>
            <a:ext cx="2030953" cy="399210"/>
          </a:xfrm>
          <a:prstGeom prst="roundRect">
            <a:avLst>
              <a:gd name="adj" fmla="val 50000"/>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程慧泉</a:t>
            </a:r>
            <a:r>
              <a:rPr kumimoji="0" lang="en-US" altLang="zh-CN" sz="14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 </a:t>
            </a:r>
            <a:r>
              <a:rPr kumimoji="0" lang="zh-CN" altLang="en-US" sz="14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傅涵丰</a:t>
            </a:r>
            <a:r>
              <a:rPr kumimoji="0" lang="en-US" altLang="zh-CN" sz="14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 </a:t>
            </a:r>
            <a:r>
              <a:rPr kumimoji="0" lang="zh-CN" altLang="en-US" sz="14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陈优然</a:t>
            </a:r>
          </a:p>
        </p:txBody>
      </p:sp>
      <p:cxnSp>
        <p:nvCxnSpPr>
          <p:cNvPr id="13" name="直接连接符 12"/>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1248283" y="3912934"/>
            <a:ext cx="948405" cy="245592"/>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690" y="2722030"/>
            <a:ext cx="811052" cy="210024"/>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2FB285C0-491D-4C21-BF6B-E40BE1782FA7}"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小红认为吃草药肯定比吃人工制造的药有效，因为草药更加“自然”。</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小红爷爷是个 30 年的老烟枪，现在 80 多岁身体还很健康，小红由此得出吸烟对身体无害的结论。</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一个研究者在进行药物试验时，发现有五个患者康复了，于是他声称药物有效，但实际上他忽略了有十个患者在试验中没有任何效果或者病情恶化。</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小红认为疫苗会造成儿童自闭症，孙越从科学研究的结论中得出结论认为疫苗不会造成儿童自闭症，小明认为两者观点的妥协——疫苗会造成儿童自闭症，但不是全部的儿童自闭症——才是正确的。</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10</a:t>
            </a:fld>
            <a:endParaRPr lang="zh-CN" altLang="en-US"/>
          </a:p>
        </p:txBody>
      </p:sp>
      <p:sp>
        <p:nvSpPr>
          <p:cNvPr id="9" name="文本框 8"/>
          <p:cNvSpPr txBox="1"/>
          <p:nvPr/>
        </p:nvSpPr>
        <p:spPr>
          <a:xfrm>
            <a:off x="4639311" y="420408"/>
            <a:ext cx="29133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逻辑谬误</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21-24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gn="l">
              <a:lnSpc>
                <a:spcPct val="150000"/>
              </a:lnSpc>
              <a:buClrTx/>
              <a:buSzTx/>
              <a:buFont typeface="Wingdings" panose="05000000000000000000" charset="0"/>
              <a:buChar char="Ø"/>
            </a:pP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正确答案：</a:t>
            </a:r>
          </a:p>
          <a:p>
            <a:pPr indent="457200" algn="l">
              <a:lnSpc>
                <a:spcPct val="150000"/>
              </a:lnSpc>
              <a:buClrTx/>
              <a:buSzTx/>
              <a:buFont typeface="Wingdings" panose="05000000000000000000" charset="0"/>
              <a:buNone/>
            </a:pP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稻草人</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错误归因</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诉诸</a:t>
            </a:r>
            <a:r>
              <a:rPr kumimoji="0" lang="zh-CN" altLang="en-US" b="0" i="0" u="none" strike="noStrike" kern="1200" cap="none" spc="0" normalizeH="0" baseline="0" dirty="0">
                <a:solidFill>
                  <a:srgbClr val="333333"/>
                </a:solidFill>
                <a:highlight>
                  <a:srgbClr val="FFFF00"/>
                </a:highlight>
                <a:latin typeface="黑体" panose="02010609060101010101" charset="-122"/>
                <a:ea typeface="黑体" panose="02010609060101010101" charset="-122"/>
                <a:cs typeface="黑体" panose="02010609060101010101" charset="-122"/>
                <a:sym typeface="+mn-ea"/>
              </a:rPr>
              <a:t>感情</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谬误谬误</a:t>
            </a:r>
          </a:p>
          <a:p>
            <a:pPr indent="457200" algn="l">
              <a:lnSpc>
                <a:spcPct val="150000"/>
              </a:lnSpc>
              <a:buClrTx/>
              <a:buSzTx/>
              <a:buFont typeface="Wingdings" panose="05000000000000000000" charset="0"/>
              <a:buNone/>
            </a:pP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滑坡谬误</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人身攻击</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诉诸虚伪</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个人怀疑</a:t>
            </a:r>
          </a:p>
          <a:p>
            <a:pPr indent="457200" algn="l">
              <a:lnSpc>
                <a:spcPct val="150000"/>
              </a:lnSpc>
              <a:buClrTx/>
              <a:buSzTx/>
              <a:buFont typeface="Wingdings" panose="05000000000000000000" charset="0"/>
              <a:buNone/>
            </a:pP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片面谬误</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诱导性问题</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举证责任</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语</a:t>
            </a:r>
            <a:r>
              <a:rPr kumimoji="0" lang="zh-CN" altLang="en-US" b="0" i="0" u="none" strike="noStrike" kern="1200" cap="none" spc="0" normalizeH="0" baseline="0" dirty="0">
                <a:solidFill>
                  <a:srgbClr val="333333"/>
                </a:solidFill>
                <a:highlight>
                  <a:srgbClr val="FFFF00"/>
                </a:highlight>
                <a:latin typeface="黑体" panose="02010609060101010101" charset="-122"/>
                <a:ea typeface="黑体" panose="02010609060101010101" charset="-122"/>
                <a:cs typeface="黑体" panose="02010609060101010101" charset="-122"/>
                <a:sym typeface="+mn-ea"/>
              </a:rPr>
              <a:t>义</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模糊</a:t>
            </a:r>
          </a:p>
          <a:p>
            <a:pPr indent="457200" algn="l">
              <a:lnSpc>
                <a:spcPct val="150000"/>
              </a:lnSpc>
              <a:buClrTx/>
              <a:buSzTx/>
              <a:buFont typeface="Wingdings" panose="05000000000000000000" charset="0"/>
              <a:buNone/>
            </a:pP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赌徒谬误</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乐队花车</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诉诸权威</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合成谬误</a:t>
            </a:r>
          </a:p>
          <a:p>
            <a:pPr indent="457200" algn="l">
              <a:lnSpc>
                <a:spcPct val="150000"/>
              </a:lnSpc>
              <a:buClrTx/>
              <a:buSzTx/>
              <a:buFont typeface="Wingdings" panose="05000000000000000000" charset="0"/>
              <a:buNone/>
            </a:pP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没有真正的苏格兰人</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基因谬误</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非黑即白</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窃取论点</a:t>
            </a:r>
          </a:p>
          <a:p>
            <a:pPr indent="457200" algn="l">
              <a:lnSpc>
                <a:spcPct val="150000"/>
              </a:lnSpc>
              <a:buClrTx/>
              <a:buSzTx/>
              <a:buFont typeface="Wingdings" panose="05000000000000000000" charset="0"/>
              <a:buNone/>
            </a:pP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诉诸自然</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轶事证据</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德克萨斯神枪手</a:t>
            </a:r>
            <a:r>
              <a:rPr kumimoji="0" lang="en-US" altLang="zh-CN"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	</a:t>
            </a: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中间立场</a:t>
            </a:r>
          </a:p>
          <a:p>
            <a:pPr marL="342900" indent="-342900" algn="l">
              <a:lnSpc>
                <a:spcPct val="150000"/>
              </a:lnSpc>
              <a:buClrTx/>
              <a:buSzTx/>
              <a:buFont typeface="Wingdings" panose="05000000000000000000" charset="0"/>
              <a:buChar char="Ø"/>
            </a:pPr>
            <a:endPar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endParaRPr>
          </a:p>
          <a:p>
            <a:pPr marL="342900" indent="-342900" algn="l">
              <a:lnSpc>
                <a:spcPct val="150000"/>
              </a:lnSpc>
              <a:buClrTx/>
              <a:buSzTx/>
              <a:buFont typeface="Wingdings" panose="05000000000000000000" charset="0"/>
              <a:buChar char="Ø"/>
            </a:pP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谬误谬误：你的这句话里有谬误，所以你一定是错的。</a:t>
            </a:r>
          </a:p>
          <a:p>
            <a:pPr marL="342900" indent="-342900" algn="l">
              <a:lnSpc>
                <a:spcPct val="150000"/>
              </a:lnSpc>
              <a:buClrTx/>
              <a:buSzTx/>
              <a:buFont typeface="Wingdings" panose="05000000000000000000" charset="0"/>
              <a:buChar char="Ø"/>
            </a:pP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人身攻击：你的人品有问题，所以你一定是错的。</a:t>
            </a:r>
          </a:p>
          <a:p>
            <a:pPr marL="342900" indent="-342900" algn="l">
              <a:lnSpc>
                <a:spcPct val="150000"/>
              </a:lnSpc>
              <a:buClrTx/>
              <a:buSzTx/>
              <a:buFont typeface="Wingdings" panose="05000000000000000000" charset="0"/>
              <a:buChar char="Ø"/>
            </a:pPr>
            <a:r>
              <a:rPr kumimoji="0" lang="zh-CN" altLang="en-US"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诉诸虚伪：你之前也这样干过，所以你一定是错的。</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11</a:t>
            </a:fld>
            <a:endParaRPr lang="zh-CN" altLang="en-US"/>
          </a:p>
        </p:txBody>
      </p:sp>
      <p:sp>
        <p:nvSpPr>
          <p:cNvPr id="9" name="文本框 8"/>
          <p:cNvSpPr txBox="1"/>
          <p:nvPr/>
        </p:nvSpPr>
        <p:spPr>
          <a:xfrm>
            <a:off x="5191761" y="420408"/>
            <a:ext cx="18084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逻辑谬误</a:t>
            </a:r>
            <a:endPar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endParaRPr>
          </a:p>
        </p:txBody>
      </p:sp>
      <p:sp>
        <p:nvSpPr>
          <p:cNvPr id="10" name="矩形 9"/>
          <p:cNvSpPr/>
          <p:nvPr/>
        </p:nvSpPr>
        <p:spPr>
          <a:xfrm>
            <a:off x="2772410" y="4926330"/>
            <a:ext cx="5069205" cy="12642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gn="l">
              <a:lnSpc>
                <a:spcPct val="150000"/>
              </a:lnSpc>
              <a:buClrTx/>
              <a:buSzTx/>
              <a:buFont typeface="Wingdings" panose="05000000000000000000" charset="0"/>
              <a:buChar char="Ø"/>
            </a:pPr>
            <a:endParaRPr kumimoji="0" lang="zh-CN" altLang="en-US"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grpId="0" nodeType="clickEffect">
                                  <p:stCondLst>
                                    <p:cond delay="0"/>
                                  </p:stCondLst>
                                  <p:childTnLst>
                                    <p:animEffect transition="out" filter="wipe(down)">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gn="just">
              <a:lnSpc>
                <a:spcPct val="150000"/>
              </a:lnSpc>
              <a:buFont typeface="Wingdings" panose="05000000000000000000" charset="0"/>
              <a:buChar char="Ø"/>
            </a:pPr>
            <a:r>
              <a:rPr lang="zh-CN" altLang="en-US" dirty="0">
                <a:solidFill>
                  <a:srgbClr val="333333"/>
                </a:solidFill>
                <a:effectLst/>
                <a:latin typeface="黑体" panose="02010609060101010101" charset="-122"/>
                <a:ea typeface="黑体" panose="02010609060101010101" charset="-122"/>
                <a:cs typeface="黑体" panose="02010609060101010101" charset="-122"/>
                <a:sym typeface="+mn-ea"/>
              </a:rPr>
              <a:t>结构：</a:t>
            </a:r>
            <a:r>
              <a:rPr lang="zh-CN" altLang="en-US" b="1" dirty="0">
                <a:solidFill>
                  <a:srgbClr val="C00000"/>
                </a:solidFill>
                <a:latin typeface="黑体" panose="02010609060101010101" charset="-122"/>
                <a:ea typeface="黑体" panose="02010609060101010101" charset="-122"/>
                <a:cs typeface="黑体" panose="02010609060101010101" charset="-122"/>
                <a:sym typeface="+mn-ea"/>
              </a:rPr>
              <a:t>正面论证→反面论证→整合论证</a:t>
            </a:r>
            <a:endParaRPr lang="en-US" altLang="zh-CN" b="1" dirty="0">
              <a:solidFill>
                <a:srgbClr val="C00000"/>
              </a:solidFill>
              <a:latin typeface="黑体" panose="02010609060101010101" charset="-122"/>
              <a:ea typeface="黑体" panose="02010609060101010101" charset="-122"/>
              <a:cs typeface="黑体" panose="02010609060101010101" charset="-122"/>
            </a:endParaRPr>
          </a:p>
          <a:p>
            <a:pPr marL="342900" indent="-342900" algn="just">
              <a:lnSpc>
                <a:spcPct val="150000"/>
              </a:lnSpc>
              <a:buFont typeface="Wingdings" panose="05000000000000000000" charset="0"/>
              <a:buChar char="Ø"/>
            </a:pPr>
            <a:r>
              <a:rPr lang="zh-CN" altLang="en-US" dirty="0">
                <a:solidFill>
                  <a:srgbClr val="333333"/>
                </a:solidFill>
                <a:effectLst/>
                <a:latin typeface="黑体" panose="02010609060101010101" charset="-122"/>
                <a:ea typeface="黑体" panose="02010609060101010101" charset="-122"/>
                <a:cs typeface="黑体" panose="02010609060101010101" charset="-122"/>
                <a:sym typeface="+mn-ea"/>
              </a:rPr>
              <a:t>目的：高质量的论证一般都不是单面论证。好的论证必须综合考虑正反不同的论证并给予回答，最后得到一个</a:t>
            </a:r>
            <a:r>
              <a:rPr lang="zh-CN" altLang="en-US" dirty="0">
                <a:solidFill>
                  <a:srgbClr val="333333"/>
                </a:solidFill>
                <a:effectLst/>
                <a:highlight>
                  <a:srgbClr val="FFFF00"/>
                </a:highlight>
                <a:latin typeface="黑体" panose="02010609060101010101" charset="-122"/>
                <a:ea typeface="黑体" panose="02010609060101010101" charset="-122"/>
                <a:cs typeface="黑体" panose="02010609060101010101" charset="-122"/>
                <a:sym typeface="+mn-ea"/>
              </a:rPr>
              <a:t>综合为优</a:t>
            </a:r>
            <a:r>
              <a:rPr lang="zh-CN" altLang="en-US" dirty="0">
                <a:solidFill>
                  <a:srgbClr val="333333"/>
                </a:solidFill>
                <a:effectLst/>
                <a:latin typeface="黑体" panose="02010609060101010101" charset="-122"/>
                <a:ea typeface="黑体" panose="02010609060101010101" charset="-122"/>
                <a:cs typeface="黑体" panose="02010609060101010101" charset="-122"/>
                <a:sym typeface="+mn-ea"/>
              </a:rPr>
              <a:t>的适当的结论。尤其是要寻找并列出所有支持和反对的理由、证据。</a:t>
            </a:r>
            <a:endParaRPr lang="en-US" altLang="zh-CN" b="0" i="0" spc="0" dirty="0">
              <a:solidFill>
                <a:srgbClr val="333333"/>
              </a:solidFill>
              <a:effectLst/>
              <a:latin typeface="黑体" panose="02010609060101010101" charset="-122"/>
              <a:ea typeface="黑体" panose="02010609060101010101" charset="-122"/>
              <a:cs typeface="黑体" panose="02010609060101010101" charset="-122"/>
            </a:endParaRPr>
          </a:p>
          <a:p>
            <a:pPr marL="342900" indent="-342900" algn="just">
              <a:lnSpc>
                <a:spcPct val="150000"/>
              </a:lnSpc>
              <a:buFont typeface="Wingdings" panose="05000000000000000000" charset="0"/>
              <a:buChar char="Ø"/>
            </a:pPr>
            <a:r>
              <a:rPr lang="zh-CN" altLang="en-US" dirty="0">
                <a:solidFill>
                  <a:srgbClr val="333333"/>
                </a:solidFill>
                <a:effectLst/>
                <a:latin typeface="黑体" panose="02010609060101010101" charset="-122"/>
                <a:ea typeface="黑体" panose="02010609060101010101" charset="-122"/>
                <a:cs typeface="黑体" panose="02010609060101010101" charset="-122"/>
                <a:sym typeface="+mn-ea"/>
              </a:rPr>
              <a:t>论证程式：</a:t>
            </a:r>
            <a:endParaRPr lang="en-US" altLang="zh-CN" b="0" i="0" spc="0" dirty="0">
              <a:solidFill>
                <a:srgbClr val="333333"/>
              </a:solidFill>
              <a:effectLst/>
              <a:latin typeface="黑体" panose="02010609060101010101" charset="-122"/>
              <a:ea typeface="黑体" panose="02010609060101010101" charset="-122"/>
              <a:cs typeface="黑体" panose="02010609060101010101" charset="-122"/>
            </a:endParaRPr>
          </a:p>
          <a:p>
            <a:pPr marL="800100" lvl="1" indent="-342900" algn="just">
              <a:lnSpc>
                <a:spcPct val="150000"/>
              </a:lnSpc>
              <a:buFont typeface="+mj-lt"/>
              <a:buAutoNum type="arabicPeriod"/>
            </a:pPr>
            <a:r>
              <a:rPr lang="zh-CN" altLang="en-US" dirty="0">
                <a:solidFill>
                  <a:srgbClr val="333333"/>
                </a:solidFill>
                <a:latin typeface="黑体" panose="02010609060101010101" charset="-122"/>
                <a:ea typeface="黑体" panose="02010609060101010101" charset="-122"/>
                <a:cs typeface="黑体" panose="02010609060101010101" charset="-122"/>
                <a:sym typeface="+mn-ea"/>
              </a:rPr>
              <a:t>明晰需要被论证的</a:t>
            </a:r>
            <a:r>
              <a:rPr lang="zh-CN" altLang="en-US" dirty="0">
                <a:solidFill>
                  <a:srgbClr val="C00000"/>
                </a:solidFill>
                <a:latin typeface="黑体" panose="02010609060101010101" charset="-122"/>
                <a:ea typeface="黑体" panose="02010609060101010101" charset="-122"/>
                <a:cs typeface="黑体" panose="02010609060101010101" charset="-122"/>
                <a:sym typeface="+mn-ea"/>
              </a:rPr>
              <a:t>论题</a:t>
            </a:r>
            <a:r>
              <a:rPr lang="zh-CN" altLang="en-US" dirty="0">
                <a:solidFill>
                  <a:srgbClr val="333333"/>
                </a:solidFill>
                <a:latin typeface="黑体" panose="02010609060101010101" charset="-122"/>
                <a:ea typeface="黑体" panose="02010609060101010101" charset="-122"/>
                <a:cs typeface="黑体" panose="02010609060101010101" charset="-122"/>
                <a:sym typeface="+mn-ea"/>
              </a:rPr>
              <a:t>，以及论题中涉及的</a:t>
            </a:r>
            <a:r>
              <a:rPr lang="zh-CN" altLang="en-US" dirty="0">
                <a:solidFill>
                  <a:srgbClr val="C00000"/>
                </a:solidFill>
                <a:latin typeface="黑体" panose="02010609060101010101" charset="-122"/>
                <a:ea typeface="黑体" panose="02010609060101010101" charset="-122"/>
                <a:cs typeface="黑体" panose="02010609060101010101" charset="-122"/>
                <a:sym typeface="+mn-ea"/>
              </a:rPr>
              <a:t>概念</a:t>
            </a:r>
            <a:endParaRPr lang="zh-CN" altLang="en-US" i="0" spc="0" dirty="0">
              <a:solidFill>
                <a:srgbClr val="C00000"/>
              </a:solidFill>
              <a:effectLst/>
              <a:latin typeface="黑体" panose="02010609060101010101" charset="-122"/>
              <a:ea typeface="黑体" panose="02010609060101010101" charset="-122"/>
              <a:cs typeface="黑体" panose="02010609060101010101" charset="-122"/>
            </a:endParaRPr>
          </a:p>
          <a:p>
            <a:pPr marL="800100" lvl="1" indent="-342900" algn="just">
              <a:lnSpc>
                <a:spcPct val="150000"/>
              </a:lnSpc>
              <a:buFont typeface="+mj-lt"/>
              <a:buAutoNum type="arabicPeriod"/>
            </a:pPr>
            <a:r>
              <a:rPr lang="zh-CN" altLang="en-US" dirty="0">
                <a:solidFill>
                  <a:srgbClr val="333333"/>
                </a:solidFill>
                <a:effectLst/>
                <a:latin typeface="黑体" panose="02010609060101010101" charset="-122"/>
                <a:ea typeface="黑体" panose="02010609060101010101" charset="-122"/>
                <a:cs typeface="黑体" panose="02010609060101010101" charset="-122"/>
                <a:sym typeface="+mn-ea"/>
              </a:rPr>
              <a:t>提出最强、最可信和最直接的理由来</a:t>
            </a:r>
            <a:r>
              <a:rPr lang="zh-CN" altLang="en-US" dirty="0">
                <a:solidFill>
                  <a:srgbClr val="C00000"/>
                </a:solidFill>
                <a:effectLst/>
                <a:latin typeface="黑体" panose="02010609060101010101" charset="-122"/>
                <a:ea typeface="黑体" panose="02010609060101010101" charset="-122"/>
                <a:cs typeface="黑体" panose="02010609060101010101" charset="-122"/>
                <a:sym typeface="+mn-ea"/>
              </a:rPr>
              <a:t>支持</a:t>
            </a:r>
            <a:r>
              <a:rPr lang="zh-CN" altLang="en-US" dirty="0">
                <a:solidFill>
                  <a:srgbClr val="333333"/>
                </a:solidFill>
                <a:effectLst/>
                <a:latin typeface="黑体" panose="02010609060101010101" charset="-122"/>
                <a:ea typeface="黑体" panose="02010609060101010101" charset="-122"/>
                <a:cs typeface="黑体" panose="02010609060101010101" charset="-122"/>
                <a:sym typeface="+mn-ea"/>
              </a:rPr>
              <a:t>某个立场和结论</a:t>
            </a:r>
            <a:endParaRPr lang="zh-CN" altLang="en-US" b="0" i="0" spc="0" dirty="0">
              <a:solidFill>
                <a:srgbClr val="333333"/>
              </a:solidFill>
              <a:effectLst/>
              <a:latin typeface="黑体" panose="02010609060101010101" charset="-122"/>
              <a:ea typeface="黑体" panose="02010609060101010101" charset="-122"/>
              <a:cs typeface="黑体" panose="02010609060101010101" charset="-122"/>
            </a:endParaRPr>
          </a:p>
          <a:p>
            <a:pPr marL="800100" lvl="1" indent="-342900" algn="just">
              <a:lnSpc>
                <a:spcPct val="150000"/>
              </a:lnSpc>
              <a:buFont typeface="+mj-lt"/>
              <a:buAutoNum type="arabicPeriod"/>
            </a:pPr>
            <a:r>
              <a:rPr lang="zh-CN" altLang="en-US" dirty="0">
                <a:solidFill>
                  <a:srgbClr val="333333"/>
                </a:solidFill>
                <a:effectLst/>
                <a:latin typeface="黑体" panose="02010609060101010101" charset="-122"/>
                <a:ea typeface="黑体" panose="02010609060101010101" charset="-122"/>
                <a:cs typeface="黑体" panose="02010609060101010101" charset="-122"/>
                <a:sym typeface="+mn-ea"/>
              </a:rPr>
              <a:t>尽量全面、客观地表述</a:t>
            </a:r>
            <a:r>
              <a:rPr lang="zh-CN" altLang="en-US" dirty="0">
                <a:solidFill>
                  <a:srgbClr val="C00000"/>
                </a:solidFill>
                <a:effectLst/>
                <a:latin typeface="黑体" panose="02010609060101010101" charset="-122"/>
                <a:ea typeface="黑体" panose="02010609060101010101" charset="-122"/>
                <a:cs typeface="黑体" panose="02010609060101010101" charset="-122"/>
                <a:sym typeface="+mn-ea"/>
              </a:rPr>
              <a:t>反对</a:t>
            </a:r>
            <a:r>
              <a:rPr lang="zh-CN" altLang="en-US" dirty="0">
                <a:solidFill>
                  <a:srgbClr val="333333"/>
                </a:solidFill>
                <a:effectLst/>
                <a:latin typeface="黑体" panose="02010609060101010101" charset="-122"/>
                <a:ea typeface="黑体" panose="02010609060101010101" charset="-122"/>
                <a:cs typeface="黑体" panose="02010609060101010101" charset="-122"/>
                <a:sym typeface="+mn-ea"/>
              </a:rPr>
              <a:t>这个立场的、最强、最可信和最直接的理由</a:t>
            </a:r>
            <a:endParaRPr lang="zh-CN" altLang="en-US" b="0" i="0" spc="0" dirty="0">
              <a:solidFill>
                <a:srgbClr val="333333"/>
              </a:solidFill>
              <a:effectLst/>
              <a:latin typeface="黑体" panose="02010609060101010101" charset="-122"/>
              <a:ea typeface="黑体" panose="02010609060101010101" charset="-122"/>
              <a:cs typeface="黑体" panose="02010609060101010101" charset="-122"/>
            </a:endParaRPr>
          </a:p>
          <a:p>
            <a:pPr marL="800100" lvl="1" indent="-342900" algn="just">
              <a:lnSpc>
                <a:spcPct val="150000"/>
              </a:lnSpc>
              <a:buFont typeface="+mj-lt"/>
              <a:buAutoNum type="arabicPeriod"/>
            </a:pPr>
            <a:r>
              <a:rPr lang="zh-CN" altLang="en-US" dirty="0">
                <a:solidFill>
                  <a:srgbClr val="333333"/>
                </a:solidFill>
                <a:effectLst/>
                <a:latin typeface="黑体" panose="02010609060101010101" charset="-122"/>
                <a:ea typeface="黑体" panose="02010609060101010101" charset="-122"/>
                <a:cs typeface="黑体" panose="02010609060101010101" charset="-122"/>
                <a:sym typeface="+mn-ea"/>
              </a:rPr>
              <a:t>考虑反方的最强、最可信和最直接的理由后，给出整合论证</a:t>
            </a:r>
            <a:endParaRPr lang="en-US" altLang="zh-CN" b="0" i="0" spc="0" dirty="0">
              <a:solidFill>
                <a:srgbClr val="333333"/>
              </a:solidFill>
              <a:effectLst/>
              <a:latin typeface="黑体" panose="02010609060101010101" charset="-122"/>
              <a:ea typeface="黑体" panose="02010609060101010101" charset="-122"/>
              <a:cs typeface="黑体" panose="02010609060101010101" charset="-122"/>
            </a:endParaRPr>
          </a:p>
          <a:p>
            <a:pPr marL="457200" lvl="1" indent="0" algn="just">
              <a:lnSpc>
                <a:spcPct val="150000"/>
              </a:lnSpc>
              <a:buNone/>
            </a:pPr>
            <a:r>
              <a:rPr lang="zh-CN" altLang="en-US" dirty="0">
                <a:solidFill>
                  <a:srgbClr val="333333"/>
                </a:solidFill>
                <a:effectLst/>
                <a:latin typeface="黑体" panose="02010609060101010101" charset="-122"/>
                <a:ea typeface="黑体" panose="02010609060101010101" charset="-122"/>
                <a:cs typeface="黑体" panose="02010609060101010101" charset="-122"/>
                <a:sym typeface="+mn-ea"/>
              </a:rPr>
              <a:t>（注意：</a:t>
            </a:r>
            <a:r>
              <a:rPr lang="zh-CN" altLang="en-US" b="1" dirty="0">
                <a:solidFill>
                  <a:srgbClr val="333333"/>
                </a:solidFill>
                <a:effectLst/>
                <a:latin typeface="黑体" panose="02010609060101010101" charset="-122"/>
                <a:ea typeface="黑体" panose="02010609060101010101" charset="-122"/>
                <a:cs typeface="黑体" panose="02010609060101010101" charset="-122"/>
                <a:sym typeface="+mn-ea"/>
              </a:rPr>
              <a:t>整合论证也需要给出立场</a:t>
            </a:r>
            <a:r>
              <a:rPr lang="zh-CN" altLang="en-US" dirty="0">
                <a:solidFill>
                  <a:srgbClr val="333333"/>
                </a:solidFill>
                <a:effectLst/>
                <a:latin typeface="黑体" panose="02010609060101010101" charset="-122"/>
                <a:ea typeface="黑体" panose="02010609060101010101" charset="-122"/>
                <a:cs typeface="黑体" panose="02010609060101010101" charset="-122"/>
                <a:sym typeface="+mn-ea"/>
              </a:rPr>
              <a:t>，但该立场是基于正反方论据整合后给出的更加严谨优化的立场）</a:t>
            </a:r>
            <a:endParaRPr kumimoji="0" lang="zh-CN" altLang="en-US" b="0" i="0" u="none" strike="noStrike" kern="1200" cap="none" spc="0" normalizeH="0" baseline="0" dirty="0">
              <a:solidFill>
                <a:srgbClr val="333333"/>
              </a:solidFill>
              <a:effectLst/>
              <a:latin typeface="黑体" panose="02010609060101010101" charset="-122"/>
              <a:ea typeface="黑体" panose="02010609060101010101" charset="-122"/>
              <a:cs typeface="黑体" panose="02010609060101010101" charset="-122"/>
              <a:sym typeface="+mn-ea"/>
            </a:endParaRP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12</a:t>
            </a:fld>
            <a:endParaRPr lang="zh-CN" altLang="en-US"/>
          </a:p>
        </p:txBody>
      </p:sp>
      <p:sp>
        <p:nvSpPr>
          <p:cNvPr id="9" name="文本框 8"/>
          <p:cNvSpPr txBox="1"/>
          <p:nvPr/>
        </p:nvSpPr>
        <p:spPr>
          <a:xfrm>
            <a:off x="4988561" y="420408"/>
            <a:ext cx="22148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正反正论证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457200" indent="-457200" algn="just">
              <a:lnSpc>
                <a:spcPct val="150000"/>
              </a:lnSpc>
              <a:buFont typeface="+mj-lt"/>
              <a:buAutoNum type="arabicPeriod"/>
            </a:pPr>
            <a:r>
              <a:rPr lang="zh-CN" altLang="en-US" sz="1600" b="1" dirty="0">
                <a:solidFill>
                  <a:srgbClr val="333333"/>
                </a:solidFill>
                <a:effectLst/>
                <a:latin typeface="黑体" panose="02010609060101010101" charset="-122"/>
                <a:ea typeface="黑体" panose="02010609060101010101" charset="-122"/>
                <a:sym typeface="+mn-ea"/>
              </a:rPr>
              <a:t>明晰概念</a:t>
            </a:r>
            <a:r>
              <a:rPr lang="zh-CN" altLang="en-US" sz="1600" b="1" dirty="0">
                <a:solidFill>
                  <a:srgbClr val="333333"/>
                </a:solidFill>
                <a:effectLst/>
                <a:latin typeface="黑体" panose="02010609060101010101" charset="-122"/>
                <a:ea typeface="黑体" panose="02010609060101010101" charset="-122"/>
                <a:sym typeface="Wingdings" panose="05000000000000000000" pitchFamily="2" charset="2"/>
              </a:rPr>
              <a:t>：</a:t>
            </a:r>
            <a:r>
              <a:rPr lang="zh-CN" altLang="en-US" sz="1600" dirty="0">
                <a:solidFill>
                  <a:srgbClr val="333333"/>
                </a:solidFill>
                <a:effectLst/>
                <a:latin typeface="黑体" panose="02010609060101010101" charset="-122"/>
                <a:ea typeface="黑体" panose="02010609060101010101" charset="-122"/>
                <a:sym typeface="Wingdings" panose="05000000000000000000" pitchFamily="2" charset="2"/>
              </a:rPr>
              <a:t>在正式进行论证、罗列论据之前，首先要对论题中出现的关键概念进行辨析，避免因为歧义而导致的正反两方观点的无效交流。</a:t>
            </a:r>
            <a:endParaRPr lang="en-US" altLang="zh-CN" sz="1600" b="0" i="0" spc="0" dirty="0">
              <a:solidFill>
                <a:srgbClr val="333333"/>
              </a:solidFill>
              <a:effectLst/>
              <a:latin typeface="黑体" panose="02010609060101010101" charset="-122"/>
              <a:ea typeface="黑体" panose="02010609060101010101" charset="-122"/>
              <a:sym typeface="Wingdings" panose="05000000000000000000" pitchFamily="2" charset="2"/>
            </a:endParaRPr>
          </a:p>
          <a:p>
            <a:pPr marL="914400" lvl="2" indent="0" algn="just">
              <a:lnSpc>
                <a:spcPct val="150000"/>
              </a:lnSpc>
              <a:buNone/>
            </a:pPr>
            <a:r>
              <a:rPr lang="zh-CN" altLang="en-US" sz="1600" dirty="0">
                <a:solidFill>
                  <a:srgbClr val="333333"/>
                </a:solidFill>
                <a:latin typeface="黑体" panose="02010609060101010101" charset="-122"/>
                <a:ea typeface="黑体" panose="02010609060101010101" charset="-122"/>
                <a:sym typeface="Wingdings" panose="05000000000000000000" pitchFamily="2" charset="2"/>
              </a:rPr>
              <a:t>（不仅仅是正反正论证需要这一步骤，一切论证都需要这一步骤。）</a:t>
            </a:r>
            <a:endParaRPr lang="en-US" altLang="zh-CN" sz="1600" dirty="0">
              <a:solidFill>
                <a:srgbClr val="333333"/>
              </a:solidFill>
              <a:latin typeface="黑体" panose="02010609060101010101" charset="-122"/>
              <a:ea typeface="黑体" panose="02010609060101010101" charset="-122"/>
              <a:sym typeface="Wingdings" panose="05000000000000000000" pitchFamily="2" charset="2"/>
            </a:endParaRPr>
          </a:p>
          <a:p>
            <a:pPr marL="457200" indent="-457200" algn="just">
              <a:lnSpc>
                <a:spcPct val="150000"/>
              </a:lnSpc>
              <a:buFont typeface="+mj-lt"/>
              <a:buAutoNum type="arabicPeriod"/>
            </a:pPr>
            <a:r>
              <a:rPr lang="zh-CN" altLang="en-US" sz="1600" b="1" dirty="0">
                <a:solidFill>
                  <a:srgbClr val="333333"/>
                </a:solidFill>
                <a:latin typeface="黑体" panose="02010609060101010101" charset="-122"/>
                <a:ea typeface="黑体" panose="02010609060101010101" charset="-122"/>
                <a:sym typeface="Wingdings" panose="05000000000000000000" pitchFamily="2" charset="2"/>
              </a:rPr>
              <a:t>罗列理由的顺序：</a:t>
            </a:r>
            <a:r>
              <a:rPr lang="zh-CN" altLang="en-US" sz="1600" dirty="0">
                <a:solidFill>
                  <a:srgbClr val="333333"/>
                </a:solidFill>
                <a:latin typeface="黑体" panose="02010609060101010101" charset="-122"/>
                <a:ea typeface="黑体" panose="02010609060101010101" charset="-122"/>
                <a:sym typeface="Wingdings" panose="05000000000000000000" pitchFamily="2" charset="2"/>
              </a:rPr>
              <a:t>根据理由的强弱、可信程度和相关性排序，首先列出支持这个结论的最强、最可信、最直接的理由，和反对这个结论最强最可信、最直接的理由。</a:t>
            </a:r>
            <a:endParaRPr lang="en-US" altLang="zh-CN" sz="1600" dirty="0">
              <a:solidFill>
                <a:srgbClr val="333333"/>
              </a:solidFill>
              <a:latin typeface="黑体" panose="02010609060101010101" charset="-122"/>
              <a:ea typeface="黑体" panose="02010609060101010101" charset="-122"/>
              <a:sym typeface="Wingdings" panose="05000000000000000000" pitchFamily="2" charset="2"/>
            </a:endParaRPr>
          </a:p>
          <a:p>
            <a:pPr marL="457200" indent="-457200" algn="just">
              <a:lnSpc>
                <a:spcPct val="150000"/>
              </a:lnSpc>
              <a:buFont typeface="+mj-lt"/>
              <a:buAutoNum type="arabicPeriod"/>
            </a:pPr>
            <a:r>
              <a:rPr lang="zh-CN" altLang="en-US" sz="1600" b="1" dirty="0">
                <a:solidFill>
                  <a:srgbClr val="333333"/>
                </a:solidFill>
                <a:latin typeface="黑体" panose="02010609060101010101" charset="-122"/>
                <a:ea typeface="黑体" panose="02010609060101010101" charset="-122"/>
                <a:sym typeface="Wingdings" panose="05000000000000000000" pitchFamily="2" charset="2"/>
              </a:rPr>
              <a:t>综合论证：</a:t>
            </a:r>
            <a:r>
              <a:rPr lang="zh-CN" altLang="en-US" sz="1600" dirty="0">
                <a:solidFill>
                  <a:srgbClr val="333333"/>
                </a:solidFill>
                <a:latin typeface="黑体" panose="02010609060101010101" charset="-122"/>
                <a:ea typeface="黑体" panose="02010609060101010101" charset="-122"/>
                <a:sym typeface="Wingdings" panose="05000000000000000000" pitchFamily="2" charset="2"/>
              </a:rPr>
              <a:t>综合论证不是单纯再复述一次第一步正面论证时给出的理由，也不是无视第二步反面论证而给出另一些不相关的新理由。综合论证时要</a:t>
            </a:r>
            <a:r>
              <a:rPr lang="zh-CN" altLang="en-US" sz="1600" dirty="0">
                <a:solidFill>
                  <a:srgbClr val="333333"/>
                </a:solidFill>
                <a:highlight>
                  <a:srgbClr val="FFFF00"/>
                </a:highlight>
                <a:latin typeface="黑体" panose="02010609060101010101" charset="-122"/>
                <a:ea typeface="黑体" panose="02010609060101010101" charset="-122"/>
                <a:sym typeface="Wingdings" panose="05000000000000000000" pitchFamily="2" charset="2"/>
              </a:rPr>
              <a:t>对反面论证的理由给出回应，使两方面观点形成有效交流。</a:t>
            </a:r>
            <a:endParaRPr lang="en-US" altLang="zh-CN" sz="1600" dirty="0">
              <a:solidFill>
                <a:srgbClr val="333333"/>
              </a:solidFill>
              <a:latin typeface="黑体" panose="02010609060101010101" charset="-122"/>
              <a:ea typeface="黑体" panose="02010609060101010101" charset="-122"/>
              <a:sym typeface="Wingdings" panose="05000000000000000000" pitchFamily="2" charset="2"/>
            </a:endParaRPr>
          </a:p>
          <a:p>
            <a:pPr marL="457200" indent="-457200" algn="just">
              <a:lnSpc>
                <a:spcPct val="150000"/>
              </a:lnSpc>
              <a:buFont typeface="+mj-lt"/>
              <a:buAutoNum type="arabicPeriod"/>
            </a:pPr>
            <a:r>
              <a:rPr lang="zh-CN" altLang="en-US" sz="1600" b="1" dirty="0">
                <a:solidFill>
                  <a:srgbClr val="333333"/>
                </a:solidFill>
                <a:latin typeface="黑体" panose="02010609060101010101" charset="-122"/>
                <a:ea typeface="黑体" panose="02010609060101010101" charset="-122"/>
                <a:sym typeface="Wingdings" panose="05000000000000000000" pitchFamily="2" charset="2"/>
              </a:rPr>
              <a:t>若综合论证立场为偏向正方，则：可以是顺着反面论证理由的思路论证，得出反面论证的理由还有缺漏；也可以是指出反面论证理由的思路中，理由前提站不住脚。</a:t>
            </a:r>
            <a:endParaRPr lang="en-US" altLang="zh-CN" sz="1600" b="1" dirty="0">
              <a:solidFill>
                <a:srgbClr val="333333"/>
              </a:solidFill>
              <a:latin typeface="黑体" panose="02010609060101010101" charset="-122"/>
              <a:ea typeface="黑体" panose="02010609060101010101" charset="-122"/>
              <a:sym typeface="Wingdings" panose="05000000000000000000" pitchFamily="2" charset="2"/>
            </a:endParaRPr>
          </a:p>
          <a:p>
            <a:pPr marL="457200" indent="-457200" algn="just">
              <a:lnSpc>
                <a:spcPct val="150000"/>
              </a:lnSpc>
              <a:buFont typeface="+mj-lt"/>
              <a:buAutoNum type="arabicPeriod"/>
            </a:pPr>
            <a:r>
              <a:rPr lang="zh-CN" altLang="en-US" sz="1600" b="1" dirty="0">
                <a:solidFill>
                  <a:srgbClr val="333333"/>
                </a:solidFill>
                <a:latin typeface="黑体" panose="02010609060101010101" charset="-122"/>
                <a:ea typeface="黑体" panose="02010609060101010101" charset="-122"/>
                <a:sym typeface="Wingdings" panose="05000000000000000000" pitchFamily="2" charset="2"/>
              </a:rPr>
              <a:t>若综合论证立场为偏向反方，则：可以是顺着正面论证理由的思路论证，得出正面论证的理由还有缺漏；也可以是指出正面论证理由的思路中，理由前提站不住脚。</a:t>
            </a:r>
            <a:endParaRPr kumimoji="0" lang="zh-CN" altLang="en-US" sz="1600" b="1" i="0" u="none" strike="noStrike" kern="1200" cap="none" spc="0" normalizeH="0" baseline="0" dirty="0">
              <a:solidFill>
                <a:srgbClr val="333333"/>
              </a:solidFill>
              <a:latin typeface="黑体" panose="02010609060101010101" charset="-122"/>
              <a:ea typeface="黑体" panose="02010609060101010101" charset="-122"/>
              <a:cs typeface="华文仿宋" panose="02010600040101010101" pitchFamily="2" charset="-122"/>
              <a:sym typeface="Wingdings" panose="05000000000000000000" pitchFamily="2" charset="2"/>
            </a:endParaRP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13</a:t>
            </a:fld>
            <a:endParaRPr lang="zh-CN" altLang="en-US"/>
          </a:p>
        </p:txBody>
      </p:sp>
      <p:sp>
        <p:nvSpPr>
          <p:cNvPr id="9" name="文本框 8"/>
          <p:cNvSpPr txBox="1"/>
          <p:nvPr/>
        </p:nvSpPr>
        <p:spPr>
          <a:xfrm>
            <a:off x="3972561" y="420408"/>
            <a:ext cx="42468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正反正论证：注意事项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indent="0">
              <a:lnSpc>
                <a:spcPct val="160000"/>
              </a:lnSpc>
              <a:buFont typeface="Arial" panose="020B0604020202020204" pitchFamily="34" charset="0"/>
              <a:buNone/>
            </a:pPr>
            <a:r>
              <a:rPr lang="zh-CN" sz="2000">
                <a:solidFill>
                  <a:srgbClr val="191B1F"/>
                </a:solidFill>
                <a:latin typeface="黑体" panose="02010609060101010101" charset="-122"/>
                <a:ea typeface="黑体" panose="02010609060101010101" charset="-122"/>
                <a:cs typeface="黑体" panose="02010609060101010101" charset="-122"/>
                <a:sym typeface="+mn-ea"/>
              </a:rPr>
              <a:t>ARG模型使用在评价任何时候、任何人（说话或文章）观点时，从论证质量上确认是否同时满足可接受性（A）、相关性（R）、充分性（G）三个方面的标准，从而识别其观点是否正确。</a:t>
            </a:r>
          </a:p>
          <a:p>
            <a:pPr marL="342900" indent="-342900">
              <a:lnSpc>
                <a:spcPct val="160000"/>
              </a:lnSpc>
              <a:buFont typeface="Arial" panose="020B0604020202020204" pitchFamily="34" charset="0"/>
              <a:buChar char="•"/>
            </a:pPr>
            <a:r>
              <a:rPr lang="zh-CN" sz="2000">
                <a:solidFill>
                  <a:srgbClr val="191B1F"/>
                </a:solidFill>
                <a:latin typeface="黑体" panose="02010609060101010101" charset="-122"/>
                <a:ea typeface="黑体" panose="02010609060101010101" charset="-122"/>
                <a:cs typeface="黑体" panose="02010609060101010101" charset="-122"/>
                <a:sym typeface="+mn-ea"/>
              </a:rPr>
              <a:t>A（Acceptability）可接受性：理由的可接受性，即理由是可以被相信、被接受的。而真实是可接受的前提，所以也可以称为真实性。</a:t>
            </a:r>
          </a:p>
          <a:p>
            <a:pPr marL="342900" indent="-342900">
              <a:lnSpc>
                <a:spcPct val="160000"/>
              </a:lnSpc>
              <a:buFont typeface="Arial" panose="020B0604020202020204" pitchFamily="34" charset="0"/>
              <a:buChar char="•"/>
            </a:pPr>
            <a:r>
              <a:rPr lang="zh-CN" sz="2000">
                <a:solidFill>
                  <a:srgbClr val="191B1F"/>
                </a:solidFill>
                <a:latin typeface="黑体" panose="02010609060101010101" charset="-122"/>
                <a:ea typeface="黑体" panose="02010609060101010101" charset="-122"/>
                <a:cs typeface="黑体" panose="02010609060101010101" charset="-122"/>
                <a:sym typeface="+mn-ea"/>
              </a:rPr>
              <a:t>R（Relevance）相关性，也就是说，理由和结论之间必须存在关联。</a:t>
            </a:r>
          </a:p>
          <a:p>
            <a:pPr marL="342900" indent="-342900">
              <a:lnSpc>
                <a:spcPct val="160000"/>
              </a:lnSpc>
              <a:buFont typeface="Arial" panose="020B0604020202020204" pitchFamily="34" charset="0"/>
              <a:buChar char="•"/>
            </a:pPr>
            <a:r>
              <a:rPr lang="zh-CN" sz="2000">
                <a:solidFill>
                  <a:srgbClr val="191B1F"/>
                </a:solidFill>
                <a:latin typeface="黑体" panose="02010609060101010101" charset="-122"/>
                <a:ea typeface="黑体" panose="02010609060101010101" charset="-122"/>
                <a:cs typeface="黑体" panose="02010609060101010101" charset="-122"/>
                <a:sym typeface="+mn-ea"/>
              </a:rPr>
              <a:t>G（Good ground）充分性，意思是说，理由要“足以”推出结论。</a:t>
            </a:r>
          </a:p>
          <a:p>
            <a:pPr indent="0">
              <a:lnSpc>
                <a:spcPct val="160000"/>
              </a:lnSpc>
              <a:buFont typeface="Arial" panose="020B0604020202020204" pitchFamily="34" charset="0"/>
              <a:buNone/>
            </a:pPr>
            <a:r>
              <a:rPr lang="zh-CN" sz="2000">
                <a:solidFill>
                  <a:srgbClr val="191B1F"/>
                </a:solidFill>
                <a:latin typeface="黑体" panose="02010609060101010101" charset="-122"/>
                <a:ea typeface="黑体" panose="02010609060101010101" charset="-122"/>
                <a:cs typeface="黑体" panose="02010609060101010101" charset="-122"/>
                <a:sym typeface="+mn-ea"/>
              </a:rPr>
              <a:t>观点的“理由”上只有同时满足这三个标准，才是成立的、可采信的。</a:t>
            </a:r>
            <a:endPar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endParaRP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14</a:t>
            </a:fld>
            <a:endParaRPr lang="zh-CN" altLang="en-US"/>
          </a:p>
        </p:txBody>
      </p:sp>
      <p:sp>
        <p:nvSpPr>
          <p:cNvPr id="9" name="文本框 8"/>
          <p:cNvSpPr txBox="1"/>
          <p:nvPr/>
        </p:nvSpPr>
        <p:spPr>
          <a:xfrm>
            <a:off x="5193666" y="420408"/>
            <a:ext cx="180467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ARG</a:t>
            </a: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p:txBody>
          <a:bodyPr/>
          <a:lstStyle/>
          <a:p>
            <a:fld id="{2FB285C0-491D-4C21-BF6B-E40BE1782FA7}" type="slidenum">
              <a:rPr lang="zh-CN" altLang="en-US" smtClean="0"/>
              <a:t>15</a:t>
            </a:fld>
            <a:endParaRPr lang="zh-CN" altLang="en-US"/>
          </a:p>
        </p:txBody>
      </p:sp>
      <p:sp>
        <p:nvSpPr>
          <p:cNvPr id="9" name="文本框 8"/>
          <p:cNvSpPr txBox="1"/>
          <p:nvPr/>
        </p:nvSpPr>
        <p:spPr>
          <a:xfrm>
            <a:off x="3427413" y="2413038"/>
            <a:ext cx="5337175"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第二部分：</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Moral Reasoning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16</a:t>
            </a:fld>
            <a:endParaRPr lang="zh-CN" altLang="en-US"/>
          </a:p>
        </p:txBody>
      </p:sp>
      <p:sp>
        <p:nvSpPr>
          <p:cNvPr id="9" name="文本框 8"/>
          <p:cNvSpPr txBox="1"/>
          <p:nvPr/>
        </p:nvSpPr>
        <p:spPr>
          <a:xfrm>
            <a:off x="4582161" y="420408"/>
            <a:ext cx="30276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概览：伦理分野</a:t>
            </a:r>
          </a:p>
        </p:txBody>
      </p:sp>
      <p:sp>
        <p:nvSpPr>
          <p:cNvPr id="10" name="文本框 9"/>
          <p:cNvSpPr txBox="1"/>
          <p:nvPr/>
        </p:nvSpPr>
        <p:spPr>
          <a:xfrm>
            <a:off x="994410" y="1748790"/>
            <a:ext cx="5132705" cy="3107690"/>
          </a:xfrm>
          <a:prstGeom prst="rect">
            <a:avLst/>
          </a:prstGeom>
          <a:noFill/>
        </p:spPr>
        <p:txBody>
          <a:bodyPr wrap="square" rtlCol="0">
            <a:spAutoFit/>
          </a:bodyPr>
          <a:lstStyle/>
          <a:p>
            <a:pPr>
              <a:lnSpc>
                <a:spcPct val="140000"/>
              </a:lnSpc>
            </a:pPr>
            <a:r>
              <a:rPr lang="zh-CN" altLang="en-US" sz="2000">
                <a:highlight>
                  <a:srgbClr val="FFFF00"/>
                </a:highlight>
                <a:latin typeface="黑体" panose="02010609060101010101" charset="-122"/>
                <a:ea typeface="黑体" panose="02010609060101010101" charset="-122"/>
                <a:cs typeface="黑体" panose="02010609060101010101" charset="-122"/>
              </a:rPr>
              <a:t>目的论</a:t>
            </a:r>
          </a:p>
          <a:p>
            <a:pPr marL="342900" indent="-342900">
              <a:lnSpc>
                <a:spcPct val="140000"/>
              </a:lnSpc>
              <a:buFont typeface="Wingdings" panose="05000000000000000000" charset="0"/>
              <a:buChar char="Ø"/>
            </a:pPr>
            <a:r>
              <a:rPr lang="zh-CN" altLang="en-US" sz="2000">
                <a:latin typeface="黑体" panose="02010609060101010101" charset="-122"/>
                <a:ea typeface="黑体" panose="02010609060101010101" charset="-122"/>
                <a:cs typeface="黑体" panose="02010609060101010101" charset="-122"/>
              </a:rPr>
              <a:t>善</a:t>
            </a:r>
            <a:r>
              <a:rPr lang="en-US" altLang="zh-CN" sz="2000">
                <a:latin typeface="黑体" panose="02010609060101010101" charset="-122"/>
                <a:ea typeface="黑体" panose="02010609060101010101" charset="-122"/>
                <a:cs typeface="黑体" panose="02010609060101010101" charset="-122"/>
              </a:rPr>
              <a:t>Good &gt; </a:t>
            </a:r>
            <a:r>
              <a:rPr lang="zh-CN" altLang="en-US" sz="2000">
                <a:latin typeface="黑体" panose="02010609060101010101" charset="-122"/>
                <a:ea typeface="黑体" panose="02010609060101010101" charset="-122"/>
                <a:cs typeface="黑体" panose="02010609060101010101" charset="-122"/>
              </a:rPr>
              <a:t>正当</a:t>
            </a:r>
            <a:r>
              <a:rPr lang="en-US" altLang="zh-CN" sz="2000">
                <a:latin typeface="黑体" panose="02010609060101010101" charset="-122"/>
                <a:ea typeface="黑体" panose="02010609060101010101" charset="-122"/>
                <a:cs typeface="黑体" panose="02010609060101010101" charset="-122"/>
              </a:rPr>
              <a:t>Right</a:t>
            </a:r>
          </a:p>
          <a:p>
            <a:pPr marL="342900" indent="-342900">
              <a:lnSpc>
                <a:spcPct val="140000"/>
              </a:lnSpc>
              <a:buFont typeface="Wingdings" panose="05000000000000000000" charset="0"/>
              <a:buChar char="Ø"/>
            </a:pPr>
            <a:r>
              <a:rPr lang="zh-CN" altLang="en-US" sz="2000">
                <a:latin typeface="黑体" panose="02010609060101010101" charset="-122"/>
                <a:ea typeface="黑体" panose="02010609060101010101" charset="-122"/>
                <a:cs typeface="黑体" panose="02010609060101010101" charset="-122"/>
              </a:rPr>
              <a:t>要产生最大的善！</a:t>
            </a:r>
          </a:p>
          <a:p>
            <a:pPr marL="342900" indent="-342900">
              <a:lnSpc>
                <a:spcPct val="140000"/>
              </a:lnSpc>
              <a:buFont typeface="Wingdings" panose="05000000000000000000" charset="0"/>
              <a:buChar char="Ø"/>
            </a:pPr>
            <a:r>
              <a:rPr lang="zh-CN" altLang="en-US" sz="2000">
                <a:latin typeface="黑体" panose="02010609060101010101" charset="-122"/>
                <a:ea typeface="黑体" panose="02010609060101010101" charset="-122"/>
                <a:cs typeface="黑体" panose="02010609060101010101" charset="-122"/>
              </a:rPr>
              <a:t>分类：（依据是给谁造成的结果）</a:t>
            </a:r>
          </a:p>
          <a:p>
            <a:pPr marL="800100" lvl="1"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给自己：利己主义</a:t>
            </a:r>
          </a:p>
          <a:p>
            <a:pPr marL="800100" lvl="1"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给他人：利他主义</a:t>
            </a:r>
          </a:p>
          <a:p>
            <a:pPr marL="800100" lvl="1"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给最大多数人的最大幸福：功利主义</a:t>
            </a:r>
          </a:p>
        </p:txBody>
      </p:sp>
      <p:sp>
        <p:nvSpPr>
          <p:cNvPr id="12" name="文本框 11"/>
          <p:cNvSpPr txBox="1"/>
          <p:nvPr/>
        </p:nvSpPr>
        <p:spPr>
          <a:xfrm>
            <a:off x="6824345" y="1748155"/>
            <a:ext cx="4495800" cy="2676525"/>
          </a:xfrm>
          <a:prstGeom prst="rect">
            <a:avLst/>
          </a:prstGeom>
          <a:noFill/>
        </p:spPr>
        <p:txBody>
          <a:bodyPr wrap="square" rtlCol="0">
            <a:spAutoFit/>
          </a:bodyPr>
          <a:lstStyle/>
          <a:p>
            <a:pPr>
              <a:lnSpc>
                <a:spcPct val="140000"/>
              </a:lnSpc>
            </a:pPr>
            <a:r>
              <a:rPr lang="zh-CN" sz="2000">
                <a:highlight>
                  <a:srgbClr val="FFFF00"/>
                </a:highlight>
                <a:latin typeface="黑体" panose="02010609060101010101" charset="-122"/>
                <a:ea typeface="黑体" panose="02010609060101010101" charset="-122"/>
                <a:cs typeface="黑体" panose="02010609060101010101" charset="-122"/>
              </a:rPr>
              <a:t>义务论</a:t>
            </a:r>
          </a:p>
          <a:p>
            <a:pPr marL="342900" indent="-342900">
              <a:lnSpc>
                <a:spcPct val="140000"/>
              </a:lnSpc>
              <a:buFont typeface="Wingdings" panose="05000000000000000000" charset="0"/>
              <a:buChar char="Ø"/>
            </a:pPr>
            <a:r>
              <a:rPr lang="zh-CN" sz="2000">
                <a:latin typeface="黑体" panose="02010609060101010101" charset="-122"/>
                <a:ea typeface="黑体" panose="02010609060101010101" charset="-122"/>
                <a:cs typeface="黑体" panose="02010609060101010101" charset="-122"/>
              </a:rPr>
              <a:t>正当</a:t>
            </a:r>
            <a:r>
              <a:rPr lang="en-US" altLang="zh-CN" sz="2000">
                <a:latin typeface="黑体" panose="02010609060101010101" charset="-122"/>
                <a:ea typeface="黑体" panose="02010609060101010101" charset="-122"/>
                <a:cs typeface="黑体" panose="02010609060101010101" charset="-122"/>
              </a:rPr>
              <a:t>Right &gt; </a:t>
            </a:r>
            <a:r>
              <a:rPr lang="zh-CN" altLang="en-US" sz="2000">
                <a:latin typeface="黑体" panose="02010609060101010101" charset="-122"/>
                <a:ea typeface="黑体" panose="02010609060101010101" charset="-122"/>
                <a:cs typeface="黑体" panose="02010609060101010101" charset="-122"/>
              </a:rPr>
              <a:t>善</a:t>
            </a:r>
            <a:r>
              <a:rPr lang="en-US" altLang="zh-CN" sz="2000">
                <a:latin typeface="黑体" panose="02010609060101010101" charset="-122"/>
                <a:ea typeface="黑体" panose="02010609060101010101" charset="-122"/>
                <a:cs typeface="黑体" panose="02010609060101010101" charset="-122"/>
              </a:rPr>
              <a:t>Right</a:t>
            </a:r>
          </a:p>
          <a:p>
            <a:pPr marL="342900" indent="-342900">
              <a:lnSpc>
                <a:spcPct val="140000"/>
              </a:lnSpc>
              <a:buFont typeface="Wingdings" panose="05000000000000000000" charset="0"/>
              <a:buChar char="Ø"/>
            </a:pPr>
            <a:r>
              <a:rPr lang="zh-CN" altLang="en-US" sz="2000">
                <a:latin typeface="黑体" panose="02010609060101010101" charset="-122"/>
                <a:ea typeface="黑体" panose="02010609060101010101" charset="-122"/>
                <a:cs typeface="黑体" panose="02010609060101010101" charset="-122"/>
              </a:rPr>
              <a:t>正当性是内在的，与结果无关！</a:t>
            </a:r>
          </a:p>
          <a:p>
            <a:pPr marL="342900" indent="-342900">
              <a:lnSpc>
                <a:spcPct val="140000"/>
              </a:lnSpc>
              <a:buFont typeface="Wingdings" panose="05000000000000000000" charset="0"/>
              <a:buChar char="Ø"/>
            </a:pPr>
            <a:r>
              <a:rPr lang="zh-CN" altLang="en-US" sz="2000">
                <a:latin typeface="黑体" panose="02010609060101010101" charset="-122"/>
                <a:ea typeface="黑体" panose="02010609060101010101" charset="-122"/>
                <a:cs typeface="黑体" panose="02010609060101010101" charset="-122"/>
              </a:rPr>
              <a:t>分类：</a:t>
            </a:r>
          </a:p>
          <a:p>
            <a:pPr marL="800100" lvl="1"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义务：多元论</a:t>
            </a:r>
          </a:p>
          <a:p>
            <a:pPr marL="800100" lvl="1"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权利：契约论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17</a:t>
            </a:fld>
            <a:endParaRPr lang="zh-CN" altLang="en-US"/>
          </a:p>
        </p:txBody>
      </p:sp>
      <p:sp>
        <p:nvSpPr>
          <p:cNvPr id="9" name="文本框 8"/>
          <p:cNvSpPr txBox="1"/>
          <p:nvPr/>
        </p:nvSpPr>
        <p:spPr>
          <a:xfrm>
            <a:off x="4030346" y="420408"/>
            <a:ext cx="413131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概览：</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Doing &amp; Being</a:t>
            </a:r>
          </a:p>
        </p:txBody>
      </p:sp>
      <p:sp>
        <p:nvSpPr>
          <p:cNvPr id="10" name="文本框 9"/>
          <p:cNvSpPr txBox="1"/>
          <p:nvPr/>
        </p:nvSpPr>
        <p:spPr>
          <a:xfrm>
            <a:off x="1449070" y="1797050"/>
            <a:ext cx="4220210" cy="2245360"/>
          </a:xfrm>
          <a:prstGeom prst="rect">
            <a:avLst/>
          </a:prstGeom>
          <a:noFill/>
        </p:spPr>
        <p:txBody>
          <a:bodyPr wrap="square" rtlCol="0">
            <a:spAutoFit/>
          </a:bodyPr>
          <a:lstStyle/>
          <a:p>
            <a:pPr>
              <a:lnSpc>
                <a:spcPct val="140000"/>
              </a:lnSpc>
            </a:pPr>
            <a:r>
              <a:rPr lang="en-US" sz="2000">
                <a:highlight>
                  <a:srgbClr val="FFFF00"/>
                </a:highlight>
                <a:latin typeface="黑体" panose="02010609060101010101" charset="-122"/>
                <a:ea typeface="黑体" panose="02010609060101010101" charset="-122"/>
                <a:cs typeface="黑体" panose="02010609060101010101" charset="-122"/>
              </a:rPr>
              <a:t>Doing (Action centered)</a:t>
            </a:r>
          </a:p>
          <a:p>
            <a:pPr marL="342900"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利己主义</a:t>
            </a:r>
          </a:p>
          <a:p>
            <a:pPr marL="342900"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功利主义</a:t>
            </a:r>
          </a:p>
          <a:p>
            <a:pPr marL="342900"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义务论</a:t>
            </a:r>
          </a:p>
          <a:p>
            <a:pPr marL="342900"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契约论</a:t>
            </a:r>
          </a:p>
        </p:txBody>
      </p:sp>
      <p:sp>
        <p:nvSpPr>
          <p:cNvPr id="12" name="文本框 11"/>
          <p:cNvSpPr txBox="1"/>
          <p:nvPr/>
        </p:nvSpPr>
        <p:spPr>
          <a:xfrm>
            <a:off x="6844030" y="1797050"/>
            <a:ext cx="4220210" cy="953135"/>
          </a:xfrm>
          <a:prstGeom prst="rect">
            <a:avLst/>
          </a:prstGeom>
          <a:noFill/>
        </p:spPr>
        <p:txBody>
          <a:bodyPr wrap="square" rtlCol="0">
            <a:spAutoFit/>
          </a:bodyPr>
          <a:lstStyle/>
          <a:p>
            <a:pPr>
              <a:lnSpc>
                <a:spcPct val="140000"/>
              </a:lnSpc>
            </a:pPr>
            <a:r>
              <a:rPr lang="en-US" sz="2000">
                <a:highlight>
                  <a:srgbClr val="FFFF00"/>
                </a:highlight>
                <a:latin typeface="黑体" panose="02010609060101010101" charset="-122"/>
                <a:ea typeface="黑体" panose="02010609060101010101" charset="-122"/>
                <a:cs typeface="黑体" panose="02010609060101010101" charset="-122"/>
              </a:rPr>
              <a:t>Being (Agent centered)</a:t>
            </a:r>
          </a:p>
          <a:p>
            <a:pPr marL="342900"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美德伦理学</a:t>
            </a:r>
          </a:p>
        </p:txBody>
      </p:sp>
      <p:sp>
        <p:nvSpPr>
          <p:cNvPr id="15" name="文本框 14"/>
          <p:cNvSpPr txBox="1"/>
          <p:nvPr/>
        </p:nvSpPr>
        <p:spPr>
          <a:xfrm>
            <a:off x="6844030" y="3806190"/>
            <a:ext cx="4220210" cy="1383665"/>
          </a:xfrm>
          <a:prstGeom prst="rect">
            <a:avLst/>
          </a:prstGeom>
          <a:noFill/>
        </p:spPr>
        <p:txBody>
          <a:bodyPr wrap="square" rtlCol="0">
            <a:spAutoFit/>
          </a:bodyPr>
          <a:lstStyle/>
          <a:p>
            <a:pPr>
              <a:lnSpc>
                <a:spcPct val="140000"/>
              </a:lnSpc>
            </a:pPr>
            <a:r>
              <a:rPr lang="zh-CN" altLang="en-US" sz="2000">
                <a:highlight>
                  <a:srgbClr val="FFFF00"/>
                </a:highlight>
                <a:latin typeface="黑体" panose="02010609060101010101" charset="-122"/>
                <a:ea typeface="黑体" panose="02010609060101010101" charset="-122"/>
                <a:cs typeface="黑体" panose="02010609060101010101" charset="-122"/>
              </a:rPr>
              <a:t>其他</a:t>
            </a:r>
            <a:endParaRPr lang="en-US" sz="2000">
              <a:highlight>
                <a:srgbClr val="FFFF00"/>
              </a:highlight>
              <a:latin typeface="黑体" panose="02010609060101010101" charset="-122"/>
              <a:ea typeface="黑体" panose="02010609060101010101" charset="-122"/>
              <a:cs typeface="黑体" panose="02010609060101010101" charset="-122"/>
            </a:endParaRPr>
          </a:p>
          <a:p>
            <a:pPr marL="342900"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共同体主义（加入了关系范畴、历史维度）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18</a:t>
            </a:fld>
            <a:endParaRPr lang="zh-CN" altLang="en-US"/>
          </a:p>
        </p:txBody>
      </p:sp>
      <p:sp>
        <p:nvSpPr>
          <p:cNvPr id="9" name="文本框 8"/>
          <p:cNvSpPr txBox="1"/>
          <p:nvPr/>
        </p:nvSpPr>
        <p:spPr>
          <a:xfrm>
            <a:off x="4582161" y="420408"/>
            <a:ext cx="30276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概览：道德进路</a:t>
            </a:r>
          </a:p>
        </p:txBody>
      </p:sp>
      <p:pic>
        <p:nvPicPr>
          <p:cNvPr id="11" name="图片 1"/>
          <p:cNvPicPr>
            <a:picLocks noChangeAspect="1"/>
          </p:cNvPicPr>
          <p:nvPr/>
        </p:nvPicPr>
        <p:blipFill>
          <a:blip r:embed="rId2"/>
          <a:srcRect l="7583" t="22030"/>
          <a:stretch>
            <a:fillRect/>
          </a:stretch>
        </p:blipFill>
        <p:spPr>
          <a:xfrm>
            <a:off x="1932940" y="1771650"/>
            <a:ext cx="8099425" cy="4044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19</a:t>
            </a:fld>
            <a:endParaRPr lang="zh-CN" altLang="en-US"/>
          </a:p>
        </p:txBody>
      </p:sp>
      <p:sp>
        <p:nvSpPr>
          <p:cNvPr id="9" name="文本框 8"/>
          <p:cNvSpPr txBox="1"/>
          <p:nvPr/>
        </p:nvSpPr>
        <p:spPr>
          <a:xfrm>
            <a:off x="4582161" y="420408"/>
            <a:ext cx="30276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概览：三大进路</a:t>
            </a:r>
          </a:p>
        </p:txBody>
      </p:sp>
      <p:pic>
        <p:nvPicPr>
          <p:cNvPr id="10" name="图片 2"/>
          <p:cNvPicPr>
            <a:picLocks noChangeAspect="1"/>
          </p:cNvPicPr>
          <p:nvPr/>
        </p:nvPicPr>
        <p:blipFill>
          <a:blip r:embed="rId2"/>
          <a:srcRect t="25495" b="6940"/>
          <a:stretch>
            <a:fillRect/>
          </a:stretch>
        </p:blipFill>
        <p:spPr>
          <a:xfrm>
            <a:off x="1610360" y="1798320"/>
            <a:ext cx="9213215" cy="31445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70255" y="1468120"/>
            <a:ext cx="1064196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t" anchorCtr="0"/>
          <a:lstStyle/>
          <a:p>
            <a:pPr marL="342900" indent="-342900" algn="l">
              <a:lnSpc>
                <a:spcPct val="13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时间：下周五</a:t>
            </a:r>
            <a:r>
              <a:rPr kumimoji="0" lang="en-US" altLang="zh-CN"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16:30-18:30</a:t>
            </a:r>
            <a:r>
              <a:rPr kumimoji="0" lang="zh-CN" altLang="en-US"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（陈春叶、左晨阳、芮子航</a:t>
            </a:r>
            <a:r>
              <a:rPr kumimoji="0" lang="en-US" altLang="zh-CN"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17:30-19:30</a:t>
            </a:r>
            <a:r>
              <a:rPr kumimoji="0" lang="zh-CN" altLang="en-US"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，张家鸣</a:t>
            </a:r>
            <a:r>
              <a:rPr kumimoji="0" lang="en-US" altLang="zh-CN"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17:10-19:10</a:t>
            </a:r>
            <a:r>
              <a:rPr kumimoji="0" lang="zh-CN" altLang="en-US"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左右）</a:t>
            </a:r>
          </a:p>
          <a:p>
            <a:pPr marL="342900" indent="-342900" algn="l">
              <a:lnSpc>
                <a:spcPct val="13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教室：建华</a:t>
            </a:r>
            <a:r>
              <a:rPr kumimoji="0" lang="en-US" altLang="zh-CN"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208</a:t>
            </a:r>
            <a:endParaRPr kumimoji="0" lang="zh-CN" altLang="en-US"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endParaRPr>
          </a:p>
          <a:p>
            <a:pPr marL="342900" indent="-342900" algn="l">
              <a:lnSpc>
                <a:spcPct val="13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考试形式：闭卷考试</a:t>
            </a:r>
          </a:p>
          <a:p>
            <a:pPr marL="342900" indent="-342900" algn="l">
              <a:lnSpc>
                <a:spcPct val="13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题目类型：简答</a:t>
            </a:r>
            <a:r>
              <a:rPr kumimoji="0" lang="en-US" altLang="zh-CN"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a:t>
            </a:r>
            <a:r>
              <a:rPr kumimoji="0" lang="zh-CN" altLang="en-US"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论述（没有选择题）</a:t>
            </a:r>
          </a:p>
          <a:p>
            <a:pPr marL="342900" indent="-342900" algn="l">
              <a:lnSpc>
                <a:spcPct val="13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最多提前</a:t>
            </a:r>
            <a:r>
              <a:rPr kumimoji="0" lang="en-US" altLang="zh-CN"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30</a:t>
            </a:r>
            <a:r>
              <a:rPr kumimoji="0" lang="zh-CN" altLang="en-US" sz="2000" b="0" i="0" u="none" strike="noStrike" kern="1200" cap="none" spc="0" normalizeH="0" baseline="0" dirty="0">
                <a:solidFill>
                  <a:srgbClr val="333333"/>
                </a:solidFill>
                <a:latin typeface="华文仿宋" panose="02010600040101010101" pitchFamily="2" charset="-122"/>
                <a:ea typeface="华文仿宋" panose="02010600040101010101" pitchFamily="2" charset="-122"/>
                <a:cs typeface="华文仿宋" panose="02010600040101010101" pitchFamily="2" charset="-122"/>
                <a:sym typeface="+mn-ea"/>
              </a:rPr>
              <a:t>分钟交卷。离开时请保持安静。</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2</a:t>
            </a:fld>
            <a:endParaRPr lang="zh-CN" altLang="en-US"/>
          </a:p>
        </p:txBody>
      </p:sp>
      <p:sp>
        <p:nvSpPr>
          <p:cNvPr id="9" name="文本框 8"/>
          <p:cNvSpPr txBox="1"/>
          <p:nvPr/>
        </p:nvSpPr>
        <p:spPr>
          <a:xfrm>
            <a:off x="4785361" y="420408"/>
            <a:ext cx="26212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期末考试安排</a:t>
            </a:r>
          </a:p>
        </p:txBody>
      </p:sp>
      <p:pic>
        <p:nvPicPr>
          <p:cNvPr id="10" name="图片 9"/>
          <p:cNvPicPr>
            <a:picLocks noChangeAspect="1"/>
          </p:cNvPicPr>
          <p:nvPr/>
        </p:nvPicPr>
        <p:blipFill>
          <a:blip r:embed="rId2"/>
          <a:stretch>
            <a:fillRect/>
          </a:stretch>
        </p:blipFill>
        <p:spPr>
          <a:xfrm>
            <a:off x="1985010" y="4042410"/>
            <a:ext cx="8221980" cy="1950720"/>
          </a:xfrm>
          <a:prstGeom prst="rect">
            <a:avLst/>
          </a:prstGeom>
        </p:spPr>
      </p:pic>
      <p:sp>
        <p:nvSpPr>
          <p:cNvPr id="12" name="文本框 11"/>
          <p:cNvSpPr txBox="1"/>
          <p:nvPr/>
        </p:nvSpPr>
        <p:spPr>
          <a:xfrm>
            <a:off x="4822825" y="5031105"/>
            <a:ext cx="2251710" cy="337185"/>
          </a:xfrm>
          <a:prstGeom prst="rect">
            <a:avLst/>
          </a:prstGeom>
          <a:noFill/>
        </p:spPr>
        <p:txBody>
          <a:bodyPr wrap="square" rtlCol="0">
            <a:spAutoFit/>
          </a:bodyPr>
          <a:lstStyle/>
          <a:p>
            <a:r>
              <a:rPr lang="en-US" altLang="zh-CN" sz="1600">
                <a:solidFill>
                  <a:srgbClr val="FF0000"/>
                </a:solidFill>
              </a:rPr>
              <a:t>&amp;</a:t>
            </a:r>
            <a:r>
              <a:rPr lang="zh-CN" altLang="en-US" sz="1600">
                <a:solidFill>
                  <a:srgbClr val="FF0000"/>
                </a:solidFill>
              </a:rPr>
              <a:t>假期作业（</a:t>
            </a:r>
            <a:r>
              <a:rPr lang="en-US" altLang="zh-CN" sz="1600">
                <a:solidFill>
                  <a:srgbClr val="FF0000"/>
                </a:solidFill>
              </a:rPr>
              <a:t>1</a:t>
            </a:r>
            <a:r>
              <a:rPr lang="zh-CN" altLang="en-US" sz="1600">
                <a:solidFill>
                  <a:srgbClr val="FF0000"/>
                </a:solidFill>
              </a:rPr>
              <a:t>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285750" indent="-285750">
              <a:lnSpc>
                <a:spcPct val="140000"/>
              </a:lnSpc>
              <a:buFont typeface="Wingdings" panose="05000000000000000000" charset="0"/>
              <a:buChar char="Ø"/>
            </a:pP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文艺复兴时期的</a:t>
            </a:r>
            <a:r>
              <a:rPr kumimoji="0" lang="zh-CN" altLang="en-US" sz="1600" b="0" i="0" u="none" strike="noStrike" kern="1200" cap="none" spc="0" normalizeH="0" baseline="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人文主义</a:t>
            </a: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：人的自然欲望就是人的本性，人生的唯一目的就是应该按人的本性去享乐和追求现世的物质生活的幸福。</a:t>
            </a:r>
          </a:p>
          <a:p>
            <a:pPr marL="285750" indent="-285750">
              <a:lnSpc>
                <a:spcPct val="140000"/>
              </a:lnSpc>
              <a:buFont typeface="Wingdings" panose="05000000000000000000" charset="0"/>
              <a:buChar char="Ø"/>
            </a:pPr>
            <a:r>
              <a:rPr kumimoji="0" lang="zh-CN" altLang="en-US" sz="1600" b="0" i="0" u="none" strike="noStrike" kern="1200" cap="none" spc="0" normalizeH="0" baseline="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霍布斯</a:t>
            </a: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《利维坦》：人的天性是极端利己的，人生的目的就是在追求私利的竞赛中获胜，一切道德规范都要以是否合乎人的利己心为标准；</a:t>
            </a:r>
          </a:p>
          <a:p>
            <a:pPr marL="285750" indent="-285750">
              <a:lnSpc>
                <a:spcPct val="140000"/>
              </a:lnSpc>
              <a:buFont typeface="Wingdings" panose="05000000000000000000" charset="0"/>
              <a:buChar char="Ø"/>
            </a:pPr>
            <a:r>
              <a:rPr kumimoji="0" lang="zh-CN" altLang="en-US" sz="1600" b="0" i="0" u="none" strike="noStrike" kern="1200" cap="none" spc="0" normalizeH="0" baseline="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洛克</a:t>
            </a: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：每个人都拥有自然权利，其责任则是保护自己的权利、并且尊重其他人的同等权利。</a:t>
            </a:r>
          </a:p>
          <a:p>
            <a:pPr marL="285750" indent="-285750">
              <a:lnSpc>
                <a:spcPct val="140000"/>
              </a:lnSpc>
              <a:buFont typeface="Wingdings" panose="05000000000000000000" charset="0"/>
              <a:buChar char="Ø"/>
            </a:pPr>
            <a:r>
              <a:rPr kumimoji="0" lang="zh-CN" altLang="en-US" sz="1600" b="0" i="0" u="none" strike="noStrike" kern="1200" cap="none" spc="0" normalizeH="0" baseline="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曼德维尔</a:t>
            </a: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《蜜蜂的寓言》</a:t>
            </a:r>
          </a:p>
          <a:p>
            <a:pPr marL="742950" lvl="1" indent="-285750">
              <a:lnSpc>
                <a:spcPct val="140000"/>
              </a:lnSpc>
              <a:buFont typeface="Arial" panose="020B0604020202020204" pitchFamily="34" charset="0"/>
              <a:buChar char="•"/>
            </a:pP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私人恶德即公共利益：在强制性的行为限制中，个人为追求自身利益的行为可能会推进整个社会的福利。</a:t>
            </a:r>
          </a:p>
          <a:p>
            <a:pPr marL="742950" lvl="1" indent="-285750">
              <a:lnSpc>
                <a:spcPct val="140000"/>
              </a:lnSpc>
              <a:buFont typeface="Arial" panose="020B0604020202020204" pitchFamily="34" charset="0"/>
              <a:buChar char="•"/>
            </a:pP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每个人都力图得到他人的承认：这种社会性需求产生了把人置身其中的道德的伪装和道德生活的规则。</a:t>
            </a:r>
          </a:p>
          <a:p>
            <a:pPr marL="742950" lvl="1" indent="-285750">
              <a:lnSpc>
                <a:spcPct val="140000"/>
              </a:lnSpc>
              <a:buFont typeface="Arial" panose="020B0604020202020204" pitchFamily="34" charset="0"/>
              <a:buChar char="•"/>
            </a:pP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动机/目的论：我们不能根据其行为可能造成的结果去判断一个人。</a:t>
            </a:r>
          </a:p>
          <a:p>
            <a:pPr marL="285750" indent="-285750">
              <a:lnSpc>
                <a:spcPct val="140000"/>
              </a:lnSpc>
              <a:buFont typeface="Wingdings" panose="05000000000000000000" charset="0"/>
              <a:buChar char="Ø"/>
            </a:pPr>
            <a:r>
              <a:rPr kumimoji="0" lang="zh-CN" altLang="en-US" sz="1600" b="0" i="0" u="none" strike="noStrike" kern="1200" cap="none" spc="0" normalizeH="0" baseline="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笛福/休谟</a:t>
            </a: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：重新定义美德，使自利与美德一致（商业、经济自利是种促进美德的力量）。</a:t>
            </a:r>
          </a:p>
          <a:p>
            <a:pPr marL="285750" indent="-285750">
              <a:lnSpc>
                <a:spcPct val="140000"/>
              </a:lnSpc>
              <a:buFont typeface="Wingdings" panose="05000000000000000000" charset="0"/>
              <a:buChar char="Ø"/>
            </a:pPr>
            <a:r>
              <a:rPr kumimoji="0" lang="zh-CN" altLang="en-US" sz="1600" b="0" i="0" u="none" strike="noStrike" kern="1200" cap="none" spc="0" normalizeH="0" baseline="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亚当斯密</a:t>
            </a: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《国富论》：诉诸自爱而非人性。</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20</a:t>
            </a:fld>
            <a:endParaRPr lang="zh-CN" altLang="en-US"/>
          </a:p>
        </p:txBody>
      </p:sp>
      <p:sp>
        <p:nvSpPr>
          <p:cNvPr id="9" name="文本框 8"/>
          <p:cNvSpPr txBox="1"/>
          <p:nvPr/>
        </p:nvSpPr>
        <p:spPr>
          <a:xfrm>
            <a:off x="4582161" y="420408"/>
            <a:ext cx="30276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利己主义：发端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200000"/>
              </a:lnSpc>
              <a:buFont typeface="Wingdings" panose="05000000000000000000" charset="0"/>
              <a:buChar char="Ø"/>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心理利己主义（描述性的理论）：人类天性</a:t>
            </a:r>
            <a:r>
              <a:rPr kumimoji="0" lang="zh-CN" altLang="en-US" sz="2000" b="0" i="0" u="none" strike="noStrike" kern="1200" cap="none" spc="0" normalizeH="0" baseline="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只能</a:t>
            </a: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追求自利，而道德常常需要违背自己的利益，因此人无法做出符合道德的行为。利他只是改头换面的利己。</a:t>
            </a:r>
          </a:p>
          <a:p>
            <a:pPr marL="342900" indent="-342900">
              <a:lnSpc>
                <a:spcPct val="200000"/>
              </a:lnSpc>
              <a:buFont typeface="Wingdings" panose="05000000000000000000" charset="0"/>
              <a:buChar char="Ø"/>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道德利己主义（规范性的理论）：人的行为</a:t>
            </a:r>
            <a:r>
              <a:rPr kumimoji="0" lang="zh-CN" altLang="en-US" sz="2000" b="0" i="0" u="none" strike="noStrike" kern="1200" cap="none" spc="0" normalizeH="0" baseline="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应当</a:t>
            </a: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以利己主义为指导。三个境界。</a:t>
            </a:r>
          </a:p>
          <a:p>
            <a:pPr marL="800100" lvl="1" indent="-342900">
              <a:lnSpc>
                <a:spcPct val="20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普遍性：人应当永远为自己的最大的自身利益而行动。</a:t>
            </a:r>
          </a:p>
          <a:p>
            <a:pPr marL="800100" lvl="1" indent="-342900">
              <a:lnSpc>
                <a:spcPct val="20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个人型：把单纯利己（不考虑是否利他）奉为唯一评价标准。</a:t>
            </a:r>
          </a:p>
          <a:p>
            <a:pPr marL="800100" lvl="1" indent="-342900">
              <a:lnSpc>
                <a:spcPct val="20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唯我型：所有人都应服务于我的利益，唯我可以我行我素。</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21</a:t>
            </a:fld>
            <a:endParaRPr lang="zh-CN" altLang="en-US"/>
          </a:p>
        </p:txBody>
      </p:sp>
      <p:sp>
        <p:nvSpPr>
          <p:cNvPr id="9" name="文本框 8"/>
          <p:cNvSpPr txBox="1"/>
          <p:nvPr/>
        </p:nvSpPr>
        <p:spPr>
          <a:xfrm>
            <a:off x="4582161" y="420408"/>
            <a:ext cx="30276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利己主义：分类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60000"/>
              </a:lnSpc>
              <a:buFont typeface="Wingdings" panose="05000000000000000000" charset="0"/>
              <a:buChar char="Ø"/>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利他是利己的动机使然</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22</a:t>
            </a:fld>
            <a:endParaRPr lang="zh-CN" altLang="en-US"/>
          </a:p>
        </p:txBody>
      </p:sp>
      <p:sp>
        <p:nvSpPr>
          <p:cNvPr id="9" name="文本框 8"/>
          <p:cNvSpPr txBox="1"/>
          <p:nvPr/>
        </p:nvSpPr>
        <p:spPr>
          <a:xfrm>
            <a:off x="3159761" y="420408"/>
            <a:ext cx="58724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利己主义：对利他主义的再解释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60000"/>
              </a:lnSpc>
              <a:buFont typeface="Wingdings" panose="05000000000000000000" charset="0"/>
              <a:buChar char="Ø"/>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重建自私：关心自己利益，无涉道德评价。</a:t>
            </a:r>
          </a:p>
          <a:p>
            <a:pPr marL="800100" lvl="1" indent="-342900">
              <a:lnSpc>
                <a:spcPct val="16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维护人的道德生存权，人必须受益于自己的道德行为，并在理性原则下找到和实现私利。</a:t>
            </a:r>
            <a:r>
              <a:rPr kumimoji="0" lang="zh-CN" altLang="en-US" sz="2000" b="0" i="0" u="none" strike="noStrike" kern="1200" cap="none" spc="0" normalizeH="0" baseline="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（限定：人的自私不能取决于盲目的欲望或者随意的奇想，而必须在理性原则下找到和实现私利）</a:t>
            </a:r>
            <a:endPar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endParaRPr>
          </a:p>
          <a:p>
            <a:pPr marL="800100" lvl="1" indent="-342900">
              <a:lnSpc>
                <a:spcPct val="16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批评利他主义：牺牲意味着为了较低的价值或无价值放弃较高的价值。</a:t>
            </a:r>
          </a:p>
          <a:p>
            <a:pPr marL="800100" lvl="1" indent="-342900">
              <a:lnSpc>
                <a:spcPct val="16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生命是价值之源：一个生物体的生命就是它价值的标准：能够延长它生命的就是善的，而威胁到它生命的就是恶的。我们判断是非的标准应该是基于人的生命，只存在一种基本权利——一个人对自己生命的权利。</a:t>
            </a:r>
          </a:p>
          <a:p>
            <a:pPr marL="342900" indent="-342900">
              <a:lnSpc>
                <a:spcPct val="160000"/>
              </a:lnSpc>
              <a:buFont typeface="Wingdings" panose="05000000000000000000" charset="0"/>
              <a:buChar char="Ø"/>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休谟铡刀：任何is都无法包含ought</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23</a:t>
            </a:fld>
            <a:endParaRPr lang="zh-CN" altLang="en-US"/>
          </a:p>
        </p:txBody>
      </p:sp>
      <p:sp>
        <p:nvSpPr>
          <p:cNvPr id="9" name="文本框 8"/>
          <p:cNvSpPr txBox="1"/>
          <p:nvPr/>
        </p:nvSpPr>
        <p:spPr>
          <a:xfrm>
            <a:off x="4218306" y="420408"/>
            <a:ext cx="375539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利己主义：安</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 · </a:t>
            </a: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兰德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indent="457200">
              <a:lnSpc>
                <a:spcPct val="130000"/>
              </a:lnSpc>
              <a:buFont typeface="Arial" panose="020B0604020202020204" pitchFamily="34" charset="0"/>
              <a:buNone/>
            </a:pPr>
            <a:r>
              <a:rPr kumimoji="0" lang="zh-CN" altLang="en-US" b="0" i="0" u="none" strike="noStrike" kern="1200" cap="none" spc="0" normalizeH="0" baseline="0" dirty="0">
                <a:solidFill>
                  <a:srgbClr val="191B1F"/>
                </a:solidFill>
                <a:latin typeface="华文仿宋" panose="02010600040101010101" pitchFamily="2" charset="-122"/>
                <a:ea typeface="华文仿宋" panose="02010600040101010101" pitchFamily="2" charset="-122"/>
                <a:cs typeface="黑体" panose="02010609060101010101" charset="-122"/>
                <a:sym typeface="+mn-ea"/>
              </a:rPr>
              <a:t>边沁《道德与立法原理导论》：自然把人类置于两位主公，快乐和痛苦，的主宰之下。一个人在口头上或许可以声称绝不再受其主宰，但实际上他将照旧每时每刻对其俯首称臣。</a:t>
            </a:r>
          </a:p>
          <a:p>
            <a:pPr marL="285750" indent="-285750">
              <a:lnSpc>
                <a:spcPct val="130000"/>
              </a:lnSpc>
              <a:buFont typeface="Arial" panose="020B0604020202020204" pitchFamily="34" charset="0"/>
              <a:buChar char="•"/>
            </a:pPr>
            <a:r>
              <a:rPr kumimoji="0" lang="zh-CN" altLang="en-US"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唯一性：快乐是唯一的内在善，痛苦是唯一的内在恶。</a:t>
            </a:r>
          </a:p>
          <a:p>
            <a:pPr marL="285750" indent="-285750">
              <a:lnSpc>
                <a:spcPct val="130000"/>
              </a:lnSpc>
              <a:buFont typeface="Arial" panose="020B0604020202020204" pitchFamily="34" charset="0"/>
              <a:buChar char="•"/>
            </a:pPr>
            <a:r>
              <a:rPr kumimoji="0" lang="zh-CN" altLang="en-US"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一元论价值观：快乐和痛苦可以计算、累计、换算，各种快乐的价值是相等的。简单快乐&amp;简单痛苦。</a:t>
            </a:r>
          </a:p>
          <a:p>
            <a:pPr marL="285750" indent="-285750">
              <a:lnSpc>
                <a:spcPct val="130000"/>
              </a:lnSpc>
              <a:buFont typeface="Arial" panose="020B0604020202020204" pitchFamily="34" charset="0"/>
              <a:buChar char="•"/>
            </a:pPr>
            <a:r>
              <a:rPr kumimoji="0" lang="zh-CN" altLang="en-US"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功利：趋乐避苦的特性。</a:t>
            </a:r>
          </a:p>
          <a:p>
            <a:pPr marL="285750" indent="-285750">
              <a:lnSpc>
                <a:spcPct val="130000"/>
              </a:lnSpc>
              <a:buFont typeface="Arial" panose="020B0604020202020204" pitchFamily="34" charset="0"/>
              <a:buChar char="•"/>
            </a:pPr>
            <a:r>
              <a:rPr kumimoji="0" lang="zh-CN" altLang="en-US"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功利原则：当我们对任何一种行为赞同或者反对时，我们看的是该行为增加或者减少当事者的幸福。</a:t>
            </a:r>
          </a:p>
          <a:p>
            <a:pPr marL="285750" indent="-285750">
              <a:lnSpc>
                <a:spcPct val="130000"/>
              </a:lnSpc>
              <a:buFont typeface="Arial" panose="020B0604020202020204" pitchFamily="34" charset="0"/>
              <a:buChar char="•"/>
            </a:pPr>
            <a:r>
              <a:rPr kumimoji="0" lang="zh-CN" altLang="en-US"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估值：强度、持久度、确定度、达成度、丰度、纯度。关注的是</a:t>
            </a:r>
            <a:r>
              <a:rPr kumimoji="0" lang="zh-CN" altLang="en-US" b="0" i="0" u="none" strike="noStrike" kern="1200" cap="none" spc="0" normalizeH="0" baseline="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量</a:t>
            </a:r>
            <a:r>
              <a:rPr kumimoji="0" lang="zh-CN" altLang="en-US"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a:t>
            </a:r>
          </a:p>
          <a:p>
            <a:pPr marL="285750" indent="-285750">
              <a:lnSpc>
                <a:spcPct val="130000"/>
              </a:lnSpc>
              <a:buFont typeface="Arial" panose="020B0604020202020204" pitchFamily="34" charset="0"/>
              <a:buChar char="•"/>
            </a:pPr>
            <a:r>
              <a:rPr kumimoji="0" lang="zh-CN" altLang="en-US"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群体因素：广度 → 所有人权重平等 + 不同种的快乐一样有价值，</a:t>
            </a:r>
            <a:r>
              <a:rPr kumimoji="0" lang="zh-CN" altLang="en-US" b="0" i="0" u="none" strike="noStrike" kern="1200" cap="none" spc="0" normalizeH="0" baseline="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民主</a:t>
            </a:r>
            <a:r>
              <a:rPr kumimoji="0" lang="zh-CN" altLang="en-US"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倾向。</a:t>
            </a:r>
          </a:p>
          <a:p>
            <a:pPr marL="285750" indent="-285750">
              <a:lnSpc>
                <a:spcPct val="130000"/>
              </a:lnSpc>
              <a:buFont typeface="Arial" panose="020B0604020202020204" pitchFamily="34" charset="0"/>
              <a:buChar char="•"/>
            </a:pPr>
            <a:r>
              <a:rPr kumimoji="0" lang="zh-CN" altLang="en-US"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社会领域：最大多数人的最大幸福→将传统享乐主义社会化</a:t>
            </a:r>
          </a:p>
          <a:p>
            <a:pPr marL="285750" indent="-285750">
              <a:lnSpc>
                <a:spcPct val="130000"/>
              </a:lnSpc>
              <a:buFont typeface="Arial" panose="020B0604020202020204" pitchFamily="34" charset="0"/>
              <a:buChar char="•"/>
            </a:pPr>
            <a:r>
              <a:rPr kumimoji="0" lang="zh-CN" altLang="en-US"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共同体的利益就是组成共同体的若干成员的利益总和。不理解什么是个人利益，谈论共同体的利益便毫无意义。</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24</a:t>
            </a:fld>
            <a:endParaRPr lang="zh-CN" altLang="en-US"/>
          </a:p>
        </p:txBody>
      </p:sp>
      <p:sp>
        <p:nvSpPr>
          <p:cNvPr id="9" name="文本框 8"/>
          <p:cNvSpPr txBox="1"/>
          <p:nvPr/>
        </p:nvSpPr>
        <p:spPr>
          <a:xfrm>
            <a:off x="4582161" y="420408"/>
            <a:ext cx="30276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功利主义：边沁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60000"/>
              </a:lnSpc>
              <a:buFont typeface="Wingdings" panose="05000000000000000000" charset="0"/>
              <a:buChar char="Ø"/>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边沁的对立</a:t>
            </a:r>
          </a:p>
          <a:p>
            <a:pPr marL="800100" lvl="1" indent="-342900">
              <a:lnSpc>
                <a:spcPct val="160000"/>
              </a:lnSpc>
              <a:buFont typeface="Wingdings" panose="05000000000000000000" charset="0"/>
              <a:buChar char="p"/>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禁欲主义：始终对立。</a:t>
            </a:r>
          </a:p>
          <a:p>
            <a:pPr marL="800100" lvl="1" indent="-342900">
              <a:lnSpc>
                <a:spcPct val="160000"/>
              </a:lnSpc>
              <a:buFont typeface="Wingdings" panose="05000000000000000000" charset="0"/>
              <a:buChar char="p"/>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同情与厌恶原理：或有对立。</a:t>
            </a:r>
          </a:p>
          <a:p>
            <a:pPr marL="1257300" lvl="2" indent="-342900">
              <a:lnSpc>
                <a:spcPct val="16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赞许或非难某些行为，只因一个人自己感到倾向于赞许之或非难之。</a:t>
            </a:r>
          </a:p>
          <a:p>
            <a:pPr marL="1257300" lvl="2" indent="-342900">
              <a:lnSpc>
                <a:spcPct val="16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此原理容易失之严苛。</a:t>
            </a:r>
          </a:p>
          <a:p>
            <a:pPr marL="342900" indent="-342900">
              <a:lnSpc>
                <a:spcPct val="160000"/>
              </a:lnSpc>
              <a:buFont typeface="Wingdings" panose="05000000000000000000" charset="0"/>
              <a:buChar char="Ø"/>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边沁的挑战</a:t>
            </a:r>
          </a:p>
          <a:p>
            <a:pPr marL="800100" lvl="1" indent="-342900">
              <a:lnSpc>
                <a:spcPct val="160000"/>
              </a:lnSpc>
              <a:buFont typeface="Wingdings" panose="05000000000000000000" charset="0"/>
              <a:buChar char="p"/>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只配属于猪的理论</a:t>
            </a:r>
          </a:p>
          <a:p>
            <a:pPr marL="800100" lvl="1" indent="-342900">
              <a:lnSpc>
                <a:spcPct val="160000"/>
              </a:lnSpc>
              <a:buFont typeface="Wingdings" panose="05000000000000000000" charset="0"/>
              <a:buChar char="p"/>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休谟铡刀 &amp; “决定论”中无道德</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25</a:t>
            </a:fld>
            <a:endParaRPr lang="zh-CN" altLang="en-US"/>
          </a:p>
        </p:txBody>
      </p:sp>
      <p:sp>
        <p:nvSpPr>
          <p:cNvPr id="9" name="文本框 8"/>
          <p:cNvSpPr txBox="1"/>
          <p:nvPr/>
        </p:nvSpPr>
        <p:spPr>
          <a:xfrm>
            <a:off x="3362961" y="420408"/>
            <a:ext cx="54660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功利主义：边沁的对立与挑战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indent="457200">
              <a:lnSpc>
                <a:spcPct val="150000"/>
              </a:lnSpc>
              <a:buFont typeface="Arial" panose="020B0604020202020204" pitchFamily="34" charset="0"/>
              <a:buNone/>
            </a:pPr>
            <a:r>
              <a:rPr kumimoji="0" lang="zh-CN" altLang="en-US" sz="1600" b="0" i="0" u="none" strike="noStrike" kern="1200" cap="none" spc="0" normalizeH="0" baseline="0" dirty="0">
                <a:solidFill>
                  <a:srgbClr val="191B1F"/>
                </a:solidFill>
                <a:latin typeface="华文仿宋" panose="02010600040101010101" pitchFamily="2" charset="-122"/>
                <a:ea typeface="华文仿宋" panose="02010600040101010101" pitchFamily="2" charset="-122"/>
                <a:cs typeface="华文仿宋" panose="02010600040101010101" pitchFamily="2" charset="-122"/>
                <a:sym typeface="+mn-ea"/>
              </a:rPr>
              <a:t>穆勒（也译作“密尔”）《功利主义》&amp;《论自由》</a:t>
            </a:r>
          </a:p>
          <a:p>
            <a:pPr marL="285750" indent="-285750">
              <a:lnSpc>
                <a:spcPct val="150000"/>
              </a:lnSpc>
              <a:buFont typeface="Wingdings" panose="05000000000000000000" charset="0"/>
              <a:buChar char="Ø"/>
            </a:pP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反驳“只配属于猪的理论”：快乐有高低（心灵的快乐＞肉体的快乐，道德的快乐＞感官的快乐），强调快乐的</a:t>
            </a:r>
            <a:r>
              <a:rPr kumimoji="0" lang="zh-CN" altLang="en-US" sz="1600" b="0" i="0" u="none" strike="noStrike" kern="1200" cap="none" spc="0" normalizeH="0" baseline="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质</a:t>
            </a: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量和快乐的数量同样重要。</a:t>
            </a:r>
          </a:p>
          <a:p>
            <a:pPr marL="285750" indent="-285750">
              <a:lnSpc>
                <a:spcPct val="150000"/>
              </a:lnSpc>
              <a:buFont typeface="Wingdings" panose="05000000000000000000" charset="0"/>
              <a:buChar char="Ø"/>
            </a:pP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熟悉不同快乐，做出高级选择：未开化的人没资格评判教化，只有那些两者都体验过的人的意见才值得参考。从给快乐分级到给人分级，具有</a:t>
            </a:r>
            <a:r>
              <a:rPr kumimoji="0" lang="zh-CN" altLang="en-US" sz="1600" b="0" i="0" u="none" strike="noStrike" kern="1200" cap="none" spc="0" normalizeH="0" baseline="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精英</a:t>
            </a: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主义倾向。</a:t>
            </a:r>
          </a:p>
          <a:p>
            <a:pPr marL="285750" indent="-285750">
              <a:lnSpc>
                <a:spcPct val="150000"/>
              </a:lnSpc>
              <a:buFont typeface="Wingdings" panose="05000000000000000000" charset="0"/>
              <a:buChar char="Ø"/>
            </a:pP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毋庸置疑的选择</a:t>
            </a:r>
          </a:p>
          <a:p>
            <a:pPr marL="742950" lvl="1" indent="-285750">
              <a:lnSpc>
                <a:spcPct val="150000"/>
              </a:lnSpc>
              <a:buFont typeface="Arial" panose="020B0604020202020204" pitchFamily="34" charset="0"/>
              <a:buChar char="•"/>
            </a:pP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体验过高质量快乐的人自然会优先选择高质量的快乐。</a:t>
            </a:r>
          </a:p>
          <a:p>
            <a:pPr marL="742950" lvl="1" indent="-285750">
              <a:lnSpc>
                <a:spcPct val="150000"/>
              </a:lnSpc>
              <a:buFont typeface="Arial" panose="020B0604020202020204" pitchFamily="34" charset="0"/>
              <a:buChar char="•"/>
            </a:pP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尊严代表了幸福中最根本的一部分：因此对个体权利（自由）的尊重是长远来看的功利考量。</a:t>
            </a:r>
          </a:p>
          <a:p>
            <a:pPr marL="285750" indent="-285750">
              <a:lnSpc>
                <a:spcPct val="150000"/>
              </a:lnSpc>
              <a:buFont typeface="Wingdings" panose="05000000000000000000" charset="0"/>
              <a:buChar char="Ø"/>
            </a:pP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穆勒的正义观：</a:t>
            </a:r>
          </a:p>
          <a:p>
            <a:pPr marL="742950" lvl="1" indent="-285750">
              <a:lnSpc>
                <a:spcPct val="150000"/>
              </a:lnSpc>
              <a:buFont typeface="Arial" panose="020B0604020202020204" pitchFamily="34" charset="0"/>
              <a:buChar char="•"/>
            </a:pP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基于社会功利之上的正义乃是一切道德的主要部分，而且是最神圣最具约束力的部分。一切正义的问题也都是利益的问题，不同者，正义附有一种特殊的情感，从而有别于利益。</a:t>
            </a:r>
          </a:p>
          <a:p>
            <a:pPr marL="742950" lvl="1" indent="-285750">
              <a:lnSpc>
                <a:spcPct val="150000"/>
              </a:lnSpc>
              <a:buFont typeface="Arial" panose="020B0604020202020204" pitchFamily="34" charset="0"/>
              <a:buChar char="•"/>
            </a:pPr>
            <a:r>
              <a:rPr kumimoji="0" lang="zh-CN" altLang="en-US" sz="16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法律是一种经验，允许例外的发生，并不把例外中的特殊行为简单划归为不正义。</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26</a:t>
            </a:fld>
            <a:endParaRPr lang="zh-CN" altLang="en-US"/>
          </a:p>
        </p:txBody>
      </p:sp>
      <p:sp>
        <p:nvSpPr>
          <p:cNvPr id="9" name="文本框 8"/>
          <p:cNvSpPr txBox="1"/>
          <p:nvPr/>
        </p:nvSpPr>
        <p:spPr>
          <a:xfrm>
            <a:off x="4582161" y="420408"/>
            <a:ext cx="30276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功利主义：穆勒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50000"/>
              </a:lnSpc>
              <a:buFont typeface="Wingdings" panose="05000000000000000000" charset="0"/>
              <a:buChar char="p"/>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只看加总的效果而不看最初的动机。</a:t>
            </a:r>
          </a:p>
          <a:p>
            <a:pPr marL="342900" indent="-342900">
              <a:lnSpc>
                <a:spcPct val="150000"/>
              </a:lnSpc>
              <a:buFont typeface="Wingdings" panose="05000000000000000000" charset="0"/>
              <a:buChar char="p"/>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人是工具：为了实现最大多数人的最大幸福，是否可以牺牲个人？</a:t>
            </a:r>
          </a:p>
          <a:p>
            <a:pPr marL="342900" indent="-342900">
              <a:lnSpc>
                <a:spcPct val="150000"/>
              </a:lnSpc>
              <a:buFont typeface="Wingdings" panose="05000000000000000000" charset="0"/>
              <a:buChar char="p"/>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对个体要求过高：当事人需要把所有人的幸福放在自己的幸福的前面。</a:t>
            </a: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边沁相信并推崇理性，认为人具有本能的慈善心。</a:t>
            </a:r>
            <a:endPar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endParaRPr>
          </a:p>
          <a:p>
            <a:pPr marL="342900" indent="-342900">
              <a:lnSpc>
                <a:spcPct val="150000"/>
              </a:lnSpc>
              <a:buFont typeface="Wingdings" panose="05000000000000000000" charset="0"/>
              <a:buChar char="p"/>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某些快乐是否应该被排除：蔑视别人的快乐。</a:t>
            </a:r>
          </a:p>
          <a:p>
            <a:pPr marL="342900" indent="-342900">
              <a:lnSpc>
                <a:spcPct val="150000"/>
              </a:lnSpc>
              <a:buFont typeface="Wingdings" panose="05000000000000000000" charset="0"/>
              <a:buChar char="p"/>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别人的快乐和痛苦是很难感同身受的。</a:t>
            </a:r>
          </a:p>
          <a:p>
            <a:pPr marL="342900" indent="-342900">
              <a:lnSpc>
                <a:spcPct val="150000"/>
              </a:lnSpc>
              <a:buFont typeface="Wingdings" panose="05000000000000000000" charset="0"/>
              <a:buChar char="p"/>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快乐和痛苦难记计量。</a:t>
            </a:r>
          </a:p>
          <a:p>
            <a:pPr marL="342900" indent="-342900">
              <a:lnSpc>
                <a:spcPct val="150000"/>
              </a:lnSpc>
              <a:buFont typeface="Wingdings" panose="05000000000000000000" charset="0"/>
              <a:buChar char="p"/>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人际比较时的信息难题。</a:t>
            </a:r>
          </a:p>
          <a:p>
            <a:pPr marL="342900" indent="-342900">
              <a:lnSpc>
                <a:spcPct val="150000"/>
              </a:lnSpc>
              <a:buFont typeface="Wingdings" panose="05000000000000000000" charset="0"/>
              <a:buChar char="p"/>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无关性：幸福根本不是善。</a:t>
            </a:r>
          </a:p>
          <a:p>
            <a:pPr marL="342900" indent="-342900">
              <a:lnSpc>
                <a:spcPct val="150000"/>
              </a:lnSpc>
              <a:buFont typeface="Wingdings" panose="05000000000000000000" charset="0"/>
              <a:buChar char="p"/>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人类和动物？远处和近处？</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27</a:t>
            </a:fld>
            <a:endParaRPr lang="zh-CN" altLang="en-US"/>
          </a:p>
        </p:txBody>
      </p:sp>
      <p:sp>
        <p:nvSpPr>
          <p:cNvPr id="9" name="文本框 8"/>
          <p:cNvSpPr txBox="1"/>
          <p:nvPr/>
        </p:nvSpPr>
        <p:spPr>
          <a:xfrm>
            <a:off x="3972561" y="420408"/>
            <a:ext cx="42468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功利主义：面临的问题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边沁：</a:t>
            </a:r>
          </a:p>
          <a:p>
            <a:pPr marL="800100" lvl="1" indent="-342900">
              <a:lnSpc>
                <a:spcPct val="14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保障社会的幸福，必须保证公民的生计、富裕、平等、安全。</a:t>
            </a:r>
          </a:p>
          <a:p>
            <a:pPr marL="800100" lvl="1" indent="-342900">
              <a:lnSpc>
                <a:spcPct val="14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自由必须服从于对一般安全的考虑。</a:t>
            </a:r>
          </a:p>
          <a:p>
            <a:pPr marL="800100" lvl="1" indent="-342900">
              <a:lnSpc>
                <a:spcPct val="14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确立完全的平等是一种幻想，我们所能做的就是减少不平等。（平等是机会的平等）</a:t>
            </a:r>
          </a:p>
          <a:p>
            <a:pPr marL="342900" indent="-342900">
              <a:lnSpc>
                <a:spcPct val="140000"/>
              </a:lnSpc>
              <a:buFont typeface="Wingdings" panose="05000000000000000000" charset="0"/>
              <a:buChar char="Ø"/>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亚当斯密：</a:t>
            </a:r>
          </a:p>
          <a:p>
            <a:pPr marL="800100" lvl="1" indent="-342900">
              <a:lnSpc>
                <a:spcPct val="14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保护社会不受其他社会侵犯</a:t>
            </a:r>
          </a:p>
          <a:p>
            <a:pPr marL="800100" lvl="1" indent="-342900">
              <a:lnSpc>
                <a:spcPct val="14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尽可能保护个人不受其他个人侵害</a:t>
            </a:r>
          </a:p>
          <a:p>
            <a:pPr marL="800100" lvl="1" indent="-342900">
              <a:lnSpc>
                <a:spcPct val="14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公共事业及公共设施</a:t>
            </a:r>
          </a:p>
          <a:p>
            <a:pPr marL="800100" lvl="1" indent="-342900">
              <a:lnSpc>
                <a:spcPct val="140000"/>
              </a:lnSpc>
              <a:buFont typeface="Arial" panose="020B0604020202020204" pitchFamily="34" charset="0"/>
              <a:buChar char="•"/>
            </a:pPr>
            <a:r>
              <a:rPr kumimoji="0" lang="zh-CN" altLang="en-US" sz="2000" b="0" i="0" u="none" strike="noStrike" kern="1200" cap="none" spc="0" normalizeH="0" baseline="0" dirty="0">
                <a:solidFill>
                  <a:srgbClr val="191B1F"/>
                </a:solidFill>
                <a:latin typeface="黑体" panose="02010609060101010101" charset="-122"/>
                <a:ea typeface="黑体" panose="02010609060101010101" charset="-122"/>
                <a:cs typeface="黑体" panose="02010609060101010101" charset="-122"/>
                <a:sym typeface="+mn-ea"/>
              </a:rPr>
              <a:t>保护被认为不能“负责的”社会成员</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28</a:t>
            </a:fld>
            <a:endParaRPr lang="zh-CN" altLang="en-US"/>
          </a:p>
        </p:txBody>
      </p:sp>
      <p:sp>
        <p:nvSpPr>
          <p:cNvPr id="9" name="文本框 8"/>
          <p:cNvSpPr txBox="1"/>
          <p:nvPr/>
        </p:nvSpPr>
        <p:spPr>
          <a:xfrm>
            <a:off x="3972561" y="420408"/>
            <a:ext cx="42468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功利主义：国家的功能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772569" y="420408"/>
            <a:ext cx="264687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rgbClr val="33335E"/>
                </a:solidFill>
                <a:latin typeface="等线" panose="02010600030101010101" charset="-122"/>
                <a:ea typeface="等线" panose="02010600030101010101" charset="-122"/>
                <a:cs typeface="+mn-ea"/>
                <a:sym typeface="+mn-lt"/>
              </a:rPr>
              <a:t>自由至上主义</a:t>
            </a:r>
            <a:endPar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endParaRP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29</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38813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核心主张</a:t>
            </a:r>
            <a:r>
              <a:rPr lang="zh-CN" altLang="en-US" sz="2000" dirty="0">
                <a:solidFill>
                  <a:srgbClr val="333333"/>
                </a:solidFill>
                <a:latin typeface="黑体" panose="02010609060101010101" pitchFamily="49" charset="-122"/>
                <a:ea typeface="黑体" panose="02010609060101010101" pitchFamily="49" charset="-122"/>
              </a:rPr>
              <a:t>：我们每一个人都拥有一种根本性的自由权</a:t>
            </a:r>
            <a:r>
              <a:rPr lang="en-US" altLang="zh-CN" sz="2000"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用自己拥有的事物去做任何事情的权利</a:t>
            </a:r>
            <a:r>
              <a:rPr lang="en-US" altLang="zh-CN" sz="2000"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只要我们同样尊重他人这样做的权利。</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权利</a:t>
            </a:r>
            <a:r>
              <a:rPr lang="zh-CN" altLang="en-US" sz="2000" dirty="0">
                <a:solidFill>
                  <a:srgbClr val="333333"/>
                </a:solidFill>
                <a:latin typeface="黑体" panose="02010609060101010101" pitchFamily="49" charset="-122"/>
                <a:ea typeface="黑体" panose="02010609060101010101" pitchFamily="49" charset="-122"/>
              </a:rPr>
              <a:t>：个人拥有权利，</a:t>
            </a:r>
            <a:r>
              <a:rPr lang="zh-CN" altLang="zh-CN" sz="2000" dirty="0">
                <a:solidFill>
                  <a:srgbClr val="333333"/>
                </a:solidFill>
                <a:latin typeface="黑体" panose="02010609060101010101" pitchFamily="49" charset="-122"/>
                <a:ea typeface="黑体" panose="02010609060101010101" pitchFamily="49" charset="-122"/>
              </a:rPr>
              <a:t>权利是绝对的、无条件的和神圣不可侵犯的——仅具有否定的意义【不受伤害和不被干涉的权利】，不具有主动要求的肯定意义</a:t>
            </a:r>
            <a:r>
              <a:rPr lang="zh-CN" altLang="en-US" sz="2000" dirty="0">
                <a:solidFill>
                  <a:srgbClr val="333333"/>
                </a:solidFill>
                <a:latin typeface="黑体" panose="02010609060101010101" pitchFamily="49" charset="-122"/>
                <a:ea typeface="黑体" panose="02010609060101010101" pitchFamily="49" charset="-122"/>
              </a:rPr>
              <a:t>。</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对功利主义的批评</a:t>
            </a:r>
            <a:r>
              <a:rPr lang="zh-CN" altLang="en-US" sz="2000" dirty="0">
                <a:solidFill>
                  <a:srgbClr val="333333"/>
                </a:solidFill>
                <a:latin typeface="黑体" panose="02010609060101010101" pitchFamily="49" charset="-122"/>
                <a:ea typeface="黑体" panose="02010609060101010101" pitchFamily="49" charset="-122"/>
              </a:rPr>
              <a:t>：功利主义的错误在于</a:t>
            </a:r>
            <a:r>
              <a:rPr lang="en-US" altLang="zh-CN" sz="2000"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没有对权利及其不可侵犯性给予适当重视， 而是置于次要的地位 。</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endParaRPr lang="en-US" altLang="zh-CN" sz="2000" dirty="0">
              <a:solidFill>
                <a:srgbClr val="333333"/>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69936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p:txBody>
          <a:bodyPr/>
          <a:lstStyle/>
          <a:p>
            <a:fld id="{2FB285C0-491D-4C21-BF6B-E40BE1782FA7}" type="slidenum">
              <a:rPr lang="zh-CN" altLang="en-US" smtClean="0"/>
              <a:t>3</a:t>
            </a:fld>
            <a:endParaRPr lang="zh-CN" altLang="en-US"/>
          </a:p>
        </p:txBody>
      </p:sp>
      <p:sp>
        <p:nvSpPr>
          <p:cNvPr id="10" name="文本框 9"/>
          <p:cNvSpPr txBox="1"/>
          <p:nvPr/>
        </p:nvSpPr>
        <p:spPr>
          <a:xfrm>
            <a:off x="1332230" y="977265"/>
            <a:ext cx="9208770" cy="4116705"/>
          </a:xfrm>
          <a:prstGeom prst="rect">
            <a:avLst/>
          </a:prstGeom>
          <a:noFill/>
          <a:ln w="9525">
            <a:noFill/>
          </a:ln>
        </p:spPr>
        <p:txBody>
          <a:bodyPr wrap="square">
            <a:spAutoFit/>
          </a:bodyPr>
          <a:lstStyle/>
          <a:p>
            <a:pPr indent="0">
              <a:lnSpc>
                <a:spcPct val="170000"/>
              </a:lnSpc>
              <a:buFont typeface="Arial" panose="020B0604020202020204" pitchFamily="34" charset="0"/>
              <a:buNone/>
            </a:pPr>
            <a:r>
              <a:rPr lang="en-US" altLang="zh-CN" sz="2800" b="0">
                <a:solidFill>
                  <a:srgbClr val="191B1F"/>
                </a:solidFill>
                <a:latin typeface="黑体" panose="02010609060101010101" charset="-122"/>
                <a:ea typeface="黑体" panose="02010609060101010101" charset="-122"/>
                <a:cs typeface="黑体" panose="02010609060101010101" charset="-122"/>
              </a:rPr>
              <a:t>CTMR</a:t>
            </a:r>
          </a:p>
          <a:p>
            <a:pPr marL="342900" indent="-342900">
              <a:lnSpc>
                <a:spcPct val="170000"/>
              </a:lnSpc>
              <a:buFont typeface="Arial" panose="020B0604020202020204" pitchFamily="34" charset="0"/>
              <a:buChar char="•"/>
            </a:pPr>
            <a:r>
              <a:rPr lang="en-US" altLang="zh-CN" sz="2100" b="0">
                <a:solidFill>
                  <a:srgbClr val="191B1F"/>
                </a:solidFill>
                <a:latin typeface="黑体" panose="02010609060101010101" charset="-122"/>
                <a:ea typeface="黑体" panose="02010609060101010101" charset="-122"/>
                <a:cs typeface="黑体" panose="02010609060101010101" charset="-122"/>
              </a:rPr>
              <a:t>Critical Thinking</a:t>
            </a:r>
            <a:r>
              <a:rPr lang="zh-CN" altLang="en-US" sz="2100" b="0">
                <a:solidFill>
                  <a:srgbClr val="191B1F"/>
                </a:solidFill>
                <a:latin typeface="黑体" panose="02010609060101010101" charset="-122"/>
                <a:ea typeface="黑体" panose="02010609060101010101" charset="-122"/>
                <a:cs typeface="黑体" panose="02010609060101010101" charset="-122"/>
              </a:rPr>
              <a:t>：</a:t>
            </a:r>
            <a:r>
              <a:rPr lang="en-US" altLang="zh-CN" sz="2100" b="0">
                <a:solidFill>
                  <a:srgbClr val="191B1F"/>
                </a:solidFill>
                <a:latin typeface="黑体" panose="02010609060101010101" charset="-122"/>
                <a:ea typeface="黑体" panose="02010609060101010101" charset="-122"/>
                <a:cs typeface="黑体" panose="02010609060101010101" charset="-122"/>
              </a:rPr>
              <a:t>24</a:t>
            </a:r>
            <a:r>
              <a:rPr lang="zh-CN" altLang="en-US" sz="2100" b="0">
                <a:solidFill>
                  <a:srgbClr val="191B1F"/>
                </a:solidFill>
                <a:latin typeface="黑体" panose="02010609060101010101" charset="-122"/>
                <a:ea typeface="黑体" panose="02010609060101010101" charset="-122"/>
                <a:cs typeface="黑体" panose="02010609060101010101" charset="-122"/>
              </a:rPr>
              <a:t>种逻辑谬误、正反正论证、</a:t>
            </a:r>
            <a:r>
              <a:rPr lang="en-US" altLang="zh-CN" sz="2100" b="0">
                <a:solidFill>
                  <a:srgbClr val="191B1F"/>
                </a:solidFill>
                <a:latin typeface="黑体" panose="02010609060101010101" charset="-122"/>
                <a:ea typeface="黑体" panose="02010609060101010101" charset="-122"/>
                <a:cs typeface="黑体" panose="02010609060101010101" charset="-122"/>
              </a:rPr>
              <a:t>ARG</a:t>
            </a:r>
            <a:r>
              <a:rPr lang="zh-CN" altLang="en-US" sz="2100" b="0">
                <a:solidFill>
                  <a:srgbClr val="191B1F"/>
                </a:solidFill>
                <a:latin typeface="黑体" panose="02010609060101010101" charset="-122"/>
                <a:ea typeface="黑体" panose="02010609060101010101" charset="-122"/>
                <a:cs typeface="黑体" panose="02010609060101010101" charset="-122"/>
              </a:rPr>
              <a:t>模型</a:t>
            </a:r>
          </a:p>
          <a:p>
            <a:pPr marL="342900" indent="-342900">
              <a:lnSpc>
                <a:spcPct val="170000"/>
              </a:lnSpc>
              <a:buFont typeface="Arial" panose="020B0604020202020204" pitchFamily="34" charset="0"/>
              <a:buChar char="•"/>
            </a:pPr>
            <a:r>
              <a:rPr lang="en-US" altLang="zh-CN" sz="2100" b="0">
                <a:solidFill>
                  <a:srgbClr val="191B1F"/>
                </a:solidFill>
                <a:latin typeface="黑体" panose="02010609060101010101" charset="-122"/>
                <a:ea typeface="黑体" panose="02010609060101010101" charset="-122"/>
                <a:cs typeface="黑体" panose="02010609060101010101" charset="-122"/>
              </a:rPr>
              <a:t>Moral Reasoning</a:t>
            </a:r>
            <a:r>
              <a:rPr lang="zh-CN" altLang="en-US" sz="2100" b="0">
                <a:solidFill>
                  <a:srgbClr val="191B1F"/>
                </a:solidFill>
                <a:latin typeface="黑体" panose="02010609060101010101" charset="-122"/>
                <a:ea typeface="黑体" panose="02010609060101010101" charset="-122"/>
                <a:cs typeface="黑体" panose="02010609060101010101" charset="-122"/>
              </a:rPr>
              <a:t>：利己主义、功利主义、康德义务论、罗尔斯正义论、诺奇克权理论、共同体主义、美德伦理学</a:t>
            </a:r>
            <a:r>
              <a:rPr lang="en-US" altLang="zh-CN" sz="2100" b="0">
                <a:solidFill>
                  <a:srgbClr val="191B1F"/>
                </a:solidFill>
                <a:latin typeface="黑体" panose="02010609060101010101" charset="-122"/>
                <a:ea typeface="黑体" panose="02010609060101010101" charset="-122"/>
                <a:cs typeface="黑体" panose="02010609060101010101" charset="-122"/>
              </a:rPr>
              <a:t>......</a:t>
            </a:r>
          </a:p>
          <a:p>
            <a:pPr indent="0">
              <a:lnSpc>
                <a:spcPct val="170000"/>
              </a:lnSpc>
              <a:buFont typeface="Arial" panose="020B0604020202020204" pitchFamily="34" charset="0"/>
              <a:buNone/>
            </a:pPr>
            <a:endParaRPr lang="en-US" altLang="zh-CN" sz="2100" b="0">
              <a:solidFill>
                <a:srgbClr val="191B1F"/>
              </a:solidFill>
              <a:latin typeface="黑体" panose="02010609060101010101" charset="-122"/>
              <a:ea typeface="黑体" panose="02010609060101010101" charset="-122"/>
              <a:cs typeface="黑体" panose="02010609060101010101" charset="-122"/>
            </a:endParaRPr>
          </a:p>
          <a:p>
            <a:pPr indent="0">
              <a:lnSpc>
                <a:spcPct val="170000"/>
              </a:lnSpc>
              <a:buFont typeface="Arial" panose="020B0604020202020204" pitchFamily="34" charset="0"/>
              <a:buNone/>
            </a:pPr>
            <a:r>
              <a:rPr lang="zh-CN" altLang="en-US" sz="2100" b="0">
                <a:solidFill>
                  <a:srgbClr val="191B1F"/>
                </a:solidFill>
                <a:latin typeface="黑体" panose="02010609060101010101" charset="-122"/>
                <a:ea typeface="黑体" panose="02010609060101010101" charset="-122"/>
                <a:cs typeface="黑体" panose="02010609060101010101" charset="-122"/>
              </a:rPr>
              <a:t>从</a:t>
            </a:r>
            <a:r>
              <a:rPr lang="en-US" altLang="zh-CN" sz="2100" b="0">
                <a:solidFill>
                  <a:srgbClr val="191B1F"/>
                </a:solidFill>
                <a:latin typeface="黑体" panose="02010609060101010101" charset="-122"/>
                <a:ea typeface="黑体" panose="02010609060101010101" charset="-122"/>
                <a:cs typeface="黑体" panose="02010609060101010101" charset="-122"/>
              </a:rPr>
              <a:t>“</a:t>
            </a:r>
            <a:r>
              <a:rPr lang="zh-CN" altLang="en-US" sz="2100" b="0">
                <a:solidFill>
                  <a:srgbClr val="191B1F"/>
                </a:solidFill>
                <a:latin typeface="黑体" panose="02010609060101010101" charset="-122"/>
                <a:ea typeface="黑体" panose="02010609060101010101" charset="-122"/>
                <a:cs typeface="黑体" panose="02010609060101010101" charset="-122"/>
              </a:rPr>
              <a:t>道德直觉</a:t>
            </a:r>
            <a:r>
              <a:rPr lang="en-US" altLang="zh-CN" sz="2100" b="0">
                <a:solidFill>
                  <a:srgbClr val="191B1F"/>
                </a:solidFill>
                <a:latin typeface="黑体" panose="02010609060101010101" charset="-122"/>
                <a:ea typeface="黑体" panose="02010609060101010101" charset="-122"/>
                <a:cs typeface="黑体" panose="02010609060101010101" charset="-122"/>
              </a:rPr>
              <a:t>”</a:t>
            </a:r>
            <a:r>
              <a:rPr lang="zh-CN" altLang="en-US" sz="2100" b="0">
                <a:solidFill>
                  <a:srgbClr val="191B1F"/>
                </a:solidFill>
                <a:latin typeface="黑体" panose="02010609060101010101" charset="-122"/>
                <a:ea typeface="黑体" panose="02010609060101010101" charset="-122"/>
                <a:cs typeface="黑体" panose="02010609060101010101" charset="-122"/>
              </a:rPr>
              <a:t>到</a:t>
            </a:r>
            <a:r>
              <a:rPr lang="en-US" altLang="zh-CN" sz="2100" b="0">
                <a:solidFill>
                  <a:srgbClr val="191B1F"/>
                </a:solidFill>
                <a:latin typeface="黑体" panose="02010609060101010101" charset="-122"/>
                <a:ea typeface="黑体" panose="02010609060101010101" charset="-122"/>
                <a:cs typeface="黑体" panose="02010609060101010101" charset="-122"/>
              </a:rPr>
              <a:t>“</a:t>
            </a:r>
            <a:r>
              <a:rPr lang="zh-CN" altLang="en-US" sz="2100" b="0">
                <a:solidFill>
                  <a:srgbClr val="191B1F"/>
                </a:solidFill>
                <a:latin typeface="黑体" panose="02010609060101010101" charset="-122"/>
                <a:ea typeface="黑体" panose="02010609060101010101" charset="-122"/>
                <a:cs typeface="黑体" panose="02010609060101010101" charset="-122"/>
              </a:rPr>
              <a:t>道德推理</a:t>
            </a:r>
            <a:r>
              <a:rPr lang="en-US" altLang="zh-CN" sz="2100" b="0">
                <a:solidFill>
                  <a:srgbClr val="191B1F"/>
                </a:solidFill>
                <a:latin typeface="黑体" panose="02010609060101010101" charset="-122"/>
                <a:ea typeface="黑体" panose="02010609060101010101" charset="-122"/>
                <a:cs typeface="黑体" panose="02010609060101010101" charset="-122"/>
              </a:rPr>
              <a:t>”</a:t>
            </a:r>
          </a:p>
          <a:p>
            <a:pPr indent="0">
              <a:lnSpc>
                <a:spcPct val="170000"/>
              </a:lnSpc>
              <a:buFont typeface="Arial" panose="020B0604020202020204" pitchFamily="34" charset="0"/>
              <a:buNone/>
            </a:pPr>
            <a:r>
              <a:rPr lang="en-US" altLang="zh-CN" sz="2100">
                <a:solidFill>
                  <a:srgbClr val="191B1F"/>
                </a:solidFill>
                <a:latin typeface="黑体" panose="02010609060101010101" charset="-122"/>
                <a:ea typeface="黑体" panose="02010609060101010101" charset="-122"/>
                <a:cs typeface="黑体" panose="02010609060101010101" charset="-122"/>
                <a:sym typeface="+mn-ea"/>
              </a:rPr>
              <a:t>Moral Reasoning</a:t>
            </a:r>
            <a:r>
              <a:rPr lang="en-US" altLang="zh-CN" sz="2100" b="0">
                <a:solidFill>
                  <a:srgbClr val="191B1F"/>
                </a:solidFill>
                <a:latin typeface="黑体" panose="02010609060101010101" charset="-122"/>
                <a:ea typeface="黑体" panose="02010609060101010101" charset="-122"/>
                <a:cs typeface="黑体" panose="02010609060101010101" charset="-122"/>
              </a:rPr>
              <a:t> </a:t>
            </a:r>
            <a:r>
              <a:rPr lang="en-US" altLang="zh-CN" sz="2100" b="1" u="sng">
                <a:solidFill>
                  <a:srgbClr val="FF0000"/>
                </a:solidFill>
                <a:latin typeface="黑体" panose="02010609060101010101" charset="-122"/>
                <a:ea typeface="黑体" panose="02010609060101010101" charset="-122"/>
                <a:cs typeface="黑体" panose="02010609060101010101" charset="-122"/>
              </a:rPr>
              <a:t>through</a:t>
            </a:r>
            <a:r>
              <a:rPr lang="en-US" altLang="zh-CN" sz="2100" b="0">
                <a:solidFill>
                  <a:srgbClr val="191B1F"/>
                </a:solidFill>
                <a:latin typeface="黑体" panose="02010609060101010101" charset="-122"/>
                <a:ea typeface="黑体" panose="02010609060101010101" charset="-122"/>
                <a:cs typeface="黑体" panose="02010609060101010101" charset="-122"/>
              </a:rPr>
              <a:t> </a:t>
            </a:r>
            <a:r>
              <a:rPr lang="en-US" altLang="zh-CN" sz="2100">
                <a:solidFill>
                  <a:srgbClr val="191B1F"/>
                </a:solidFill>
                <a:latin typeface="黑体" panose="02010609060101010101" charset="-122"/>
                <a:ea typeface="黑体" panose="02010609060101010101" charset="-122"/>
                <a:cs typeface="黑体" panose="02010609060101010101" charset="-122"/>
                <a:sym typeface="+mn-ea"/>
              </a:rPr>
              <a:t>Critical Thinking</a:t>
            </a:r>
            <a:endParaRPr lang="en-US" altLang="zh-CN" sz="2100" b="0">
              <a:solidFill>
                <a:srgbClr val="191B1F"/>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131104" y="420408"/>
            <a:ext cx="592982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rgbClr val="33335E"/>
                </a:solidFill>
                <a:latin typeface="等线" panose="02010600030101010101" charset="-122"/>
                <a:ea typeface="等线" panose="02010600030101010101" charset="-122"/>
                <a:cs typeface="+mn-ea"/>
                <a:sym typeface="+mn-lt"/>
              </a:rPr>
              <a:t>自由至上主义：权力的边界约束</a:t>
            </a:r>
            <a:endPar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endParaRP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30</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38813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诺齐克</a:t>
            </a:r>
            <a:r>
              <a:rPr lang="zh-CN" altLang="en-US" sz="2000" dirty="0">
                <a:solidFill>
                  <a:srgbClr val="333333"/>
                </a:solidFill>
                <a:latin typeface="黑体" panose="02010609060101010101" pitchFamily="49" charset="-122"/>
                <a:ea typeface="黑体" panose="02010609060101010101" pitchFamily="49" charset="-122"/>
              </a:rPr>
              <a:t>：</a:t>
            </a:r>
            <a:endParaRPr lang="en-US" altLang="zh-CN" sz="20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权利是界限性的道德约束，其他人的权利构成了自己的行为的约束，在任何行动中都不要违反之。</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权利是行为的边界约束，而非直接追求的行为目的，不能对权利进行功利主义的解释，故不能为了避免对权利的较大侵犯而允许对权利的较小侵犯</a:t>
            </a:r>
            <a:r>
              <a:rPr lang="en-US" altLang="zh-CN" sz="1600" dirty="0">
                <a:solidFill>
                  <a:srgbClr val="333333"/>
                </a:solidFill>
                <a:latin typeface="黑体" panose="02010609060101010101" pitchFamily="49" charset="-122"/>
                <a:ea typeface="黑体" panose="02010609060101010101" pitchFamily="49" charset="-122"/>
              </a:rPr>
              <a:t>【</a:t>
            </a:r>
            <a:r>
              <a:rPr lang="zh-CN" altLang="en-US" sz="1600" dirty="0">
                <a:solidFill>
                  <a:srgbClr val="333333"/>
                </a:solidFill>
                <a:latin typeface="黑体" panose="02010609060101010101" pitchFamily="49" charset="-122"/>
                <a:ea typeface="黑体" panose="02010609060101010101" pitchFamily="49" charset="-122"/>
              </a:rPr>
              <a:t>拒绝“权利的功利主义”</a:t>
            </a:r>
            <a:r>
              <a:rPr lang="en-US" altLang="zh-CN" sz="1600" dirty="0">
                <a:solidFill>
                  <a:srgbClr val="333333"/>
                </a:solidFill>
                <a:latin typeface="黑体" panose="02010609060101010101" pitchFamily="49" charset="-122"/>
                <a:ea typeface="黑体" panose="02010609060101010101" pitchFamily="49" charset="-122"/>
              </a:rPr>
              <a:t>】</a:t>
            </a:r>
          </a:p>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推论</a:t>
            </a:r>
            <a:r>
              <a:rPr lang="zh-CN" altLang="en-US" sz="2000" dirty="0">
                <a:solidFill>
                  <a:srgbClr val="333333"/>
                </a:solidFill>
                <a:latin typeface="黑体" panose="02010609060101010101" pitchFamily="49" charset="-122"/>
                <a:ea typeface="黑体" panose="02010609060101010101" pitchFamily="49" charset="-122"/>
              </a:rPr>
              <a:t>：国家不可以使用强制手段迫使某些公民援助其他公民（再分配），也不可以使用强制手段禁止人们追求自己的利益和自我保护（赔偿原则）。</a:t>
            </a:r>
            <a:endParaRPr lang="en-US" altLang="zh-CN" sz="2000" dirty="0">
              <a:solidFill>
                <a:srgbClr val="333333"/>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3617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46659" y="420408"/>
            <a:ext cx="469872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rgbClr val="33335E"/>
                </a:solidFill>
                <a:latin typeface="等线" panose="02010600030101010101" charset="-122"/>
                <a:ea typeface="等线" panose="02010600030101010101" charset="-122"/>
                <a:cs typeface="+mn-ea"/>
                <a:sym typeface="+mn-lt"/>
              </a:rPr>
              <a:t>自由至上主义：最小政府</a:t>
            </a:r>
            <a:endPar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endParaRP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31</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38813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最低限度的国家</a:t>
            </a:r>
            <a:r>
              <a:rPr lang="zh-CN" altLang="en-US" sz="2000" dirty="0">
                <a:solidFill>
                  <a:srgbClr val="333333"/>
                </a:solidFill>
                <a:latin typeface="黑体" panose="02010609060101010101" pitchFamily="49" charset="-122"/>
                <a:ea typeface="黑体" panose="02010609060101010101" pitchFamily="49" charset="-122"/>
              </a:rPr>
              <a:t>：其功能仅限于保护人们免于暴利、偷窃、欺诈以及强制履行契约等；任何更多功能的国家都会侵犯人们的权利，都会强迫人们却做某些事情</a:t>
            </a:r>
            <a:r>
              <a:rPr lang="en-US" altLang="zh-CN" sz="2000"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从而在本质上是不道德的</a:t>
            </a:r>
            <a:r>
              <a:rPr lang="en-US" altLang="zh-CN" sz="2000" dirty="0">
                <a:solidFill>
                  <a:srgbClr val="333333"/>
                </a:solidFill>
                <a:latin typeface="黑体" panose="02010609060101010101" pitchFamily="49" charset="-122"/>
                <a:ea typeface="黑体" panose="02010609060101010101" pitchFamily="49" charset="-122"/>
              </a:rPr>
              <a:t>】</a:t>
            </a:r>
          </a:p>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反对的三种类型政策和法律</a:t>
            </a:r>
            <a:r>
              <a:rPr lang="zh-CN" altLang="en-US" sz="2000" dirty="0">
                <a:solidFill>
                  <a:srgbClr val="333333"/>
                </a:solidFill>
                <a:latin typeface="黑体" panose="02010609060101010101" pitchFamily="49" charset="-122"/>
                <a:ea typeface="黑体" panose="02010609060101010101" pitchFamily="49" charset="-122"/>
              </a:rPr>
              <a:t>：</a:t>
            </a:r>
            <a:endParaRPr lang="en-US" altLang="zh-CN" sz="20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家长式作风：保护人们不伤害自己的法律</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道德立法：用法律的强制力推进各种德性观念，或表达大多数人的道德信念</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收入或财富的再分配：要求一些人去帮助另一些人的法律，比如征税</a:t>
            </a:r>
            <a:endParaRPr lang="en-US" altLang="zh-CN" sz="1600" dirty="0">
              <a:solidFill>
                <a:srgbClr val="333333"/>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05683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46663" y="420408"/>
            <a:ext cx="469872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rgbClr val="33335E"/>
                </a:solidFill>
                <a:latin typeface="等线" panose="02010600030101010101" charset="-122"/>
                <a:ea typeface="等线" panose="02010600030101010101" charset="-122"/>
                <a:cs typeface="+mn-ea"/>
                <a:sym typeface="+mn-lt"/>
              </a:rPr>
              <a:t>自由至上主义：分配公正</a:t>
            </a:r>
            <a:endPar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endParaRP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32</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38813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不平等</a:t>
            </a:r>
            <a:r>
              <a:rPr lang="zh-CN" altLang="en-US" sz="2000" dirty="0">
                <a:solidFill>
                  <a:srgbClr val="333333"/>
                </a:solidFill>
                <a:latin typeface="黑体" panose="02010609060101010101" pitchFamily="49" charset="-122"/>
                <a:ea typeface="黑体" panose="02010609060101010101" pitchFamily="49" charset="-122"/>
              </a:rPr>
              <a:t>：诺齐克认为经济上的不平等没有任何错误，反对用模式化的分配（按照某一个确定的方面、某一个确定的标准或者几个方面的平衡来衡量和分配）来纠正</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持有正义三原则</a:t>
            </a:r>
            <a:r>
              <a:rPr lang="zh-CN" altLang="en-US" sz="2000" dirty="0">
                <a:solidFill>
                  <a:srgbClr val="333333"/>
                </a:solidFill>
                <a:latin typeface="黑体" panose="02010609060101010101" pitchFamily="49" charset="-122"/>
                <a:ea typeface="黑体" panose="02010609060101010101" pitchFamily="49" charset="-122"/>
              </a:rPr>
              <a:t>：</a:t>
            </a:r>
            <a:endParaRPr lang="en-US" altLang="zh-CN" sz="20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获取的正义：持有的最初获得，从无主到被拥有状态是否合法</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转让的正义：持有从一个人手中换到另一个手中的转让过程是否正当</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关于不正义的矫正：矫正实际持有中的不正义</a:t>
            </a:r>
            <a:endParaRPr lang="en-US" altLang="zh-CN" sz="1600" dirty="0">
              <a:solidFill>
                <a:srgbClr val="333333"/>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92121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182951" y="420408"/>
            <a:ext cx="1826141"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rgbClr val="33335E"/>
                </a:solidFill>
                <a:latin typeface="等线" panose="02010600030101010101" charset="-122"/>
                <a:ea typeface="等线" panose="02010600030101010101" charset="-122"/>
                <a:cs typeface="+mn-ea"/>
                <a:sym typeface="+mn-lt"/>
              </a:rPr>
              <a:t>分配正义</a:t>
            </a:r>
            <a:endPar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endParaRP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33</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568929"/>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功利主义</a:t>
            </a:r>
            <a:r>
              <a:rPr lang="zh-CN" altLang="en-US" sz="2000" dirty="0">
                <a:solidFill>
                  <a:srgbClr val="333333"/>
                </a:solidFill>
                <a:latin typeface="黑体" panose="02010609060101010101" pitchFamily="49" charset="-122"/>
                <a:ea typeface="黑体" panose="02010609060101010101" pitchFamily="49" charset="-122"/>
              </a:rPr>
              <a:t>：看结果，倾向于平等</a:t>
            </a:r>
            <a:endParaRPr lang="en-US" altLang="zh-CN" sz="20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边沁：人人价值的平等</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穆勒：否定边沁意义上的平等，而是一种自由和上层的平等</a:t>
            </a:r>
            <a:endParaRPr lang="en-US" altLang="zh-CN" sz="16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自由至上主义</a:t>
            </a:r>
            <a:r>
              <a:rPr lang="zh-CN" altLang="en-US" sz="2000" dirty="0">
                <a:solidFill>
                  <a:srgbClr val="333333"/>
                </a:solidFill>
                <a:latin typeface="黑体" panose="02010609060101010101" pitchFamily="49" charset="-122"/>
                <a:ea typeface="黑体" panose="02010609060101010101" pitchFamily="49" charset="-122"/>
              </a:rPr>
              <a:t>：看来路，倾向于自由</a:t>
            </a:r>
          </a:p>
        </p:txBody>
      </p:sp>
    </p:spTree>
    <p:extLst>
      <p:ext uri="{BB962C8B-B14F-4D97-AF65-F5344CB8AC3E}">
        <p14:creationId xmlns:p14="http://schemas.microsoft.com/office/powerpoint/2010/main" val="878517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49048" y="420408"/>
            <a:ext cx="4693914"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康德的自由</a:t>
            </a:r>
            <a:r>
              <a:rPr kumimoji="0" lang="zh-CN"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a:t>
            </a: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自律和他律</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34</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388130"/>
            <a:ext cx="10896600" cy="471328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欲望的奴隶</a:t>
            </a:r>
            <a:r>
              <a:rPr lang="zh-CN" altLang="en-US" sz="2000" dirty="0">
                <a:solidFill>
                  <a:srgbClr val="333333"/>
                </a:solidFill>
                <a:latin typeface="黑体" panose="02010609060101010101" pitchFamily="49" charset="-122"/>
                <a:ea typeface="黑体" panose="02010609060101010101" pitchFamily="49" charset="-122"/>
              </a:rPr>
              <a:t>：当我们像动物一样追求快乐和避免痛苦时，我们并不是真正自由地行动，而是作为欲望和渴求的奴隶而行动。因为无论何时，只要我们是在追求欲望的满足，那么我们所做的任何事情，都是为了某种</a:t>
            </a:r>
            <a:r>
              <a:rPr lang="zh-CN" altLang="en-US" sz="2000" dirty="0">
                <a:solidFill>
                  <a:srgbClr val="333333"/>
                </a:solidFill>
                <a:highlight>
                  <a:srgbClr val="FFFF00"/>
                </a:highlight>
                <a:latin typeface="黑体" panose="02010609060101010101" pitchFamily="49" charset="-122"/>
                <a:ea typeface="黑体" panose="02010609060101010101" pitchFamily="49" charset="-122"/>
              </a:rPr>
              <a:t>外在</a:t>
            </a:r>
            <a:r>
              <a:rPr lang="zh-CN" altLang="en-US" sz="2000" dirty="0">
                <a:solidFill>
                  <a:srgbClr val="333333"/>
                </a:solidFill>
                <a:latin typeface="黑体" panose="02010609060101010101" pitchFamily="49" charset="-122"/>
                <a:ea typeface="黑体" panose="02010609060101010101" pitchFamily="49" charset="-122"/>
              </a:rPr>
              <a:t>于我们的目的。我们以这种方式充饥，以那种方式解渴。</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意志自由</a:t>
            </a:r>
            <a:r>
              <a:rPr lang="zh-CN" altLang="en-US" sz="2000" dirty="0">
                <a:solidFill>
                  <a:srgbClr val="333333"/>
                </a:solidFill>
                <a:latin typeface="黑体" panose="02010609060101010101" pitchFamily="49" charset="-122"/>
                <a:ea typeface="黑体" panose="02010609060101010101" pitchFamily="49" charset="-122"/>
              </a:rPr>
              <a:t>：我是先验自我，我不参考我的欲望、利益或任何其他的“经验条件”，只考虑这个行 动，出于它自身的缘故而把它选定为它自身的目的。我们不再是那些外在于我们的给定的各种目的的工具。</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尊严</a:t>
            </a:r>
            <a:r>
              <a:rPr lang="zh-CN" altLang="en-US" sz="2000" dirty="0">
                <a:solidFill>
                  <a:srgbClr val="333333"/>
                </a:solidFill>
                <a:latin typeface="黑体" panose="02010609060101010101" pitchFamily="49" charset="-122"/>
                <a:ea typeface="黑体" panose="02010609060101010101" pitchFamily="49" charset="-122"/>
              </a:rPr>
              <a:t>：自由地行动并不是为给定目的选择最佳的方式，而是选择目的本身</a:t>
            </a:r>
            <a:r>
              <a:rPr lang="en-US" altLang="zh-CN" sz="2000"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这是一种人类可以做出，而物品和动物却不能做出的选择。“自律地行动”这一能力赋予了人类以特殊的尊严，标示了人和物之间的区别。</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endParaRPr lang="en-US" altLang="zh-CN" sz="2000" dirty="0">
              <a:solidFill>
                <a:srgbClr val="333333"/>
              </a:solidFill>
              <a:latin typeface="黑体" panose="02010609060101010101" pitchFamily="49" charset="-122"/>
              <a:ea typeface="黑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46649" y="420408"/>
            <a:ext cx="469872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康德的道德</a:t>
            </a:r>
            <a:r>
              <a:rPr kumimoji="0" lang="zh-CN"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a:t>
            </a: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义务和倾向</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35</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38813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出于和合乎</a:t>
            </a:r>
            <a:r>
              <a:rPr lang="zh-CN" altLang="en-US" sz="2000" dirty="0">
                <a:solidFill>
                  <a:srgbClr val="333333"/>
                </a:solidFill>
                <a:latin typeface="黑体" panose="02010609060101010101" pitchFamily="49" charset="-122"/>
                <a:ea typeface="黑体" panose="02010609060101010101" pitchFamily="49" charset="-122"/>
              </a:rPr>
              <a:t>：一个行为的道德价值并不是由随之而来的结果构成，而是由完成这一行为的意图构成。重要的是动机，而且这种动机必须是特定种类的。</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出于义务的动机</a:t>
            </a:r>
            <a:r>
              <a:rPr lang="zh-CN" altLang="en-US" sz="2000" dirty="0">
                <a:solidFill>
                  <a:srgbClr val="333333"/>
                </a:solidFill>
                <a:latin typeface="黑体" panose="02010609060101010101" pitchFamily="49" charset="-122"/>
                <a:ea typeface="黑体" panose="02010609060101010101" pitchFamily="49" charset="-122"/>
              </a:rPr>
              <a:t>：“一个好的意志之所以好，并不是因为它所达到的效果和成就。即使这一意志完全没有力量实现它的目的，即使它付出了最大努力却依然一事无成，它也仍然像一颗珠宝一样因其自身的缘故而熠熠发光，就像那些本身就拥有完整价值的事物一样。”</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出于倾向的动机</a:t>
            </a:r>
            <a:r>
              <a:rPr lang="zh-CN" altLang="en-US" sz="2000" dirty="0">
                <a:solidFill>
                  <a:srgbClr val="333333"/>
                </a:solidFill>
                <a:latin typeface="黑体" panose="02010609060101010101" pitchFamily="49" charset="-122"/>
                <a:ea typeface="黑体" panose="02010609060101010101" pitchFamily="49" charset="-122"/>
              </a:rPr>
              <a:t>：如果我们是出于某些动机</a:t>
            </a:r>
            <a:r>
              <a:rPr lang="en-US" altLang="zh-CN" sz="2000"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如自我利益，或是任何针对所有企图满足我们的各种期望、欲求、偏好和渴望的行为</a:t>
            </a:r>
            <a:r>
              <a:rPr lang="en-US" altLang="zh-CN" sz="2000"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而不是义务去行动的话，我们的行为是缺乏道德价值的。</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endParaRPr lang="en-US" altLang="zh-CN" sz="2000" dirty="0">
              <a:solidFill>
                <a:srgbClr val="333333"/>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02346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746649" y="420408"/>
            <a:ext cx="469872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康德的道德</a:t>
            </a:r>
            <a:r>
              <a:rPr kumimoji="0" lang="zh-CN"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a:t>
            </a: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义务和倾向</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36</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38813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道德的责任</a:t>
            </a:r>
            <a:r>
              <a:rPr lang="zh-CN" altLang="en-US" sz="2000" b="1"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为了正当的理由而做正当之事</a:t>
            </a:r>
            <a:endParaRPr lang="en-US" altLang="zh-CN" sz="2000" b="1"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完全责任</a:t>
            </a:r>
            <a:r>
              <a:rPr lang="zh-CN" altLang="en-US" sz="2000" dirty="0">
                <a:solidFill>
                  <a:srgbClr val="333333"/>
                </a:solidFill>
                <a:latin typeface="黑体" panose="02010609060101010101" pitchFamily="49" charset="-122"/>
                <a:ea typeface="黑体" panose="02010609060101010101" pitchFamily="49" charset="-122"/>
              </a:rPr>
              <a:t>：不容例外的责任。</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不完全责任</a:t>
            </a:r>
            <a:r>
              <a:rPr lang="zh-CN" altLang="en-US" sz="2000" dirty="0">
                <a:solidFill>
                  <a:srgbClr val="333333"/>
                </a:solidFill>
                <a:latin typeface="黑体" panose="02010609060101010101" pitchFamily="49" charset="-122"/>
                <a:ea typeface="黑体" panose="02010609060101010101" pitchFamily="49" charset="-122"/>
              </a:rPr>
              <a:t>：即可嘉的责任，在某种程度上我们有权力决定，随自己的心意去发展什么才能、帮助什么人。在这里有活动余地。</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endParaRPr lang="en-US" altLang="zh-CN" sz="2000" dirty="0">
              <a:solidFill>
                <a:srgbClr val="333333"/>
              </a:solidFill>
              <a:latin typeface="黑体" panose="02010609060101010101" pitchFamily="49" charset="-122"/>
              <a:ea typeface="黑体" panose="02010609060101010101" pitchFamily="49" charset="-122"/>
            </a:endParaRPr>
          </a:p>
        </p:txBody>
      </p:sp>
      <p:pic>
        <p:nvPicPr>
          <p:cNvPr id="11" name="图片 10">
            <a:extLst>
              <a:ext uri="{FF2B5EF4-FFF2-40B4-BE49-F238E27FC236}">
                <a16:creationId xmlns:a16="http://schemas.microsoft.com/office/drawing/2014/main" id="{CC3D0F55-42A4-EC18-DDBA-3EBCA9F4B8BB}"/>
              </a:ext>
            </a:extLst>
          </p:cNvPr>
          <p:cNvPicPr>
            <a:picLocks noChangeAspect="1"/>
          </p:cNvPicPr>
          <p:nvPr/>
        </p:nvPicPr>
        <p:blipFill rotWithShape="1">
          <a:blip r:embed="rId2">
            <a:extLst>
              <a:ext uri="{28A0092B-C50C-407E-A947-70E740481C1C}">
                <a14:useLocalDpi xmlns:a14="http://schemas.microsoft.com/office/drawing/2010/main" val="0"/>
              </a:ext>
            </a:extLst>
          </a:blip>
          <a:srcRect l="51590" t="40234" r="29225" b="40819"/>
          <a:stretch/>
        </p:blipFill>
        <p:spPr>
          <a:xfrm>
            <a:off x="3521283" y="3952069"/>
            <a:ext cx="4608095" cy="2578624"/>
          </a:xfrm>
          <a:prstGeom prst="rect">
            <a:avLst/>
          </a:prstGeom>
        </p:spPr>
      </p:pic>
    </p:spTree>
    <p:extLst>
      <p:ext uri="{BB962C8B-B14F-4D97-AF65-F5344CB8AC3E}">
        <p14:creationId xmlns:p14="http://schemas.microsoft.com/office/powerpoint/2010/main" val="3382819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925917" y="420408"/>
            <a:ext cx="634019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康德的理性</a:t>
            </a:r>
            <a:r>
              <a:rPr kumimoji="0" lang="zh-CN"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a:t>
            </a:r>
            <a:r>
              <a:rPr lang="zh-CN" altLang="en-US" sz="3200" b="1" dirty="0">
                <a:solidFill>
                  <a:srgbClr val="33335E"/>
                </a:solidFill>
                <a:latin typeface="等线" panose="02010600030101010101" charset="-122"/>
                <a:ea typeface="等线" panose="02010600030101010101" charset="-122"/>
                <a:cs typeface="+mn-ea"/>
                <a:sym typeface="+mn-lt"/>
              </a:rPr>
              <a:t>定言</a:t>
            </a: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命令和假言命令</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37</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388130"/>
            <a:ext cx="10896600" cy="471328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工具理性</a:t>
            </a:r>
            <a:r>
              <a:rPr lang="zh-CN" altLang="en-US" sz="2000" dirty="0">
                <a:solidFill>
                  <a:srgbClr val="333333"/>
                </a:solidFill>
                <a:latin typeface="黑体" panose="02010609060101010101" pitchFamily="49" charset="-122"/>
                <a:ea typeface="黑体" panose="02010609060101010101" pitchFamily="49" charset="-122"/>
              </a:rPr>
              <a:t>：对于经验主义哲学家，理性是完全工具性的，它使我们能够甄别追求各种特定目的的手段</a:t>
            </a:r>
            <a:r>
              <a:rPr lang="en-US" altLang="zh-CN" sz="2000"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这些目的不是理性本身规定的。霍布斯认为理性是“对欲望的寻求”，休谟将理性称为“激情的奴隶”，而功利主义者们认为理性的工作是怎么样通过满足那些我们恰好具有的各种欲望而使功利最大化。</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纯粹实践理性</a:t>
            </a:r>
            <a:r>
              <a:rPr lang="zh-CN" altLang="en-US" sz="2000" dirty="0">
                <a:solidFill>
                  <a:srgbClr val="333333"/>
                </a:solidFill>
                <a:latin typeface="黑体" panose="02010609060101010101" pitchFamily="49" charset="-122"/>
                <a:ea typeface="黑体" panose="02010609060101010101" pitchFamily="49" charset="-122"/>
              </a:rPr>
              <a:t>：理性具有忽视所有经验目的一种先验性，是意志的一种道德力量，是实践理性的自我主宰。</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理性存在</a:t>
            </a:r>
            <a:r>
              <a:rPr lang="zh-CN" altLang="en-US" sz="2000" dirty="0">
                <a:solidFill>
                  <a:srgbClr val="333333"/>
                </a:solidFill>
                <a:latin typeface="黑体" panose="02010609060101010101" pitchFamily="49" charset="-122"/>
                <a:ea typeface="黑体" panose="02010609060101010101" pitchFamily="49" charset="-122"/>
              </a:rPr>
              <a:t>：理性存在不是简单的人，而是被理性拥有的人，不是人拥有了理性，而是理性拥有了人，因此不是特殊的“你”的意愿，而是一种抽象概念的共同意志。康德认为，无情是“德性”的真正力量。</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endParaRPr lang="en-US" altLang="zh-CN" sz="2000" dirty="0">
              <a:solidFill>
                <a:srgbClr val="333333"/>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96093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925917" y="420408"/>
            <a:ext cx="634019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康德的理性</a:t>
            </a:r>
            <a:r>
              <a:rPr kumimoji="0" lang="zh-CN"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a:t>
            </a:r>
            <a:r>
              <a:rPr lang="zh-CN" altLang="en-US" sz="3200" b="1" dirty="0">
                <a:solidFill>
                  <a:srgbClr val="33335E"/>
                </a:solidFill>
                <a:latin typeface="等线" panose="02010600030101010101" charset="-122"/>
                <a:ea typeface="等线" panose="02010600030101010101" charset="-122"/>
                <a:cs typeface="+mn-ea"/>
                <a:sym typeface="+mn-lt"/>
              </a:rPr>
              <a:t>定言</a:t>
            </a: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命令和假言命令</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38</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38813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假言命令（总是有条件的命令）</a:t>
            </a:r>
            <a:r>
              <a:rPr lang="zh-CN" altLang="en-US" sz="2000" dirty="0">
                <a:solidFill>
                  <a:srgbClr val="333333"/>
                </a:solidFill>
                <a:latin typeface="黑体" panose="02010609060101010101" pitchFamily="49" charset="-122"/>
                <a:ea typeface="黑体" panose="02010609060101010101" pitchFamily="49" charset="-122"/>
              </a:rPr>
              <a:t>：如果一个行为，只是在作为一种达到其他事物的手段时才是好的，那么它便是假言命令。如果你想要</a:t>
            </a:r>
            <a:r>
              <a:rPr lang="en-US" altLang="zh-CN" sz="2000" dirty="0">
                <a:solidFill>
                  <a:srgbClr val="333333"/>
                </a:solidFill>
                <a:latin typeface="黑体" panose="02010609060101010101" pitchFamily="49" charset="-122"/>
                <a:ea typeface="黑体" panose="02010609060101010101" pitchFamily="49" charset="-122"/>
              </a:rPr>
              <a:t>X</a:t>
            </a:r>
            <a:r>
              <a:rPr lang="zh-CN" altLang="en-US" sz="2000" dirty="0">
                <a:solidFill>
                  <a:srgbClr val="333333"/>
                </a:solidFill>
                <a:latin typeface="黑体" panose="02010609060101010101" pitchFamily="49" charset="-122"/>
                <a:ea typeface="黑体" panose="02010609060101010101" pitchFamily="49" charset="-122"/>
              </a:rPr>
              <a:t>，那么就做</a:t>
            </a:r>
            <a:r>
              <a:rPr lang="en-US" altLang="zh-CN" sz="2000" dirty="0">
                <a:solidFill>
                  <a:srgbClr val="333333"/>
                </a:solidFill>
                <a:latin typeface="黑体" panose="02010609060101010101" pitchFamily="49" charset="-122"/>
                <a:ea typeface="黑体" panose="02010609060101010101" pitchFamily="49" charset="-122"/>
              </a:rPr>
              <a:t>Y</a:t>
            </a:r>
            <a:r>
              <a:rPr lang="zh-CN" altLang="en-US" sz="2000" dirty="0">
                <a:solidFill>
                  <a:srgbClr val="333333"/>
                </a:solidFill>
                <a:latin typeface="黑体" panose="02010609060101010101" pitchFamily="49" charset="-122"/>
                <a:ea typeface="黑体" panose="02010609060101010101" pitchFamily="49" charset="-122"/>
              </a:rPr>
              <a:t>。</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定言命令（无条件的命令）</a:t>
            </a:r>
            <a:r>
              <a:rPr lang="zh-CN" altLang="en-US" sz="2000" dirty="0">
                <a:solidFill>
                  <a:srgbClr val="333333"/>
                </a:solidFill>
                <a:latin typeface="黑体" panose="02010609060101010101" pitchFamily="49" charset="-122"/>
                <a:ea typeface="黑体" panose="02010609060101010101" pitchFamily="49" charset="-122"/>
              </a:rPr>
              <a:t>：如果一个行为本身就代表着善，并因此对符合理性的意志非常必要，那么它便是定言命令。定言命令是一个无视各种环境而普遍适用的义务或权利。</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休谟的铡刀？</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理性存在</a:t>
            </a:r>
            <a:r>
              <a:rPr lang="zh-CN" altLang="en-US" sz="2000" dirty="0">
                <a:solidFill>
                  <a:srgbClr val="333333"/>
                </a:solidFill>
                <a:latin typeface="黑体" panose="02010609060101010101" pitchFamily="49" charset="-122"/>
                <a:ea typeface="黑体" panose="02010609060101010101" pitchFamily="49" charset="-122"/>
              </a:rPr>
              <a:t>：理性存在不是简单的人，而是被理性拥有的人，不是人拥有了理性，而是理性拥有了人，因此不是特殊的“你”的意愿，而是一种抽象概念的共同意志。康德认为，无情是“德性”的真正力量。</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endParaRPr lang="en-US" altLang="zh-CN" sz="2000" dirty="0">
              <a:solidFill>
                <a:srgbClr val="333333"/>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83563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925917" y="420408"/>
            <a:ext cx="634019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康德的理性</a:t>
            </a:r>
            <a:r>
              <a:rPr kumimoji="0" lang="zh-CN"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a:t>
            </a:r>
            <a:r>
              <a:rPr lang="zh-CN" altLang="en-US" sz="3200" b="1" dirty="0">
                <a:solidFill>
                  <a:srgbClr val="33335E"/>
                </a:solidFill>
                <a:latin typeface="等线" panose="02010600030101010101" charset="-122"/>
                <a:ea typeface="等线" panose="02010600030101010101" charset="-122"/>
                <a:cs typeface="+mn-ea"/>
                <a:sym typeface="+mn-lt"/>
              </a:rPr>
              <a:t>定言</a:t>
            </a: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命令和假言命令</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39</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38813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可普遍化检验</a:t>
            </a:r>
            <a:r>
              <a:rPr lang="zh-CN" altLang="en-US" sz="2000" dirty="0">
                <a:solidFill>
                  <a:srgbClr val="333333"/>
                </a:solidFill>
                <a:latin typeface="黑体" panose="02010609060101010101" pitchFamily="49" charset="-122"/>
                <a:ea typeface="黑体" panose="02010609060101010101" pitchFamily="49" charset="-122"/>
              </a:rPr>
              <a:t>：除非愿意自己的准则变为普遍法则，你不应行动。</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r>
              <a:rPr lang="zh-CN" altLang="en-US" sz="2000" b="1" u="sng" dirty="0">
                <a:solidFill>
                  <a:srgbClr val="333333"/>
                </a:solidFill>
                <a:latin typeface="黑体" panose="02010609060101010101" pitchFamily="49" charset="-122"/>
                <a:ea typeface="黑体" panose="02010609060101010101" pitchFamily="49" charset="-122"/>
              </a:rPr>
              <a:t>人性本身即目的</a:t>
            </a:r>
            <a:r>
              <a:rPr lang="zh-CN" altLang="en-US" sz="2000" dirty="0">
                <a:solidFill>
                  <a:srgbClr val="333333"/>
                </a:solidFill>
                <a:latin typeface="黑体" panose="02010609060101010101" pitchFamily="49" charset="-122"/>
                <a:ea typeface="黑体" panose="02010609060101010101" pitchFamily="49" charset="-122"/>
              </a:rPr>
              <a:t>：行事是总是将人性，不管是自己还是他人，作为一种目的而非只是手段。推论：对己不能自杀，对他人要诚实。</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因理性，得自由，为道德</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Font typeface="Arial" panose="020B0604020202020204" pitchFamily="34" charset="0"/>
              <a:buNone/>
            </a:pPr>
            <a:endParaRPr lang="en-US" altLang="zh-CN" sz="2000" dirty="0">
              <a:solidFill>
                <a:srgbClr val="333333"/>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5213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p:txBody>
          <a:bodyPr/>
          <a:lstStyle/>
          <a:p>
            <a:fld id="{2FB285C0-491D-4C21-BF6B-E40BE1782FA7}" type="slidenum">
              <a:rPr lang="zh-CN" altLang="en-US" smtClean="0"/>
              <a:t>4</a:t>
            </a:fld>
            <a:endParaRPr lang="zh-CN" altLang="en-US"/>
          </a:p>
        </p:txBody>
      </p:sp>
      <p:sp>
        <p:nvSpPr>
          <p:cNvPr id="9" name="文本框 8"/>
          <p:cNvSpPr txBox="1"/>
          <p:nvPr/>
        </p:nvSpPr>
        <p:spPr>
          <a:xfrm>
            <a:off x="3494406" y="2413038"/>
            <a:ext cx="520319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第一部分：</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Critical Thinking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88131" y="420408"/>
            <a:ext cx="141577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契约论</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40</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52185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契约论传统</a:t>
            </a:r>
            <a:r>
              <a:rPr lang="zh-CN" altLang="en-US" sz="2000" dirty="0">
                <a:solidFill>
                  <a:srgbClr val="333333"/>
                </a:solidFill>
                <a:latin typeface="黑体" panose="02010609060101010101" pitchFamily="49" charset="-122"/>
                <a:ea typeface="黑体" panose="02010609060101010101" pitchFamily="49" charset="-122"/>
              </a:rPr>
              <a:t>：各类契约论的共性是“协议道德”，将道德来源规定为人与人之间的某种契约，从而反对将形而上的实体（上帝、理性实在）或人类天性（尊严、美德、快乐）作为道德来源。</a:t>
            </a:r>
            <a:endParaRPr lang="en-US" altLang="zh-CN" sz="20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契约论既可以运用利己主义前提，也可以运用非利己主义前提；</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12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通过将人与人之间的契约确定为道德来源，从而避免了休谟铡刀“是</a:t>
            </a:r>
            <a:r>
              <a:rPr lang="en-US" altLang="zh-CN" sz="1600" dirty="0">
                <a:solidFill>
                  <a:srgbClr val="333333"/>
                </a:solidFill>
                <a:latin typeface="黑体" panose="02010609060101010101" pitchFamily="49" charset="-122"/>
                <a:ea typeface="黑体" panose="02010609060101010101" pitchFamily="49" charset="-122"/>
              </a:rPr>
              <a:t>/</a:t>
            </a:r>
            <a:r>
              <a:rPr lang="zh-CN" altLang="en-US" sz="1600" dirty="0">
                <a:solidFill>
                  <a:srgbClr val="333333"/>
                </a:solidFill>
                <a:latin typeface="黑体" panose="02010609060101010101" pitchFamily="49" charset="-122"/>
                <a:ea typeface="黑体" panose="02010609060101010101" pitchFamily="49" charset="-122"/>
              </a:rPr>
              <a:t>应当”的问题；</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12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可以较好地解释我们共有的道德直觉，同时承认我们的道德行为背后存在多重动机；</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12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无法阐明一切道德美德、义务和价值，且尝试诉诸并不现实的哲学神话（自然状态、原初状态、社会协议）。</a:t>
            </a:r>
            <a:endParaRPr lang="en-US" altLang="zh-CN" sz="1600" dirty="0">
              <a:solidFill>
                <a:srgbClr val="333333"/>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30575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88131" y="420408"/>
            <a:ext cx="141577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契约论</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41</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52185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霍布斯的自利契约论</a:t>
            </a:r>
            <a:r>
              <a:rPr lang="zh-CN" altLang="en-US" sz="2000" dirty="0">
                <a:solidFill>
                  <a:srgbClr val="333333"/>
                </a:solidFill>
                <a:latin typeface="黑体" panose="02010609060101010101" pitchFamily="49" charset="-122"/>
                <a:ea typeface="黑体" panose="02010609060101010101" pitchFamily="49" charset="-122"/>
              </a:rPr>
              <a:t>：</a:t>
            </a:r>
            <a:endParaRPr lang="en-US" altLang="zh-CN" sz="20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自然状态下没有任何法律规范，所有人能力相当，资源有限无法满足所有人的欲望，因此处于“一切人对一切人的战争”的状态。</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12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人们出于自利的动机，为了保存自己的生命，而愿意通过契约将自己的全部权利让渡给国家，创造出了国家这样一个“必要之恶”。</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12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订约者是全体人民，不包括统治者（个人或议会），后者不受契约约束；人民赋予了统治者权力就应该服从他，而且不能食言收回权力。</a:t>
            </a:r>
          </a:p>
          <a:p>
            <a:pPr lvl="1" algn="just">
              <a:lnSpc>
                <a:spcPct val="150000"/>
              </a:lnSpc>
              <a:spcBef>
                <a:spcPts val="1200"/>
              </a:spcBef>
              <a:buFont typeface="Wingdings" panose="05000000000000000000" pitchFamily="2" charset="2"/>
              <a:buChar char="Ø"/>
            </a:pPr>
            <a:r>
              <a:rPr lang="zh-CN" altLang="en-US" sz="1600" b="0" i="0" dirty="0">
                <a:solidFill>
                  <a:srgbClr val="121212"/>
                </a:solidFill>
                <a:effectLst/>
                <a:latin typeface="黑体" panose="02010609060101010101" pitchFamily="49" charset="-122"/>
                <a:ea typeface="黑体" panose="02010609060101010101" pitchFamily="49" charset="-122"/>
              </a:rPr>
              <a:t>人们放弃除了生命权外的一切权利 ，大家把权利转让给代理人</a:t>
            </a:r>
            <a:r>
              <a:rPr lang="zh-CN" altLang="en-US" sz="1600" dirty="0">
                <a:solidFill>
                  <a:srgbClr val="333333"/>
                </a:solidFill>
                <a:latin typeface="黑体" panose="02010609060101010101" pitchFamily="49" charset="-122"/>
                <a:ea typeface="黑体" panose="02010609060101010101" pitchFamily="49" charset="-122"/>
              </a:rPr>
              <a:t>。</a:t>
            </a:r>
            <a:endParaRPr lang="en-US" altLang="zh-CN" sz="1600" dirty="0">
              <a:solidFill>
                <a:srgbClr val="333333"/>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99898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88131" y="420408"/>
            <a:ext cx="141577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契约论</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42</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52185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洛克的非自利契约论</a:t>
            </a:r>
            <a:r>
              <a:rPr lang="zh-CN" altLang="en-US" sz="2000" dirty="0">
                <a:solidFill>
                  <a:srgbClr val="333333"/>
                </a:solidFill>
                <a:latin typeface="黑体" panose="02010609060101010101" pitchFamily="49" charset="-122"/>
                <a:ea typeface="黑体" panose="02010609060101010101" pitchFamily="49" charset="-122"/>
              </a:rPr>
              <a:t>：</a:t>
            </a:r>
            <a:endParaRPr lang="en-US" altLang="zh-CN" sz="20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自然状态是善意和友爱充满人间，人们平等地享有自然权利。</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12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但这种和平和互相信任的境况很快就“堕落”为战争状态，因为每个人都可成为自然法的裁判者和执行者，在此时洛克的自然状态就成了霍布斯式的自然状态。为了解决财产纠纷，人们愿意通过社会契约来建立起政府。</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12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统治者也是订立契约的一方，是从订约者中选出来的，人民自然权利的托管人，若统治者不履行契约，人们有权推翻统治者。</a:t>
            </a:r>
          </a:p>
          <a:p>
            <a:pPr lvl="1" algn="just">
              <a:lnSpc>
                <a:spcPct val="150000"/>
              </a:lnSpc>
              <a:spcBef>
                <a:spcPts val="1200"/>
              </a:spcBef>
              <a:buFont typeface="Wingdings" panose="05000000000000000000" pitchFamily="2" charset="2"/>
              <a:buChar char="Ø"/>
            </a:pPr>
            <a:r>
              <a:rPr lang="zh-CN" altLang="en-US" sz="1600" b="0" i="0" dirty="0">
                <a:solidFill>
                  <a:srgbClr val="121212"/>
                </a:solidFill>
                <a:effectLst/>
                <a:latin typeface="黑体" panose="02010609060101010101" pitchFamily="49" charset="-122"/>
                <a:ea typeface="黑体" panose="02010609060101010101" pitchFamily="49" charset="-122"/>
              </a:rPr>
              <a:t>除财产权的判决和执行权外，其他权利不可转让的</a:t>
            </a:r>
            <a:r>
              <a:rPr lang="zh-CN" altLang="en-US" sz="1600" dirty="0">
                <a:solidFill>
                  <a:srgbClr val="333333"/>
                </a:solidFill>
                <a:latin typeface="黑体" panose="02010609060101010101" pitchFamily="49" charset="-122"/>
                <a:ea typeface="黑体" panose="02010609060101010101" pitchFamily="49" charset="-122"/>
              </a:rPr>
              <a:t>。</a:t>
            </a:r>
            <a:endParaRPr lang="en-US" altLang="zh-CN" sz="1600" dirty="0">
              <a:solidFill>
                <a:srgbClr val="333333"/>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40717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88131" y="420408"/>
            <a:ext cx="141577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契约论</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43</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52185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卢梭的非自利契约论</a:t>
            </a:r>
            <a:r>
              <a:rPr lang="zh-CN" altLang="en-US" sz="2000" dirty="0">
                <a:solidFill>
                  <a:srgbClr val="333333"/>
                </a:solidFill>
                <a:latin typeface="黑体" panose="02010609060101010101" pitchFamily="49" charset="-122"/>
                <a:ea typeface="黑体" panose="02010609060101010101" pitchFamily="49" charset="-122"/>
              </a:rPr>
              <a:t>：</a:t>
            </a: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卢梭强调，通过社会契约建立起的政府是要以共同力量来保护成员的财产和人身权；但是，契约也要保证人与人联合起来时，和以往一样自由。</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12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卢梭认为，社会契约是公意的反映，公意不是个人意见的简单加总，而是近似于一种共同体的普遍利益或理性意志。</a:t>
            </a:r>
            <a:endParaRPr lang="en-US" altLang="zh-CN" sz="16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12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我们每个人都推动了这种共同意志的形成，因此当我们服从公意的法律时，我们就是在服从于自己。这导致特别卢梭强调公民直接参与政治是社会契约正义性的根本保证。</a:t>
            </a:r>
            <a:endParaRPr lang="en-US" altLang="zh-CN" sz="1600" dirty="0">
              <a:solidFill>
                <a:srgbClr val="333333"/>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26002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567396" y="420408"/>
            <a:ext cx="305724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罗尔斯的契约论</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44</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52185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罗尔斯的契约论</a:t>
            </a:r>
            <a:r>
              <a:rPr lang="zh-CN" altLang="en-US" sz="2000" dirty="0">
                <a:solidFill>
                  <a:srgbClr val="333333"/>
                </a:solidFill>
                <a:latin typeface="黑体" panose="02010609060101010101" pitchFamily="49" charset="-122"/>
                <a:ea typeface="黑体" panose="02010609060101010101" pitchFamily="49" charset="-122"/>
              </a:rPr>
              <a:t>：合理的政治推理不受任何偶然因素的影响，从事政治推理的主体所需的品质也不具任何特殊性，因此消除各种偶然因素后达成的契约才能是合理和公平的。通过这一符合程序正义的契约缔结过程，我们可以得到被所有协商者所共同接受的道德原则。</a:t>
            </a:r>
          </a:p>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立约过程中的三种程序正义</a:t>
            </a:r>
            <a:r>
              <a:rPr lang="zh-CN" altLang="en-US" sz="2000" b="1"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a:t>
            </a:r>
            <a:r>
              <a:rPr lang="en-US" altLang="zh-CN" sz="2000" dirty="0">
                <a:solidFill>
                  <a:srgbClr val="333333"/>
                </a:solidFill>
                <a:latin typeface="黑体" panose="02010609060101010101" pitchFamily="49" charset="-122"/>
                <a:ea typeface="黑体" panose="02010609060101010101" pitchFamily="49" charset="-122"/>
              </a:rPr>
              <a:t>1</a:t>
            </a:r>
            <a:r>
              <a:rPr lang="zh-CN" altLang="en-US" sz="2000" dirty="0">
                <a:solidFill>
                  <a:srgbClr val="333333"/>
                </a:solidFill>
                <a:latin typeface="黑体" panose="02010609060101010101" pitchFamily="49" charset="-122"/>
                <a:ea typeface="黑体" panose="02010609060101010101" pitchFamily="49" charset="-122"/>
              </a:rPr>
              <a:t>）完美的程序正义，有决定正义分配的标准，又有可行的程序；（</a:t>
            </a:r>
            <a:r>
              <a:rPr lang="en-US" altLang="zh-CN" sz="2000" dirty="0">
                <a:solidFill>
                  <a:srgbClr val="333333"/>
                </a:solidFill>
                <a:latin typeface="黑体" panose="02010609060101010101" pitchFamily="49" charset="-122"/>
                <a:ea typeface="黑体" panose="02010609060101010101" pitchFamily="49" charset="-122"/>
              </a:rPr>
              <a:t>2</a:t>
            </a:r>
            <a:r>
              <a:rPr lang="zh-CN" altLang="en-US" sz="2000" dirty="0">
                <a:solidFill>
                  <a:srgbClr val="333333"/>
                </a:solidFill>
                <a:latin typeface="黑体" panose="02010609060101010101" pitchFamily="49" charset="-122"/>
                <a:ea typeface="黑体" panose="02010609060101010101" pitchFamily="49" charset="-122"/>
              </a:rPr>
              <a:t>）不完美的程序正义，有标准，但无可行的程序；（</a:t>
            </a:r>
            <a:r>
              <a:rPr lang="en-US" altLang="zh-CN" sz="2000" dirty="0">
                <a:solidFill>
                  <a:srgbClr val="333333"/>
                </a:solidFill>
                <a:latin typeface="黑体" panose="02010609060101010101" pitchFamily="49" charset="-122"/>
                <a:ea typeface="黑体" panose="02010609060101010101" pitchFamily="49" charset="-122"/>
              </a:rPr>
              <a:t>3</a:t>
            </a:r>
            <a:r>
              <a:rPr lang="zh-CN" altLang="en-US" sz="2000" dirty="0">
                <a:solidFill>
                  <a:srgbClr val="333333"/>
                </a:solidFill>
                <a:latin typeface="黑体" panose="02010609060101010101" pitchFamily="49" charset="-122"/>
                <a:ea typeface="黑体" panose="02010609060101010101" pitchFamily="49" charset="-122"/>
              </a:rPr>
              <a:t>）纯粹的程序正义，没有独立的标准，但有公平程序保证结果公正。罗尔斯希望原初状态下订立的社会安排能实现纯粹的程序正义。</a:t>
            </a:r>
          </a:p>
        </p:txBody>
      </p:sp>
    </p:spTree>
    <p:extLst>
      <p:ext uri="{BB962C8B-B14F-4D97-AF65-F5344CB8AC3E}">
        <p14:creationId xmlns:p14="http://schemas.microsoft.com/office/powerpoint/2010/main" val="4260230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567396" y="420408"/>
            <a:ext cx="305724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罗尔斯的契约论</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45</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52185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无知之幕</a:t>
            </a:r>
            <a:r>
              <a:rPr lang="zh-CN" altLang="en-US" sz="2000" dirty="0">
                <a:solidFill>
                  <a:srgbClr val="333333"/>
                </a:solidFill>
                <a:latin typeface="黑体" panose="02010609060101010101" pitchFamily="49" charset="-122"/>
                <a:ea typeface="黑体" panose="02010609060101010101" pitchFamily="49" charset="-122"/>
              </a:rPr>
              <a:t>：罗尔斯的契约论设定的假设包括：（</a:t>
            </a:r>
            <a:r>
              <a:rPr lang="en-US" altLang="zh-CN" sz="2000" dirty="0">
                <a:solidFill>
                  <a:srgbClr val="333333"/>
                </a:solidFill>
                <a:latin typeface="黑体" panose="02010609060101010101" pitchFamily="49" charset="-122"/>
                <a:ea typeface="黑体" panose="02010609060101010101" pitchFamily="49" charset="-122"/>
              </a:rPr>
              <a:t>1</a:t>
            </a:r>
            <a:r>
              <a:rPr lang="zh-CN" altLang="en-US" sz="2000" dirty="0">
                <a:solidFill>
                  <a:srgbClr val="333333"/>
                </a:solidFill>
                <a:latin typeface="黑体" panose="02010609060101010101" pitchFamily="49" charset="-122"/>
                <a:ea typeface="黑体" panose="02010609060101010101" pitchFamily="49" charset="-122"/>
              </a:rPr>
              <a:t>）罗尔斯式公民对于自己个人和所处社会的特殊信息一无所知，但了解人类社会的一般事实、心理学原则等等；（</a:t>
            </a:r>
            <a:r>
              <a:rPr lang="en-US" altLang="zh-CN" sz="2000" dirty="0">
                <a:solidFill>
                  <a:srgbClr val="333333"/>
                </a:solidFill>
                <a:latin typeface="黑体" panose="02010609060101010101" pitchFamily="49" charset="-122"/>
                <a:ea typeface="黑体" panose="02010609060101010101" pitchFamily="49" charset="-122"/>
              </a:rPr>
              <a:t>2</a:t>
            </a:r>
            <a:r>
              <a:rPr lang="zh-CN" altLang="en-US" sz="2000" dirty="0">
                <a:solidFill>
                  <a:srgbClr val="333333"/>
                </a:solidFill>
                <a:latin typeface="黑体" panose="02010609060101010101" pitchFamily="49" charset="-122"/>
                <a:ea typeface="黑体" panose="02010609060101010101" pitchFamily="49" charset="-122"/>
              </a:rPr>
              <a:t>）罗尔斯式环境包括适度匮乏的客观环境（避免沦为霍布斯式的原初状态）与相互冷淡的主管环境（不关心他人利益）。</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最大最小原则</a:t>
            </a:r>
            <a:r>
              <a:rPr lang="zh-CN" altLang="en-US" sz="2000" b="1"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人类种种不平等的深刻起源，来自于个人自然禀赋及阶级、家庭背景造成的不 平等。当世界的任意性被无知之幕排除后，人们会选择那种其最坏结果相比于其他选择对象的最坏结果来说是最好结果的选择对象。</a:t>
            </a:r>
          </a:p>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对无知之幕的批评</a:t>
            </a:r>
            <a:r>
              <a:rPr lang="zh-CN" altLang="en-US" sz="2000" b="1"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a:t>
            </a:r>
            <a:r>
              <a:rPr lang="en-US" altLang="zh-CN" sz="2000" dirty="0">
                <a:solidFill>
                  <a:srgbClr val="333333"/>
                </a:solidFill>
                <a:latin typeface="黑体" panose="02010609060101010101" pitchFamily="49" charset="-122"/>
                <a:ea typeface="黑体" panose="02010609060101010101" pitchFamily="49" charset="-122"/>
              </a:rPr>
              <a:t>1</a:t>
            </a:r>
            <a:r>
              <a:rPr lang="zh-CN" altLang="en-US" sz="2000" dirty="0">
                <a:solidFill>
                  <a:srgbClr val="333333"/>
                </a:solidFill>
                <a:latin typeface="黑体" panose="02010609060101010101" pitchFamily="49" charset="-122"/>
                <a:ea typeface="黑体" panose="02010609060101010101" pitchFamily="49" charset="-122"/>
              </a:rPr>
              <a:t>）将具体信息排除后，我们如何抽象地进行推理与博弈？（</a:t>
            </a:r>
            <a:r>
              <a:rPr lang="en-US" altLang="zh-CN" sz="2000" dirty="0">
                <a:solidFill>
                  <a:srgbClr val="333333"/>
                </a:solidFill>
                <a:latin typeface="黑体" panose="02010609060101010101" pitchFamily="49" charset="-122"/>
                <a:ea typeface="黑体" panose="02010609060101010101" pitchFamily="49" charset="-122"/>
              </a:rPr>
              <a:t>2</a:t>
            </a:r>
            <a:r>
              <a:rPr lang="zh-CN" altLang="en-US" sz="2000" dirty="0">
                <a:solidFill>
                  <a:srgbClr val="333333"/>
                </a:solidFill>
                <a:latin typeface="黑体" panose="02010609060101010101" pitchFamily="49" charset="-122"/>
                <a:ea typeface="黑体" panose="02010609060101010101" pitchFamily="49" charset="-122"/>
              </a:rPr>
              <a:t>）即便在无知之幕之后，我们也不一定按照罗尔斯规定的“最大最小原则”进行推理博弈。</a:t>
            </a:r>
          </a:p>
        </p:txBody>
      </p:sp>
    </p:spTree>
    <p:extLst>
      <p:ext uri="{BB962C8B-B14F-4D97-AF65-F5344CB8AC3E}">
        <p14:creationId xmlns:p14="http://schemas.microsoft.com/office/powerpoint/2010/main" val="1688178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951846" y="420408"/>
            <a:ext cx="428835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罗尔斯的两个正义原则</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46</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52185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第一个原则</a:t>
            </a:r>
            <a:r>
              <a:rPr lang="en-US" altLang="zh-CN" sz="2000" b="1" u="sng" dirty="0">
                <a:solidFill>
                  <a:srgbClr val="333333"/>
                </a:solidFill>
                <a:latin typeface="黑体" panose="02010609060101010101" pitchFamily="49" charset="-122"/>
                <a:ea typeface="黑体" panose="02010609060101010101" pitchFamily="49" charset="-122"/>
              </a:rPr>
              <a:t>【</a:t>
            </a:r>
            <a:r>
              <a:rPr lang="zh-CN" altLang="en-US" sz="2000" b="1" u="sng" dirty="0">
                <a:solidFill>
                  <a:srgbClr val="333333"/>
                </a:solidFill>
                <a:latin typeface="黑体" panose="02010609060101010101" pitchFamily="49" charset="-122"/>
                <a:ea typeface="黑体" panose="02010609060101010101" pitchFamily="49" charset="-122"/>
              </a:rPr>
              <a:t>平等的自由原则</a:t>
            </a:r>
            <a:r>
              <a:rPr lang="en-US" altLang="zh-CN" sz="2000" b="1" u="sng"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：每个人都有同等的权利，在与其他所有人同样的自由体系兼容的情况下，拥有最广泛的平等的基本自由体系。</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第二个原则</a:t>
            </a:r>
            <a:r>
              <a:rPr lang="en-US" altLang="zh-CN" sz="2000" b="1" u="sng" dirty="0">
                <a:solidFill>
                  <a:srgbClr val="333333"/>
                </a:solidFill>
                <a:latin typeface="黑体" panose="02010609060101010101" pitchFamily="49" charset="-122"/>
                <a:ea typeface="黑体" panose="02010609060101010101" pitchFamily="49" charset="-122"/>
              </a:rPr>
              <a:t>【</a:t>
            </a:r>
            <a:r>
              <a:rPr lang="zh-CN" altLang="en-US" sz="2000" b="1" u="sng" dirty="0">
                <a:solidFill>
                  <a:srgbClr val="333333"/>
                </a:solidFill>
                <a:latin typeface="黑体" panose="02010609060101010101" pitchFamily="49" charset="-122"/>
                <a:ea typeface="黑体" panose="02010609060101010101" pitchFamily="49" charset="-122"/>
              </a:rPr>
              <a:t>差别原则与机会的公平原则</a:t>
            </a:r>
            <a:r>
              <a:rPr lang="en-US" altLang="zh-CN" sz="2000" b="1" u="sng" dirty="0">
                <a:solidFill>
                  <a:srgbClr val="333333"/>
                </a:solidFill>
                <a:latin typeface="黑体" panose="02010609060101010101" pitchFamily="49" charset="-122"/>
                <a:ea typeface="黑体" panose="02010609060101010101" pitchFamily="49" charset="-122"/>
              </a:rPr>
              <a:t>】</a:t>
            </a:r>
            <a:r>
              <a:rPr lang="zh-CN" altLang="en-US" sz="2000" b="1" dirty="0">
                <a:solidFill>
                  <a:srgbClr val="333333"/>
                </a:solidFill>
                <a:latin typeface="黑体" panose="02010609060101010101" pitchFamily="49" charset="-122"/>
                <a:ea typeface="黑体" panose="02010609060101010101" pitchFamily="49" charset="-122"/>
              </a:rPr>
              <a:t>：</a:t>
            </a:r>
            <a:endParaRPr lang="en-US" altLang="zh-CN" sz="2000" b="1"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en-US" altLang="zh-CN" sz="1600" dirty="0">
                <a:solidFill>
                  <a:srgbClr val="333333"/>
                </a:solidFill>
                <a:latin typeface="黑体" panose="02010609060101010101" pitchFamily="49" charset="-122"/>
                <a:ea typeface="黑体" panose="02010609060101010101" pitchFamily="49" charset="-122"/>
              </a:rPr>
              <a:t>2(a) </a:t>
            </a:r>
            <a:r>
              <a:rPr lang="zh-CN" altLang="en-US" sz="1600" dirty="0">
                <a:solidFill>
                  <a:srgbClr val="333333"/>
                </a:solidFill>
                <a:latin typeface="黑体" panose="02010609060101010101" pitchFamily="49" charset="-122"/>
                <a:ea typeface="黑体" panose="02010609060101010101" pitchFamily="49" charset="-122"/>
              </a:rPr>
              <a:t>在和正义的储蓄原则一致的前提下，对社会中最弱势的人最为有利。</a:t>
            </a:r>
          </a:p>
          <a:p>
            <a:pPr lvl="1" algn="just">
              <a:lnSpc>
                <a:spcPct val="150000"/>
              </a:lnSpc>
              <a:spcBef>
                <a:spcPts val="2000"/>
              </a:spcBef>
              <a:buFont typeface="Wingdings" panose="05000000000000000000" pitchFamily="2" charset="2"/>
              <a:buChar char="Ø"/>
            </a:pPr>
            <a:r>
              <a:rPr lang="en-US" altLang="zh-CN" sz="1600" dirty="0">
                <a:solidFill>
                  <a:srgbClr val="333333"/>
                </a:solidFill>
                <a:latin typeface="黑体" panose="02010609060101010101" pitchFamily="49" charset="-122"/>
                <a:ea typeface="黑体" panose="02010609060101010101" pitchFamily="49" charset="-122"/>
              </a:rPr>
              <a:t>2(b) </a:t>
            </a:r>
            <a:r>
              <a:rPr lang="zh-CN" altLang="en-US" sz="1600" dirty="0">
                <a:solidFill>
                  <a:srgbClr val="333333"/>
                </a:solidFill>
                <a:latin typeface="黑体" panose="02010609060101010101" pitchFamily="49" charset="-122"/>
                <a:ea typeface="黑体" panose="02010609060101010101" pitchFamily="49" charset="-122"/>
              </a:rPr>
              <a:t>在公平的平等机会的条件下，职位与工作向所有人开放。</a:t>
            </a:r>
          </a:p>
        </p:txBody>
      </p:sp>
    </p:spTree>
    <p:extLst>
      <p:ext uri="{BB962C8B-B14F-4D97-AF65-F5344CB8AC3E}">
        <p14:creationId xmlns:p14="http://schemas.microsoft.com/office/powerpoint/2010/main" val="216208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951848" y="420408"/>
            <a:ext cx="428835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罗尔斯的两个优先规则</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47</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52185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第一优先规则</a:t>
            </a:r>
            <a:r>
              <a:rPr lang="en-US" altLang="zh-CN" sz="2000" b="1" u="sng" dirty="0">
                <a:solidFill>
                  <a:srgbClr val="333333"/>
                </a:solidFill>
                <a:latin typeface="黑体" panose="02010609060101010101" pitchFamily="49" charset="-122"/>
                <a:ea typeface="黑体" panose="02010609060101010101" pitchFamily="49" charset="-122"/>
              </a:rPr>
              <a:t>【</a:t>
            </a:r>
            <a:r>
              <a:rPr lang="zh-CN" altLang="en-US" sz="2000" b="1" u="sng" dirty="0">
                <a:solidFill>
                  <a:srgbClr val="333333"/>
                </a:solidFill>
                <a:latin typeface="黑体" panose="02010609060101010101" pitchFamily="49" charset="-122"/>
                <a:ea typeface="黑体" panose="02010609060101010101" pitchFamily="49" charset="-122"/>
              </a:rPr>
              <a:t>自由的优先性</a:t>
            </a:r>
            <a:r>
              <a:rPr lang="en-US" altLang="zh-CN" sz="2000" b="1" u="sng"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：两个正义原则应该以词典式次序排序，因此，自由只能为了自由的缘故而被限制。这有两种情况：限制一部分人的自由可以强化所有人共享的自由体系；更少平等的自由必须能被拥有更少自由的人所接受。</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第二优先规则</a:t>
            </a:r>
            <a:r>
              <a:rPr lang="en-US" altLang="zh-CN" sz="2000" b="1" u="sng" dirty="0">
                <a:solidFill>
                  <a:srgbClr val="333333"/>
                </a:solidFill>
                <a:latin typeface="黑体" panose="02010609060101010101" pitchFamily="49" charset="-122"/>
                <a:ea typeface="黑体" panose="02010609060101010101" pitchFamily="49" charset="-122"/>
              </a:rPr>
              <a:t>【</a:t>
            </a:r>
            <a:r>
              <a:rPr lang="zh-CN" altLang="en-US" sz="2000" b="1" u="sng" dirty="0">
                <a:solidFill>
                  <a:srgbClr val="333333"/>
                </a:solidFill>
                <a:latin typeface="黑体" panose="02010609060101010101" pitchFamily="49" charset="-122"/>
                <a:ea typeface="黑体" panose="02010609060101010101" pitchFamily="49" charset="-122"/>
              </a:rPr>
              <a:t>正义对效率的优先性</a:t>
            </a:r>
            <a:r>
              <a:rPr lang="en-US" altLang="zh-CN" sz="2000" b="1" u="sng" dirty="0">
                <a:solidFill>
                  <a:srgbClr val="333333"/>
                </a:solidFill>
                <a:latin typeface="黑体" panose="02010609060101010101" pitchFamily="49" charset="-122"/>
                <a:ea typeface="黑体" panose="02010609060101010101" pitchFamily="49" charset="-122"/>
              </a:rPr>
              <a:t>】</a:t>
            </a:r>
            <a:r>
              <a:rPr lang="zh-CN" altLang="en-US" sz="2000" b="1"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第二个正义原则以词典次序优先于效率原则和利益总额的最大化原则；以及机会的公平原则优先于差别原则。这意味着一种机会的不平等必须增加那些拥有机会较少者的机会。</a:t>
            </a:r>
            <a:endParaRPr lang="en-US" altLang="zh-CN" sz="2000" dirty="0">
              <a:solidFill>
                <a:srgbClr val="333333"/>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31035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951851" y="420408"/>
            <a:ext cx="428835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罗尔斯的两个正义原则</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48</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52185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正义原则的适用范围</a:t>
            </a:r>
            <a:r>
              <a:rPr lang="zh-CN" altLang="en-US" sz="2000" dirty="0">
                <a:solidFill>
                  <a:srgbClr val="333333"/>
                </a:solidFill>
                <a:latin typeface="黑体" panose="02010609060101010101" pitchFamily="49" charset="-122"/>
                <a:ea typeface="黑体" panose="02010609060101010101" pitchFamily="49" charset="-122"/>
              </a:rPr>
              <a:t>：</a:t>
            </a:r>
            <a:endParaRPr lang="en-US" altLang="zh-CN" sz="20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第一正义原则（平等的自由原则）主要在“立宪大会”阶段发挥作用，适用于政治部门，规定公民的自由和政治权利必须得到保护，且政治过程总体应该是一个正义的程序。</a:t>
            </a: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第二原则主要在“立法”阶段发挥作用，适用于社会经济部门，要求社会经济政策必须在平等的自由和机会均等条件下最大限度地提高最不利者的长远期望。</a:t>
            </a: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差别原则首要应用于规制经济习惯和法律制度，是个“制订规则的规则”，直接地应用于制度，间接地应用于个体。</a:t>
            </a:r>
          </a:p>
        </p:txBody>
      </p:sp>
    </p:spTree>
    <p:extLst>
      <p:ext uri="{BB962C8B-B14F-4D97-AF65-F5344CB8AC3E}">
        <p14:creationId xmlns:p14="http://schemas.microsoft.com/office/powerpoint/2010/main" val="7447660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690561" y="420408"/>
            <a:ext cx="4810932"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罗尔斯的“应得</a:t>
            </a:r>
            <a:r>
              <a:rPr kumimoji="0" lang="en-US" altLang="zh-CN"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a:t>
            </a:r>
            <a:r>
              <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rPr>
              <a:t>资格”理论</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49</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52185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道德应得和合法期待</a:t>
            </a:r>
            <a:r>
              <a:rPr lang="zh-CN" altLang="en-US" sz="2000" dirty="0">
                <a:solidFill>
                  <a:srgbClr val="333333"/>
                </a:solidFill>
                <a:latin typeface="黑体" panose="02010609060101010101" pitchFamily="49" charset="-122"/>
                <a:ea typeface="黑体" panose="02010609060101010101" pitchFamily="49" charset="-122"/>
              </a:rPr>
              <a:t>：常识倾向于假设收入、财富和一般生活中的美好事物都应按照道德上的应得来分配。作为公平的正义反对这一观点</a:t>
            </a:r>
            <a:r>
              <a:rPr lang="en-US" altLang="zh-CN" sz="2000" dirty="0">
                <a:solidFill>
                  <a:srgbClr val="333333"/>
                </a:solidFill>
                <a:latin typeface="黑体" panose="02010609060101010101" pitchFamily="49" charset="-122"/>
                <a:ea typeface="黑体" panose="02010609060101010101" pitchFamily="49" charset="-122"/>
              </a:rPr>
              <a:t>……</a:t>
            </a:r>
            <a:r>
              <a:rPr lang="zh-CN" altLang="en-US" sz="2000" dirty="0">
                <a:solidFill>
                  <a:srgbClr val="333333"/>
                </a:solidFill>
                <a:latin typeface="黑体" panose="02010609060101010101" pitchFamily="49" charset="-122"/>
                <a:ea typeface="黑体" panose="02010609060101010101" pitchFamily="49" charset="-122"/>
              </a:rPr>
              <a:t>一个正义的体系回答了人们有权要求什么的问题；满足了他们建立在社会制度之上的合法期望。但是他们有权得到的东西并不与他们的内在价值相称，也不依赖于他们的内在价值。</a:t>
            </a:r>
            <a:endParaRPr lang="en-US" altLang="zh-CN" sz="2000" dirty="0">
              <a:solidFill>
                <a:srgbClr val="333333"/>
              </a:solidFill>
              <a:latin typeface="黑体" panose="02010609060101010101" pitchFamily="49" charset="-122"/>
              <a:ea typeface="黑体" panose="02010609060101010101" pitchFamily="49" charset="-122"/>
            </a:endParaRP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道德价值不提供有关分配正义的原则，道德价值从属于正义概念，在确定分配份额时道德价值不发挥作用。</a:t>
            </a:r>
          </a:p>
          <a:p>
            <a:pPr lvl="1" algn="just">
              <a:lnSpc>
                <a:spcPct val="150000"/>
              </a:lnSpc>
              <a:spcBef>
                <a:spcPts val="2000"/>
              </a:spcBef>
              <a:buFont typeface="Wingdings" panose="05000000000000000000" pitchFamily="2" charset="2"/>
              <a:buChar char="Ø"/>
            </a:pPr>
            <a:r>
              <a:rPr lang="zh-CN" altLang="en-US" sz="1600" dirty="0">
                <a:solidFill>
                  <a:srgbClr val="333333"/>
                </a:solidFill>
                <a:latin typeface="黑体" panose="02010609060101010101" pitchFamily="49" charset="-122"/>
                <a:ea typeface="黑体" panose="02010609060101010101" pitchFamily="49" charset="-122"/>
              </a:rPr>
              <a:t>正义体制按照每一个人有资格得到的东西来分配，而每一个人有资格得到什么则是由这种体制本身界定的。</a:t>
            </a:r>
          </a:p>
        </p:txBody>
      </p:sp>
    </p:spTree>
    <p:extLst>
      <p:ext uri="{BB962C8B-B14F-4D97-AF65-F5344CB8AC3E}">
        <p14:creationId xmlns:p14="http://schemas.microsoft.com/office/powerpoint/2010/main" val="82746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小明说国家应该投入更多的预算来发展教育行业，小红回复道：“想不到你这么不爱国，居然想减少国防开支，让外国列强有机可乘。”</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小红指出，过去几个世纪全球海盗数量减少，全球温度在升高，从而得出是海盗的数量的减少造成了气候变化，海盗能够降低全球温度。</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小红在饭店看到小明吃狗肉，于是上前训斥：“你怎么可以吃狗肉，小狗多么可爱，就像小朋友一样，你忍心伤害小朋友吗？”</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一个提倡健康饮食的人在电视上发表了很荒唐的饮食理论来推广健康饮食理念，小红看后觉得健康饮食就是骗人的，于是开始每天暴饮暴食。</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5</a:t>
            </a:fld>
            <a:endParaRPr lang="zh-CN" altLang="en-US"/>
          </a:p>
        </p:txBody>
      </p:sp>
      <p:sp>
        <p:nvSpPr>
          <p:cNvPr id="9" name="文本框 8"/>
          <p:cNvSpPr txBox="1"/>
          <p:nvPr/>
        </p:nvSpPr>
        <p:spPr>
          <a:xfrm>
            <a:off x="4864736" y="420408"/>
            <a:ext cx="246253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逻辑谬误</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3951857" y="420408"/>
            <a:ext cx="4288353"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rgbClr val="33335E"/>
                </a:solidFill>
                <a:latin typeface="等线" panose="02010600030101010101" charset="-122"/>
                <a:ea typeface="等线" panose="02010600030101010101" charset="-122"/>
                <a:cs typeface="+mn-ea"/>
                <a:sym typeface="+mn-lt"/>
              </a:rPr>
              <a:t>对罗尔斯正义论的批评</a:t>
            </a:r>
            <a:endParaRPr kumimoji="0" lang="zh-CN" altLang="en-US" sz="3200" b="1" i="0" u="none" strike="noStrike" kern="1200" cap="none" spc="0" normalizeH="0" baseline="0" noProof="0" dirty="0">
              <a:ln>
                <a:noFill/>
              </a:ln>
              <a:solidFill>
                <a:srgbClr val="33335E"/>
              </a:solidFill>
              <a:effectLst/>
              <a:uLnTx/>
              <a:uFillTx/>
              <a:latin typeface="等线" panose="02010600030101010101" charset="-122"/>
              <a:ea typeface="等线" panose="02010600030101010101" charset="-122"/>
              <a:cs typeface="+mn-ea"/>
              <a:sym typeface="+mn-lt"/>
            </a:endParaRP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50</a:t>
            </a:fld>
            <a:endParaRPr lang="zh-CN" altLang="en-US"/>
          </a:p>
        </p:txBody>
      </p:sp>
      <p:sp>
        <p:nvSpPr>
          <p:cNvPr id="9" name="内容占位符 2">
            <a:extLst>
              <a:ext uri="{FF2B5EF4-FFF2-40B4-BE49-F238E27FC236}">
                <a16:creationId xmlns:a16="http://schemas.microsoft.com/office/drawing/2014/main" id="{5848FF7E-472D-2EAB-B31C-94CA24FD4092}"/>
              </a:ext>
            </a:extLst>
          </p:cNvPr>
          <p:cNvSpPr txBox="1">
            <a:spLocks/>
          </p:cNvSpPr>
          <p:nvPr/>
        </p:nvSpPr>
        <p:spPr>
          <a:xfrm>
            <a:off x="647700" y="1521850"/>
            <a:ext cx="10896600" cy="4713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罗尔斯正义论的优势</a:t>
            </a:r>
            <a:r>
              <a:rPr lang="zh-CN" altLang="en-US" sz="2000" dirty="0">
                <a:solidFill>
                  <a:srgbClr val="333333"/>
                </a:solidFill>
                <a:latin typeface="黑体" panose="02010609060101010101" pitchFamily="49" charset="-122"/>
                <a:ea typeface="黑体" panose="02010609060101010101" pitchFamily="49" charset="-122"/>
              </a:rPr>
              <a:t>：符合人们的正义直觉。</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诺齐克的批评</a:t>
            </a:r>
            <a:r>
              <a:rPr lang="zh-CN" altLang="en-US" sz="2000" dirty="0">
                <a:solidFill>
                  <a:srgbClr val="333333"/>
                </a:solidFill>
                <a:latin typeface="黑体" panose="02010609060101010101" pitchFamily="49" charset="-122"/>
                <a:ea typeface="黑体" panose="02010609060101010101" pitchFamily="49" charset="-122"/>
              </a:rPr>
              <a:t>：再分配原则是否侵犯了个人权利？用一种公平正义的伦理观念来限制和解释正义原则的理由是什么？</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None/>
            </a:pPr>
            <a:r>
              <a:rPr lang="zh-CN" altLang="en-US" sz="2000" b="1" u="sng" dirty="0">
                <a:solidFill>
                  <a:srgbClr val="333333"/>
                </a:solidFill>
                <a:latin typeface="黑体" panose="02010609060101010101" pitchFamily="49" charset="-122"/>
                <a:ea typeface="黑体" panose="02010609060101010101" pitchFamily="49" charset="-122"/>
              </a:rPr>
              <a:t>共同体主义的批评</a:t>
            </a:r>
            <a:r>
              <a:rPr lang="zh-CN" altLang="en-US" sz="2000" dirty="0">
                <a:solidFill>
                  <a:srgbClr val="333333"/>
                </a:solidFill>
                <a:latin typeface="黑体" panose="02010609060101010101" pitchFamily="49" charset="-122"/>
                <a:ea typeface="黑体" panose="02010609060101010101" pitchFamily="49" charset="-122"/>
              </a:rPr>
              <a:t>：（</a:t>
            </a:r>
            <a:r>
              <a:rPr lang="en-US" altLang="zh-CN" sz="2000" dirty="0">
                <a:solidFill>
                  <a:srgbClr val="333333"/>
                </a:solidFill>
                <a:latin typeface="黑体" panose="02010609060101010101" pitchFamily="49" charset="-122"/>
                <a:ea typeface="黑体" panose="02010609060101010101" pitchFamily="49" charset="-122"/>
              </a:rPr>
              <a:t>1</a:t>
            </a:r>
            <a:r>
              <a:rPr lang="zh-CN" altLang="en-US" sz="2000" dirty="0">
                <a:solidFill>
                  <a:srgbClr val="333333"/>
                </a:solidFill>
                <a:latin typeface="黑体" panose="02010609060101010101" pitchFamily="49" charset="-122"/>
                <a:ea typeface="黑体" panose="02010609060101010101" pitchFamily="49" charset="-122"/>
              </a:rPr>
              <a:t>）剥离了现代人及其社会的文化传统资源、历史情景和共同体背景等特殊因素的“无知之幕”，能否真正解释现代个人的自由权利？（</a:t>
            </a:r>
            <a:r>
              <a:rPr lang="en-US" altLang="zh-CN" sz="2000" dirty="0">
                <a:solidFill>
                  <a:srgbClr val="333333"/>
                </a:solidFill>
                <a:latin typeface="黑体" panose="02010609060101010101" pitchFamily="49" charset="-122"/>
                <a:ea typeface="黑体" panose="02010609060101010101" pitchFamily="49" charset="-122"/>
              </a:rPr>
              <a:t>2</a:t>
            </a:r>
            <a:r>
              <a:rPr lang="zh-CN" altLang="en-US" sz="2000" dirty="0">
                <a:solidFill>
                  <a:srgbClr val="333333"/>
                </a:solidFill>
                <a:latin typeface="黑体" panose="02010609060101010101" pitchFamily="49" charset="-122"/>
                <a:ea typeface="黑体" panose="02010609060101010101" pitchFamily="49" charset="-122"/>
              </a:rPr>
              <a:t>）如何确保西方现代自由主义传统的合法性或合理性的根本立场？</a:t>
            </a:r>
            <a:endParaRPr lang="en-US" altLang="zh-CN" sz="2000" dirty="0">
              <a:solidFill>
                <a:srgbClr val="333333"/>
              </a:solidFill>
              <a:latin typeface="黑体" panose="02010609060101010101" pitchFamily="49" charset="-122"/>
              <a:ea typeface="黑体" panose="02010609060101010101" pitchFamily="49" charset="-122"/>
            </a:endParaRPr>
          </a:p>
          <a:p>
            <a:pPr marL="0" indent="0" algn="just">
              <a:lnSpc>
                <a:spcPct val="150000"/>
              </a:lnSpc>
              <a:spcBef>
                <a:spcPts val="2000"/>
              </a:spcBef>
              <a:buNone/>
            </a:pPr>
            <a:endParaRPr lang="en-US" altLang="zh-CN" sz="2000" dirty="0">
              <a:solidFill>
                <a:srgbClr val="333333"/>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91155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51</a:t>
            </a:fld>
            <a:endParaRPr lang="zh-CN" altLang="en-US"/>
          </a:p>
        </p:txBody>
      </p:sp>
      <p:sp>
        <p:nvSpPr>
          <p:cNvPr id="9" name="文本框 8"/>
          <p:cNvSpPr txBox="1"/>
          <p:nvPr/>
        </p:nvSpPr>
        <p:spPr>
          <a:xfrm>
            <a:off x="4582161" y="420408"/>
            <a:ext cx="30276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概览：伦理分野</a:t>
            </a:r>
          </a:p>
        </p:txBody>
      </p:sp>
      <p:sp>
        <p:nvSpPr>
          <p:cNvPr id="10" name="文本框 9"/>
          <p:cNvSpPr txBox="1"/>
          <p:nvPr/>
        </p:nvSpPr>
        <p:spPr>
          <a:xfrm>
            <a:off x="994410" y="1748790"/>
            <a:ext cx="5132705" cy="3107690"/>
          </a:xfrm>
          <a:prstGeom prst="rect">
            <a:avLst/>
          </a:prstGeom>
          <a:noFill/>
        </p:spPr>
        <p:txBody>
          <a:bodyPr wrap="square" rtlCol="0">
            <a:spAutoFit/>
          </a:bodyPr>
          <a:lstStyle/>
          <a:p>
            <a:pPr>
              <a:lnSpc>
                <a:spcPct val="140000"/>
              </a:lnSpc>
            </a:pPr>
            <a:r>
              <a:rPr lang="zh-CN" altLang="en-US" sz="2000">
                <a:highlight>
                  <a:srgbClr val="FFFF00"/>
                </a:highlight>
                <a:latin typeface="黑体" panose="02010609060101010101" charset="-122"/>
                <a:ea typeface="黑体" panose="02010609060101010101" charset="-122"/>
                <a:cs typeface="黑体" panose="02010609060101010101" charset="-122"/>
              </a:rPr>
              <a:t>目的论</a:t>
            </a:r>
          </a:p>
          <a:p>
            <a:pPr marL="342900" indent="-342900">
              <a:lnSpc>
                <a:spcPct val="140000"/>
              </a:lnSpc>
              <a:buFont typeface="Wingdings" panose="05000000000000000000" charset="0"/>
              <a:buChar char="Ø"/>
            </a:pPr>
            <a:r>
              <a:rPr lang="zh-CN" altLang="en-US" sz="2000">
                <a:latin typeface="黑体" panose="02010609060101010101" charset="-122"/>
                <a:ea typeface="黑体" panose="02010609060101010101" charset="-122"/>
                <a:cs typeface="黑体" panose="02010609060101010101" charset="-122"/>
              </a:rPr>
              <a:t>善</a:t>
            </a:r>
            <a:r>
              <a:rPr lang="en-US" altLang="zh-CN" sz="2000">
                <a:latin typeface="黑体" panose="02010609060101010101" charset="-122"/>
                <a:ea typeface="黑体" panose="02010609060101010101" charset="-122"/>
                <a:cs typeface="黑体" panose="02010609060101010101" charset="-122"/>
              </a:rPr>
              <a:t>Good &gt; </a:t>
            </a:r>
            <a:r>
              <a:rPr lang="zh-CN" altLang="en-US" sz="2000">
                <a:latin typeface="黑体" panose="02010609060101010101" charset="-122"/>
                <a:ea typeface="黑体" panose="02010609060101010101" charset="-122"/>
                <a:cs typeface="黑体" panose="02010609060101010101" charset="-122"/>
              </a:rPr>
              <a:t>正当</a:t>
            </a:r>
            <a:r>
              <a:rPr lang="en-US" altLang="zh-CN" sz="2000">
                <a:latin typeface="黑体" panose="02010609060101010101" charset="-122"/>
                <a:ea typeface="黑体" panose="02010609060101010101" charset="-122"/>
                <a:cs typeface="黑体" panose="02010609060101010101" charset="-122"/>
              </a:rPr>
              <a:t>Right</a:t>
            </a:r>
          </a:p>
          <a:p>
            <a:pPr marL="342900" indent="-342900">
              <a:lnSpc>
                <a:spcPct val="140000"/>
              </a:lnSpc>
              <a:buFont typeface="Wingdings" panose="05000000000000000000" charset="0"/>
              <a:buChar char="Ø"/>
            </a:pPr>
            <a:r>
              <a:rPr lang="zh-CN" altLang="en-US" sz="2000">
                <a:latin typeface="黑体" panose="02010609060101010101" charset="-122"/>
                <a:ea typeface="黑体" panose="02010609060101010101" charset="-122"/>
                <a:cs typeface="黑体" panose="02010609060101010101" charset="-122"/>
              </a:rPr>
              <a:t>要产生最大的善！</a:t>
            </a:r>
          </a:p>
          <a:p>
            <a:pPr marL="342900" indent="-342900">
              <a:lnSpc>
                <a:spcPct val="140000"/>
              </a:lnSpc>
              <a:buFont typeface="Wingdings" panose="05000000000000000000" charset="0"/>
              <a:buChar char="Ø"/>
            </a:pPr>
            <a:r>
              <a:rPr lang="zh-CN" altLang="en-US" sz="2000">
                <a:latin typeface="黑体" panose="02010609060101010101" charset="-122"/>
                <a:ea typeface="黑体" panose="02010609060101010101" charset="-122"/>
                <a:cs typeface="黑体" panose="02010609060101010101" charset="-122"/>
              </a:rPr>
              <a:t>分类：（依据是给谁造成的结果）</a:t>
            </a:r>
          </a:p>
          <a:p>
            <a:pPr marL="800100" lvl="1"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给自己：利己主义</a:t>
            </a:r>
          </a:p>
          <a:p>
            <a:pPr marL="800100" lvl="1"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给他人：利他主义</a:t>
            </a:r>
          </a:p>
          <a:p>
            <a:pPr marL="800100" lvl="1"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给最大多数人的最大幸福：功利主义</a:t>
            </a:r>
          </a:p>
        </p:txBody>
      </p:sp>
      <p:sp>
        <p:nvSpPr>
          <p:cNvPr id="12" name="文本框 11"/>
          <p:cNvSpPr txBox="1"/>
          <p:nvPr/>
        </p:nvSpPr>
        <p:spPr>
          <a:xfrm>
            <a:off x="6824345" y="1748155"/>
            <a:ext cx="4495800" cy="2676525"/>
          </a:xfrm>
          <a:prstGeom prst="rect">
            <a:avLst/>
          </a:prstGeom>
          <a:noFill/>
        </p:spPr>
        <p:txBody>
          <a:bodyPr wrap="square" rtlCol="0">
            <a:spAutoFit/>
          </a:bodyPr>
          <a:lstStyle/>
          <a:p>
            <a:pPr>
              <a:lnSpc>
                <a:spcPct val="140000"/>
              </a:lnSpc>
            </a:pPr>
            <a:r>
              <a:rPr lang="zh-CN" sz="2000">
                <a:highlight>
                  <a:srgbClr val="FFFF00"/>
                </a:highlight>
                <a:latin typeface="黑体" panose="02010609060101010101" charset="-122"/>
                <a:ea typeface="黑体" panose="02010609060101010101" charset="-122"/>
                <a:cs typeface="黑体" panose="02010609060101010101" charset="-122"/>
              </a:rPr>
              <a:t>义务论</a:t>
            </a:r>
          </a:p>
          <a:p>
            <a:pPr marL="342900" indent="-342900">
              <a:lnSpc>
                <a:spcPct val="140000"/>
              </a:lnSpc>
              <a:buFont typeface="Wingdings" panose="05000000000000000000" charset="0"/>
              <a:buChar char="Ø"/>
            </a:pPr>
            <a:r>
              <a:rPr lang="zh-CN" sz="2000">
                <a:latin typeface="黑体" panose="02010609060101010101" charset="-122"/>
                <a:ea typeface="黑体" panose="02010609060101010101" charset="-122"/>
                <a:cs typeface="黑体" panose="02010609060101010101" charset="-122"/>
              </a:rPr>
              <a:t>正当</a:t>
            </a:r>
            <a:r>
              <a:rPr lang="en-US" altLang="zh-CN" sz="2000">
                <a:latin typeface="黑体" panose="02010609060101010101" charset="-122"/>
                <a:ea typeface="黑体" panose="02010609060101010101" charset="-122"/>
                <a:cs typeface="黑体" panose="02010609060101010101" charset="-122"/>
              </a:rPr>
              <a:t>Right &gt; </a:t>
            </a:r>
            <a:r>
              <a:rPr lang="zh-CN" altLang="en-US" sz="2000">
                <a:latin typeface="黑体" panose="02010609060101010101" charset="-122"/>
                <a:ea typeface="黑体" panose="02010609060101010101" charset="-122"/>
                <a:cs typeface="黑体" panose="02010609060101010101" charset="-122"/>
              </a:rPr>
              <a:t>善</a:t>
            </a:r>
            <a:r>
              <a:rPr lang="en-US" altLang="zh-CN" sz="2000">
                <a:latin typeface="黑体" panose="02010609060101010101" charset="-122"/>
                <a:ea typeface="黑体" panose="02010609060101010101" charset="-122"/>
                <a:cs typeface="黑体" panose="02010609060101010101" charset="-122"/>
              </a:rPr>
              <a:t>Right</a:t>
            </a:r>
          </a:p>
          <a:p>
            <a:pPr marL="342900" indent="-342900">
              <a:lnSpc>
                <a:spcPct val="140000"/>
              </a:lnSpc>
              <a:buFont typeface="Wingdings" panose="05000000000000000000" charset="0"/>
              <a:buChar char="Ø"/>
            </a:pPr>
            <a:r>
              <a:rPr lang="zh-CN" altLang="en-US" sz="2000">
                <a:latin typeface="黑体" panose="02010609060101010101" charset="-122"/>
                <a:ea typeface="黑体" panose="02010609060101010101" charset="-122"/>
                <a:cs typeface="黑体" panose="02010609060101010101" charset="-122"/>
              </a:rPr>
              <a:t>正当性是内在的，与结果无关！</a:t>
            </a:r>
          </a:p>
          <a:p>
            <a:pPr marL="342900" indent="-342900">
              <a:lnSpc>
                <a:spcPct val="140000"/>
              </a:lnSpc>
              <a:buFont typeface="Wingdings" panose="05000000000000000000" charset="0"/>
              <a:buChar char="Ø"/>
            </a:pPr>
            <a:r>
              <a:rPr lang="zh-CN" altLang="en-US" sz="2000">
                <a:latin typeface="黑体" panose="02010609060101010101" charset="-122"/>
                <a:ea typeface="黑体" panose="02010609060101010101" charset="-122"/>
                <a:cs typeface="黑体" panose="02010609060101010101" charset="-122"/>
              </a:rPr>
              <a:t>分类：</a:t>
            </a:r>
          </a:p>
          <a:p>
            <a:pPr marL="800100" lvl="1"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义务：多元论</a:t>
            </a:r>
          </a:p>
          <a:p>
            <a:pPr marL="800100" lvl="1"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权利：契约论</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52</a:t>
            </a:fld>
            <a:endParaRPr lang="zh-CN" altLang="en-US"/>
          </a:p>
        </p:txBody>
      </p:sp>
      <p:sp>
        <p:nvSpPr>
          <p:cNvPr id="9" name="文本框 8"/>
          <p:cNvSpPr txBox="1"/>
          <p:nvPr/>
        </p:nvSpPr>
        <p:spPr>
          <a:xfrm>
            <a:off x="4030346" y="420408"/>
            <a:ext cx="413131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概览：</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Doing &amp; Being</a:t>
            </a:r>
          </a:p>
        </p:txBody>
      </p:sp>
      <p:sp>
        <p:nvSpPr>
          <p:cNvPr id="10" name="文本框 9"/>
          <p:cNvSpPr txBox="1"/>
          <p:nvPr/>
        </p:nvSpPr>
        <p:spPr>
          <a:xfrm>
            <a:off x="1449070" y="1797050"/>
            <a:ext cx="4220210" cy="2245360"/>
          </a:xfrm>
          <a:prstGeom prst="rect">
            <a:avLst/>
          </a:prstGeom>
          <a:noFill/>
        </p:spPr>
        <p:txBody>
          <a:bodyPr wrap="square" rtlCol="0">
            <a:spAutoFit/>
          </a:bodyPr>
          <a:lstStyle/>
          <a:p>
            <a:pPr>
              <a:lnSpc>
                <a:spcPct val="140000"/>
              </a:lnSpc>
            </a:pPr>
            <a:r>
              <a:rPr lang="en-US" sz="2000">
                <a:highlight>
                  <a:srgbClr val="FFFF00"/>
                </a:highlight>
                <a:latin typeface="黑体" panose="02010609060101010101" charset="-122"/>
                <a:ea typeface="黑体" panose="02010609060101010101" charset="-122"/>
                <a:cs typeface="黑体" panose="02010609060101010101" charset="-122"/>
              </a:rPr>
              <a:t>Doing (Action centered)</a:t>
            </a:r>
          </a:p>
          <a:p>
            <a:pPr marL="342900"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利己主义</a:t>
            </a:r>
          </a:p>
          <a:p>
            <a:pPr marL="342900"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功利主义</a:t>
            </a:r>
          </a:p>
          <a:p>
            <a:pPr marL="342900"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义务论</a:t>
            </a:r>
          </a:p>
          <a:p>
            <a:pPr marL="342900"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契约论</a:t>
            </a:r>
          </a:p>
        </p:txBody>
      </p:sp>
      <p:sp>
        <p:nvSpPr>
          <p:cNvPr id="12" name="文本框 11"/>
          <p:cNvSpPr txBox="1"/>
          <p:nvPr/>
        </p:nvSpPr>
        <p:spPr>
          <a:xfrm>
            <a:off x="6844030" y="1797050"/>
            <a:ext cx="4220210" cy="953135"/>
          </a:xfrm>
          <a:prstGeom prst="rect">
            <a:avLst/>
          </a:prstGeom>
          <a:noFill/>
        </p:spPr>
        <p:txBody>
          <a:bodyPr wrap="square" rtlCol="0">
            <a:spAutoFit/>
          </a:bodyPr>
          <a:lstStyle/>
          <a:p>
            <a:pPr>
              <a:lnSpc>
                <a:spcPct val="140000"/>
              </a:lnSpc>
            </a:pPr>
            <a:r>
              <a:rPr lang="en-US" sz="2000">
                <a:highlight>
                  <a:srgbClr val="FFFF00"/>
                </a:highlight>
                <a:latin typeface="黑体" panose="02010609060101010101" charset="-122"/>
                <a:ea typeface="黑体" panose="02010609060101010101" charset="-122"/>
                <a:cs typeface="黑体" panose="02010609060101010101" charset="-122"/>
              </a:rPr>
              <a:t>Being (Agent centered)</a:t>
            </a:r>
          </a:p>
          <a:p>
            <a:pPr marL="342900"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美德伦理学</a:t>
            </a:r>
          </a:p>
        </p:txBody>
      </p:sp>
      <p:sp>
        <p:nvSpPr>
          <p:cNvPr id="15" name="文本框 14"/>
          <p:cNvSpPr txBox="1"/>
          <p:nvPr/>
        </p:nvSpPr>
        <p:spPr>
          <a:xfrm>
            <a:off x="6844030" y="3806190"/>
            <a:ext cx="4220210" cy="1383665"/>
          </a:xfrm>
          <a:prstGeom prst="rect">
            <a:avLst/>
          </a:prstGeom>
          <a:noFill/>
        </p:spPr>
        <p:txBody>
          <a:bodyPr wrap="square" rtlCol="0">
            <a:spAutoFit/>
          </a:bodyPr>
          <a:lstStyle/>
          <a:p>
            <a:pPr>
              <a:lnSpc>
                <a:spcPct val="140000"/>
              </a:lnSpc>
            </a:pPr>
            <a:r>
              <a:rPr lang="zh-CN" altLang="en-US" sz="2000">
                <a:highlight>
                  <a:srgbClr val="FFFF00"/>
                </a:highlight>
                <a:latin typeface="黑体" panose="02010609060101010101" charset="-122"/>
                <a:ea typeface="黑体" panose="02010609060101010101" charset="-122"/>
                <a:cs typeface="黑体" panose="02010609060101010101" charset="-122"/>
              </a:rPr>
              <a:t>其他</a:t>
            </a:r>
            <a:endParaRPr lang="en-US" sz="2000">
              <a:highlight>
                <a:srgbClr val="FFFF00"/>
              </a:highlight>
              <a:latin typeface="黑体" panose="02010609060101010101" charset="-122"/>
              <a:ea typeface="黑体" panose="02010609060101010101" charset="-122"/>
              <a:cs typeface="黑体" panose="02010609060101010101" charset="-122"/>
            </a:endParaRPr>
          </a:p>
          <a:p>
            <a:pPr marL="342900" indent="-342900">
              <a:lnSpc>
                <a:spcPct val="140000"/>
              </a:lnSpc>
              <a:buFont typeface="Arial" panose="020B0604020202020204" pitchFamily="34" charset="0"/>
              <a:buChar char="•"/>
            </a:pPr>
            <a:r>
              <a:rPr lang="zh-CN" altLang="en-US" sz="2000">
                <a:latin typeface="黑体" panose="02010609060101010101" charset="-122"/>
                <a:ea typeface="黑体" panose="02010609060101010101" charset="-122"/>
                <a:cs typeface="黑体" panose="02010609060101010101" charset="-122"/>
              </a:rPr>
              <a:t>共同体主义（加入了关系范畴、历史维度）</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53</a:t>
            </a:fld>
            <a:endParaRPr lang="zh-CN" altLang="en-US"/>
          </a:p>
        </p:txBody>
      </p:sp>
      <p:sp>
        <p:nvSpPr>
          <p:cNvPr id="9" name="文本框 8"/>
          <p:cNvSpPr txBox="1"/>
          <p:nvPr/>
        </p:nvSpPr>
        <p:spPr>
          <a:xfrm>
            <a:off x="4582161" y="420408"/>
            <a:ext cx="30276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概览：道德进路</a:t>
            </a:r>
          </a:p>
        </p:txBody>
      </p:sp>
      <p:pic>
        <p:nvPicPr>
          <p:cNvPr id="11" name="图片 1"/>
          <p:cNvPicPr>
            <a:picLocks noChangeAspect="1"/>
          </p:cNvPicPr>
          <p:nvPr/>
        </p:nvPicPr>
        <p:blipFill>
          <a:blip r:embed="rId2"/>
          <a:srcRect l="7583" t="22030"/>
          <a:stretch>
            <a:fillRect/>
          </a:stretch>
        </p:blipFill>
        <p:spPr>
          <a:xfrm>
            <a:off x="1932940" y="1771650"/>
            <a:ext cx="8099425" cy="40449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目的论：目的论考虑的是“目的”，认为善优先于正当，正当是能够产生最大的善的结果。目的论认为，为了决定正当与美德，我们必须先看行动主体的“目的”是什么，正如我们在决定某物正当的分配方式时我们需要研究某物的“目的”是什么。</a:t>
            </a:r>
          </a:p>
          <a:p>
            <a:pPr marL="342900"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义务论：义务论考虑的是“义务”，认为正当优先于善，或正当与善无关。行为的正当性是内在决定的，与其产生的结果没有关系。</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54</a:t>
            </a:fld>
            <a:endParaRPr lang="zh-CN" altLang="en-US"/>
          </a:p>
        </p:txBody>
      </p:sp>
      <p:sp>
        <p:nvSpPr>
          <p:cNvPr id="9" name="文本框 8"/>
          <p:cNvSpPr txBox="1"/>
          <p:nvPr/>
        </p:nvSpPr>
        <p:spPr>
          <a:xfrm>
            <a:off x="5388114" y="420408"/>
            <a:ext cx="1415772"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目的论</a:t>
            </a:r>
          </a:p>
        </p:txBody>
      </p:sp>
    </p:spTree>
    <p:extLst>
      <p:ext uri="{BB962C8B-B14F-4D97-AF65-F5344CB8AC3E}">
        <p14:creationId xmlns:p14="http://schemas.microsoft.com/office/powerpoint/2010/main" val="4442755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理型（</a:t>
            </a:r>
            <a:r>
              <a:rPr lang="en-US" altLang="zh-CN" sz="2000" dirty="0">
                <a:solidFill>
                  <a:srgbClr val="191B1F"/>
                </a:solidFill>
                <a:latin typeface="黑体" panose="02010609060101010101" charset="-122"/>
                <a:ea typeface="黑体" panose="02010609060101010101" charset="-122"/>
                <a:cs typeface="黑体" panose="02010609060101010101" charset="-122"/>
                <a:sym typeface="+mn-ea"/>
              </a:rPr>
              <a:t>Forms</a:t>
            </a: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）：在变动万千的世界万物背后，应当有一个永恒不变的、非物质的原型，即理型。所有人世间的判断，都是从理型衍生而出。</a:t>
            </a:r>
          </a:p>
          <a:p>
            <a:pPr marL="342900"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道德与理型：如果一个人掌握了对理型的知识，那么就具备了关于“善”的知识，这个人也就将变为“善”的。柏拉图认为，道德错误总是由认识错误引起的。因此，柏拉图认为最高的活动就是进行哲学思考，通过世界万物推演出背后的理型，从而成为“善”的人。</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55</a:t>
            </a:fld>
            <a:endParaRPr lang="zh-CN" altLang="en-US"/>
          </a:p>
        </p:txBody>
      </p:sp>
      <p:sp>
        <p:nvSpPr>
          <p:cNvPr id="9" name="文本框 8"/>
          <p:cNvSpPr txBox="1"/>
          <p:nvPr/>
        </p:nvSpPr>
        <p:spPr>
          <a:xfrm>
            <a:off x="4567377" y="420408"/>
            <a:ext cx="3057247"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柏拉图的伦理学</a:t>
            </a:r>
          </a:p>
        </p:txBody>
      </p:sp>
    </p:spTree>
    <p:extLst>
      <p:ext uri="{BB962C8B-B14F-4D97-AF65-F5344CB8AC3E}">
        <p14:creationId xmlns:p14="http://schemas.microsoft.com/office/powerpoint/2010/main" val="32424357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目的：世上的每一种实质都具有一个内在的目标，去获得这些自我实现；所有运动都是一种有目的的、寻找目标的活动；目的是某种“最终完善状态”，蕴含于活动之中。</a:t>
            </a:r>
          </a:p>
          <a:p>
            <a:pPr marL="342900"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人的目的：亚里士多德认为灵魂包括理性部分与非理性部分，而人类本质在于人类拥有理性，因此人的</a:t>
            </a:r>
            <a:r>
              <a:rPr lang="zh-CN" altLang="en-US" sz="200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最高目的就应当是运用自己的理性能力，即进行理性沉思</a:t>
            </a: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a:t>
            </a:r>
          </a:p>
          <a:p>
            <a:pPr marL="342900"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三种活动：沉思的活动，制作的活动，实践的活动；其中，实践的活动是道德的、政治的活动，需要借助于人的实践智慧的运用。</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56</a:t>
            </a:fld>
            <a:endParaRPr lang="zh-CN" altLang="en-US"/>
          </a:p>
        </p:txBody>
      </p:sp>
      <p:sp>
        <p:nvSpPr>
          <p:cNvPr id="9" name="文本框 8"/>
          <p:cNvSpPr txBox="1"/>
          <p:nvPr/>
        </p:nvSpPr>
        <p:spPr>
          <a:xfrm>
            <a:off x="4157008" y="420408"/>
            <a:ext cx="3877986"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亚里士多德的伦理学</a:t>
            </a:r>
          </a:p>
        </p:txBody>
      </p:sp>
    </p:spTree>
    <p:extLst>
      <p:ext uri="{BB962C8B-B14F-4D97-AF65-F5344CB8AC3E}">
        <p14:creationId xmlns:p14="http://schemas.microsoft.com/office/powerpoint/2010/main" val="4024139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善与至善：世界上存在有各种各样的目的，也就存在有各种各样的善。其中，有一类善总是因其自身的缘故而被追求，而非被作为追求其他善的工具，这便是至善。</a:t>
            </a:r>
          </a:p>
          <a:p>
            <a:pPr marL="342900"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至善与幸福：亚里士多德所说的至善，同时包含了“行为得当”与“生活幸福”两层含义。不同于功利主义，功利主义可能仅仅追求幸福；亦不同于康德，康德可能仅仅追求行为得当而排除了幸福。</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57</a:t>
            </a:fld>
            <a:endParaRPr lang="zh-CN" altLang="en-US"/>
          </a:p>
        </p:txBody>
      </p:sp>
      <p:sp>
        <p:nvSpPr>
          <p:cNvPr id="9" name="文本框 8"/>
          <p:cNvSpPr txBox="1"/>
          <p:nvPr/>
        </p:nvSpPr>
        <p:spPr>
          <a:xfrm>
            <a:off x="4157008" y="420408"/>
            <a:ext cx="3877986"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亚里士多德的伦理学</a:t>
            </a:r>
          </a:p>
        </p:txBody>
      </p:sp>
    </p:spTree>
    <p:extLst>
      <p:ext uri="{BB962C8B-B14F-4D97-AF65-F5344CB8AC3E}">
        <p14:creationId xmlns:p14="http://schemas.microsoft.com/office/powerpoint/2010/main" val="35342018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美德的定义：从目的出发，使一个事物状态好并使其实现活动完成得好的品质即是美德。美德是一种使人能够朝实现个人所特有的</a:t>
            </a:r>
            <a:r>
              <a:rPr lang="zh-CN" altLang="en-US" sz="200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目的</a:t>
            </a: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而运动的品质。在古希腊社会中，一个人有无美德，是</a:t>
            </a:r>
            <a:r>
              <a:rPr lang="zh-CN" altLang="en-US" sz="2000" dirty="0">
                <a:solidFill>
                  <a:srgbClr val="191B1F"/>
                </a:solidFill>
                <a:highlight>
                  <a:srgbClr val="FFFF00"/>
                </a:highlight>
                <a:latin typeface="黑体" panose="02010609060101010101" charset="-122"/>
                <a:ea typeface="黑体" panose="02010609060101010101" charset="-122"/>
                <a:cs typeface="黑体" panose="02010609060101010101" charset="-122"/>
                <a:sym typeface="+mn-ea"/>
              </a:rPr>
              <a:t>与其所处的社会角色密切相关的</a:t>
            </a: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，而不仅仅是一个普遍的、空泛的美德概念。</a:t>
            </a:r>
          </a:p>
          <a:p>
            <a:pPr marL="342900"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黄金中道：美德是在两个极端中间取中道，两个极端都是美德的对立面。</a:t>
            </a:r>
          </a:p>
          <a:p>
            <a:pPr marL="342900"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实践智慧：拥有实践智慧的人了解在特殊情形下应当如何做出合乎美德的选择和行动，并且可以收获好的结果。</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58</a:t>
            </a:fld>
            <a:endParaRPr lang="zh-CN" altLang="en-US"/>
          </a:p>
        </p:txBody>
      </p:sp>
      <p:sp>
        <p:nvSpPr>
          <p:cNvPr id="9" name="文本框 8"/>
          <p:cNvSpPr txBox="1"/>
          <p:nvPr/>
        </p:nvSpPr>
        <p:spPr>
          <a:xfrm>
            <a:off x="4362192" y="420408"/>
            <a:ext cx="3467617"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亚里士多德论美德</a:t>
            </a:r>
          </a:p>
        </p:txBody>
      </p:sp>
    </p:spTree>
    <p:extLst>
      <p:ext uri="{BB962C8B-B14F-4D97-AF65-F5344CB8AC3E}">
        <p14:creationId xmlns:p14="http://schemas.microsoft.com/office/powerpoint/2010/main" val="38973182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道德分歧的现实：麦金太尔认为，现代西方诸种道德哲学的核心问题存在各种明显难以根除的分歧，这是因为现代西方道德哲学忽略了各种道德观兴起的历史情境，故所各自持有的道德概念具有不可公度性，这使得现代伦理学的普遍主义追求归于破产。</a:t>
            </a:r>
          </a:p>
          <a:p>
            <a:pPr marL="342900"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	麦金太尔认为，美德伦理及其呈现方式总是“地方性的”、特殊主义的，历史的或语境主义的，甚至是道德谱系化的，而不是普遍（普世或者普适）主义的、非历史的或超历史语境主义的，更不存在任何可普世化的单一的美德伦理图式。离开历史与传统，道德便是不可被理解的。</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59</a:t>
            </a:fld>
            <a:endParaRPr lang="zh-CN" altLang="en-US"/>
          </a:p>
        </p:txBody>
      </p:sp>
      <p:sp>
        <p:nvSpPr>
          <p:cNvPr id="9" name="文本框 8"/>
          <p:cNvSpPr txBox="1"/>
          <p:nvPr/>
        </p:nvSpPr>
        <p:spPr>
          <a:xfrm>
            <a:off x="3541455" y="420408"/>
            <a:ext cx="5109092"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麦金太尔与当代美德伦理学</a:t>
            </a:r>
          </a:p>
        </p:txBody>
      </p:sp>
    </p:spTree>
    <p:extLst>
      <p:ext uri="{BB962C8B-B14F-4D97-AF65-F5344CB8AC3E}">
        <p14:creationId xmlns:p14="http://schemas.microsoft.com/office/powerpoint/2010/main" val="398055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小红反对同性恋婚姻，因为她认为如果允许同性恋结婚，那么就会有人想要和桌子、椅子结婚。</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当小明提出了一个很合理的关于基础设施建设的提议的时候，小红说她不相信任何小明说的话，因为小明不爱国，经常批评政府，不懂得感恩。</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小明劝小红少吃甜食。小红却说：“你昨天不也吃了甜食？”</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小红指着块石头说：“你说进化论是真的，那你让这块石头进化人给我看看。”</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6</a:t>
            </a:fld>
            <a:endParaRPr lang="zh-CN" altLang="en-US"/>
          </a:p>
        </p:txBody>
      </p:sp>
      <p:sp>
        <p:nvSpPr>
          <p:cNvPr id="9" name="文本框 8"/>
          <p:cNvSpPr txBox="1"/>
          <p:nvPr/>
        </p:nvSpPr>
        <p:spPr>
          <a:xfrm>
            <a:off x="4864736" y="420408"/>
            <a:ext cx="246253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逻辑谬误</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5-8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美德伦理学的教益：利己主义、功利主义、义务论、契约论等伦理学进路都关注的是“</a:t>
            </a:r>
            <a:r>
              <a:rPr lang="en-US" altLang="zh-CN" sz="2000" dirty="0">
                <a:solidFill>
                  <a:srgbClr val="191B1F"/>
                </a:solidFill>
                <a:latin typeface="黑体" panose="02010609060101010101" charset="-122"/>
                <a:ea typeface="黑体" panose="02010609060101010101" charset="-122"/>
                <a:cs typeface="黑体" panose="02010609060101010101" charset="-122"/>
                <a:sym typeface="+mn-ea"/>
              </a:rPr>
              <a:t>Doing”</a:t>
            </a: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，忽视了道德培养的维度，在具体的复杂情境下不一定能提供答案。而美德伦理学关注的是“</a:t>
            </a:r>
            <a:r>
              <a:rPr lang="en-US" altLang="zh-CN" sz="2000" dirty="0">
                <a:solidFill>
                  <a:srgbClr val="191B1F"/>
                </a:solidFill>
                <a:latin typeface="黑体" panose="02010609060101010101" charset="-122"/>
                <a:ea typeface="黑体" panose="02010609060101010101" charset="-122"/>
                <a:cs typeface="黑体" panose="02010609060101010101" charset="-122"/>
                <a:sym typeface="+mn-ea"/>
              </a:rPr>
              <a:t>Being”</a:t>
            </a: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，培养的是实践智慧，有德之人会了解应如何行事。</a:t>
            </a:r>
          </a:p>
          <a:p>
            <a:pPr marL="342900"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美德伦理学的困境：似乎有循环论证之嫌，即用有德之人定义美德，用美德定义有德之人。然而，对于道德上并不完满的大多数人而言，面对具体情境时，大众仍然不知道有德之人会如何行事。</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60</a:t>
            </a:fld>
            <a:endParaRPr lang="zh-CN" altLang="en-US"/>
          </a:p>
        </p:txBody>
      </p:sp>
      <p:sp>
        <p:nvSpPr>
          <p:cNvPr id="9" name="文本框 8"/>
          <p:cNvSpPr txBox="1"/>
          <p:nvPr/>
        </p:nvSpPr>
        <p:spPr>
          <a:xfrm>
            <a:off x="3541455" y="420408"/>
            <a:ext cx="5109092"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麦金太尔与当代美德伦理学</a:t>
            </a:r>
          </a:p>
        </p:txBody>
      </p:sp>
    </p:spTree>
    <p:extLst>
      <p:ext uri="{BB962C8B-B14F-4D97-AF65-F5344CB8AC3E}">
        <p14:creationId xmlns:p14="http://schemas.microsoft.com/office/powerpoint/2010/main" val="2426539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“是</a:t>
            </a:r>
            <a:r>
              <a:rPr lang="en-US" altLang="zh-CN" sz="2000" dirty="0">
                <a:solidFill>
                  <a:srgbClr val="191B1F"/>
                </a:solidFill>
                <a:latin typeface="黑体" panose="02010609060101010101" charset="-122"/>
                <a:ea typeface="黑体" panose="02010609060101010101" charset="-122"/>
                <a:cs typeface="黑体" panose="02010609060101010101" charset="-122"/>
                <a:sym typeface="+mn-ea"/>
              </a:rPr>
              <a:t>/</a:t>
            </a: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应当”问题：对美德伦理学的一个批评是美德伦理学犯了“自然主义谬误”，即误从人具有某种自然本质与目的这一事实判断（“是”）推出了人应当按这种自然本质与目的行事的道德判断（“应当”）。</a:t>
            </a:r>
          </a:p>
          <a:p>
            <a:pPr marL="342900"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	回应：在许多情况下事实判断与道德判断是纠缠在一起的，“是”与“应当”的区分是现代哲学家生造出的一对区分。</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61</a:t>
            </a:fld>
            <a:endParaRPr lang="zh-CN" altLang="en-US"/>
          </a:p>
        </p:txBody>
      </p:sp>
      <p:sp>
        <p:nvSpPr>
          <p:cNvPr id="9" name="文本框 8"/>
          <p:cNvSpPr txBox="1"/>
          <p:nvPr/>
        </p:nvSpPr>
        <p:spPr>
          <a:xfrm>
            <a:off x="3541455" y="420408"/>
            <a:ext cx="5109092"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麦金太尔与当代美德伦理学</a:t>
            </a:r>
          </a:p>
        </p:txBody>
      </p:sp>
    </p:spTree>
    <p:extLst>
      <p:ext uri="{BB962C8B-B14F-4D97-AF65-F5344CB8AC3E}">
        <p14:creationId xmlns:p14="http://schemas.microsoft.com/office/powerpoint/2010/main" val="1245096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对普遍主义的批评：桑德尔认为，世界主义的伦理是错误的，不是由于宣称我们对作为整体的人类有某些责任，而是坚持我们栖身的世界性共同体总是必须优先于那些特殊的共同体。“我们学会爱人类，不是从普遍的爱而是从特定的爱开始的。”</a:t>
            </a:r>
          </a:p>
          <a:p>
            <a:pPr marL="342900"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	功利主义未能认真对待我们的独特性，而作为公平的正义（自由主义理论）未能认真对待我们的共性。“自我”不能脱离于或逻辑在先于其所赖以生存的共同体：总是某个共同体中的自我，总是要受到共同体纽带的型塑与影响，自我的选择必然要受到共同体的制约。</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62</a:t>
            </a:fld>
            <a:endParaRPr lang="zh-CN" altLang="en-US"/>
          </a:p>
        </p:txBody>
      </p:sp>
      <p:sp>
        <p:nvSpPr>
          <p:cNvPr id="9" name="文本框 8"/>
          <p:cNvSpPr txBox="1"/>
          <p:nvPr/>
        </p:nvSpPr>
        <p:spPr>
          <a:xfrm>
            <a:off x="4772561" y="420408"/>
            <a:ext cx="2646878"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桑德尔的起点</a:t>
            </a:r>
          </a:p>
        </p:txBody>
      </p:sp>
    </p:spTree>
    <p:extLst>
      <p:ext uri="{BB962C8B-B14F-4D97-AF65-F5344CB8AC3E}">
        <p14:creationId xmlns:p14="http://schemas.microsoft.com/office/powerpoint/2010/main" val="24844631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手段型共同体：合作主体受既定的自利动机支配，共同体的善只在于个人从追求其利己目的的合作中受益。</a:t>
            </a: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情感型共同体：共同体的善不仅在于社会合作的直接利益，而且在于情感纽带和动机的品质，该品质也介入了合作并在合作中得以提升。</a:t>
            </a: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构成型共同体：社会成员被共同体意识约束，其身份被其所处社会规定：共同体不仅描述了公民拥有什么还描述了其是什么；共同体不是其选择的一种关系，而是其所发现的依附；不只是一种属性而是其身份的构成成分。</a:t>
            </a: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共同体与义务：自由主义认为义务来源只有两种，一是作为人对于人类的普遍的自然义务，二是作为契约一方通过知情同意而带来的自愿承担的义务。但共同体主义认为还有第三种义务，即团结义务，并非普遍的义务（限定于共同体范围内），但不需要成员同意。</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63</a:t>
            </a:fld>
            <a:endParaRPr lang="zh-CN" altLang="en-US"/>
          </a:p>
        </p:txBody>
      </p:sp>
      <p:sp>
        <p:nvSpPr>
          <p:cNvPr id="9" name="文本框 8"/>
          <p:cNvSpPr txBox="1"/>
          <p:nvPr/>
        </p:nvSpPr>
        <p:spPr>
          <a:xfrm>
            <a:off x="4772561" y="420408"/>
            <a:ext cx="2646878"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共同体的类型</a:t>
            </a:r>
          </a:p>
        </p:txBody>
      </p:sp>
    </p:spTree>
    <p:extLst>
      <p:ext uri="{BB962C8B-B14F-4D97-AF65-F5344CB8AC3E}">
        <p14:creationId xmlns:p14="http://schemas.microsoft.com/office/powerpoint/2010/main" val="16119240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自由主义公共伦理：自由主义认为对于公民拥有的道德观，国家应当持守中立，既然人们在最好的生活方式这个问题上各有不同主张，政府就不应该在法律上支持任何一种特定的良善生活观。</a:t>
            </a:r>
          </a:p>
          <a:p>
            <a:pPr marL="342900"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密尔：个人对于自己的身心是最高主权者；对于人类中其他成员行动自由进行干涉的唯一正当目的只能是自我防卫。</a:t>
            </a:r>
          </a:p>
          <a:p>
            <a:pPr marL="800100" lvl="1"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政治正确的悖论：严格遵守自由主义的程序化、中立化的道德立场，避免歧视或伤害任何人，反倒构成了某种对自由的压迫。</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64</a:t>
            </a:fld>
            <a:endParaRPr lang="zh-CN" altLang="en-US"/>
          </a:p>
        </p:txBody>
      </p:sp>
      <p:sp>
        <p:nvSpPr>
          <p:cNvPr id="9" name="文本框 8"/>
          <p:cNvSpPr txBox="1"/>
          <p:nvPr/>
        </p:nvSpPr>
        <p:spPr>
          <a:xfrm>
            <a:off x="3951824" y="420408"/>
            <a:ext cx="4288353"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共同体主义的公共伦理</a:t>
            </a:r>
          </a:p>
        </p:txBody>
      </p:sp>
    </p:spTree>
    <p:extLst>
      <p:ext uri="{BB962C8B-B14F-4D97-AF65-F5344CB8AC3E}">
        <p14:creationId xmlns:p14="http://schemas.microsoft.com/office/powerpoint/2010/main" val="20933582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桑德尔的批评：权利以及界定权利的正义原则都必须建立在普遍的善（共同善）之上，善优先于权利和正义原则。</a:t>
            </a: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自由主义者认为公共的善就是那种能保证个人自由选择能力的善，不该预设对于共有价值的追求。桑德尔则认为共同善是对共有价值的追求，即使因此会限制个人选择和追逐自己的生活方式的自由。</a:t>
            </a: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美国当下公共生活意识形态普遍信奉程序自由主义，不受限制的、意志论的自我形象不断膨胀；但在公共生活参与中个人又逐渐丧失自主性，传统社群逐步瓦解。自由主义的自我形象与现代社会和经济生活中的实际组织之间形成了尖锐的对立。</a:t>
            </a: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共同善的政治：正义的社会应当找到方式来教导公民为总体考虑、培养共同体意识、为共同善做贡献，培养他们的公民德性，并反对将良善生活的观念私人化。</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65</a:t>
            </a:fld>
            <a:endParaRPr lang="zh-CN" altLang="en-US"/>
          </a:p>
        </p:txBody>
      </p:sp>
      <p:sp>
        <p:nvSpPr>
          <p:cNvPr id="9" name="文本框 8"/>
          <p:cNvSpPr txBox="1"/>
          <p:nvPr/>
        </p:nvSpPr>
        <p:spPr>
          <a:xfrm>
            <a:off x="3951824" y="420408"/>
            <a:ext cx="4288353"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共同体主义的公共伦理</a:t>
            </a:r>
          </a:p>
        </p:txBody>
      </p:sp>
    </p:spTree>
    <p:extLst>
      <p:ext uri="{BB962C8B-B14F-4D97-AF65-F5344CB8AC3E}">
        <p14:creationId xmlns:p14="http://schemas.microsoft.com/office/powerpoint/2010/main" val="814282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对共同体主义的批评：共同体公共性的束缚可能对个体具有压迫性，尤其当共同体主义演变为多数主义、传统主义、极权主义之时。共同体具有价值，不代表应当尊重或顺从一切共同体的要求。</a:t>
            </a:r>
          </a:p>
          <a:p>
            <a:pPr marL="342900"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迈向共和主义：桑德尔认为，应当以共和主义代替共同体主义。共和主义同样强调共同体与社会的共同善，但相较于完全接受共同体的传统，共和主义还意味着重视独立理性的公民协商，通过公民协商来做出共同决定。</a:t>
            </a:r>
          </a:p>
          <a:p>
            <a:pPr marL="342900" indent="-342900">
              <a:lnSpc>
                <a:spcPct val="140000"/>
              </a:lnSpc>
              <a:buFont typeface="Wingdings" panose="05000000000000000000" charset="0"/>
              <a:buChar char="Ø"/>
            </a:pPr>
            <a:endParaRPr lang="zh-CN" altLang="en-US" sz="2000" dirty="0">
              <a:solidFill>
                <a:srgbClr val="191B1F"/>
              </a:solidFill>
              <a:latin typeface="黑体" panose="02010609060101010101" charset="-122"/>
              <a:ea typeface="黑体" panose="02010609060101010101" charset="-122"/>
              <a:cs typeface="黑体" panose="02010609060101010101" charset="-122"/>
              <a:sym typeface="+mn-ea"/>
            </a:endParaRP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在古希腊，民主政体被视为共和政体的“堕落”形态。</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66</a:t>
            </a:fld>
            <a:endParaRPr lang="zh-CN" altLang="en-US"/>
          </a:p>
        </p:txBody>
      </p:sp>
      <p:sp>
        <p:nvSpPr>
          <p:cNvPr id="9" name="文本框 8"/>
          <p:cNvSpPr txBox="1"/>
          <p:nvPr/>
        </p:nvSpPr>
        <p:spPr>
          <a:xfrm>
            <a:off x="4362192" y="420408"/>
            <a:ext cx="3467616"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共同体主义的困境</a:t>
            </a:r>
          </a:p>
        </p:txBody>
      </p:sp>
    </p:spTree>
    <p:extLst>
      <p:ext uri="{BB962C8B-B14F-4D97-AF65-F5344CB8AC3E}">
        <p14:creationId xmlns:p14="http://schemas.microsoft.com/office/powerpoint/2010/main" val="30710687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消极自由：消极自由是“免于</a:t>
            </a:r>
            <a:r>
              <a:rPr lang="en-US" altLang="zh-CN" sz="2000" dirty="0">
                <a:solidFill>
                  <a:srgbClr val="191B1F"/>
                </a:solidFill>
                <a:latin typeface="黑体" panose="02010609060101010101" charset="-122"/>
                <a:ea typeface="黑体" panose="02010609060101010101" charset="-122"/>
                <a:cs typeface="黑体" panose="02010609060101010101" charset="-122"/>
                <a:sym typeface="+mn-ea"/>
              </a:rPr>
              <a:t>……</a:t>
            </a: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的自由”，回答的是“在什么样的限度以内，某一个主体（一个人或一群人），可以、或应当被容许，做他所能做的事，或成为他所能成为的角色，而不受到别人的干涉？”</a:t>
            </a: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消极义务：消极义务是限制做出某种行动的义务。典型地，是避免对他人施加了损伤或者伤害的行为的义务。例如，不杀人、不欺骗。</a:t>
            </a: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积极自由：积极自由是“去做</a:t>
            </a:r>
            <a:r>
              <a:rPr lang="en-US" altLang="zh-CN" sz="2000" dirty="0">
                <a:solidFill>
                  <a:srgbClr val="191B1F"/>
                </a:solidFill>
                <a:latin typeface="黑体" panose="02010609060101010101" charset="-122"/>
                <a:ea typeface="黑体" panose="02010609060101010101" charset="-122"/>
                <a:cs typeface="黑体" panose="02010609060101010101" charset="-122"/>
                <a:sym typeface="+mn-ea"/>
              </a:rPr>
              <a:t>……</a:t>
            </a: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的自由”，回答的是“什么东西、或什么人，有权控制、或干涉，从而决定某人应该去做这件事、成为这种人，而不应该去做另一件事、成为另一种人？”</a:t>
            </a: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积极义务：积极义务是做出某些行动的义务，通常是帮助他人或令他人受益的义务。例如，帮助需要帮助的人。</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67</a:t>
            </a:fld>
            <a:endParaRPr lang="zh-CN" altLang="en-US"/>
          </a:p>
        </p:txBody>
      </p:sp>
      <p:sp>
        <p:nvSpPr>
          <p:cNvPr id="9" name="文本框 8"/>
          <p:cNvSpPr txBox="1"/>
          <p:nvPr/>
        </p:nvSpPr>
        <p:spPr>
          <a:xfrm>
            <a:off x="3491763" y="420408"/>
            <a:ext cx="5208478"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以赛亚</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a:t>
            </a: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伯林：两种自由观念</a:t>
            </a:r>
          </a:p>
        </p:txBody>
      </p:sp>
    </p:spTree>
    <p:extLst>
      <p:ext uri="{BB962C8B-B14F-4D97-AF65-F5344CB8AC3E}">
        <p14:creationId xmlns:p14="http://schemas.microsoft.com/office/powerpoint/2010/main" val="24755501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个人自由的最小范围</a:t>
            </a: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个人自由应该有一个无论如何都不可侵犯的最小范围，如果这些范围被逾越，个人将会发觉自己处身的范围，狭窄到自己的天赋能力甚至无法作最起码的发挥，而惟有这些天赋得到最起码的发挥，他才可能追求、甚至才能“构想”，人类认为是善的、对的、神圣的目的。</a:t>
            </a: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我们必须维持最低限度的个人自由，才不致于“贬抑或否定我们的本性”</a:t>
            </a: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看待自杀：</a:t>
            </a: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休谟：支持。”任何人从生命中引退都不会对社会造成伤害，他仅仅是停止去做有益的事。这即使是伤害，也是最低的一种。</a:t>
            </a:r>
            <a:r>
              <a:rPr lang="en-US" altLang="zh-CN" sz="2000" dirty="0">
                <a:solidFill>
                  <a:srgbClr val="191B1F"/>
                </a:solidFill>
                <a:latin typeface="黑体" panose="02010609060101010101" charset="-122"/>
                <a:ea typeface="黑体" panose="02010609060101010101" charset="-122"/>
                <a:cs typeface="黑体" panose="02010609060101010101" charset="-122"/>
                <a:sym typeface="+mn-ea"/>
              </a:rPr>
              <a:t>……</a:t>
            </a: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难道只因为公众或许从我身上获取琐碎的利益，我就应该延长自己痛苦的生命吗？“</a:t>
            </a: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密尔：支持。”对于他自己的身体和精神，个人是至高无上的君主。 “</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68</a:t>
            </a:fld>
            <a:endParaRPr lang="zh-CN" altLang="en-US"/>
          </a:p>
        </p:txBody>
      </p:sp>
      <p:sp>
        <p:nvSpPr>
          <p:cNvPr id="9" name="文本框 8"/>
          <p:cNvSpPr txBox="1"/>
          <p:nvPr/>
        </p:nvSpPr>
        <p:spPr>
          <a:xfrm>
            <a:off x="3902131" y="420408"/>
            <a:ext cx="4387740"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以赛亚</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a:t>
            </a: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伯林：个人自由</a:t>
            </a:r>
          </a:p>
        </p:txBody>
      </p:sp>
    </p:spTree>
    <p:extLst>
      <p:ext uri="{BB962C8B-B14F-4D97-AF65-F5344CB8AC3E}">
        <p14:creationId xmlns:p14="http://schemas.microsoft.com/office/powerpoint/2010/main" val="9678655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小练习：</a:t>
            </a:r>
            <a:endParaRPr lang="en-US" altLang="zh-CN" sz="2000" dirty="0">
              <a:solidFill>
                <a:srgbClr val="191B1F"/>
              </a:solidFill>
              <a:latin typeface="黑体" panose="02010609060101010101" charset="-122"/>
              <a:ea typeface="黑体" panose="02010609060101010101" charset="-122"/>
              <a:cs typeface="黑体" panose="02010609060101010101" charset="-122"/>
              <a:sym typeface="+mn-ea"/>
            </a:endParaRP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什么是自由？自由的边界是什么？</a:t>
            </a: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各个伦理流派是怎么回应休谟铡刀问题的？</a:t>
            </a: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对于爱国主义，各个伦理流派怎么看待？</a:t>
            </a:r>
            <a:endParaRPr lang="en-US" altLang="zh-CN" sz="2000" dirty="0">
              <a:solidFill>
                <a:srgbClr val="191B1F"/>
              </a:solidFill>
              <a:latin typeface="黑体" panose="02010609060101010101" charset="-122"/>
              <a:ea typeface="黑体" panose="02010609060101010101" charset="-122"/>
              <a:cs typeface="黑体" panose="02010609060101010101" charset="-122"/>
              <a:sym typeface="+mn-ea"/>
            </a:endParaRPr>
          </a:p>
          <a:p>
            <a:pPr marL="800100" lvl="1" indent="-342900">
              <a:lnSpc>
                <a:spcPct val="140000"/>
              </a:lnSpc>
              <a:buFont typeface="Wingdings" panose="05000000000000000000" charset="0"/>
              <a:buChar char="Ø"/>
            </a:pPr>
            <a:endParaRPr lang="en-US" altLang="zh-CN" sz="2000" dirty="0">
              <a:solidFill>
                <a:srgbClr val="191B1F"/>
              </a:solidFill>
              <a:latin typeface="黑体" panose="02010609060101010101" charset="-122"/>
              <a:ea typeface="黑体" panose="02010609060101010101" charset="-122"/>
              <a:cs typeface="黑体" panose="02010609060101010101" charset="-122"/>
              <a:sym typeface="+mn-ea"/>
            </a:endParaRP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请你谈谈自己最喜欢的一次小课</a:t>
            </a:r>
            <a:endParaRPr lang="en-US" altLang="zh-CN" sz="2000" dirty="0">
              <a:solidFill>
                <a:srgbClr val="191B1F"/>
              </a:solidFill>
              <a:latin typeface="黑体" panose="02010609060101010101" charset="-122"/>
              <a:ea typeface="黑体" panose="02010609060101010101" charset="-122"/>
              <a:cs typeface="黑体" panose="02010609060101010101" charset="-122"/>
              <a:sym typeface="+mn-ea"/>
            </a:endParaRPr>
          </a:p>
          <a:p>
            <a:pPr marL="800100" lvl="1"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在那次课上你学到了什么？</a:t>
            </a:r>
          </a:p>
          <a:p>
            <a:pPr marL="342900" indent="-342900">
              <a:lnSpc>
                <a:spcPct val="140000"/>
              </a:lnSpc>
              <a:buFont typeface="Wingdings" panose="05000000000000000000" charset="0"/>
              <a:buChar char="Ø"/>
            </a:pPr>
            <a:endParaRPr lang="en-US" altLang="zh-CN" sz="2000" dirty="0">
              <a:solidFill>
                <a:srgbClr val="191B1F"/>
              </a:solidFill>
              <a:latin typeface="黑体" panose="02010609060101010101" charset="-122"/>
              <a:ea typeface="黑体" panose="02010609060101010101" charset="-122"/>
              <a:cs typeface="黑体" panose="02010609060101010101" charset="-122"/>
              <a:sym typeface="+mn-ea"/>
            </a:endParaRP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69</a:t>
            </a:fld>
            <a:endParaRPr lang="zh-CN" altLang="en-US"/>
          </a:p>
        </p:txBody>
      </p:sp>
      <p:sp>
        <p:nvSpPr>
          <p:cNvPr id="9" name="文本框 8"/>
          <p:cNvSpPr txBox="1"/>
          <p:nvPr/>
        </p:nvSpPr>
        <p:spPr>
          <a:xfrm>
            <a:off x="4771763" y="420408"/>
            <a:ext cx="2648482"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lang="zh-CN" altLang="en-US" sz="3200" b="1" dirty="0">
                <a:solidFill>
                  <a:srgbClr val="33335E"/>
                </a:solidFill>
                <a:latin typeface="等线" panose="02010600030101010101" charset="-122"/>
                <a:ea typeface="等线" panose="02010600030101010101" charset="-122"/>
                <a:cs typeface="+mn-ea"/>
                <a:sym typeface="+mn-lt"/>
              </a:rPr>
              <a:t>最后一点讨论</a:t>
            </a:r>
            <a:endPar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endParaRPr>
          </a:p>
        </p:txBody>
      </p:sp>
    </p:spTree>
    <p:extLst>
      <p:ext uri="{BB962C8B-B14F-4D97-AF65-F5344CB8AC3E}">
        <p14:creationId xmlns:p14="http://schemas.microsoft.com/office/powerpoint/2010/main" val="9388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小红说自己有特异功能，能用纸牌算出未出生小孩的性别，但是孩子生下来后发现猜错了，于是她就说是算命的人缺乏信仰。</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小红怀疑自己的丈夫孙越搞外遇，为了一探究竟，于是就问他：“陈轩的屁股上是不是有个胎记？”</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小红说他相信宇宙是一个叫 KengDie 的全知全能神创造的，因为没有人能证明 KengDie 不存在，所以 KengDie 是存在的。</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地上一个猴，树上 qi 个猴，一共几个猴？</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7</a:t>
            </a:fld>
            <a:endParaRPr lang="zh-CN" altLang="en-US"/>
          </a:p>
        </p:txBody>
      </p:sp>
      <p:sp>
        <p:nvSpPr>
          <p:cNvPr id="9" name="文本框 8"/>
          <p:cNvSpPr txBox="1"/>
          <p:nvPr/>
        </p:nvSpPr>
        <p:spPr>
          <a:xfrm>
            <a:off x="4752024" y="420408"/>
            <a:ext cx="2687955"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逻辑谬误</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9-12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为什么要学</a:t>
            </a:r>
            <a:r>
              <a:rPr lang="en-US" altLang="zh-CN" sz="2000" dirty="0">
                <a:solidFill>
                  <a:srgbClr val="191B1F"/>
                </a:solidFill>
                <a:latin typeface="黑体" panose="02010609060101010101" charset="-122"/>
                <a:ea typeface="黑体" panose="02010609060101010101" charset="-122"/>
                <a:cs typeface="黑体" panose="02010609060101010101" charset="-122"/>
                <a:sym typeface="+mn-ea"/>
              </a:rPr>
              <a:t>CTMR</a:t>
            </a: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a:t>
            </a:r>
          </a:p>
          <a:p>
            <a:pPr marL="800100" lvl="1" indent="-342900">
              <a:lnSpc>
                <a:spcPct val="140000"/>
              </a:lnSpc>
              <a:buFont typeface="Wingdings" panose="05000000000000000000" charset="0"/>
              <a:buChar char="Ø"/>
            </a:pPr>
            <a:r>
              <a:rPr lang="en-US" altLang="zh-CN" sz="2000" dirty="0">
                <a:solidFill>
                  <a:srgbClr val="191B1F"/>
                </a:solidFill>
                <a:latin typeface="黑体" panose="02010609060101010101" charset="-122"/>
                <a:ea typeface="黑体" panose="02010609060101010101" charset="-122"/>
                <a:cs typeface="黑体" panose="02010609060101010101" charset="-122"/>
                <a:sym typeface="+mn-ea"/>
              </a:rPr>
              <a:t>Critical Thinking through Moral Reasoning</a:t>
            </a: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重视思考和辩论，逻辑和内容一样重要</a:t>
            </a: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自洽的道德价值观，严谨的批判性思维</a:t>
            </a:r>
          </a:p>
          <a:p>
            <a:pPr marL="342900" indent="-342900">
              <a:lnSpc>
                <a:spcPct val="140000"/>
              </a:lnSpc>
              <a:buFont typeface="Wingdings" panose="05000000000000000000" charset="0"/>
              <a:buChar char="Ø"/>
            </a:pPr>
            <a:r>
              <a:rPr lang="zh-CN" altLang="en-US" sz="2000" dirty="0">
                <a:solidFill>
                  <a:srgbClr val="191B1F"/>
                </a:solidFill>
                <a:latin typeface="黑体" panose="02010609060101010101" charset="-122"/>
                <a:ea typeface="黑体" panose="02010609060101010101" charset="-122"/>
                <a:cs typeface="黑体" panose="02010609060101010101" charset="-122"/>
                <a:sym typeface="+mn-ea"/>
              </a:rPr>
              <a:t>冷峻但不冷漠，热忱但不偏激</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70</a:t>
            </a:fld>
            <a:endParaRPr lang="zh-CN" altLang="en-US"/>
          </a:p>
        </p:txBody>
      </p:sp>
      <p:sp>
        <p:nvSpPr>
          <p:cNvPr id="9" name="文本框 8"/>
          <p:cNvSpPr txBox="1"/>
          <p:nvPr/>
        </p:nvSpPr>
        <p:spPr>
          <a:xfrm>
            <a:off x="5388115" y="420408"/>
            <a:ext cx="1415772" cy="58477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结束语</a:t>
            </a:r>
          </a:p>
        </p:txBody>
      </p:sp>
    </p:spTree>
    <p:extLst>
      <p:ext uri="{BB962C8B-B14F-4D97-AF65-F5344CB8AC3E}">
        <p14:creationId xmlns:p14="http://schemas.microsoft.com/office/powerpoint/2010/main" val="4900109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p:txBody>
          <a:bodyPr/>
          <a:lstStyle/>
          <a:p>
            <a:fld id="{2FB285C0-491D-4C21-BF6B-E40BE1782FA7}" type="slidenum">
              <a:rPr lang="zh-CN" altLang="en-US" smtClean="0"/>
              <a:t>71</a:t>
            </a:fld>
            <a:endParaRPr lang="zh-CN" altLang="en-US"/>
          </a:p>
        </p:txBody>
      </p:sp>
      <p:sp>
        <p:nvSpPr>
          <p:cNvPr id="9" name="文本框 8"/>
          <p:cNvSpPr txBox="1"/>
          <p:nvPr/>
        </p:nvSpPr>
        <p:spPr>
          <a:xfrm>
            <a:off x="1127761" y="2220633"/>
            <a:ext cx="9936480" cy="1666240"/>
          </a:xfrm>
          <a:prstGeom prst="rect">
            <a:avLst/>
          </a:prstGeom>
          <a:noFill/>
        </p:spPr>
        <p:txBody>
          <a:bodyPr wrap="none" rtlCol="0">
            <a:spAutoFit/>
          </a:bodyPr>
          <a:lstStyle/>
          <a:p>
            <a:pPr marR="0" algn="ctr" defTabSz="914400" fontAlgn="auto">
              <a:lnSpc>
                <a:spcPct val="160000"/>
              </a:lnSpc>
              <a:spcBef>
                <a:spcPts val="0"/>
              </a:spcBef>
              <a:spcAft>
                <a:spcPts val="0"/>
              </a:spcAft>
              <a:buClrTx/>
              <a:buSzTx/>
              <a:buFontTx/>
              <a:buNone/>
              <a:defRPr/>
            </a:pPr>
            <a:r>
              <a:rPr kumimoji="0" 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感谢各位和我们度过了</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11</a:t>
            </a:r>
            <a:r>
              <a:rPr kumimoji="0" 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个美好的周五</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a:t>
            </a:r>
            <a:endParaRPr kumimoji="0" lang="zh-CN" sz="3200" b="1" i="0" kern="1200" cap="none" spc="0" normalizeH="0" baseline="0" noProof="0" dirty="0">
              <a:solidFill>
                <a:srgbClr val="33335E"/>
              </a:solidFill>
              <a:latin typeface="等线" panose="02010600030101010101" charset="-122"/>
              <a:ea typeface="等线" panose="02010600030101010101" charset="-122"/>
              <a:cs typeface="+mn-ea"/>
              <a:sym typeface="+mn-lt"/>
            </a:endParaRPr>
          </a:p>
          <a:p>
            <a:pPr marR="0" algn="ctr" defTabSz="914400" fontAlgn="auto">
              <a:lnSpc>
                <a:spcPct val="160000"/>
              </a:lnSpc>
              <a:spcBef>
                <a:spcPts val="0"/>
              </a:spcBef>
              <a:spcAft>
                <a:spcPts val="0"/>
              </a:spcAft>
              <a:buClrTx/>
              <a:buSzTx/>
              <a:buFontTx/>
              <a:buNone/>
              <a:defRPr/>
            </a:pPr>
            <a:r>
              <a:rPr kumimoji="0" 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祝大家各科满绩、前程似锦！（下周二还有课别忘了）</a:t>
            </a:r>
          </a:p>
        </p:txBody>
      </p:sp>
    </p:spTree>
    <p:extLst>
      <p:ext uri="{BB962C8B-B14F-4D97-AF65-F5344CB8AC3E}">
        <p14:creationId xmlns:p14="http://schemas.microsoft.com/office/powerpoint/2010/main" val="177063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守株待兔</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看到《货币战争》那么畅销，小红相信一定是罗斯柴尔德和共济会在背后操纵着整个世界。</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小红不知道怎么反驳进化论，于是就说：“公孙越是大科学家，他觉得进化论是错的。”</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小红买了辆自行车，当她看到自行车的车座是人造革的时候，她就觉得自行车的其它部位也是人造革的。</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8</a:t>
            </a:fld>
            <a:endParaRPr lang="zh-CN" altLang="en-US"/>
          </a:p>
        </p:txBody>
      </p:sp>
      <p:sp>
        <p:nvSpPr>
          <p:cNvPr id="9" name="文本框 8"/>
          <p:cNvSpPr txBox="1"/>
          <p:nvPr/>
        </p:nvSpPr>
        <p:spPr>
          <a:xfrm>
            <a:off x="4639311" y="420408"/>
            <a:ext cx="29133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逻辑谬误</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13-16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flipV="1">
            <a:off x="-93229" y="5734017"/>
            <a:ext cx="2110749" cy="1015024"/>
            <a:chOff x="1178522" y="5593172"/>
            <a:chExt cx="2110749" cy="1015024"/>
          </a:xfrm>
        </p:grpSpPr>
        <p:sp>
          <p:nvSpPr>
            <p:cNvPr id="3" name="平行四边形 2"/>
            <p:cNvSpPr/>
            <p:nvPr/>
          </p:nvSpPr>
          <p:spPr>
            <a:xfrm rot="20756560">
              <a:off x="2289750" y="5593172"/>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平行四边形 3"/>
            <p:cNvSpPr/>
            <p:nvPr/>
          </p:nvSpPr>
          <p:spPr>
            <a:xfrm rot="20756560">
              <a:off x="1178522" y="6171500"/>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cxnSp>
        <p:nvCxnSpPr>
          <p:cNvPr id="5" name="直接连接符 4"/>
          <p:cNvCxnSpPr/>
          <p:nvPr/>
        </p:nvCxnSpPr>
        <p:spPr>
          <a:xfrm flipV="1">
            <a:off x="-1" y="5219700"/>
            <a:ext cx="2305051" cy="596900"/>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6" name="平行四边形 5"/>
          <p:cNvSpPr/>
          <p:nvPr/>
        </p:nvSpPr>
        <p:spPr>
          <a:xfrm rot="20756560">
            <a:off x="11286605" y="112799"/>
            <a:ext cx="982630" cy="436696"/>
          </a:xfrm>
          <a:prstGeom prst="parallelogram">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平行四边形 6"/>
          <p:cNvSpPr/>
          <p:nvPr/>
        </p:nvSpPr>
        <p:spPr>
          <a:xfrm rot="20756560">
            <a:off x="10175377" y="691127"/>
            <a:ext cx="2110749" cy="436696"/>
          </a:xfrm>
          <a:prstGeom prst="parallelogram">
            <a:avLst/>
          </a:prstGeom>
          <a:solidFill>
            <a:srgbClr val="F5C0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8" name="直接连接符 7"/>
          <p:cNvCxnSpPr/>
          <p:nvPr/>
        </p:nvCxnSpPr>
        <p:spPr>
          <a:xfrm flipV="1">
            <a:off x="10346635" y="977223"/>
            <a:ext cx="1832521" cy="474536"/>
          </a:xfrm>
          <a:prstGeom prst="line">
            <a:avLst/>
          </a:prstGeom>
          <a:ln>
            <a:solidFill>
              <a:srgbClr val="F5C059"/>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44880" y="1468120"/>
            <a:ext cx="10302875" cy="47224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45" tIns="360045" rIns="360045" bIns="360045" rtlCol="0" anchor="ctr"/>
          <a:lstStyle/>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小红：“所有北京人都喜欢喝豆汁”。小明：“公孙越就是北京人，他就不喜欢喝</a:t>
            </a:r>
            <a:r>
              <a:rPr lang="zh-CN" altLang="en-US" sz="2000" dirty="0">
                <a:solidFill>
                  <a:srgbClr val="333333"/>
                </a:solidFill>
                <a:latin typeface="黑体" panose="02010609060101010101" charset="-122"/>
                <a:ea typeface="黑体" panose="02010609060101010101" charset="-122"/>
                <a:cs typeface="黑体" panose="02010609060101010101" charset="-122"/>
                <a:sym typeface="+mn-ea"/>
              </a:rPr>
              <a:t>豆汁</a:t>
            </a: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。”小红：“好吧，所有【老】北京人都喜欢喝</a:t>
            </a:r>
            <a:r>
              <a:rPr lang="zh-CN" altLang="en-US" sz="2000" dirty="0">
                <a:solidFill>
                  <a:srgbClr val="333333"/>
                </a:solidFill>
                <a:latin typeface="黑体" panose="02010609060101010101" charset="-122"/>
                <a:ea typeface="黑体" panose="02010609060101010101" charset="-122"/>
                <a:cs typeface="黑体" panose="02010609060101010101" charset="-122"/>
                <a:sym typeface="+mn-ea"/>
              </a:rPr>
              <a:t>豆汁</a:t>
            </a: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小明：“公孙越不喜欢豆汁。”小红：“公孙越是北京人，怎么会不喜欢喝豆汁？”</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如果谁不支持反恐战争，谁就是支持恐怖分子。</a:t>
            </a:r>
          </a:p>
          <a:p>
            <a:pPr marL="342900" indent="-342900" algn="l">
              <a:lnSpc>
                <a:spcPct val="170000"/>
              </a:lnSpc>
              <a:buClrTx/>
              <a:buSzTx/>
              <a:buFont typeface="Wingdings" panose="05000000000000000000" charset="0"/>
              <a:buChar char="Ø"/>
            </a:pPr>
            <a:r>
              <a:rPr kumimoji="0" lang="zh-CN" altLang="en-US" sz="2000" b="0" i="0" u="none" strike="noStrike" kern="1200" cap="none" spc="0" normalizeH="0" baseline="0" dirty="0">
                <a:solidFill>
                  <a:srgbClr val="333333"/>
                </a:solidFill>
                <a:latin typeface="黑体" panose="02010609060101010101" charset="-122"/>
                <a:ea typeface="黑体" panose="02010609060101010101" charset="-122"/>
                <a:cs typeface="黑体" panose="02010609060101010101" charset="-122"/>
                <a:sym typeface="+mn-ea"/>
              </a:rPr>
              <a:t>某本书里面说的都是真理，因为在其第一章第二段里面提到了“本书所述都是真理。”</a:t>
            </a:r>
          </a:p>
        </p:txBody>
      </p:sp>
      <p:sp>
        <p:nvSpPr>
          <p:cNvPr id="13" name="矩形 12"/>
          <p:cNvSpPr/>
          <p:nvPr/>
        </p:nvSpPr>
        <p:spPr>
          <a:xfrm>
            <a:off x="5825331" y="1193087"/>
            <a:ext cx="541338" cy="63329"/>
          </a:xfrm>
          <a:prstGeom prst="rect">
            <a:avLst/>
          </a:prstGeom>
          <a:solidFill>
            <a:srgbClr val="3333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2FB285C0-491D-4C21-BF6B-E40BE1782FA7}" type="slidenum">
              <a:rPr lang="zh-CN" altLang="en-US" smtClean="0"/>
              <a:t>9</a:t>
            </a:fld>
            <a:endParaRPr lang="zh-CN" altLang="en-US"/>
          </a:p>
        </p:txBody>
      </p:sp>
      <p:sp>
        <p:nvSpPr>
          <p:cNvPr id="9" name="文本框 8"/>
          <p:cNvSpPr txBox="1"/>
          <p:nvPr/>
        </p:nvSpPr>
        <p:spPr>
          <a:xfrm>
            <a:off x="4639311" y="420408"/>
            <a:ext cx="2913380" cy="583565"/>
          </a:xfrm>
          <a:prstGeom prst="rect">
            <a:avLst/>
          </a:prstGeom>
          <a:noFill/>
        </p:spPr>
        <p:txBody>
          <a:bodyPr wrap="none" rtlCol="0">
            <a:spAutoFit/>
          </a:bodyPr>
          <a:lstStyle/>
          <a:p>
            <a:pPr marR="0" algn="ctr" defTabSz="914400" fontAlgn="auto">
              <a:lnSpc>
                <a:spcPct val="100000"/>
              </a:lnSpc>
              <a:spcBef>
                <a:spcPts val="0"/>
              </a:spcBef>
              <a:spcAft>
                <a:spcPts val="0"/>
              </a:spcAft>
              <a:buClrTx/>
              <a:buSzTx/>
              <a:buFontTx/>
              <a:buNone/>
              <a:defRPr/>
            </a:pPr>
            <a:r>
              <a:rPr kumimoji="0" lang="zh-CN" altLang="en-US" sz="3200" b="1" i="0" kern="1200" cap="none" spc="0" normalizeH="0" baseline="0" noProof="0" dirty="0">
                <a:solidFill>
                  <a:srgbClr val="33335E"/>
                </a:solidFill>
                <a:latin typeface="等线" panose="02010600030101010101" charset="-122"/>
                <a:ea typeface="等线" panose="02010600030101010101" charset="-122"/>
                <a:cs typeface="+mn-ea"/>
                <a:sym typeface="+mn-lt"/>
              </a:rPr>
              <a:t>逻辑谬误</a:t>
            </a:r>
            <a:r>
              <a:rPr kumimoji="0" lang="en-US" altLang="zh-CN" sz="3200" b="1" i="0" kern="1200" cap="none" spc="0" normalizeH="0" baseline="0" noProof="0" dirty="0">
                <a:solidFill>
                  <a:srgbClr val="33335E"/>
                </a:solidFill>
                <a:latin typeface="等线" panose="02010600030101010101" charset="-122"/>
                <a:ea typeface="等线" panose="02010600030101010101" charset="-122"/>
                <a:cs typeface="+mn-ea"/>
                <a:sym typeface="+mn-lt"/>
              </a:rPr>
              <a:t>17-20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ZhYjMzMmM4Yzc0M2M4NWJlODIxMjlkYzJmOWRjZTk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8178</Words>
  <Application>Microsoft Office PowerPoint</Application>
  <PresentationFormat>宽屏</PresentationFormat>
  <Paragraphs>469</Paragraphs>
  <Slides>71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71</vt:i4>
      </vt:variant>
    </vt:vector>
  </HeadingPairs>
  <TitlesOfParts>
    <vt:vector size="79" baseType="lpstr">
      <vt:lpstr>等线</vt:lpstr>
      <vt:lpstr>黑体</vt:lpstr>
      <vt:lpstr>华文仿宋</vt:lpstr>
      <vt:lpstr>思源宋体 CN Medium</vt:lpstr>
      <vt:lpstr>Arial</vt:lpstr>
      <vt:lpstr>Calibri</vt:lpstr>
      <vt:lpstr>Wingdings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昊伦 李</cp:lastModifiedBy>
  <cp:revision>10</cp:revision>
  <dcterms:created xsi:type="dcterms:W3CDTF">2023-08-09T12:44:00Z</dcterms:created>
  <dcterms:modified xsi:type="dcterms:W3CDTF">2024-06-13T13:15:08Z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2052-12.1.0.16929</vt:lpwstr>
  </property>
</Properties>
</file>