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7"/>
  </p:notesMasterIdLst>
  <p:sldIdLst>
    <p:sldId id="256" r:id="rId2"/>
    <p:sldId id="257" r:id="rId3"/>
    <p:sldId id="416" r:id="rId4"/>
    <p:sldId id="41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409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74" r:id="rId23"/>
    <p:sldId id="419" r:id="rId24"/>
    <p:sldId id="420" r:id="rId25"/>
    <p:sldId id="421" r:id="rId26"/>
    <p:sldId id="422" r:id="rId27"/>
    <p:sldId id="423" r:id="rId28"/>
    <p:sldId id="424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413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406" r:id="rId69"/>
    <p:sldId id="319" r:id="rId70"/>
    <p:sldId id="320" r:id="rId71"/>
    <p:sldId id="405" r:id="rId72"/>
    <p:sldId id="321" r:id="rId73"/>
    <p:sldId id="322" r:id="rId74"/>
    <p:sldId id="323" r:id="rId75"/>
    <p:sldId id="412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8B6"/>
    <a:srgbClr val="191652"/>
    <a:srgbClr val="1F26A9"/>
    <a:srgbClr val="404FE0"/>
    <a:srgbClr val="3855E4"/>
    <a:srgbClr val="3819E4"/>
    <a:srgbClr val="6992ED"/>
    <a:srgbClr val="5BA3F3"/>
    <a:srgbClr val="8BBDF5"/>
    <a:srgbClr val="CA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6" autoAdjust="0"/>
    <p:restoredTop sz="86246" autoAdjust="0"/>
  </p:normalViewPr>
  <p:slideViewPr>
    <p:cSldViewPr>
      <p:cViewPr varScale="1">
        <p:scale>
          <a:sx n="54" d="100"/>
          <a:sy n="54" d="100"/>
        </p:scale>
        <p:origin x="972" y="48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9" Type="http://schemas.openxmlformats.org/officeDocument/2006/relationships/slide" Target="slides/slide45.xml"/><Relationship Id="rId21" Type="http://schemas.openxmlformats.org/officeDocument/2006/relationships/slide" Target="slides/slide26.xml"/><Relationship Id="rId34" Type="http://schemas.openxmlformats.org/officeDocument/2006/relationships/slide" Target="slides/slide39.xml"/><Relationship Id="rId42" Type="http://schemas.openxmlformats.org/officeDocument/2006/relationships/slide" Target="slides/slide48.xml"/><Relationship Id="rId47" Type="http://schemas.openxmlformats.org/officeDocument/2006/relationships/slide" Target="slides/slide55.xml"/><Relationship Id="rId50" Type="http://schemas.openxmlformats.org/officeDocument/2006/relationships/slide" Target="slides/slide59.xml"/><Relationship Id="rId55" Type="http://schemas.openxmlformats.org/officeDocument/2006/relationships/slide" Target="slides/slide64.xml"/><Relationship Id="rId63" Type="http://schemas.openxmlformats.org/officeDocument/2006/relationships/slide" Target="slides/slide74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6" Type="http://schemas.openxmlformats.org/officeDocument/2006/relationships/slide" Target="slides/slide21.xml"/><Relationship Id="rId29" Type="http://schemas.openxmlformats.org/officeDocument/2006/relationships/slide" Target="slides/slide34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37" Type="http://schemas.openxmlformats.org/officeDocument/2006/relationships/slide" Target="slides/slide43.xml"/><Relationship Id="rId40" Type="http://schemas.openxmlformats.org/officeDocument/2006/relationships/slide" Target="slides/slide46.xml"/><Relationship Id="rId45" Type="http://schemas.openxmlformats.org/officeDocument/2006/relationships/slide" Target="slides/slide53.xml"/><Relationship Id="rId53" Type="http://schemas.openxmlformats.org/officeDocument/2006/relationships/slide" Target="slides/slide62.xml"/><Relationship Id="rId58" Type="http://schemas.openxmlformats.org/officeDocument/2006/relationships/slide" Target="slides/slide67.xml"/><Relationship Id="rId5" Type="http://schemas.openxmlformats.org/officeDocument/2006/relationships/slide" Target="slides/slide8.xml"/><Relationship Id="rId61" Type="http://schemas.openxmlformats.org/officeDocument/2006/relationships/slide" Target="slides/slide72.xml"/><Relationship Id="rId19" Type="http://schemas.openxmlformats.org/officeDocument/2006/relationships/slide" Target="slides/slide24.xml"/><Relationship Id="rId14" Type="http://schemas.openxmlformats.org/officeDocument/2006/relationships/slide" Target="slides/slide18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1.xml"/><Relationship Id="rId43" Type="http://schemas.openxmlformats.org/officeDocument/2006/relationships/slide" Target="slides/slide51.xml"/><Relationship Id="rId48" Type="http://schemas.openxmlformats.org/officeDocument/2006/relationships/slide" Target="slides/slide56.xml"/><Relationship Id="rId56" Type="http://schemas.openxmlformats.org/officeDocument/2006/relationships/slide" Target="slides/slide65.xml"/><Relationship Id="rId8" Type="http://schemas.openxmlformats.org/officeDocument/2006/relationships/slide" Target="slides/slide11.xml"/><Relationship Id="rId51" Type="http://schemas.openxmlformats.org/officeDocument/2006/relationships/slide" Target="slides/slide60.xml"/><Relationship Id="rId3" Type="http://schemas.openxmlformats.org/officeDocument/2006/relationships/slide" Target="slides/slide6.xml"/><Relationship Id="rId12" Type="http://schemas.openxmlformats.org/officeDocument/2006/relationships/slide" Target="slides/slide15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38" Type="http://schemas.openxmlformats.org/officeDocument/2006/relationships/slide" Target="slides/slide44.xml"/><Relationship Id="rId46" Type="http://schemas.openxmlformats.org/officeDocument/2006/relationships/slide" Target="slides/slide54.xml"/><Relationship Id="rId59" Type="http://schemas.openxmlformats.org/officeDocument/2006/relationships/slide" Target="slides/slide69.xml"/><Relationship Id="rId20" Type="http://schemas.openxmlformats.org/officeDocument/2006/relationships/slide" Target="slides/slide25.xml"/><Relationship Id="rId41" Type="http://schemas.openxmlformats.org/officeDocument/2006/relationships/slide" Target="slides/slide47.xml"/><Relationship Id="rId54" Type="http://schemas.openxmlformats.org/officeDocument/2006/relationships/slide" Target="slides/slide63.xml"/><Relationship Id="rId62" Type="http://schemas.openxmlformats.org/officeDocument/2006/relationships/slide" Target="slides/slide73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5" Type="http://schemas.openxmlformats.org/officeDocument/2006/relationships/slide" Target="slides/slide19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42.xml"/><Relationship Id="rId49" Type="http://schemas.openxmlformats.org/officeDocument/2006/relationships/slide" Target="slides/slide58.xml"/><Relationship Id="rId57" Type="http://schemas.openxmlformats.org/officeDocument/2006/relationships/slide" Target="slides/slide66.xml"/><Relationship Id="rId10" Type="http://schemas.openxmlformats.org/officeDocument/2006/relationships/slide" Target="slides/slide13.xml"/><Relationship Id="rId31" Type="http://schemas.openxmlformats.org/officeDocument/2006/relationships/slide" Target="slides/slide36.xml"/><Relationship Id="rId44" Type="http://schemas.openxmlformats.org/officeDocument/2006/relationships/slide" Target="slides/slide52.xml"/><Relationship Id="rId52" Type="http://schemas.openxmlformats.org/officeDocument/2006/relationships/slide" Target="slides/slide61.xml"/><Relationship Id="rId60" Type="http://schemas.openxmlformats.org/officeDocument/2006/relationships/slide" Target="slides/slide70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E3F28C-D99B-46F9-A990-A4AE38414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067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44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2421</a:t>
            </a:r>
            <a:r>
              <a:rPr lang="zh-CN" altLang="en-US" dirty="0"/>
              <a:t>的编码码表和教材上有所不同，充分说明了可以有多种编码方案。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90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格雷码：可靠性高，广泛用于输入输出。</a:t>
            </a:r>
            <a:br>
              <a:rPr lang="en-US" altLang="zh-CN" dirty="0"/>
            </a:br>
            <a:r>
              <a:rPr lang="zh-CN" altLang="en-US" dirty="0"/>
              <a:t>格雷码</a:t>
            </a:r>
            <a:r>
              <a:rPr lang="en-US" altLang="zh-CN" dirty="0"/>
              <a:t>1</a:t>
            </a:r>
            <a:r>
              <a:rPr lang="zh-CN" altLang="en-US" dirty="0"/>
              <a:t>：中央对称</a:t>
            </a:r>
            <a:endParaRPr lang="en-US" altLang="zh-CN" dirty="0"/>
          </a:p>
          <a:p>
            <a:r>
              <a:rPr lang="zh-CN" altLang="en-US" dirty="0"/>
              <a:t>格雷码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0-9</a:t>
            </a:r>
            <a:r>
              <a:rPr lang="zh-CN" altLang="en-US" dirty="0"/>
              <a:t>可循环</a:t>
            </a:r>
            <a:br>
              <a:rPr lang="en-US" altLang="zh-CN" dirty="0"/>
            </a:br>
            <a:r>
              <a:rPr lang="zh-CN" altLang="en-US" dirty="0"/>
              <a:t>典型格雷码，</a:t>
            </a:r>
            <a:r>
              <a:rPr lang="en-US" altLang="zh-CN" dirty="0"/>
              <a:t>15</a:t>
            </a:r>
            <a:r>
              <a:rPr lang="zh-CN" altLang="en-US" dirty="0"/>
              <a:t>对应为</a:t>
            </a:r>
            <a:r>
              <a:rPr lang="en-US" altLang="zh-CN" dirty="0"/>
              <a:t>1000</a:t>
            </a:r>
            <a:r>
              <a:rPr lang="zh-CN" altLang="en-US" dirty="0"/>
              <a:t>实现</a:t>
            </a:r>
            <a:r>
              <a:rPr lang="en-US" altLang="zh-CN" dirty="0"/>
              <a:t>0-15</a:t>
            </a:r>
            <a:r>
              <a:rPr lang="zh-CN" altLang="en-US" dirty="0"/>
              <a:t>可循环，可以扩展到任意大的数字，不需要码表，直接计算可以获得格雷码与二进制编码之间的双向映射关系。</a:t>
            </a:r>
            <a:br>
              <a:rPr lang="en-US" altLang="zh-CN" dirty="0"/>
            </a:br>
            <a:r>
              <a:rPr lang="zh-CN" altLang="en-US" dirty="0"/>
              <a:t>修改格雷码，既循环，又中央对称，同时其</a:t>
            </a:r>
            <a:r>
              <a:rPr lang="en-US" altLang="zh-CN" dirty="0"/>
              <a:t>0</a:t>
            </a:r>
            <a:r>
              <a:rPr lang="zh-CN" altLang="en-US" dirty="0"/>
              <a:t>对应典型格雷码的</a:t>
            </a:r>
            <a:r>
              <a:rPr lang="en-US" altLang="zh-CN" dirty="0"/>
              <a:t>3</a:t>
            </a:r>
            <a:r>
              <a:rPr lang="zh-CN" altLang="en-US" dirty="0"/>
              <a:t>，所有又称余</a:t>
            </a:r>
            <a:r>
              <a:rPr lang="en-US" altLang="zh-CN" dirty="0"/>
              <a:t>3</a:t>
            </a:r>
            <a:r>
              <a:rPr lang="zh-CN" altLang="en-US" dirty="0"/>
              <a:t>循环码。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79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术语“布尔代数”得名于乔治</a:t>
            </a:r>
            <a:r>
              <a:rPr lang="en-US" altLang="zh-CN" dirty="0"/>
              <a:t>·</a:t>
            </a:r>
            <a:r>
              <a:rPr lang="zh-CN" altLang="en-US" dirty="0"/>
              <a:t>布尔（</a:t>
            </a:r>
            <a:r>
              <a:rPr lang="en-US" altLang="zh-CN" dirty="0"/>
              <a:t>1815–1864</a:t>
            </a:r>
            <a:r>
              <a:rPr lang="zh-CN" altLang="en-US" dirty="0"/>
              <a:t>），他是自学成材的英国数学家。他最初在</a:t>
            </a:r>
            <a:r>
              <a:rPr lang="en-US" altLang="zh-CN" dirty="0"/>
              <a:t>1847</a:t>
            </a:r>
            <a:r>
              <a:rPr lang="zh-CN" altLang="en-US" dirty="0"/>
              <a:t>年出版的一个小册子</a:t>
            </a:r>
            <a:r>
              <a:rPr lang="en-US" altLang="zh-CN" dirty="0"/>
              <a:t>《</a:t>
            </a:r>
            <a:r>
              <a:rPr lang="zh-CN" altLang="en-US" dirty="0"/>
              <a:t>逻辑的数学分析</a:t>
            </a:r>
            <a:r>
              <a:rPr lang="en-US" altLang="zh-CN" dirty="0"/>
              <a:t>》</a:t>
            </a:r>
            <a:r>
              <a:rPr lang="zh-CN" altLang="en-US" dirty="0"/>
              <a:t>中介入了代数逻辑系统，用来响应在奥古斯都</a:t>
            </a:r>
            <a:r>
              <a:rPr lang="en-US" altLang="zh-CN" dirty="0"/>
              <a:t>·</a:t>
            </a:r>
            <a:r>
              <a:rPr lang="zh-CN" altLang="en-US" dirty="0"/>
              <a:t>德</a:t>
            </a:r>
            <a:r>
              <a:rPr lang="en-US" altLang="zh-CN" dirty="0"/>
              <a:t>·</a:t>
            </a:r>
            <a:r>
              <a:rPr lang="zh-CN" altLang="en-US" dirty="0"/>
              <a:t>摩根和</a:t>
            </a:r>
            <a:r>
              <a:rPr lang="en-US" altLang="zh-CN" dirty="0"/>
              <a:t>William Hamilton</a:t>
            </a:r>
            <a:r>
              <a:rPr lang="zh-CN" altLang="en-US" dirty="0"/>
              <a:t>之间的公开论战，后来又出现在</a:t>
            </a:r>
            <a:r>
              <a:rPr lang="en-US" altLang="zh-CN" dirty="0"/>
              <a:t>1854</a:t>
            </a:r>
            <a:r>
              <a:rPr lang="zh-CN" altLang="en-US" dirty="0"/>
              <a:t>年出版的更充实的书</a:t>
            </a:r>
            <a:r>
              <a:rPr lang="en-US" altLang="zh-CN" dirty="0"/>
              <a:t>《</a:t>
            </a:r>
            <a:r>
              <a:rPr lang="zh-CN" altLang="en-US" dirty="0"/>
              <a:t>思维规律</a:t>
            </a:r>
            <a:r>
              <a:rPr lang="en-US" altLang="zh-CN" dirty="0"/>
              <a:t>》</a:t>
            </a:r>
            <a:r>
              <a:rPr lang="zh-CN" altLang="en-US"/>
              <a:t>中。布尔的公式化在一些重要方面不同于上述描述。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41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82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31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71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457205" indent="0" algn="ctr">
              <a:buNone/>
            </a:lvl2pPr>
            <a:lvl3pPr marL="914409" indent="0" algn="ctr">
              <a:buNone/>
            </a:lvl3pPr>
            <a:lvl4pPr marL="1371614" indent="0" algn="ctr">
              <a:buNone/>
            </a:lvl4pPr>
            <a:lvl5pPr marL="1828818" indent="0" algn="ctr">
              <a:buNone/>
            </a:lvl5pPr>
            <a:lvl6pPr marL="2286022" indent="0" algn="ctr">
              <a:buNone/>
            </a:lvl6pPr>
            <a:lvl7pPr marL="2743227" indent="0" algn="ctr">
              <a:buNone/>
            </a:lvl7pPr>
            <a:lvl8pPr marL="3200432" indent="0" algn="ctr">
              <a:buNone/>
            </a:lvl8pPr>
            <a:lvl9pPr marL="3657636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061D8E-4950-4DB0-BB32-CFD201569AB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936" y="1449319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矩形 9"/>
          <p:cNvSpPr/>
          <p:nvPr/>
        </p:nvSpPr>
        <p:spPr>
          <a:xfrm>
            <a:off x="62936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1" name="矩形 10"/>
          <p:cNvSpPr/>
          <p:nvPr/>
        </p:nvSpPr>
        <p:spPr>
          <a:xfrm>
            <a:off x="62936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46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996" y="274638"/>
            <a:ext cx="7772400" cy="9857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63996" y="1412776"/>
            <a:ext cx="7772400" cy="4607024"/>
          </a:xfrm>
        </p:spPr>
        <p:txBody>
          <a:bodyPr vert="horz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 marL="612006" indent="-360004">
              <a:buFont typeface="Wingdings" panose="05000000000000000000" pitchFamily="2" charset="2"/>
              <a:buChar char="Ø"/>
              <a:defRPr>
                <a:latin typeface="华文新魏" pitchFamily="2" charset="-122"/>
                <a:ea typeface="华文新魏" pitchFamily="2" charset="-122"/>
              </a:defRPr>
            </a:lvl2pPr>
            <a:lvl3pPr marL="864009" indent="-360004">
              <a:buFont typeface="Wingdings" panose="05000000000000000000" pitchFamily="2" charset="2"/>
              <a:buChar char="ü"/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59532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59532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1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5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09AAC4A-EDF0-4754-98EB-862E1BF9EA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ransition spd="slow">
    <p:pull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60004" indent="-360004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itchFamily="2" charset="2"/>
        <a:buChar char="n"/>
        <a:defRPr kumimoji="0" sz="36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12006" indent="-360004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itchFamily="2" charset="2"/>
        <a:buChar char="p"/>
        <a:defRPr kumimoji="0" sz="32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64009" indent="-360004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itchFamily="2" charset="2"/>
        <a:buChar char="l"/>
        <a:defRPr kumimoji="0"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7291" indent="-228602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371614" indent="-228602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645937" indent="-228602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59" indent="-228602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82" indent="-228602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904" indent="-228602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gif"/><Relationship Id="rId13" Type="http://schemas.openxmlformats.org/officeDocument/2006/relationships/image" Target="http://col.njtu.edu.cn/jingpinke/szlj/shuziwangluo/fulu/images/fuhao6.gif" TargetMode="External"/><Relationship Id="rId18" Type="http://schemas.openxmlformats.org/officeDocument/2006/relationships/image" Target="../media/image43.gif"/><Relationship Id="rId26" Type="http://schemas.openxmlformats.org/officeDocument/2006/relationships/image" Target="../media/image47.gif"/><Relationship Id="rId3" Type="http://schemas.openxmlformats.org/officeDocument/2006/relationships/image" Target="http://col.njtu.edu.cn/jingpinke/szlj/shuziwangluo/fulu/images/fuhao1.gif" TargetMode="External"/><Relationship Id="rId21" Type="http://schemas.openxmlformats.org/officeDocument/2006/relationships/image" Target="http://col.njtu.edu.cn/jingpinke/szlj/shuziwangluo/fulu/images/fuhao10.gif" TargetMode="External"/><Relationship Id="rId7" Type="http://schemas.openxmlformats.org/officeDocument/2006/relationships/image" Target="http://col.njtu.edu.cn/jingpinke/szlj/shuziwangluo/fulu/images/fuhao3.gif" TargetMode="External"/><Relationship Id="rId12" Type="http://schemas.openxmlformats.org/officeDocument/2006/relationships/image" Target="../media/image40.gif"/><Relationship Id="rId17" Type="http://schemas.openxmlformats.org/officeDocument/2006/relationships/image" Target="http://col.njtu.edu.cn/jingpinke/szlj/shuziwangluo/fulu/images/fuhao8.gif" TargetMode="External"/><Relationship Id="rId25" Type="http://schemas.openxmlformats.org/officeDocument/2006/relationships/image" Target="http://col.njtu.edu.cn/jingpinke/szlj/shuziwangluo/fulu/images/fuhao12.gif" TargetMode="External"/><Relationship Id="rId2" Type="http://schemas.openxmlformats.org/officeDocument/2006/relationships/image" Target="../media/image35.gif"/><Relationship Id="rId16" Type="http://schemas.openxmlformats.org/officeDocument/2006/relationships/image" Target="../media/image42.gif"/><Relationship Id="rId20" Type="http://schemas.openxmlformats.org/officeDocument/2006/relationships/image" Target="../media/image44.gif"/><Relationship Id="rId29" Type="http://schemas.openxmlformats.org/officeDocument/2006/relationships/image" Target="http://col.njtu.edu.cn/jingpinke/szlj/shuziwangluo/fulu/images/fuhao14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gif"/><Relationship Id="rId11" Type="http://schemas.openxmlformats.org/officeDocument/2006/relationships/image" Target="http://col.njtu.edu.cn/jingpinke/szlj/shuziwangluo/fulu/images/fuhao5.gif" TargetMode="External"/><Relationship Id="rId24" Type="http://schemas.openxmlformats.org/officeDocument/2006/relationships/image" Target="../media/image46.gif"/><Relationship Id="rId5" Type="http://schemas.openxmlformats.org/officeDocument/2006/relationships/image" Target="http://col.njtu.edu.cn/jingpinke/szlj/shuziwangluo/fulu/images/fuhao2.gif" TargetMode="External"/><Relationship Id="rId15" Type="http://schemas.openxmlformats.org/officeDocument/2006/relationships/image" Target="http://col.njtu.edu.cn/jingpinke/szlj/shuziwangluo/fulu/images/fuhao7.gif" TargetMode="External"/><Relationship Id="rId23" Type="http://schemas.openxmlformats.org/officeDocument/2006/relationships/image" Target="http://col.njtu.edu.cn/jingpinke/szlj/shuziwangluo/fulu/images/fuhao11.gif" TargetMode="External"/><Relationship Id="rId28" Type="http://schemas.openxmlformats.org/officeDocument/2006/relationships/image" Target="../media/image48.gif"/><Relationship Id="rId10" Type="http://schemas.openxmlformats.org/officeDocument/2006/relationships/image" Target="../media/image39.gif"/><Relationship Id="rId19" Type="http://schemas.openxmlformats.org/officeDocument/2006/relationships/image" Target="http://col.njtu.edu.cn/jingpinke/szlj/shuziwangluo/fulu/images/fuhao9.gif" TargetMode="External"/><Relationship Id="rId4" Type="http://schemas.openxmlformats.org/officeDocument/2006/relationships/image" Target="../media/image36.gif"/><Relationship Id="rId9" Type="http://schemas.openxmlformats.org/officeDocument/2006/relationships/image" Target="http://col.njtu.edu.cn/jingpinke/szlj/shuziwangluo/fulu/images/fuhao4.gif" TargetMode="External"/><Relationship Id="rId14" Type="http://schemas.openxmlformats.org/officeDocument/2006/relationships/image" Target="../media/image41.gif"/><Relationship Id="rId22" Type="http://schemas.openxmlformats.org/officeDocument/2006/relationships/image" Target="../media/image45.gif"/><Relationship Id="rId27" Type="http://schemas.openxmlformats.org/officeDocument/2006/relationships/image" Target="http://col.njtu.edu.cn/jingpinke/szlj/shuziwangluo/fulu/images/fuhao13.gi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gif"/><Relationship Id="rId13" Type="http://schemas.openxmlformats.org/officeDocument/2006/relationships/image" Target="http://col.njtu.edu.cn/jingpinke/szlj/shuziwangluo/fulu/images/fuhao24.gif" TargetMode="External"/><Relationship Id="rId18" Type="http://schemas.openxmlformats.org/officeDocument/2006/relationships/image" Target="../media/image57.gif"/><Relationship Id="rId26" Type="http://schemas.openxmlformats.org/officeDocument/2006/relationships/image" Target="../media/image61.gif"/><Relationship Id="rId3" Type="http://schemas.openxmlformats.org/officeDocument/2006/relationships/image" Target="http://col.njtu.edu.cn/jingpinke/szlj/shuziwangluo/fulu/images/fuhao27.gif" TargetMode="External"/><Relationship Id="rId21" Type="http://schemas.openxmlformats.org/officeDocument/2006/relationships/image" Target="http://col.njtu.edu.cn/jingpinke/szlj/shuziwangluo/fulu/images/fuhao20.gif" TargetMode="External"/><Relationship Id="rId7" Type="http://schemas.openxmlformats.org/officeDocument/2006/relationships/image" Target="http://col.njtu.edu.cn/jingpinke/szlj/shuziwangluo/fulu/images/fuhao29.gif" TargetMode="External"/><Relationship Id="rId12" Type="http://schemas.openxmlformats.org/officeDocument/2006/relationships/image" Target="../media/image54.gif"/><Relationship Id="rId17" Type="http://schemas.openxmlformats.org/officeDocument/2006/relationships/image" Target="http://col.njtu.edu.cn/jingpinke/szlj/shuziwangluo/fulu/images/fuhao26.gif" TargetMode="External"/><Relationship Id="rId25" Type="http://schemas.openxmlformats.org/officeDocument/2006/relationships/image" Target="http://col.njtu.edu.cn/jingpinke/szlj/shuziwangluo/fulu/images/fuhao22.gif" TargetMode="External"/><Relationship Id="rId2" Type="http://schemas.openxmlformats.org/officeDocument/2006/relationships/image" Target="../media/image49.gif"/><Relationship Id="rId16" Type="http://schemas.openxmlformats.org/officeDocument/2006/relationships/image" Target="../media/image56.gif"/><Relationship Id="rId20" Type="http://schemas.openxmlformats.org/officeDocument/2006/relationships/image" Target="../media/image58.gif"/><Relationship Id="rId29" Type="http://schemas.openxmlformats.org/officeDocument/2006/relationships/image" Target="http://col.njtu.edu.cn/jingpinke/szlj/shuziwangluo/fulu/images/fuhao16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gif"/><Relationship Id="rId11" Type="http://schemas.openxmlformats.org/officeDocument/2006/relationships/image" Target="http://col.njtu.edu.cn/jingpinke/szlj/shuziwangluo/fulu/images/fuhao23.gif" TargetMode="External"/><Relationship Id="rId24" Type="http://schemas.openxmlformats.org/officeDocument/2006/relationships/image" Target="../media/image60.gif"/><Relationship Id="rId32" Type="http://schemas.openxmlformats.org/officeDocument/2006/relationships/image" Target="http://col.njtu.edu.cn/jingpinke/szlj/shuziwangluo/fulu/images/fuhao18.gif" TargetMode="External"/><Relationship Id="rId5" Type="http://schemas.openxmlformats.org/officeDocument/2006/relationships/image" Target="http://col.njtu.edu.cn/jingpinke/szlj/shuziwangluo/fulu/images/fuhao28.gif" TargetMode="External"/><Relationship Id="rId15" Type="http://schemas.openxmlformats.org/officeDocument/2006/relationships/image" Target="http://col.njtu.edu.cn/jingpinke/szlj/shuziwangluo/fulu/images/fuhao25.gif" TargetMode="External"/><Relationship Id="rId23" Type="http://schemas.openxmlformats.org/officeDocument/2006/relationships/image" Target="http://col.njtu.edu.cn/jingpinke/szlj/shuziwangluo/fulu/images/fuhao21.gif" TargetMode="External"/><Relationship Id="rId28" Type="http://schemas.openxmlformats.org/officeDocument/2006/relationships/image" Target="../media/image62.gif"/><Relationship Id="rId10" Type="http://schemas.openxmlformats.org/officeDocument/2006/relationships/image" Target="../media/image53.gif"/><Relationship Id="rId19" Type="http://schemas.openxmlformats.org/officeDocument/2006/relationships/image" Target="http://col.njtu.edu.cn/jingpinke/szlj/shuziwangluo/fulu/images/fuhao19.gif" TargetMode="External"/><Relationship Id="rId31" Type="http://schemas.openxmlformats.org/officeDocument/2006/relationships/image" Target="http://col.njtu.edu.cn/jingpinke/szlj/shuziwangluo/fulu/images/fuhao17.gif" TargetMode="External"/><Relationship Id="rId4" Type="http://schemas.openxmlformats.org/officeDocument/2006/relationships/image" Target="../media/image50.gif"/><Relationship Id="rId9" Type="http://schemas.openxmlformats.org/officeDocument/2006/relationships/image" Target="http://col.njtu.edu.cn/jingpinke/szlj/shuziwangluo/fulu/images/fuhao30.gif" TargetMode="External"/><Relationship Id="rId14" Type="http://schemas.openxmlformats.org/officeDocument/2006/relationships/image" Target="../media/image55.gif"/><Relationship Id="rId22" Type="http://schemas.openxmlformats.org/officeDocument/2006/relationships/image" Target="../media/image59.gif"/><Relationship Id="rId27" Type="http://schemas.openxmlformats.org/officeDocument/2006/relationships/image" Target="http://col.njtu.edu.cn/jingpinke/szlj/shuziwangluo/fulu/images/fuhao15.gif" TargetMode="External"/><Relationship Id="rId30" Type="http://schemas.openxmlformats.org/officeDocument/2006/relationships/image" Target="../media/image63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3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7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80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49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54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59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97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9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100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107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2226" y="3573477"/>
            <a:ext cx="4800600" cy="2376487"/>
          </a:xfrm>
          <a:noFill/>
          <a:ln/>
        </p:spPr>
        <p:txBody>
          <a:bodyPr lIns="91440" tIns="45720" rIns="91440" bIns="45720" anchor="t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清华大学计算机系</a:t>
            </a:r>
          </a:p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陶品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taopin@tsinghua.edu.cn</a:t>
            </a:r>
          </a:p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办公室：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FIT 3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531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13717813059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1671" y="1412889"/>
            <a:ext cx="5829300" cy="1592263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数字逻辑电路</a:t>
            </a:r>
            <a:endParaRPr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7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4ECA-C143-42AC-BEDF-5A79E049790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41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262918" cy="478532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进制数</a:t>
            </a:r>
            <a:r>
              <a:rPr lang="en-US" altLang="zh-CN" dirty="0"/>
              <a:t>N</a:t>
            </a:r>
            <a:r>
              <a:rPr lang="zh-CN" altLang="en-US" dirty="0"/>
              <a:t>的表示方式</a:t>
            </a:r>
          </a:p>
          <a:p>
            <a:pPr lvl="1"/>
            <a:r>
              <a:rPr lang="zh-CN" altLang="en-US" dirty="0"/>
              <a:t>并列表示方式</a:t>
            </a:r>
          </a:p>
          <a:p>
            <a:pPr lvl="2"/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为整数部分的数位，</a:t>
            </a:r>
            <a:r>
              <a:rPr lang="en-US" altLang="zh-CN" sz="2400" dirty="0"/>
              <a:t>m</a:t>
            </a:r>
            <a:r>
              <a:rPr lang="zh-CN" altLang="en-US" sz="2400" dirty="0"/>
              <a:t>为小数部分的数位，</a:t>
            </a:r>
            <a:r>
              <a:rPr lang="en-US" altLang="zh-CN" sz="2400" dirty="0"/>
              <a:t>R</a:t>
            </a:r>
            <a:r>
              <a:rPr lang="zh-CN" altLang="en-US" sz="2400" dirty="0"/>
              <a:t>表示基数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多项式标识方式</a:t>
            </a:r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r>
              <a:rPr lang="en-US" altLang="zh-CN" sz="2400" dirty="0"/>
              <a:t>K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表示不同数位的数码，（</a:t>
            </a:r>
            <a:r>
              <a:rPr lang="en-US" altLang="zh-CN" sz="2400" dirty="0"/>
              <a:t>R</a:t>
            </a:r>
            <a:r>
              <a:rPr lang="zh-CN" altLang="en-US" sz="2400" dirty="0"/>
              <a:t>－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ym typeface="Symbol" pitchFamily="18" charset="2"/>
              </a:rPr>
              <a:t> </a:t>
            </a:r>
            <a:r>
              <a:rPr lang="en-US" altLang="zh-CN" sz="2400" dirty="0">
                <a:sym typeface="Symbol" pitchFamily="18" charset="2"/>
              </a:rPr>
              <a:t>K</a:t>
            </a:r>
            <a:r>
              <a:rPr lang="en-US" altLang="zh-CN" sz="2400" baseline="-25000" dirty="0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  0</a:t>
            </a:r>
            <a:endParaRPr lang="en-US" altLang="zh-CN" sz="2400" dirty="0"/>
          </a:p>
          <a:p>
            <a:pPr lvl="1"/>
            <a:endParaRPr lang="en-US" altLang="zh-CN" dirty="0"/>
          </a:p>
        </p:txBody>
      </p:sp>
      <p:graphicFrame>
        <p:nvGraphicFramePr>
          <p:cNvPr id="241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98161"/>
              </p:ext>
            </p:extLst>
          </p:nvPr>
        </p:nvGraphicFramePr>
        <p:xfrm>
          <a:off x="1485720" y="2667000"/>
          <a:ext cx="6326639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Equation" r:id="rId3" imgW="2565360" imgH="228600" progId="Equation.3">
                  <p:embed/>
                </p:oleObj>
              </mc:Choice>
              <mc:Fallback>
                <p:oleObj name="Equation" r:id="rId3" imgW="2565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720" y="2667000"/>
                        <a:ext cx="6326639" cy="52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675" name="Group 11"/>
          <p:cNvGrpSpPr>
            <a:grpSpLocks/>
          </p:cNvGrpSpPr>
          <p:nvPr/>
        </p:nvGrpSpPr>
        <p:grpSpPr bwMode="auto">
          <a:xfrm>
            <a:off x="1071004" y="4444336"/>
            <a:ext cx="7389428" cy="1433514"/>
            <a:chOff x="429" y="3024"/>
            <a:chExt cx="5027" cy="903"/>
          </a:xfrm>
        </p:grpSpPr>
        <p:grpSp>
          <p:nvGrpSpPr>
            <p:cNvPr id="241673" name="Group 9"/>
            <p:cNvGrpSpPr>
              <a:grpSpLocks/>
            </p:cNvGrpSpPr>
            <p:nvPr/>
          </p:nvGrpSpPr>
          <p:grpSpPr bwMode="auto">
            <a:xfrm>
              <a:off x="747" y="3024"/>
              <a:ext cx="4709" cy="903"/>
              <a:chOff x="747" y="3024"/>
              <a:chExt cx="4709" cy="903"/>
            </a:xfrm>
          </p:grpSpPr>
          <p:graphicFrame>
            <p:nvGraphicFramePr>
              <p:cNvPr id="24167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8612016"/>
                  </p:ext>
                </p:extLst>
              </p:nvPr>
            </p:nvGraphicFramePr>
            <p:xfrm>
              <a:off x="768" y="3024"/>
              <a:ext cx="4688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9" name="Equation" r:id="rId5" imgW="3543120" imgH="241200" progId="Equation.3">
                      <p:embed/>
                    </p:oleObj>
                  </mc:Choice>
                  <mc:Fallback>
                    <p:oleObj name="Equation" r:id="rId5" imgW="354312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3024"/>
                            <a:ext cx="4688" cy="3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1671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5163677"/>
                  </p:ext>
                </p:extLst>
              </p:nvPr>
            </p:nvGraphicFramePr>
            <p:xfrm>
              <a:off x="747" y="3315"/>
              <a:ext cx="1872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0" name="Equation" r:id="rId7" imgW="1320480" imgH="431640" progId="Equation.3">
                      <p:embed/>
                    </p:oleObj>
                  </mc:Choice>
                  <mc:Fallback>
                    <p:oleObj name="Equation" r:id="rId7" imgW="132048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" y="3315"/>
                            <a:ext cx="1872" cy="6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1674" name="Rectangle 10"/>
            <p:cNvSpPr>
              <a:spLocks noChangeArrowheads="1"/>
            </p:cNvSpPr>
            <p:nvPr/>
          </p:nvSpPr>
          <p:spPr bwMode="auto">
            <a:xfrm>
              <a:off x="429" y="3428"/>
              <a:ext cx="36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lvl="1">
                <a:spcBef>
                  <a:spcPct val="50000"/>
                </a:spcBef>
                <a:buClr>
                  <a:schemeClr val="folHlink"/>
                </a:buClr>
              </a:pPr>
              <a:r>
                <a:rPr lang="zh-CN" altLang="en-US" sz="2600" b="1"/>
                <a:t>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8717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6</a:t>
            </a:r>
            <a:r>
              <a:rPr lang="zh-CN" altLang="en-US"/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8151-604D-49A3-B990-4EDAF945413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37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456476" cy="4607024"/>
          </a:xfrm>
        </p:spPr>
        <p:txBody>
          <a:bodyPr/>
          <a:lstStyle/>
          <a:p>
            <a:r>
              <a:rPr lang="zh-CN" altLang="en-US" dirty="0"/>
              <a:t>十进制数</a:t>
            </a:r>
          </a:p>
          <a:p>
            <a:pPr lvl="1"/>
            <a:r>
              <a:rPr lang="zh-CN" altLang="en-US" dirty="0"/>
              <a:t>基数为</a:t>
            </a:r>
            <a:r>
              <a:rPr lang="en-US" altLang="zh-CN" dirty="0"/>
              <a:t>10</a:t>
            </a:r>
            <a:r>
              <a:rPr lang="zh-CN" altLang="en-US" dirty="0"/>
              <a:t>，数码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任意一个十进制数可以表示为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权值</a:t>
            </a:r>
            <a:r>
              <a:rPr lang="en-US" altLang="zh-CN" dirty="0"/>
              <a:t>10</a:t>
            </a:r>
            <a:r>
              <a:rPr lang="en-US" altLang="zh-CN" baseline="30000" dirty="0"/>
              <a:t>i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143.75</a:t>
            </a:r>
          </a:p>
        </p:txBody>
      </p:sp>
      <p:graphicFrame>
        <p:nvGraphicFramePr>
          <p:cNvPr id="237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248546"/>
              </p:ext>
            </p:extLst>
          </p:nvPr>
        </p:nvGraphicFramePr>
        <p:xfrm>
          <a:off x="4716016" y="3212976"/>
          <a:ext cx="2808312" cy="64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3" imgW="1117440" imgH="266400" progId="Equation.DSMT4">
                  <p:embed/>
                </p:oleObj>
              </mc:Choice>
              <mc:Fallback>
                <p:oleObj name="Equation" r:id="rId3" imgW="1117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212976"/>
                        <a:ext cx="2808312" cy="640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974210"/>
              </p:ext>
            </p:extLst>
          </p:nvPr>
        </p:nvGraphicFramePr>
        <p:xfrm>
          <a:off x="899592" y="5229200"/>
          <a:ext cx="755224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5" imgW="3860640" imgH="203040" progId="Equation.DSMT4">
                  <p:embed/>
                </p:oleObj>
              </mc:Choice>
              <mc:Fallback>
                <p:oleObj name="Equation" r:id="rId5" imgW="386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229200"/>
                        <a:ext cx="7552247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139032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7</a:t>
            </a:r>
            <a:r>
              <a:rPr lang="zh-CN" altLang="en-US"/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6B06-DF00-4AFD-884B-D54747B7D9A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  <a:p>
            <a:pPr lvl="1"/>
            <a:r>
              <a:rPr lang="zh-CN" altLang="en-US" dirty="0"/>
              <a:t>基数为</a:t>
            </a:r>
            <a:r>
              <a:rPr lang="en-US" altLang="zh-CN" dirty="0"/>
              <a:t>2</a:t>
            </a:r>
            <a:r>
              <a:rPr lang="zh-CN" altLang="en-US" dirty="0"/>
              <a:t>，数码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任意一个二进制数可以表示为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权值</a:t>
            </a:r>
            <a:r>
              <a:rPr lang="en-US" altLang="zh-CN" dirty="0"/>
              <a:t>2</a:t>
            </a:r>
            <a:r>
              <a:rPr lang="en-US" altLang="zh-CN" baseline="30000" dirty="0"/>
              <a:t>i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101.11</a:t>
            </a:r>
          </a:p>
        </p:txBody>
      </p:sp>
      <p:graphicFrame>
        <p:nvGraphicFramePr>
          <p:cNvPr id="243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51957"/>
              </p:ext>
            </p:extLst>
          </p:nvPr>
        </p:nvGraphicFramePr>
        <p:xfrm>
          <a:off x="5076056" y="3212976"/>
          <a:ext cx="2448272" cy="71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4" name="Equation" r:id="rId3" imgW="1054080" imgH="266400" progId="Equation.DSMT4">
                  <p:embed/>
                </p:oleObj>
              </mc:Choice>
              <mc:Fallback>
                <p:oleObj name="Equation" r:id="rId3" imgW="1054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212976"/>
                        <a:ext cx="2448272" cy="7115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88499"/>
              </p:ext>
            </p:extLst>
          </p:nvPr>
        </p:nvGraphicFramePr>
        <p:xfrm>
          <a:off x="755576" y="5157192"/>
          <a:ext cx="777686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5" name="Equation" r:id="rId5" imgW="3619440" imgH="507960" progId="Equation.DSMT4">
                  <p:embed/>
                </p:oleObj>
              </mc:Choice>
              <mc:Fallback>
                <p:oleObj name="Equation" r:id="rId5" imgW="3619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157192"/>
                        <a:ext cx="7776864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294288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8</a:t>
            </a:r>
            <a:r>
              <a:rPr lang="zh-CN" altLang="en-US"/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C6AC-4698-4348-BB5E-669D6517A12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44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456476" cy="4607024"/>
          </a:xfrm>
        </p:spPr>
        <p:txBody>
          <a:bodyPr/>
          <a:lstStyle/>
          <a:p>
            <a:r>
              <a:rPr lang="zh-CN" altLang="en-US" dirty="0"/>
              <a:t>八进制数</a:t>
            </a:r>
          </a:p>
          <a:p>
            <a:pPr lvl="1"/>
            <a:r>
              <a:rPr lang="zh-CN" altLang="en-US" dirty="0"/>
              <a:t>基数为</a:t>
            </a:r>
            <a:r>
              <a:rPr lang="en-US" altLang="zh-CN" dirty="0"/>
              <a:t>8</a:t>
            </a:r>
            <a:r>
              <a:rPr lang="zh-CN" altLang="en-US" dirty="0"/>
              <a:t>，数码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7</a:t>
            </a:r>
          </a:p>
          <a:p>
            <a:pPr lvl="1"/>
            <a:r>
              <a:rPr lang="zh-CN" altLang="en-US" dirty="0"/>
              <a:t>任意一个八进制数可以表示为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十六进制数</a:t>
            </a:r>
          </a:p>
          <a:p>
            <a:pPr lvl="1"/>
            <a:r>
              <a:rPr lang="zh-CN" altLang="en-US" dirty="0"/>
              <a:t>基数为</a:t>
            </a:r>
            <a:r>
              <a:rPr lang="en-US" altLang="zh-CN" dirty="0"/>
              <a:t>16</a:t>
            </a:r>
            <a:r>
              <a:rPr lang="zh-CN" altLang="en-US" dirty="0"/>
              <a:t>，数码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A B C D E F</a:t>
            </a:r>
          </a:p>
          <a:p>
            <a:pPr lvl="1"/>
            <a:r>
              <a:rPr lang="zh-CN" altLang="en-US" dirty="0"/>
              <a:t>任意一个十六进制数可以表示为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969610"/>
              </p:ext>
            </p:extLst>
          </p:nvPr>
        </p:nvGraphicFramePr>
        <p:xfrm>
          <a:off x="5796136" y="3140968"/>
          <a:ext cx="264629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公式" r:id="rId3" imgW="1054080" imgH="266400" progId="Equation.3">
                  <p:embed/>
                </p:oleObj>
              </mc:Choice>
              <mc:Fallback>
                <p:oleObj name="公式" r:id="rId3" imgW="1054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140968"/>
                        <a:ext cx="264629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911811"/>
              </p:ext>
            </p:extLst>
          </p:nvPr>
        </p:nvGraphicFramePr>
        <p:xfrm>
          <a:off x="5796136" y="5589240"/>
          <a:ext cx="3096344" cy="64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公式" r:id="rId5" imgW="1117440" imgH="266400" progId="Equation.3">
                  <p:embed/>
                </p:oleObj>
              </mc:Choice>
              <mc:Fallback>
                <p:oleObj name="公式" r:id="rId5" imgW="1117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589240"/>
                        <a:ext cx="3096344" cy="642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997635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这是什么数制和码制？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C6AC-4698-4348-BB5E-669D6517A12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44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456476" cy="4607024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Money</a:t>
            </a:r>
            <a:r>
              <a:rPr lang="zh-CN" altLang="en-US" dirty="0"/>
              <a:t>）数</a:t>
            </a:r>
          </a:p>
          <a:p>
            <a:pPr lvl="1"/>
            <a:r>
              <a:rPr lang="zh-CN" altLang="en-US" dirty="0"/>
              <a:t>基数为</a:t>
            </a:r>
            <a:r>
              <a:rPr lang="en-US" altLang="zh-CN" dirty="0"/>
              <a:t>N</a:t>
            </a:r>
            <a:r>
              <a:rPr lang="zh-CN" altLang="en-US" dirty="0"/>
              <a:t>，位权分比为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</a:p>
          <a:p>
            <a:pPr lvl="1"/>
            <a:r>
              <a:rPr lang="zh-CN" altLang="en-US" dirty="0"/>
              <a:t>任意一个</a:t>
            </a:r>
            <a:r>
              <a:rPr lang="en-US" altLang="zh-CN" dirty="0"/>
              <a:t>M</a:t>
            </a:r>
            <a:r>
              <a:rPr lang="zh-CN" altLang="en-US" dirty="0"/>
              <a:t>数可以表示为</a:t>
            </a:r>
            <a:endParaRPr lang="en-US" altLang="zh-CN" dirty="0"/>
          </a:p>
          <a:p>
            <a:pPr lvl="2"/>
            <a:r>
              <a:rPr lang="en-US" altLang="zh-CN" dirty="0"/>
              <a:t>(2103)</a:t>
            </a:r>
            <a:r>
              <a:rPr lang="en-US" altLang="zh-CN" baseline="-25000" dirty="0"/>
              <a:t>M</a:t>
            </a:r>
            <a:r>
              <a:rPr lang="en-US" altLang="zh-CN" dirty="0"/>
              <a:t> = 2x10 + 1x5 + 0x2 + 3x1 = (28)</a:t>
            </a:r>
            <a:r>
              <a:rPr lang="en-US" altLang="zh-CN" baseline="-25000" dirty="0"/>
              <a:t>10</a:t>
            </a:r>
          </a:p>
          <a:p>
            <a:pPr lvl="1"/>
            <a:endParaRPr lang="zh-CN" altLang="en-US" dirty="0"/>
          </a:p>
        </p:txBody>
      </p:sp>
      <p:pic>
        <p:nvPicPr>
          <p:cNvPr id="32770" name="Picture 2" descr="https://img.mp.itc.cn/upload/20161216/292f436b4db34766aaacda1018b976c6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2" y="3705368"/>
            <a:ext cx="2431723" cy="103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 descr="https://i01piccdn.sogoucdn.com/9c206cbb1d0a72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05383"/>
            <a:ext cx="2158286" cy="98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 descr="https://i01picsos.sogoucdn.com/964242626453d2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62" y="3705368"/>
            <a:ext cx="186879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img.mp.itc.cn/upload/20161216/292f436b4db34766aaacda1018b976c6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2" y="4816584"/>
            <a:ext cx="2431723" cy="103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i01picsos.sogoucdn.com/964242626453d2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78" y="5434025"/>
            <a:ext cx="186879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i01picsos.sogoucdn.com/964242626453d2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08" y="4576573"/>
            <a:ext cx="186879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3438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9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695E-606F-4D04-AB2B-5D1C4425C3A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42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数制转换</a:t>
            </a:r>
          </a:p>
          <a:p>
            <a:pPr lvl="1"/>
            <a:r>
              <a:rPr lang="zh-CN" altLang="en-US" dirty="0"/>
              <a:t>二－十进制互换</a:t>
            </a:r>
          </a:p>
          <a:p>
            <a:pPr lvl="1"/>
            <a:r>
              <a:rPr lang="zh-CN" altLang="en-US" dirty="0"/>
              <a:t>二－八进制互换</a:t>
            </a:r>
          </a:p>
          <a:p>
            <a:pPr lvl="1"/>
            <a:r>
              <a:rPr lang="zh-CN" altLang="en-US" dirty="0"/>
              <a:t>二－十六进制互换</a:t>
            </a:r>
          </a:p>
          <a:p>
            <a:endParaRPr lang="zh-CN" altLang="en-US" dirty="0"/>
          </a:p>
          <a:p>
            <a:r>
              <a:rPr lang="zh-CN" altLang="en-US" dirty="0"/>
              <a:t>小常识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B……</a:t>
            </a:r>
            <a:r>
              <a:rPr lang="zh-CN" altLang="en-US" dirty="0"/>
              <a:t>各自的含义</a:t>
            </a:r>
          </a:p>
        </p:txBody>
      </p:sp>
    </p:spTree>
    <p:extLst>
      <p:ext uri="{BB962C8B-B14F-4D97-AF65-F5344CB8AC3E}">
        <p14:creationId xmlns:p14="http://schemas.microsoft.com/office/powerpoint/2010/main" val="7816552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10</a:t>
            </a:r>
            <a:r>
              <a:rPr lang="zh-CN" altLang="en-US"/>
              <a:t>）</a:t>
            </a:r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705-17E4-4931-AE66-271B23427A7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45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268760"/>
            <a:ext cx="8622958" cy="4446240"/>
          </a:xfrm>
        </p:spPr>
        <p:txBody>
          <a:bodyPr/>
          <a:lstStyle/>
          <a:p>
            <a:r>
              <a:rPr lang="zh-CN" altLang="en-US" dirty="0"/>
              <a:t>二－十进制互换</a:t>
            </a:r>
          </a:p>
          <a:p>
            <a:pPr lvl="1"/>
            <a:r>
              <a:rPr lang="zh-CN" altLang="en-US" dirty="0"/>
              <a:t>二</a:t>
            </a:r>
            <a:r>
              <a:rPr lang="zh-CN" altLang="en-US" dirty="0">
                <a:sym typeface="Symbol" pitchFamily="18" charset="2"/>
              </a:rPr>
              <a:t>－</a:t>
            </a:r>
            <a:r>
              <a:rPr lang="zh-CN" altLang="en-US" dirty="0"/>
              <a:t>十进制转换：将（</a:t>
            </a:r>
            <a:r>
              <a:rPr lang="en-US" altLang="zh-CN" dirty="0"/>
              <a:t>1101)</a:t>
            </a:r>
            <a:r>
              <a:rPr lang="en-US" altLang="zh-CN" baseline="-25000" dirty="0"/>
              <a:t>2 </a:t>
            </a:r>
            <a:r>
              <a:rPr lang="zh-CN" altLang="en-US" dirty="0"/>
              <a:t>转成十进制数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十－二进制转换：将</a:t>
            </a:r>
            <a:r>
              <a:rPr lang="en-US" altLang="zh-CN" dirty="0"/>
              <a:t>75</a:t>
            </a:r>
            <a:r>
              <a:rPr lang="zh-CN" altLang="en-US" dirty="0"/>
              <a:t>转成二进制数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187193"/>
              </p:ext>
            </p:extLst>
          </p:nvPr>
        </p:nvGraphicFramePr>
        <p:xfrm>
          <a:off x="1115616" y="2492896"/>
          <a:ext cx="6922944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3" imgW="2781000" imgH="241200" progId="Equation.3">
                  <p:embed/>
                </p:oleObj>
              </mc:Choice>
              <mc:Fallback>
                <p:oleObj name="Equation" r:id="rId3" imgW="278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92896"/>
                        <a:ext cx="6922944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1" name="Group 51"/>
          <p:cNvGrpSpPr>
            <a:grpSpLocks/>
          </p:cNvGrpSpPr>
          <p:nvPr/>
        </p:nvGrpSpPr>
        <p:grpSpPr bwMode="auto">
          <a:xfrm>
            <a:off x="3213889" y="3532007"/>
            <a:ext cx="4094559" cy="538162"/>
            <a:chOff x="2544" y="2064"/>
            <a:chExt cx="3439" cy="339"/>
          </a:xfrm>
        </p:grpSpPr>
        <p:grpSp>
          <p:nvGrpSpPr>
            <p:cNvPr id="245770" name="Group 10"/>
            <p:cNvGrpSpPr>
              <a:grpSpLocks/>
            </p:cNvGrpSpPr>
            <p:nvPr/>
          </p:nvGrpSpPr>
          <p:grpSpPr bwMode="auto">
            <a:xfrm>
              <a:off x="2544" y="2112"/>
              <a:ext cx="1200" cy="291"/>
              <a:chOff x="1440" y="2496"/>
              <a:chExt cx="1200" cy="291"/>
            </a:xfrm>
          </p:grpSpPr>
          <p:sp>
            <p:nvSpPr>
              <p:cNvPr id="245765" name="Line 5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66" name="Text Box 6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86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方正姚体" pitchFamily="2" charset="-122"/>
                    <a:ea typeface="方正姚体" pitchFamily="2" charset="-122"/>
                  </a:rPr>
                  <a:t>75</a:t>
                </a:r>
              </a:p>
            </p:txBody>
          </p:sp>
          <p:sp>
            <p:nvSpPr>
              <p:cNvPr id="245767" name="Line 7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68" name="Text Box 8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769" name="Text Box 9"/>
            <p:cNvSpPr txBox="1">
              <a:spLocks noChangeArrowheads="1"/>
            </p:cNvSpPr>
            <p:nvPr/>
          </p:nvSpPr>
          <p:spPr bwMode="auto">
            <a:xfrm>
              <a:off x="3312" y="2064"/>
              <a:ext cx="26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1</a:t>
              </a:r>
            </a:p>
          </p:txBody>
        </p:sp>
      </p:grpSp>
      <p:grpSp>
        <p:nvGrpSpPr>
          <p:cNvPr id="245812" name="Group 52"/>
          <p:cNvGrpSpPr>
            <a:grpSpLocks/>
          </p:cNvGrpSpPr>
          <p:nvPr/>
        </p:nvGrpSpPr>
        <p:grpSpPr bwMode="auto">
          <a:xfrm>
            <a:off x="3209578" y="3913007"/>
            <a:ext cx="4242846" cy="538162"/>
            <a:chOff x="2590" y="2304"/>
            <a:chExt cx="2883" cy="339"/>
          </a:xfrm>
        </p:grpSpPr>
        <p:grpSp>
          <p:nvGrpSpPr>
            <p:cNvPr id="245771" name="Group 11"/>
            <p:cNvGrpSpPr>
              <a:grpSpLocks/>
            </p:cNvGrpSpPr>
            <p:nvPr/>
          </p:nvGrpSpPr>
          <p:grpSpPr bwMode="auto">
            <a:xfrm>
              <a:off x="2590" y="2343"/>
              <a:ext cx="1106" cy="300"/>
              <a:chOff x="1486" y="2487"/>
              <a:chExt cx="1106" cy="300"/>
            </a:xfrm>
          </p:grpSpPr>
          <p:sp>
            <p:nvSpPr>
              <p:cNvPr id="245772" name="Line 12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73" name="Text Box 13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81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方正姚体" pitchFamily="2" charset="-122"/>
                    <a:ea typeface="方正姚体" pitchFamily="2" charset="-122"/>
                  </a:rPr>
                  <a:t>37</a:t>
                </a:r>
              </a:p>
            </p:txBody>
          </p:sp>
          <p:sp>
            <p:nvSpPr>
              <p:cNvPr id="245774" name="Line 14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75" name="Text Box 15"/>
              <p:cNvSpPr txBox="1">
                <a:spLocks noChangeArrowheads="1"/>
              </p:cNvSpPr>
              <p:nvPr/>
            </p:nvSpPr>
            <p:spPr bwMode="auto">
              <a:xfrm>
                <a:off x="1486" y="2487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776" name="Text Box 16"/>
            <p:cNvSpPr txBox="1">
              <a:spLocks noChangeArrowheads="1"/>
            </p:cNvSpPr>
            <p:nvPr/>
          </p:nvSpPr>
          <p:spPr bwMode="auto">
            <a:xfrm>
              <a:off x="3214" y="2304"/>
              <a:ext cx="22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1</a:t>
              </a:r>
            </a:p>
          </p:txBody>
        </p:sp>
      </p:grpSp>
      <p:grpSp>
        <p:nvGrpSpPr>
          <p:cNvPr id="245813" name="Group 53"/>
          <p:cNvGrpSpPr>
            <a:grpSpLocks/>
          </p:cNvGrpSpPr>
          <p:nvPr/>
        </p:nvGrpSpPr>
        <p:grpSpPr bwMode="auto">
          <a:xfrm>
            <a:off x="3213889" y="4294013"/>
            <a:ext cx="4238625" cy="2405063"/>
            <a:chOff x="2544" y="2544"/>
            <a:chExt cx="3560" cy="1515"/>
          </a:xfrm>
        </p:grpSpPr>
        <p:grpSp>
          <p:nvGrpSpPr>
            <p:cNvPr id="245778" name="Group 18"/>
            <p:cNvGrpSpPr>
              <a:grpSpLocks/>
            </p:cNvGrpSpPr>
            <p:nvPr/>
          </p:nvGrpSpPr>
          <p:grpSpPr bwMode="auto">
            <a:xfrm>
              <a:off x="2544" y="2592"/>
              <a:ext cx="969" cy="291"/>
              <a:chOff x="1440" y="2496"/>
              <a:chExt cx="969" cy="291"/>
            </a:xfrm>
          </p:grpSpPr>
          <p:sp>
            <p:nvSpPr>
              <p:cNvPr id="245779" name="Line 19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80" name="Text Box 20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63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方正姚体" pitchFamily="2" charset="-122"/>
                    <a:ea typeface="方正姚体" pitchFamily="2" charset="-122"/>
                  </a:rPr>
                  <a:t>18</a:t>
                </a:r>
              </a:p>
            </p:txBody>
          </p:sp>
          <p:sp>
            <p:nvSpPr>
              <p:cNvPr id="245781" name="Line 21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82" name="Text Box 22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783" name="Text Box 23"/>
            <p:cNvSpPr txBox="1">
              <a:spLocks noChangeArrowheads="1"/>
            </p:cNvSpPr>
            <p:nvPr/>
          </p:nvSpPr>
          <p:spPr bwMode="auto">
            <a:xfrm>
              <a:off x="3312" y="2544"/>
              <a:ext cx="27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0</a:t>
              </a:r>
            </a:p>
          </p:txBody>
        </p:sp>
        <p:grpSp>
          <p:nvGrpSpPr>
            <p:cNvPr id="245784" name="Group 24"/>
            <p:cNvGrpSpPr>
              <a:grpSpLocks/>
            </p:cNvGrpSpPr>
            <p:nvPr/>
          </p:nvGrpSpPr>
          <p:grpSpPr bwMode="auto">
            <a:xfrm>
              <a:off x="2544" y="2832"/>
              <a:ext cx="720" cy="291"/>
              <a:chOff x="1440" y="2496"/>
              <a:chExt cx="720" cy="291"/>
            </a:xfrm>
          </p:grpSpPr>
          <p:sp>
            <p:nvSpPr>
              <p:cNvPr id="245785" name="Line 25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86" name="Text Box 26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方正姚体" pitchFamily="2" charset="-122"/>
                    <a:ea typeface="方正姚体" pitchFamily="2" charset="-122"/>
                  </a:rPr>
                  <a:t>9</a:t>
                </a:r>
              </a:p>
            </p:txBody>
          </p:sp>
          <p:sp>
            <p:nvSpPr>
              <p:cNvPr id="245787" name="Line 27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88" name="Text Box 28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789" name="Text Box 29"/>
            <p:cNvSpPr txBox="1">
              <a:spLocks noChangeArrowheads="1"/>
            </p:cNvSpPr>
            <p:nvPr/>
          </p:nvSpPr>
          <p:spPr bwMode="auto">
            <a:xfrm>
              <a:off x="3312" y="2784"/>
              <a:ext cx="26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1</a:t>
              </a:r>
            </a:p>
          </p:txBody>
        </p:sp>
        <p:grpSp>
          <p:nvGrpSpPr>
            <p:cNvPr id="245790" name="Group 30"/>
            <p:cNvGrpSpPr>
              <a:grpSpLocks/>
            </p:cNvGrpSpPr>
            <p:nvPr/>
          </p:nvGrpSpPr>
          <p:grpSpPr bwMode="auto">
            <a:xfrm>
              <a:off x="2544" y="3072"/>
              <a:ext cx="720" cy="291"/>
              <a:chOff x="1440" y="2496"/>
              <a:chExt cx="720" cy="291"/>
            </a:xfrm>
          </p:grpSpPr>
          <p:sp>
            <p:nvSpPr>
              <p:cNvPr id="245791" name="Line 31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92" name="Text Box 32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4</a:t>
                </a:r>
              </a:p>
            </p:txBody>
          </p:sp>
          <p:sp>
            <p:nvSpPr>
              <p:cNvPr id="245793" name="Line 33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94" name="Text Box 34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795" name="Text Box 35"/>
            <p:cNvSpPr txBox="1">
              <a:spLocks noChangeArrowheads="1"/>
            </p:cNvSpPr>
            <p:nvPr/>
          </p:nvSpPr>
          <p:spPr bwMode="auto">
            <a:xfrm>
              <a:off x="3312" y="3024"/>
              <a:ext cx="26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0</a:t>
              </a:r>
            </a:p>
          </p:txBody>
        </p:sp>
        <p:grpSp>
          <p:nvGrpSpPr>
            <p:cNvPr id="245796" name="Group 36"/>
            <p:cNvGrpSpPr>
              <a:grpSpLocks/>
            </p:cNvGrpSpPr>
            <p:nvPr/>
          </p:nvGrpSpPr>
          <p:grpSpPr bwMode="auto">
            <a:xfrm>
              <a:off x="2544" y="3312"/>
              <a:ext cx="720" cy="291"/>
              <a:chOff x="1440" y="2496"/>
              <a:chExt cx="720" cy="291"/>
            </a:xfrm>
          </p:grpSpPr>
          <p:sp>
            <p:nvSpPr>
              <p:cNvPr id="245797" name="Line 37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98" name="Text Box 38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  <p:sp>
            <p:nvSpPr>
              <p:cNvPr id="245799" name="Line 39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800" name="Text Box 40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801" name="Text Box 41"/>
            <p:cNvSpPr txBox="1">
              <a:spLocks noChangeArrowheads="1"/>
            </p:cNvSpPr>
            <p:nvPr/>
          </p:nvSpPr>
          <p:spPr bwMode="auto">
            <a:xfrm>
              <a:off x="3312" y="3264"/>
              <a:ext cx="26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0</a:t>
              </a:r>
            </a:p>
          </p:txBody>
        </p:sp>
        <p:grpSp>
          <p:nvGrpSpPr>
            <p:cNvPr id="245802" name="Group 42"/>
            <p:cNvGrpSpPr>
              <a:grpSpLocks/>
            </p:cNvGrpSpPr>
            <p:nvPr/>
          </p:nvGrpSpPr>
          <p:grpSpPr bwMode="auto">
            <a:xfrm>
              <a:off x="2544" y="3552"/>
              <a:ext cx="720" cy="291"/>
              <a:chOff x="1440" y="2496"/>
              <a:chExt cx="720" cy="291"/>
            </a:xfrm>
          </p:grpSpPr>
          <p:sp>
            <p:nvSpPr>
              <p:cNvPr id="245803" name="Line 43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804" name="Text Box 44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1</a:t>
                </a:r>
              </a:p>
            </p:txBody>
          </p:sp>
          <p:sp>
            <p:nvSpPr>
              <p:cNvPr id="245805" name="Line 45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806" name="Text Box 46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807" name="Text Box 47"/>
            <p:cNvSpPr txBox="1">
              <a:spLocks noChangeArrowheads="1"/>
            </p:cNvSpPr>
            <p:nvPr/>
          </p:nvSpPr>
          <p:spPr bwMode="auto">
            <a:xfrm>
              <a:off x="3312" y="3504"/>
              <a:ext cx="26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1</a:t>
              </a:r>
            </a:p>
          </p:txBody>
        </p:sp>
        <p:sp>
          <p:nvSpPr>
            <p:cNvPr id="245808" name="Rectangle 48"/>
            <p:cNvSpPr>
              <a:spLocks noChangeArrowheads="1"/>
            </p:cNvSpPr>
            <p:nvPr/>
          </p:nvSpPr>
          <p:spPr bwMode="auto">
            <a:xfrm>
              <a:off x="2880" y="3768"/>
              <a:ext cx="2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0</a:t>
              </a:r>
            </a:p>
          </p:txBody>
        </p:sp>
      </p:grpSp>
      <p:sp>
        <p:nvSpPr>
          <p:cNvPr id="245810" name="Text Box 50"/>
          <p:cNvSpPr txBox="1">
            <a:spLocks noChangeArrowheads="1"/>
          </p:cNvSpPr>
          <p:nvPr/>
        </p:nvSpPr>
        <p:spPr bwMode="auto">
          <a:xfrm>
            <a:off x="527838" y="4648207"/>
            <a:ext cx="2686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75)</a:t>
            </a:r>
            <a:r>
              <a:rPr lang="en-US" altLang="zh-CN" sz="3600" baseline="-25000" dirty="0">
                <a:latin typeface="方正姚体" pitchFamily="2" charset="-122"/>
                <a:ea typeface="方正姚体" pitchFamily="2" charset="-122"/>
              </a:rPr>
              <a:t>10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   ＝</a:t>
            </a:r>
            <a:endParaRPr lang="en-US" altLang="zh-CN" dirty="0">
              <a:latin typeface="方正姚体" pitchFamily="2" charset="-122"/>
              <a:ea typeface="方正姚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 （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1001011)</a:t>
            </a:r>
            <a:r>
              <a:rPr lang="en-US" altLang="zh-CN" sz="3200" baseline="-25000" dirty="0">
                <a:latin typeface="方正姚体" pitchFamily="2" charset="-122"/>
                <a:ea typeface="方正姚体" pitchFamily="2" charset="-122"/>
              </a:rPr>
              <a:t>2</a:t>
            </a:r>
          </a:p>
        </p:txBody>
      </p:sp>
      <p:sp>
        <p:nvSpPr>
          <p:cNvPr id="245817" name="Line 57"/>
          <p:cNvSpPr>
            <a:spLocks noChangeShapeType="1"/>
          </p:cNvSpPr>
          <p:nvPr/>
        </p:nvSpPr>
        <p:spPr bwMode="auto">
          <a:xfrm flipV="1">
            <a:off x="7740352" y="3684407"/>
            <a:ext cx="0" cy="2438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1437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4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  <p:bldP spid="245810" grpId="0" autoUpdateAnimBg="0"/>
      <p:bldP spid="2458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ea typeface="宋体" pitchFamily="2" charset="-122"/>
              </a:rPr>
              <a:t>基数转换中常用的数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48CE-56AE-4165-8916-F2EEC37AD8E3}" type="slidenum">
              <a:rPr lang="zh-CN" altLang="en-US"/>
              <a:pPr/>
              <a:t>17</a:t>
            </a:fld>
            <a:endParaRPr lang="en-US" altLang="zh-CN"/>
          </a:p>
        </p:txBody>
      </p:sp>
      <p:pic>
        <p:nvPicPr>
          <p:cNvPr id="2549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598" y="1371600"/>
            <a:ext cx="6714746" cy="430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3253696" y="5787576"/>
            <a:ext cx="2228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marL="533405" indent="-533405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sz="2000" b="1" dirty="0">
                <a:latin typeface="宋体" pitchFamily="2" charset="-122"/>
              </a:rPr>
              <a:t>表</a:t>
            </a:r>
            <a:r>
              <a:rPr lang="en-US" altLang="zh-CN" sz="2000" b="1" dirty="0">
                <a:latin typeface="宋体" pitchFamily="2" charset="-122"/>
              </a:rPr>
              <a:t>1-1   2</a:t>
            </a:r>
            <a:r>
              <a:rPr lang="zh-CN" altLang="en-US" sz="2000" b="1" dirty="0">
                <a:latin typeface="宋体" pitchFamily="2" charset="-122"/>
              </a:rPr>
              <a:t>的幂表</a:t>
            </a:r>
          </a:p>
        </p:txBody>
      </p:sp>
      <p:sp>
        <p:nvSpPr>
          <p:cNvPr id="255079" name="Freeform 103"/>
          <p:cNvSpPr>
            <a:spLocks/>
          </p:cNvSpPr>
          <p:nvPr/>
        </p:nvSpPr>
        <p:spPr bwMode="auto">
          <a:xfrm>
            <a:off x="1010748" y="2362201"/>
            <a:ext cx="6714746" cy="30480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1920"/>
              </a:cxn>
              <a:cxn ang="0">
                <a:pos x="2784" y="1920"/>
              </a:cxn>
              <a:cxn ang="0">
                <a:pos x="3264" y="240"/>
              </a:cxn>
              <a:cxn ang="0">
                <a:pos x="4608" y="240"/>
              </a:cxn>
              <a:cxn ang="0">
                <a:pos x="4608" y="0"/>
              </a:cxn>
              <a:cxn ang="0">
                <a:pos x="0" y="0"/>
              </a:cxn>
              <a:cxn ang="0">
                <a:pos x="0" y="96"/>
              </a:cxn>
            </a:cxnLst>
            <a:rect l="0" t="0" r="r" b="b"/>
            <a:pathLst>
              <a:path w="4608" h="1920">
                <a:moveTo>
                  <a:pt x="0" y="48"/>
                </a:moveTo>
                <a:lnTo>
                  <a:pt x="0" y="1920"/>
                </a:lnTo>
                <a:lnTo>
                  <a:pt x="2784" y="1920"/>
                </a:lnTo>
                <a:lnTo>
                  <a:pt x="3264" y="240"/>
                </a:lnTo>
                <a:lnTo>
                  <a:pt x="4608" y="240"/>
                </a:lnTo>
                <a:lnTo>
                  <a:pt x="4608" y="0"/>
                </a:ln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88937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11</a:t>
            </a:r>
            <a:r>
              <a:rPr lang="zh-CN" altLang="en-US"/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7F-9B59-4D8C-B344-5AA79D08C62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二－八进制互换</a:t>
            </a:r>
          </a:p>
          <a:p>
            <a:pPr lvl="1"/>
            <a:r>
              <a:rPr lang="zh-CN" altLang="en-US" dirty="0"/>
              <a:t>二</a:t>
            </a:r>
            <a:r>
              <a:rPr lang="zh-CN" altLang="en-US" dirty="0">
                <a:sym typeface="Symbol" pitchFamily="18" charset="2"/>
              </a:rPr>
              <a:t>－</a:t>
            </a:r>
            <a:r>
              <a:rPr lang="zh-CN" altLang="en-US" dirty="0"/>
              <a:t>八进制转换：将（</a:t>
            </a:r>
            <a:r>
              <a:rPr lang="en-US" altLang="zh-CN" dirty="0"/>
              <a:t>1101101)</a:t>
            </a:r>
            <a:r>
              <a:rPr lang="en-US" altLang="zh-CN" baseline="-25000" dirty="0"/>
              <a:t>2 </a:t>
            </a:r>
            <a:r>
              <a:rPr lang="zh-CN" altLang="en-US" dirty="0"/>
              <a:t>转成八进制数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八</a:t>
            </a:r>
            <a:r>
              <a:rPr lang="zh-CN" altLang="en-US" dirty="0">
                <a:sym typeface="Symbol" pitchFamily="18" charset="2"/>
              </a:rPr>
              <a:t>－</a:t>
            </a:r>
            <a:r>
              <a:rPr lang="zh-CN" altLang="en-US" dirty="0"/>
              <a:t>二进制转换：将（</a:t>
            </a:r>
            <a:r>
              <a:rPr lang="en-US" altLang="zh-CN" dirty="0"/>
              <a:t>573)</a:t>
            </a:r>
            <a:r>
              <a:rPr lang="en-US" altLang="zh-CN" sz="3600" baseline="-25000" dirty="0"/>
              <a:t>8 </a:t>
            </a:r>
            <a:r>
              <a:rPr lang="zh-CN" altLang="en-US" dirty="0"/>
              <a:t>转成二进制数</a:t>
            </a:r>
          </a:p>
          <a:p>
            <a:endParaRPr lang="en-US" altLang="zh-CN" dirty="0"/>
          </a:p>
        </p:txBody>
      </p:sp>
      <p:graphicFrame>
        <p:nvGraphicFramePr>
          <p:cNvPr id="246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106722"/>
              </p:ext>
            </p:extLst>
          </p:nvPr>
        </p:nvGraphicFramePr>
        <p:xfrm>
          <a:off x="2616325" y="3123307"/>
          <a:ext cx="5772099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3" imgW="2082600" imgH="228600" progId="Equation.3">
                  <p:embed/>
                </p:oleObj>
              </mc:Choice>
              <mc:Fallback>
                <p:oleObj name="Equation" r:id="rId3" imgW="208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325" y="3123307"/>
                        <a:ext cx="5772099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19873"/>
              </p:ext>
            </p:extLst>
          </p:nvPr>
        </p:nvGraphicFramePr>
        <p:xfrm>
          <a:off x="2571750" y="4833838"/>
          <a:ext cx="5744666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5" imgW="2158920" imgH="457200" progId="Equation.3">
                  <p:embed/>
                </p:oleObj>
              </mc:Choice>
              <mc:Fallback>
                <p:oleObj name="Equation" r:id="rId5" imgW="2158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833838"/>
                        <a:ext cx="5744666" cy="1187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602168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12</a:t>
            </a:r>
            <a:r>
              <a:rPr lang="zh-CN" altLang="en-US"/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6BF0-AD6B-467F-BF70-822BAF477E9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48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zh-CN" altLang="en-US" dirty="0"/>
              <a:t>二－十六进制互换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二</a:t>
            </a:r>
            <a:r>
              <a:rPr lang="zh-CN" altLang="en-US" dirty="0">
                <a:sym typeface="Symbol" pitchFamily="18" charset="2"/>
              </a:rPr>
              <a:t>－</a:t>
            </a:r>
            <a:r>
              <a:rPr lang="zh-CN" altLang="en-US" dirty="0"/>
              <a:t>十六进制转换：将（</a:t>
            </a:r>
            <a:r>
              <a:rPr lang="en-US" altLang="zh-CN" dirty="0"/>
              <a:t>1101101)</a:t>
            </a:r>
            <a:r>
              <a:rPr lang="en-US" altLang="zh-CN" baseline="-25000" dirty="0"/>
              <a:t>2 </a:t>
            </a:r>
            <a:r>
              <a:rPr lang="zh-CN" altLang="en-US" dirty="0"/>
              <a:t>转成十六进制数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十六</a:t>
            </a:r>
            <a:r>
              <a:rPr lang="zh-CN" altLang="en-US" dirty="0">
                <a:sym typeface="Symbol" pitchFamily="18" charset="2"/>
              </a:rPr>
              <a:t>－</a:t>
            </a:r>
            <a:r>
              <a:rPr lang="zh-CN" altLang="en-US" dirty="0"/>
              <a:t>二进制转换：将（</a:t>
            </a:r>
            <a:r>
              <a:rPr lang="en-US" altLang="zh-CN" dirty="0"/>
              <a:t>5A3F)</a:t>
            </a:r>
            <a:r>
              <a:rPr lang="en-US" altLang="zh-CN" sz="3600" baseline="-25000" dirty="0"/>
              <a:t>16 </a:t>
            </a:r>
            <a:r>
              <a:rPr lang="zh-CN" altLang="en-US" dirty="0"/>
              <a:t>转成二进制数</a:t>
            </a:r>
          </a:p>
          <a:p>
            <a:endParaRPr lang="en-US" altLang="zh-CN" dirty="0"/>
          </a:p>
        </p:txBody>
      </p:sp>
      <p:graphicFrame>
        <p:nvGraphicFramePr>
          <p:cNvPr id="248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544152"/>
              </p:ext>
            </p:extLst>
          </p:nvPr>
        </p:nvGraphicFramePr>
        <p:xfrm>
          <a:off x="2411760" y="3645024"/>
          <a:ext cx="5914856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0" name="Equation" r:id="rId3" imgW="2120760" imgH="228600" progId="Equation.3">
                  <p:embed/>
                </p:oleObj>
              </mc:Choice>
              <mc:Fallback>
                <p:oleObj name="Equation" r:id="rId3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645024"/>
                        <a:ext cx="5914856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259844"/>
              </p:ext>
            </p:extLst>
          </p:nvPr>
        </p:nvGraphicFramePr>
        <p:xfrm>
          <a:off x="2394277" y="5373216"/>
          <a:ext cx="635418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5" imgW="2234880" imgH="457200" progId="Equation.3">
                  <p:embed/>
                </p:oleObj>
              </mc:Choice>
              <mc:Fallback>
                <p:oleObj name="Equation" r:id="rId5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277" y="5373216"/>
                        <a:ext cx="6354187" cy="1187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845631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课程基本情况（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81F3-B85C-4CB8-89E8-2A40C90A23B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524000"/>
            <a:ext cx="8568952" cy="449728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教学形式：</a:t>
            </a:r>
            <a:r>
              <a:rPr lang="zh-CN" altLang="en-US" sz="2400" dirty="0">
                <a:latin typeface="宋体" panose="02010600030101010101" pitchFamily="2" charset="-122"/>
              </a:rPr>
              <a:t>讲课，辅导，网上、定时和现场答疑</a:t>
            </a:r>
            <a:endParaRPr lang="zh-CN" altLang="en-US" sz="2400" dirty="0"/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学时安排：</a:t>
            </a:r>
            <a:r>
              <a:rPr lang="en-US" altLang="zh-CN" sz="2800" dirty="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学分，共</a:t>
            </a:r>
            <a:r>
              <a:rPr lang="en-US" altLang="zh-CN" sz="2800" dirty="0">
                <a:latin typeface="宋体" panose="02010600030101010101" pitchFamily="2" charset="-122"/>
              </a:rPr>
              <a:t>48</a:t>
            </a:r>
            <a:r>
              <a:rPr lang="zh-CN" altLang="en-US" sz="2800" dirty="0">
                <a:latin typeface="宋体" panose="02010600030101010101" pitchFamily="2" charset="-122"/>
              </a:rPr>
              <a:t>学时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教学内容</a:t>
            </a:r>
            <a:r>
              <a:rPr lang="zh-CN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第一章：前言和基本知识介绍  （第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周，前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第二章  逻辑代数和化简方法  （第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第三章：门电路 	        （第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第四章：组合逻辑电路        （第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第五章：时序逻辑电路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12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第六章：可编程逻辑电路	   （第</a:t>
            </a:r>
            <a:r>
              <a:rPr lang="en-US" altLang="zh-CN" sz="2400" dirty="0">
                <a:latin typeface="宋体" panose="02010600030101010101" pitchFamily="2" charset="-122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数字逻辑电路课程总复习	  （第</a:t>
            </a:r>
            <a:r>
              <a:rPr lang="en-US" altLang="zh-CN" sz="2400" dirty="0">
                <a:latin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周，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</p:txBody>
      </p:sp>
    </p:spTree>
    <p:extLst>
      <p:ext uri="{BB962C8B-B14F-4D97-AF65-F5344CB8AC3E}">
        <p14:creationId xmlns:p14="http://schemas.microsoft.com/office/powerpoint/2010/main" val="3820477176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807-57B9-435B-860D-89F0287967DE}" type="slidenum">
              <a:rPr lang="zh-CN" altLang="en-US"/>
              <a:pPr/>
              <a:t>20</a:t>
            </a:fld>
            <a:endParaRPr lang="en-US" altLang="zh-CN"/>
          </a:p>
        </p:txBody>
      </p:sp>
      <p:pic>
        <p:nvPicPr>
          <p:cNvPr id="2560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87624" y="1066800"/>
            <a:ext cx="6696744" cy="4800600"/>
          </a:xfrm>
        </p:spPr>
      </p:pic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2987824" y="5872468"/>
            <a:ext cx="3032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marL="533405" indent="-533405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sz="2000" b="1" dirty="0">
                <a:latin typeface="宋体" pitchFamily="2" charset="-122"/>
              </a:rPr>
              <a:t>表</a:t>
            </a:r>
            <a:r>
              <a:rPr lang="en-US" altLang="zh-CN" sz="2000" b="1" dirty="0">
                <a:latin typeface="宋体" pitchFamily="2" charset="-122"/>
              </a:rPr>
              <a:t>1-2 </a:t>
            </a:r>
            <a:r>
              <a:rPr lang="zh-CN" altLang="en-US" sz="2000" b="1" dirty="0">
                <a:latin typeface="宋体" pitchFamily="2" charset="-122"/>
              </a:rPr>
              <a:t>不同基的码表</a:t>
            </a:r>
          </a:p>
        </p:txBody>
      </p:sp>
    </p:spTree>
    <p:extLst>
      <p:ext uri="{BB962C8B-B14F-4D97-AF65-F5344CB8AC3E}">
        <p14:creationId xmlns:p14="http://schemas.microsoft.com/office/powerpoint/2010/main" val="1401733182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13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72C-4896-4500-9A34-6ABB379E5F5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4648200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数制</a:t>
            </a:r>
          </a:p>
          <a:p>
            <a:r>
              <a:rPr lang="zh-CN" altLang="en-US" dirty="0"/>
              <a:t>码制</a:t>
            </a:r>
          </a:p>
          <a:p>
            <a:pPr lvl="1"/>
            <a:r>
              <a:rPr lang="zh-CN" altLang="en-US" dirty="0"/>
              <a:t>原码、反码、补码</a:t>
            </a:r>
            <a:endParaRPr lang="en-US" altLang="zh-CN" dirty="0"/>
          </a:p>
          <a:p>
            <a:pPr lvl="1"/>
            <a:r>
              <a:rPr lang="zh-CN" altLang="en-US" dirty="0"/>
              <a:t>十进制数的二进制编码</a:t>
            </a:r>
          </a:p>
          <a:p>
            <a:pPr lvl="2"/>
            <a:r>
              <a:rPr lang="en-US" altLang="zh-CN" dirty="0"/>
              <a:t>8421</a:t>
            </a:r>
            <a:r>
              <a:rPr lang="zh-CN" altLang="en-US" dirty="0"/>
              <a:t>码（</a:t>
            </a:r>
            <a:r>
              <a:rPr lang="en-US" altLang="zh-CN" dirty="0"/>
              <a:t>BCD</a:t>
            </a:r>
            <a:r>
              <a:rPr lang="zh-CN" altLang="en-US" dirty="0"/>
              <a:t>码）、余</a:t>
            </a:r>
            <a:r>
              <a:rPr lang="en-US" altLang="zh-CN" dirty="0"/>
              <a:t>3</a:t>
            </a:r>
            <a:r>
              <a:rPr lang="zh-CN" altLang="en-US" dirty="0"/>
              <a:t>码、格雷码</a:t>
            </a:r>
          </a:p>
          <a:p>
            <a:pPr lvl="1"/>
            <a:r>
              <a:rPr lang="zh-CN" altLang="en-US" dirty="0"/>
              <a:t>字符编码</a:t>
            </a:r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</a:p>
        </p:txBody>
      </p:sp>
    </p:spTree>
    <p:extLst>
      <p:ext uri="{BB962C8B-B14F-4D97-AF65-F5344CB8AC3E}">
        <p14:creationId xmlns:p14="http://schemas.microsoft.com/office/powerpoint/2010/main" val="2344146522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14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十进制数的二进制编码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8421</a:t>
            </a:r>
            <a:r>
              <a:rPr lang="zh-CN" altLang="en-US" dirty="0"/>
              <a:t>码（</a:t>
            </a:r>
            <a:r>
              <a:rPr lang="en-US" altLang="zh-CN" dirty="0"/>
              <a:t>BCD</a:t>
            </a:r>
            <a:r>
              <a:rPr lang="zh-CN" altLang="en-US" dirty="0"/>
              <a:t>码：</a:t>
            </a:r>
            <a:r>
              <a:rPr lang="en-US" altLang="zh-CN" dirty="0"/>
              <a:t>binary-code-decimal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zh-CN" altLang="en-US" dirty="0"/>
              <a:t>有权码</a:t>
            </a:r>
            <a:r>
              <a:rPr lang="en-US" altLang="zh-CN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位二进制码从高到低权值为</a:t>
            </a:r>
            <a:r>
              <a:rPr lang="en-US" altLang="zh-CN" dirty="0"/>
              <a:t>2</a:t>
            </a:r>
            <a:r>
              <a:rPr lang="en-US" altLang="zh-CN" sz="3200" baseline="30000" dirty="0"/>
              <a:t>3 </a:t>
            </a:r>
            <a:r>
              <a:rPr lang="en-US" altLang="zh-CN" dirty="0"/>
              <a:t>(8)</a:t>
            </a:r>
            <a:r>
              <a:rPr lang="en-US" altLang="zh-CN" sz="3200" baseline="30000" dirty="0"/>
              <a:t> </a:t>
            </a:r>
            <a:r>
              <a:rPr lang="en-US" altLang="zh-CN" dirty="0"/>
              <a:t>,2</a:t>
            </a:r>
            <a:r>
              <a:rPr lang="en-US" altLang="zh-CN" sz="3200" baseline="30000" dirty="0"/>
              <a:t>2 </a:t>
            </a:r>
            <a:r>
              <a:rPr lang="en-US" altLang="zh-CN" dirty="0"/>
              <a:t>(4)</a:t>
            </a:r>
            <a:r>
              <a:rPr lang="en-US" altLang="zh-CN" sz="3200" baseline="30000" dirty="0"/>
              <a:t> </a:t>
            </a:r>
            <a:r>
              <a:rPr lang="en-US" altLang="zh-CN" sz="2000" dirty="0"/>
              <a:t>,</a:t>
            </a:r>
            <a:r>
              <a:rPr lang="en-US" altLang="zh-CN" dirty="0"/>
              <a:t> 2</a:t>
            </a:r>
            <a:r>
              <a:rPr lang="en-US" altLang="zh-CN" sz="3200" baseline="30000" dirty="0"/>
              <a:t>1 </a:t>
            </a:r>
            <a:r>
              <a:rPr lang="en-US" altLang="zh-CN" dirty="0"/>
              <a:t>(2)</a:t>
            </a:r>
            <a:r>
              <a:rPr lang="en-US" altLang="zh-CN" sz="3200" baseline="30000" dirty="0"/>
              <a:t> </a:t>
            </a:r>
            <a:r>
              <a:rPr lang="en-US" altLang="zh-CN" dirty="0"/>
              <a:t>, 2</a:t>
            </a:r>
            <a:r>
              <a:rPr lang="en-US" altLang="zh-CN" sz="3200" baseline="30000" dirty="0"/>
              <a:t>0 </a:t>
            </a:r>
            <a:r>
              <a:rPr lang="en-US" altLang="zh-CN" dirty="0"/>
              <a:t>(1)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5421</a:t>
            </a:r>
            <a:r>
              <a:rPr lang="zh-CN" altLang="en-US" dirty="0"/>
              <a:t>码 </a:t>
            </a:r>
            <a:r>
              <a:rPr lang="en-US" altLang="zh-CN" dirty="0"/>
              <a:t>(</a:t>
            </a:r>
            <a:r>
              <a:rPr lang="zh-CN" altLang="en-US" dirty="0"/>
              <a:t>有权码</a:t>
            </a:r>
            <a:r>
              <a:rPr lang="en-US" altLang="zh-CN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位二进制码从高到低权值分别为</a:t>
            </a:r>
            <a:r>
              <a:rPr lang="en-US" altLang="zh-CN" dirty="0"/>
              <a:t>5</a:t>
            </a:r>
            <a:r>
              <a:rPr lang="zh-CN" altLang="en-US" dirty="0"/>
              <a:t>， </a:t>
            </a:r>
            <a:r>
              <a:rPr lang="en-US" altLang="zh-CN" dirty="0"/>
              <a:t>4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2421</a:t>
            </a:r>
            <a:r>
              <a:rPr lang="zh-CN" altLang="en-US" dirty="0"/>
              <a:t>码 </a:t>
            </a:r>
            <a:r>
              <a:rPr lang="en-US" altLang="zh-CN" dirty="0"/>
              <a:t>(</a:t>
            </a:r>
            <a:r>
              <a:rPr lang="zh-CN" altLang="en-US" dirty="0"/>
              <a:t>有权码</a:t>
            </a:r>
            <a:r>
              <a:rPr lang="en-US" altLang="zh-CN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位二进制码从高到低权值分别为</a:t>
            </a:r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4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1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余三码 </a:t>
            </a:r>
            <a:r>
              <a:rPr lang="en-US" altLang="zh-CN" dirty="0"/>
              <a:t>(</a:t>
            </a:r>
            <a:r>
              <a:rPr lang="zh-CN" altLang="en-US" dirty="0"/>
              <a:t>无权码</a:t>
            </a:r>
            <a:r>
              <a:rPr lang="en-US" altLang="zh-CN" dirty="0"/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十进制数用余三码表示，比</a:t>
            </a:r>
            <a:r>
              <a:rPr lang="en-US" altLang="zh-CN" dirty="0"/>
              <a:t>8421</a:t>
            </a:r>
            <a:r>
              <a:rPr lang="zh-CN" altLang="en-US" dirty="0"/>
              <a:t>码在二进制上多</a:t>
            </a:r>
            <a:r>
              <a:rPr lang="en-US" altLang="zh-CN" dirty="0"/>
              <a:t>3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余三码＝</a:t>
            </a:r>
            <a:r>
              <a:rPr lang="en-US" altLang="zh-CN" dirty="0"/>
              <a:t>8421</a:t>
            </a:r>
            <a:r>
              <a:rPr lang="zh-CN" altLang="en-US" dirty="0"/>
              <a:t>码＋（</a:t>
            </a:r>
            <a:r>
              <a:rPr lang="en-US" altLang="zh-CN" dirty="0"/>
              <a:t>0011</a:t>
            </a:r>
            <a:r>
              <a:rPr lang="zh-CN" altLang="en-US" dirty="0"/>
              <a:t>）</a:t>
            </a:r>
            <a:r>
              <a:rPr lang="en-US" altLang="zh-CN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0180732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15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十进制数的二进制编码（</a:t>
            </a:r>
            <a:r>
              <a:rPr lang="en-US" altLang="zh-CN" dirty="0"/>
              <a:t>BCD</a:t>
            </a:r>
            <a:r>
              <a:rPr lang="zh-CN" altLang="en-US" dirty="0"/>
              <a:t>码），</a:t>
            </a:r>
            <a:r>
              <a:rPr lang="en-US" altLang="zh-CN" dirty="0"/>
              <a:t>8421</a:t>
            </a:r>
            <a:r>
              <a:rPr lang="zh-CN" altLang="en-US" dirty="0"/>
              <a:t>码、</a:t>
            </a:r>
            <a:r>
              <a:rPr lang="en-US" altLang="zh-CN" dirty="0"/>
              <a:t>5421</a:t>
            </a:r>
            <a:r>
              <a:rPr lang="zh-CN" altLang="en-US" dirty="0"/>
              <a:t>码等。</a:t>
            </a:r>
          </a:p>
          <a:p>
            <a:pPr>
              <a:lnSpc>
                <a:spcPct val="90000"/>
              </a:lnSpc>
            </a:pPr>
            <a:endParaRPr lang="en-US" altLang="zh-CN" sz="3200" baseline="-25000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542B2EED-E8DA-4779-8D5A-73904937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909664"/>
            <a:ext cx="7200800" cy="2895600"/>
          </a:xfrm>
          <a:prstGeom prst="horizontalScroll">
            <a:avLst>
              <a:gd name="adj" fmla="val 5153"/>
            </a:avLst>
          </a:prstGeom>
          <a:solidFill>
            <a:srgbClr val="E7FFE7">
              <a:alpha val="50000"/>
            </a:srgbClr>
          </a:soli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C5BB779-0BC8-4B11-8EDC-BE9103190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882" y="3062073"/>
            <a:ext cx="7086510" cy="257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762008">
              <a:lnSpc>
                <a:spcPct val="160000"/>
              </a:lnSpc>
              <a:spcBef>
                <a:spcPct val="50000"/>
              </a:spcBef>
            </a:pPr>
            <a:r>
              <a:rPr lang="en-US" altLang="zh-CN" sz="3600" b="1" dirty="0" err="1">
                <a:latin typeface="方正姚体" pitchFamily="2" charset="-122"/>
                <a:ea typeface="方正姚体" pitchFamily="2" charset="-122"/>
              </a:rPr>
              <a:t>Binary_code_decimal</a:t>
            </a:r>
            <a:endParaRPr lang="en-US" altLang="zh-CN" sz="2800" dirty="0">
              <a:latin typeface="方正姚体" pitchFamily="2" charset="-122"/>
              <a:ea typeface="方正姚体" pitchFamily="2" charset="-122"/>
            </a:endParaRPr>
          </a:p>
          <a:p>
            <a:pPr indent="762008"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简称为二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——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十进制码或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BCD</a:t>
            </a:r>
            <a:r>
              <a:rPr lang="zh-CN" altLang="zh-CN" sz="2800" dirty="0">
                <a:latin typeface="方正姚体" pitchFamily="2" charset="-122"/>
                <a:ea typeface="方正姚体" pitchFamily="2" charset="-122"/>
              </a:rPr>
              <a:t>码，即用若干位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(4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位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)</a:t>
            </a:r>
            <a:r>
              <a:rPr lang="zh-CN" altLang="zh-CN" sz="2800" dirty="0">
                <a:latin typeface="方正姚体" pitchFamily="2" charset="-122"/>
                <a:ea typeface="方正姚体" pitchFamily="2" charset="-122"/>
              </a:rPr>
              <a:t>二进制数来表示一位十进制数。</a:t>
            </a:r>
            <a:endParaRPr lang="zh-CN" altLang="en-US" sz="2800" dirty="0"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8601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16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8421</a:t>
            </a:r>
            <a:r>
              <a:rPr lang="zh-CN" altLang="en-US" dirty="0"/>
              <a:t>码</a:t>
            </a:r>
            <a:endParaRPr lang="en-US" altLang="zh-CN" sz="3200" baseline="-250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F4B946A-2935-45D6-A76C-6EC07EC2C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73" y="2223442"/>
            <a:ext cx="79748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762008">
              <a:spcBef>
                <a:spcPct val="50000"/>
              </a:spcBef>
            </a:pP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简称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8421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码。按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位二进制数的自然顺序，取前十个数依次表示十进制的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，后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个数不允许出现，若出现则认为是非法的或错误的。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BB5557E-B892-4A9E-B7EE-9565BF070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62" y="3608437"/>
            <a:ext cx="7974886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762008">
              <a:spcBef>
                <a:spcPct val="50000"/>
              </a:spcBef>
            </a:pP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8421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码是一种</a:t>
            </a:r>
            <a:r>
              <a:rPr kumimoji="0"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有权码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，每位有固定的权，从高到低依次为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8, 4, 2, 1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，如 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:</a:t>
            </a:r>
            <a:br>
              <a:rPr lang="en-US" altLang="zh-CN" sz="2800" dirty="0">
                <a:latin typeface="方正姚体" pitchFamily="2" charset="-122"/>
                <a:ea typeface="方正姚体" pitchFamily="2" charset="-122"/>
              </a:rPr>
            </a:br>
            <a:br>
              <a:rPr lang="en-US" altLang="zh-CN" sz="1600" dirty="0">
                <a:latin typeface="方正姚体" pitchFamily="2" charset="-122"/>
                <a:ea typeface="方正姚体" pitchFamily="2" charset="-122"/>
              </a:rPr>
            </a:b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       8421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码    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0111=0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  <a:sym typeface="Symbol" pitchFamily="18" charset="2"/>
              </a:rPr>
              <a:t>8+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  <a:sym typeface="Symbol" pitchFamily="18" charset="2"/>
              </a:rPr>
              <a:t>4+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  <a:sym typeface="Symbol" pitchFamily="18" charset="2"/>
              </a:rPr>
              <a:t>2+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  <a:sym typeface="Symbol" pitchFamily="18" charset="2"/>
              </a:rPr>
              <a:t>1=7</a:t>
            </a:r>
            <a:endParaRPr lang="en-US" altLang="zh-CN" sz="28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DC89D6-091A-4676-A734-3A4FF5B7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565751"/>
            <a:ext cx="6490879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举例：</a:t>
            </a:r>
            <a:r>
              <a:rPr lang="en-US" altLang="zh-CN" sz="2000" b="1" dirty="0">
                <a:latin typeface="方正姚体" pitchFamily="2" charset="-122"/>
                <a:ea typeface="方正姚体" pitchFamily="2" charset="-122"/>
              </a:rPr>
              <a:t>N=</a:t>
            </a: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000" b="1" dirty="0">
                <a:latin typeface="方正姚体" pitchFamily="2" charset="-122"/>
                <a:ea typeface="方正姚体" pitchFamily="2" charset="-122"/>
              </a:rPr>
              <a:t>93</a:t>
            </a: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）</a:t>
            </a:r>
            <a:r>
              <a:rPr lang="en-US" altLang="zh-CN" sz="2000" b="1" baseline="-25000" dirty="0">
                <a:latin typeface="方正姚体" pitchFamily="2" charset="-122"/>
                <a:ea typeface="方正姚体" pitchFamily="2" charset="-122"/>
              </a:rPr>
              <a:t>10</a:t>
            </a: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， 则有：</a:t>
            </a:r>
            <a:r>
              <a:rPr lang="en-US" altLang="zh-CN" sz="2000" b="1" dirty="0">
                <a:latin typeface="方正姚体" pitchFamily="2" charset="-122"/>
                <a:ea typeface="方正姚体" pitchFamily="2" charset="-122"/>
              </a:rPr>
              <a:t>N=</a:t>
            </a: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000" b="1" dirty="0">
                <a:latin typeface="方正姚体" pitchFamily="2" charset="-122"/>
                <a:ea typeface="方正姚体" pitchFamily="2" charset="-122"/>
              </a:rPr>
              <a:t>1001 0011</a:t>
            </a: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）</a:t>
            </a:r>
            <a:r>
              <a:rPr lang="en-US" altLang="zh-CN" sz="1600" b="1" dirty="0">
                <a:latin typeface="方正姚体" pitchFamily="2" charset="-122"/>
                <a:ea typeface="方正姚体" pitchFamily="2" charset="-122"/>
              </a:rPr>
              <a:t>8421BCD</a:t>
            </a: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1654096507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17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5421</a:t>
            </a:r>
            <a:r>
              <a:rPr lang="zh-CN" altLang="en-US" dirty="0"/>
              <a:t>码</a:t>
            </a:r>
            <a:endParaRPr lang="en-US" altLang="zh-CN" sz="3200" baseline="-250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4B6155-D51C-4FF8-9CE0-C5EFF9A98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73" y="2223442"/>
            <a:ext cx="79748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762008">
              <a:spcBef>
                <a:spcPct val="50000"/>
              </a:spcBef>
            </a:pP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简称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5421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码。按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位二进制数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(B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的自然顺序值，取前十个数依次表示十进制的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5421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码也是一种有权码，每位有固定的权，从高到低依次为</a:t>
            </a:r>
            <a:r>
              <a:rPr kumimoji="0"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5421 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BE2E14-1DF1-40F8-81B9-D3CD1C904A42}"/>
              </a:ext>
            </a:extLst>
          </p:cNvPr>
          <p:cNvSpPr txBox="1"/>
          <p:nvPr/>
        </p:nvSpPr>
        <p:spPr>
          <a:xfrm>
            <a:off x="1043608" y="4251805"/>
            <a:ext cx="6192688" cy="100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25000"/>
              </a:spcBef>
              <a:buClr>
                <a:srgbClr val="FF0000"/>
              </a:buClr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例如：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N=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93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baseline="-25000" dirty="0">
                <a:latin typeface="华文中宋" pitchFamily="2" charset="-122"/>
                <a:ea typeface="华文中宋" pitchFamily="2" charset="-122"/>
              </a:rPr>
              <a:t>10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， 则有：</a:t>
            </a:r>
          </a:p>
          <a:p>
            <a:pPr indent="762008">
              <a:lnSpc>
                <a:spcPct val="115000"/>
              </a:lnSpc>
              <a:spcBef>
                <a:spcPct val="25000"/>
              </a:spcBef>
              <a:buClr>
                <a:srgbClr val="FF0000"/>
              </a:buClr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              N=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11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00 0011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baseline="-25000" dirty="0">
                <a:latin typeface="华文中宋" pitchFamily="2" charset="-122"/>
                <a:ea typeface="华文中宋" pitchFamily="2" charset="-122"/>
              </a:rPr>
              <a:t>5421BCD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4F5F5E-920E-4ADD-B677-DE7C16C0D7F6}"/>
              </a:ext>
            </a:extLst>
          </p:cNvPr>
          <p:cNvSpPr txBox="1"/>
          <p:nvPr/>
        </p:nvSpPr>
        <p:spPr>
          <a:xfrm>
            <a:off x="971600" y="551723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 10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进制</a:t>
            </a: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5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的</a:t>
            </a: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5421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编码应该是？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074534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18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2421</a:t>
            </a:r>
            <a:r>
              <a:rPr lang="zh-CN" altLang="en-US" dirty="0"/>
              <a:t>码</a:t>
            </a:r>
            <a:endParaRPr lang="en-US" altLang="zh-CN" sz="3200" baseline="-250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7AB25C9-45F4-485C-A399-77CA2878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73" y="2223442"/>
            <a:ext cx="79748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762008">
              <a:spcBef>
                <a:spcPct val="50000"/>
              </a:spcBef>
            </a:pP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简称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2421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码。按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位二进制数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(B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的自然顺序值，取前十个数依次表示十进制的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2421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码是一种有权码，每位有固定的权，从高到低依次为</a:t>
            </a:r>
            <a:r>
              <a:rPr kumimoji="0"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2421 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004BB1-10F7-4386-839A-AB7412098042}"/>
              </a:ext>
            </a:extLst>
          </p:cNvPr>
          <p:cNvSpPr txBox="1"/>
          <p:nvPr/>
        </p:nvSpPr>
        <p:spPr>
          <a:xfrm>
            <a:off x="1187624" y="4127392"/>
            <a:ext cx="6552728" cy="100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25000"/>
              </a:spcBef>
              <a:buClr>
                <a:srgbClr val="FF0000"/>
              </a:buClr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例如：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N=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93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sz="2400" baseline="-25000" dirty="0">
                <a:latin typeface="华文中宋" pitchFamily="2" charset="-122"/>
                <a:ea typeface="华文中宋" pitchFamily="2" charset="-122"/>
              </a:rPr>
              <a:t>10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， 则有：</a:t>
            </a:r>
          </a:p>
          <a:p>
            <a:pPr>
              <a:lnSpc>
                <a:spcPct val="11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              N=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4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1111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0011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2421BCD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66710D-8484-4E59-8601-9BCDD2B138BC}"/>
              </a:ext>
            </a:extLst>
          </p:cNvPr>
          <p:cNvSpPr txBox="1"/>
          <p:nvPr/>
        </p:nvSpPr>
        <p:spPr>
          <a:xfrm>
            <a:off x="971600" y="551723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 10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进制</a:t>
            </a: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5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的</a:t>
            </a: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2421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编码应该是？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013416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19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无权编码</a:t>
            </a:r>
            <a:endParaRPr lang="en-US" altLang="zh-CN" sz="3200" baseline="-25000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CEB6E13-1016-4AEA-991C-0CA89E45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356992"/>
            <a:ext cx="7507224" cy="2638425"/>
          </a:xfrm>
          <a:prstGeom prst="foldedCorner">
            <a:avLst>
              <a:gd name="adj" fmla="val 12500"/>
            </a:avLst>
          </a:prstGeom>
          <a:solidFill>
            <a:srgbClr val="E7FFE7">
              <a:alpha val="50000"/>
            </a:srgbClr>
          </a:soli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C0F97A0B-CB3A-442B-8805-5A423EBC6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721" y="2060848"/>
            <a:ext cx="1175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</a:rPr>
              <a:t> 余</a:t>
            </a:r>
            <a:r>
              <a:rPr lang="en-US" altLang="zh-CN" sz="2800" b="1" dirty="0">
                <a:solidFill>
                  <a:srgbClr val="CC3300"/>
                </a:solidFill>
              </a:rPr>
              <a:t>3</a:t>
            </a:r>
            <a:r>
              <a:rPr lang="zh-CN" altLang="en-US" sz="2800" b="1" dirty="0">
                <a:solidFill>
                  <a:srgbClr val="CC3300"/>
                </a:solidFill>
              </a:rPr>
              <a:t>码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EE43ACA-2C2B-409B-BB5E-ADCA9C668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226" y="3763160"/>
            <a:ext cx="7117574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666757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由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8421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码加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形成，是一种</a:t>
            </a:r>
            <a:r>
              <a:rPr lang="zh-CN" altLang="en-US" sz="2800" b="1" dirty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无权码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。如果两个余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码相加没有进位，则和数要减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，否则和数要加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。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73D086D-D451-486F-9D50-9C0A11809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715" y="2563398"/>
            <a:ext cx="26831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C3300"/>
                </a:solidFill>
              </a:rPr>
              <a:t>8421</a:t>
            </a:r>
            <a:r>
              <a:rPr lang="zh-CN" altLang="en-US" sz="2800" b="1" dirty="0">
                <a:solidFill>
                  <a:srgbClr val="CC3300"/>
                </a:solidFill>
              </a:rPr>
              <a:t>码再加</a:t>
            </a:r>
            <a:r>
              <a:rPr lang="en-US" altLang="zh-CN" sz="2800" b="1" dirty="0">
                <a:solidFill>
                  <a:srgbClr val="CC3300"/>
                </a:solidFill>
              </a:rPr>
              <a:t>0011</a:t>
            </a:r>
            <a:endParaRPr lang="zh-CN" altLang="en-US" sz="2800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944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余三码计算举例</a:t>
            </a:r>
            <a:endParaRPr lang="en-US" altLang="zh-CN" sz="3200" baseline="-25000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3C269A2F-CD20-4FD2-9E5F-45B0487DDB2E}"/>
              </a:ext>
            </a:extLst>
          </p:cNvPr>
          <p:cNvGrpSpPr>
            <a:grpSpLocks/>
          </p:cNvGrpSpPr>
          <p:nvPr/>
        </p:nvGrpSpPr>
        <p:grpSpPr bwMode="auto">
          <a:xfrm>
            <a:off x="1331273" y="3684030"/>
            <a:ext cx="2697958" cy="1476374"/>
            <a:chOff x="944" y="1593"/>
            <a:chExt cx="2266" cy="930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E1917659-E241-4E25-B503-3E7DDCC5F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1593"/>
              <a:ext cx="1889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        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0  1  0  0</a:t>
              </a:r>
            </a:p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＋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)   0  1  1  0</a:t>
              </a: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A996F718-B420-4489-88DD-C40B5F1E3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2193"/>
              <a:ext cx="2013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05219F4E-4B1D-4F34-9223-688407BF4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2193"/>
              <a:ext cx="12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方正姚体" pitchFamily="2" charset="-122"/>
                  <a:ea typeface="方正姚体" pitchFamily="2" charset="-122"/>
                </a:rPr>
                <a:t>1  0  1  0</a:t>
              </a:r>
            </a:p>
          </p:txBody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6362DB1A-D172-471E-8D54-01454166455F}"/>
              </a:ext>
            </a:extLst>
          </p:cNvPr>
          <p:cNvGrpSpPr>
            <a:grpSpLocks/>
          </p:cNvGrpSpPr>
          <p:nvPr/>
        </p:nvGrpSpPr>
        <p:grpSpPr bwMode="auto">
          <a:xfrm>
            <a:off x="1331263" y="5101671"/>
            <a:ext cx="2697958" cy="1063624"/>
            <a:chOff x="944" y="2486"/>
            <a:chExt cx="2266" cy="670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6FE8145-9934-486C-BF78-B1BAFEA11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486"/>
              <a:ext cx="5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－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)</a:t>
              </a: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6DDD1BBF-76FD-45B8-A94A-64B6A18F5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" y="2490"/>
              <a:ext cx="12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方正姚体" pitchFamily="2" charset="-122"/>
                  <a:ea typeface="方正姚体" pitchFamily="2" charset="-122"/>
                </a:rPr>
                <a:t>0  0  1  1</a:t>
              </a: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8A949AE9-070D-427C-86EC-C3C08FDAF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2844"/>
              <a:ext cx="20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7E19CDE0-2D4D-4CF4-AA61-E30D7B508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" y="2826"/>
              <a:ext cx="12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0  1  1  1</a:t>
              </a:r>
            </a:p>
          </p:txBody>
        </p:sp>
      </p:grpSp>
      <p:sp>
        <p:nvSpPr>
          <p:cNvPr id="15" name="Text Box 11">
            <a:extLst>
              <a:ext uri="{FF2B5EF4-FFF2-40B4-BE49-F238E27FC236}">
                <a16:creationId xmlns:a16="http://schemas.microsoft.com/office/drawing/2014/main" id="{479AEB4E-4C28-4162-B5D8-9BEBFB666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736336"/>
            <a:ext cx="3780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方正姚体" pitchFamily="2" charset="-122"/>
                <a:ea typeface="方正姚体" pitchFamily="2" charset="-122"/>
              </a:rPr>
              <a:t>例如：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0100+0110=0111</a:t>
            </a:r>
            <a:endParaRPr lang="en-US" altLang="zh-CN" sz="2800" b="1" dirty="0"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167324C4-306E-48E5-BB2B-ECB4BDBC2688}"/>
              </a:ext>
            </a:extLst>
          </p:cNvPr>
          <p:cNvGrpSpPr>
            <a:grpSpLocks/>
          </p:cNvGrpSpPr>
          <p:nvPr/>
        </p:nvGrpSpPr>
        <p:grpSpPr bwMode="auto">
          <a:xfrm>
            <a:off x="4976203" y="3684032"/>
            <a:ext cx="2836070" cy="1476375"/>
            <a:chOff x="3115" y="1593"/>
            <a:chExt cx="2382" cy="930"/>
          </a:xfrm>
        </p:grpSpPr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032B83B2-25D7-49E0-B341-A7DD20482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" y="1593"/>
              <a:ext cx="183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        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1  0  0  0</a:t>
              </a:r>
            </a:p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＋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)   1  0  0  1</a:t>
              </a:r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FDF70C0F-D967-4144-A5C8-D48B5A941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0" y="2211"/>
              <a:ext cx="2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F07A3FBA-3520-40D1-9CDD-D68009F6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2193"/>
              <a:ext cx="221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  1  0  0  0  1</a:t>
              </a:r>
            </a:p>
          </p:txBody>
        </p:sp>
      </p:grpSp>
      <p:grpSp>
        <p:nvGrpSpPr>
          <p:cNvPr id="20" name="Group 16">
            <a:extLst>
              <a:ext uri="{FF2B5EF4-FFF2-40B4-BE49-F238E27FC236}">
                <a16:creationId xmlns:a16="http://schemas.microsoft.com/office/drawing/2014/main" id="{9FD7C1A3-DD60-40C0-9B5D-15D26D1E7308}"/>
              </a:ext>
            </a:extLst>
          </p:cNvPr>
          <p:cNvGrpSpPr>
            <a:grpSpLocks/>
          </p:cNvGrpSpPr>
          <p:nvPr/>
        </p:nvGrpSpPr>
        <p:grpSpPr bwMode="auto">
          <a:xfrm>
            <a:off x="4932139" y="5101677"/>
            <a:ext cx="2880120" cy="1063627"/>
            <a:chOff x="3078" y="2486"/>
            <a:chExt cx="2419" cy="670"/>
          </a:xfrm>
        </p:grpSpPr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23120920-2999-4A3F-A380-E5CDC6C56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486"/>
              <a:ext cx="6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＋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)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70E58D01-2504-48BF-B640-359C530A1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2490"/>
              <a:ext cx="12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0  0  1  1</a:t>
              </a: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BE778FF6-A5F8-4F76-B43F-D2AD5ABB9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2" y="2844"/>
              <a:ext cx="2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4CF3FE26-90E6-46E2-B219-0FA0435DF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2826"/>
              <a:ext cx="221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FF00FF"/>
                  </a:solidFill>
                  <a:latin typeface="方正姚体" pitchFamily="2" charset="-122"/>
                  <a:ea typeface="方正姚体" pitchFamily="2" charset="-122"/>
                </a:rPr>
                <a:t>  1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  0  1  0  0</a:t>
              </a: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373296E1-A890-4A97-9BC8-13929273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877"/>
              <a:ext cx="245" cy="234"/>
            </a:xfrm>
            <a:prstGeom prst="rect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</p:grpSp>
      <p:sp>
        <p:nvSpPr>
          <p:cNvPr id="26" name="TextBox 6">
            <a:extLst>
              <a:ext uri="{FF2B5EF4-FFF2-40B4-BE49-F238E27FC236}">
                <a16:creationId xmlns:a16="http://schemas.microsoft.com/office/drawing/2014/main" id="{B6BD7290-82E1-4715-9BE8-0708B60D52D2}"/>
              </a:ext>
            </a:extLst>
          </p:cNvPr>
          <p:cNvSpPr txBox="1"/>
          <p:nvPr/>
        </p:nvSpPr>
        <p:spPr>
          <a:xfrm>
            <a:off x="1725968" y="2231285"/>
            <a:ext cx="637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1       3        4             5       6        11</a:t>
            </a:r>
            <a:endParaRPr lang="zh-CN" altLang="en-US" sz="28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18755E4-72C6-43FF-B4FB-981BC277BF0F}"/>
              </a:ext>
            </a:extLst>
          </p:cNvPr>
          <p:cNvGrpSpPr/>
          <p:nvPr/>
        </p:nvGrpSpPr>
        <p:grpSpPr>
          <a:xfrm>
            <a:off x="4843277" y="2708919"/>
            <a:ext cx="2969083" cy="523220"/>
            <a:chOff x="4843277" y="1772816"/>
            <a:chExt cx="2969083" cy="523220"/>
          </a:xfrm>
        </p:grpSpPr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3E281F6F-2F5F-49A2-8A2B-A3AC5EECB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277" y="1772816"/>
              <a:ext cx="296908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1000+1001= </a:t>
              </a:r>
              <a:r>
                <a:rPr lang="en-US" altLang="zh-CN" sz="2800" b="1" dirty="0">
                  <a:solidFill>
                    <a:srgbClr val="FF00FF"/>
                  </a:solidFill>
                  <a:latin typeface="方正姚体" pitchFamily="2" charset="-122"/>
                  <a:ea typeface="方正姚体" pitchFamily="2" charset="-122"/>
                </a:rPr>
                <a:t>1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0100</a:t>
              </a: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9A0E6BA1-B607-432D-ABFF-38FD52D60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959" y="1887546"/>
              <a:ext cx="214313" cy="361951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8043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 advAuto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21</a:t>
            </a:r>
            <a:r>
              <a:rPr lang="zh-CN" altLang="en-US" dirty="0"/>
              <a:t>）</a:t>
            </a:r>
          </a:p>
        </p:txBody>
      </p:sp>
      <p:sp>
        <p:nvSpPr>
          <p:cNvPr id="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4135-47B9-40D4-ADF9-E596475D3CCB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25201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43295"/>
              </p:ext>
            </p:extLst>
          </p:nvPr>
        </p:nvGraphicFramePr>
        <p:xfrm>
          <a:off x="1908397" y="1556792"/>
          <a:ext cx="5903962" cy="4679952"/>
        </p:xfrm>
        <a:graphic>
          <a:graphicData uri="http://schemas.openxmlformats.org/drawingml/2006/table">
            <a:tbl>
              <a:tblPr/>
              <a:tblGrid>
                <a:gridCol w="118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5421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2421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余三码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2010" name="Text Box 106"/>
          <p:cNvSpPr txBox="1">
            <a:spLocks noChangeArrowheads="1"/>
          </p:cNvSpPr>
          <p:nvPr/>
        </p:nvSpPr>
        <p:spPr bwMode="auto">
          <a:xfrm>
            <a:off x="1216643" y="1773238"/>
            <a:ext cx="45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四种十进制数的编码表</a:t>
            </a:r>
          </a:p>
        </p:txBody>
      </p:sp>
    </p:spTree>
    <p:extLst>
      <p:ext uri="{BB962C8B-B14F-4D97-AF65-F5344CB8AC3E}">
        <p14:creationId xmlns:p14="http://schemas.microsoft.com/office/powerpoint/2010/main" val="605714997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65"/>
          <a:stretch/>
        </p:blipFill>
        <p:spPr bwMode="auto">
          <a:xfrm>
            <a:off x="809581" y="2095936"/>
            <a:ext cx="6070499" cy="35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1550" y="1460579"/>
            <a:ext cx="3186354" cy="86409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2.6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6</a:t>
            </a:r>
            <a:r>
              <a:rPr lang="zh-CN" altLang="en-US" sz="2800" dirty="0"/>
              <a:t>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666846559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22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00EE-E1B7-4F4B-941C-9BBB7801645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3732" y="1524001"/>
            <a:ext cx="8324732" cy="4572000"/>
          </a:xfrm>
        </p:spPr>
        <p:txBody>
          <a:bodyPr/>
          <a:lstStyle/>
          <a:p>
            <a:r>
              <a:rPr lang="zh-CN" altLang="en-US" dirty="0"/>
              <a:t>格雷码</a:t>
            </a:r>
          </a:p>
          <a:p>
            <a:pPr lvl="1"/>
            <a:r>
              <a:rPr lang="zh-CN" altLang="en-US" dirty="0"/>
              <a:t>一种无权码</a:t>
            </a:r>
          </a:p>
          <a:p>
            <a:pPr lvl="1"/>
            <a:r>
              <a:rPr lang="zh-CN" altLang="en-US" dirty="0"/>
              <a:t>有多种形式</a:t>
            </a:r>
          </a:p>
          <a:p>
            <a:pPr lvl="1"/>
            <a:r>
              <a:rPr lang="zh-CN" altLang="en-US" dirty="0"/>
              <a:t>编码特点：任何相邻的十进制数的格雷码仅有一位不同。</a:t>
            </a:r>
          </a:p>
          <a:p>
            <a:pPr lvl="1"/>
            <a:r>
              <a:rPr lang="zh-CN" altLang="en-US" dirty="0"/>
              <a:t>应用优势</a:t>
            </a:r>
            <a:r>
              <a:rPr lang="en-US" altLang="zh-CN" dirty="0"/>
              <a:t>:</a:t>
            </a:r>
            <a:r>
              <a:rPr lang="zh-CN" altLang="en-US" dirty="0"/>
              <a:t>可以减少代码变换中电路瞬间产生的错误，可靠性较好。</a:t>
            </a:r>
          </a:p>
        </p:txBody>
      </p:sp>
    </p:spTree>
    <p:extLst>
      <p:ext uri="{BB962C8B-B14F-4D97-AF65-F5344CB8AC3E}">
        <p14:creationId xmlns:p14="http://schemas.microsoft.com/office/powerpoint/2010/main" val="2853511082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23</a:t>
            </a:r>
            <a:r>
              <a:rPr lang="zh-CN" altLang="en-US" dirty="0"/>
              <a:t>）</a:t>
            </a:r>
          </a:p>
        </p:txBody>
      </p:sp>
      <p:sp>
        <p:nvSpPr>
          <p:cNvPr id="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309D-0411-4CDE-8D83-2FA7A28F680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十进制数的四种格雷码表</a:t>
            </a:r>
          </a:p>
        </p:txBody>
      </p:sp>
      <p:graphicFrame>
        <p:nvGraphicFramePr>
          <p:cNvPr id="254075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93695"/>
              </p:ext>
            </p:extLst>
          </p:nvPr>
        </p:nvGraphicFramePr>
        <p:xfrm>
          <a:off x="1205625" y="2286000"/>
          <a:ext cx="6750751" cy="4009236"/>
        </p:xfrm>
        <a:graphic>
          <a:graphicData uri="http://schemas.openxmlformats.org/drawingml/2006/table">
            <a:tbl>
              <a:tblPr/>
              <a:tblGrid>
                <a:gridCol w="102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格雷码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格雷码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典型格雷码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修改格雷码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标注: 弯曲线形 1">
            <a:extLst>
              <a:ext uri="{FF2B5EF4-FFF2-40B4-BE49-F238E27FC236}">
                <a16:creationId xmlns:a16="http://schemas.microsoft.com/office/drawing/2014/main" id="{55C77AC9-9D9F-4D76-A9A5-A3A43C066FCD}"/>
              </a:ext>
            </a:extLst>
          </p:cNvPr>
          <p:cNvSpPr/>
          <p:nvPr/>
        </p:nvSpPr>
        <p:spPr>
          <a:xfrm flipH="1">
            <a:off x="323528" y="2132856"/>
            <a:ext cx="8019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0100"/>
              <a:gd name="adj6" fmla="val -299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对称</a:t>
            </a:r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1A761DA1-6016-4786-94B1-1A1024A851C1}"/>
              </a:ext>
            </a:extLst>
          </p:cNvPr>
          <p:cNvSpPr/>
          <p:nvPr/>
        </p:nvSpPr>
        <p:spPr>
          <a:xfrm flipH="1">
            <a:off x="4922204" y="6381328"/>
            <a:ext cx="8019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406"/>
              <a:gd name="adj6" fmla="val -70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扩充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2347246C-1DA6-4CD2-A52F-8A93952E177D}"/>
              </a:ext>
            </a:extLst>
          </p:cNvPr>
          <p:cNvSpPr/>
          <p:nvPr/>
        </p:nvSpPr>
        <p:spPr>
          <a:xfrm>
            <a:off x="5940152" y="6438900"/>
            <a:ext cx="504056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255B96B9-317A-4B06-8B41-9725E7F7A650}"/>
              </a:ext>
            </a:extLst>
          </p:cNvPr>
          <p:cNvSpPr/>
          <p:nvPr/>
        </p:nvSpPr>
        <p:spPr>
          <a:xfrm>
            <a:off x="7524328" y="3065688"/>
            <a:ext cx="1040415" cy="3106512"/>
          </a:xfrm>
          <a:prstGeom prst="arc">
            <a:avLst>
              <a:gd name="adj1" fmla="val 16200000"/>
              <a:gd name="adj2" fmla="val 551733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F01F9-73AC-4186-B746-8A6F29BFA510}"/>
              </a:ext>
            </a:extLst>
          </p:cNvPr>
          <p:cNvSpPr/>
          <p:nvPr/>
        </p:nvSpPr>
        <p:spPr>
          <a:xfrm>
            <a:off x="8172400" y="4293096"/>
            <a:ext cx="7560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对称循环</a:t>
            </a:r>
          </a:p>
        </p:txBody>
      </p:sp>
      <p:sp>
        <p:nvSpPr>
          <p:cNvPr id="21" name="标注: 弯曲线形 20">
            <a:extLst>
              <a:ext uri="{FF2B5EF4-FFF2-40B4-BE49-F238E27FC236}">
                <a16:creationId xmlns:a16="http://schemas.microsoft.com/office/drawing/2014/main" id="{A1623FEF-4619-4F41-B0FC-EA7285BCD197}"/>
              </a:ext>
            </a:extLst>
          </p:cNvPr>
          <p:cNvSpPr/>
          <p:nvPr/>
        </p:nvSpPr>
        <p:spPr>
          <a:xfrm flipH="1">
            <a:off x="323528" y="3645024"/>
            <a:ext cx="8019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0100"/>
              <a:gd name="adj6" fmla="val -299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</a:t>
            </a:r>
          </a:p>
        </p:txBody>
      </p:sp>
      <p:sp>
        <p:nvSpPr>
          <p:cNvPr id="22" name="标注: 弯曲线形 21">
            <a:extLst>
              <a:ext uri="{FF2B5EF4-FFF2-40B4-BE49-F238E27FC236}">
                <a16:creationId xmlns:a16="http://schemas.microsoft.com/office/drawing/2014/main" id="{01D2904E-4070-41C1-97B2-E03DA589D076}"/>
              </a:ext>
            </a:extLst>
          </p:cNvPr>
          <p:cNvSpPr/>
          <p:nvPr/>
        </p:nvSpPr>
        <p:spPr>
          <a:xfrm flipH="1">
            <a:off x="3707904" y="6381328"/>
            <a:ext cx="8019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406"/>
              <a:gd name="adj6" fmla="val -70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7FBEAAE-A97E-4F45-94D3-CCB2680EA8D4}"/>
              </a:ext>
            </a:extLst>
          </p:cNvPr>
          <p:cNvCxnSpPr>
            <a:cxnSpLocks/>
          </p:cNvCxnSpPr>
          <p:nvPr/>
        </p:nvCxnSpPr>
        <p:spPr>
          <a:xfrm flipH="1">
            <a:off x="6660232" y="3068960"/>
            <a:ext cx="288032" cy="93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154987-132F-4D7C-9C70-782875F9CABB}"/>
              </a:ext>
            </a:extLst>
          </p:cNvPr>
          <p:cNvCxnSpPr>
            <a:cxnSpLocks/>
          </p:cNvCxnSpPr>
          <p:nvPr/>
        </p:nvCxnSpPr>
        <p:spPr>
          <a:xfrm flipH="1">
            <a:off x="6660232" y="6165304"/>
            <a:ext cx="288032" cy="93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984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 animBg="1"/>
      <p:bldP spid="14" grpId="0" animBg="1"/>
      <p:bldP spid="15" grpId="0" animBg="1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24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F5FF-843C-4FAA-920C-6D9A98619C0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549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240452" cy="460702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格雷码的特点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编码特点：任何相邻十进制数的格雷码仅有一位不同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格雷码</a:t>
            </a:r>
            <a:r>
              <a:rPr lang="en-US" altLang="zh-CN" dirty="0"/>
              <a:t>1</a:t>
            </a:r>
            <a:r>
              <a:rPr lang="zh-CN" altLang="en-US" dirty="0"/>
              <a:t>：除最高位以外，中线对称。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典型格雷码：可以对十进制编码，也可以对任意大的二进制数进行编码。</a:t>
            </a:r>
            <a:br>
              <a:rPr lang="en-US" altLang="zh-CN" dirty="0"/>
            </a:br>
            <a:r>
              <a:rPr lang="zh-CN" altLang="en-US" dirty="0"/>
              <a:t>编码规则：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zh-CN" altLang="en-US" dirty="0"/>
              <a:t>＝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zh-CN" altLang="en-US" baseline="-25000" dirty="0"/>
              <a:t>＋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itchFamily="18" charset="2"/>
              </a:rPr>
              <a:t></a:t>
            </a:r>
            <a:r>
              <a:rPr lang="en-US" altLang="zh-CN" dirty="0"/>
              <a:t> B</a:t>
            </a:r>
            <a:r>
              <a:rPr lang="en-US" altLang="zh-CN" baseline="-25000" dirty="0"/>
              <a:t>i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zh-CN" altLang="en-US" dirty="0"/>
              <a:t>解码规则：</a:t>
            </a:r>
            <a:r>
              <a:rPr lang="zh-CN" altLang="en-US" dirty="0">
                <a:solidFill>
                  <a:srgbClr val="FF0000"/>
                </a:solidFill>
              </a:rPr>
              <a:t>？？？（思考题）</a:t>
            </a:r>
            <a:endParaRPr lang="en-US" altLang="zh-CN" baseline="-25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修改格雷码：中线对称反射，“余三循环码” </a:t>
            </a:r>
            <a:r>
              <a:rPr lang="en-US" altLang="zh-CN" dirty="0"/>
              <a:t>(</a:t>
            </a:r>
            <a:r>
              <a:rPr lang="zh-CN" altLang="en-US" dirty="0"/>
              <a:t>循环码的特点：相邻两个编码之间只有一位数不同，而且首尾两个编码之间也只有一位数不同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664029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25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119-5AC6-4C67-81E5-0556104781B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56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5112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字符编码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数字系统中，需要对符号，文字，图象等进行编码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  <a:r>
              <a:rPr lang="zh-CN" altLang="en-US" dirty="0"/>
              <a:t>编码（教材</a:t>
            </a:r>
            <a:r>
              <a:rPr lang="en-US" altLang="zh-CN" dirty="0"/>
              <a:t>13</a:t>
            </a:r>
            <a:r>
              <a:rPr lang="zh-CN" altLang="en-US" dirty="0"/>
              <a:t>页）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高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r>
              <a:rPr lang="en-US" altLang="zh-CN" dirty="0"/>
              <a:t>b</a:t>
            </a:r>
            <a:r>
              <a:rPr lang="en-US" altLang="zh-CN" baseline="-25000" dirty="0"/>
              <a:t>6</a:t>
            </a:r>
            <a:r>
              <a:rPr lang="en-US" altLang="zh-CN" dirty="0"/>
              <a:t>b</a:t>
            </a:r>
            <a:r>
              <a:rPr lang="en-US" altLang="zh-CN" baseline="-25000" dirty="0"/>
              <a:t>5</a:t>
            </a:r>
            <a:r>
              <a:rPr lang="en-US" altLang="zh-CN" dirty="0"/>
              <a:t>b</a:t>
            </a:r>
            <a:r>
              <a:rPr lang="en-US" altLang="zh-CN" baseline="-25000" dirty="0"/>
              <a:t>4</a:t>
            </a:r>
            <a:r>
              <a:rPr lang="zh-CN" altLang="en-US" dirty="0"/>
              <a:t>区分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b</a:t>
            </a:r>
            <a:r>
              <a:rPr lang="en-US" altLang="zh-CN" sz="3000" baseline="-25000" dirty="0"/>
              <a:t>6</a:t>
            </a:r>
            <a:r>
              <a:rPr lang="en-US" altLang="zh-CN" dirty="0"/>
              <a:t>b</a:t>
            </a:r>
            <a:r>
              <a:rPr lang="en-US" altLang="zh-CN" sz="3000" baseline="-25000" dirty="0"/>
              <a:t>5</a:t>
            </a:r>
            <a:r>
              <a:rPr lang="en-US" altLang="zh-CN" dirty="0"/>
              <a:t>b</a:t>
            </a:r>
            <a:r>
              <a:rPr lang="en-US" altLang="zh-CN" sz="3000" baseline="-25000" dirty="0"/>
              <a:t>4 </a:t>
            </a:r>
            <a:r>
              <a:rPr lang="zh-CN" altLang="en-US" dirty="0"/>
              <a:t>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001</a:t>
            </a:r>
            <a:r>
              <a:rPr lang="zh-CN" altLang="en-US" dirty="0"/>
              <a:t>）：控制字符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b</a:t>
            </a:r>
            <a:r>
              <a:rPr lang="en-US" altLang="zh-CN" sz="3000" baseline="-25000" dirty="0"/>
              <a:t>6</a:t>
            </a:r>
            <a:r>
              <a:rPr lang="en-US" altLang="zh-CN" dirty="0"/>
              <a:t>b</a:t>
            </a:r>
            <a:r>
              <a:rPr lang="en-US" altLang="zh-CN" sz="3000" baseline="-25000" dirty="0"/>
              <a:t>5</a:t>
            </a:r>
            <a:r>
              <a:rPr lang="en-US" altLang="zh-CN" dirty="0"/>
              <a:t>b</a:t>
            </a:r>
            <a:r>
              <a:rPr lang="en-US" altLang="zh-CN" sz="3000" baseline="-25000" dirty="0"/>
              <a:t>4 </a:t>
            </a:r>
            <a:r>
              <a:rPr lang="zh-CN" altLang="en-US" dirty="0"/>
              <a:t>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010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011</a:t>
            </a:r>
            <a:r>
              <a:rPr lang="zh-CN" altLang="en-US" dirty="0"/>
              <a:t>）：数字及通用符号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b</a:t>
            </a:r>
            <a:r>
              <a:rPr lang="en-US" altLang="zh-CN" sz="3000" baseline="-25000" dirty="0"/>
              <a:t>6</a:t>
            </a:r>
            <a:r>
              <a:rPr lang="en-US" altLang="zh-CN" dirty="0"/>
              <a:t>b</a:t>
            </a:r>
            <a:r>
              <a:rPr lang="en-US" altLang="zh-CN" sz="3000" baseline="-25000" dirty="0"/>
              <a:t>5</a:t>
            </a:r>
            <a:r>
              <a:rPr lang="en-US" altLang="zh-CN" dirty="0"/>
              <a:t>b</a:t>
            </a:r>
            <a:r>
              <a:rPr lang="en-US" altLang="zh-CN" sz="3000" baseline="-25000" dirty="0"/>
              <a:t>4 </a:t>
            </a:r>
            <a:r>
              <a:rPr lang="zh-CN" altLang="en-US" dirty="0"/>
              <a:t>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zh-CN" altLang="en-US" dirty="0"/>
              <a:t>）：大写英文字母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b</a:t>
            </a:r>
            <a:r>
              <a:rPr lang="en-US" altLang="zh-CN" sz="3000" baseline="-25000" dirty="0"/>
              <a:t>6</a:t>
            </a:r>
            <a:r>
              <a:rPr lang="en-US" altLang="zh-CN" dirty="0"/>
              <a:t>b</a:t>
            </a:r>
            <a:r>
              <a:rPr lang="en-US" altLang="zh-CN" sz="3000" baseline="-25000" dirty="0"/>
              <a:t>5</a:t>
            </a:r>
            <a:r>
              <a:rPr lang="en-US" altLang="zh-CN" dirty="0"/>
              <a:t>b</a:t>
            </a:r>
            <a:r>
              <a:rPr lang="en-US" altLang="zh-CN" sz="3000" baseline="-25000" dirty="0"/>
              <a:t>4 </a:t>
            </a:r>
            <a:r>
              <a:rPr lang="zh-CN" altLang="en-US" dirty="0"/>
              <a:t>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zh-CN" altLang="en-US" dirty="0"/>
              <a:t>）：小写英文字母</a:t>
            </a:r>
          </a:p>
        </p:txBody>
      </p:sp>
    </p:spTree>
    <p:extLst>
      <p:ext uri="{BB962C8B-B14F-4D97-AF65-F5344CB8AC3E}">
        <p14:creationId xmlns:p14="http://schemas.microsoft.com/office/powerpoint/2010/main" val="2577860932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</a:t>
            </a:r>
            <a:r>
              <a:rPr lang="en-US" altLang="zh-CN">
                <a:latin typeface="Times New Roman"/>
              </a:rPr>
              <a:t>——</a:t>
            </a:r>
            <a:r>
              <a:rPr lang="zh-CN" altLang="en-US"/>
              <a:t>小结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71F-0E46-48E1-9F3F-B48F83A044B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60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262918" cy="50736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数制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十进制、二进制、八进制、十六进制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数制转换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码制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十进制数的二进制编码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8421</a:t>
            </a:r>
            <a:r>
              <a:rPr lang="zh-CN" altLang="en-US" dirty="0"/>
              <a:t>码（</a:t>
            </a:r>
            <a:r>
              <a:rPr lang="en-US" altLang="zh-CN" dirty="0"/>
              <a:t>BCD</a:t>
            </a:r>
            <a:r>
              <a:rPr lang="zh-CN" altLang="en-US" dirty="0"/>
              <a:t>码）、余</a:t>
            </a:r>
            <a:r>
              <a:rPr lang="en-US" altLang="zh-CN" dirty="0"/>
              <a:t>3</a:t>
            </a:r>
            <a:r>
              <a:rPr lang="zh-CN" altLang="en-US" dirty="0"/>
              <a:t>码、余</a:t>
            </a:r>
            <a:r>
              <a:rPr lang="en-US" altLang="zh-CN" dirty="0"/>
              <a:t>3</a:t>
            </a:r>
            <a:r>
              <a:rPr lang="zh-CN" altLang="en-US" dirty="0"/>
              <a:t>循环码、格雷码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字符编码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原码、补码与反码：带符号的二进制数编码，将在计算机原理课程学习</a:t>
            </a:r>
          </a:p>
        </p:txBody>
      </p:sp>
    </p:spTree>
    <p:extLst>
      <p:ext uri="{BB962C8B-B14F-4D97-AF65-F5344CB8AC3E}">
        <p14:creationId xmlns:p14="http://schemas.microsoft.com/office/powerpoint/2010/main" val="4078176408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4CD4-8676-4B22-8D73-317C25337D8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本章内容	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逻辑代数的基本运算与公式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 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6397748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AB2-4000-4513-8A1E-A804DBEA949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2.1 </a:t>
            </a:r>
            <a:r>
              <a:rPr lang="zh-CN" altLang="en-US" dirty="0">
                <a:solidFill>
                  <a:srgbClr val="0070C0"/>
                </a:solidFill>
              </a:rPr>
              <a:t>逻辑代数的基本运算与公式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 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3106732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3053-2942-4604-BB9D-D86F8E0C94A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75252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逻辑代数：又叫布尔代数，开关代数。是二进制运算的基础，用代数方法研究逻辑问题。由英国数学家布尔和德</a:t>
            </a:r>
            <a:r>
              <a:rPr lang="en-US" altLang="zh-CN" dirty="0"/>
              <a:t>.</a:t>
            </a:r>
            <a:r>
              <a:rPr lang="zh-CN" altLang="en-US" dirty="0"/>
              <a:t>摩根于</a:t>
            </a:r>
            <a:r>
              <a:rPr lang="en-US" altLang="zh-CN" dirty="0"/>
              <a:t>1847</a:t>
            </a:r>
            <a:r>
              <a:rPr lang="zh-CN" altLang="en-US" dirty="0"/>
              <a:t>年提出。</a:t>
            </a:r>
          </a:p>
          <a:p>
            <a:pPr lvl="1"/>
            <a:r>
              <a:rPr lang="zh-CN" altLang="en-US" dirty="0"/>
              <a:t>逻辑函数的表示：真值表，表达式，逻辑门。</a:t>
            </a:r>
          </a:p>
          <a:p>
            <a:pPr lvl="1"/>
            <a:r>
              <a:rPr lang="zh-CN" altLang="en-US" dirty="0"/>
              <a:t>逻辑代数的基本运算：与、或、非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	 </a:t>
            </a:r>
            <a:r>
              <a:rPr lang="en-US" altLang="zh-CN" dirty="0"/>
              <a:t>(1)  </a:t>
            </a:r>
            <a:r>
              <a:rPr lang="zh-CN" altLang="en-US" dirty="0"/>
              <a:t>与运算，逻辑乘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	 </a:t>
            </a:r>
            <a:r>
              <a:rPr lang="en-US" altLang="zh-CN" dirty="0"/>
              <a:t>(2)  </a:t>
            </a:r>
            <a:r>
              <a:rPr lang="zh-CN" altLang="en-US" dirty="0"/>
              <a:t>或运算，逻辑加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	 </a:t>
            </a:r>
            <a:r>
              <a:rPr lang="en-US" altLang="zh-CN" dirty="0"/>
              <a:t>(3)  </a:t>
            </a:r>
            <a:r>
              <a:rPr lang="zh-CN" altLang="en-US" dirty="0"/>
              <a:t>非运算，取反</a:t>
            </a:r>
          </a:p>
        </p:txBody>
      </p:sp>
    </p:spTree>
    <p:extLst>
      <p:ext uri="{BB962C8B-B14F-4D97-AF65-F5344CB8AC3E}">
        <p14:creationId xmlns:p14="http://schemas.microsoft.com/office/powerpoint/2010/main" val="1694147859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3AC7-E1B8-422D-9B1D-C5723703DF8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>
            <a:normAutofit/>
          </a:bodyPr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逻辑代数和普通代数的共同之处：变量和变量的运算。</a:t>
            </a:r>
          </a:p>
          <a:p>
            <a:pPr lvl="1"/>
            <a:r>
              <a:rPr lang="zh-CN" altLang="en-US" dirty="0"/>
              <a:t>逻辑代数一般用字母表示变量。</a:t>
            </a:r>
          </a:p>
          <a:p>
            <a:pPr lvl="1"/>
            <a:r>
              <a:rPr lang="zh-CN" altLang="en-US" dirty="0"/>
              <a:t>逻辑变量的取值：“</a:t>
            </a:r>
            <a:r>
              <a:rPr lang="en-US" altLang="zh-CN" dirty="0"/>
              <a:t>0”</a:t>
            </a:r>
            <a:r>
              <a:rPr lang="zh-CN" altLang="en-US" dirty="0"/>
              <a:t>或“</a:t>
            </a:r>
            <a:r>
              <a:rPr lang="en-US" altLang="zh-CN" dirty="0"/>
              <a:t>1”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逻辑代数的基本运算：与、或、非</a:t>
            </a:r>
          </a:p>
        </p:txBody>
      </p:sp>
    </p:spTree>
    <p:extLst>
      <p:ext uri="{BB962C8B-B14F-4D97-AF65-F5344CB8AC3E}">
        <p14:creationId xmlns:p14="http://schemas.microsoft.com/office/powerpoint/2010/main" val="1691923643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259-C407-49DF-86BC-02188C99030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71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逻辑代数的基本运算</a:t>
            </a:r>
          </a:p>
          <a:p>
            <a:pPr lvl="1"/>
            <a:r>
              <a:rPr lang="zh-CN" altLang="en-US" dirty="0"/>
              <a:t>逻辑代数的基本公式</a:t>
            </a:r>
          </a:p>
        </p:txBody>
      </p:sp>
    </p:spTree>
    <p:extLst>
      <p:ext uri="{BB962C8B-B14F-4D97-AF65-F5344CB8AC3E}">
        <p14:creationId xmlns:p14="http://schemas.microsoft.com/office/powerpoint/2010/main" val="149463484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906E-C178-4169-BCEA-6CD24A32C7C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268760"/>
            <a:ext cx="7772400" cy="47525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每周一布置课程作业，请同学们当周周日</a:t>
            </a:r>
            <a:r>
              <a:rPr lang="en-US" altLang="zh-CN" sz="2800" dirty="0"/>
              <a:t>23:59</a:t>
            </a:r>
            <a:r>
              <a:rPr lang="zh-CN" altLang="en-US" sz="2800" dirty="0"/>
              <a:t>之前完成，并在网络学堂的“课程作业”栏目中提交。助教在下周周日</a:t>
            </a:r>
            <a:r>
              <a:rPr lang="en-US" altLang="zh-CN" sz="2800" dirty="0"/>
              <a:t>23:59</a:t>
            </a:r>
            <a:r>
              <a:rPr lang="zh-CN" altLang="en-US" sz="2800" dirty="0"/>
              <a:t>之前批改完成。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因特殊情况未能按时完成，请在第</a:t>
            </a:r>
            <a:r>
              <a:rPr lang="en-US" altLang="zh-CN" sz="2800" dirty="0"/>
              <a:t>16</a:t>
            </a:r>
            <a:r>
              <a:rPr lang="zh-CN" altLang="en-US" sz="2800" dirty="0"/>
              <a:t>周结束之前自行联系助教补交，补交的每份作业扣</a:t>
            </a:r>
            <a:r>
              <a:rPr lang="en-US" altLang="zh-CN" sz="2800" dirty="0"/>
              <a:t>0.5</a:t>
            </a:r>
            <a:r>
              <a:rPr lang="zh-CN" altLang="en-US" sz="2800" dirty="0"/>
              <a:t>分，缺交一次扣</a:t>
            </a:r>
            <a:r>
              <a:rPr lang="en-US" altLang="zh-CN" sz="2800" dirty="0"/>
              <a:t>2</a:t>
            </a:r>
            <a:r>
              <a:rPr lang="zh-CN" altLang="en-US" sz="2800" dirty="0"/>
              <a:t>分（平时成绩共计</a:t>
            </a:r>
            <a:r>
              <a:rPr lang="en-US" altLang="zh-CN" sz="2800" dirty="0"/>
              <a:t>20</a:t>
            </a:r>
            <a:r>
              <a:rPr lang="zh-CN" altLang="en-US" sz="2800" dirty="0"/>
              <a:t>分）。</a:t>
            </a:r>
            <a:endParaRPr lang="en-US" altLang="zh-CN" sz="28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计</a:t>
            </a:r>
            <a:r>
              <a:rPr lang="en-US" altLang="zh-CN" sz="2400" dirty="0"/>
              <a:t>23</a:t>
            </a:r>
            <a:r>
              <a:rPr lang="zh-CN" altLang="en-US" sz="2400" dirty="0"/>
              <a:t>，</a:t>
            </a:r>
            <a:r>
              <a:rPr lang="en-US" altLang="zh-CN" sz="2400" dirty="0"/>
              <a:t>24</a:t>
            </a:r>
            <a:r>
              <a:rPr lang="zh-CN" altLang="en-US" sz="2400" dirty="0"/>
              <a:t>，</a:t>
            </a:r>
            <a:r>
              <a:rPr lang="en-US" altLang="zh-CN" sz="2400" dirty="0"/>
              <a:t>25</a:t>
            </a:r>
            <a:r>
              <a:rPr lang="zh-CN" altLang="en-US" sz="2400" dirty="0"/>
              <a:t>，</a:t>
            </a:r>
            <a:r>
              <a:rPr lang="en-US" altLang="zh-CN" sz="2400" dirty="0"/>
              <a:t>26</a:t>
            </a:r>
            <a:r>
              <a:rPr lang="zh-CN" altLang="en-US" sz="2400" dirty="0"/>
              <a:t>，</a:t>
            </a:r>
            <a:r>
              <a:rPr lang="en-US" altLang="zh-CN" sz="2400" dirty="0"/>
              <a:t>27</a:t>
            </a:r>
            <a:r>
              <a:rPr lang="zh-CN" altLang="en-US" sz="2400" dirty="0"/>
              <a:t>班联系</a:t>
            </a:r>
            <a:r>
              <a:rPr lang="en-US" altLang="zh-CN" sz="2400" dirty="0"/>
              <a:t>TA</a:t>
            </a:r>
            <a:r>
              <a:rPr lang="zh-CN" altLang="en-US" sz="2400" dirty="0"/>
              <a:t>李</a:t>
            </a:r>
            <a:r>
              <a:rPr lang="en-US" altLang="zh-CN" sz="2400" dirty="0"/>
              <a:t>(li-yang23@mails.tsinghua.edu.cn)</a:t>
            </a:r>
            <a:r>
              <a:rPr lang="zh-CN" altLang="en-US" sz="2400" dirty="0"/>
              <a:t>补交作业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其他同学联系</a:t>
            </a:r>
            <a:r>
              <a:rPr lang="en-US" altLang="zh-CN" sz="2400" dirty="0"/>
              <a:t>TA</a:t>
            </a:r>
            <a:r>
              <a:rPr lang="zh-CN" altLang="en-US" sz="2400" dirty="0"/>
              <a:t>官</a:t>
            </a:r>
            <a:r>
              <a:rPr lang="en-US" altLang="zh-CN" sz="2400" dirty="0"/>
              <a:t>(guanjz20@mails.tsinghua.edu.cn)</a:t>
            </a:r>
            <a:r>
              <a:rPr lang="zh-CN" altLang="en-US" sz="2400" dirty="0"/>
              <a:t>补交作业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550484018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94237"/>
              </p:ext>
            </p:extLst>
          </p:nvPr>
        </p:nvGraphicFramePr>
        <p:xfrm>
          <a:off x="1331651" y="4205439"/>
          <a:ext cx="6172195" cy="106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35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05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78169">
                <a:tc>
                  <a:txBody>
                    <a:bodyPr/>
                    <a:lstStyle/>
                    <a:p>
                      <a:pPr marR="5715"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5715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5715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30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63996" y="1412776"/>
            <a:ext cx="8456476" cy="4607024"/>
          </a:xfrm>
        </p:spPr>
        <p:txBody>
          <a:bodyPr/>
          <a:lstStyle/>
          <a:p>
            <a:r>
              <a:rPr lang="zh-CN" altLang="en-US" dirty="0"/>
              <a:t>对于一个</a:t>
            </a:r>
            <a:r>
              <a:rPr lang="en-US" altLang="zh-CN" dirty="0"/>
              <a:t>2</a:t>
            </a:r>
            <a:r>
              <a:rPr lang="zh-CN" altLang="en-US" dirty="0"/>
              <a:t>输入变量，一共有多少种逻辑？</a:t>
            </a:r>
          </a:p>
        </p:txBody>
      </p:sp>
      <p:sp>
        <p:nvSpPr>
          <p:cNvPr id="5" name="object 3"/>
          <p:cNvSpPr/>
          <p:nvPr/>
        </p:nvSpPr>
        <p:spPr>
          <a:xfrm>
            <a:off x="3956732" y="2717293"/>
            <a:ext cx="685800" cy="738664"/>
          </a:xfrm>
          <a:custGeom>
            <a:avLst/>
            <a:gdLst/>
            <a:ahLst/>
            <a:cxnLst/>
            <a:rect l="l" t="t" r="r" b="b"/>
            <a:pathLst>
              <a:path w="914400" h="711707">
                <a:moveTo>
                  <a:pt x="0" y="0"/>
                </a:moveTo>
                <a:lnTo>
                  <a:pt x="0" y="711707"/>
                </a:lnTo>
                <a:lnTo>
                  <a:pt x="914400" y="711707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</a:t>
            </a:r>
          </a:p>
          <a:p>
            <a:endParaRPr dirty="0"/>
          </a:p>
        </p:txBody>
      </p:sp>
      <p:sp>
        <p:nvSpPr>
          <p:cNvPr id="8" name="object 6"/>
          <p:cNvSpPr txBox="1"/>
          <p:nvPr/>
        </p:nvSpPr>
        <p:spPr>
          <a:xfrm>
            <a:off x="3281255" y="2703226"/>
            <a:ext cx="282633" cy="797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44200"/>
              </a:lnSpc>
            </a:pPr>
            <a:r>
              <a:rPr sz="1800" dirty="0">
                <a:latin typeface="Tahoma"/>
                <a:cs typeface="Tahoma"/>
              </a:rPr>
              <a:t>X Y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5014196" y="2945976"/>
            <a:ext cx="1085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2021060" y="3771607"/>
            <a:ext cx="1143" cy="369332"/>
          </a:xfrm>
          <a:custGeom>
            <a:avLst/>
            <a:gdLst/>
            <a:ahLst/>
            <a:cxnLst/>
            <a:rect l="l" t="t" r="r" b="b"/>
            <a:pathLst>
              <a:path w="1524" h="1396746">
                <a:moveTo>
                  <a:pt x="0" y="0"/>
                </a:moveTo>
                <a:lnTo>
                  <a:pt x="1524" y="13967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0"/>
          <p:cNvSpPr txBox="1"/>
          <p:nvPr/>
        </p:nvSpPr>
        <p:spPr>
          <a:xfrm>
            <a:off x="1462896" y="3821905"/>
            <a:ext cx="66083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25150" algn="l"/>
              </a:tabLst>
            </a:pPr>
            <a:r>
              <a:rPr sz="1800" dirty="0">
                <a:latin typeface="Tahoma"/>
                <a:cs typeface="Tahoma"/>
              </a:rPr>
              <a:t>X</a:t>
            </a:r>
            <a:r>
              <a:rPr lang="en-US" sz="1800" dirty="0">
                <a:latin typeface="Tahoma"/>
                <a:cs typeface="Tahoma"/>
              </a:rPr>
              <a:t>   </a:t>
            </a:r>
            <a:r>
              <a:rPr sz="1800" dirty="0">
                <a:latin typeface="Tahoma"/>
                <a:cs typeface="Tahoma"/>
              </a:rPr>
              <a:t>Y</a:t>
            </a:r>
          </a:p>
        </p:txBody>
      </p:sp>
      <p:sp>
        <p:nvSpPr>
          <p:cNvPr id="12" name="object 11"/>
          <p:cNvSpPr txBox="1"/>
          <p:nvPr/>
        </p:nvSpPr>
        <p:spPr>
          <a:xfrm>
            <a:off x="3059832" y="3821911"/>
            <a:ext cx="33702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6</a:t>
            </a:r>
            <a:r>
              <a:rPr lang="zh-CN" altLang="en-US" sz="1800" dirty="0">
                <a:latin typeface="Tahoma"/>
                <a:cs typeface="Tahoma"/>
              </a:rPr>
              <a:t>种可能的逻辑函数</a:t>
            </a:r>
            <a:r>
              <a:rPr sz="1800" spc="-5" dirty="0">
                <a:latin typeface="Tahoma"/>
                <a:cs typeface="Tahoma"/>
              </a:rPr>
              <a:t>(</a:t>
            </a:r>
            <a:r>
              <a:rPr sz="1800" spc="-10" dirty="0">
                <a:latin typeface="Tahoma"/>
                <a:cs typeface="Tahoma"/>
              </a:rPr>
              <a:t>F</a:t>
            </a:r>
            <a:r>
              <a:rPr sz="1800" spc="-7" baseline="-23148" dirty="0">
                <a:latin typeface="Tahoma"/>
                <a:cs typeface="Tahoma"/>
              </a:rPr>
              <a:t>0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spc="-5" dirty="0">
                <a:latin typeface="Tahoma"/>
                <a:cs typeface="Tahoma"/>
              </a:rPr>
              <a:t>F</a:t>
            </a:r>
            <a:r>
              <a:rPr sz="1800" spc="-7" baseline="-23148" dirty="0">
                <a:latin typeface="Tahoma"/>
                <a:cs typeface="Tahoma"/>
              </a:rPr>
              <a:t>15</a:t>
            </a:r>
            <a:r>
              <a:rPr sz="1800" dirty="0">
                <a:latin typeface="Tahoma"/>
                <a:cs typeface="Tahoma"/>
              </a:rPr>
              <a:t>)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923563" y="5241507"/>
            <a:ext cx="6248836" cy="1094671"/>
            <a:chOff x="1040751" y="5241504"/>
            <a:chExt cx="8331781" cy="1094672"/>
          </a:xfrm>
        </p:grpSpPr>
        <p:sp>
          <p:nvSpPr>
            <p:cNvPr id="13" name="object 12"/>
            <p:cNvSpPr txBox="1"/>
            <p:nvPr/>
          </p:nvSpPr>
          <p:spPr>
            <a:xfrm>
              <a:off x="2123599" y="5589237"/>
              <a:ext cx="14414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dirty="0">
                  <a:latin typeface="Tahoma"/>
                  <a:cs typeface="Tahoma"/>
                </a:rPr>
                <a:t>X</a:t>
              </a:r>
            </a:p>
          </p:txBody>
        </p:sp>
        <p:sp>
          <p:nvSpPr>
            <p:cNvPr id="14" name="object 13"/>
            <p:cNvSpPr txBox="1"/>
            <p:nvPr/>
          </p:nvSpPr>
          <p:spPr>
            <a:xfrm>
              <a:off x="2843872" y="5517232"/>
              <a:ext cx="287444" cy="2525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dirty="0">
                  <a:latin typeface="Tahoma"/>
                  <a:cs typeface="Tahoma"/>
                </a:rPr>
                <a:t>Y</a:t>
              </a:r>
            </a:p>
          </p:txBody>
        </p:sp>
        <p:sp>
          <p:nvSpPr>
            <p:cNvPr id="15" name="object 14"/>
            <p:cNvSpPr/>
            <p:nvPr/>
          </p:nvSpPr>
          <p:spPr>
            <a:xfrm>
              <a:off x="2311396" y="5275679"/>
              <a:ext cx="460404" cy="369332"/>
            </a:xfrm>
            <a:custGeom>
              <a:avLst/>
              <a:gdLst/>
              <a:ahLst/>
              <a:cxnLst/>
              <a:rect l="l" t="t" r="r" b="b"/>
              <a:pathLst>
                <a:path w="393192" h="241553">
                  <a:moveTo>
                    <a:pt x="393192" y="0"/>
                  </a:moveTo>
                  <a:lnTo>
                    <a:pt x="0" y="2415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3103941" y="5250532"/>
              <a:ext cx="571500" cy="369332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571500" y="0"/>
                  </a:moveTo>
                  <a:lnTo>
                    <a:pt x="0" y="266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" name="object 16"/>
            <p:cNvSpPr txBox="1"/>
            <p:nvPr/>
          </p:nvSpPr>
          <p:spPr>
            <a:xfrm>
              <a:off x="4379979" y="5855930"/>
              <a:ext cx="1982155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1760"/>
                </a:lnSpc>
              </a:pPr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NO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R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  <a:p>
              <a:pPr algn="ctr">
                <a:lnSpc>
                  <a:spcPts val="1760"/>
                </a:lnSpc>
              </a:pP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NO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T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spc="-5" dirty="0">
                  <a:latin typeface="Tahoma"/>
                  <a:cs typeface="Tahoma"/>
                </a:rPr>
                <a:t>(</a:t>
              </a:r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10" dirty="0">
                  <a:latin typeface="Tahoma"/>
                  <a:cs typeface="Tahoma"/>
                </a:rPr>
                <a:t> 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OR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Y)</a:t>
              </a:r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7512949" y="5854661"/>
              <a:ext cx="1859583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1760"/>
                </a:lnSpc>
              </a:pPr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NAN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D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  <a:p>
              <a:pPr algn="ctr">
                <a:lnSpc>
                  <a:spcPts val="1760"/>
                </a:lnSpc>
              </a:pP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NO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T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spc="-5" dirty="0">
                  <a:latin typeface="Tahoma"/>
                  <a:cs typeface="Tahoma"/>
                </a:rPr>
                <a:t>(</a:t>
              </a:r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10" dirty="0">
                  <a:latin typeface="Tahoma"/>
                  <a:cs typeface="Tahoma"/>
                </a:rPr>
                <a:t> 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AN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D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Y)</a:t>
              </a:r>
            </a:p>
          </p:txBody>
        </p:sp>
        <p:sp>
          <p:nvSpPr>
            <p:cNvPr id="19" name="object 18"/>
            <p:cNvSpPr/>
            <p:nvPr/>
          </p:nvSpPr>
          <p:spPr>
            <a:xfrm>
              <a:off x="7876143" y="5267925"/>
              <a:ext cx="332389" cy="532735"/>
            </a:xfrm>
            <a:custGeom>
              <a:avLst/>
              <a:gdLst/>
              <a:ahLst/>
              <a:cxnLst/>
              <a:rect l="l" t="t" r="r" b="b"/>
              <a:pathLst>
                <a:path w="364998" h="569976">
                  <a:moveTo>
                    <a:pt x="0" y="0"/>
                  </a:moveTo>
                  <a:lnTo>
                    <a:pt x="364998" y="5699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5076056" y="5309198"/>
              <a:ext cx="153537" cy="460630"/>
            </a:xfrm>
            <a:custGeom>
              <a:avLst/>
              <a:gdLst/>
              <a:ahLst/>
              <a:cxnLst/>
              <a:rect l="l" t="t" r="r" b="b"/>
              <a:pathLst>
                <a:path w="342900" h="784098">
                  <a:moveTo>
                    <a:pt x="0" y="0"/>
                  </a:moveTo>
                  <a:lnTo>
                    <a:pt x="342900" y="7840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1" name="object 20"/>
            <p:cNvSpPr txBox="1"/>
            <p:nvPr/>
          </p:nvSpPr>
          <p:spPr>
            <a:xfrm>
              <a:off x="8773840" y="5539587"/>
              <a:ext cx="13652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dirty="0">
                  <a:latin typeface="Tahoma"/>
                  <a:cs typeface="Tahoma"/>
                </a:rPr>
                <a:t>1</a:t>
              </a:r>
            </a:p>
          </p:txBody>
        </p:sp>
        <p:sp>
          <p:nvSpPr>
            <p:cNvPr id="22" name="object 21"/>
            <p:cNvSpPr/>
            <p:nvPr/>
          </p:nvSpPr>
          <p:spPr>
            <a:xfrm>
              <a:off x="1172270" y="5241504"/>
              <a:ext cx="203453" cy="369332"/>
            </a:xfrm>
            <a:custGeom>
              <a:avLst/>
              <a:gdLst/>
              <a:ahLst/>
              <a:cxnLst/>
              <a:rect l="l" t="t" r="r" b="b"/>
              <a:pathLst>
                <a:path w="178307" h="127253">
                  <a:moveTo>
                    <a:pt x="178307" y="0"/>
                  </a:moveTo>
                  <a:lnTo>
                    <a:pt x="0" y="1272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8296969" y="5318731"/>
              <a:ext cx="426691" cy="270505"/>
            </a:xfrm>
            <a:custGeom>
              <a:avLst/>
              <a:gdLst/>
              <a:ahLst/>
              <a:cxnLst/>
              <a:rect l="l" t="t" r="r" b="b"/>
              <a:pathLst>
                <a:path w="152400" h="126492">
                  <a:moveTo>
                    <a:pt x="0" y="0"/>
                  </a:moveTo>
                  <a:lnTo>
                    <a:pt x="152400" y="1264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6876256" y="5301208"/>
              <a:ext cx="334180" cy="250118"/>
            </a:xfrm>
            <a:custGeom>
              <a:avLst/>
              <a:gdLst/>
              <a:ahLst/>
              <a:cxnLst/>
              <a:rect l="l" t="t" r="r" b="b"/>
              <a:pathLst>
                <a:path w="368807" h="241553">
                  <a:moveTo>
                    <a:pt x="0" y="0"/>
                  </a:moveTo>
                  <a:lnTo>
                    <a:pt x="368807" y="2415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5" name="object 24"/>
            <p:cNvSpPr txBox="1"/>
            <p:nvPr/>
          </p:nvSpPr>
          <p:spPr>
            <a:xfrm>
              <a:off x="1040751" y="5609679"/>
              <a:ext cx="1198573" cy="55656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dirty="0">
                  <a:latin typeface="Tahoma"/>
                  <a:cs typeface="Tahoma"/>
                </a:rPr>
                <a:t>0</a:t>
              </a:r>
            </a:p>
            <a:p>
              <a:pPr marL="28575">
                <a:spcBef>
                  <a:spcPts val="480"/>
                </a:spcBef>
              </a:pPr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spc="-5" dirty="0">
                  <a:solidFill>
                    <a:srgbClr val="FF5050"/>
                  </a:solidFill>
                  <a:latin typeface="Tahoma"/>
                  <a:cs typeface="Tahoma"/>
                </a:rPr>
                <a:t>AN</a:t>
              </a:r>
              <a:r>
                <a:rPr sz="1600" dirty="0">
                  <a:solidFill>
                    <a:srgbClr val="FF5050"/>
                  </a:solidFill>
                  <a:latin typeface="Tahoma"/>
                  <a:cs typeface="Tahoma"/>
                </a:rPr>
                <a:t>D</a:t>
              </a:r>
              <a:r>
                <a:rPr sz="1600" spc="-5" dirty="0">
                  <a:solidFill>
                    <a:srgbClr val="FF5050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</p:txBody>
        </p:sp>
        <p:sp>
          <p:nvSpPr>
            <p:cNvPr id="26" name="object 25"/>
            <p:cNvSpPr txBox="1"/>
            <p:nvPr/>
          </p:nvSpPr>
          <p:spPr>
            <a:xfrm>
              <a:off x="6876256" y="5554439"/>
              <a:ext cx="1118603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NO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T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X</a:t>
              </a:r>
            </a:p>
          </p:txBody>
        </p:sp>
        <p:sp>
          <p:nvSpPr>
            <p:cNvPr id="27" name="object 26"/>
            <p:cNvSpPr txBox="1"/>
            <p:nvPr/>
          </p:nvSpPr>
          <p:spPr>
            <a:xfrm>
              <a:off x="2815283" y="5805261"/>
              <a:ext cx="1660707" cy="5309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XO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R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  <a:p>
              <a:pPr marL="567696">
                <a:spcBef>
                  <a:spcPts val="315"/>
                </a:spcBef>
              </a:pPr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OR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</p:txBody>
        </p:sp>
        <p:sp>
          <p:nvSpPr>
            <p:cNvPr id="28" name="object 27"/>
            <p:cNvSpPr txBox="1"/>
            <p:nvPr/>
          </p:nvSpPr>
          <p:spPr>
            <a:xfrm>
              <a:off x="6362133" y="5915490"/>
              <a:ext cx="982253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NO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T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</p:txBody>
        </p:sp>
        <p:sp>
          <p:nvSpPr>
            <p:cNvPr id="29" name="object 28"/>
            <p:cNvSpPr/>
            <p:nvPr/>
          </p:nvSpPr>
          <p:spPr>
            <a:xfrm>
              <a:off x="1552014" y="5244998"/>
              <a:ext cx="317487" cy="609663"/>
            </a:xfrm>
            <a:custGeom>
              <a:avLst/>
              <a:gdLst/>
              <a:ahLst/>
              <a:cxnLst/>
              <a:rect l="l" t="t" r="r" b="b"/>
              <a:pathLst>
                <a:path w="355854" h="432053">
                  <a:moveTo>
                    <a:pt x="355854" y="0"/>
                  </a:moveTo>
                  <a:lnTo>
                    <a:pt x="0" y="43205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0" name="object 29"/>
            <p:cNvSpPr/>
            <p:nvPr/>
          </p:nvSpPr>
          <p:spPr>
            <a:xfrm>
              <a:off x="4095867" y="5254719"/>
              <a:ext cx="541979" cy="761966"/>
            </a:xfrm>
            <a:custGeom>
              <a:avLst/>
              <a:gdLst/>
              <a:ahLst/>
              <a:cxnLst/>
              <a:rect l="l" t="t" r="r" b="b"/>
              <a:pathLst>
                <a:path w="368046" h="622553">
                  <a:moveTo>
                    <a:pt x="368046" y="0"/>
                  </a:moveTo>
                  <a:lnTo>
                    <a:pt x="0" y="6225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5996493" y="5250530"/>
              <a:ext cx="649752" cy="604131"/>
            </a:xfrm>
            <a:custGeom>
              <a:avLst/>
              <a:gdLst/>
              <a:ahLst/>
              <a:cxnLst/>
              <a:rect l="l" t="t" r="r" b="b"/>
              <a:pathLst>
                <a:path w="546353" h="266700">
                  <a:moveTo>
                    <a:pt x="0" y="0"/>
                  </a:moveTo>
                  <a:lnTo>
                    <a:pt x="546353" y="266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2" name="object 31"/>
            <p:cNvSpPr/>
            <p:nvPr/>
          </p:nvSpPr>
          <p:spPr>
            <a:xfrm>
              <a:off x="3534723" y="5280247"/>
              <a:ext cx="605229" cy="481102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342900" y="0"/>
                  </a:moveTo>
                  <a:lnTo>
                    <a:pt x="0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3" name="object 32"/>
            <p:cNvSpPr txBox="1"/>
            <p:nvPr/>
          </p:nvSpPr>
          <p:spPr>
            <a:xfrm>
              <a:off x="5532107" y="5559040"/>
              <a:ext cx="870501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=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</p:txBody>
        </p:sp>
        <p:sp>
          <p:nvSpPr>
            <p:cNvPr id="34" name="object 33"/>
            <p:cNvSpPr/>
            <p:nvPr/>
          </p:nvSpPr>
          <p:spPr>
            <a:xfrm>
              <a:off x="5540817" y="5280248"/>
              <a:ext cx="319151" cy="308989"/>
            </a:xfrm>
            <a:custGeom>
              <a:avLst/>
              <a:gdLst/>
              <a:ahLst/>
              <a:cxnLst/>
              <a:rect l="l" t="t" r="r" b="b"/>
              <a:pathLst>
                <a:path w="317753" h="381000">
                  <a:moveTo>
                    <a:pt x="0" y="0"/>
                  </a:moveTo>
                  <a:lnTo>
                    <a:pt x="317753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</p:grpSp>
      <p:sp>
        <p:nvSpPr>
          <p:cNvPr id="37" name="右箭头 36"/>
          <p:cNvSpPr/>
          <p:nvPr/>
        </p:nvSpPr>
        <p:spPr>
          <a:xfrm>
            <a:off x="3592463" y="2807825"/>
            <a:ext cx="335693" cy="276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3599859" y="3153109"/>
            <a:ext cx="335693" cy="276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4640858" y="2960224"/>
            <a:ext cx="335693" cy="276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774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6</a:t>
            </a:r>
            <a:r>
              <a:rPr lang="zh-CN" altLang="en-US"/>
              <a:t>）</a:t>
            </a:r>
          </a:p>
        </p:txBody>
      </p:sp>
      <p:sp>
        <p:nvSpPr>
          <p:cNvPr id="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4D43-49D7-482E-885A-E8B0C6BBE01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逻辑代数的基本运算：与、或、非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en-US" altLang="zh-CN" dirty="0"/>
              <a:t>(1)  </a:t>
            </a:r>
            <a:r>
              <a:rPr lang="zh-CN" altLang="en-US" dirty="0"/>
              <a:t>与运算，逻辑乘</a:t>
            </a:r>
          </a:p>
        </p:txBody>
      </p:sp>
      <p:graphicFrame>
        <p:nvGraphicFramePr>
          <p:cNvPr id="115798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22592"/>
              </p:ext>
            </p:extLst>
          </p:nvPr>
        </p:nvGraphicFramePr>
        <p:xfrm>
          <a:off x="1943101" y="3200401"/>
          <a:ext cx="2514600" cy="216463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5793" name="Group 81"/>
          <p:cNvGrpSpPr>
            <a:grpSpLocks/>
          </p:cNvGrpSpPr>
          <p:nvPr/>
        </p:nvGrpSpPr>
        <p:grpSpPr bwMode="auto">
          <a:xfrm>
            <a:off x="4743451" y="2590800"/>
            <a:ext cx="3086100" cy="1447800"/>
            <a:chOff x="3024" y="1872"/>
            <a:chExt cx="2592" cy="912"/>
          </a:xfrm>
        </p:grpSpPr>
        <p:grpSp>
          <p:nvGrpSpPr>
            <p:cNvPr id="115719" name="Group 7"/>
            <p:cNvGrpSpPr>
              <a:grpSpLocks/>
            </p:cNvGrpSpPr>
            <p:nvPr/>
          </p:nvGrpSpPr>
          <p:grpSpPr bwMode="auto">
            <a:xfrm>
              <a:off x="3648" y="1872"/>
              <a:ext cx="288" cy="192"/>
              <a:chOff x="2832" y="1968"/>
              <a:chExt cx="288" cy="192"/>
            </a:xfrm>
          </p:grpSpPr>
          <p:sp>
            <p:nvSpPr>
              <p:cNvPr id="115716" name="Oval 4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17" name="Oval 5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18" name="Line 6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5720" name="Group 8"/>
            <p:cNvGrpSpPr>
              <a:grpSpLocks/>
            </p:cNvGrpSpPr>
            <p:nvPr/>
          </p:nvGrpSpPr>
          <p:grpSpPr bwMode="auto">
            <a:xfrm>
              <a:off x="4368" y="1872"/>
              <a:ext cx="288" cy="192"/>
              <a:chOff x="2832" y="1968"/>
              <a:chExt cx="288" cy="192"/>
            </a:xfrm>
          </p:grpSpPr>
          <p:sp>
            <p:nvSpPr>
              <p:cNvPr id="115721" name="Oval 9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2" name="Oval 10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3" name="Line 11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3936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15728" name="Group 16"/>
            <p:cNvGrpSpPr>
              <a:grpSpLocks/>
            </p:cNvGrpSpPr>
            <p:nvPr/>
          </p:nvGrpSpPr>
          <p:grpSpPr bwMode="auto">
            <a:xfrm>
              <a:off x="4992" y="2304"/>
              <a:ext cx="240" cy="240"/>
              <a:chOff x="2832" y="2688"/>
              <a:chExt cx="240" cy="240"/>
            </a:xfrm>
          </p:grpSpPr>
          <p:sp>
            <p:nvSpPr>
              <p:cNvPr id="115725" name="Oval 13"/>
              <p:cNvSpPr>
                <a:spLocks noChangeArrowheads="1"/>
              </p:cNvSpPr>
              <p:nvPr/>
            </p:nvSpPr>
            <p:spPr bwMode="auto">
              <a:xfrm>
                <a:off x="2832" y="268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6" name="Line 14"/>
              <p:cNvSpPr>
                <a:spLocks noChangeShapeType="1"/>
              </p:cNvSpPr>
              <p:nvPr/>
            </p:nvSpPr>
            <p:spPr bwMode="auto">
              <a:xfrm>
                <a:off x="2880" y="273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27" name="Line 15"/>
              <p:cNvSpPr>
                <a:spLocks noChangeShapeType="1"/>
              </p:cNvSpPr>
              <p:nvPr/>
            </p:nvSpPr>
            <p:spPr bwMode="auto">
              <a:xfrm flipH="1">
                <a:off x="2880" y="273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5729" name="Line 17"/>
            <p:cNvSpPr>
              <a:spLocks noChangeShapeType="1"/>
            </p:cNvSpPr>
            <p:nvPr/>
          </p:nvSpPr>
          <p:spPr bwMode="auto">
            <a:xfrm>
              <a:off x="465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0" name="Line 18"/>
            <p:cNvSpPr>
              <a:spLocks noChangeShapeType="1"/>
            </p:cNvSpPr>
            <p:nvPr/>
          </p:nvSpPr>
          <p:spPr bwMode="auto">
            <a:xfrm>
              <a:off x="5136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1" name="Line 19"/>
            <p:cNvSpPr>
              <a:spLocks noChangeShapeType="1"/>
            </p:cNvSpPr>
            <p:nvPr/>
          </p:nvSpPr>
          <p:spPr bwMode="auto">
            <a:xfrm>
              <a:off x="513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2" name="Line 20"/>
            <p:cNvSpPr>
              <a:spLocks noChangeShapeType="1"/>
            </p:cNvSpPr>
            <p:nvPr/>
          </p:nvSpPr>
          <p:spPr bwMode="auto">
            <a:xfrm flipH="1">
              <a:off x="3264" y="278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3" name="Line 21"/>
            <p:cNvSpPr>
              <a:spLocks noChangeShapeType="1"/>
            </p:cNvSpPr>
            <p:nvPr/>
          </p:nvSpPr>
          <p:spPr bwMode="auto">
            <a:xfrm flipV="1">
              <a:off x="3264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4" name="Line 22"/>
            <p:cNvSpPr>
              <a:spLocks noChangeShapeType="1"/>
            </p:cNvSpPr>
            <p:nvPr/>
          </p:nvSpPr>
          <p:spPr bwMode="auto">
            <a:xfrm>
              <a:off x="3264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5" name="Line 23"/>
            <p:cNvSpPr>
              <a:spLocks noChangeShapeType="1"/>
            </p:cNvSpPr>
            <p:nvPr/>
          </p:nvSpPr>
          <p:spPr bwMode="auto">
            <a:xfrm>
              <a:off x="3168" y="244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6" name="Line 24"/>
            <p:cNvSpPr>
              <a:spLocks noChangeShapeType="1"/>
            </p:cNvSpPr>
            <p:nvPr/>
          </p:nvSpPr>
          <p:spPr bwMode="auto">
            <a:xfrm>
              <a:off x="3024" y="2400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7" name="Line 25"/>
            <p:cNvSpPr>
              <a:spLocks noChangeShapeType="1"/>
            </p:cNvSpPr>
            <p:nvPr/>
          </p:nvSpPr>
          <p:spPr bwMode="auto">
            <a:xfrm>
              <a:off x="3264" y="20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8" name="Text Box 26"/>
            <p:cNvSpPr txBox="1">
              <a:spLocks noChangeArrowheads="1"/>
            </p:cNvSpPr>
            <p:nvPr/>
          </p:nvSpPr>
          <p:spPr bwMode="auto">
            <a:xfrm>
              <a:off x="3648" y="2064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15739" name="Text Box 27"/>
            <p:cNvSpPr txBox="1">
              <a:spLocks noChangeArrowheads="1"/>
            </p:cNvSpPr>
            <p:nvPr/>
          </p:nvSpPr>
          <p:spPr bwMode="auto">
            <a:xfrm>
              <a:off x="4368" y="2064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15768" name="Text Box 56"/>
            <p:cNvSpPr txBox="1">
              <a:spLocks noChangeArrowheads="1"/>
            </p:cNvSpPr>
            <p:nvPr/>
          </p:nvSpPr>
          <p:spPr bwMode="auto">
            <a:xfrm>
              <a:off x="5280" y="2256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F</a:t>
              </a:r>
            </a:p>
          </p:txBody>
        </p:sp>
      </p:grpSp>
      <p:graphicFrame>
        <p:nvGraphicFramePr>
          <p:cNvPr id="115799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412484"/>
              </p:ext>
            </p:extLst>
          </p:nvPr>
        </p:nvGraphicFramePr>
        <p:xfrm>
          <a:off x="2465766" y="5808108"/>
          <a:ext cx="1530170" cy="429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3" imgW="749160" imgH="164880" progId="Equation.DSMT4">
                  <p:embed/>
                </p:oleObj>
              </mc:Choice>
              <mc:Fallback>
                <p:oleObj name="Equation" r:id="rId3" imgW="7491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766" y="5808108"/>
                        <a:ext cx="1530170" cy="4292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801" name="Group 89"/>
          <p:cNvGrpSpPr>
            <a:grpSpLocks/>
          </p:cNvGrpSpPr>
          <p:nvPr/>
        </p:nvGrpSpPr>
        <p:grpSpPr bwMode="auto">
          <a:xfrm>
            <a:off x="4743462" y="4114800"/>
            <a:ext cx="3042048" cy="1295400"/>
            <a:chOff x="3024" y="3024"/>
            <a:chExt cx="2555" cy="816"/>
          </a:xfrm>
        </p:grpSpPr>
        <p:grpSp>
          <p:nvGrpSpPr>
            <p:cNvPr id="115794" name="Group 82"/>
            <p:cNvGrpSpPr>
              <a:grpSpLocks/>
            </p:cNvGrpSpPr>
            <p:nvPr/>
          </p:nvGrpSpPr>
          <p:grpSpPr bwMode="auto">
            <a:xfrm>
              <a:off x="3024" y="3024"/>
              <a:ext cx="2208" cy="816"/>
              <a:chOff x="3024" y="3024"/>
              <a:chExt cx="2208" cy="816"/>
            </a:xfrm>
          </p:grpSpPr>
          <p:sp>
            <p:nvSpPr>
              <p:cNvPr id="115770" name="Oval 58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9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5771" name="Oval 59"/>
              <p:cNvSpPr>
                <a:spLocks noChangeArrowheads="1"/>
              </p:cNvSpPr>
              <p:nvPr/>
            </p:nvSpPr>
            <p:spPr bwMode="auto">
              <a:xfrm>
                <a:off x="3840" y="3024"/>
                <a:ext cx="9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5772" name="Line 60"/>
              <p:cNvSpPr>
                <a:spLocks noChangeShapeType="1"/>
              </p:cNvSpPr>
              <p:nvPr/>
            </p:nvSpPr>
            <p:spPr bwMode="auto">
              <a:xfrm>
                <a:off x="3744" y="3072"/>
                <a:ext cx="9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5774" name="Oval 62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9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75" name="Oval 63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9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76" name="Line 64"/>
              <p:cNvSpPr>
                <a:spLocks noChangeShapeType="1"/>
              </p:cNvSpPr>
              <p:nvPr/>
            </p:nvSpPr>
            <p:spPr bwMode="auto">
              <a:xfrm>
                <a:off x="4464" y="3072"/>
                <a:ext cx="9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77" name="Line 65"/>
              <p:cNvSpPr>
                <a:spLocks noChangeShapeType="1"/>
              </p:cNvSpPr>
              <p:nvPr/>
            </p:nvSpPr>
            <p:spPr bwMode="auto">
              <a:xfrm>
                <a:off x="3936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15778" name="Group 66"/>
              <p:cNvGrpSpPr>
                <a:grpSpLocks/>
              </p:cNvGrpSpPr>
              <p:nvPr/>
            </p:nvGrpSpPr>
            <p:grpSpPr bwMode="auto">
              <a:xfrm>
                <a:off x="4992" y="3360"/>
                <a:ext cx="240" cy="240"/>
                <a:chOff x="2832" y="2688"/>
                <a:chExt cx="240" cy="240"/>
              </a:xfrm>
            </p:grpSpPr>
            <p:sp>
              <p:nvSpPr>
                <p:cNvPr id="115779" name="Oval 67"/>
                <p:cNvSpPr>
                  <a:spLocks noChangeArrowheads="1"/>
                </p:cNvSpPr>
                <p:nvPr/>
              </p:nvSpPr>
              <p:spPr bwMode="auto">
                <a:xfrm>
                  <a:off x="2832" y="2688"/>
                  <a:ext cx="240" cy="240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780" name="Line 68"/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578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880" y="2736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15782" name="Line 70"/>
              <p:cNvSpPr>
                <a:spLocks noChangeShapeType="1"/>
              </p:cNvSpPr>
              <p:nvPr/>
            </p:nvSpPr>
            <p:spPr bwMode="auto">
              <a:xfrm>
                <a:off x="4656" y="30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3" name="Line 71"/>
              <p:cNvSpPr>
                <a:spLocks noChangeShapeType="1"/>
              </p:cNvSpPr>
              <p:nvPr/>
            </p:nvSpPr>
            <p:spPr bwMode="auto">
              <a:xfrm>
                <a:off x="51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4" name="Line 72"/>
              <p:cNvSpPr>
                <a:spLocks noChangeShapeType="1"/>
              </p:cNvSpPr>
              <p:nvPr/>
            </p:nvSpPr>
            <p:spPr bwMode="auto">
              <a:xfrm>
                <a:off x="5136" y="36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5" name="Line 73"/>
              <p:cNvSpPr>
                <a:spLocks noChangeShapeType="1"/>
              </p:cNvSpPr>
              <p:nvPr/>
            </p:nvSpPr>
            <p:spPr bwMode="auto">
              <a:xfrm flipH="1">
                <a:off x="3264" y="384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6" name="Line 74"/>
              <p:cNvSpPr>
                <a:spLocks noChangeShapeType="1"/>
              </p:cNvSpPr>
              <p:nvPr/>
            </p:nvSpPr>
            <p:spPr bwMode="auto">
              <a:xfrm flipV="1">
                <a:off x="3264" y="35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7" name="Line 75"/>
              <p:cNvSpPr>
                <a:spLocks noChangeShapeType="1"/>
              </p:cNvSpPr>
              <p:nvPr/>
            </p:nvSpPr>
            <p:spPr bwMode="auto">
              <a:xfrm>
                <a:off x="3264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8" name="Line 76"/>
              <p:cNvSpPr>
                <a:spLocks noChangeShapeType="1"/>
              </p:cNvSpPr>
              <p:nvPr/>
            </p:nvSpPr>
            <p:spPr bwMode="auto">
              <a:xfrm>
                <a:off x="3168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9" name="Line 77"/>
              <p:cNvSpPr>
                <a:spLocks noChangeShapeType="1"/>
              </p:cNvSpPr>
              <p:nvPr/>
            </p:nvSpPr>
            <p:spPr bwMode="auto">
              <a:xfrm>
                <a:off x="3024" y="3456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90" name="Line 78"/>
              <p:cNvSpPr>
                <a:spLocks noChangeShapeType="1"/>
              </p:cNvSpPr>
              <p:nvPr/>
            </p:nvSpPr>
            <p:spPr bwMode="auto">
              <a:xfrm>
                <a:off x="3264" y="30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91" name="Text Box 79"/>
              <p:cNvSpPr txBox="1">
                <a:spLocks noChangeArrowheads="1"/>
              </p:cNvSpPr>
              <p:nvPr/>
            </p:nvSpPr>
            <p:spPr bwMode="auto">
              <a:xfrm>
                <a:off x="3648" y="3120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115792" name="Text Box 80"/>
              <p:cNvSpPr txBox="1">
                <a:spLocks noChangeArrowheads="1"/>
              </p:cNvSpPr>
              <p:nvPr/>
            </p:nvSpPr>
            <p:spPr bwMode="auto">
              <a:xfrm>
                <a:off x="4368" y="3120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</p:grpSp>
        <p:sp>
          <p:nvSpPr>
            <p:cNvPr id="115800" name="Rectangle 88"/>
            <p:cNvSpPr>
              <a:spLocks noChangeArrowheads="1"/>
            </p:cNvSpPr>
            <p:nvPr/>
          </p:nvSpPr>
          <p:spPr bwMode="auto">
            <a:xfrm>
              <a:off x="5280" y="3360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</p:grpSp>
      <p:grpSp>
        <p:nvGrpSpPr>
          <p:cNvPr id="115802" name="Group 90"/>
          <p:cNvGrpSpPr>
            <a:grpSpLocks/>
          </p:cNvGrpSpPr>
          <p:nvPr/>
        </p:nvGrpSpPr>
        <p:grpSpPr bwMode="auto">
          <a:xfrm>
            <a:off x="4686310" y="5638810"/>
            <a:ext cx="1513285" cy="796926"/>
            <a:chOff x="3877" y="2053"/>
            <a:chExt cx="1271" cy="502"/>
          </a:xfrm>
        </p:grpSpPr>
        <p:sp>
          <p:nvSpPr>
            <p:cNvPr id="115803" name="Rectangle 91"/>
            <p:cNvSpPr>
              <a:spLocks noChangeArrowheads="1"/>
            </p:cNvSpPr>
            <p:nvPr/>
          </p:nvSpPr>
          <p:spPr bwMode="auto">
            <a:xfrm>
              <a:off x="4377" y="2114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04" name="Line 92"/>
            <p:cNvSpPr>
              <a:spLocks noChangeShapeType="1"/>
            </p:cNvSpPr>
            <p:nvPr/>
          </p:nvSpPr>
          <p:spPr bwMode="auto">
            <a:xfrm flipH="1">
              <a:off x="4104" y="220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05" name="Line 93"/>
            <p:cNvSpPr>
              <a:spLocks noChangeShapeType="1"/>
            </p:cNvSpPr>
            <p:nvPr/>
          </p:nvSpPr>
          <p:spPr bwMode="auto">
            <a:xfrm flipH="1">
              <a:off x="4105" y="238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06" name="Line 94"/>
            <p:cNvSpPr>
              <a:spLocks noChangeShapeType="1"/>
            </p:cNvSpPr>
            <p:nvPr/>
          </p:nvSpPr>
          <p:spPr bwMode="auto">
            <a:xfrm flipH="1">
              <a:off x="4604" y="229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07" name="Text Box 95"/>
            <p:cNvSpPr txBox="1">
              <a:spLocks noChangeArrowheads="1"/>
            </p:cNvSpPr>
            <p:nvPr/>
          </p:nvSpPr>
          <p:spPr bwMode="auto">
            <a:xfrm>
              <a:off x="3877" y="226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15808" name="Text Box 96"/>
            <p:cNvSpPr txBox="1">
              <a:spLocks noChangeArrowheads="1"/>
            </p:cNvSpPr>
            <p:nvPr/>
          </p:nvSpPr>
          <p:spPr bwMode="auto">
            <a:xfrm>
              <a:off x="3878" y="2053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15809" name="Text Box 97"/>
            <p:cNvSpPr txBox="1">
              <a:spLocks noChangeArrowheads="1"/>
            </p:cNvSpPr>
            <p:nvPr/>
          </p:nvSpPr>
          <p:spPr bwMode="auto">
            <a:xfrm>
              <a:off x="4921" y="214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5517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7</a:t>
            </a:r>
            <a:r>
              <a:rPr lang="zh-CN" altLang="en-US"/>
              <a:t>）</a:t>
            </a:r>
          </a:p>
        </p:txBody>
      </p:sp>
      <p:sp>
        <p:nvSpPr>
          <p:cNvPr id="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A2BC-3173-45AF-A403-3DF0D2B623B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逻辑代数的基本运算：与、或、非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  </a:t>
            </a:r>
            <a:r>
              <a:rPr lang="en-US" altLang="zh-CN" dirty="0"/>
              <a:t>(2)  </a:t>
            </a:r>
            <a:r>
              <a:rPr lang="zh-CN" altLang="en-US" dirty="0"/>
              <a:t>或运算，逻辑加</a:t>
            </a:r>
          </a:p>
        </p:txBody>
      </p:sp>
      <p:graphicFrame>
        <p:nvGraphicFramePr>
          <p:cNvPr id="116833" name="Group 97"/>
          <p:cNvGraphicFramePr>
            <a:graphicFrameLocks noGrp="1"/>
          </p:cNvGraphicFramePr>
          <p:nvPr/>
        </p:nvGraphicFramePr>
        <p:xfrm>
          <a:off x="1943101" y="3235326"/>
          <a:ext cx="2514600" cy="216463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679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628502"/>
              </p:ext>
            </p:extLst>
          </p:nvPr>
        </p:nvGraphicFramePr>
        <p:xfrm>
          <a:off x="2477274" y="5733271"/>
          <a:ext cx="1590670" cy="43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Equation" r:id="rId3" imgW="774360" imgH="164880" progId="Equation.DSMT4">
                  <p:embed/>
                </p:oleObj>
              </mc:Choice>
              <mc:Fallback>
                <p:oleObj name="Equation" r:id="rId3" imgW="7743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274" y="5733271"/>
                        <a:ext cx="1590670" cy="432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823" name="Group 87"/>
          <p:cNvGrpSpPr>
            <a:grpSpLocks/>
          </p:cNvGrpSpPr>
          <p:nvPr/>
        </p:nvGrpSpPr>
        <p:grpSpPr bwMode="auto">
          <a:xfrm>
            <a:off x="4743451" y="2819413"/>
            <a:ext cx="3086100" cy="1787525"/>
            <a:chOff x="3024" y="2090"/>
            <a:chExt cx="2592" cy="1126"/>
          </a:xfrm>
        </p:grpSpPr>
        <p:grpSp>
          <p:nvGrpSpPr>
            <p:cNvPr id="116767" name="Group 31"/>
            <p:cNvGrpSpPr>
              <a:grpSpLocks/>
            </p:cNvGrpSpPr>
            <p:nvPr/>
          </p:nvGrpSpPr>
          <p:grpSpPr bwMode="auto">
            <a:xfrm>
              <a:off x="3984" y="2090"/>
              <a:ext cx="288" cy="192"/>
              <a:chOff x="2832" y="1968"/>
              <a:chExt cx="288" cy="192"/>
            </a:xfrm>
          </p:grpSpPr>
          <p:sp>
            <p:nvSpPr>
              <p:cNvPr id="116768" name="Oval 32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69" name="Oval 33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70" name="Line 34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6771" name="Group 35"/>
            <p:cNvGrpSpPr>
              <a:grpSpLocks/>
            </p:cNvGrpSpPr>
            <p:nvPr/>
          </p:nvGrpSpPr>
          <p:grpSpPr bwMode="auto">
            <a:xfrm>
              <a:off x="3984" y="2522"/>
              <a:ext cx="288" cy="192"/>
              <a:chOff x="2832" y="1968"/>
              <a:chExt cx="288" cy="192"/>
            </a:xfrm>
          </p:grpSpPr>
          <p:sp>
            <p:nvSpPr>
              <p:cNvPr id="116772" name="Oval 36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73" name="Oval 37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74" name="Line 38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3648" y="223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16776" name="Group 40"/>
            <p:cNvGrpSpPr>
              <a:grpSpLocks/>
            </p:cNvGrpSpPr>
            <p:nvPr/>
          </p:nvGrpSpPr>
          <p:grpSpPr bwMode="auto">
            <a:xfrm>
              <a:off x="4992" y="2736"/>
              <a:ext cx="240" cy="240"/>
              <a:chOff x="2832" y="2688"/>
              <a:chExt cx="240" cy="240"/>
            </a:xfrm>
          </p:grpSpPr>
          <p:sp>
            <p:nvSpPr>
              <p:cNvPr id="116777" name="Oval 41"/>
              <p:cNvSpPr>
                <a:spLocks noChangeArrowheads="1"/>
              </p:cNvSpPr>
              <p:nvPr/>
            </p:nvSpPr>
            <p:spPr bwMode="auto">
              <a:xfrm>
                <a:off x="2832" y="268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78" name="Line 42"/>
              <p:cNvSpPr>
                <a:spLocks noChangeShapeType="1"/>
              </p:cNvSpPr>
              <p:nvPr/>
            </p:nvSpPr>
            <p:spPr bwMode="auto">
              <a:xfrm>
                <a:off x="2880" y="273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79" name="Line 43"/>
              <p:cNvSpPr>
                <a:spLocks noChangeShapeType="1"/>
              </p:cNvSpPr>
              <p:nvPr/>
            </p:nvSpPr>
            <p:spPr bwMode="auto">
              <a:xfrm flipH="1">
                <a:off x="2880" y="273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 flipV="1">
              <a:off x="4608" y="247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>
              <a:off x="5136" y="247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513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H="1">
              <a:off x="3264" y="321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 flipV="1">
              <a:off x="3264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5" name="Line 49"/>
            <p:cNvSpPr>
              <a:spLocks noChangeShapeType="1"/>
            </p:cNvSpPr>
            <p:nvPr/>
          </p:nvSpPr>
          <p:spPr bwMode="auto">
            <a:xfrm>
              <a:off x="3264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6" name="Line 50"/>
            <p:cNvSpPr>
              <a:spLocks noChangeShapeType="1"/>
            </p:cNvSpPr>
            <p:nvPr/>
          </p:nvSpPr>
          <p:spPr bwMode="auto">
            <a:xfrm>
              <a:off x="3168" y="288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7" name="Line 51"/>
            <p:cNvSpPr>
              <a:spLocks noChangeShapeType="1"/>
            </p:cNvSpPr>
            <p:nvPr/>
          </p:nvSpPr>
          <p:spPr bwMode="auto">
            <a:xfrm>
              <a:off x="3024" y="283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8" name="Line 52"/>
            <p:cNvSpPr>
              <a:spLocks noChangeShapeType="1"/>
            </p:cNvSpPr>
            <p:nvPr/>
          </p:nvSpPr>
          <p:spPr bwMode="auto">
            <a:xfrm>
              <a:off x="3264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9" name="Text Box 53"/>
            <p:cNvSpPr txBox="1">
              <a:spLocks noChangeArrowheads="1"/>
            </p:cNvSpPr>
            <p:nvPr/>
          </p:nvSpPr>
          <p:spPr bwMode="auto">
            <a:xfrm>
              <a:off x="4032" y="2234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16790" name="Text Box 54"/>
            <p:cNvSpPr txBox="1">
              <a:spLocks noChangeArrowheads="1"/>
            </p:cNvSpPr>
            <p:nvPr/>
          </p:nvSpPr>
          <p:spPr bwMode="auto">
            <a:xfrm>
              <a:off x="4032" y="2714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16791" name="Text Box 55"/>
            <p:cNvSpPr txBox="1">
              <a:spLocks noChangeArrowheads="1"/>
            </p:cNvSpPr>
            <p:nvPr/>
          </p:nvSpPr>
          <p:spPr bwMode="auto">
            <a:xfrm>
              <a:off x="5280" y="2688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116818" name="Line 82"/>
            <p:cNvSpPr>
              <a:spLocks noChangeShapeType="1"/>
            </p:cNvSpPr>
            <p:nvPr/>
          </p:nvSpPr>
          <p:spPr bwMode="auto">
            <a:xfrm>
              <a:off x="3648" y="223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819" name="Line 83"/>
            <p:cNvSpPr>
              <a:spLocks noChangeShapeType="1"/>
            </p:cNvSpPr>
            <p:nvPr/>
          </p:nvSpPr>
          <p:spPr bwMode="auto">
            <a:xfrm>
              <a:off x="3648" y="266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820" name="Line 84"/>
            <p:cNvSpPr>
              <a:spLocks noChangeShapeType="1"/>
            </p:cNvSpPr>
            <p:nvPr/>
          </p:nvSpPr>
          <p:spPr bwMode="auto">
            <a:xfrm>
              <a:off x="4272" y="223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821" name="Line 85"/>
            <p:cNvSpPr>
              <a:spLocks noChangeShapeType="1"/>
            </p:cNvSpPr>
            <p:nvPr/>
          </p:nvSpPr>
          <p:spPr bwMode="auto">
            <a:xfrm>
              <a:off x="4608" y="223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822" name="Line 86"/>
            <p:cNvSpPr>
              <a:spLocks noChangeShapeType="1"/>
            </p:cNvSpPr>
            <p:nvPr/>
          </p:nvSpPr>
          <p:spPr bwMode="auto">
            <a:xfrm>
              <a:off x="4272" y="266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6824" name="Group 88"/>
          <p:cNvGrpSpPr>
            <a:grpSpLocks/>
          </p:cNvGrpSpPr>
          <p:nvPr/>
        </p:nvGrpSpPr>
        <p:grpSpPr bwMode="auto">
          <a:xfrm>
            <a:off x="5143510" y="5486410"/>
            <a:ext cx="1513285" cy="796926"/>
            <a:chOff x="3878" y="3265"/>
            <a:chExt cx="1271" cy="502"/>
          </a:xfrm>
        </p:grpSpPr>
        <p:sp>
          <p:nvSpPr>
            <p:cNvPr id="116825" name="Rectangle 89"/>
            <p:cNvSpPr>
              <a:spLocks noChangeArrowheads="1"/>
            </p:cNvSpPr>
            <p:nvPr/>
          </p:nvSpPr>
          <p:spPr bwMode="auto">
            <a:xfrm>
              <a:off x="4377" y="3339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826" name="Line 90"/>
            <p:cNvSpPr>
              <a:spLocks noChangeShapeType="1"/>
            </p:cNvSpPr>
            <p:nvPr/>
          </p:nvSpPr>
          <p:spPr bwMode="auto">
            <a:xfrm flipH="1">
              <a:off x="4105" y="343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7" name="Line 91"/>
            <p:cNvSpPr>
              <a:spLocks noChangeShapeType="1"/>
            </p:cNvSpPr>
            <p:nvPr/>
          </p:nvSpPr>
          <p:spPr bwMode="auto">
            <a:xfrm flipH="1">
              <a:off x="4106" y="361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8" name="Line 92"/>
            <p:cNvSpPr>
              <a:spLocks noChangeShapeType="1"/>
            </p:cNvSpPr>
            <p:nvPr/>
          </p:nvSpPr>
          <p:spPr bwMode="auto">
            <a:xfrm flipH="1">
              <a:off x="4604" y="352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9" name="Text Box 93"/>
            <p:cNvSpPr txBox="1">
              <a:spLocks noChangeArrowheads="1"/>
            </p:cNvSpPr>
            <p:nvPr/>
          </p:nvSpPr>
          <p:spPr bwMode="auto">
            <a:xfrm>
              <a:off x="3878" y="3476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16830" name="Text Box 94"/>
            <p:cNvSpPr txBox="1">
              <a:spLocks noChangeArrowheads="1"/>
            </p:cNvSpPr>
            <p:nvPr/>
          </p:nvSpPr>
          <p:spPr bwMode="auto">
            <a:xfrm>
              <a:off x="3879" y="3265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16831" name="Text Box 95"/>
            <p:cNvSpPr txBox="1">
              <a:spLocks noChangeArrowheads="1"/>
            </p:cNvSpPr>
            <p:nvPr/>
          </p:nvSpPr>
          <p:spPr bwMode="auto">
            <a:xfrm>
              <a:off x="4922" y="3385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116832" name="Text Box 96"/>
            <p:cNvSpPr txBox="1">
              <a:spLocks noChangeArrowheads="1"/>
            </p:cNvSpPr>
            <p:nvPr/>
          </p:nvSpPr>
          <p:spPr bwMode="auto">
            <a:xfrm>
              <a:off x="4331" y="3385"/>
              <a:ext cx="2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dirty="0">
                  <a:latin typeface="Tahoma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7988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8</a:t>
            </a:r>
            <a:r>
              <a:rPr lang="zh-CN" altLang="en-US"/>
              <a:t>）</a:t>
            </a: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FFC3-E0F2-4CF7-83F4-3B307CF4E90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逻辑代数的基本运算：与、或、非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(3)  </a:t>
            </a:r>
            <a:r>
              <a:rPr lang="zh-CN" altLang="en-US"/>
              <a:t>非运算，取反</a:t>
            </a:r>
          </a:p>
          <a:p>
            <a:endParaRPr lang="en-US" altLang="zh-CN"/>
          </a:p>
        </p:txBody>
      </p:sp>
      <p:graphicFrame>
        <p:nvGraphicFramePr>
          <p:cNvPr id="117828" name="Group 68"/>
          <p:cNvGraphicFramePr>
            <a:graphicFrameLocks noGrp="1"/>
          </p:cNvGraphicFramePr>
          <p:nvPr/>
        </p:nvGraphicFramePr>
        <p:xfrm>
          <a:off x="2457451" y="3581401"/>
          <a:ext cx="1676400" cy="129878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82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88538"/>
              </p:ext>
            </p:extLst>
          </p:nvPr>
        </p:nvGraphicFramePr>
        <p:xfrm>
          <a:off x="2843820" y="5157192"/>
          <a:ext cx="1152116" cy="57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3" imgW="469800" imgH="215640" progId="Equation.DSMT4">
                  <p:embed/>
                </p:oleObj>
              </mc:Choice>
              <mc:Fallback>
                <p:oleObj name="Equation" r:id="rId3" imgW="46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20" y="5157192"/>
                        <a:ext cx="1152116" cy="573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830" name="Group 70"/>
          <p:cNvGrpSpPr>
            <a:grpSpLocks/>
          </p:cNvGrpSpPr>
          <p:nvPr/>
        </p:nvGrpSpPr>
        <p:grpSpPr bwMode="auto">
          <a:xfrm>
            <a:off x="4629150" y="3429000"/>
            <a:ext cx="3086100" cy="1295400"/>
            <a:chOff x="3024" y="2400"/>
            <a:chExt cx="2592" cy="816"/>
          </a:xfrm>
        </p:grpSpPr>
        <p:sp>
          <p:nvSpPr>
            <p:cNvPr id="117789" name="Text Box 29"/>
            <p:cNvSpPr txBox="1">
              <a:spLocks noChangeArrowheads="1"/>
            </p:cNvSpPr>
            <p:nvPr/>
          </p:nvSpPr>
          <p:spPr bwMode="auto">
            <a:xfrm>
              <a:off x="5280" y="2688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F</a:t>
              </a:r>
            </a:p>
          </p:txBody>
        </p:sp>
        <p:grpSp>
          <p:nvGrpSpPr>
            <p:cNvPr id="117829" name="Group 69"/>
            <p:cNvGrpSpPr>
              <a:grpSpLocks/>
            </p:cNvGrpSpPr>
            <p:nvPr/>
          </p:nvGrpSpPr>
          <p:grpSpPr bwMode="auto">
            <a:xfrm>
              <a:off x="3024" y="2400"/>
              <a:ext cx="2208" cy="816"/>
              <a:chOff x="3024" y="2400"/>
              <a:chExt cx="2208" cy="816"/>
            </a:xfrm>
          </p:grpSpPr>
          <p:sp>
            <p:nvSpPr>
              <p:cNvPr id="117770" name="Oval 10"/>
              <p:cNvSpPr>
                <a:spLocks noChangeArrowheads="1"/>
              </p:cNvSpPr>
              <p:nvPr/>
            </p:nvSpPr>
            <p:spPr bwMode="auto">
              <a:xfrm>
                <a:off x="4416" y="2880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1" name="Oval 11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2" name="Line 12"/>
              <p:cNvSpPr>
                <a:spLocks noChangeShapeType="1"/>
              </p:cNvSpPr>
              <p:nvPr/>
            </p:nvSpPr>
            <p:spPr bwMode="auto">
              <a:xfrm>
                <a:off x="4512" y="278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17774" name="Group 14"/>
              <p:cNvGrpSpPr>
                <a:grpSpLocks/>
              </p:cNvGrpSpPr>
              <p:nvPr/>
            </p:nvGrpSpPr>
            <p:grpSpPr bwMode="auto">
              <a:xfrm>
                <a:off x="4992" y="2736"/>
                <a:ext cx="240" cy="240"/>
                <a:chOff x="2832" y="2688"/>
                <a:chExt cx="240" cy="240"/>
              </a:xfrm>
            </p:grpSpPr>
            <p:sp>
              <p:nvSpPr>
                <p:cNvPr id="117775" name="Oval 15"/>
                <p:cNvSpPr>
                  <a:spLocks noChangeArrowheads="1"/>
                </p:cNvSpPr>
                <p:nvPr/>
              </p:nvSpPr>
              <p:spPr bwMode="auto">
                <a:xfrm>
                  <a:off x="2832" y="2688"/>
                  <a:ext cx="240" cy="240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76" name="Line 16"/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777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880" y="2736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17778" name="Line 18"/>
              <p:cNvSpPr>
                <a:spLocks noChangeShapeType="1"/>
              </p:cNvSpPr>
              <p:nvPr/>
            </p:nvSpPr>
            <p:spPr bwMode="auto">
              <a:xfrm flipV="1">
                <a:off x="3984" y="244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79" name="Line 19"/>
              <p:cNvSpPr>
                <a:spLocks noChangeShapeType="1"/>
              </p:cNvSpPr>
              <p:nvPr/>
            </p:nvSpPr>
            <p:spPr bwMode="auto">
              <a:xfrm>
                <a:off x="5136" y="244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0" name="Line 20"/>
              <p:cNvSpPr>
                <a:spLocks noChangeShapeType="1"/>
              </p:cNvSpPr>
              <p:nvPr/>
            </p:nvSpPr>
            <p:spPr bwMode="auto">
              <a:xfrm>
                <a:off x="513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1" name="Line 21"/>
              <p:cNvSpPr>
                <a:spLocks noChangeShapeType="1"/>
              </p:cNvSpPr>
              <p:nvPr/>
            </p:nvSpPr>
            <p:spPr bwMode="auto">
              <a:xfrm flipH="1">
                <a:off x="3264" y="321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2" name="Line 22"/>
              <p:cNvSpPr>
                <a:spLocks noChangeShapeType="1"/>
              </p:cNvSpPr>
              <p:nvPr/>
            </p:nvSpPr>
            <p:spPr bwMode="auto">
              <a:xfrm flipV="1">
                <a:off x="3264" y="28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3" name="Line 23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4" name="Line 24"/>
              <p:cNvSpPr>
                <a:spLocks noChangeShapeType="1"/>
              </p:cNvSpPr>
              <p:nvPr/>
            </p:nvSpPr>
            <p:spPr bwMode="auto">
              <a:xfrm>
                <a:off x="3168" y="288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5" name="Line 25"/>
              <p:cNvSpPr>
                <a:spLocks noChangeShapeType="1"/>
              </p:cNvSpPr>
              <p:nvPr/>
            </p:nvSpPr>
            <p:spPr bwMode="auto">
              <a:xfrm>
                <a:off x="3024" y="2832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6" name="Line 26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22" name="Line 62"/>
              <p:cNvSpPr>
                <a:spLocks noChangeShapeType="1"/>
              </p:cNvSpPr>
              <p:nvPr/>
            </p:nvSpPr>
            <p:spPr bwMode="auto">
              <a:xfrm>
                <a:off x="4464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23" name="Line 63"/>
              <p:cNvSpPr>
                <a:spLocks noChangeShapeType="1"/>
              </p:cNvSpPr>
              <p:nvPr/>
            </p:nvSpPr>
            <p:spPr bwMode="auto">
              <a:xfrm>
                <a:off x="4464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24" name="Rectangle 64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33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825" name="Rectangle 65"/>
              <p:cNvSpPr>
                <a:spLocks noChangeArrowheads="1"/>
              </p:cNvSpPr>
              <p:nvPr/>
            </p:nvSpPr>
            <p:spPr bwMode="auto">
              <a:xfrm>
                <a:off x="4133" y="2640"/>
                <a:ext cx="3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A</a:t>
                </a:r>
              </a:p>
            </p:txBody>
          </p:sp>
          <p:sp>
            <p:nvSpPr>
              <p:cNvPr id="117826" name="Rectangle 66"/>
              <p:cNvSpPr>
                <a:spLocks noChangeArrowheads="1"/>
              </p:cNvSpPr>
              <p:nvPr/>
            </p:nvSpPr>
            <p:spPr bwMode="auto">
              <a:xfrm>
                <a:off x="3696" y="2544"/>
                <a:ext cx="35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R</a:t>
                </a:r>
              </a:p>
            </p:txBody>
          </p:sp>
        </p:grpSp>
      </p:grpSp>
      <p:grpSp>
        <p:nvGrpSpPr>
          <p:cNvPr id="117831" name="Group 71"/>
          <p:cNvGrpSpPr>
            <a:grpSpLocks/>
          </p:cNvGrpSpPr>
          <p:nvPr/>
        </p:nvGrpSpPr>
        <p:grpSpPr bwMode="auto">
          <a:xfrm>
            <a:off x="5086360" y="5257814"/>
            <a:ext cx="1565672" cy="576263"/>
            <a:chOff x="3878" y="1479"/>
            <a:chExt cx="1315" cy="363"/>
          </a:xfrm>
        </p:grpSpPr>
        <p:sp>
          <p:nvSpPr>
            <p:cNvPr id="117832" name="Rectangle 72"/>
            <p:cNvSpPr>
              <a:spLocks noChangeArrowheads="1"/>
            </p:cNvSpPr>
            <p:nvPr/>
          </p:nvSpPr>
          <p:spPr bwMode="auto">
            <a:xfrm>
              <a:off x="4377" y="1479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33" name="Oval 73"/>
            <p:cNvSpPr>
              <a:spLocks noChangeArrowheads="1"/>
            </p:cNvSpPr>
            <p:nvPr/>
          </p:nvSpPr>
          <p:spPr bwMode="auto">
            <a:xfrm>
              <a:off x="4603" y="1615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34" name="Line 74"/>
            <p:cNvSpPr>
              <a:spLocks noChangeShapeType="1"/>
            </p:cNvSpPr>
            <p:nvPr/>
          </p:nvSpPr>
          <p:spPr bwMode="auto">
            <a:xfrm flipH="1">
              <a:off x="4104" y="166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35" name="Line 75"/>
            <p:cNvSpPr>
              <a:spLocks noChangeShapeType="1"/>
            </p:cNvSpPr>
            <p:nvPr/>
          </p:nvSpPr>
          <p:spPr bwMode="auto">
            <a:xfrm flipH="1">
              <a:off x="4694" y="166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36" name="Text Box 76"/>
            <p:cNvSpPr txBox="1">
              <a:spLocks noChangeArrowheads="1"/>
            </p:cNvSpPr>
            <p:nvPr/>
          </p:nvSpPr>
          <p:spPr bwMode="auto">
            <a:xfrm>
              <a:off x="3878" y="1525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17837" name="Text Box 77"/>
            <p:cNvSpPr txBox="1">
              <a:spLocks noChangeArrowheads="1"/>
            </p:cNvSpPr>
            <p:nvPr/>
          </p:nvSpPr>
          <p:spPr bwMode="auto">
            <a:xfrm>
              <a:off x="4966" y="1525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164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9</a:t>
            </a:r>
            <a:r>
              <a:rPr lang="zh-CN" altLang="en-US"/>
              <a:t>）</a:t>
            </a:r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4351-DC15-4F6F-A2AD-D8F248D50D6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64196" name="Rectangle 4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其他基本的逻辑电路</a:t>
            </a:r>
          </a:p>
          <a:p>
            <a:pPr lvl="2"/>
            <a:r>
              <a:rPr lang="zh-CN" altLang="en-US"/>
              <a:t>“与非”门：实现“与非”运算的电路。</a:t>
            </a:r>
          </a:p>
        </p:txBody>
      </p:sp>
      <p:graphicFrame>
        <p:nvGraphicFramePr>
          <p:cNvPr id="264319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21827"/>
              </p:ext>
            </p:extLst>
          </p:nvPr>
        </p:nvGraphicFramePr>
        <p:xfrm>
          <a:off x="1475656" y="3429001"/>
          <a:ext cx="3953594" cy="2278269"/>
        </p:xfrm>
        <a:graphic>
          <a:graphicData uri="http://schemas.openxmlformats.org/drawingml/2006/table">
            <a:tbl>
              <a:tblPr/>
              <a:tblGrid>
                <a:gridCol w="477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F’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2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99818"/>
              </p:ext>
            </p:extLst>
          </p:nvPr>
        </p:nvGraphicFramePr>
        <p:xfrm>
          <a:off x="5956400" y="3645024"/>
          <a:ext cx="143679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3" imgW="571320" imgH="215640" progId="Equation.DSMT4">
                  <p:embed/>
                </p:oleObj>
              </mc:Choice>
              <mc:Fallback>
                <p:oleObj name="Equation" r:id="rId3" imgW="57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400" y="3645024"/>
                        <a:ext cx="1436797" cy="59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233" name="Group 41"/>
          <p:cNvGrpSpPr>
            <a:grpSpLocks/>
          </p:cNvGrpSpPr>
          <p:nvPr/>
        </p:nvGrpSpPr>
        <p:grpSpPr bwMode="auto">
          <a:xfrm>
            <a:off x="5886460" y="4724410"/>
            <a:ext cx="2069915" cy="796926"/>
            <a:chOff x="3216" y="2928"/>
            <a:chExt cx="1379" cy="502"/>
          </a:xfrm>
        </p:grpSpPr>
        <p:sp>
          <p:nvSpPr>
            <p:cNvPr id="264225" name="Rectangle 33"/>
            <p:cNvSpPr>
              <a:spLocks noChangeArrowheads="1"/>
            </p:cNvSpPr>
            <p:nvPr/>
          </p:nvSpPr>
          <p:spPr bwMode="auto">
            <a:xfrm>
              <a:off x="3716" y="2989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226" name="Line 34"/>
            <p:cNvSpPr>
              <a:spLocks noChangeShapeType="1"/>
            </p:cNvSpPr>
            <p:nvPr/>
          </p:nvSpPr>
          <p:spPr bwMode="auto">
            <a:xfrm flipH="1">
              <a:off x="3443" y="308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27" name="Line 35"/>
            <p:cNvSpPr>
              <a:spLocks noChangeShapeType="1"/>
            </p:cNvSpPr>
            <p:nvPr/>
          </p:nvSpPr>
          <p:spPr bwMode="auto">
            <a:xfrm flipH="1">
              <a:off x="3444" y="326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28" name="Line 36"/>
            <p:cNvSpPr>
              <a:spLocks noChangeShapeType="1"/>
            </p:cNvSpPr>
            <p:nvPr/>
          </p:nvSpPr>
          <p:spPr bwMode="auto">
            <a:xfrm flipH="1">
              <a:off x="4032" y="316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29" name="Text Box 37"/>
            <p:cNvSpPr txBox="1">
              <a:spLocks noChangeArrowheads="1"/>
            </p:cNvSpPr>
            <p:nvPr/>
          </p:nvSpPr>
          <p:spPr bwMode="auto">
            <a:xfrm>
              <a:off x="3216" y="3139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264230" name="Text Box 38"/>
            <p:cNvSpPr txBox="1">
              <a:spLocks noChangeArrowheads="1"/>
            </p:cNvSpPr>
            <p:nvPr/>
          </p:nvSpPr>
          <p:spPr bwMode="auto">
            <a:xfrm>
              <a:off x="3217" y="2928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264231" name="Text Box 39"/>
            <p:cNvSpPr txBox="1">
              <a:spLocks noChangeArrowheads="1"/>
            </p:cNvSpPr>
            <p:nvPr/>
          </p:nvSpPr>
          <p:spPr bwMode="auto">
            <a:xfrm>
              <a:off x="4368" y="302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264232" name="Oval 40"/>
            <p:cNvSpPr>
              <a:spLocks noChangeArrowheads="1"/>
            </p:cNvSpPr>
            <p:nvPr/>
          </p:nvSpPr>
          <p:spPr bwMode="auto">
            <a:xfrm>
              <a:off x="3936" y="312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4298" name="Group 106"/>
          <p:cNvGrpSpPr>
            <a:grpSpLocks/>
          </p:cNvGrpSpPr>
          <p:nvPr/>
        </p:nvGrpSpPr>
        <p:grpSpPr bwMode="auto">
          <a:xfrm>
            <a:off x="4211960" y="3429008"/>
            <a:ext cx="1085851" cy="523876"/>
            <a:chOff x="4032" y="1584"/>
            <a:chExt cx="912" cy="330"/>
          </a:xfrm>
        </p:grpSpPr>
        <p:sp>
          <p:nvSpPr>
            <p:cNvPr id="264296" name="Rectangle 104"/>
            <p:cNvSpPr>
              <a:spLocks noChangeArrowheads="1"/>
            </p:cNvSpPr>
            <p:nvPr/>
          </p:nvSpPr>
          <p:spPr bwMode="auto">
            <a:xfrm>
              <a:off x="4032" y="1584"/>
              <a:ext cx="9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F=AB</a:t>
              </a:r>
            </a:p>
          </p:txBody>
        </p:sp>
        <p:sp>
          <p:nvSpPr>
            <p:cNvPr id="264295" name="Line 103"/>
            <p:cNvSpPr>
              <a:spLocks noChangeShapeType="1"/>
            </p:cNvSpPr>
            <p:nvPr/>
          </p:nvSpPr>
          <p:spPr bwMode="auto">
            <a:xfrm>
              <a:off x="4530" y="163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4318" name="Group 126"/>
          <p:cNvGrpSpPr>
            <a:grpSpLocks/>
          </p:cNvGrpSpPr>
          <p:nvPr/>
        </p:nvGrpSpPr>
        <p:grpSpPr bwMode="auto">
          <a:xfrm>
            <a:off x="4625589" y="3933056"/>
            <a:ext cx="367904" cy="1819276"/>
            <a:chOff x="2925" y="2532"/>
            <a:chExt cx="309" cy="1146"/>
          </a:xfrm>
        </p:grpSpPr>
        <p:sp>
          <p:nvSpPr>
            <p:cNvPr id="264314" name="Rectangle 122"/>
            <p:cNvSpPr>
              <a:spLocks noChangeArrowheads="1"/>
            </p:cNvSpPr>
            <p:nvPr/>
          </p:nvSpPr>
          <p:spPr bwMode="auto">
            <a:xfrm>
              <a:off x="2928" y="2532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1</a:t>
              </a:r>
            </a:p>
          </p:txBody>
        </p:sp>
        <p:sp>
          <p:nvSpPr>
            <p:cNvPr id="264315" name="Rectangle 123"/>
            <p:cNvSpPr>
              <a:spLocks noChangeArrowheads="1"/>
            </p:cNvSpPr>
            <p:nvPr/>
          </p:nvSpPr>
          <p:spPr bwMode="auto">
            <a:xfrm>
              <a:off x="2928" y="2793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1</a:t>
              </a:r>
            </a:p>
          </p:txBody>
        </p:sp>
        <p:sp>
          <p:nvSpPr>
            <p:cNvPr id="264316" name="Rectangle 124"/>
            <p:cNvSpPr>
              <a:spLocks noChangeArrowheads="1"/>
            </p:cNvSpPr>
            <p:nvPr/>
          </p:nvSpPr>
          <p:spPr bwMode="auto">
            <a:xfrm>
              <a:off x="2928" y="3072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1</a:t>
              </a:r>
            </a:p>
          </p:txBody>
        </p:sp>
        <p:sp>
          <p:nvSpPr>
            <p:cNvPr id="264317" name="Rectangle 125"/>
            <p:cNvSpPr>
              <a:spLocks noChangeArrowheads="1"/>
            </p:cNvSpPr>
            <p:nvPr/>
          </p:nvSpPr>
          <p:spPr bwMode="auto">
            <a:xfrm>
              <a:off x="2925" y="3348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0985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10</a:t>
            </a:r>
            <a:r>
              <a:rPr lang="zh-CN" altLang="en-US"/>
              <a:t>）</a:t>
            </a:r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379F-E325-4011-B4D1-72493916700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65221" name="Rectangle 5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其他基本的逻辑电路</a:t>
            </a:r>
          </a:p>
          <a:p>
            <a:pPr lvl="2"/>
            <a:r>
              <a:rPr lang="zh-CN" altLang="en-US"/>
              <a:t>“或非”门：实现“或非”运算的电路。</a:t>
            </a:r>
          </a:p>
        </p:txBody>
      </p:sp>
      <p:graphicFrame>
        <p:nvGraphicFramePr>
          <p:cNvPr id="265273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53858"/>
              </p:ext>
            </p:extLst>
          </p:nvPr>
        </p:nvGraphicFramePr>
        <p:xfrm>
          <a:off x="827585" y="3429001"/>
          <a:ext cx="4629060" cy="2278269"/>
        </p:xfrm>
        <a:graphic>
          <a:graphicData uri="http://schemas.openxmlformats.org/drawingml/2006/table">
            <a:tbl>
              <a:tblPr/>
              <a:tblGrid>
                <a:gridCol w="55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F’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2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897530"/>
              </p:ext>
            </p:extLst>
          </p:nvPr>
        </p:nvGraphicFramePr>
        <p:xfrm>
          <a:off x="5635447" y="3633793"/>
          <a:ext cx="174486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3" imgW="774360" imgH="215640" progId="Equation.DSMT4">
                  <p:embed/>
                </p:oleObj>
              </mc:Choice>
              <mc:Fallback>
                <p:oleObj name="Equation" r:id="rId3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447" y="3633793"/>
                        <a:ext cx="1744865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5274" name="Group 58"/>
          <p:cNvGrpSpPr>
            <a:grpSpLocks/>
          </p:cNvGrpSpPr>
          <p:nvPr/>
        </p:nvGrpSpPr>
        <p:grpSpPr bwMode="auto">
          <a:xfrm>
            <a:off x="4012417" y="3443285"/>
            <a:ext cx="1444228" cy="523874"/>
            <a:chOff x="3936" y="1440"/>
            <a:chExt cx="1213" cy="330"/>
          </a:xfrm>
        </p:grpSpPr>
        <p:sp>
          <p:nvSpPr>
            <p:cNvPr id="265265" name="Rectangle 49"/>
            <p:cNvSpPr>
              <a:spLocks noChangeArrowheads="1"/>
            </p:cNvSpPr>
            <p:nvPr/>
          </p:nvSpPr>
          <p:spPr bwMode="auto">
            <a:xfrm>
              <a:off x="3936" y="1440"/>
              <a:ext cx="12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F=A</a:t>
              </a:r>
              <a:r>
                <a:rPr lang="zh-CN" altLang="en-US" sz="2800"/>
                <a:t>＋</a:t>
              </a:r>
              <a:r>
                <a:rPr lang="en-US" altLang="zh-CN" sz="2800"/>
                <a:t>B</a:t>
              </a:r>
            </a:p>
          </p:txBody>
        </p:sp>
        <p:sp>
          <p:nvSpPr>
            <p:cNvPr id="265266" name="Line 50"/>
            <p:cNvSpPr>
              <a:spLocks noChangeShapeType="1"/>
            </p:cNvSpPr>
            <p:nvPr/>
          </p:nvSpPr>
          <p:spPr bwMode="auto">
            <a:xfrm flipV="1">
              <a:off x="4332" y="1485"/>
              <a:ext cx="739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5275" name="Group 59"/>
          <p:cNvGrpSpPr>
            <a:grpSpLocks/>
          </p:cNvGrpSpPr>
          <p:nvPr/>
        </p:nvGrpSpPr>
        <p:grpSpPr bwMode="auto">
          <a:xfrm>
            <a:off x="4408542" y="3886206"/>
            <a:ext cx="364332" cy="1833563"/>
            <a:chOff x="4464" y="768"/>
            <a:chExt cx="306" cy="1155"/>
          </a:xfrm>
        </p:grpSpPr>
        <p:sp>
          <p:nvSpPr>
            <p:cNvPr id="265268" name="Rectangle 52"/>
            <p:cNvSpPr>
              <a:spLocks noChangeArrowheads="1"/>
            </p:cNvSpPr>
            <p:nvPr/>
          </p:nvSpPr>
          <p:spPr bwMode="auto">
            <a:xfrm>
              <a:off x="4464" y="768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1</a:t>
              </a:r>
            </a:p>
          </p:txBody>
        </p:sp>
        <p:sp>
          <p:nvSpPr>
            <p:cNvPr id="265269" name="Rectangle 53"/>
            <p:cNvSpPr>
              <a:spLocks noChangeArrowheads="1"/>
            </p:cNvSpPr>
            <p:nvPr/>
          </p:nvSpPr>
          <p:spPr bwMode="auto">
            <a:xfrm>
              <a:off x="4464" y="1065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0</a:t>
              </a:r>
            </a:p>
          </p:txBody>
        </p:sp>
        <p:sp>
          <p:nvSpPr>
            <p:cNvPr id="265270" name="Rectangle 54"/>
            <p:cNvSpPr>
              <a:spLocks noChangeArrowheads="1"/>
            </p:cNvSpPr>
            <p:nvPr/>
          </p:nvSpPr>
          <p:spPr bwMode="auto">
            <a:xfrm>
              <a:off x="4464" y="1332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0</a:t>
              </a:r>
            </a:p>
          </p:txBody>
        </p:sp>
        <p:sp>
          <p:nvSpPr>
            <p:cNvPr id="265271" name="Rectangle 55"/>
            <p:cNvSpPr>
              <a:spLocks noChangeArrowheads="1"/>
            </p:cNvSpPr>
            <p:nvPr/>
          </p:nvSpPr>
          <p:spPr bwMode="auto">
            <a:xfrm>
              <a:off x="4464" y="1593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0</a:t>
              </a:r>
            </a:p>
          </p:txBody>
        </p:sp>
      </p:grpSp>
      <p:grpSp>
        <p:nvGrpSpPr>
          <p:cNvPr id="265277" name="Group 61"/>
          <p:cNvGrpSpPr>
            <a:grpSpLocks/>
          </p:cNvGrpSpPr>
          <p:nvPr/>
        </p:nvGrpSpPr>
        <p:grpSpPr bwMode="auto">
          <a:xfrm>
            <a:off x="5543560" y="4724410"/>
            <a:ext cx="2412816" cy="796926"/>
            <a:chOff x="3696" y="2976"/>
            <a:chExt cx="1379" cy="502"/>
          </a:xfrm>
        </p:grpSpPr>
        <p:grpSp>
          <p:nvGrpSpPr>
            <p:cNvPr id="265255" name="Group 39"/>
            <p:cNvGrpSpPr>
              <a:grpSpLocks/>
            </p:cNvGrpSpPr>
            <p:nvPr/>
          </p:nvGrpSpPr>
          <p:grpSpPr bwMode="auto">
            <a:xfrm>
              <a:off x="3696" y="2976"/>
              <a:ext cx="1379" cy="502"/>
              <a:chOff x="3216" y="2928"/>
              <a:chExt cx="1379" cy="502"/>
            </a:xfrm>
          </p:grpSpPr>
          <p:sp>
            <p:nvSpPr>
              <p:cNvPr id="265256" name="Rectangle 40"/>
              <p:cNvSpPr>
                <a:spLocks noChangeArrowheads="1"/>
              </p:cNvSpPr>
              <p:nvPr/>
            </p:nvSpPr>
            <p:spPr bwMode="auto">
              <a:xfrm>
                <a:off x="3716" y="2989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5257" name="Line 41"/>
              <p:cNvSpPr>
                <a:spLocks noChangeShapeType="1"/>
              </p:cNvSpPr>
              <p:nvPr/>
            </p:nvSpPr>
            <p:spPr bwMode="auto">
              <a:xfrm flipH="1">
                <a:off x="3443" y="3080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258" name="Line 42"/>
              <p:cNvSpPr>
                <a:spLocks noChangeShapeType="1"/>
              </p:cNvSpPr>
              <p:nvPr/>
            </p:nvSpPr>
            <p:spPr bwMode="auto">
              <a:xfrm flipH="1">
                <a:off x="3444" y="326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259" name="Line 43"/>
              <p:cNvSpPr>
                <a:spLocks noChangeShapeType="1"/>
              </p:cNvSpPr>
              <p:nvPr/>
            </p:nvSpPr>
            <p:spPr bwMode="auto">
              <a:xfrm flipH="1">
                <a:off x="4032" y="3168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260" name="Text Box 44"/>
              <p:cNvSpPr txBox="1">
                <a:spLocks noChangeArrowheads="1"/>
              </p:cNvSpPr>
              <p:nvPr/>
            </p:nvSpPr>
            <p:spPr bwMode="auto">
              <a:xfrm>
                <a:off x="3216" y="3139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65261" name="Text Box 45"/>
              <p:cNvSpPr txBox="1">
                <a:spLocks noChangeArrowheads="1"/>
              </p:cNvSpPr>
              <p:nvPr/>
            </p:nvSpPr>
            <p:spPr bwMode="auto">
              <a:xfrm>
                <a:off x="3217" y="2928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65262" name="Text Box 46"/>
              <p:cNvSpPr txBox="1">
                <a:spLocks noChangeArrowheads="1"/>
              </p:cNvSpPr>
              <p:nvPr/>
            </p:nvSpPr>
            <p:spPr bwMode="auto">
              <a:xfrm>
                <a:off x="4368" y="302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F</a:t>
                </a:r>
              </a:p>
            </p:txBody>
          </p:sp>
          <p:sp>
            <p:nvSpPr>
              <p:cNvPr id="265263" name="Oval 47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5276" name="Text Box 60"/>
            <p:cNvSpPr txBox="1">
              <a:spLocks noChangeArrowheads="1"/>
            </p:cNvSpPr>
            <p:nvPr/>
          </p:nvSpPr>
          <p:spPr bwMode="auto">
            <a:xfrm>
              <a:off x="4224" y="3072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8325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11</a:t>
            </a:r>
            <a:r>
              <a:rPr lang="zh-CN" altLang="en-US"/>
              <a:t>）</a:t>
            </a: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0008-FB00-4FBE-AFDF-FEEA633C6E2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其他基本的逻辑电路</a:t>
            </a:r>
          </a:p>
          <a:p>
            <a:pPr lvl="2"/>
            <a:r>
              <a:rPr lang="zh-CN" altLang="en-US"/>
              <a:t>“与或非”门：实现“与或非”运算的电路。</a:t>
            </a:r>
          </a:p>
        </p:txBody>
      </p:sp>
      <p:graphicFrame>
        <p:nvGraphicFramePr>
          <p:cNvPr id="26627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654501"/>
              </p:ext>
            </p:extLst>
          </p:nvPr>
        </p:nvGraphicFramePr>
        <p:xfrm>
          <a:off x="2556413" y="3501008"/>
          <a:ext cx="203106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3" imgW="927000" imgH="215640" progId="Equation.DSMT4">
                  <p:embed/>
                </p:oleObj>
              </mc:Choice>
              <mc:Fallback>
                <p:oleObj name="Equation" r:id="rId3" imgW="92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413" y="3501008"/>
                        <a:ext cx="203106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18" name="Group 78"/>
          <p:cNvGrpSpPr>
            <a:grpSpLocks/>
          </p:cNvGrpSpPr>
          <p:nvPr/>
        </p:nvGrpSpPr>
        <p:grpSpPr bwMode="auto">
          <a:xfrm>
            <a:off x="3886211" y="4910137"/>
            <a:ext cx="1046560" cy="576262"/>
            <a:chOff x="2544" y="3093"/>
            <a:chExt cx="879" cy="363"/>
          </a:xfrm>
        </p:grpSpPr>
        <p:sp>
          <p:nvSpPr>
            <p:cNvPr id="266279" name="Rectangle 39"/>
            <p:cNvSpPr>
              <a:spLocks noChangeArrowheads="1"/>
            </p:cNvSpPr>
            <p:nvPr/>
          </p:nvSpPr>
          <p:spPr bwMode="auto">
            <a:xfrm>
              <a:off x="2544" y="3093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82" name="Line 42"/>
            <p:cNvSpPr>
              <a:spLocks noChangeShapeType="1"/>
            </p:cNvSpPr>
            <p:nvPr/>
          </p:nvSpPr>
          <p:spPr bwMode="auto">
            <a:xfrm flipH="1">
              <a:off x="2860" y="327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85" name="Text Box 45"/>
            <p:cNvSpPr txBox="1">
              <a:spLocks noChangeArrowheads="1"/>
            </p:cNvSpPr>
            <p:nvPr/>
          </p:nvSpPr>
          <p:spPr bwMode="auto">
            <a:xfrm>
              <a:off x="3196" y="3128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266286" name="Oval 46"/>
            <p:cNvSpPr>
              <a:spLocks noChangeArrowheads="1"/>
            </p:cNvSpPr>
            <p:nvPr/>
          </p:nvSpPr>
          <p:spPr bwMode="auto">
            <a:xfrm>
              <a:off x="2764" y="32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315" name="Group 75"/>
          <p:cNvGrpSpPr>
            <a:grpSpLocks/>
          </p:cNvGrpSpPr>
          <p:nvPr/>
        </p:nvGrpSpPr>
        <p:grpSpPr bwMode="auto">
          <a:xfrm>
            <a:off x="1771650" y="4267210"/>
            <a:ext cx="1190625" cy="796926"/>
            <a:chOff x="768" y="2688"/>
            <a:chExt cx="1000" cy="502"/>
          </a:xfrm>
        </p:grpSpPr>
        <p:sp>
          <p:nvSpPr>
            <p:cNvPr id="266288" name="Rectangle 48"/>
            <p:cNvSpPr>
              <a:spLocks noChangeArrowheads="1"/>
            </p:cNvSpPr>
            <p:nvPr/>
          </p:nvSpPr>
          <p:spPr bwMode="auto">
            <a:xfrm>
              <a:off x="1268" y="2749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89" name="Line 49"/>
            <p:cNvSpPr>
              <a:spLocks noChangeShapeType="1"/>
            </p:cNvSpPr>
            <p:nvPr/>
          </p:nvSpPr>
          <p:spPr bwMode="auto">
            <a:xfrm flipH="1">
              <a:off x="995" y="284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0" name="Line 50"/>
            <p:cNvSpPr>
              <a:spLocks noChangeShapeType="1"/>
            </p:cNvSpPr>
            <p:nvPr/>
          </p:nvSpPr>
          <p:spPr bwMode="auto">
            <a:xfrm flipH="1">
              <a:off x="996" y="302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1" name="Line 51"/>
            <p:cNvSpPr>
              <a:spLocks noChangeShapeType="1"/>
            </p:cNvSpPr>
            <p:nvPr/>
          </p:nvSpPr>
          <p:spPr bwMode="auto">
            <a:xfrm flipH="1">
              <a:off x="1495" y="293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2" name="Text Box 52"/>
            <p:cNvSpPr txBox="1">
              <a:spLocks noChangeArrowheads="1"/>
            </p:cNvSpPr>
            <p:nvPr/>
          </p:nvSpPr>
          <p:spPr bwMode="auto">
            <a:xfrm>
              <a:off x="768" y="2899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266293" name="Text Box 53"/>
            <p:cNvSpPr txBox="1">
              <a:spLocks noChangeArrowheads="1"/>
            </p:cNvSpPr>
            <p:nvPr/>
          </p:nvSpPr>
          <p:spPr bwMode="auto">
            <a:xfrm>
              <a:off x="769" y="2688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</p:grpSp>
      <p:grpSp>
        <p:nvGrpSpPr>
          <p:cNvPr id="266316" name="Group 76"/>
          <p:cNvGrpSpPr>
            <a:grpSpLocks/>
          </p:cNvGrpSpPr>
          <p:nvPr/>
        </p:nvGrpSpPr>
        <p:grpSpPr bwMode="auto">
          <a:xfrm>
            <a:off x="1771660" y="5257810"/>
            <a:ext cx="1189435" cy="796926"/>
            <a:chOff x="768" y="3312"/>
            <a:chExt cx="999" cy="502"/>
          </a:xfrm>
        </p:grpSpPr>
        <p:sp>
          <p:nvSpPr>
            <p:cNvPr id="266296" name="Rectangle 56"/>
            <p:cNvSpPr>
              <a:spLocks noChangeArrowheads="1"/>
            </p:cNvSpPr>
            <p:nvPr/>
          </p:nvSpPr>
          <p:spPr bwMode="auto">
            <a:xfrm>
              <a:off x="1267" y="3386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97" name="Line 57"/>
            <p:cNvSpPr>
              <a:spLocks noChangeShapeType="1"/>
            </p:cNvSpPr>
            <p:nvPr/>
          </p:nvSpPr>
          <p:spPr bwMode="auto">
            <a:xfrm flipH="1">
              <a:off x="995" y="347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8" name="Line 58"/>
            <p:cNvSpPr>
              <a:spLocks noChangeShapeType="1"/>
            </p:cNvSpPr>
            <p:nvPr/>
          </p:nvSpPr>
          <p:spPr bwMode="auto">
            <a:xfrm flipH="1">
              <a:off x="996" y="365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9" name="Line 59"/>
            <p:cNvSpPr>
              <a:spLocks noChangeShapeType="1"/>
            </p:cNvSpPr>
            <p:nvPr/>
          </p:nvSpPr>
          <p:spPr bwMode="auto">
            <a:xfrm flipH="1">
              <a:off x="1494" y="356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0" name="Text Box 60"/>
            <p:cNvSpPr txBox="1">
              <a:spLocks noChangeArrowheads="1"/>
            </p:cNvSpPr>
            <p:nvPr/>
          </p:nvSpPr>
          <p:spPr bwMode="auto">
            <a:xfrm>
              <a:off x="768" y="3523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266301" name="Text Box 61"/>
            <p:cNvSpPr txBox="1">
              <a:spLocks noChangeArrowheads="1"/>
            </p:cNvSpPr>
            <p:nvPr/>
          </p:nvSpPr>
          <p:spPr bwMode="auto">
            <a:xfrm>
              <a:off x="769" y="3312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266317" name="Group 77"/>
          <p:cNvGrpSpPr>
            <a:grpSpLocks/>
          </p:cNvGrpSpPr>
          <p:nvPr/>
        </p:nvGrpSpPr>
        <p:grpSpPr bwMode="auto">
          <a:xfrm>
            <a:off x="2971800" y="4648200"/>
            <a:ext cx="919163" cy="990600"/>
            <a:chOff x="1776" y="2928"/>
            <a:chExt cx="772" cy="624"/>
          </a:xfrm>
        </p:grpSpPr>
        <p:sp>
          <p:nvSpPr>
            <p:cNvPr id="266305" name="Rectangle 65"/>
            <p:cNvSpPr>
              <a:spLocks noChangeArrowheads="1"/>
            </p:cNvSpPr>
            <p:nvPr/>
          </p:nvSpPr>
          <p:spPr bwMode="auto">
            <a:xfrm>
              <a:off x="2048" y="3093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6" name="Line 66"/>
            <p:cNvSpPr>
              <a:spLocks noChangeShapeType="1"/>
            </p:cNvSpPr>
            <p:nvPr/>
          </p:nvSpPr>
          <p:spPr bwMode="auto">
            <a:xfrm flipH="1">
              <a:off x="1776" y="318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7" name="Line 67"/>
            <p:cNvSpPr>
              <a:spLocks noChangeShapeType="1"/>
            </p:cNvSpPr>
            <p:nvPr/>
          </p:nvSpPr>
          <p:spPr bwMode="auto">
            <a:xfrm flipH="1">
              <a:off x="1777" y="336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8" name="Line 68"/>
            <p:cNvSpPr>
              <a:spLocks noChangeShapeType="1"/>
            </p:cNvSpPr>
            <p:nvPr/>
          </p:nvSpPr>
          <p:spPr bwMode="auto">
            <a:xfrm flipH="1">
              <a:off x="2275" y="327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2" name="Text Box 72"/>
            <p:cNvSpPr txBox="1">
              <a:spLocks noChangeArrowheads="1"/>
            </p:cNvSpPr>
            <p:nvPr/>
          </p:nvSpPr>
          <p:spPr bwMode="auto">
            <a:xfrm>
              <a:off x="2048" y="3139"/>
              <a:ext cx="2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>
                  <a:latin typeface="Tahoma" pitchFamily="34" charset="0"/>
                </a:rPr>
                <a:t>+</a:t>
              </a:r>
            </a:p>
          </p:txBody>
        </p:sp>
        <p:sp>
          <p:nvSpPr>
            <p:cNvPr id="266313" name="Line 73"/>
            <p:cNvSpPr>
              <a:spLocks noChangeShapeType="1"/>
            </p:cNvSpPr>
            <p:nvPr/>
          </p:nvSpPr>
          <p:spPr bwMode="auto">
            <a:xfrm>
              <a:off x="1776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4" name="Line 74"/>
            <p:cNvSpPr>
              <a:spLocks noChangeShapeType="1"/>
            </p:cNvSpPr>
            <p:nvPr/>
          </p:nvSpPr>
          <p:spPr bwMode="auto">
            <a:xfrm>
              <a:off x="1776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37" name="Group 97"/>
          <p:cNvGrpSpPr>
            <a:grpSpLocks/>
          </p:cNvGrpSpPr>
          <p:nvPr/>
        </p:nvGrpSpPr>
        <p:grpSpPr bwMode="auto">
          <a:xfrm>
            <a:off x="5600700" y="4343407"/>
            <a:ext cx="2427684" cy="1528763"/>
            <a:chOff x="3648" y="2592"/>
            <a:chExt cx="1490" cy="963"/>
          </a:xfrm>
        </p:grpSpPr>
        <p:sp>
          <p:nvSpPr>
            <p:cNvPr id="266320" name="Rectangle 80"/>
            <p:cNvSpPr>
              <a:spLocks noChangeArrowheads="1"/>
            </p:cNvSpPr>
            <p:nvPr/>
          </p:nvSpPr>
          <p:spPr bwMode="auto">
            <a:xfrm>
              <a:off x="4128" y="2688"/>
              <a:ext cx="14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1" name="Line 81"/>
            <p:cNvSpPr>
              <a:spLocks noChangeShapeType="1"/>
            </p:cNvSpPr>
            <p:nvPr/>
          </p:nvSpPr>
          <p:spPr bwMode="auto">
            <a:xfrm flipH="1">
              <a:off x="388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2" name="Line 82"/>
            <p:cNvSpPr>
              <a:spLocks noChangeShapeType="1"/>
            </p:cNvSpPr>
            <p:nvPr/>
          </p:nvSpPr>
          <p:spPr bwMode="auto">
            <a:xfrm flipH="1" flipV="1">
              <a:off x="3888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3" name="Line 83"/>
            <p:cNvSpPr>
              <a:spLocks noChangeShapeType="1"/>
            </p:cNvSpPr>
            <p:nvPr/>
          </p:nvSpPr>
          <p:spPr bwMode="auto">
            <a:xfrm flipH="1">
              <a:off x="4512" y="307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4" name="Text Box 84"/>
            <p:cNvSpPr txBox="1">
              <a:spLocks noChangeArrowheads="1"/>
            </p:cNvSpPr>
            <p:nvPr/>
          </p:nvSpPr>
          <p:spPr bwMode="auto">
            <a:xfrm>
              <a:off x="3648" y="2832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266325" name="Text Box 85"/>
            <p:cNvSpPr txBox="1">
              <a:spLocks noChangeArrowheads="1"/>
            </p:cNvSpPr>
            <p:nvPr/>
          </p:nvSpPr>
          <p:spPr bwMode="auto">
            <a:xfrm>
              <a:off x="3649" y="2592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266327" name="Rectangle 87"/>
            <p:cNvSpPr>
              <a:spLocks noChangeArrowheads="1"/>
            </p:cNvSpPr>
            <p:nvPr/>
          </p:nvSpPr>
          <p:spPr bwMode="auto">
            <a:xfrm>
              <a:off x="4128" y="3072"/>
              <a:ext cx="14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8" name="Line 88"/>
            <p:cNvSpPr>
              <a:spLocks noChangeShapeType="1"/>
            </p:cNvSpPr>
            <p:nvPr/>
          </p:nvSpPr>
          <p:spPr bwMode="auto">
            <a:xfrm flipH="1">
              <a:off x="3888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9" name="Line 89"/>
            <p:cNvSpPr>
              <a:spLocks noChangeShapeType="1"/>
            </p:cNvSpPr>
            <p:nvPr/>
          </p:nvSpPr>
          <p:spPr bwMode="auto">
            <a:xfrm flipH="1">
              <a:off x="388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1" name="Text Box 91"/>
            <p:cNvSpPr txBox="1">
              <a:spLocks noChangeArrowheads="1"/>
            </p:cNvSpPr>
            <p:nvPr/>
          </p:nvSpPr>
          <p:spPr bwMode="auto">
            <a:xfrm>
              <a:off x="3648" y="326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266332" name="Text Box 92"/>
            <p:cNvSpPr txBox="1">
              <a:spLocks noChangeArrowheads="1"/>
            </p:cNvSpPr>
            <p:nvPr/>
          </p:nvSpPr>
          <p:spPr bwMode="auto">
            <a:xfrm>
              <a:off x="3649" y="302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  <p:sp>
          <p:nvSpPr>
            <p:cNvPr id="266333" name="Rectangle 93"/>
            <p:cNvSpPr>
              <a:spLocks noChangeArrowheads="1"/>
            </p:cNvSpPr>
            <p:nvPr/>
          </p:nvSpPr>
          <p:spPr bwMode="auto">
            <a:xfrm>
              <a:off x="4272" y="2688"/>
              <a:ext cx="144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4" name="Text Box 94"/>
            <p:cNvSpPr txBox="1">
              <a:spLocks noChangeArrowheads="1"/>
            </p:cNvSpPr>
            <p:nvPr/>
          </p:nvSpPr>
          <p:spPr bwMode="auto">
            <a:xfrm>
              <a:off x="4224" y="2928"/>
              <a:ext cx="2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266335" name="Oval 95"/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6" name="Rectangle 96"/>
            <p:cNvSpPr>
              <a:spLocks noChangeArrowheads="1"/>
            </p:cNvSpPr>
            <p:nvPr/>
          </p:nvSpPr>
          <p:spPr bwMode="auto">
            <a:xfrm>
              <a:off x="4848" y="2928"/>
              <a:ext cx="2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</p:grpSp>
      <p:sp>
        <p:nvSpPr>
          <p:cNvPr id="266338" name="Rectangle 98"/>
          <p:cNvSpPr>
            <a:spLocks noChangeArrowheads="1"/>
          </p:cNvSpPr>
          <p:nvPr/>
        </p:nvSpPr>
        <p:spPr bwMode="auto">
          <a:xfrm>
            <a:off x="5514976" y="5973778"/>
            <a:ext cx="24192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/>
              <a:t>“</a:t>
            </a:r>
            <a:r>
              <a:rPr lang="zh-CN" altLang="en-US" sz="3200"/>
              <a:t>与或非”门</a:t>
            </a:r>
          </a:p>
        </p:txBody>
      </p:sp>
    </p:spTree>
    <p:extLst>
      <p:ext uri="{BB962C8B-B14F-4D97-AF65-F5344CB8AC3E}">
        <p14:creationId xmlns:p14="http://schemas.microsoft.com/office/powerpoint/2010/main" val="42091199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12</a:t>
            </a:r>
            <a:r>
              <a:rPr lang="zh-CN" altLang="en-US"/>
              <a:t>）</a:t>
            </a:r>
          </a:p>
        </p:txBody>
      </p:sp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2E51-0BB8-488D-A820-D0870B83DC5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  <a:noFill/>
          <a:ln/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其他基本的逻辑电路</a:t>
            </a:r>
          </a:p>
          <a:p>
            <a:pPr lvl="2"/>
            <a:r>
              <a:rPr lang="zh-CN" altLang="en-US" dirty="0"/>
              <a:t>“异或”门：实现“异或”运算的电路。</a:t>
            </a:r>
          </a:p>
        </p:txBody>
      </p:sp>
      <p:graphicFrame>
        <p:nvGraphicFramePr>
          <p:cNvPr id="267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066128"/>
              </p:ext>
            </p:extLst>
          </p:nvPr>
        </p:nvGraphicFramePr>
        <p:xfrm>
          <a:off x="2051720" y="3284984"/>
          <a:ext cx="1872208" cy="44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4" name="Equation" r:id="rId3" imgW="799920" imgH="177480" progId="Equation.DSMT4">
                  <p:embed/>
                </p:oleObj>
              </mc:Choice>
              <mc:Fallback>
                <p:oleObj name="Equation" r:id="rId3" imgW="799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84984"/>
                        <a:ext cx="1872208" cy="446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312" name="Rectangle 48"/>
          <p:cNvSpPr>
            <a:spLocks noChangeArrowheads="1"/>
          </p:cNvSpPr>
          <p:nvPr/>
        </p:nvSpPr>
        <p:spPr bwMode="auto">
          <a:xfrm>
            <a:off x="5486411" y="5715014"/>
            <a:ext cx="20088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/>
              <a:t>“</a:t>
            </a:r>
            <a:r>
              <a:rPr lang="zh-CN" altLang="en-US" sz="3200"/>
              <a:t>异或”门</a:t>
            </a:r>
          </a:p>
        </p:txBody>
      </p:sp>
      <p:graphicFrame>
        <p:nvGraphicFramePr>
          <p:cNvPr id="26731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758823"/>
              </p:ext>
            </p:extLst>
          </p:nvPr>
        </p:nvGraphicFramePr>
        <p:xfrm>
          <a:off x="4031950" y="3212976"/>
          <a:ext cx="209883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5" name="Equation" r:id="rId5" imgW="774360" imgH="215640" progId="Equation.DSMT4">
                  <p:embed/>
                </p:oleObj>
              </mc:Choice>
              <mc:Fallback>
                <p:oleObj name="Equation" r:id="rId5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950" y="3212976"/>
                        <a:ext cx="2098830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14" name="Group 50"/>
          <p:cNvGraphicFramePr>
            <a:graphicFrameLocks noGrp="1"/>
          </p:cNvGraphicFramePr>
          <p:nvPr/>
        </p:nvGraphicFramePr>
        <p:xfrm>
          <a:off x="1885951" y="4265614"/>
          <a:ext cx="2514600" cy="216463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7343" name="Group 79"/>
          <p:cNvGrpSpPr>
            <a:grpSpLocks/>
          </p:cNvGrpSpPr>
          <p:nvPr/>
        </p:nvGrpSpPr>
        <p:grpSpPr bwMode="auto">
          <a:xfrm>
            <a:off x="5257800" y="4800608"/>
            <a:ext cx="3058615" cy="982663"/>
            <a:chOff x="3456" y="3024"/>
            <a:chExt cx="1920" cy="619"/>
          </a:xfrm>
        </p:grpSpPr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4004" y="3085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1" name="Line 7"/>
            <p:cNvSpPr>
              <a:spLocks noChangeShapeType="1"/>
            </p:cNvSpPr>
            <p:nvPr/>
          </p:nvSpPr>
          <p:spPr bwMode="auto">
            <a:xfrm flipH="1">
              <a:off x="4224" y="3264"/>
              <a:ext cx="2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4560" y="3120"/>
              <a:ext cx="8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dirty="0">
                  <a:latin typeface="Tahoma" pitchFamily="34" charset="0"/>
                </a:rPr>
                <a:t>F=A</a:t>
              </a:r>
              <a:r>
                <a:rPr kumimoji="0" lang="en-US" altLang="zh-CN" dirty="0">
                  <a:latin typeface="Tahoma" pitchFamily="34" charset="0"/>
                  <a:sym typeface="Symbol" pitchFamily="18" charset="2"/>
                </a:rPr>
                <a:t></a:t>
              </a:r>
              <a:r>
                <a:rPr kumimoji="0" lang="en-US" altLang="zh-CN" dirty="0">
                  <a:latin typeface="Tahoma" pitchFamily="34" charset="0"/>
                </a:rPr>
                <a:t>B</a:t>
              </a:r>
            </a:p>
          </p:txBody>
        </p:sp>
        <p:sp>
          <p:nvSpPr>
            <p:cNvPr id="267290" name="Line 26"/>
            <p:cNvSpPr>
              <a:spLocks noChangeShapeType="1"/>
            </p:cNvSpPr>
            <p:nvPr/>
          </p:nvSpPr>
          <p:spPr bwMode="auto">
            <a:xfrm flipH="1">
              <a:off x="3731" y="3176"/>
              <a:ext cx="2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1" name="Line 27"/>
            <p:cNvSpPr>
              <a:spLocks noChangeShapeType="1"/>
            </p:cNvSpPr>
            <p:nvPr/>
          </p:nvSpPr>
          <p:spPr bwMode="auto">
            <a:xfrm flipH="1">
              <a:off x="3732" y="3358"/>
              <a:ext cx="2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3" name="Text Box 29"/>
            <p:cNvSpPr txBox="1">
              <a:spLocks noChangeArrowheads="1"/>
            </p:cNvSpPr>
            <p:nvPr/>
          </p:nvSpPr>
          <p:spPr bwMode="auto">
            <a:xfrm>
              <a:off x="4019" y="315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>
                  <a:latin typeface="Tahoma" pitchFamily="34" charset="0"/>
                  <a:sym typeface="Symbol" pitchFamily="18" charset="2"/>
                </a:rPr>
                <a:t></a:t>
              </a:r>
              <a:endParaRPr kumimoji="0" lang="en-US" altLang="zh-CN" sz="2000">
                <a:latin typeface="Tahoma" pitchFamily="34" charset="0"/>
              </a:endParaRPr>
            </a:p>
          </p:txBody>
        </p:sp>
        <p:sp>
          <p:nvSpPr>
            <p:cNvPr id="267340" name="Text Box 76"/>
            <p:cNvSpPr txBox="1">
              <a:spLocks noChangeArrowheads="1"/>
            </p:cNvSpPr>
            <p:nvPr/>
          </p:nvSpPr>
          <p:spPr bwMode="auto">
            <a:xfrm>
              <a:off x="3456" y="302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267341" name="Text Box 77"/>
            <p:cNvSpPr txBox="1">
              <a:spLocks noChangeArrowheads="1"/>
            </p:cNvSpPr>
            <p:nvPr/>
          </p:nvSpPr>
          <p:spPr bwMode="auto">
            <a:xfrm>
              <a:off x="3456" y="326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6761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1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13</a:t>
            </a:r>
            <a:r>
              <a:rPr lang="zh-CN" altLang="en-US"/>
              <a:t>）</a:t>
            </a:r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2EAF-662F-425C-A059-AC3E1C25561E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69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  <a:noFill/>
          <a:ln/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其他基本的逻辑电路</a:t>
            </a:r>
          </a:p>
          <a:p>
            <a:pPr lvl="2"/>
            <a:r>
              <a:rPr lang="zh-CN" altLang="en-US" dirty="0"/>
              <a:t>“同或”门</a:t>
            </a:r>
            <a:r>
              <a:rPr lang="en-US" altLang="zh-CN" dirty="0"/>
              <a:t>(“</a:t>
            </a:r>
            <a:r>
              <a:rPr lang="zh-CN" altLang="en-US" dirty="0"/>
              <a:t>异或非”门</a:t>
            </a:r>
            <a:r>
              <a:rPr lang="en-US" altLang="zh-CN" dirty="0"/>
              <a:t>)</a:t>
            </a:r>
            <a:r>
              <a:rPr lang="zh-CN" altLang="en-US" dirty="0"/>
              <a:t>：实现“同或”运算的电路。</a:t>
            </a: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543459"/>
              </p:ext>
            </p:extLst>
          </p:nvPr>
        </p:nvGraphicFramePr>
        <p:xfrm>
          <a:off x="3293858" y="3140968"/>
          <a:ext cx="207023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6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858" y="3140968"/>
                        <a:ext cx="2070230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5486411" y="5715014"/>
            <a:ext cx="20088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/>
              <a:t>“</a:t>
            </a:r>
            <a:r>
              <a:rPr lang="zh-CN" altLang="en-US" sz="3200"/>
              <a:t>同或”门</a:t>
            </a:r>
          </a:p>
        </p:txBody>
      </p:sp>
      <p:graphicFrame>
        <p:nvGraphicFramePr>
          <p:cNvPr id="269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803594"/>
              </p:ext>
            </p:extLst>
          </p:nvPr>
        </p:nvGraphicFramePr>
        <p:xfrm>
          <a:off x="5616320" y="3140968"/>
          <a:ext cx="226804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7" name="Equation" r:id="rId5" imgW="774360" imgH="215640" progId="Equation.DSMT4">
                  <p:embed/>
                </p:oleObj>
              </mc:Choice>
              <mc:Fallback>
                <p:oleObj name="Equation" r:id="rId5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20" y="3140968"/>
                        <a:ext cx="226804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5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45128"/>
              </p:ext>
            </p:extLst>
          </p:nvPr>
        </p:nvGraphicFramePr>
        <p:xfrm>
          <a:off x="1187624" y="4265614"/>
          <a:ext cx="3212927" cy="2164635"/>
        </p:xfrm>
        <a:graphic>
          <a:graphicData uri="http://schemas.openxmlformats.org/drawingml/2006/table">
            <a:tbl>
              <a:tblPr/>
              <a:tblGrid>
                <a:gridCol w="1070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9356" name="Group 44"/>
          <p:cNvGrpSpPr>
            <a:grpSpLocks/>
          </p:cNvGrpSpPr>
          <p:nvPr/>
        </p:nvGrpSpPr>
        <p:grpSpPr bwMode="auto">
          <a:xfrm>
            <a:off x="4788024" y="4800608"/>
            <a:ext cx="3634680" cy="982663"/>
            <a:chOff x="3456" y="3024"/>
            <a:chExt cx="2016" cy="619"/>
          </a:xfrm>
        </p:grpSpPr>
        <p:sp>
          <p:nvSpPr>
            <p:cNvPr id="269346" name="Rectangle 34"/>
            <p:cNvSpPr>
              <a:spLocks noChangeArrowheads="1"/>
            </p:cNvSpPr>
            <p:nvPr/>
          </p:nvSpPr>
          <p:spPr bwMode="auto">
            <a:xfrm>
              <a:off x="4004" y="3085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47" name="Line 35"/>
            <p:cNvSpPr>
              <a:spLocks noChangeShapeType="1"/>
            </p:cNvSpPr>
            <p:nvPr/>
          </p:nvSpPr>
          <p:spPr bwMode="auto">
            <a:xfrm flipH="1">
              <a:off x="4320" y="326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348" name="Text Box 36"/>
            <p:cNvSpPr txBox="1">
              <a:spLocks noChangeArrowheads="1"/>
            </p:cNvSpPr>
            <p:nvPr/>
          </p:nvSpPr>
          <p:spPr bwMode="auto">
            <a:xfrm>
              <a:off x="4560" y="3120"/>
              <a:ext cx="91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dirty="0">
                  <a:latin typeface="Tahoma" pitchFamily="34" charset="0"/>
                </a:rPr>
                <a:t>F=A </a:t>
              </a:r>
              <a:r>
                <a:rPr kumimoji="0" lang="en-US" altLang="zh-CN" dirty="0">
                  <a:latin typeface="Tahoma" pitchFamily="34" charset="0"/>
                  <a:sym typeface="Symbol" pitchFamily="18" charset="2"/>
                </a:rPr>
                <a:t></a:t>
              </a:r>
              <a:r>
                <a:rPr kumimoji="0" lang="en-US" altLang="zh-CN" sz="2000" dirty="0">
                  <a:latin typeface="Tahoma" pitchFamily="34" charset="0"/>
                  <a:sym typeface="Symbol" pitchFamily="18" charset="2"/>
                </a:rPr>
                <a:t> </a:t>
              </a:r>
              <a:r>
                <a:rPr kumimoji="0" lang="en-US" altLang="zh-CN" dirty="0">
                  <a:latin typeface="Tahoma" pitchFamily="34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69349" name="Line 37"/>
            <p:cNvSpPr>
              <a:spLocks noChangeShapeType="1"/>
            </p:cNvSpPr>
            <p:nvPr/>
          </p:nvSpPr>
          <p:spPr bwMode="auto">
            <a:xfrm flipH="1">
              <a:off x="3731" y="317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350" name="Line 38"/>
            <p:cNvSpPr>
              <a:spLocks noChangeShapeType="1"/>
            </p:cNvSpPr>
            <p:nvPr/>
          </p:nvSpPr>
          <p:spPr bwMode="auto">
            <a:xfrm flipH="1">
              <a:off x="3732" y="335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351" name="Text Box 39"/>
            <p:cNvSpPr txBox="1">
              <a:spLocks noChangeArrowheads="1"/>
            </p:cNvSpPr>
            <p:nvPr/>
          </p:nvSpPr>
          <p:spPr bwMode="auto">
            <a:xfrm>
              <a:off x="4019" y="315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dirty="0">
                  <a:latin typeface="Tahoma" pitchFamily="34" charset="0"/>
                  <a:sym typeface="Symbol" pitchFamily="18" charset="2"/>
                </a:rPr>
                <a:t></a:t>
              </a:r>
              <a:endParaRPr kumimoji="0" lang="en-US" altLang="zh-CN" sz="2000" dirty="0">
                <a:latin typeface="Tahoma" pitchFamily="34" charset="0"/>
              </a:endParaRPr>
            </a:p>
          </p:txBody>
        </p:sp>
        <p:sp>
          <p:nvSpPr>
            <p:cNvPr id="269352" name="Text Box 40"/>
            <p:cNvSpPr txBox="1">
              <a:spLocks noChangeArrowheads="1"/>
            </p:cNvSpPr>
            <p:nvPr/>
          </p:nvSpPr>
          <p:spPr bwMode="auto">
            <a:xfrm>
              <a:off x="3456" y="302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269353" name="Text Box 41"/>
            <p:cNvSpPr txBox="1">
              <a:spLocks noChangeArrowheads="1"/>
            </p:cNvSpPr>
            <p:nvPr/>
          </p:nvSpPr>
          <p:spPr bwMode="auto">
            <a:xfrm>
              <a:off x="3456" y="326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269354" name="Line 42"/>
            <p:cNvSpPr>
              <a:spLocks noChangeShapeType="1"/>
            </p:cNvSpPr>
            <p:nvPr/>
          </p:nvSpPr>
          <p:spPr bwMode="auto">
            <a:xfrm>
              <a:off x="4774" y="3120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355" name="Oval 43"/>
            <p:cNvSpPr>
              <a:spLocks noChangeArrowheads="1"/>
            </p:cNvSpPr>
            <p:nvPr/>
          </p:nvSpPr>
          <p:spPr bwMode="auto">
            <a:xfrm>
              <a:off x="4224" y="321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138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14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常用逻辑门符号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29468"/>
              </p:ext>
            </p:extLst>
          </p:nvPr>
        </p:nvGraphicFramePr>
        <p:xfrm>
          <a:off x="755577" y="2092472"/>
          <a:ext cx="7938305" cy="450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符号名称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国标符号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常用符号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国际流行符号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IEEE</a:t>
                      </a:r>
                      <a:r>
                        <a:rPr lang="zh-CN" sz="2400" kern="0">
                          <a:effectLst/>
                        </a:rPr>
                        <a:t>逻辑符号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与门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或门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非门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7538" name="Picture 34" descr="http://col.njtu.edu.cn/jingpinke/szlj/shuziwangluo/fulu/images/fuhao1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35313"/>
            <a:ext cx="1489826" cy="7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7" name="Picture 33" descr="http://col.njtu.edu.cn/jingpinke/szlj/shuziwangluo/fulu/images/fuhao2.gif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49191"/>
            <a:ext cx="1460860" cy="69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6" name="Picture 32" descr="http://col.njtu.edu.cn/jingpinke/szlj/shuziwangluo/fulu/images/fuhao3.gif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20" y="3573030"/>
            <a:ext cx="1460860" cy="4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5" name="Picture 31" descr="http://col.njtu.edu.cn/jingpinke/szlj/shuziwangluo/fulu/images/fuhao4.gif"/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98" y="3435072"/>
            <a:ext cx="1492029" cy="71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4" name="Picture 30" descr="http://col.njtu.edu.cn/jingpinke/szlj/shuziwangluo/fulu/images/fuhao5.gif"/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1142"/>
            <a:ext cx="1489826" cy="71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3" name="Picture 29" descr="http://col.njtu.edu.cn/jingpinke/szlj/shuziwangluo/fulu/images/fuhao6.gif"/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200" y="4594602"/>
            <a:ext cx="1533904" cy="7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2" name="Picture 28" descr="http://col.njtu.edu.cn/jingpinke/szlj/shuziwangluo/fulu/images/fuhao7.gif"/>
          <p:cNvPicPr>
            <a:picLocks noChangeAspect="1" noChangeArrowheads="1"/>
          </p:cNvPicPr>
          <p:nvPr/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20" y="4628090"/>
            <a:ext cx="1460860" cy="60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1" name="Picture 27" descr="http://col.njtu.edu.cn/jingpinke/szlj/shuziwangluo/fulu/images/fuhao8.gif"/>
          <p:cNvPicPr>
            <a:picLocks noChangeAspect="1" noChangeArrowheads="1"/>
          </p:cNvPicPr>
          <p:nvPr/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77548"/>
            <a:ext cx="1512168" cy="72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0" name="Picture 26" descr="http://col.njtu.edu.cn/jingpinke/szlj/shuziwangluo/fulu/images/fuhao9.gif"/>
          <p:cNvPicPr>
            <a:picLocks noChangeAspect="1" noChangeArrowheads="1"/>
          </p:cNvPicPr>
          <p:nvPr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13" y="5517232"/>
            <a:ext cx="1033824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9" name="Picture 25" descr="http://col.njtu.edu.cn/jingpinke/szlj/shuziwangluo/fulu/images/fuhao10.gif"/>
          <p:cNvPicPr>
            <a:picLocks noChangeAspect="1" noChangeArrowheads="1"/>
          </p:cNvPicPr>
          <p:nvPr/>
        </p:nvPicPr>
        <p:blipFill>
          <a:blip r:embed="rId20" r:link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04" y="6093296"/>
            <a:ext cx="1033824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8" name="Picture 24" descr="http://col.njtu.edu.cn/jingpinke/szlj/shuziwangluo/fulu/images/fuhao11.gif"/>
          <p:cNvPicPr>
            <a:picLocks noChangeAspect="1" noChangeArrowheads="1"/>
          </p:cNvPicPr>
          <p:nvPr/>
        </p:nvPicPr>
        <p:blipFill>
          <a:blip r:embed="rId22" r:link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34" y="5517232"/>
            <a:ext cx="1033824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7" name="Picture 23" descr="http://col.njtu.edu.cn/jingpinke/szlj/shuziwangluo/fulu/images/fuhao12.gif"/>
          <p:cNvPicPr>
            <a:picLocks noChangeAspect="1" noChangeArrowheads="1"/>
          </p:cNvPicPr>
          <p:nvPr/>
        </p:nvPicPr>
        <p:blipFill>
          <a:blip r:embed="rId24" r:link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17" y="6093296"/>
            <a:ext cx="1043487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6" name="Picture 22" descr="http://col.njtu.edu.cn/jingpinke/szlj/shuziwangluo/fulu/images/fuhao13.gif"/>
          <p:cNvPicPr>
            <a:picLocks noChangeAspect="1" noChangeArrowheads="1"/>
          </p:cNvPicPr>
          <p:nvPr/>
        </p:nvPicPr>
        <p:blipFill>
          <a:blip r:embed="rId26" r:link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65" y="5545807"/>
            <a:ext cx="1053149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5" name="Picture 21" descr="http://col.njtu.edu.cn/jingpinke/szlj/shuziwangluo/fulu/images/fuhao14.gif"/>
          <p:cNvPicPr>
            <a:picLocks noChangeAspect="1" noChangeArrowheads="1"/>
          </p:cNvPicPr>
          <p:nvPr/>
        </p:nvPicPr>
        <p:blipFill>
          <a:blip r:embed="rId28" r:link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444" y="6121872"/>
            <a:ext cx="1053149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4" name="Picture 20" descr="http://col.njtu.edu.cn/jingpinke/szlj/shuziwangluo/fulu/images/fuhao11.gif"/>
          <p:cNvPicPr>
            <a:picLocks noChangeAspect="1" noChangeArrowheads="1"/>
          </p:cNvPicPr>
          <p:nvPr/>
        </p:nvPicPr>
        <p:blipFill>
          <a:blip r:embed="rId22" r:link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25" y="5517232"/>
            <a:ext cx="1033824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3" name="Picture 19" descr="http://col.njtu.edu.cn/jingpinke/szlj/shuziwangluo/fulu/images/fuhao12.gif"/>
          <p:cNvPicPr>
            <a:picLocks noChangeAspect="1" noChangeArrowheads="1"/>
          </p:cNvPicPr>
          <p:nvPr/>
        </p:nvPicPr>
        <p:blipFill>
          <a:blip r:embed="rId24" r:link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05" y="6093296"/>
            <a:ext cx="1043487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/>
          <p:cNvSpPr/>
          <p:nvPr/>
        </p:nvSpPr>
        <p:spPr>
          <a:xfrm>
            <a:off x="4599024" y="4802645"/>
            <a:ext cx="189000" cy="252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0BAC06-61C7-4F56-9F90-4D1A97534AA3}"/>
              </a:ext>
            </a:extLst>
          </p:cNvPr>
          <p:cNvSpPr/>
          <p:nvPr/>
        </p:nvSpPr>
        <p:spPr>
          <a:xfrm>
            <a:off x="3901586" y="1988840"/>
            <a:ext cx="1653189" cy="4678660"/>
          </a:xfrm>
          <a:custGeom>
            <a:avLst/>
            <a:gdLst>
              <a:gd name="connsiteX0" fmla="*/ 0 w 1653189"/>
              <a:gd name="connsiteY0" fmla="*/ 0 h 4678660"/>
              <a:gd name="connsiteX1" fmla="*/ 551063 w 1653189"/>
              <a:gd name="connsiteY1" fmla="*/ 0 h 4678660"/>
              <a:gd name="connsiteX2" fmla="*/ 1118658 w 1653189"/>
              <a:gd name="connsiteY2" fmla="*/ 0 h 4678660"/>
              <a:gd name="connsiteX3" fmla="*/ 1653189 w 1653189"/>
              <a:gd name="connsiteY3" fmla="*/ 0 h 4678660"/>
              <a:gd name="connsiteX4" fmla="*/ 1653189 w 1653189"/>
              <a:gd name="connsiteY4" fmla="*/ 538046 h 4678660"/>
              <a:gd name="connsiteX5" fmla="*/ 1653189 w 1653189"/>
              <a:gd name="connsiteY5" fmla="*/ 1122878 h 4678660"/>
              <a:gd name="connsiteX6" fmla="*/ 1653189 w 1653189"/>
              <a:gd name="connsiteY6" fmla="*/ 1660924 h 4678660"/>
              <a:gd name="connsiteX7" fmla="*/ 1653189 w 1653189"/>
              <a:gd name="connsiteY7" fmla="*/ 2292543 h 4678660"/>
              <a:gd name="connsiteX8" fmla="*/ 1653189 w 1653189"/>
              <a:gd name="connsiteY8" fmla="*/ 2924163 h 4678660"/>
              <a:gd name="connsiteX9" fmla="*/ 1653189 w 1653189"/>
              <a:gd name="connsiteY9" fmla="*/ 3508995 h 4678660"/>
              <a:gd name="connsiteX10" fmla="*/ 1653189 w 1653189"/>
              <a:gd name="connsiteY10" fmla="*/ 3953468 h 4678660"/>
              <a:gd name="connsiteX11" fmla="*/ 1653189 w 1653189"/>
              <a:gd name="connsiteY11" fmla="*/ 4678660 h 4678660"/>
              <a:gd name="connsiteX12" fmla="*/ 1069062 w 1653189"/>
              <a:gd name="connsiteY12" fmla="*/ 4678660 h 4678660"/>
              <a:gd name="connsiteX13" fmla="*/ 567595 w 1653189"/>
              <a:gd name="connsiteY13" fmla="*/ 4678660 h 4678660"/>
              <a:gd name="connsiteX14" fmla="*/ 0 w 1653189"/>
              <a:gd name="connsiteY14" fmla="*/ 4678660 h 4678660"/>
              <a:gd name="connsiteX15" fmla="*/ 0 w 1653189"/>
              <a:gd name="connsiteY15" fmla="*/ 4140614 h 4678660"/>
              <a:gd name="connsiteX16" fmla="*/ 0 w 1653189"/>
              <a:gd name="connsiteY16" fmla="*/ 3555782 h 4678660"/>
              <a:gd name="connsiteX17" fmla="*/ 0 w 1653189"/>
              <a:gd name="connsiteY17" fmla="*/ 2877376 h 4678660"/>
              <a:gd name="connsiteX18" fmla="*/ 0 w 1653189"/>
              <a:gd name="connsiteY18" fmla="*/ 2245757 h 4678660"/>
              <a:gd name="connsiteX19" fmla="*/ 0 w 1653189"/>
              <a:gd name="connsiteY19" fmla="*/ 1801284 h 4678660"/>
              <a:gd name="connsiteX20" fmla="*/ 0 w 1653189"/>
              <a:gd name="connsiteY20" fmla="*/ 1356811 h 4678660"/>
              <a:gd name="connsiteX21" fmla="*/ 0 w 1653189"/>
              <a:gd name="connsiteY21" fmla="*/ 771979 h 4678660"/>
              <a:gd name="connsiteX22" fmla="*/ 0 w 1653189"/>
              <a:gd name="connsiteY22" fmla="*/ 0 h 46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53189" h="4678660" extrusionOk="0">
                <a:moveTo>
                  <a:pt x="0" y="0"/>
                </a:moveTo>
                <a:cubicBezTo>
                  <a:pt x="116256" y="-50477"/>
                  <a:pt x="306385" y="11644"/>
                  <a:pt x="551063" y="0"/>
                </a:cubicBezTo>
                <a:cubicBezTo>
                  <a:pt x="795741" y="-11644"/>
                  <a:pt x="898351" y="37782"/>
                  <a:pt x="1118658" y="0"/>
                </a:cubicBezTo>
                <a:cubicBezTo>
                  <a:pt x="1338966" y="-37782"/>
                  <a:pt x="1477881" y="17135"/>
                  <a:pt x="1653189" y="0"/>
                </a:cubicBezTo>
                <a:cubicBezTo>
                  <a:pt x="1687449" y="158223"/>
                  <a:pt x="1642236" y="272547"/>
                  <a:pt x="1653189" y="538046"/>
                </a:cubicBezTo>
                <a:cubicBezTo>
                  <a:pt x="1664142" y="803545"/>
                  <a:pt x="1624221" y="860038"/>
                  <a:pt x="1653189" y="1122878"/>
                </a:cubicBezTo>
                <a:cubicBezTo>
                  <a:pt x="1682157" y="1385718"/>
                  <a:pt x="1607031" y="1449148"/>
                  <a:pt x="1653189" y="1660924"/>
                </a:cubicBezTo>
                <a:cubicBezTo>
                  <a:pt x="1699347" y="1872700"/>
                  <a:pt x="1593204" y="2100296"/>
                  <a:pt x="1653189" y="2292543"/>
                </a:cubicBezTo>
                <a:cubicBezTo>
                  <a:pt x="1713174" y="2484790"/>
                  <a:pt x="1650227" y="2793041"/>
                  <a:pt x="1653189" y="2924163"/>
                </a:cubicBezTo>
                <a:cubicBezTo>
                  <a:pt x="1656151" y="3055285"/>
                  <a:pt x="1608985" y="3292505"/>
                  <a:pt x="1653189" y="3508995"/>
                </a:cubicBezTo>
                <a:cubicBezTo>
                  <a:pt x="1697393" y="3725485"/>
                  <a:pt x="1609515" y="3859322"/>
                  <a:pt x="1653189" y="3953468"/>
                </a:cubicBezTo>
                <a:cubicBezTo>
                  <a:pt x="1696863" y="4047614"/>
                  <a:pt x="1650816" y="4338430"/>
                  <a:pt x="1653189" y="4678660"/>
                </a:cubicBezTo>
                <a:cubicBezTo>
                  <a:pt x="1398386" y="4732482"/>
                  <a:pt x="1199953" y="4625625"/>
                  <a:pt x="1069062" y="4678660"/>
                </a:cubicBezTo>
                <a:cubicBezTo>
                  <a:pt x="938171" y="4731695"/>
                  <a:pt x="805500" y="4653530"/>
                  <a:pt x="567595" y="4678660"/>
                </a:cubicBezTo>
                <a:cubicBezTo>
                  <a:pt x="329690" y="4703790"/>
                  <a:pt x="146004" y="4674984"/>
                  <a:pt x="0" y="4678660"/>
                </a:cubicBezTo>
                <a:cubicBezTo>
                  <a:pt x="-27077" y="4501347"/>
                  <a:pt x="39231" y="4299951"/>
                  <a:pt x="0" y="4140614"/>
                </a:cubicBezTo>
                <a:cubicBezTo>
                  <a:pt x="-39231" y="3981277"/>
                  <a:pt x="21032" y="3804533"/>
                  <a:pt x="0" y="3555782"/>
                </a:cubicBezTo>
                <a:cubicBezTo>
                  <a:pt x="-21032" y="3307031"/>
                  <a:pt x="69602" y="3207826"/>
                  <a:pt x="0" y="2877376"/>
                </a:cubicBezTo>
                <a:cubicBezTo>
                  <a:pt x="-69602" y="2546926"/>
                  <a:pt x="5079" y="2507257"/>
                  <a:pt x="0" y="2245757"/>
                </a:cubicBezTo>
                <a:cubicBezTo>
                  <a:pt x="-5079" y="1984257"/>
                  <a:pt x="19295" y="1990215"/>
                  <a:pt x="0" y="1801284"/>
                </a:cubicBezTo>
                <a:cubicBezTo>
                  <a:pt x="-19295" y="1612353"/>
                  <a:pt x="4688" y="1536600"/>
                  <a:pt x="0" y="1356811"/>
                </a:cubicBezTo>
                <a:cubicBezTo>
                  <a:pt x="-4688" y="1177022"/>
                  <a:pt x="68061" y="1032938"/>
                  <a:pt x="0" y="771979"/>
                </a:cubicBezTo>
                <a:cubicBezTo>
                  <a:pt x="-68061" y="511020"/>
                  <a:pt x="23917" y="16263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37706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8385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457950" cy="1143000"/>
          </a:xfrm>
        </p:spPr>
        <p:txBody>
          <a:bodyPr/>
          <a:lstStyle/>
          <a:p>
            <a:r>
              <a:rPr lang="zh-CN" altLang="en-US"/>
              <a:t>第一章 数制和码制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9675-76BE-427C-BC63-5B1206CD81C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8356" name="Rectangle 1028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本章内容	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/>
              <a:t>1.1  </a:t>
            </a:r>
            <a:r>
              <a:rPr lang="zh-CN" altLang="en-US" dirty="0"/>
              <a:t>数制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1.2  </a:t>
            </a:r>
            <a:r>
              <a:rPr lang="zh-CN" altLang="en-US" dirty="0"/>
              <a:t>码制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2728216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59165"/>
              </p:ext>
            </p:extLst>
          </p:nvPr>
        </p:nvGraphicFramePr>
        <p:xfrm>
          <a:off x="755576" y="2073439"/>
          <a:ext cx="7920880" cy="4595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91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符号名称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国标符号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常用符号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国际流行符号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IEEE</a:t>
                      </a:r>
                      <a:r>
                        <a:rPr lang="zh-CN" sz="2400" kern="0">
                          <a:effectLst/>
                        </a:rPr>
                        <a:t>逻辑符号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1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与非门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1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或非门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1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异或门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1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同或门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15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常用逻辑门符号</a:t>
            </a:r>
          </a:p>
        </p:txBody>
      </p:sp>
      <p:pic>
        <p:nvPicPr>
          <p:cNvPr id="10" name="Picture 6" descr="http://col.njtu.edu.cn/jingpinke/szlj/shuziwangluo/fulu/images/fuhao27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845646"/>
            <a:ext cx="1392172" cy="6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http://col.njtu.edu.cn/jingpinke/szlj/shuziwangluo/fulu/images/fuhao28.gif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32" y="5850599"/>
            <a:ext cx="1407018" cy="65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col.njtu.edu.cn/jingpinke/szlj/shuziwangluo/fulu/images/fuhao29.gif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47" y="5904160"/>
            <a:ext cx="1432733" cy="5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http://col.njtu.edu.cn/jingpinke/szlj/shuziwangluo/fulu/images/fuhao30.gif"/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22" y="5852476"/>
            <a:ext cx="1372126" cy="6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>
          <a:xfrm>
            <a:off x="4572000" y="6057320"/>
            <a:ext cx="252456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•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10" descr="http://col.njtu.edu.cn/jingpinke/szlj/shuziwangluo/fulu/images/fuhao23.gif"/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85901"/>
            <a:ext cx="1392172" cy="6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http://col.njtu.edu.cn/jingpinke/szlj/shuziwangluo/fulu/images/fuhao24.gif"/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32" y="5013177"/>
            <a:ext cx="1382258" cy="64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col.njtu.edu.cn/jingpinke/szlj/shuziwangluo/fulu/images/fuhao25.gif"/>
          <p:cNvPicPr>
            <a:picLocks noChangeAspect="1" noChangeArrowheads="1"/>
          </p:cNvPicPr>
          <p:nvPr/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47" y="5089204"/>
            <a:ext cx="1432733" cy="57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http://col.njtu.edu.cn/jingpinke/szlj/shuziwangluo/fulu/images/fuhao26.gif"/>
          <p:cNvPicPr>
            <a:picLocks noChangeAspect="1" noChangeArrowheads="1"/>
          </p:cNvPicPr>
          <p:nvPr/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22" y="5022010"/>
            <a:ext cx="1372126" cy="6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4580552" y="5197575"/>
            <a:ext cx="252456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Picture 14" descr="http://col.njtu.edu.cn/jingpinke/szlj/shuziwangluo/fulu/images/fuhao19.gif"/>
          <p:cNvPicPr>
            <a:picLocks noChangeAspect="1" noChangeArrowheads="1"/>
          </p:cNvPicPr>
          <p:nvPr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38625"/>
            <a:ext cx="1392172" cy="6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3" descr="http://col.njtu.edu.cn/jingpinke/szlj/shuziwangluo/fulu/images/fuhao20.gif"/>
          <p:cNvPicPr>
            <a:picLocks noChangeAspect="1" noChangeArrowheads="1"/>
          </p:cNvPicPr>
          <p:nvPr/>
        </p:nvPicPr>
        <p:blipFill>
          <a:blip r:embed="rId20" r:link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32" y="4080410"/>
            <a:ext cx="1382258" cy="6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://col.njtu.edu.cn/jingpinke/szlj/shuziwangluo/fulu/images/fuhao21.gif"/>
          <p:cNvPicPr>
            <a:picLocks noChangeAspect="1" noChangeArrowheads="1"/>
          </p:cNvPicPr>
          <p:nvPr/>
        </p:nvPicPr>
        <p:blipFill>
          <a:blip r:embed="rId22" r:link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48" y="4147699"/>
            <a:ext cx="1430064" cy="56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http://col.njtu.edu.cn/jingpinke/szlj/shuziwangluo/fulu/images/fuhao22.gif"/>
          <p:cNvPicPr>
            <a:picLocks noChangeAspect="1" noChangeArrowheads="1"/>
          </p:cNvPicPr>
          <p:nvPr/>
        </p:nvPicPr>
        <p:blipFill>
          <a:blip r:embed="rId24" r:link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21" y="4038637"/>
            <a:ext cx="1372126" cy="6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/>
        </p:nvSpPr>
        <p:spPr>
          <a:xfrm>
            <a:off x="4599024" y="4257120"/>
            <a:ext cx="189000" cy="252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2" name="Picture 18" descr="http://col.njtu.edu.cn/jingpinke/szlj/shuziwangluo/fulu/images/fuhao15.gif"/>
          <p:cNvPicPr>
            <a:picLocks noChangeAspect="1" noChangeArrowheads="1"/>
          </p:cNvPicPr>
          <p:nvPr/>
        </p:nvPicPr>
        <p:blipFill>
          <a:blip r:embed="rId26" r:link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00587"/>
            <a:ext cx="1392172" cy="6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7" descr="http://col.njtu.edu.cn/jingpinke/szlj/shuziwangluo/fulu/images/fuhao16.gif"/>
          <p:cNvPicPr>
            <a:picLocks noChangeAspect="1" noChangeArrowheads="1"/>
          </p:cNvPicPr>
          <p:nvPr/>
        </p:nvPicPr>
        <p:blipFill>
          <a:blip r:embed="rId28" r:link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31" y="3128321"/>
            <a:ext cx="1388429" cy="64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ttp://col.njtu.edu.cn/jingpinke/szlj/shuziwangluo/fulu/images/fuhao17.gif"/>
          <p:cNvPicPr>
            <a:picLocks noChangeAspect="1" noChangeArrowheads="1"/>
          </p:cNvPicPr>
          <p:nvPr/>
        </p:nvPicPr>
        <p:blipFill>
          <a:blip r:embed="rId30" r:link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58" y="3262061"/>
            <a:ext cx="1430064" cy="47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5" descr="http://col.njtu.edu.cn/jingpinke/szlj/shuziwangluo/fulu/images/fuhao18.gif"/>
          <p:cNvPicPr>
            <a:picLocks noChangeAspect="1" noChangeArrowheads="1"/>
          </p:cNvPicPr>
          <p:nvPr/>
        </p:nvPicPr>
        <p:blipFill>
          <a:blip r:embed="rId24" r:link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10" y="3128306"/>
            <a:ext cx="1372125" cy="64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椭圆 25"/>
          <p:cNvSpPr/>
          <p:nvPr/>
        </p:nvSpPr>
        <p:spPr>
          <a:xfrm>
            <a:off x="7767376" y="3201670"/>
            <a:ext cx="189000" cy="252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&amp;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4F9153-AC7E-4EA9-91AA-CBD867EEFAF8}"/>
              </a:ext>
            </a:extLst>
          </p:cNvPr>
          <p:cNvSpPr/>
          <p:nvPr/>
        </p:nvSpPr>
        <p:spPr>
          <a:xfrm>
            <a:off x="3901586" y="1988840"/>
            <a:ext cx="1653189" cy="4678660"/>
          </a:xfrm>
          <a:custGeom>
            <a:avLst/>
            <a:gdLst>
              <a:gd name="connsiteX0" fmla="*/ 0 w 1653189"/>
              <a:gd name="connsiteY0" fmla="*/ 0 h 4678660"/>
              <a:gd name="connsiteX1" fmla="*/ 551063 w 1653189"/>
              <a:gd name="connsiteY1" fmla="*/ 0 h 4678660"/>
              <a:gd name="connsiteX2" fmla="*/ 1118658 w 1653189"/>
              <a:gd name="connsiteY2" fmla="*/ 0 h 4678660"/>
              <a:gd name="connsiteX3" fmla="*/ 1653189 w 1653189"/>
              <a:gd name="connsiteY3" fmla="*/ 0 h 4678660"/>
              <a:gd name="connsiteX4" fmla="*/ 1653189 w 1653189"/>
              <a:gd name="connsiteY4" fmla="*/ 538046 h 4678660"/>
              <a:gd name="connsiteX5" fmla="*/ 1653189 w 1653189"/>
              <a:gd name="connsiteY5" fmla="*/ 1122878 h 4678660"/>
              <a:gd name="connsiteX6" fmla="*/ 1653189 w 1653189"/>
              <a:gd name="connsiteY6" fmla="*/ 1660924 h 4678660"/>
              <a:gd name="connsiteX7" fmla="*/ 1653189 w 1653189"/>
              <a:gd name="connsiteY7" fmla="*/ 2292543 h 4678660"/>
              <a:gd name="connsiteX8" fmla="*/ 1653189 w 1653189"/>
              <a:gd name="connsiteY8" fmla="*/ 2924163 h 4678660"/>
              <a:gd name="connsiteX9" fmla="*/ 1653189 w 1653189"/>
              <a:gd name="connsiteY9" fmla="*/ 3508995 h 4678660"/>
              <a:gd name="connsiteX10" fmla="*/ 1653189 w 1653189"/>
              <a:gd name="connsiteY10" fmla="*/ 3953468 h 4678660"/>
              <a:gd name="connsiteX11" fmla="*/ 1653189 w 1653189"/>
              <a:gd name="connsiteY11" fmla="*/ 4678660 h 4678660"/>
              <a:gd name="connsiteX12" fmla="*/ 1069062 w 1653189"/>
              <a:gd name="connsiteY12" fmla="*/ 4678660 h 4678660"/>
              <a:gd name="connsiteX13" fmla="*/ 567595 w 1653189"/>
              <a:gd name="connsiteY13" fmla="*/ 4678660 h 4678660"/>
              <a:gd name="connsiteX14" fmla="*/ 0 w 1653189"/>
              <a:gd name="connsiteY14" fmla="*/ 4678660 h 4678660"/>
              <a:gd name="connsiteX15" fmla="*/ 0 w 1653189"/>
              <a:gd name="connsiteY15" fmla="*/ 4140614 h 4678660"/>
              <a:gd name="connsiteX16" fmla="*/ 0 w 1653189"/>
              <a:gd name="connsiteY16" fmla="*/ 3555782 h 4678660"/>
              <a:gd name="connsiteX17" fmla="*/ 0 w 1653189"/>
              <a:gd name="connsiteY17" fmla="*/ 2877376 h 4678660"/>
              <a:gd name="connsiteX18" fmla="*/ 0 w 1653189"/>
              <a:gd name="connsiteY18" fmla="*/ 2245757 h 4678660"/>
              <a:gd name="connsiteX19" fmla="*/ 0 w 1653189"/>
              <a:gd name="connsiteY19" fmla="*/ 1801284 h 4678660"/>
              <a:gd name="connsiteX20" fmla="*/ 0 w 1653189"/>
              <a:gd name="connsiteY20" fmla="*/ 1356811 h 4678660"/>
              <a:gd name="connsiteX21" fmla="*/ 0 w 1653189"/>
              <a:gd name="connsiteY21" fmla="*/ 771979 h 4678660"/>
              <a:gd name="connsiteX22" fmla="*/ 0 w 1653189"/>
              <a:gd name="connsiteY22" fmla="*/ 0 h 46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53189" h="4678660" extrusionOk="0">
                <a:moveTo>
                  <a:pt x="0" y="0"/>
                </a:moveTo>
                <a:cubicBezTo>
                  <a:pt x="116256" y="-50477"/>
                  <a:pt x="306385" y="11644"/>
                  <a:pt x="551063" y="0"/>
                </a:cubicBezTo>
                <a:cubicBezTo>
                  <a:pt x="795741" y="-11644"/>
                  <a:pt x="898351" y="37782"/>
                  <a:pt x="1118658" y="0"/>
                </a:cubicBezTo>
                <a:cubicBezTo>
                  <a:pt x="1338966" y="-37782"/>
                  <a:pt x="1477881" y="17135"/>
                  <a:pt x="1653189" y="0"/>
                </a:cubicBezTo>
                <a:cubicBezTo>
                  <a:pt x="1687449" y="158223"/>
                  <a:pt x="1642236" y="272547"/>
                  <a:pt x="1653189" y="538046"/>
                </a:cubicBezTo>
                <a:cubicBezTo>
                  <a:pt x="1664142" y="803545"/>
                  <a:pt x="1624221" y="860038"/>
                  <a:pt x="1653189" y="1122878"/>
                </a:cubicBezTo>
                <a:cubicBezTo>
                  <a:pt x="1682157" y="1385718"/>
                  <a:pt x="1607031" y="1449148"/>
                  <a:pt x="1653189" y="1660924"/>
                </a:cubicBezTo>
                <a:cubicBezTo>
                  <a:pt x="1699347" y="1872700"/>
                  <a:pt x="1593204" y="2100296"/>
                  <a:pt x="1653189" y="2292543"/>
                </a:cubicBezTo>
                <a:cubicBezTo>
                  <a:pt x="1713174" y="2484790"/>
                  <a:pt x="1650227" y="2793041"/>
                  <a:pt x="1653189" y="2924163"/>
                </a:cubicBezTo>
                <a:cubicBezTo>
                  <a:pt x="1656151" y="3055285"/>
                  <a:pt x="1608985" y="3292505"/>
                  <a:pt x="1653189" y="3508995"/>
                </a:cubicBezTo>
                <a:cubicBezTo>
                  <a:pt x="1697393" y="3725485"/>
                  <a:pt x="1609515" y="3859322"/>
                  <a:pt x="1653189" y="3953468"/>
                </a:cubicBezTo>
                <a:cubicBezTo>
                  <a:pt x="1696863" y="4047614"/>
                  <a:pt x="1650816" y="4338430"/>
                  <a:pt x="1653189" y="4678660"/>
                </a:cubicBezTo>
                <a:cubicBezTo>
                  <a:pt x="1398386" y="4732482"/>
                  <a:pt x="1199953" y="4625625"/>
                  <a:pt x="1069062" y="4678660"/>
                </a:cubicBezTo>
                <a:cubicBezTo>
                  <a:pt x="938171" y="4731695"/>
                  <a:pt x="805500" y="4653530"/>
                  <a:pt x="567595" y="4678660"/>
                </a:cubicBezTo>
                <a:cubicBezTo>
                  <a:pt x="329690" y="4703790"/>
                  <a:pt x="146004" y="4674984"/>
                  <a:pt x="0" y="4678660"/>
                </a:cubicBezTo>
                <a:cubicBezTo>
                  <a:pt x="-27077" y="4501347"/>
                  <a:pt x="39231" y="4299951"/>
                  <a:pt x="0" y="4140614"/>
                </a:cubicBezTo>
                <a:cubicBezTo>
                  <a:pt x="-39231" y="3981277"/>
                  <a:pt x="21032" y="3804533"/>
                  <a:pt x="0" y="3555782"/>
                </a:cubicBezTo>
                <a:cubicBezTo>
                  <a:pt x="-21032" y="3307031"/>
                  <a:pt x="69602" y="3207826"/>
                  <a:pt x="0" y="2877376"/>
                </a:cubicBezTo>
                <a:cubicBezTo>
                  <a:pt x="-69602" y="2546926"/>
                  <a:pt x="5079" y="2507257"/>
                  <a:pt x="0" y="2245757"/>
                </a:cubicBezTo>
                <a:cubicBezTo>
                  <a:pt x="-5079" y="1984257"/>
                  <a:pt x="19295" y="1990215"/>
                  <a:pt x="0" y="1801284"/>
                </a:cubicBezTo>
                <a:cubicBezTo>
                  <a:pt x="-19295" y="1612353"/>
                  <a:pt x="4688" y="1536600"/>
                  <a:pt x="0" y="1356811"/>
                </a:cubicBezTo>
                <a:cubicBezTo>
                  <a:pt x="-4688" y="1177022"/>
                  <a:pt x="68061" y="1032938"/>
                  <a:pt x="0" y="771979"/>
                </a:cubicBezTo>
                <a:cubicBezTo>
                  <a:pt x="-68061" y="511020"/>
                  <a:pt x="23917" y="16263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37706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93024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13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29DC-3059-47E7-B182-00BF598F35C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  <a:noFill/>
          <a:ln/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逻辑代数的基本运算</a:t>
            </a:r>
            <a:r>
              <a:rPr lang="en-US" altLang="zh-CN" dirty="0"/>
              <a:t>——</a:t>
            </a:r>
            <a:r>
              <a:rPr lang="zh-CN" altLang="en-US" dirty="0"/>
              <a:t>小结</a:t>
            </a:r>
          </a:p>
          <a:p>
            <a:pPr lvl="2"/>
            <a:r>
              <a:rPr lang="zh-CN" altLang="en-US" dirty="0"/>
              <a:t>基本运算：与、或、非</a:t>
            </a:r>
          </a:p>
          <a:p>
            <a:pPr lvl="3"/>
            <a:r>
              <a:rPr lang="zh-CN" altLang="en-US" dirty="0"/>
              <a:t>电路：“与”门，“或”门，“非”门</a:t>
            </a:r>
          </a:p>
          <a:p>
            <a:pPr lvl="2"/>
            <a:r>
              <a:rPr lang="zh-CN" altLang="en-US" dirty="0"/>
              <a:t>常用运算：与非、或非、与或非、异或、同或</a:t>
            </a:r>
          </a:p>
          <a:p>
            <a:pPr lvl="3"/>
            <a:r>
              <a:rPr lang="zh-CN" altLang="en-US" dirty="0"/>
              <a:t>电路：“与非”门，“或非”门，“与或非”门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          “异或”门，“同或”门</a:t>
            </a:r>
          </a:p>
        </p:txBody>
      </p:sp>
    </p:spTree>
    <p:extLst>
      <p:ext uri="{BB962C8B-B14F-4D97-AF65-F5344CB8AC3E}">
        <p14:creationId xmlns:p14="http://schemas.microsoft.com/office/powerpoint/2010/main" val="1295502295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14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E85F-DB96-4E38-9790-BCEAF489995F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逻辑代数的基本运算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逻辑代数的基本公式</a:t>
            </a:r>
          </a:p>
        </p:txBody>
      </p:sp>
    </p:spTree>
    <p:extLst>
      <p:ext uri="{BB962C8B-B14F-4D97-AF65-F5344CB8AC3E}">
        <p14:creationId xmlns:p14="http://schemas.microsoft.com/office/powerpoint/2010/main" val="412277501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15</a:t>
            </a:r>
            <a:r>
              <a:rPr lang="zh-CN" altLang="en-US"/>
              <a:t>）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06CB-1E5D-41D7-9753-D19A58B7A52E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逻辑代数的基本公式</a:t>
            </a:r>
            <a:r>
              <a:rPr kumimoji="1" lang="en-US" altLang="zh-CN" sz="2800" b="0" spc="-5" dirty="0">
                <a:solidFill>
                  <a:srgbClr val="000099"/>
                </a:solidFill>
                <a:latin typeface="Arial"/>
                <a:ea typeface="宋体" pitchFamily="2" charset="-122"/>
                <a:cs typeface="Arial"/>
              </a:rPr>
              <a:t>(Elementary)</a:t>
            </a:r>
            <a:endParaRPr kumimoji="1" lang="zh-CN" altLang="en-US" sz="2800" b="0" spc="-5" dirty="0">
              <a:solidFill>
                <a:srgbClr val="000099"/>
              </a:solidFill>
              <a:latin typeface="Arial"/>
              <a:ea typeface="宋体" pitchFamily="2" charset="-122"/>
              <a:cs typeface="Arial"/>
            </a:endParaRPr>
          </a:p>
          <a:p>
            <a:endParaRPr lang="en-US" altLang="zh-CN" dirty="0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899592" y="3019433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/>
              <a:t>互补律</a:t>
            </a:r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3110"/>
              </p:ext>
            </p:extLst>
          </p:nvPr>
        </p:nvGraphicFramePr>
        <p:xfrm>
          <a:off x="2237855" y="2638440"/>
          <a:ext cx="2265874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3" name="Equation" r:id="rId3" imgW="787320" imgH="507960" progId="Equation.DSMT4">
                  <p:embed/>
                </p:oleObj>
              </mc:Choice>
              <mc:Fallback>
                <p:oleObj name="Equation" r:id="rId3" imgW="7873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855" y="2638440"/>
                        <a:ext cx="2265874" cy="1400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956747" y="4346584"/>
            <a:ext cx="72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/>
              <a:t>1</a:t>
            </a:r>
            <a:r>
              <a:rPr lang="zh-CN" altLang="en-US" sz="2800"/>
              <a:t>律</a:t>
            </a:r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93932"/>
              </p:ext>
            </p:extLst>
          </p:nvPr>
        </p:nvGraphicFramePr>
        <p:xfrm>
          <a:off x="2196183" y="4038600"/>
          <a:ext cx="2405199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4" name="公式" r:id="rId5" imgW="761760" imgH="457200" progId="Equation.3">
                  <p:embed/>
                </p:oleObj>
              </mc:Choice>
              <mc:Fallback>
                <p:oleObj name="公式" r:id="rId5" imgW="761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183" y="4038600"/>
                        <a:ext cx="2405199" cy="1208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990085" y="5729289"/>
            <a:ext cx="72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</a:t>
            </a:r>
            <a:r>
              <a:rPr lang="zh-CN" altLang="en-US" sz="2800"/>
              <a:t>律</a:t>
            </a:r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214095"/>
              </p:ext>
            </p:extLst>
          </p:nvPr>
        </p:nvGraphicFramePr>
        <p:xfrm>
          <a:off x="2218815" y="5351478"/>
          <a:ext cx="2419864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5" name="公式" r:id="rId7" imgW="799920" imgH="457200" progId="Equation.3">
                  <p:embed/>
                </p:oleObj>
              </mc:Choice>
              <mc:Fallback>
                <p:oleObj name="公式" r:id="rId7" imgW="799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815" y="5351478"/>
                        <a:ext cx="2419864" cy="1201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146479"/>
              </p:ext>
            </p:extLst>
          </p:nvPr>
        </p:nvGraphicFramePr>
        <p:xfrm>
          <a:off x="4970568" y="3429015"/>
          <a:ext cx="2337736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6" name="Equation" r:id="rId9" imgW="812520" imgH="457200" progId="Equation.DSMT4">
                  <p:embed/>
                </p:oleObj>
              </mc:Choice>
              <mc:Fallback>
                <p:oleObj name="Equation" r:id="rId9" imgW="812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568" y="3429015"/>
                        <a:ext cx="2337736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906313" y="2759868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/>
              <a:t>重叠律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906313" y="514487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对合律</a:t>
            </a: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14353"/>
              </p:ext>
            </p:extLst>
          </p:nvPr>
        </p:nvGraphicFramePr>
        <p:xfrm>
          <a:off x="5286090" y="5731442"/>
          <a:ext cx="11263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57" name="公式" r:id="rId11" imgW="457200" imgH="241200" progId="Equation.3">
                  <p:embed/>
                </p:oleObj>
              </mc:Choice>
              <mc:Fallback>
                <p:oleObj name="公式" r:id="rId11" imgW="457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090" y="5731442"/>
                        <a:ext cx="1126337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553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16</a:t>
            </a:r>
            <a:r>
              <a:rPr lang="zh-CN" altLang="en-US"/>
              <a:t>）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508" y="6283131"/>
            <a:ext cx="432048" cy="457200"/>
          </a:xfrm>
        </p:spPr>
        <p:txBody>
          <a:bodyPr/>
          <a:lstStyle/>
          <a:p>
            <a:fld id="{BF60C085-6B94-4658-9F05-1E4550AA8494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11620" name="Rectangle 4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逻辑代数的基本公式</a:t>
            </a:r>
          </a:p>
          <a:p>
            <a:endParaRPr lang="en-US" altLang="zh-CN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899592" y="2708934"/>
            <a:ext cx="27997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交换律</a:t>
            </a:r>
            <a:endParaRPr lang="en-US" altLang="zh-CN" sz="2800" dirty="0"/>
          </a:p>
          <a:p>
            <a:r>
              <a:rPr lang="en-US" altLang="zh-CN" sz="2000" spc="-5" dirty="0">
                <a:solidFill>
                  <a:srgbClr val="000099"/>
                </a:solidFill>
                <a:latin typeface="Arial"/>
                <a:cs typeface="Arial"/>
              </a:rPr>
              <a:t>(</a:t>
            </a:r>
            <a:r>
              <a:rPr lang="en-US" altLang="zh-CN" sz="2000" spc="-5" dirty="0" err="1">
                <a:solidFill>
                  <a:srgbClr val="000099"/>
                </a:solidFill>
                <a:latin typeface="Arial"/>
                <a:cs typeface="Arial"/>
              </a:rPr>
              <a:t>Commutativity</a:t>
            </a:r>
            <a:r>
              <a:rPr lang="en-US" altLang="zh-CN" sz="2000" spc="-5" dirty="0">
                <a:solidFill>
                  <a:srgbClr val="000099"/>
                </a:solidFill>
                <a:latin typeface="Arial"/>
                <a:cs typeface="Arial"/>
              </a:rPr>
              <a:t>)</a:t>
            </a:r>
            <a:endParaRPr lang="zh-CN" altLang="en-US" sz="2800" dirty="0"/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878326"/>
              </p:ext>
            </p:extLst>
          </p:nvPr>
        </p:nvGraphicFramePr>
        <p:xfrm>
          <a:off x="2843817" y="2743214"/>
          <a:ext cx="24637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9" name="公式" r:id="rId3" imgW="1130040" imgH="457200" progId="Equation.3">
                  <p:embed/>
                </p:oleObj>
              </mc:Choice>
              <mc:Fallback>
                <p:oleObj name="公式" r:id="rId3" imgW="1130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17" y="2743214"/>
                        <a:ext cx="2463775" cy="1069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899592" y="4084687"/>
            <a:ext cx="275651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dirty="0"/>
              <a:t>结合律</a:t>
            </a:r>
            <a:endParaRPr lang="en-US" altLang="zh-CN" sz="2800" dirty="0"/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000" spc="-5" dirty="0">
                <a:solidFill>
                  <a:srgbClr val="000099"/>
                </a:solidFill>
                <a:latin typeface="Arial"/>
                <a:cs typeface="Arial"/>
              </a:rPr>
              <a:t>(Associativity)</a:t>
            </a:r>
            <a:endParaRPr lang="zh-CN" altLang="en-US" sz="2800" dirty="0"/>
          </a:p>
        </p:txBody>
      </p:sp>
      <p:graphicFrame>
        <p:nvGraphicFramePr>
          <p:cNvPr id="111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79047"/>
              </p:ext>
            </p:extLst>
          </p:nvPr>
        </p:nvGraphicFramePr>
        <p:xfrm>
          <a:off x="2843818" y="4050704"/>
          <a:ext cx="4176454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0" name="公式" r:id="rId5" imgW="1917360" imgH="457200" progId="Equation.3">
                  <p:embed/>
                </p:oleObj>
              </mc:Choice>
              <mc:Fallback>
                <p:oleObj name="公式" r:id="rId5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18" y="4050704"/>
                        <a:ext cx="4176454" cy="1106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899592" y="5452135"/>
            <a:ext cx="21602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分配律</a:t>
            </a:r>
            <a:endParaRPr lang="en-US" altLang="zh-CN" sz="2800" dirty="0"/>
          </a:p>
          <a:p>
            <a:r>
              <a:rPr lang="en-US" altLang="zh-CN" sz="2000" spc="-5" dirty="0">
                <a:solidFill>
                  <a:srgbClr val="000099"/>
                </a:solidFill>
                <a:latin typeface="Arial"/>
                <a:cs typeface="Arial"/>
              </a:rPr>
              <a:t>(</a:t>
            </a:r>
            <a:r>
              <a:rPr lang="en-US" altLang="zh-CN" sz="2000" spc="-5" dirty="0" err="1">
                <a:solidFill>
                  <a:srgbClr val="000099"/>
                </a:solidFill>
                <a:latin typeface="Arial"/>
                <a:cs typeface="Arial"/>
              </a:rPr>
              <a:t>Distributivity</a:t>
            </a:r>
            <a:r>
              <a:rPr lang="en-US" altLang="zh-CN" sz="2000" spc="-5" dirty="0">
                <a:solidFill>
                  <a:srgbClr val="000099"/>
                </a:solidFill>
                <a:latin typeface="Arial"/>
                <a:cs typeface="Arial"/>
              </a:rPr>
              <a:t>)</a:t>
            </a:r>
            <a:endParaRPr lang="zh-CN" altLang="en-US" sz="2800" dirty="0"/>
          </a:p>
        </p:txBody>
      </p:sp>
      <p:graphicFrame>
        <p:nvGraphicFramePr>
          <p:cNvPr id="1116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634853"/>
              </p:ext>
            </p:extLst>
          </p:nvPr>
        </p:nvGraphicFramePr>
        <p:xfrm>
          <a:off x="2843819" y="5403850"/>
          <a:ext cx="483214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1" name="公式" r:id="rId7" imgW="2158920" imgH="457200" progId="Equation.3">
                  <p:embed/>
                </p:oleObj>
              </mc:Choice>
              <mc:Fallback>
                <p:oleObj name="公式" r:id="rId7" imgW="2158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19" y="5403850"/>
                        <a:ext cx="4832148" cy="1073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3053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3" grpId="0"/>
      <p:bldP spid="1116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17</a:t>
            </a:r>
            <a:r>
              <a:rPr lang="zh-CN" altLang="en-US"/>
              <a:t>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D295-3DB7-4263-835A-A6F694CFCD36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逻辑代数的基本公式</a:t>
            </a:r>
          </a:p>
          <a:p>
            <a:endParaRPr lang="en-US" altLang="zh-CN" dirty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905891" y="3124214"/>
            <a:ext cx="2527951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吸收律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spc="-5" dirty="0">
                <a:solidFill>
                  <a:srgbClr val="000099"/>
                </a:solidFill>
                <a:latin typeface="Arial"/>
                <a:cs typeface="Arial"/>
              </a:rPr>
              <a:t>(Absorption)</a:t>
            </a:r>
            <a:endParaRPr lang="zh-CN" altLang="en-US" sz="2800" dirty="0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904410" y="5257815"/>
            <a:ext cx="337955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dirty="0"/>
              <a:t>反演律</a:t>
            </a:r>
            <a:r>
              <a:rPr lang="en-US" altLang="zh-CN" sz="2800" dirty="0"/>
              <a:t>(</a:t>
            </a:r>
            <a:r>
              <a:rPr lang="zh-CN" altLang="en-US" sz="2800" dirty="0"/>
              <a:t>德</a:t>
            </a:r>
            <a:r>
              <a:rPr lang="en-US" altLang="zh-CN" sz="2800" dirty="0"/>
              <a:t>·</a:t>
            </a:r>
            <a:r>
              <a:rPr lang="zh-CN" altLang="en-US" sz="2800" dirty="0"/>
              <a:t>摩根定律</a:t>
            </a:r>
            <a:r>
              <a:rPr lang="en-US" altLang="zh-CN" sz="2800" dirty="0"/>
              <a:t>)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99"/>
                </a:solidFill>
                <a:latin typeface="Arial"/>
                <a:cs typeface="Arial"/>
              </a:rPr>
              <a:t>(De</a:t>
            </a:r>
            <a:r>
              <a:rPr lang="en-US" altLang="zh-CN" sz="2800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Arial"/>
                <a:cs typeface="Arial"/>
              </a:rPr>
              <a:t>Morgan's)</a:t>
            </a:r>
            <a:endParaRPr lang="en-US" altLang="zh-CN" sz="2800" dirty="0"/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52805"/>
              </p:ext>
            </p:extLst>
          </p:nvPr>
        </p:nvGraphicFramePr>
        <p:xfrm>
          <a:off x="4371789" y="2514600"/>
          <a:ext cx="3584587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" name="公式" r:id="rId3" imgW="1434960" imgH="1041120" progId="Equation.3">
                  <p:embed/>
                </p:oleObj>
              </mc:Choice>
              <mc:Fallback>
                <p:oleObj name="公式" r:id="rId3" imgW="14349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789" y="2514600"/>
                        <a:ext cx="3584587" cy="238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61317"/>
              </p:ext>
            </p:extLst>
          </p:nvPr>
        </p:nvGraphicFramePr>
        <p:xfrm>
          <a:off x="4368218" y="4864115"/>
          <a:ext cx="293511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公式" r:id="rId5" imgW="1066680" imgH="583920" progId="Equation.3">
                  <p:embed/>
                </p:oleObj>
              </mc:Choice>
              <mc:Fallback>
                <p:oleObj name="公式" r:id="rId5" imgW="10666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218" y="4864115"/>
                        <a:ext cx="2935115" cy="163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9B7D188-BD88-4E84-B197-966BC36173BD}"/>
              </a:ext>
            </a:extLst>
          </p:cNvPr>
          <p:cNvSpPr/>
          <p:nvPr/>
        </p:nvSpPr>
        <p:spPr>
          <a:xfrm>
            <a:off x="755576" y="2514600"/>
            <a:ext cx="7704856" cy="2387600"/>
          </a:xfrm>
          <a:custGeom>
            <a:avLst/>
            <a:gdLst>
              <a:gd name="connsiteX0" fmla="*/ 0 w 7704856"/>
              <a:gd name="connsiteY0" fmla="*/ 0 h 2387600"/>
              <a:gd name="connsiteX1" fmla="*/ 592681 w 7704856"/>
              <a:gd name="connsiteY1" fmla="*/ 0 h 2387600"/>
              <a:gd name="connsiteX2" fmla="*/ 1262411 w 7704856"/>
              <a:gd name="connsiteY2" fmla="*/ 0 h 2387600"/>
              <a:gd name="connsiteX3" fmla="*/ 1855092 w 7704856"/>
              <a:gd name="connsiteY3" fmla="*/ 0 h 2387600"/>
              <a:gd name="connsiteX4" fmla="*/ 2370725 w 7704856"/>
              <a:gd name="connsiteY4" fmla="*/ 0 h 2387600"/>
              <a:gd name="connsiteX5" fmla="*/ 2886358 w 7704856"/>
              <a:gd name="connsiteY5" fmla="*/ 0 h 2387600"/>
              <a:gd name="connsiteX6" fmla="*/ 3247893 w 7704856"/>
              <a:gd name="connsiteY6" fmla="*/ 0 h 2387600"/>
              <a:gd name="connsiteX7" fmla="*/ 3609429 w 7704856"/>
              <a:gd name="connsiteY7" fmla="*/ 0 h 2387600"/>
              <a:gd name="connsiteX8" fmla="*/ 3970964 w 7704856"/>
              <a:gd name="connsiteY8" fmla="*/ 0 h 2387600"/>
              <a:gd name="connsiteX9" fmla="*/ 4640694 w 7704856"/>
              <a:gd name="connsiteY9" fmla="*/ 0 h 2387600"/>
              <a:gd name="connsiteX10" fmla="*/ 5233375 w 7704856"/>
              <a:gd name="connsiteY10" fmla="*/ 0 h 2387600"/>
              <a:gd name="connsiteX11" fmla="*/ 5826056 w 7704856"/>
              <a:gd name="connsiteY11" fmla="*/ 0 h 2387600"/>
              <a:gd name="connsiteX12" fmla="*/ 6495786 w 7704856"/>
              <a:gd name="connsiteY12" fmla="*/ 0 h 2387600"/>
              <a:gd name="connsiteX13" fmla="*/ 7165516 w 7704856"/>
              <a:gd name="connsiteY13" fmla="*/ 0 h 2387600"/>
              <a:gd name="connsiteX14" fmla="*/ 7704856 w 7704856"/>
              <a:gd name="connsiteY14" fmla="*/ 0 h 2387600"/>
              <a:gd name="connsiteX15" fmla="*/ 7704856 w 7704856"/>
              <a:gd name="connsiteY15" fmla="*/ 573024 h 2387600"/>
              <a:gd name="connsiteX16" fmla="*/ 7704856 w 7704856"/>
              <a:gd name="connsiteY16" fmla="*/ 1169924 h 2387600"/>
              <a:gd name="connsiteX17" fmla="*/ 7704856 w 7704856"/>
              <a:gd name="connsiteY17" fmla="*/ 1814576 h 2387600"/>
              <a:gd name="connsiteX18" fmla="*/ 7704856 w 7704856"/>
              <a:gd name="connsiteY18" fmla="*/ 2387600 h 2387600"/>
              <a:gd name="connsiteX19" fmla="*/ 7112175 w 7704856"/>
              <a:gd name="connsiteY19" fmla="*/ 2387600 h 2387600"/>
              <a:gd name="connsiteX20" fmla="*/ 6750639 w 7704856"/>
              <a:gd name="connsiteY20" fmla="*/ 2387600 h 2387600"/>
              <a:gd name="connsiteX21" fmla="*/ 6389104 w 7704856"/>
              <a:gd name="connsiteY21" fmla="*/ 2387600 h 2387600"/>
              <a:gd name="connsiteX22" fmla="*/ 5950520 w 7704856"/>
              <a:gd name="connsiteY22" fmla="*/ 2387600 h 2387600"/>
              <a:gd name="connsiteX23" fmla="*/ 5357838 w 7704856"/>
              <a:gd name="connsiteY23" fmla="*/ 2387600 h 2387600"/>
              <a:gd name="connsiteX24" fmla="*/ 4611060 w 7704856"/>
              <a:gd name="connsiteY24" fmla="*/ 2387600 h 2387600"/>
              <a:gd name="connsiteX25" fmla="*/ 4095427 w 7704856"/>
              <a:gd name="connsiteY25" fmla="*/ 2387600 h 2387600"/>
              <a:gd name="connsiteX26" fmla="*/ 3579795 w 7704856"/>
              <a:gd name="connsiteY26" fmla="*/ 2387600 h 2387600"/>
              <a:gd name="connsiteX27" fmla="*/ 3141211 w 7704856"/>
              <a:gd name="connsiteY27" fmla="*/ 2387600 h 2387600"/>
              <a:gd name="connsiteX28" fmla="*/ 2548529 w 7704856"/>
              <a:gd name="connsiteY28" fmla="*/ 2387600 h 2387600"/>
              <a:gd name="connsiteX29" fmla="*/ 2109945 w 7704856"/>
              <a:gd name="connsiteY29" fmla="*/ 2387600 h 2387600"/>
              <a:gd name="connsiteX30" fmla="*/ 1363167 w 7704856"/>
              <a:gd name="connsiteY30" fmla="*/ 2387600 h 2387600"/>
              <a:gd name="connsiteX31" fmla="*/ 693437 w 7704856"/>
              <a:gd name="connsiteY31" fmla="*/ 2387600 h 2387600"/>
              <a:gd name="connsiteX32" fmla="*/ 0 w 7704856"/>
              <a:gd name="connsiteY32" fmla="*/ 2387600 h 2387600"/>
              <a:gd name="connsiteX33" fmla="*/ 0 w 7704856"/>
              <a:gd name="connsiteY33" fmla="*/ 1838452 h 2387600"/>
              <a:gd name="connsiteX34" fmla="*/ 0 w 7704856"/>
              <a:gd name="connsiteY34" fmla="*/ 1217676 h 2387600"/>
              <a:gd name="connsiteX35" fmla="*/ 0 w 7704856"/>
              <a:gd name="connsiteY35" fmla="*/ 692404 h 2387600"/>
              <a:gd name="connsiteX36" fmla="*/ 0 w 7704856"/>
              <a:gd name="connsiteY36" fmla="*/ 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704856" h="2387600" extrusionOk="0">
                <a:moveTo>
                  <a:pt x="0" y="0"/>
                </a:moveTo>
                <a:cubicBezTo>
                  <a:pt x="236812" y="-66582"/>
                  <a:pt x="447737" y="5459"/>
                  <a:pt x="592681" y="0"/>
                </a:cubicBezTo>
                <a:cubicBezTo>
                  <a:pt x="737625" y="-5459"/>
                  <a:pt x="1083410" y="68398"/>
                  <a:pt x="1262411" y="0"/>
                </a:cubicBezTo>
                <a:cubicBezTo>
                  <a:pt x="1441412" y="-68398"/>
                  <a:pt x="1602449" y="7950"/>
                  <a:pt x="1855092" y="0"/>
                </a:cubicBezTo>
                <a:cubicBezTo>
                  <a:pt x="2107735" y="-7950"/>
                  <a:pt x="2235442" y="7826"/>
                  <a:pt x="2370725" y="0"/>
                </a:cubicBezTo>
                <a:cubicBezTo>
                  <a:pt x="2506008" y="-7826"/>
                  <a:pt x="2679766" y="24833"/>
                  <a:pt x="2886358" y="0"/>
                </a:cubicBezTo>
                <a:cubicBezTo>
                  <a:pt x="3092950" y="-24833"/>
                  <a:pt x="3119218" y="9347"/>
                  <a:pt x="3247893" y="0"/>
                </a:cubicBezTo>
                <a:cubicBezTo>
                  <a:pt x="3376569" y="-9347"/>
                  <a:pt x="3507682" y="30336"/>
                  <a:pt x="3609429" y="0"/>
                </a:cubicBezTo>
                <a:cubicBezTo>
                  <a:pt x="3711176" y="-30336"/>
                  <a:pt x="3830563" y="18799"/>
                  <a:pt x="3970964" y="0"/>
                </a:cubicBezTo>
                <a:cubicBezTo>
                  <a:pt x="4111366" y="-18799"/>
                  <a:pt x="4389162" y="56212"/>
                  <a:pt x="4640694" y="0"/>
                </a:cubicBezTo>
                <a:cubicBezTo>
                  <a:pt x="4892226" y="-56212"/>
                  <a:pt x="4938326" y="25891"/>
                  <a:pt x="5233375" y="0"/>
                </a:cubicBezTo>
                <a:cubicBezTo>
                  <a:pt x="5528424" y="-25891"/>
                  <a:pt x="5657748" y="17074"/>
                  <a:pt x="5826056" y="0"/>
                </a:cubicBezTo>
                <a:cubicBezTo>
                  <a:pt x="5994364" y="-17074"/>
                  <a:pt x="6176689" y="27214"/>
                  <a:pt x="6495786" y="0"/>
                </a:cubicBezTo>
                <a:cubicBezTo>
                  <a:pt x="6814883" y="-27214"/>
                  <a:pt x="6999118" y="53696"/>
                  <a:pt x="7165516" y="0"/>
                </a:cubicBezTo>
                <a:cubicBezTo>
                  <a:pt x="7331914" y="-53696"/>
                  <a:pt x="7490390" y="30993"/>
                  <a:pt x="7704856" y="0"/>
                </a:cubicBezTo>
                <a:cubicBezTo>
                  <a:pt x="7759372" y="147501"/>
                  <a:pt x="7656657" y="333813"/>
                  <a:pt x="7704856" y="573024"/>
                </a:cubicBezTo>
                <a:cubicBezTo>
                  <a:pt x="7753055" y="812235"/>
                  <a:pt x="7637677" y="879302"/>
                  <a:pt x="7704856" y="1169924"/>
                </a:cubicBezTo>
                <a:cubicBezTo>
                  <a:pt x="7772035" y="1460546"/>
                  <a:pt x="7642863" y="1639172"/>
                  <a:pt x="7704856" y="1814576"/>
                </a:cubicBezTo>
                <a:cubicBezTo>
                  <a:pt x="7766849" y="1989980"/>
                  <a:pt x="7647319" y="2114703"/>
                  <a:pt x="7704856" y="2387600"/>
                </a:cubicBezTo>
                <a:cubicBezTo>
                  <a:pt x="7519290" y="2456494"/>
                  <a:pt x="7319759" y="2348651"/>
                  <a:pt x="7112175" y="2387600"/>
                </a:cubicBezTo>
                <a:cubicBezTo>
                  <a:pt x="6904591" y="2426549"/>
                  <a:pt x="6921334" y="2385304"/>
                  <a:pt x="6750639" y="2387600"/>
                </a:cubicBezTo>
                <a:cubicBezTo>
                  <a:pt x="6579944" y="2389896"/>
                  <a:pt x="6559555" y="2372146"/>
                  <a:pt x="6389104" y="2387600"/>
                </a:cubicBezTo>
                <a:cubicBezTo>
                  <a:pt x="6218653" y="2403054"/>
                  <a:pt x="6105365" y="2349853"/>
                  <a:pt x="5950520" y="2387600"/>
                </a:cubicBezTo>
                <a:cubicBezTo>
                  <a:pt x="5795675" y="2425347"/>
                  <a:pt x="5651484" y="2337032"/>
                  <a:pt x="5357838" y="2387600"/>
                </a:cubicBezTo>
                <a:cubicBezTo>
                  <a:pt x="5064192" y="2438168"/>
                  <a:pt x="4929147" y="2323837"/>
                  <a:pt x="4611060" y="2387600"/>
                </a:cubicBezTo>
                <a:cubicBezTo>
                  <a:pt x="4292973" y="2451363"/>
                  <a:pt x="4201067" y="2350744"/>
                  <a:pt x="4095427" y="2387600"/>
                </a:cubicBezTo>
                <a:cubicBezTo>
                  <a:pt x="3989787" y="2424456"/>
                  <a:pt x="3748092" y="2338243"/>
                  <a:pt x="3579795" y="2387600"/>
                </a:cubicBezTo>
                <a:cubicBezTo>
                  <a:pt x="3411498" y="2436957"/>
                  <a:pt x="3329035" y="2348860"/>
                  <a:pt x="3141211" y="2387600"/>
                </a:cubicBezTo>
                <a:cubicBezTo>
                  <a:pt x="2953387" y="2426340"/>
                  <a:pt x="2842398" y="2326919"/>
                  <a:pt x="2548529" y="2387600"/>
                </a:cubicBezTo>
                <a:cubicBezTo>
                  <a:pt x="2254660" y="2448281"/>
                  <a:pt x="2228647" y="2385290"/>
                  <a:pt x="2109945" y="2387600"/>
                </a:cubicBezTo>
                <a:cubicBezTo>
                  <a:pt x="1991243" y="2389910"/>
                  <a:pt x="1727441" y="2330853"/>
                  <a:pt x="1363167" y="2387600"/>
                </a:cubicBezTo>
                <a:cubicBezTo>
                  <a:pt x="998893" y="2444347"/>
                  <a:pt x="892975" y="2307744"/>
                  <a:pt x="693437" y="2387600"/>
                </a:cubicBezTo>
                <a:cubicBezTo>
                  <a:pt x="493899" y="2467456"/>
                  <a:pt x="318073" y="2369749"/>
                  <a:pt x="0" y="2387600"/>
                </a:cubicBezTo>
                <a:cubicBezTo>
                  <a:pt x="-18513" y="2227948"/>
                  <a:pt x="42138" y="1986566"/>
                  <a:pt x="0" y="1838452"/>
                </a:cubicBezTo>
                <a:cubicBezTo>
                  <a:pt x="-42138" y="1690338"/>
                  <a:pt x="68250" y="1350909"/>
                  <a:pt x="0" y="1217676"/>
                </a:cubicBezTo>
                <a:cubicBezTo>
                  <a:pt x="-68250" y="1084443"/>
                  <a:pt x="7983" y="834789"/>
                  <a:pt x="0" y="692404"/>
                </a:cubicBezTo>
                <a:cubicBezTo>
                  <a:pt x="-7983" y="550019"/>
                  <a:pt x="20433" y="19627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37706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68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18</a:t>
            </a:r>
            <a:r>
              <a:rPr lang="zh-CN" altLang="en-US"/>
              <a:t>）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98D5-6648-49E3-A53C-E8681405C938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逻辑代数的基本公式</a:t>
            </a:r>
          </a:p>
          <a:p>
            <a:endParaRPr lang="en-US" altLang="zh-CN"/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1525671" y="2924959"/>
            <a:ext cx="239825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包含律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spc="-5" dirty="0">
                <a:solidFill>
                  <a:srgbClr val="000099"/>
                </a:solidFill>
                <a:latin typeface="Arial"/>
                <a:cs typeface="Arial"/>
              </a:rPr>
              <a:t>(Consensus)</a:t>
            </a:r>
            <a:endParaRPr lang="zh-CN" altLang="en-US" sz="2800" dirty="0"/>
          </a:p>
        </p:txBody>
      </p:sp>
      <p:graphicFrame>
        <p:nvGraphicFramePr>
          <p:cNvPr id="275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456070"/>
              </p:ext>
            </p:extLst>
          </p:nvPr>
        </p:nvGraphicFramePr>
        <p:xfrm>
          <a:off x="1331640" y="4293111"/>
          <a:ext cx="7416824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Equation" r:id="rId3" imgW="2908080" imgH="583920" progId="Equation.DSMT4">
                  <p:embed/>
                </p:oleObj>
              </mc:Choice>
              <mc:Fallback>
                <p:oleObj name="Equation" r:id="rId3" imgW="29080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93111"/>
                        <a:ext cx="7416824" cy="1512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864D197-F4CF-4E03-B3F7-AFEB791225E3}"/>
              </a:ext>
            </a:extLst>
          </p:cNvPr>
          <p:cNvSpPr/>
          <p:nvPr/>
        </p:nvSpPr>
        <p:spPr>
          <a:xfrm>
            <a:off x="974428" y="2780928"/>
            <a:ext cx="7990060" cy="3238872"/>
          </a:xfrm>
          <a:custGeom>
            <a:avLst/>
            <a:gdLst>
              <a:gd name="connsiteX0" fmla="*/ 0 w 7990060"/>
              <a:gd name="connsiteY0" fmla="*/ 0 h 3238872"/>
              <a:gd name="connsiteX1" fmla="*/ 570719 w 7990060"/>
              <a:gd name="connsiteY1" fmla="*/ 0 h 3238872"/>
              <a:gd name="connsiteX2" fmla="*/ 1221338 w 7990060"/>
              <a:gd name="connsiteY2" fmla="*/ 0 h 3238872"/>
              <a:gd name="connsiteX3" fmla="*/ 1792056 w 7990060"/>
              <a:gd name="connsiteY3" fmla="*/ 0 h 3238872"/>
              <a:gd name="connsiteX4" fmla="*/ 2282874 w 7990060"/>
              <a:gd name="connsiteY4" fmla="*/ 0 h 3238872"/>
              <a:gd name="connsiteX5" fmla="*/ 2773692 w 7990060"/>
              <a:gd name="connsiteY5" fmla="*/ 0 h 3238872"/>
              <a:gd name="connsiteX6" fmla="*/ 3104709 w 7990060"/>
              <a:gd name="connsiteY6" fmla="*/ 0 h 3238872"/>
              <a:gd name="connsiteX7" fmla="*/ 3435726 w 7990060"/>
              <a:gd name="connsiteY7" fmla="*/ 0 h 3238872"/>
              <a:gd name="connsiteX8" fmla="*/ 3766743 w 7990060"/>
              <a:gd name="connsiteY8" fmla="*/ 0 h 3238872"/>
              <a:gd name="connsiteX9" fmla="*/ 4417362 w 7990060"/>
              <a:gd name="connsiteY9" fmla="*/ 0 h 3238872"/>
              <a:gd name="connsiteX10" fmla="*/ 4988080 w 7990060"/>
              <a:gd name="connsiteY10" fmla="*/ 0 h 3238872"/>
              <a:gd name="connsiteX11" fmla="*/ 5558799 w 7990060"/>
              <a:gd name="connsiteY11" fmla="*/ 0 h 3238872"/>
              <a:gd name="connsiteX12" fmla="*/ 6209418 w 7990060"/>
              <a:gd name="connsiteY12" fmla="*/ 0 h 3238872"/>
              <a:gd name="connsiteX13" fmla="*/ 6860037 w 7990060"/>
              <a:gd name="connsiteY13" fmla="*/ 0 h 3238872"/>
              <a:gd name="connsiteX14" fmla="*/ 7990060 w 7990060"/>
              <a:gd name="connsiteY14" fmla="*/ 0 h 3238872"/>
              <a:gd name="connsiteX15" fmla="*/ 7990060 w 7990060"/>
              <a:gd name="connsiteY15" fmla="*/ 507423 h 3238872"/>
              <a:gd name="connsiteX16" fmla="*/ 7990060 w 7990060"/>
              <a:gd name="connsiteY16" fmla="*/ 1047235 h 3238872"/>
              <a:gd name="connsiteX17" fmla="*/ 7990060 w 7990060"/>
              <a:gd name="connsiteY17" fmla="*/ 1651825 h 3238872"/>
              <a:gd name="connsiteX18" fmla="*/ 7990060 w 7990060"/>
              <a:gd name="connsiteY18" fmla="*/ 2224025 h 3238872"/>
              <a:gd name="connsiteX19" fmla="*/ 7990060 w 7990060"/>
              <a:gd name="connsiteY19" fmla="*/ 2763837 h 3238872"/>
              <a:gd name="connsiteX20" fmla="*/ 7990060 w 7990060"/>
              <a:gd name="connsiteY20" fmla="*/ 3238872 h 3238872"/>
              <a:gd name="connsiteX21" fmla="*/ 7259540 w 7990060"/>
              <a:gd name="connsiteY21" fmla="*/ 3238872 h 3238872"/>
              <a:gd name="connsiteX22" fmla="*/ 6848623 w 7990060"/>
              <a:gd name="connsiteY22" fmla="*/ 3238872 h 3238872"/>
              <a:gd name="connsiteX23" fmla="*/ 6277904 w 7990060"/>
              <a:gd name="connsiteY23" fmla="*/ 3238872 h 3238872"/>
              <a:gd name="connsiteX24" fmla="*/ 5547385 w 7990060"/>
              <a:gd name="connsiteY24" fmla="*/ 3238872 h 3238872"/>
              <a:gd name="connsiteX25" fmla="*/ 5056567 w 7990060"/>
              <a:gd name="connsiteY25" fmla="*/ 3238872 h 3238872"/>
              <a:gd name="connsiteX26" fmla="*/ 4565749 w 7990060"/>
              <a:gd name="connsiteY26" fmla="*/ 3238872 h 3238872"/>
              <a:gd name="connsiteX27" fmla="*/ 4154831 w 7990060"/>
              <a:gd name="connsiteY27" fmla="*/ 3238872 h 3238872"/>
              <a:gd name="connsiteX28" fmla="*/ 3584113 w 7990060"/>
              <a:gd name="connsiteY28" fmla="*/ 3238872 h 3238872"/>
              <a:gd name="connsiteX29" fmla="*/ 3173195 w 7990060"/>
              <a:gd name="connsiteY29" fmla="*/ 3238872 h 3238872"/>
              <a:gd name="connsiteX30" fmla="*/ 2442675 w 7990060"/>
              <a:gd name="connsiteY30" fmla="*/ 3238872 h 3238872"/>
              <a:gd name="connsiteX31" fmla="*/ 1792056 w 7990060"/>
              <a:gd name="connsiteY31" fmla="*/ 3238872 h 3238872"/>
              <a:gd name="connsiteX32" fmla="*/ 1221338 w 7990060"/>
              <a:gd name="connsiteY32" fmla="*/ 3238872 h 3238872"/>
              <a:gd name="connsiteX33" fmla="*/ 810420 w 7990060"/>
              <a:gd name="connsiteY33" fmla="*/ 3238872 h 3238872"/>
              <a:gd name="connsiteX34" fmla="*/ 0 w 7990060"/>
              <a:gd name="connsiteY34" fmla="*/ 3238872 h 3238872"/>
              <a:gd name="connsiteX35" fmla="*/ 0 w 7990060"/>
              <a:gd name="connsiteY35" fmla="*/ 2763837 h 3238872"/>
              <a:gd name="connsiteX36" fmla="*/ 0 w 7990060"/>
              <a:gd name="connsiteY36" fmla="*/ 2191637 h 3238872"/>
              <a:gd name="connsiteX37" fmla="*/ 0 w 7990060"/>
              <a:gd name="connsiteY37" fmla="*/ 1587047 h 3238872"/>
              <a:gd name="connsiteX38" fmla="*/ 0 w 7990060"/>
              <a:gd name="connsiteY38" fmla="*/ 1079624 h 3238872"/>
              <a:gd name="connsiteX39" fmla="*/ 0 w 7990060"/>
              <a:gd name="connsiteY39" fmla="*/ 539812 h 3238872"/>
              <a:gd name="connsiteX40" fmla="*/ 0 w 7990060"/>
              <a:gd name="connsiteY40" fmla="*/ 0 h 323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990060" h="3238872" extrusionOk="0">
                <a:moveTo>
                  <a:pt x="0" y="0"/>
                </a:moveTo>
                <a:cubicBezTo>
                  <a:pt x="146436" y="-42515"/>
                  <a:pt x="326164" y="59102"/>
                  <a:pt x="570719" y="0"/>
                </a:cubicBezTo>
                <a:cubicBezTo>
                  <a:pt x="815274" y="-59102"/>
                  <a:pt x="1089940" y="33935"/>
                  <a:pt x="1221338" y="0"/>
                </a:cubicBezTo>
                <a:cubicBezTo>
                  <a:pt x="1352736" y="-33935"/>
                  <a:pt x="1632786" y="40495"/>
                  <a:pt x="1792056" y="0"/>
                </a:cubicBezTo>
                <a:cubicBezTo>
                  <a:pt x="1951326" y="-40495"/>
                  <a:pt x="2144340" y="27692"/>
                  <a:pt x="2282874" y="0"/>
                </a:cubicBezTo>
                <a:cubicBezTo>
                  <a:pt x="2421408" y="-27692"/>
                  <a:pt x="2614797" y="9531"/>
                  <a:pt x="2773692" y="0"/>
                </a:cubicBezTo>
                <a:cubicBezTo>
                  <a:pt x="2932587" y="-9531"/>
                  <a:pt x="2949443" y="15886"/>
                  <a:pt x="3104709" y="0"/>
                </a:cubicBezTo>
                <a:cubicBezTo>
                  <a:pt x="3259975" y="-15886"/>
                  <a:pt x="3295808" y="35096"/>
                  <a:pt x="3435726" y="0"/>
                </a:cubicBezTo>
                <a:cubicBezTo>
                  <a:pt x="3575644" y="-35096"/>
                  <a:pt x="3668309" y="1439"/>
                  <a:pt x="3766743" y="0"/>
                </a:cubicBezTo>
                <a:cubicBezTo>
                  <a:pt x="3865177" y="-1439"/>
                  <a:pt x="4188089" y="41169"/>
                  <a:pt x="4417362" y="0"/>
                </a:cubicBezTo>
                <a:cubicBezTo>
                  <a:pt x="4646635" y="-41169"/>
                  <a:pt x="4854288" y="4197"/>
                  <a:pt x="4988080" y="0"/>
                </a:cubicBezTo>
                <a:cubicBezTo>
                  <a:pt x="5121872" y="-4197"/>
                  <a:pt x="5366088" y="8919"/>
                  <a:pt x="5558799" y="0"/>
                </a:cubicBezTo>
                <a:cubicBezTo>
                  <a:pt x="5751510" y="-8919"/>
                  <a:pt x="6039292" y="71278"/>
                  <a:pt x="6209418" y="0"/>
                </a:cubicBezTo>
                <a:cubicBezTo>
                  <a:pt x="6379544" y="-71278"/>
                  <a:pt x="6603091" y="75792"/>
                  <a:pt x="6860037" y="0"/>
                </a:cubicBezTo>
                <a:cubicBezTo>
                  <a:pt x="7116983" y="-75792"/>
                  <a:pt x="7500230" y="99666"/>
                  <a:pt x="7990060" y="0"/>
                </a:cubicBezTo>
                <a:cubicBezTo>
                  <a:pt x="8047895" y="201447"/>
                  <a:pt x="7949195" y="377374"/>
                  <a:pt x="7990060" y="507423"/>
                </a:cubicBezTo>
                <a:cubicBezTo>
                  <a:pt x="8030925" y="637472"/>
                  <a:pt x="7928518" y="788219"/>
                  <a:pt x="7990060" y="1047235"/>
                </a:cubicBezTo>
                <a:cubicBezTo>
                  <a:pt x="8051602" y="1306251"/>
                  <a:pt x="7969874" y="1515221"/>
                  <a:pt x="7990060" y="1651825"/>
                </a:cubicBezTo>
                <a:cubicBezTo>
                  <a:pt x="8010246" y="1788429"/>
                  <a:pt x="7966803" y="2103813"/>
                  <a:pt x="7990060" y="2224025"/>
                </a:cubicBezTo>
                <a:cubicBezTo>
                  <a:pt x="8013317" y="2344237"/>
                  <a:pt x="7966637" y="2572252"/>
                  <a:pt x="7990060" y="2763837"/>
                </a:cubicBezTo>
                <a:cubicBezTo>
                  <a:pt x="8013483" y="2955422"/>
                  <a:pt x="7971152" y="3134619"/>
                  <a:pt x="7990060" y="3238872"/>
                </a:cubicBezTo>
                <a:cubicBezTo>
                  <a:pt x="7805650" y="3320569"/>
                  <a:pt x="7430131" y="3159802"/>
                  <a:pt x="7259540" y="3238872"/>
                </a:cubicBezTo>
                <a:cubicBezTo>
                  <a:pt x="7088949" y="3317942"/>
                  <a:pt x="6945489" y="3211751"/>
                  <a:pt x="6848623" y="3238872"/>
                </a:cubicBezTo>
                <a:cubicBezTo>
                  <a:pt x="6751757" y="3265993"/>
                  <a:pt x="6550847" y="3202357"/>
                  <a:pt x="6277904" y="3238872"/>
                </a:cubicBezTo>
                <a:cubicBezTo>
                  <a:pt x="6004961" y="3275387"/>
                  <a:pt x="5711086" y="3214821"/>
                  <a:pt x="5547385" y="3238872"/>
                </a:cubicBezTo>
                <a:cubicBezTo>
                  <a:pt x="5383684" y="3262923"/>
                  <a:pt x="5249759" y="3204710"/>
                  <a:pt x="5056567" y="3238872"/>
                </a:cubicBezTo>
                <a:cubicBezTo>
                  <a:pt x="4863375" y="3273034"/>
                  <a:pt x="4778091" y="3229706"/>
                  <a:pt x="4565749" y="3238872"/>
                </a:cubicBezTo>
                <a:cubicBezTo>
                  <a:pt x="4353407" y="3248038"/>
                  <a:pt x="4331450" y="3199964"/>
                  <a:pt x="4154831" y="3238872"/>
                </a:cubicBezTo>
                <a:cubicBezTo>
                  <a:pt x="3978212" y="3277780"/>
                  <a:pt x="3750633" y="3216080"/>
                  <a:pt x="3584113" y="3238872"/>
                </a:cubicBezTo>
                <a:cubicBezTo>
                  <a:pt x="3417593" y="3261664"/>
                  <a:pt x="3264068" y="3195617"/>
                  <a:pt x="3173195" y="3238872"/>
                </a:cubicBezTo>
                <a:cubicBezTo>
                  <a:pt x="3082322" y="3282127"/>
                  <a:pt x="2762058" y="3237457"/>
                  <a:pt x="2442675" y="3238872"/>
                </a:cubicBezTo>
                <a:cubicBezTo>
                  <a:pt x="2123292" y="3240287"/>
                  <a:pt x="2037074" y="3235967"/>
                  <a:pt x="1792056" y="3238872"/>
                </a:cubicBezTo>
                <a:cubicBezTo>
                  <a:pt x="1547038" y="3241777"/>
                  <a:pt x="1435019" y="3207406"/>
                  <a:pt x="1221338" y="3238872"/>
                </a:cubicBezTo>
                <a:cubicBezTo>
                  <a:pt x="1007657" y="3270338"/>
                  <a:pt x="973297" y="3200937"/>
                  <a:pt x="810420" y="3238872"/>
                </a:cubicBezTo>
                <a:cubicBezTo>
                  <a:pt x="647543" y="3276807"/>
                  <a:pt x="255647" y="3185938"/>
                  <a:pt x="0" y="3238872"/>
                </a:cubicBezTo>
                <a:cubicBezTo>
                  <a:pt x="-25297" y="3063093"/>
                  <a:pt x="52754" y="2934860"/>
                  <a:pt x="0" y="2763837"/>
                </a:cubicBezTo>
                <a:cubicBezTo>
                  <a:pt x="-52754" y="2592815"/>
                  <a:pt x="38421" y="2345805"/>
                  <a:pt x="0" y="2191637"/>
                </a:cubicBezTo>
                <a:cubicBezTo>
                  <a:pt x="-38421" y="2037469"/>
                  <a:pt x="61943" y="1743199"/>
                  <a:pt x="0" y="1587047"/>
                </a:cubicBezTo>
                <a:cubicBezTo>
                  <a:pt x="-61943" y="1430895"/>
                  <a:pt x="5714" y="1272897"/>
                  <a:pt x="0" y="1079624"/>
                </a:cubicBezTo>
                <a:cubicBezTo>
                  <a:pt x="-5714" y="886351"/>
                  <a:pt x="20646" y="727713"/>
                  <a:pt x="0" y="539812"/>
                </a:cubicBezTo>
                <a:cubicBezTo>
                  <a:pt x="-20646" y="351911"/>
                  <a:pt x="17807" y="25086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37706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411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6" grpId="0" autoUpdateAnimBg="0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19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反演规则</a:t>
            </a:r>
            <a:endParaRPr lang="en-US" altLang="zh-CN" dirty="0"/>
          </a:p>
          <a:p>
            <a:pPr lvl="1"/>
            <a:r>
              <a:rPr lang="zh-CN" altLang="en-US" sz="2200" dirty="0"/>
              <a:t>设</a:t>
            </a:r>
            <a:r>
              <a:rPr lang="en-US" altLang="zh-CN" sz="2200" dirty="0"/>
              <a:t>F</a:t>
            </a:r>
            <a:r>
              <a:rPr lang="zh-CN" altLang="en-US" sz="2200" dirty="0"/>
              <a:t>是逻辑函数，如将函数</a:t>
            </a:r>
            <a:r>
              <a:rPr lang="en-US" altLang="zh-CN" sz="2200" dirty="0"/>
              <a:t>F</a:t>
            </a:r>
            <a:r>
              <a:rPr lang="zh-CN" altLang="en-US" sz="2200" dirty="0"/>
              <a:t>中所有“与”符号换为“或”符号；所有“或”符号换为“与”符合；所有原变量换为反变量；所有反变量换为原变量；“</a:t>
            </a:r>
            <a:r>
              <a:rPr lang="en-US" altLang="zh-CN" sz="2200" dirty="0"/>
              <a:t>0</a:t>
            </a:r>
            <a:r>
              <a:rPr lang="zh-CN" altLang="en-US" sz="2200" dirty="0"/>
              <a:t>”换成“</a:t>
            </a:r>
            <a:r>
              <a:rPr lang="en-US" altLang="zh-CN" sz="2200" dirty="0"/>
              <a:t>1</a:t>
            </a:r>
            <a:r>
              <a:rPr lang="zh-CN" altLang="en-US" sz="2200" dirty="0"/>
              <a:t>”；“</a:t>
            </a:r>
            <a:r>
              <a:rPr lang="en-US" altLang="zh-CN" sz="2200" dirty="0"/>
              <a:t>1</a:t>
            </a:r>
            <a:r>
              <a:rPr lang="zh-CN" altLang="en-US" sz="2200" dirty="0"/>
              <a:t>”换成“</a:t>
            </a:r>
            <a:r>
              <a:rPr lang="en-US" altLang="zh-CN" sz="2200" dirty="0"/>
              <a:t>0</a:t>
            </a:r>
            <a:r>
              <a:rPr lang="zh-CN" altLang="en-US" sz="2200" dirty="0"/>
              <a:t>”，所得新的逻辑表达式为原函数的反函数。</a:t>
            </a:r>
            <a:endParaRPr lang="en-US" altLang="zh-CN" sz="2200" dirty="0"/>
          </a:p>
          <a:p>
            <a:pPr lvl="1"/>
            <a:r>
              <a:rPr lang="zh-CN" altLang="en-US" sz="2200" dirty="0"/>
              <a:t>利用反演规则可以方便地求得函数的反函数。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dirty="0"/>
              <a:t>对偶规则</a:t>
            </a:r>
            <a:endParaRPr lang="en-US" altLang="zh-CN" dirty="0"/>
          </a:p>
          <a:p>
            <a:pPr lvl="1"/>
            <a:r>
              <a:rPr lang="zh-CN" altLang="en-US" sz="2200" dirty="0"/>
              <a:t>如果将逻辑函数</a:t>
            </a:r>
            <a:r>
              <a:rPr lang="en-US" altLang="zh-CN" sz="2200" dirty="0"/>
              <a:t>F</a:t>
            </a:r>
            <a:r>
              <a:rPr lang="zh-CN" altLang="en-US" sz="2200" dirty="0"/>
              <a:t>中的“与”符号换为“或”符号；将“或”符号换为“与”符号；将“</a:t>
            </a:r>
            <a:r>
              <a:rPr lang="en-US" altLang="zh-CN" sz="2200" dirty="0"/>
              <a:t>1</a:t>
            </a:r>
            <a:r>
              <a:rPr lang="zh-CN" altLang="en-US" sz="2200" dirty="0"/>
              <a:t>”换为“</a:t>
            </a:r>
            <a:r>
              <a:rPr lang="en-US" altLang="zh-CN" sz="2200" dirty="0"/>
              <a:t>0</a:t>
            </a:r>
            <a:r>
              <a:rPr lang="zh-CN" altLang="en-US" sz="2200" dirty="0"/>
              <a:t>”，将“</a:t>
            </a:r>
            <a:r>
              <a:rPr lang="en-US" altLang="zh-CN" sz="2200" dirty="0"/>
              <a:t>0</a:t>
            </a:r>
            <a:r>
              <a:rPr lang="zh-CN" altLang="en-US" sz="2200" dirty="0"/>
              <a:t>”换为“</a:t>
            </a:r>
            <a:r>
              <a:rPr lang="en-US" altLang="zh-CN" sz="2200" dirty="0"/>
              <a:t>1</a:t>
            </a:r>
            <a:r>
              <a:rPr lang="zh-CN" altLang="en-US" sz="2200" dirty="0"/>
              <a:t>”；但逻辑变量不进行反变换，得到新的逻辑函数表达式，记作</a:t>
            </a:r>
            <a:r>
              <a:rPr lang="en-US" altLang="zh-CN" sz="2200" dirty="0"/>
              <a:t>F’</a:t>
            </a:r>
            <a:r>
              <a:rPr lang="zh-CN" altLang="en-US" sz="2200" dirty="0"/>
              <a:t>，把</a:t>
            </a:r>
            <a:r>
              <a:rPr lang="en-US" altLang="zh-CN" sz="2200" dirty="0"/>
              <a:t>F’</a:t>
            </a:r>
            <a:r>
              <a:rPr lang="zh-CN" altLang="en-US" sz="2200" dirty="0"/>
              <a:t>称为</a:t>
            </a:r>
            <a:r>
              <a:rPr lang="en-US" altLang="zh-CN" sz="2200" dirty="0"/>
              <a:t>F</a:t>
            </a:r>
            <a:r>
              <a:rPr lang="zh-CN" altLang="en-US" sz="2200" dirty="0"/>
              <a:t>的对偶式，获得对偶式的规则称为对偶规则。</a:t>
            </a:r>
          </a:p>
        </p:txBody>
      </p:sp>
    </p:spTree>
    <p:extLst>
      <p:ext uri="{BB962C8B-B14F-4D97-AF65-F5344CB8AC3E}">
        <p14:creationId xmlns:p14="http://schemas.microsoft.com/office/powerpoint/2010/main" val="447243924"/>
      </p:ext>
    </p:extLst>
  </p:cSld>
  <p:clrMapOvr>
    <a:masterClrMapping/>
  </p:clrMapOvr>
  <p:transition spd="slow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652-23E6-4B61-8642-50FD12A654D8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逻辑代数的基本公式</a:t>
            </a:r>
            <a:br>
              <a:rPr lang="en-US" altLang="zh-CN" dirty="0"/>
            </a:br>
            <a:r>
              <a:rPr lang="zh-CN" altLang="en-US" sz="2400" dirty="0"/>
              <a:t>（可适用任意多个变量，以</a:t>
            </a:r>
            <a:r>
              <a:rPr lang="en-US" altLang="zh-CN" sz="2400" dirty="0"/>
              <a:t>3</a:t>
            </a:r>
            <a:r>
              <a:rPr lang="zh-CN" altLang="en-US" sz="2400" dirty="0"/>
              <a:t>变量为例）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1314450" y="2951654"/>
            <a:ext cx="196140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反演规则：</a:t>
            </a:r>
            <a:endParaRPr lang="en-US" altLang="zh-CN" sz="2800" b="1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/>
              <a:t>对偶规则：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13689" y="3471378"/>
                <a:ext cx="3962367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ABC</m:t>
                      </m:r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</m:t>
                      </m:r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89" y="3471378"/>
                <a:ext cx="3962367" cy="462434"/>
              </a:xfrm>
              <a:prstGeom prst="rect">
                <a:avLst/>
              </a:prstGeom>
              <a:blipFill rotWithShape="0">
                <a:blip r:embed="rId2"/>
                <a:stretch>
                  <a:fillRect r="-6923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4017055"/>
                <a:ext cx="8010078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</m:e>
                      </m:acc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a:rPr lang="zh-CN" altLang="zh-CN">
                          <a:latin typeface="Cambria Math"/>
                        </a:rPr>
                        <m:t>（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A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B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）（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A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B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</m:t>
                      </m:r>
                      <m:r>
                        <a:rPr lang="zh-CN" altLang="zh-CN">
                          <a:latin typeface="Cambria Math"/>
                        </a:rPr>
                        <m:t>）（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A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zh-CN" altLang="zh-CN">
                          <a:latin typeface="Cambria Math"/>
                        </a:rPr>
                        <m:t>＋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）（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A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</m:t>
                      </m:r>
                      <m:r>
                        <a:rPr lang="zh-CN" altLang="zh-CN">
                          <a:latin typeface="Cambria Math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017055"/>
                <a:ext cx="8010078" cy="462434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33723" y="5241975"/>
                <a:ext cx="23032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zh-CN" altLang="zh-CN">
                          <a:latin typeface="Cambria Math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</m:t>
                      </m:r>
                      <m:r>
                        <a:rPr lang="zh-CN" altLang="zh-CN">
                          <a:latin typeface="Cambria Math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30" y="5241974"/>
                <a:ext cx="230325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33719" y="5775648"/>
                <a:ext cx="17550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’=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BC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5" y="5775647"/>
                <a:ext cx="17550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427984" y="5103475"/>
            <a:ext cx="4369901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5" indent="-457205">
              <a:buFont typeface="Arial" pitchFamily="34" charset="0"/>
              <a:buChar char="•"/>
            </a:pPr>
            <a:r>
              <a:rPr lang="zh-CN" altLang="en-US" dirty="0"/>
              <a:t>函数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相等，则</a:t>
            </a:r>
            <a:r>
              <a:rPr lang="en-US" altLang="zh-CN" dirty="0"/>
              <a:t>F’</a:t>
            </a:r>
            <a:r>
              <a:rPr lang="zh-CN" altLang="en-US" dirty="0"/>
              <a:t>和</a:t>
            </a:r>
            <a:r>
              <a:rPr lang="en-US" altLang="zh-CN" dirty="0"/>
              <a:t>G’</a:t>
            </a:r>
            <a:r>
              <a:rPr lang="zh-CN" altLang="en-US" dirty="0"/>
              <a:t>也相等。</a:t>
            </a:r>
            <a:endParaRPr lang="en-US" altLang="zh-CN" dirty="0"/>
          </a:p>
          <a:p>
            <a:pPr marL="457205" indent="-457205">
              <a:buFont typeface="Arial" pitchFamily="34" charset="0"/>
              <a:buChar char="•"/>
            </a:pPr>
            <a:r>
              <a:rPr lang="zh-CN" altLang="en-US" dirty="0"/>
              <a:t>对偶的对偶，为函数自身。</a:t>
            </a:r>
          </a:p>
        </p:txBody>
      </p:sp>
    </p:spTree>
    <p:extLst>
      <p:ext uri="{BB962C8B-B14F-4D97-AF65-F5344CB8AC3E}">
        <p14:creationId xmlns:p14="http://schemas.microsoft.com/office/powerpoint/2010/main" val="37223073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8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21</a:t>
            </a:r>
            <a:r>
              <a:rPr lang="zh-CN" altLang="en-US" dirty="0"/>
              <a:t>）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652-23E6-4B61-8642-50FD12A654D8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逻辑代数的基本公式</a:t>
            </a:r>
          </a:p>
          <a:p>
            <a:endParaRPr lang="en-US" altLang="zh-CN"/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882392" y="2937976"/>
            <a:ext cx="2177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包含律推论</a:t>
            </a:r>
          </a:p>
        </p:txBody>
      </p:sp>
      <p:graphicFrame>
        <p:nvGraphicFramePr>
          <p:cNvPr id="1136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475706"/>
              </p:ext>
            </p:extLst>
          </p:nvPr>
        </p:nvGraphicFramePr>
        <p:xfrm>
          <a:off x="2902764" y="2636927"/>
          <a:ext cx="453590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9" name="公式" r:id="rId3" imgW="1968480" imgH="291960" progId="Equation.3">
                  <p:embed/>
                </p:oleObj>
              </mc:Choice>
              <mc:Fallback>
                <p:oleObj name="公式" r:id="rId3" imgW="19684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764" y="2636927"/>
                        <a:ext cx="4535907" cy="754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899581" y="3773992"/>
            <a:ext cx="11838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证明：</a:t>
            </a:r>
          </a:p>
        </p:txBody>
      </p:sp>
      <p:graphicFrame>
        <p:nvGraphicFramePr>
          <p:cNvPr id="1136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784839"/>
              </p:ext>
            </p:extLst>
          </p:nvPr>
        </p:nvGraphicFramePr>
        <p:xfrm>
          <a:off x="2351505" y="3489325"/>
          <a:ext cx="646896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0" name="公式" r:id="rId5" imgW="2806560" imgH="291960" progId="Equation.3">
                  <p:embed/>
                </p:oleObj>
              </mc:Choice>
              <mc:Fallback>
                <p:oleObj name="公式" r:id="rId5" imgW="2806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05" y="3489325"/>
                        <a:ext cx="6468967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657275"/>
              </p:ext>
            </p:extLst>
          </p:nvPr>
        </p:nvGraphicFramePr>
        <p:xfrm>
          <a:off x="4585358" y="4175125"/>
          <a:ext cx="383503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1" name="公式" r:id="rId7" imgW="1663560" imgH="317160" progId="Equation.3">
                  <p:embed/>
                </p:oleObj>
              </mc:Choice>
              <mc:Fallback>
                <p:oleObj name="公式" r:id="rId7" imgW="1663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358" y="4175125"/>
                        <a:ext cx="3835032" cy="8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521842"/>
              </p:ext>
            </p:extLst>
          </p:nvPr>
        </p:nvGraphicFramePr>
        <p:xfrm>
          <a:off x="4609458" y="4860940"/>
          <a:ext cx="278089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2" name="公式" r:id="rId9" imgW="1206360" imgH="291960" progId="Equation.3">
                  <p:embed/>
                </p:oleObj>
              </mc:Choice>
              <mc:Fallback>
                <p:oleObj name="公式" r:id="rId9" imgW="12063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458" y="4860940"/>
                        <a:ext cx="2780893" cy="754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799865"/>
              </p:ext>
            </p:extLst>
          </p:nvPr>
        </p:nvGraphicFramePr>
        <p:xfrm>
          <a:off x="4630361" y="5470525"/>
          <a:ext cx="190197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3" name="公式" r:id="rId11" imgW="825480" imgH="291960" progId="Equation.3">
                  <p:embed/>
                </p:oleObj>
              </mc:Choice>
              <mc:Fallback>
                <p:oleObj name="公式" r:id="rId11" imgW="8254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361" y="5470525"/>
                        <a:ext cx="1901972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86385C-956C-421B-81D6-50DB39224805}"/>
              </a:ext>
            </a:extLst>
          </p:cNvPr>
          <p:cNvCxnSpPr/>
          <p:nvPr/>
        </p:nvCxnSpPr>
        <p:spPr>
          <a:xfrm>
            <a:off x="2411760" y="4297212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3237B44-4B37-4981-9D94-A58E36C42082}"/>
              </a:ext>
            </a:extLst>
          </p:cNvPr>
          <p:cNvCxnSpPr>
            <a:cxnSpLocks/>
          </p:cNvCxnSpPr>
          <p:nvPr/>
        </p:nvCxnSpPr>
        <p:spPr>
          <a:xfrm flipV="1">
            <a:off x="5364088" y="4244975"/>
            <a:ext cx="2376264" cy="24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036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utoUpdateAnimBg="0"/>
      <p:bldP spid="1136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82FF-BDE5-4288-AA77-DA95541367B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84784"/>
            <a:ext cx="8208912" cy="47244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数制</a:t>
            </a:r>
          </a:p>
          <a:p>
            <a:pPr lvl="1"/>
            <a:r>
              <a:rPr lang="zh-CN" altLang="en-US" dirty="0"/>
              <a:t>十进制、二进制、八进制、十六进制</a:t>
            </a:r>
          </a:p>
          <a:p>
            <a:pPr lvl="1"/>
            <a:r>
              <a:rPr lang="zh-CN" altLang="en-US" dirty="0"/>
              <a:t>数制转换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码制</a:t>
            </a: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十进制数的二进制编码</a:t>
            </a:r>
          </a:p>
          <a:p>
            <a:pPr lvl="2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8421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码（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BCD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码）、余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码、余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循环码、格雷码</a:t>
            </a: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字符编码</a:t>
            </a:r>
          </a:p>
          <a:p>
            <a:pPr lvl="2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位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ASCII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位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ASCII</a:t>
            </a:r>
          </a:p>
        </p:txBody>
      </p:sp>
    </p:spTree>
    <p:extLst>
      <p:ext uri="{BB962C8B-B14F-4D97-AF65-F5344CB8AC3E}">
        <p14:creationId xmlns:p14="http://schemas.microsoft.com/office/powerpoint/2010/main" val="167839599"/>
      </p:ext>
    </p:extLst>
  </p:cSld>
  <p:clrMapOvr>
    <a:masterClrMapping/>
  </p:clrMapOvr>
  <p:transition spd="slow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22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0A4-7A2D-44F1-95F0-6DCC6A768C5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73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>
            <a:normAutofit/>
          </a:bodyPr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小结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逻辑代数的基本运算：基本运算、常用运算</a:t>
            </a:r>
          </a:p>
          <a:p>
            <a:pPr lvl="1"/>
            <a:r>
              <a:rPr lang="zh-CN" altLang="en-US" dirty="0"/>
              <a:t>逻辑代数的基本公式：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    各种运算基本公式</a:t>
            </a:r>
          </a:p>
          <a:p>
            <a:pPr lvl="1">
              <a:buFont typeface="Wingdings" pitchFamily="2" charset="2"/>
              <a:buNone/>
            </a:pPr>
            <a:r>
              <a:rPr lang="zh-CN" altLang="en-US" b="0" dirty="0"/>
              <a:t>      提醒注意“</a:t>
            </a:r>
            <a:r>
              <a:rPr lang="zh-CN" altLang="en-US" b="0" dirty="0">
                <a:solidFill>
                  <a:srgbClr val="FF0000"/>
                </a:solidFill>
              </a:rPr>
              <a:t>吸收律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FF0000"/>
                </a:solidFill>
              </a:rPr>
              <a:t>包含律</a:t>
            </a:r>
            <a:r>
              <a:rPr lang="zh-CN" altLang="en-US" b="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69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23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18D9-6306-4255-895B-CCB74F1589E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	2.1 </a:t>
            </a:r>
            <a:r>
              <a:rPr lang="zh-CN" altLang="en-US" dirty="0"/>
              <a:t>逻辑代数的基本运算与公式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B0F0"/>
                </a:solidFill>
              </a:rPr>
              <a:t>	</a:t>
            </a:r>
            <a:r>
              <a:rPr lang="en-US" altLang="zh-CN" dirty="0">
                <a:solidFill>
                  <a:srgbClr val="00B0F0"/>
                </a:solidFill>
              </a:rPr>
              <a:t>2.2 </a:t>
            </a:r>
            <a:r>
              <a:rPr lang="zh-CN" altLang="en-US" dirty="0">
                <a:solidFill>
                  <a:srgbClr val="00B0F0"/>
                </a:solidFill>
              </a:rPr>
              <a:t>公式法化简逻辑函数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 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3561895"/>
      </p:ext>
    </p:extLst>
  </p:cSld>
  <p:clrMapOvr>
    <a:masterClrMapping/>
  </p:clrMapOvr>
  <p:transition spd="slow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24</a:t>
            </a:r>
            <a:r>
              <a:rPr lang="zh-CN" altLang="en-US" dirty="0"/>
              <a:t>）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3B8-EC17-4804-85FC-42CFFF58C9E5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 lvl="1"/>
            <a:r>
              <a:rPr lang="zh-CN" altLang="en-US" dirty="0"/>
              <a:t>化简的目的</a:t>
            </a:r>
          </a:p>
          <a:p>
            <a:pPr lvl="2">
              <a:spcBef>
                <a:spcPct val="0"/>
              </a:spcBef>
            </a:pPr>
            <a:endParaRPr lang="zh-CN" altLang="en-US" dirty="0"/>
          </a:p>
          <a:p>
            <a:pPr lvl="2">
              <a:spcBef>
                <a:spcPct val="0"/>
              </a:spcBef>
            </a:pPr>
            <a:endParaRPr lang="zh-CN" altLang="en-US" dirty="0"/>
          </a:p>
          <a:p>
            <a:pPr lvl="2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251520" y="2712223"/>
            <a:ext cx="792088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让逻辑函数表达式的含义更清楚。</a:t>
            </a:r>
            <a:endParaRPr lang="zh-CN" altLang="en-US" sz="2800" i="1" dirty="0">
              <a:latin typeface="华文新魏" pitchFamily="2" charset="-122"/>
              <a:ea typeface="华文新魏" pitchFamily="2" charset="-122"/>
            </a:endParaRPr>
          </a:p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节省资源：用最少的电路、器件，器件的输入也最少。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化简目的不同，表达式结果会不同。</a:t>
            </a:r>
          </a:p>
        </p:txBody>
      </p:sp>
    </p:spTree>
    <p:extLst>
      <p:ext uri="{BB962C8B-B14F-4D97-AF65-F5344CB8AC3E}">
        <p14:creationId xmlns:p14="http://schemas.microsoft.com/office/powerpoint/2010/main" val="34052682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25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6AF4-8551-4DF0-8315-69DA594AF10F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与或表达式化简</a:t>
            </a:r>
          </a:p>
          <a:p>
            <a:pPr lvl="1"/>
            <a:r>
              <a:rPr lang="zh-CN" altLang="en-US" dirty="0"/>
              <a:t>或与表达式化简</a:t>
            </a:r>
          </a:p>
          <a:p>
            <a:pPr lvl="1"/>
            <a:r>
              <a:rPr lang="zh-CN" altLang="en-US" dirty="0"/>
              <a:t>其他形式逻辑函数化简</a:t>
            </a:r>
          </a:p>
        </p:txBody>
      </p:sp>
    </p:spTree>
    <p:extLst>
      <p:ext uri="{BB962C8B-B14F-4D97-AF65-F5344CB8AC3E}">
        <p14:creationId xmlns:p14="http://schemas.microsoft.com/office/powerpoint/2010/main" val="2202203851"/>
      </p:ext>
    </p:extLst>
  </p:cSld>
  <p:clrMapOvr>
    <a:masterClrMapping/>
  </p:clrMapOvr>
  <p:transition spd="slow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26</a:t>
            </a:r>
            <a:r>
              <a:rPr lang="zh-CN" altLang="en-US" dirty="0"/>
              <a:t>）</a:t>
            </a: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CC91-948C-4B65-A3D4-DDE4A1905BF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zh-CN" altLang="en-US" dirty="0"/>
              <a:t>与或表达式化简</a:t>
            </a:r>
          </a:p>
          <a:p>
            <a:pPr lvl="1"/>
            <a:r>
              <a:rPr lang="zh-CN" altLang="en-US" dirty="0"/>
              <a:t>最简与或表达式：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、乘积的个数最少</a:t>
            </a:r>
            <a:r>
              <a:rPr lang="en-US" altLang="zh-CN" sz="2400" dirty="0"/>
              <a:t>(</a:t>
            </a:r>
            <a:r>
              <a:rPr lang="zh-CN" altLang="en-US" sz="2400" dirty="0"/>
              <a:t>用门电路实现，用的与门数最少）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、在满足</a:t>
            </a:r>
            <a:r>
              <a:rPr lang="en-US" altLang="zh-CN" sz="2400" dirty="0"/>
              <a:t>1</a:t>
            </a:r>
            <a:r>
              <a:rPr lang="zh-CN" altLang="en-US" sz="2400" dirty="0"/>
              <a:t>的条件下，乘积项中的变量最少</a:t>
            </a:r>
            <a:r>
              <a:rPr lang="en-US" altLang="zh-CN" sz="2400" dirty="0"/>
              <a:t>(</a:t>
            </a:r>
            <a:r>
              <a:rPr lang="zh-CN" altLang="en-US" sz="2400" dirty="0"/>
              <a:t>与门的输入端最少</a:t>
            </a:r>
            <a:r>
              <a:rPr lang="en-US" altLang="zh-CN" sz="2400" dirty="0"/>
              <a:t>)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4045183" y="3638694"/>
            <a:ext cx="39832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     表达式是否为最简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109709" y="4352441"/>
            <a:ext cx="4052607" cy="2133600"/>
            <a:chOff x="576" y="2928"/>
            <a:chExt cx="2579" cy="1344"/>
          </a:xfrm>
        </p:grpSpPr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1076" y="3010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803" y="310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 flipH="1">
              <a:off x="804" y="328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 flipH="1">
              <a:off x="1303" y="319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2" name="Text Box 12"/>
            <p:cNvSpPr txBox="1">
              <a:spLocks noChangeArrowheads="1"/>
            </p:cNvSpPr>
            <p:nvPr/>
          </p:nvSpPr>
          <p:spPr bwMode="auto">
            <a:xfrm>
              <a:off x="576" y="3160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22893" name="Text Box 13"/>
            <p:cNvSpPr txBox="1">
              <a:spLocks noChangeArrowheads="1"/>
            </p:cNvSpPr>
            <p:nvPr/>
          </p:nvSpPr>
          <p:spPr bwMode="auto">
            <a:xfrm>
              <a:off x="576" y="2928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22895" name="Rectangle 15"/>
            <p:cNvSpPr>
              <a:spLocks noChangeArrowheads="1"/>
            </p:cNvSpPr>
            <p:nvPr/>
          </p:nvSpPr>
          <p:spPr bwMode="auto">
            <a:xfrm>
              <a:off x="1776" y="3285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1584" y="3189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1584" y="33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8" name="Line 18"/>
            <p:cNvSpPr>
              <a:spLocks noChangeShapeType="1"/>
            </p:cNvSpPr>
            <p:nvPr/>
          </p:nvSpPr>
          <p:spPr bwMode="auto">
            <a:xfrm flipH="1">
              <a:off x="768" y="3573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9" name="Text Box 19"/>
            <p:cNvSpPr txBox="1">
              <a:spLocks noChangeArrowheads="1"/>
            </p:cNvSpPr>
            <p:nvPr/>
          </p:nvSpPr>
          <p:spPr bwMode="auto">
            <a:xfrm>
              <a:off x="576" y="3456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1104" y="3909"/>
              <a:ext cx="317" cy="363"/>
              <a:chOff x="1747" y="3696"/>
              <a:chExt cx="317" cy="363"/>
            </a:xfrm>
          </p:grpSpPr>
          <p:sp>
            <p:nvSpPr>
              <p:cNvPr id="122901" name="Rectangle 21"/>
              <p:cNvSpPr>
                <a:spLocks noChangeArrowheads="1"/>
              </p:cNvSpPr>
              <p:nvPr/>
            </p:nvSpPr>
            <p:spPr bwMode="auto">
              <a:xfrm>
                <a:off x="1747" y="3696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02" name="Oval 22"/>
              <p:cNvSpPr>
                <a:spLocks noChangeArrowheads="1"/>
              </p:cNvSpPr>
              <p:nvPr/>
            </p:nvSpPr>
            <p:spPr bwMode="auto">
              <a:xfrm>
                <a:off x="1973" y="3832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960" y="3573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960" y="410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960" y="410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1" name="Oval 31"/>
            <p:cNvSpPr>
              <a:spLocks noChangeArrowheads="1"/>
            </p:cNvSpPr>
            <p:nvPr/>
          </p:nvSpPr>
          <p:spPr bwMode="auto">
            <a:xfrm>
              <a:off x="912" y="3525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2" name="Rectangle 32"/>
            <p:cNvSpPr>
              <a:spLocks noChangeArrowheads="1"/>
            </p:cNvSpPr>
            <p:nvPr/>
          </p:nvSpPr>
          <p:spPr bwMode="auto">
            <a:xfrm>
              <a:off x="1776" y="3813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3" name="Line 33"/>
            <p:cNvSpPr>
              <a:spLocks noChangeShapeType="1"/>
            </p:cNvSpPr>
            <p:nvPr/>
          </p:nvSpPr>
          <p:spPr bwMode="auto">
            <a:xfrm>
              <a:off x="1584" y="390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1440" y="410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5" name="Oval 35"/>
            <p:cNvSpPr>
              <a:spLocks noChangeArrowheads="1"/>
            </p:cNvSpPr>
            <p:nvPr/>
          </p:nvSpPr>
          <p:spPr bwMode="auto">
            <a:xfrm>
              <a:off x="1536" y="333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7" name="Rectangle 37"/>
            <p:cNvSpPr>
              <a:spLocks noChangeArrowheads="1"/>
            </p:cNvSpPr>
            <p:nvPr/>
          </p:nvSpPr>
          <p:spPr bwMode="auto">
            <a:xfrm>
              <a:off x="2592" y="3477"/>
              <a:ext cx="2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8" name="Line 38"/>
            <p:cNvSpPr>
              <a:spLocks noChangeShapeType="1"/>
            </p:cNvSpPr>
            <p:nvPr/>
          </p:nvSpPr>
          <p:spPr bwMode="auto">
            <a:xfrm flipH="1">
              <a:off x="2304" y="3568"/>
              <a:ext cx="296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9" name="Line 39"/>
            <p:cNvSpPr>
              <a:spLocks noChangeShapeType="1"/>
            </p:cNvSpPr>
            <p:nvPr/>
          </p:nvSpPr>
          <p:spPr bwMode="auto">
            <a:xfrm flipH="1">
              <a:off x="2304" y="376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 flipH="1">
              <a:off x="2847" y="365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4" name="Text Box 44"/>
            <p:cNvSpPr txBox="1">
              <a:spLocks noChangeArrowheads="1"/>
            </p:cNvSpPr>
            <p:nvPr/>
          </p:nvSpPr>
          <p:spPr bwMode="auto">
            <a:xfrm>
              <a:off x="2620" y="3523"/>
              <a:ext cx="2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>
                  <a:latin typeface="Tahoma" pitchFamily="34" charset="0"/>
                </a:rPr>
                <a:t>+</a:t>
              </a:r>
            </a:p>
          </p:txBody>
        </p:sp>
        <p:sp>
          <p:nvSpPr>
            <p:cNvPr id="122925" name="Line 45"/>
            <p:cNvSpPr>
              <a:spLocks noChangeShapeType="1"/>
            </p:cNvSpPr>
            <p:nvPr/>
          </p:nvSpPr>
          <p:spPr bwMode="auto">
            <a:xfrm>
              <a:off x="2016" y="347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>
              <a:off x="2304" y="347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>
              <a:off x="2016" y="400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8" name="Line 48"/>
            <p:cNvSpPr>
              <a:spLocks noChangeShapeType="1"/>
            </p:cNvSpPr>
            <p:nvPr/>
          </p:nvSpPr>
          <p:spPr bwMode="auto">
            <a:xfrm>
              <a:off x="2304" y="37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0" name="Text Box 50"/>
            <p:cNvSpPr txBox="1">
              <a:spLocks noChangeArrowheads="1"/>
            </p:cNvSpPr>
            <p:nvPr/>
          </p:nvSpPr>
          <p:spPr bwMode="auto">
            <a:xfrm>
              <a:off x="2928" y="3360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5841497" y="4408003"/>
            <a:ext cx="1997234" cy="1327151"/>
            <a:chOff x="3696" y="3026"/>
            <a:chExt cx="1271" cy="836"/>
          </a:xfrm>
        </p:grpSpPr>
        <p:graphicFrame>
          <p:nvGraphicFramePr>
            <p:cNvPr id="122933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5415644"/>
                </p:ext>
              </p:extLst>
            </p:nvPr>
          </p:nvGraphicFramePr>
          <p:xfrm>
            <a:off x="3754" y="3026"/>
            <a:ext cx="98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2" name="Equation" r:id="rId3" imgW="571320" imgH="164880" progId="Equation.DSMT4">
                    <p:embed/>
                  </p:oleObj>
                </mc:Choice>
                <mc:Fallback>
                  <p:oleObj name="Equation" r:id="rId3" imgW="5713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026"/>
                          <a:ext cx="986" cy="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55"/>
            <p:cNvGrpSpPr>
              <a:grpSpLocks/>
            </p:cNvGrpSpPr>
            <p:nvPr/>
          </p:nvGrpSpPr>
          <p:grpSpPr bwMode="auto">
            <a:xfrm>
              <a:off x="3696" y="3360"/>
              <a:ext cx="1271" cy="502"/>
              <a:chOff x="3877" y="2053"/>
              <a:chExt cx="1271" cy="502"/>
            </a:xfrm>
          </p:grpSpPr>
          <p:sp>
            <p:nvSpPr>
              <p:cNvPr id="122936" name="Rectangle 56"/>
              <p:cNvSpPr>
                <a:spLocks noChangeArrowheads="1"/>
              </p:cNvSpPr>
              <p:nvPr/>
            </p:nvSpPr>
            <p:spPr bwMode="auto">
              <a:xfrm>
                <a:off x="4377" y="2114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37" name="Line 57"/>
              <p:cNvSpPr>
                <a:spLocks noChangeShapeType="1"/>
              </p:cNvSpPr>
              <p:nvPr/>
            </p:nvSpPr>
            <p:spPr bwMode="auto">
              <a:xfrm flipH="1">
                <a:off x="4104" y="2205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8" name="Line 58"/>
              <p:cNvSpPr>
                <a:spLocks noChangeShapeType="1"/>
              </p:cNvSpPr>
              <p:nvPr/>
            </p:nvSpPr>
            <p:spPr bwMode="auto">
              <a:xfrm flipH="1">
                <a:off x="4105" y="2387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9" name="Line 59"/>
              <p:cNvSpPr>
                <a:spLocks noChangeShapeType="1"/>
              </p:cNvSpPr>
              <p:nvPr/>
            </p:nvSpPr>
            <p:spPr bwMode="auto">
              <a:xfrm flipH="1">
                <a:off x="4604" y="229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0" name="Text Box 60"/>
              <p:cNvSpPr txBox="1">
                <a:spLocks noChangeArrowheads="1"/>
              </p:cNvSpPr>
              <p:nvPr/>
            </p:nvSpPr>
            <p:spPr bwMode="auto">
              <a:xfrm>
                <a:off x="3877" y="226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22941" name="Text Box 61"/>
              <p:cNvSpPr txBox="1">
                <a:spLocks noChangeArrowheads="1"/>
              </p:cNvSpPr>
              <p:nvPr/>
            </p:nvSpPr>
            <p:spPr bwMode="auto">
              <a:xfrm>
                <a:off x="3878" y="2053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22942" name="Text Box 62"/>
              <p:cNvSpPr txBox="1">
                <a:spLocks noChangeArrowheads="1"/>
              </p:cNvSpPr>
              <p:nvPr/>
            </p:nvSpPr>
            <p:spPr bwMode="auto">
              <a:xfrm>
                <a:off x="4921" y="214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F</a:t>
                </a:r>
              </a:p>
            </p:txBody>
          </p:sp>
        </p:grp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946634"/>
              </p:ext>
            </p:extLst>
          </p:nvPr>
        </p:nvGraphicFramePr>
        <p:xfrm>
          <a:off x="1151083" y="3573016"/>
          <a:ext cx="2894100" cy="58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Equation" r:id="rId5" imgW="1130040" imgH="215640" progId="Equation.DSMT4">
                  <p:embed/>
                </p:oleObj>
              </mc:Choice>
              <mc:Fallback>
                <p:oleObj name="Equation" r:id="rId5" imgW="1130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1083" y="3573016"/>
                        <a:ext cx="2894100" cy="585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5856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27</a:t>
            </a:r>
            <a:r>
              <a:rPr lang="zh-CN" altLang="en-US" dirty="0"/>
              <a:t>）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3FB3-2D61-4335-88A7-88195D0037A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447813"/>
            <a:ext cx="5821542" cy="4943475"/>
          </a:xfrm>
        </p:spPr>
        <p:txBody>
          <a:bodyPr/>
          <a:lstStyle/>
          <a:p>
            <a:r>
              <a:rPr lang="zh-CN" altLang="en-US" dirty="0"/>
              <a:t>与或表达式化简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1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72247"/>
              </p:ext>
            </p:extLst>
          </p:nvPr>
        </p:nvGraphicFramePr>
        <p:xfrm>
          <a:off x="1980288" y="2667000"/>
          <a:ext cx="59760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7" name="公式" r:id="rId3" imgW="2108160" imgH="241200" progId="Equation.3">
                  <p:embed/>
                </p:oleObj>
              </mc:Choice>
              <mc:Fallback>
                <p:oleObj name="公式" r:id="rId3" imgW="2108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288" y="2667000"/>
                        <a:ext cx="5976088" cy="68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00515" y="3500441"/>
            <a:ext cx="6623447" cy="614362"/>
            <a:chOff x="283" y="2205"/>
            <a:chExt cx="5563" cy="387"/>
          </a:xfrm>
        </p:grpSpPr>
        <p:graphicFrame>
          <p:nvGraphicFramePr>
            <p:cNvPr id="1249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7810254"/>
                </p:ext>
              </p:extLst>
            </p:nvPr>
          </p:nvGraphicFramePr>
          <p:xfrm>
            <a:off x="1507" y="2205"/>
            <a:ext cx="433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8" name="公式" r:id="rId5" imgW="1904760" imgH="215640" progId="Equation.3">
                    <p:embed/>
                  </p:oleObj>
                </mc:Choice>
                <mc:Fallback>
                  <p:oleObj name="公式" r:id="rId5" imgW="1904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2205"/>
                          <a:ext cx="4339" cy="3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283" y="2221"/>
              <a:ext cx="10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800" b="1">
                  <a:latin typeface="华文新魏" pitchFamily="2" charset="-122"/>
                  <a:ea typeface="华文新魏" pitchFamily="2" charset="-122"/>
                </a:rPr>
                <a:t>展开：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00038" y="4237038"/>
            <a:ext cx="7272338" cy="715962"/>
            <a:chOff x="303" y="2669"/>
            <a:chExt cx="6108" cy="451"/>
          </a:xfrm>
        </p:grpSpPr>
        <p:graphicFrame>
          <p:nvGraphicFramePr>
            <p:cNvPr id="12493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1669014"/>
                </p:ext>
              </p:extLst>
            </p:nvPr>
          </p:nvGraphicFramePr>
          <p:xfrm>
            <a:off x="1527" y="2669"/>
            <a:ext cx="4884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9" name="公式" r:id="rId7" imgW="2095200" imgH="241200" progId="Equation.3">
                    <p:embed/>
                  </p:oleObj>
                </mc:Choice>
                <mc:Fallback>
                  <p:oleObj name="公式" r:id="rId7" imgW="2095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669"/>
                          <a:ext cx="4884" cy="4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303" y="2733"/>
              <a:ext cx="10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kumimoji="0" lang="zh-CN" altLang="en-US" sz="2800" b="1">
                  <a:latin typeface="华文新魏" pitchFamily="2" charset="-122"/>
                  <a:ea typeface="华文新魏" pitchFamily="2" charset="-122"/>
                </a:rPr>
                <a:t>合并：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00180" y="5029200"/>
            <a:ext cx="6768703" cy="742950"/>
            <a:chOff x="190" y="3168"/>
            <a:chExt cx="5685" cy="468"/>
          </a:xfrm>
        </p:grpSpPr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190" y="3225"/>
              <a:ext cx="1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kumimoji="0" lang="zh-CN" altLang="en-US" sz="2800" b="1">
                  <a:latin typeface="华文新魏" pitchFamily="2" charset="-122"/>
                  <a:ea typeface="华文新魏" pitchFamily="2" charset="-122"/>
                </a:rPr>
                <a:t>分配律：</a:t>
              </a:r>
            </a:p>
          </p:txBody>
        </p:sp>
        <p:graphicFrame>
          <p:nvGraphicFramePr>
            <p:cNvPr id="12493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1227012"/>
                </p:ext>
              </p:extLst>
            </p:nvPr>
          </p:nvGraphicFramePr>
          <p:xfrm>
            <a:off x="1440" y="3168"/>
            <a:ext cx="4435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90" name="公式" r:id="rId9" imgW="1777680" imgH="241200" progId="Equation.3">
                    <p:embed/>
                  </p:oleObj>
                </mc:Choice>
                <mc:Fallback>
                  <p:oleObj name="公式" r:id="rId9" imgW="1777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4435" cy="4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899592" y="5791203"/>
            <a:ext cx="4392217" cy="630238"/>
            <a:chOff x="231" y="3648"/>
            <a:chExt cx="3689" cy="397"/>
          </a:xfrm>
        </p:grpSpPr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231" y="3696"/>
              <a:ext cx="1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kumimoji="0" lang="zh-CN" altLang="en-US" sz="2800" b="1">
                  <a:latin typeface="华文新魏" pitchFamily="2" charset="-122"/>
                  <a:ea typeface="华文新魏" pitchFamily="2" charset="-122"/>
                </a:rPr>
                <a:t>互补律：</a:t>
              </a:r>
            </a:p>
          </p:txBody>
        </p:sp>
        <p:graphicFrame>
          <p:nvGraphicFramePr>
            <p:cNvPr id="1249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184116"/>
                </p:ext>
              </p:extLst>
            </p:nvPr>
          </p:nvGraphicFramePr>
          <p:xfrm>
            <a:off x="1493" y="3648"/>
            <a:ext cx="2427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91" name="公式" r:id="rId11" imgW="1091880" imgH="215640" progId="Equation.3">
                    <p:embed/>
                  </p:oleObj>
                </mc:Choice>
                <mc:Fallback>
                  <p:oleObj name="公式" r:id="rId11" imgW="1091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" y="3648"/>
                          <a:ext cx="2427" cy="39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" name="直接箭头连接符 6"/>
          <p:cNvCxnSpPr/>
          <p:nvPr/>
        </p:nvCxnSpPr>
        <p:spPr>
          <a:xfrm flipH="1">
            <a:off x="4932040" y="4116403"/>
            <a:ext cx="2088233" cy="22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653586" y="4116403"/>
            <a:ext cx="1186123" cy="22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839709" y="4065618"/>
            <a:ext cx="1540603" cy="273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7338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28</a:t>
            </a:r>
            <a:r>
              <a:rPr lang="zh-CN" altLang="en-US" dirty="0"/>
              <a:t>）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6863-762A-4B80-8DA1-76CC316D48BE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与或表达式化简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2</a:t>
            </a:r>
          </a:p>
          <a:p>
            <a:endParaRPr lang="en-US" altLang="zh-CN" dirty="0"/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332465"/>
              </p:ext>
            </p:extLst>
          </p:nvPr>
        </p:nvGraphicFramePr>
        <p:xfrm>
          <a:off x="4670734" y="2921688"/>
          <a:ext cx="3837986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" name="公式" r:id="rId3" imgW="1371600" imgH="241200" progId="Equation.3">
                  <p:embed/>
                </p:oleObj>
              </mc:Choice>
              <mc:Fallback>
                <p:oleObj name="公式" r:id="rId3" imgW="1371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734" y="2921688"/>
                        <a:ext cx="3837986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761387"/>
              </p:ext>
            </p:extLst>
          </p:nvPr>
        </p:nvGraphicFramePr>
        <p:xfrm>
          <a:off x="4923135" y="3883714"/>
          <a:ext cx="298470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" name="公式" r:id="rId5" imgW="1066680" imgH="241200" progId="Equation.3">
                  <p:embed/>
                </p:oleObj>
              </mc:Choice>
              <mc:Fallback>
                <p:oleObj name="公式" r:id="rId5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135" y="3883714"/>
                        <a:ext cx="2984703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065372"/>
              </p:ext>
            </p:extLst>
          </p:nvPr>
        </p:nvGraphicFramePr>
        <p:xfrm>
          <a:off x="4970771" y="4902889"/>
          <a:ext cx="1952911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3" name="公式" r:id="rId7" imgW="698400" imgH="215640" progId="Equation.3">
                  <p:embed/>
                </p:oleObj>
              </mc:Choice>
              <mc:Fallback>
                <p:oleObj name="公式" r:id="rId7" imgW="69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771" y="4902889"/>
                        <a:ext cx="1952911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7544" y="3726542"/>
            <a:ext cx="4008838" cy="776287"/>
            <a:chOff x="65" y="1899"/>
            <a:chExt cx="3367" cy="489"/>
          </a:xfrm>
        </p:grpSpPr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65" y="2051"/>
              <a:ext cx="10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800" b="1" dirty="0">
                  <a:latin typeface="华文新魏" pitchFamily="2" charset="-122"/>
                  <a:ea typeface="华文新魏" pitchFamily="2" charset="-122"/>
                </a:rPr>
                <a:t>反演律</a:t>
              </a:r>
            </a:p>
          </p:txBody>
        </p:sp>
        <p:graphicFrame>
          <p:nvGraphicFramePr>
            <p:cNvPr id="1259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9264294"/>
                </p:ext>
              </p:extLst>
            </p:nvPr>
          </p:nvGraphicFramePr>
          <p:xfrm>
            <a:off x="1204" y="1899"/>
            <a:ext cx="2228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4" name="公式" r:id="rId9" imgW="990360" imgH="291960" progId="Equation.3">
                    <p:embed/>
                  </p:oleObj>
                </mc:Choice>
                <mc:Fallback>
                  <p:oleObj name="公式" r:id="rId9" imgW="9903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" y="1899"/>
                          <a:ext cx="2228" cy="4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7544" y="4901284"/>
            <a:ext cx="4237437" cy="615948"/>
            <a:chOff x="61" y="2966"/>
            <a:chExt cx="3559" cy="388"/>
          </a:xfrm>
        </p:grpSpPr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61" y="3024"/>
              <a:ext cx="10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800" b="1">
                  <a:latin typeface="华文新魏" pitchFamily="2" charset="-122"/>
                  <a:ea typeface="华文新魏" pitchFamily="2" charset="-122"/>
                </a:rPr>
                <a:t>吸收律</a:t>
              </a:r>
            </a:p>
          </p:txBody>
        </p:sp>
        <p:graphicFrame>
          <p:nvGraphicFramePr>
            <p:cNvPr id="12596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926529"/>
                </p:ext>
              </p:extLst>
            </p:nvPr>
          </p:nvGraphicFramePr>
          <p:xfrm>
            <a:off x="1190" y="2966"/>
            <a:ext cx="243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15" name="公式" r:id="rId11" imgW="1130040" imgH="215640" progId="Equation.3">
                    <p:embed/>
                  </p:oleObj>
                </mc:Choice>
                <mc:Fallback>
                  <p:oleObj name="公式" r:id="rId11" imgW="1130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2966"/>
                          <a:ext cx="2430" cy="3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333947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29</a:t>
            </a:r>
            <a:r>
              <a:rPr lang="zh-CN" altLang="en-US" dirty="0"/>
              <a:t>）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88E6-1309-4790-8CD6-7092553E006C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与或表达式化简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3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633615"/>
              </p:ext>
            </p:extLst>
          </p:nvPr>
        </p:nvGraphicFramePr>
        <p:xfrm>
          <a:off x="2049038" y="2743200"/>
          <a:ext cx="61233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1" name="公式" r:id="rId3" imgW="1841400" imgH="215640" progId="Equation.3">
                  <p:embed/>
                </p:oleObj>
              </mc:Choice>
              <mc:Fallback>
                <p:oleObj name="公式" r:id="rId3" imgW="1841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038" y="2743200"/>
                        <a:ext cx="6123362" cy="615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875077" y="3352801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b="1">
                <a:latin typeface="华文新魏" pitchFamily="2" charset="-122"/>
                <a:ea typeface="华文新魏" pitchFamily="2" charset="-122"/>
              </a:rPr>
              <a:t>合并：</a:t>
            </a:r>
          </a:p>
        </p:txBody>
      </p:sp>
      <p:graphicFrame>
        <p:nvGraphicFramePr>
          <p:cNvPr id="274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96991"/>
              </p:ext>
            </p:extLst>
          </p:nvPr>
        </p:nvGraphicFramePr>
        <p:xfrm>
          <a:off x="2442043" y="3316303"/>
          <a:ext cx="587028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2" name="公式" r:id="rId5" imgW="1765080" imgH="241200" progId="Equation.3">
                  <p:embed/>
                </p:oleObj>
              </mc:Choice>
              <mc:Fallback>
                <p:oleObj name="公式" r:id="rId5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043" y="3316303"/>
                        <a:ext cx="5870285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749721"/>
              </p:ext>
            </p:extLst>
          </p:nvPr>
        </p:nvGraphicFramePr>
        <p:xfrm>
          <a:off x="2439152" y="3959240"/>
          <a:ext cx="552967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3" name="公式" r:id="rId7" imgW="1663560" imgH="241200" progId="Equation.3">
                  <p:embed/>
                </p:oleObj>
              </mc:Choice>
              <mc:Fallback>
                <p:oleObj name="公式" r:id="rId7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152" y="3959240"/>
                        <a:ext cx="5529673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875082" y="4038601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b="1">
                <a:latin typeface="华文新魏" pitchFamily="2" charset="-122"/>
                <a:ea typeface="华文新魏" pitchFamily="2" charset="-122"/>
              </a:rPr>
              <a:t>分配律：</a:t>
            </a:r>
          </a:p>
        </p:txBody>
      </p:sp>
      <p:graphicFrame>
        <p:nvGraphicFramePr>
          <p:cNvPr id="274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533628"/>
              </p:ext>
            </p:extLst>
          </p:nvPr>
        </p:nvGraphicFramePr>
        <p:xfrm>
          <a:off x="2432407" y="4648200"/>
          <a:ext cx="401120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4" name="公式" r:id="rId9" imgW="1206360" imgH="215640" progId="Equation.3">
                  <p:embed/>
                </p:oleObj>
              </mc:Choice>
              <mc:Fallback>
                <p:oleObj name="公式" r:id="rId9" imgW="1206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407" y="4648200"/>
                        <a:ext cx="4011203" cy="615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875082" y="5334001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b="1">
                <a:latin typeface="华文新魏" pitchFamily="2" charset="-122"/>
                <a:ea typeface="华文新魏" pitchFamily="2" charset="-122"/>
              </a:rPr>
              <a:t>吸收律：</a:t>
            </a:r>
          </a:p>
        </p:txBody>
      </p:sp>
      <p:graphicFrame>
        <p:nvGraphicFramePr>
          <p:cNvPr id="274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708000"/>
              </p:ext>
            </p:extLst>
          </p:nvPr>
        </p:nvGraphicFramePr>
        <p:xfrm>
          <a:off x="2441932" y="5257800"/>
          <a:ext cx="253459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35" name="公式" r:id="rId11" imgW="761760" imgH="215640" progId="Equation.3">
                  <p:embed/>
                </p:oleObj>
              </mc:Choice>
              <mc:Fallback>
                <p:oleObj name="公式" r:id="rId11" imgW="761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932" y="5257800"/>
                        <a:ext cx="2534593" cy="615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875071" y="4737101"/>
            <a:ext cx="1133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800" b="1">
                <a:latin typeface="华文新魏" pitchFamily="2" charset="-122"/>
                <a:ea typeface="华文新魏" pitchFamily="2" charset="-122"/>
              </a:rPr>
              <a:t>1 </a:t>
            </a:r>
            <a:r>
              <a:rPr kumimoji="0" lang="zh-CN" altLang="en-US" sz="2800" b="1">
                <a:latin typeface="华文新魏" pitchFamily="2" charset="-122"/>
                <a:ea typeface="华文新魏" pitchFamily="2" charset="-122"/>
              </a:rPr>
              <a:t>律：</a:t>
            </a:r>
          </a:p>
        </p:txBody>
      </p:sp>
    </p:spTree>
    <p:extLst>
      <p:ext uri="{BB962C8B-B14F-4D97-AF65-F5344CB8AC3E}">
        <p14:creationId xmlns:p14="http://schemas.microsoft.com/office/powerpoint/2010/main" val="16064938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utoUpdateAnimBg="0"/>
      <p:bldP spid="274440" grpId="0" autoUpdateAnimBg="0"/>
      <p:bldP spid="274442" grpId="0" autoUpdateAnimBg="0"/>
      <p:bldP spid="27444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68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96745"/>
              </p:ext>
            </p:extLst>
          </p:nvPr>
        </p:nvGraphicFramePr>
        <p:xfrm>
          <a:off x="521550" y="1700227"/>
          <a:ext cx="829892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2" name="公式" r:id="rId3" imgW="2705040" imgH="241200" progId="Equation.3">
                  <p:embed/>
                </p:oleObj>
              </mc:Choice>
              <mc:Fallback>
                <p:oleObj name="公式" r:id="rId3" imgW="2705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50" y="1700227"/>
                        <a:ext cx="829892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60444"/>
              </p:ext>
            </p:extLst>
          </p:nvPr>
        </p:nvGraphicFramePr>
        <p:xfrm>
          <a:off x="559269" y="4292600"/>
          <a:ext cx="25005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3" name="公式" r:id="rId5" imgW="863280" imgH="164880" progId="Equation.3">
                  <p:embed/>
                </p:oleObj>
              </mc:Choice>
              <mc:Fallback>
                <p:oleObj name="公式" r:id="rId5" imgW="863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69" y="4292600"/>
                        <a:ext cx="25005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670619" y="3140969"/>
            <a:ext cx="1454814" cy="98573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r>
              <a:rPr lang="zh-CN" altLang="en-US" dirty="0"/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27498323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28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B13-363F-4F92-995A-87E0162AE83E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 lvl="1"/>
            <a:r>
              <a:rPr lang="zh-CN" altLang="en-US" dirty="0"/>
              <a:t>与或表达式化简</a:t>
            </a:r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或与表达式化简</a:t>
            </a:r>
          </a:p>
          <a:p>
            <a:pPr lvl="1"/>
            <a:r>
              <a:rPr lang="zh-CN" altLang="en-US" dirty="0"/>
              <a:t>其他形式逻辑函数化简</a:t>
            </a:r>
          </a:p>
        </p:txBody>
      </p:sp>
    </p:spTree>
    <p:extLst>
      <p:ext uri="{BB962C8B-B14F-4D97-AF65-F5344CB8AC3E}">
        <p14:creationId xmlns:p14="http://schemas.microsoft.com/office/powerpoint/2010/main" val="12301558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C0A3-B873-4145-AEDF-D45C0841820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3" y="1484784"/>
            <a:ext cx="8280919" cy="4953000"/>
          </a:xfrm>
        </p:spPr>
        <p:txBody>
          <a:bodyPr/>
          <a:lstStyle/>
          <a:p>
            <a:r>
              <a:rPr lang="zh-CN" altLang="en-US" dirty="0"/>
              <a:t>数制</a:t>
            </a:r>
          </a:p>
          <a:p>
            <a:pPr lvl="1"/>
            <a:r>
              <a:rPr lang="zh-CN" altLang="en-US" dirty="0"/>
              <a:t>一个进位计数包含两个基本因素</a:t>
            </a:r>
          </a:p>
          <a:p>
            <a:pPr lvl="2"/>
            <a:r>
              <a:rPr lang="zh-CN" altLang="en-US" dirty="0"/>
              <a:t>基数（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位权（</a:t>
            </a:r>
            <a:r>
              <a:rPr lang="en-US" altLang="zh-CN" dirty="0"/>
              <a:t>100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0.1</a:t>
            </a:r>
            <a:r>
              <a:rPr lang="zh-CN" altLang="en-US" dirty="0"/>
              <a:t>、</a:t>
            </a:r>
            <a:r>
              <a:rPr lang="en-US" altLang="zh-CN" dirty="0"/>
              <a:t>0.01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307113"/>
              </p:ext>
            </p:extLst>
          </p:nvPr>
        </p:nvGraphicFramePr>
        <p:xfrm>
          <a:off x="611560" y="4653136"/>
          <a:ext cx="813690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3" imgW="3860640" imgH="203040" progId="Equation.DSMT4">
                  <p:embed/>
                </p:oleObj>
              </mc:Choice>
              <mc:Fallback>
                <p:oleObj name="Equation" r:id="rId3" imgW="386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653136"/>
                        <a:ext cx="8136903" cy="42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400090"/>
      </p:ext>
    </p:extLst>
  </p:cSld>
  <p:clrMapOvr>
    <a:masterClrMapping/>
  </p:clrMapOvr>
  <p:transition spd="slow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467544" y="2819414"/>
            <a:ext cx="727280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  <a:buClr>
                <a:schemeClr val="folHlink"/>
              </a:buClr>
            </a:pP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结果要求：化简结果仍为或与表达式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29</a:t>
            </a:r>
            <a:r>
              <a:rPr lang="zh-CN" altLang="en-US" dirty="0"/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0EC5-C1E6-4626-AF22-23CF2CB891FB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zh-CN" altLang="en-US" dirty="0"/>
              <a:t>或与表达式化简</a:t>
            </a:r>
          </a:p>
          <a:p>
            <a:pPr lvl="1"/>
            <a:r>
              <a:rPr lang="zh-CN" altLang="en-US" dirty="0"/>
              <a:t>或与表达式：</a:t>
            </a: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43767"/>
              </p:ext>
            </p:extLst>
          </p:nvPr>
        </p:nvGraphicFramePr>
        <p:xfrm>
          <a:off x="2013421" y="2708920"/>
          <a:ext cx="551090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1" name="公式" r:id="rId3" imgW="2044440" imgH="241200" progId="Equation.3">
                  <p:embed/>
                </p:oleObj>
              </mc:Choice>
              <mc:Fallback>
                <p:oleObj name="公式" r:id="rId3" imgW="2044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421" y="2708920"/>
                        <a:ext cx="5510907" cy="636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467544" y="3425840"/>
            <a:ext cx="813690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  <a:buClr>
                <a:schemeClr val="folHlink"/>
              </a:buClr>
            </a:pP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最简条件：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(1)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、或项个数最少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或门用的最少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	(2)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、在满足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的条件下，或项中变量数最少</a:t>
            </a:r>
          </a:p>
        </p:txBody>
      </p:sp>
    </p:spTree>
    <p:extLst>
      <p:ext uri="{BB962C8B-B14F-4D97-AF65-F5344CB8AC3E}">
        <p14:creationId xmlns:p14="http://schemas.microsoft.com/office/powerpoint/2010/main" val="21682341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6" grpId="0" autoUpdateAnimBg="0"/>
      <p:bldP spid="126985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71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733636"/>
              </p:ext>
            </p:extLst>
          </p:nvPr>
        </p:nvGraphicFramePr>
        <p:xfrm>
          <a:off x="395536" y="1628800"/>
          <a:ext cx="8496944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2" name="公式" r:id="rId3" imgW="3136680" imgH="241200" progId="Equation.3">
                  <p:embed/>
                </p:oleObj>
              </mc:Choice>
              <mc:Fallback>
                <p:oleObj name="公式" r:id="rId3" imgW="31366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628800"/>
                        <a:ext cx="8496944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1118964" y="3893171"/>
            <a:ext cx="1454814" cy="98573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r>
              <a:rPr lang="zh-CN" altLang="en-US" dirty="0"/>
              <a:t>答案：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269405"/>
              </p:ext>
            </p:extLst>
          </p:nvPr>
        </p:nvGraphicFramePr>
        <p:xfrm>
          <a:off x="1114426" y="5008563"/>
          <a:ext cx="540179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name="公式" r:id="rId5" imgW="1777680" imgH="228600" progId="Equation.3">
                  <p:embed/>
                </p:oleObj>
              </mc:Choice>
              <mc:Fallback>
                <p:oleObj name="公式" r:id="rId5" imgW="1777680" imgH="228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6" y="5008563"/>
                        <a:ext cx="540179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5636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401D-3A86-457E-809D-6B790E888828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34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 lvl="1"/>
            <a:r>
              <a:rPr lang="zh-CN" altLang="en-US" dirty="0"/>
              <a:t>与或表达式化简</a:t>
            </a:r>
          </a:p>
          <a:p>
            <a:pPr lvl="1"/>
            <a:r>
              <a:rPr lang="zh-CN" altLang="en-US" dirty="0"/>
              <a:t>或与表达式化简</a:t>
            </a:r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其他形式逻辑函数化简</a:t>
            </a:r>
          </a:p>
          <a:p>
            <a:endParaRPr lang="en-US" altLang="zh-CN" sz="26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87938"/>
      </p:ext>
    </p:extLst>
  </p:cSld>
  <p:clrMapOvr>
    <a:masterClrMapping/>
  </p:clrMapOvr>
  <p:transition spd="slow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31</a:t>
            </a:r>
            <a:r>
              <a:rPr lang="zh-CN" altLang="en-US" dirty="0"/>
              <a:t>）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D476-B98B-4463-A154-EBB565DEDDC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 lvl="1"/>
            <a:r>
              <a:rPr lang="zh-CN" altLang="en-US" dirty="0"/>
              <a:t>其他形式逻辑函数化简</a:t>
            </a:r>
          </a:p>
          <a:p>
            <a:pPr lvl="2">
              <a:buNone/>
            </a:pPr>
            <a:r>
              <a:rPr lang="zh-CN" altLang="en-US" dirty="0"/>
              <a:t>转换为与或表达式，再化简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685608"/>
              </p:ext>
            </p:extLst>
          </p:nvPr>
        </p:nvGraphicFramePr>
        <p:xfrm>
          <a:off x="1316153" y="5638800"/>
          <a:ext cx="282573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4" name="公式" r:id="rId3" imgW="1168200" imgH="215640" progId="Equation.3">
                  <p:embed/>
                </p:oleObj>
              </mc:Choice>
              <mc:Fallback>
                <p:oleObj name="公式" r:id="rId3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53" y="5638800"/>
                        <a:ext cx="2825735" cy="44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44064"/>
              </p:ext>
            </p:extLst>
          </p:nvPr>
        </p:nvGraphicFramePr>
        <p:xfrm>
          <a:off x="1014981" y="3187714"/>
          <a:ext cx="346794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5" name="公式" r:id="rId5" imgW="1434960" imgH="228600" progId="Equation.3">
                  <p:embed/>
                </p:oleObj>
              </mc:Choice>
              <mc:Fallback>
                <p:oleObj name="公式" r:id="rId5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981" y="3187714"/>
                        <a:ext cx="3467948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70938"/>
              </p:ext>
            </p:extLst>
          </p:nvPr>
        </p:nvGraphicFramePr>
        <p:xfrm>
          <a:off x="1316143" y="3657615"/>
          <a:ext cx="377729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6" name="公式" r:id="rId7" imgW="1562040" imgH="215640" progId="Equation.3">
                  <p:embed/>
                </p:oleObj>
              </mc:Choice>
              <mc:Fallback>
                <p:oleObj name="公式" r:id="rId7" imgW="1562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43" y="3657615"/>
                        <a:ext cx="3777295" cy="447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071307"/>
              </p:ext>
            </p:extLst>
          </p:nvPr>
        </p:nvGraphicFramePr>
        <p:xfrm>
          <a:off x="1316143" y="4114814"/>
          <a:ext cx="610916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7" name="公式" r:id="rId9" imgW="2527200" imgH="241200" progId="Equation.3">
                  <p:embed/>
                </p:oleObj>
              </mc:Choice>
              <mc:Fallback>
                <p:oleObj name="公式" r:id="rId9" imgW="2527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43" y="4114814"/>
                        <a:ext cx="6109160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494037"/>
              </p:ext>
            </p:extLst>
          </p:nvPr>
        </p:nvGraphicFramePr>
        <p:xfrm>
          <a:off x="1316142" y="4648200"/>
          <a:ext cx="650715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8" name="公式" r:id="rId11" imgW="2692080" imgH="215640" progId="Equation.3">
                  <p:embed/>
                </p:oleObj>
              </mc:Choice>
              <mc:Fallback>
                <p:oleObj name="公式" r:id="rId11" imgW="269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42" y="4648200"/>
                        <a:ext cx="6507152" cy="44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043554"/>
              </p:ext>
            </p:extLst>
          </p:nvPr>
        </p:nvGraphicFramePr>
        <p:xfrm>
          <a:off x="1316141" y="5105415"/>
          <a:ext cx="7216299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9" name="公式" r:id="rId13" imgW="2984400" imgH="241200" progId="Equation.3">
                  <p:embed/>
                </p:oleObj>
              </mc:Choice>
              <mc:Fallback>
                <p:oleObj name="公式" r:id="rId13" imgW="2984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41" y="5105415"/>
                        <a:ext cx="7216299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6641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32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5744-6DD2-43DE-94E0-6B6750F6F054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>
            <a:normAutofit/>
          </a:bodyPr>
          <a:lstStyle/>
          <a:p>
            <a:pPr marL="609606" indent="-609606"/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小结</a:t>
            </a:r>
            <a:endParaRPr lang="en-US" altLang="zh-CN" dirty="0"/>
          </a:p>
          <a:p>
            <a:pPr marL="609606" indent="-609606"/>
            <a:endParaRPr lang="zh-CN" altLang="en-US" dirty="0"/>
          </a:p>
          <a:p>
            <a:pPr marL="952509" lvl="1" indent="-495305"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zh-CN" altLang="en-US" dirty="0"/>
              <a:t>与或表达式化简：利用基本公式化简</a:t>
            </a:r>
          </a:p>
          <a:p>
            <a:pPr marL="952509" lvl="1" indent="-495305"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zh-CN" altLang="en-US" dirty="0"/>
              <a:t>其他形式逻辑函数化简：转换为“与或”表达式，再化简</a:t>
            </a:r>
          </a:p>
        </p:txBody>
      </p:sp>
    </p:spTree>
    <p:extLst>
      <p:ext uri="{BB962C8B-B14F-4D97-AF65-F5344CB8AC3E}">
        <p14:creationId xmlns:p14="http://schemas.microsoft.com/office/powerpoint/2010/main" val="3896301910"/>
      </p:ext>
    </p:extLst>
  </p:cSld>
  <p:clrMapOvr>
    <a:masterClrMapping/>
  </p:clrMapOvr>
  <p:transition spd="slow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1550" y="1460579"/>
            <a:ext cx="3114346" cy="86409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2.6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6</a:t>
            </a:r>
            <a:r>
              <a:rPr lang="zh-CN" altLang="en-US" sz="2800" dirty="0"/>
              <a:t>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E94481-B2BE-4A34-9D9F-DDEC72BDF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65"/>
          <a:stretch/>
        </p:blipFill>
        <p:spPr bwMode="auto">
          <a:xfrm>
            <a:off x="809581" y="2095936"/>
            <a:ext cx="6070499" cy="35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16934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C0A3-B873-4145-AEDF-D45C0841820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262918" cy="4953000"/>
          </a:xfrm>
        </p:spPr>
        <p:txBody>
          <a:bodyPr/>
          <a:lstStyle/>
          <a:p>
            <a:r>
              <a:rPr lang="zh-CN" altLang="en-US" dirty="0"/>
              <a:t>数制</a:t>
            </a:r>
          </a:p>
          <a:p>
            <a:pPr lvl="1"/>
            <a:r>
              <a:rPr lang="zh-CN" altLang="en-US" dirty="0"/>
              <a:t>一个进位计数包含两个基本因素</a:t>
            </a:r>
          </a:p>
          <a:p>
            <a:pPr lvl="2"/>
            <a:r>
              <a:rPr lang="zh-CN" altLang="en-US" dirty="0"/>
              <a:t>基数：</a:t>
            </a:r>
          </a:p>
          <a:p>
            <a:pPr lvl="3"/>
            <a:r>
              <a:rPr lang="zh-CN" altLang="en-US" dirty="0"/>
              <a:t>数制中数码的个数</a:t>
            </a:r>
          </a:p>
          <a:p>
            <a:pPr lvl="3"/>
            <a:r>
              <a:rPr lang="zh-CN" altLang="en-US" dirty="0"/>
              <a:t>基数为</a:t>
            </a:r>
            <a:r>
              <a:rPr lang="en-US" altLang="zh-CN" dirty="0"/>
              <a:t>R</a:t>
            </a:r>
            <a:r>
              <a:rPr lang="zh-CN" altLang="en-US" dirty="0"/>
              <a:t>的数制（简称</a:t>
            </a:r>
            <a:r>
              <a:rPr lang="en-US" altLang="zh-CN" dirty="0"/>
              <a:t>R</a:t>
            </a:r>
            <a:r>
              <a:rPr lang="zh-CN" altLang="en-US" dirty="0"/>
              <a:t>进制）包含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R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r>
              <a:rPr lang="zh-CN" altLang="en-US" dirty="0"/>
              <a:t>的数码</a:t>
            </a:r>
          </a:p>
          <a:p>
            <a:pPr lvl="3"/>
            <a:r>
              <a:rPr lang="zh-CN" altLang="en-US" dirty="0"/>
              <a:t>进位规律是“逢</a:t>
            </a:r>
            <a:r>
              <a:rPr lang="en-US" altLang="zh-CN" dirty="0"/>
              <a:t>R</a:t>
            </a:r>
            <a:r>
              <a:rPr lang="zh-CN" altLang="en-US" dirty="0"/>
              <a:t>进一”。</a:t>
            </a:r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321990"/>
              </p:ext>
            </p:extLst>
          </p:nvPr>
        </p:nvGraphicFramePr>
        <p:xfrm>
          <a:off x="755576" y="4748227"/>
          <a:ext cx="7776864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Equation" r:id="rId3" imgW="3860640" imgH="203040" progId="Equation.DSMT4">
                  <p:embed/>
                </p:oleObj>
              </mc:Choice>
              <mc:Fallback>
                <p:oleObj name="Equation" r:id="rId3" imgW="386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48227"/>
                        <a:ext cx="7776864" cy="42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123728" y="4725144"/>
            <a:ext cx="21602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4168" y="4725144"/>
            <a:ext cx="21602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6016" y="4725144"/>
            <a:ext cx="21602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19872" y="4725144"/>
            <a:ext cx="21602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52320" y="4725144"/>
            <a:ext cx="21602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0291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55AE-A015-42D3-A9D9-20912D85CE1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4953000"/>
          </a:xfrm>
        </p:spPr>
        <p:txBody>
          <a:bodyPr/>
          <a:lstStyle/>
          <a:p>
            <a:r>
              <a:rPr lang="zh-CN" altLang="en-US" dirty="0"/>
              <a:t>数制</a:t>
            </a:r>
          </a:p>
          <a:p>
            <a:pPr lvl="1"/>
            <a:r>
              <a:rPr lang="zh-CN" altLang="en-US" dirty="0"/>
              <a:t>一个进位计数包含两个基本因素</a:t>
            </a:r>
          </a:p>
          <a:p>
            <a:pPr lvl="2"/>
            <a:r>
              <a:rPr lang="zh-CN" altLang="en-US" dirty="0"/>
              <a:t>位权：</a:t>
            </a:r>
          </a:p>
          <a:p>
            <a:pPr lvl="3"/>
            <a:r>
              <a:rPr lang="en-US" altLang="zh-CN" dirty="0"/>
              <a:t>R</a:t>
            </a:r>
            <a:r>
              <a:rPr lang="zh-CN" altLang="en-US" dirty="0"/>
              <a:t>进制数中处于不同位数的数码，代表不同的权值</a:t>
            </a:r>
          </a:p>
          <a:p>
            <a:pPr lvl="3"/>
            <a:r>
              <a:rPr lang="zh-CN" altLang="en-US" dirty="0"/>
              <a:t>某个数位上的数值由本位数码的值乘以本位对应的固定常数</a:t>
            </a:r>
          </a:p>
          <a:p>
            <a:pPr lvl="3"/>
            <a:r>
              <a:rPr lang="zh-CN" altLang="en-US" dirty="0"/>
              <a:t>该固定常数称为位权</a:t>
            </a:r>
          </a:p>
          <a:p>
            <a:pPr lvl="3"/>
            <a:r>
              <a:rPr lang="zh-CN" altLang="en-US" dirty="0"/>
              <a:t>不同的数位有不同的位权</a:t>
            </a:r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19905"/>
              </p:ext>
            </p:extLst>
          </p:nvPr>
        </p:nvGraphicFramePr>
        <p:xfrm>
          <a:off x="611560" y="5541963"/>
          <a:ext cx="7776864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公式" r:id="rId3" imgW="3886200" imgH="203040" progId="Equation.3">
                  <p:embed/>
                </p:oleObj>
              </mc:Choice>
              <mc:Fallback>
                <p:oleObj name="公式" r:id="rId3" imgW="3886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41963"/>
                        <a:ext cx="7776864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483768" y="5517232"/>
            <a:ext cx="43204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44208" y="5517232"/>
            <a:ext cx="504056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8064" y="5517232"/>
            <a:ext cx="43204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79912" y="5517232"/>
            <a:ext cx="43204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812360" y="5517232"/>
            <a:ext cx="57606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37347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19768</TotalTime>
  <Words>4267</Words>
  <Application>Microsoft Office PowerPoint</Application>
  <PresentationFormat>全屏显示(4:3)</PresentationFormat>
  <Paragraphs>953</Paragraphs>
  <Slides>75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2" baseType="lpstr">
      <vt:lpstr>方正姚体</vt:lpstr>
      <vt:lpstr>华文楷体</vt:lpstr>
      <vt:lpstr>华文新魏</vt:lpstr>
      <vt:lpstr>华文中宋</vt:lpstr>
      <vt:lpstr>宋体</vt:lpstr>
      <vt:lpstr>Arial</vt:lpstr>
      <vt:lpstr>Cambria Math</vt:lpstr>
      <vt:lpstr>Courier New</vt:lpstr>
      <vt:lpstr>Franklin Gothic Book</vt:lpstr>
      <vt:lpstr>Perpetua</vt:lpstr>
      <vt:lpstr>Tahoma</vt:lpstr>
      <vt:lpstr>Times New Roman</vt:lpstr>
      <vt:lpstr>Wingdings</vt:lpstr>
      <vt:lpstr>Wingdings 2</vt:lpstr>
      <vt:lpstr>平衡</vt:lpstr>
      <vt:lpstr>Equation</vt:lpstr>
      <vt:lpstr>公式</vt:lpstr>
      <vt:lpstr>数字逻辑电路</vt:lpstr>
      <vt:lpstr>课程基本情况（5）</vt:lpstr>
      <vt:lpstr>作业</vt:lpstr>
      <vt:lpstr>作业</vt:lpstr>
      <vt:lpstr>第一章 数制和码制</vt:lpstr>
      <vt:lpstr>数制和码制（1）</vt:lpstr>
      <vt:lpstr>数制和码制（2）</vt:lpstr>
      <vt:lpstr>数制和码制（3）</vt:lpstr>
      <vt:lpstr>数制和码制（4）</vt:lpstr>
      <vt:lpstr>数制和码制（5）</vt:lpstr>
      <vt:lpstr>数制和码制（6）</vt:lpstr>
      <vt:lpstr>数制和码制（7）</vt:lpstr>
      <vt:lpstr>数制和码制（8）</vt:lpstr>
      <vt:lpstr>这是什么数制和码制？</vt:lpstr>
      <vt:lpstr>数制和码制（9）</vt:lpstr>
      <vt:lpstr>数制和码制（10）</vt:lpstr>
      <vt:lpstr>基数转换中常用的数</vt:lpstr>
      <vt:lpstr>数制和码制（11）</vt:lpstr>
      <vt:lpstr>数制和码制（12）</vt:lpstr>
      <vt:lpstr>PowerPoint 演示文稿</vt:lpstr>
      <vt:lpstr>数制和码制（13）</vt:lpstr>
      <vt:lpstr>数制和码制（14）</vt:lpstr>
      <vt:lpstr>数制和码制（15）</vt:lpstr>
      <vt:lpstr>数制和码制（16）</vt:lpstr>
      <vt:lpstr>数制和码制（17）</vt:lpstr>
      <vt:lpstr>数制和码制（18）</vt:lpstr>
      <vt:lpstr>数制和码制（19）</vt:lpstr>
      <vt:lpstr>数制和码制（20）</vt:lpstr>
      <vt:lpstr>数制和码制（21）</vt:lpstr>
      <vt:lpstr>数制和码制（22）</vt:lpstr>
      <vt:lpstr>数制和码制（23）</vt:lpstr>
      <vt:lpstr>数制和码制（24）</vt:lpstr>
      <vt:lpstr>数制和码制（25）</vt:lpstr>
      <vt:lpstr>数制和码制——小结</vt:lpstr>
      <vt:lpstr>第二章 逻辑代数（1）</vt:lpstr>
      <vt:lpstr>第二章 逻辑代数（2）</vt:lpstr>
      <vt:lpstr>第二章 逻辑代数（3）</vt:lpstr>
      <vt:lpstr>第二章 逻辑代数（4）</vt:lpstr>
      <vt:lpstr>第二章 逻辑代数（4）</vt:lpstr>
      <vt:lpstr>第二章 逻辑代数（5）</vt:lpstr>
      <vt:lpstr>第二章 逻辑代数（6）</vt:lpstr>
      <vt:lpstr>第二章 逻辑代数（7）</vt:lpstr>
      <vt:lpstr>第二章 逻辑代数（8）</vt:lpstr>
      <vt:lpstr>第二章 逻辑代数（9）</vt:lpstr>
      <vt:lpstr>第二章 逻辑代数（10）</vt:lpstr>
      <vt:lpstr>第二章 逻辑代数（11）</vt:lpstr>
      <vt:lpstr>第二章 逻辑代数（12）</vt:lpstr>
      <vt:lpstr>第二章 逻辑代数（13）</vt:lpstr>
      <vt:lpstr>第二章 逻辑代数（14）</vt:lpstr>
      <vt:lpstr>第二章 逻辑代数（15）</vt:lpstr>
      <vt:lpstr>第二章 逻辑代数（13）</vt:lpstr>
      <vt:lpstr>第二章 逻辑代数（14）</vt:lpstr>
      <vt:lpstr>第二章 逻辑代数（15）</vt:lpstr>
      <vt:lpstr>第二章 逻辑代数（16）</vt:lpstr>
      <vt:lpstr>第二章 逻辑代数（17）</vt:lpstr>
      <vt:lpstr>第二章 逻辑代数（18）</vt:lpstr>
      <vt:lpstr>第二章 逻辑代数（19）</vt:lpstr>
      <vt:lpstr>第二章 逻辑代数（20）</vt:lpstr>
      <vt:lpstr>第二章 逻辑代数（21）</vt:lpstr>
      <vt:lpstr>第二章 逻辑代数（22）</vt:lpstr>
      <vt:lpstr>第二章 逻辑代数（23）</vt:lpstr>
      <vt:lpstr>第二章 逻辑代数（24）</vt:lpstr>
      <vt:lpstr>第二章 逻辑代数（25）</vt:lpstr>
      <vt:lpstr>第二章 逻辑代数（26）</vt:lpstr>
      <vt:lpstr>第二章 逻辑代数（27）</vt:lpstr>
      <vt:lpstr>第二章 逻辑代数（28）</vt:lpstr>
      <vt:lpstr>第二章 逻辑代数（29）</vt:lpstr>
      <vt:lpstr>例题</vt:lpstr>
      <vt:lpstr>第二章 逻辑代数（28）</vt:lpstr>
      <vt:lpstr>第二章 逻辑代数（29）</vt:lpstr>
      <vt:lpstr>例题</vt:lpstr>
      <vt:lpstr>第二章 逻辑代数（30）</vt:lpstr>
      <vt:lpstr>第二章 逻辑代数（31）</vt:lpstr>
      <vt:lpstr>第二章 逻辑代数（32）</vt:lpstr>
      <vt:lpstr>作业</vt:lpstr>
    </vt:vector>
  </TitlesOfParts>
  <Company>cs-lab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逻辑代数及逻辑函数的化简</dc:title>
  <dc:creator>cs-lab23</dc:creator>
  <cp:lastModifiedBy>pin tao</cp:lastModifiedBy>
  <cp:revision>306</cp:revision>
  <dcterms:created xsi:type="dcterms:W3CDTF">2002-01-07T08:53:03Z</dcterms:created>
  <dcterms:modified xsi:type="dcterms:W3CDTF">2024-03-03T15:48:23Z</dcterms:modified>
</cp:coreProperties>
</file>