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85"/>
  </p:notesMasterIdLst>
  <p:sldIdLst>
    <p:sldId id="256" r:id="rId2"/>
    <p:sldId id="257" r:id="rId3"/>
    <p:sldId id="324" r:id="rId4"/>
    <p:sldId id="406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402" r:id="rId16"/>
    <p:sldId id="335" r:id="rId17"/>
    <p:sldId id="336" r:id="rId18"/>
    <p:sldId id="337" r:id="rId19"/>
    <p:sldId id="338" r:id="rId20"/>
    <p:sldId id="339" r:id="rId21"/>
    <p:sldId id="340" r:id="rId22"/>
    <p:sldId id="341" r:id="rId23"/>
    <p:sldId id="342" r:id="rId24"/>
    <p:sldId id="343" r:id="rId25"/>
    <p:sldId id="344" r:id="rId26"/>
    <p:sldId id="345" r:id="rId27"/>
    <p:sldId id="346" r:id="rId28"/>
    <p:sldId id="403" r:id="rId29"/>
    <p:sldId id="347" r:id="rId30"/>
    <p:sldId id="348" r:id="rId31"/>
    <p:sldId id="349" r:id="rId32"/>
    <p:sldId id="350" r:id="rId33"/>
    <p:sldId id="351" r:id="rId34"/>
    <p:sldId id="352" r:id="rId35"/>
    <p:sldId id="353" r:id="rId36"/>
    <p:sldId id="354" r:id="rId37"/>
    <p:sldId id="355" r:id="rId38"/>
    <p:sldId id="356" r:id="rId39"/>
    <p:sldId id="357" r:id="rId40"/>
    <p:sldId id="358" r:id="rId41"/>
    <p:sldId id="359" r:id="rId42"/>
    <p:sldId id="360" r:id="rId43"/>
    <p:sldId id="361" r:id="rId44"/>
    <p:sldId id="362" r:id="rId45"/>
    <p:sldId id="363" r:id="rId46"/>
    <p:sldId id="364" r:id="rId47"/>
    <p:sldId id="365" r:id="rId48"/>
    <p:sldId id="366" r:id="rId49"/>
    <p:sldId id="367" r:id="rId50"/>
    <p:sldId id="368" r:id="rId51"/>
    <p:sldId id="369" r:id="rId52"/>
    <p:sldId id="370" r:id="rId53"/>
    <p:sldId id="371" r:id="rId54"/>
    <p:sldId id="372" r:id="rId55"/>
    <p:sldId id="373" r:id="rId56"/>
    <p:sldId id="374" r:id="rId57"/>
    <p:sldId id="375" r:id="rId58"/>
    <p:sldId id="376" r:id="rId59"/>
    <p:sldId id="377" r:id="rId60"/>
    <p:sldId id="378" r:id="rId61"/>
    <p:sldId id="379" r:id="rId62"/>
    <p:sldId id="380" r:id="rId63"/>
    <p:sldId id="381" r:id="rId64"/>
    <p:sldId id="382" r:id="rId65"/>
    <p:sldId id="383" r:id="rId66"/>
    <p:sldId id="384" r:id="rId67"/>
    <p:sldId id="385" r:id="rId68"/>
    <p:sldId id="386" r:id="rId69"/>
    <p:sldId id="387" r:id="rId70"/>
    <p:sldId id="388" r:id="rId71"/>
    <p:sldId id="389" r:id="rId72"/>
    <p:sldId id="390" r:id="rId73"/>
    <p:sldId id="391" r:id="rId74"/>
    <p:sldId id="392" r:id="rId75"/>
    <p:sldId id="393" r:id="rId76"/>
    <p:sldId id="394" r:id="rId77"/>
    <p:sldId id="395" r:id="rId78"/>
    <p:sldId id="396" r:id="rId79"/>
    <p:sldId id="397" r:id="rId80"/>
    <p:sldId id="398" r:id="rId81"/>
    <p:sldId id="399" r:id="rId82"/>
    <p:sldId id="400" r:id="rId83"/>
    <p:sldId id="405" r:id="rId8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19E4"/>
    <a:srgbClr val="2F28B6"/>
    <a:srgbClr val="191652"/>
    <a:srgbClr val="1F26A9"/>
    <a:srgbClr val="404FE0"/>
    <a:srgbClr val="3855E4"/>
    <a:srgbClr val="6992ED"/>
    <a:srgbClr val="5BA3F3"/>
    <a:srgbClr val="8BBDF5"/>
    <a:srgbClr val="CAFD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1" autoAdjust="0"/>
    <p:restoredTop sz="92675" autoAdjust="0"/>
  </p:normalViewPr>
  <p:slideViewPr>
    <p:cSldViewPr>
      <p:cViewPr varScale="1">
        <p:scale>
          <a:sx n="58" d="100"/>
          <a:sy n="58" d="100"/>
        </p:scale>
        <p:origin x="1284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  <p:sld r:id="rId48" collapse="1"/>
      <p:sld r:id="rId49" collapse="1"/>
      <p:sld r:id="rId50" collapse="1"/>
      <p:sld r:id="rId51" collapse="1"/>
      <p:sld r:id="rId52" collapse="1"/>
      <p:sld r:id="rId53" collapse="1"/>
      <p:sld r:id="rId54" collapse="1"/>
      <p:sld r:id="rId55" collapse="1"/>
      <p:sld r:id="rId56" collapse="1"/>
      <p:sld r:id="rId57" collapse="1"/>
      <p:sld r:id="rId58" collapse="1"/>
      <p:sld r:id="rId59" collapse="1"/>
      <p:sld r:id="rId60" collapse="1"/>
      <p:sld r:id="rId61" collapse="1"/>
      <p:sld r:id="rId62" collapse="1"/>
      <p:sld r:id="rId63" collapse="1"/>
      <p:sld r:id="rId64" collapse="1"/>
      <p:sld r:id="rId65" collapse="1"/>
      <p:sld r:id="rId66" collapse="1"/>
      <p:sld r:id="rId67" collapse="1"/>
      <p:sld r:id="rId6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_rels/viewProps.xml.rels><?xml version="1.0" encoding="UTF-8" standalone="yes"?>
<Relationships xmlns="http://schemas.openxmlformats.org/package/2006/relationships"><Relationship Id="rId26" Type="http://schemas.openxmlformats.org/officeDocument/2006/relationships/slide" Target="slides/slide30.xml"/><Relationship Id="rId21" Type="http://schemas.openxmlformats.org/officeDocument/2006/relationships/slide" Target="slides/slide24.xml"/><Relationship Id="rId34" Type="http://schemas.openxmlformats.org/officeDocument/2006/relationships/slide" Target="slides/slide38.xml"/><Relationship Id="rId42" Type="http://schemas.openxmlformats.org/officeDocument/2006/relationships/slide" Target="slides/slide46.xml"/><Relationship Id="rId47" Type="http://schemas.openxmlformats.org/officeDocument/2006/relationships/slide" Target="slides/slide51.xml"/><Relationship Id="rId50" Type="http://schemas.openxmlformats.org/officeDocument/2006/relationships/slide" Target="slides/slide55.xml"/><Relationship Id="rId55" Type="http://schemas.openxmlformats.org/officeDocument/2006/relationships/slide" Target="slides/slide64.xml"/><Relationship Id="rId63" Type="http://schemas.openxmlformats.org/officeDocument/2006/relationships/slide" Target="slides/slide77.xml"/><Relationship Id="rId68" Type="http://schemas.openxmlformats.org/officeDocument/2006/relationships/slide" Target="slides/slide82.xml"/><Relationship Id="rId7" Type="http://schemas.openxmlformats.org/officeDocument/2006/relationships/slide" Target="slides/slide9.xml"/><Relationship Id="rId2" Type="http://schemas.openxmlformats.org/officeDocument/2006/relationships/slide" Target="slides/slide4.xml"/><Relationship Id="rId16" Type="http://schemas.openxmlformats.org/officeDocument/2006/relationships/slide" Target="slides/slide19.xml"/><Relationship Id="rId29" Type="http://schemas.openxmlformats.org/officeDocument/2006/relationships/slide" Target="slides/slide33.xml"/><Relationship Id="rId11" Type="http://schemas.openxmlformats.org/officeDocument/2006/relationships/slide" Target="slides/slide13.xml"/><Relationship Id="rId24" Type="http://schemas.openxmlformats.org/officeDocument/2006/relationships/slide" Target="slides/slide27.xml"/><Relationship Id="rId32" Type="http://schemas.openxmlformats.org/officeDocument/2006/relationships/slide" Target="slides/slide36.xml"/><Relationship Id="rId37" Type="http://schemas.openxmlformats.org/officeDocument/2006/relationships/slide" Target="slides/slide41.xml"/><Relationship Id="rId40" Type="http://schemas.openxmlformats.org/officeDocument/2006/relationships/slide" Target="slides/slide44.xml"/><Relationship Id="rId45" Type="http://schemas.openxmlformats.org/officeDocument/2006/relationships/slide" Target="slides/slide49.xml"/><Relationship Id="rId53" Type="http://schemas.openxmlformats.org/officeDocument/2006/relationships/slide" Target="slides/slide58.xml"/><Relationship Id="rId58" Type="http://schemas.openxmlformats.org/officeDocument/2006/relationships/slide" Target="slides/slide68.xml"/><Relationship Id="rId66" Type="http://schemas.openxmlformats.org/officeDocument/2006/relationships/slide" Target="slides/slide80.xml"/><Relationship Id="rId5" Type="http://schemas.openxmlformats.org/officeDocument/2006/relationships/slide" Target="slides/slide7.xml"/><Relationship Id="rId61" Type="http://schemas.openxmlformats.org/officeDocument/2006/relationships/slide" Target="slides/slide75.xml"/><Relationship Id="rId19" Type="http://schemas.openxmlformats.org/officeDocument/2006/relationships/slide" Target="slides/slide22.xml"/><Relationship Id="rId14" Type="http://schemas.openxmlformats.org/officeDocument/2006/relationships/slide" Target="slides/slide17.xml"/><Relationship Id="rId22" Type="http://schemas.openxmlformats.org/officeDocument/2006/relationships/slide" Target="slides/slide25.xml"/><Relationship Id="rId27" Type="http://schemas.openxmlformats.org/officeDocument/2006/relationships/slide" Target="slides/slide31.xml"/><Relationship Id="rId30" Type="http://schemas.openxmlformats.org/officeDocument/2006/relationships/slide" Target="slides/slide34.xml"/><Relationship Id="rId35" Type="http://schemas.openxmlformats.org/officeDocument/2006/relationships/slide" Target="slides/slide39.xml"/><Relationship Id="rId43" Type="http://schemas.openxmlformats.org/officeDocument/2006/relationships/slide" Target="slides/slide47.xml"/><Relationship Id="rId48" Type="http://schemas.openxmlformats.org/officeDocument/2006/relationships/slide" Target="slides/slide52.xml"/><Relationship Id="rId56" Type="http://schemas.openxmlformats.org/officeDocument/2006/relationships/slide" Target="slides/slide65.xml"/><Relationship Id="rId64" Type="http://schemas.openxmlformats.org/officeDocument/2006/relationships/slide" Target="slides/slide78.xml"/><Relationship Id="rId8" Type="http://schemas.openxmlformats.org/officeDocument/2006/relationships/slide" Target="slides/slide10.xml"/><Relationship Id="rId51" Type="http://schemas.openxmlformats.org/officeDocument/2006/relationships/slide" Target="slides/slide56.xml"/><Relationship Id="rId3" Type="http://schemas.openxmlformats.org/officeDocument/2006/relationships/slide" Target="slides/slide5.xml"/><Relationship Id="rId12" Type="http://schemas.openxmlformats.org/officeDocument/2006/relationships/slide" Target="slides/slide14.xml"/><Relationship Id="rId17" Type="http://schemas.openxmlformats.org/officeDocument/2006/relationships/slide" Target="slides/slide20.xml"/><Relationship Id="rId25" Type="http://schemas.openxmlformats.org/officeDocument/2006/relationships/slide" Target="slides/slide29.xml"/><Relationship Id="rId33" Type="http://schemas.openxmlformats.org/officeDocument/2006/relationships/slide" Target="slides/slide37.xml"/><Relationship Id="rId38" Type="http://schemas.openxmlformats.org/officeDocument/2006/relationships/slide" Target="slides/slide42.xml"/><Relationship Id="rId46" Type="http://schemas.openxmlformats.org/officeDocument/2006/relationships/slide" Target="slides/slide50.xml"/><Relationship Id="rId59" Type="http://schemas.openxmlformats.org/officeDocument/2006/relationships/slide" Target="slides/slide70.xml"/><Relationship Id="rId67" Type="http://schemas.openxmlformats.org/officeDocument/2006/relationships/slide" Target="slides/slide81.xml"/><Relationship Id="rId20" Type="http://schemas.openxmlformats.org/officeDocument/2006/relationships/slide" Target="slides/slide23.xml"/><Relationship Id="rId41" Type="http://schemas.openxmlformats.org/officeDocument/2006/relationships/slide" Target="slides/slide45.xml"/><Relationship Id="rId54" Type="http://schemas.openxmlformats.org/officeDocument/2006/relationships/slide" Target="slides/slide59.xml"/><Relationship Id="rId62" Type="http://schemas.openxmlformats.org/officeDocument/2006/relationships/slide" Target="slides/slide76.xml"/><Relationship Id="rId1" Type="http://schemas.openxmlformats.org/officeDocument/2006/relationships/slide" Target="slides/slide3.xml"/><Relationship Id="rId6" Type="http://schemas.openxmlformats.org/officeDocument/2006/relationships/slide" Target="slides/slide8.xml"/><Relationship Id="rId15" Type="http://schemas.openxmlformats.org/officeDocument/2006/relationships/slide" Target="slides/slide18.xml"/><Relationship Id="rId23" Type="http://schemas.openxmlformats.org/officeDocument/2006/relationships/slide" Target="slides/slide26.xml"/><Relationship Id="rId28" Type="http://schemas.openxmlformats.org/officeDocument/2006/relationships/slide" Target="slides/slide32.xml"/><Relationship Id="rId36" Type="http://schemas.openxmlformats.org/officeDocument/2006/relationships/slide" Target="slides/slide40.xml"/><Relationship Id="rId49" Type="http://schemas.openxmlformats.org/officeDocument/2006/relationships/slide" Target="slides/slide54.xml"/><Relationship Id="rId57" Type="http://schemas.openxmlformats.org/officeDocument/2006/relationships/slide" Target="slides/slide66.xml"/><Relationship Id="rId10" Type="http://schemas.openxmlformats.org/officeDocument/2006/relationships/slide" Target="slides/slide12.xml"/><Relationship Id="rId31" Type="http://schemas.openxmlformats.org/officeDocument/2006/relationships/slide" Target="slides/slide35.xml"/><Relationship Id="rId44" Type="http://schemas.openxmlformats.org/officeDocument/2006/relationships/slide" Target="slides/slide48.xml"/><Relationship Id="rId52" Type="http://schemas.openxmlformats.org/officeDocument/2006/relationships/slide" Target="slides/slide57.xml"/><Relationship Id="rId60" Type="http://schemas.openxmlformats.org/officeDocument/2006/relationships/slide" Target="slides/slide74.xml"/><Relationship Id="rId65" Type="http://schemas.openxmlformats.org/officeDocument/2006/relationships/slide" Target="slides/slide79.xml"/><Relationship Id="rId4" Type="http://schemas.openxmlformats.org/officeDocument/2006/relationships/slide" Target="slides/slide6.xml"/><Relationship Id="rId9" Type="http://schemas.openxmlformats.org/officeDocument/2006/relationships/slide" Target="slides/slide11.xml"/><Relationship Id="rId13" Type="http://schemas.openxmlformats.org/officeDocument/2006/relationships/slide" Target="slides/slide16.xml"/><Relationship Id="rId18" Type="http://schemas.openxmlformats.org/officeDocument/2006/relationships/slide" Target="slides/slide21.xml"/><Relationship Id="rId39" Type="http://schemas.openxmlformats.org/officeDocument/2006/relationships/slide" Target="slides/slide4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image" Target="../media/image53.wmf"/><Relationship Id="rId3" Type="http://schemas.openxmlformats.org/officeDocument/2006/relationships/image" Target="../media/image43.wmf"/><Relationship Id="rId7" Type="http://schemas.openxmlformats.org/officeDocument/2006/relationships/image" Target="../media/image47.wmf"/><Relationship Id="rId12" Type="http://schemas.openxmlformats.org/officeDocument/2006/relationships/image" Target="../media/image52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11" Type="http://schemas.openxmlformats.org/officeDocument/2006/relationships/image" Target="../media/image51.wmf"/><Relationship Id="rId5" Type="http://schemas.openxmlformats.org/officeDocument/2006/relationships/image" Target="../media/image45.wmf"/><Relationship Id="rId10" Type="http://schemas.openxmlformats.org/officeDocument/2006/relationships/image" Target="../media/image50.wmf"/><Relationship Id="rId4" Type="http://schemas.openxmlformats.org/officeDocument/2006/relationships/image" Target="../media/image44.wmf"/><Relationship Id="rId9" Type="http://schemas.openxmlformats.org/officeDocument/2006/relationships/image" Target="../media/image49.wmf"/><Relationship Id="rId14" Type="http://schemas.openxmlformats.org/officeDocument/2006/relationships/image" Target="../media/image54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image" Target="../media/image57.wmf"/><Relationship Id="rId7" Type="http://schemas.openxmlformats.org/officeDocument/2006/relationships/image" Target="../media/image61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13" Type="http://schemas.openxmlformats.org/officeDocument/2006/relationships/image" Target="../media/image75.wmf"/><Relationship Id="rId3" Type="http://schemas.openxmlformats.org/officeDocument/2006/relationships/image" Target="../media/image65.wmf"/><Relationship Id="rId7" Type="http://schemas.openxmlformats.org/officeDocument/2006/relationships/image" Target="../media/image69.wmf"/><Relationship Id="rId12" Type="http://schemas.openxmlformats.org/officeDocument/2006/relationships/image" Target="../media/image74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68.wmf"/><Relationship Id="rId11" Type="http://schemas.openxmlformats.org/officeDocument/2006/relationships/image" Target="../media/image73.wmf"/><Relationship Id="rId5" Type="http://schemas.openxmlformats.org/officeDocument/2006/relationships/image" Target="../media/image67.wmf"/><Relationship Id="rId15" Type="http://schemas.openxmlformats.org/officeDocument/2006/relationships/image" Target="../media/image77.wmf"/><Relationship Id="rId10" Type="http://schemas.openxmlformats.org/officeDocument/2006/relationships/image" Target="../media/image72.wmf"/><Relationship Id="rId4" Type="http://schemas.openxmlformats.org/officeDocument/2006/relationships/image" Target="../media/image66.wmf"/><Relationship Id="rId9" Type="http://schemas.openxmlformats.org/officeDocument/2006/relationships/image" Target="../media/image71.wmf"/><Relationship Id="rId14" Type="http://schemas.openxmlformats.org/officeDocument/2006/relationships/image" Target="../media/image76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image" Target="../media/image80.wmf"/><Relationship Id="rId7" Type="http://schemas.openxmlformats.org/officeDocument/2006/relationships/image" Target="../media/image84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4" Type="http://schemas.openxmlformats.org/officeDocument/2006/relationships/image" Target="../media/image8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4" Type="http://schemas.openxmlformats.org/officeDocument/2006/relationships/image" Target="../media/image9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wmf"/><Relationship Id="rId1" Type="http://schemas.openxmlformats.org/officeDocument/2006/relationships/image" Target="../media/image99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Relationship Id="rId5" Type="http://schemas.openxmlformats.org/officeDocument/2006/relationships/image" Target="../media/image107.wmf"/><Relationship Id="rId4" Type="http://schemas.openxmlformats.org/officeDocument/2006/relationships/image" Target="../media/image106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3" Type="http://schemas.openxmlformats.org/officeDocument/2006/relationships/image" Target="../media/image110.wmf"/><Relationship Id="rId7" Type="http://schemas.openxmlformats.org/officeDocument/2006/relationships/image" Target="../media/image114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6" Type="http://schemas.openxmlformats.org/officeDocument/2006/relationships/image" Target="../media/image113.wmf"/><Relationship Id="rId5" Type="http://schemas.openxmlformats.org/officeDocument/2006/relationships/image" Target="../media/image112.wmf"/><Relationship Id="rId4" Type="http://schemas.openxmlformats.org/officeDocument/2006/relationships/image" Target="../media/image111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3" Type="http://schemas.openxmlformats.org/officeDocument/2006/relationships/image" Target="../media/image118.wmf"/><Relationship Id="rId7" Type="http://schemas.openxmlformats.org/officeDocument/2006/relationships/image" Target="../media/image122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Relationship Id="rId6" Type="http://schemas.openxmlformats.org/officeDocument/2006/relationships/image" Target="../media/image121.wmf"/><Relationship Id="rId11" Type="http://schemas.openxmlformats.org/officeDocument/2006/relationships/image" Target="../media/image126.wmf"/><Relationship Id="rId5" Type="http://schemas.openxmlformats.org/officeDocument/2006/relationships/image" Target="../media/image120.wmf"/><Relationship Id="rId10" Type="http://schemas.openxmlformats.org/officeDocument/2006/relationships/image" Target="../media/image125.wmf"/><Relationship Id="rId4" Type="http://schemas.openxmlformats.org/officeDocument/2006/relationships/image" Target="../media/image119.wmf"/><Relationship Id="rId9" Type="http://schemas.openxmlformats.org/officeDocument/2006/relationships/image" Target="../media/image124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7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Relationship Id="rId6" Type="http://schemas.openxmlformats.org/officeDocument/2006/relationships/image" Target="../media/image133.wmf"/><Relationship Id="rId5" Type="http://schemas.openxmlformats.org/officeDocument/2006/relationships/image" Target="../media/image132.wmf"/><Relationship Id="rId4" Type="http://schemas.openxmlformats.org/officeDocument/2006/relationships/image" Target="../media/image131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w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Relationship Id="rId4" Type="http://schemas.openxmlformats.org/officeDocument/2006/relationships/image" Target="../media/image137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wmf"/><Relationship Id="rId2" Type="http://schemas.openxmlformats.org/officeDocument/2006/relationships/image" Target="../media/image139.wmf"/><Relationship Id="rId1" Type="http://schemas.openxmlformats.org/officeDocument/2006/relationships/image" Target="../media/image138.wmf"/><Relationship Id="rId6" Type="http://schemas.openxmlformats.org/officeDocument/2006/relationships/image" Target="../media/image143.wmf"/><Relationship Id="rId5" Type="http://schemas.openxmlformats.org/officeDocument/2006/relationships/image" Target="../media/image142.wmf"/><Relationship Id="rId4" Type="http://schemas.openxmlformats.org/officeDocument/2006/relationships/image" Target="../media/image141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wmf"/><Relationship Id="rId7" Type="http://schemas.openxmlformats.org/officeDocument/2006/relationships/image" Target="../media/image150.wmf"/><Relationship Id="rId2" Type="http://schemas.openxmlformats.org/officeDocument/2006/relationships/image" Target="../media/image145.wmf"/><Relationship Id="rId1" Type="http://schemas.openxmlformats.org/officeDocument/2006/relationships/image" Target="../media/image144.wmf"/><Relationship Id="rId6" Type="http://schemas.openxmlformats.org/officeDocument/2006/relationships/image" Target="../media/image149.wmf"/><Relationship Id="rId5" Type="http://schemas.openxmlformats.org/officeDocument/2006/relationships/image" Target="../media/image148.wmf"/><Relationship Id="rId4" Type="http://schemas.openxmlformats.org/officeDocument/2006/relationships/image" Target="../media/image147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w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Relationship Id="rId5" Type="http://schemas.openxmlformats.org/officeDocument/2006/relationships/image" Target="../media/image155.wmf"/><Relationship Id="rId4" Type="http://schemas.openxmlformats.org/officeDocument/2006/relationships/image" Target="../media/image154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wmf"/><Relationship Id="rId2" Type="http://schemas.openxmlformats.org/officeDocument/2006/relationships/image" Target="../media/image157.wmf"/><Relationship Id="rId1" Type="http://schemas.openxmlformats.org/officeDocument/2006/relationships/image" Target="../media/image156.wmf"/><Relationship Id="rId6" Type="http://schemas.openxmlformats.org/officeDocument/2006/relationships/image" Target="../media/image161.wmf"/><Relationship Id="rId5" Type="http://schemas.openxmlformats.org/officeDocument/2006/relationships/image" Target="../media/image160.wmf"/><Relationship Id="rId4" Type="http://schemas.openxmlformats.org/officeDocument/2006/relationships/image" Target="../media/image159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wmf"/><Relationship Id="rId2" Type="http://schemas.openxmlformats.org/officeDocument/2006/relationships/image" Target="../media/image164.wmf"/><Relationship Id="rId1" Type="http://schemas.openxmlformats.org/officeDocument/2006/relationships/image" Target="../media/image163.wmf"/><Relationship Id="rId6" Type="http://schemas.openxmlformats.org/officeDocument/2006/relationships/image" Target="../media/image168.wmf"/><Relationship Id="rId5" Type="http://schemas.openxmlformats.org/officeDocument/2006/relationships/image" Target="../media/image167.wmf"/><Relationship Id="rId4" Type="http://schemas.openxmlformats.org/officeDocument/2006/relationships/image" Target="../media/image166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9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0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wmf"/><Relationship Id="rId7" Type="http://schemas.openxmlformats.org/officeDocument/2006/relationships/image" Target="../media/image177.wmf"/><Relationship Id="rId2" Type="http://schemas.openxmlformats.org/officeDocument/2006/relationships/image" Target="../media/image172.wmf"/><Relationship Id="rId1" Type="http://schemas.openxmlformats.org/officeDocument/2006/relationships/image" Target="../media/image171.wmf"/><Relationship Id="rId6" Type="http://schemas.openxmlformats.org/officeDocument/2006/relationships/image" Target="../media/image176.wmf"/><Relationship Id="rId5" Type="http://schemas.openxmlformats.org/officeDocument/2006/relationships/image" Target="../media/image175.wmf"/><Relationship Id="rId4" Type="http://schemas.openxmlformats.org/officeDocument/2006/relationships/image" Target="../media/image174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wmf"/><Relationship Id="rId3" Type="http://schemas.openxmlformats.org/officeDocument/2006/relationships/image" Target="../media/image180.wmf"/><Relationship Id="rId7" Type="http://schemas.openxmlformats.org/officeDocument/2006/relationships/image" Target="../media/image184.wmf"/><Relationship Id="rId2" Type="http://schemas.openxmlformats.org/officeDocument/2006/relationships/image" Target="../media/image179.wmf"/><Relationship Id="rId1" Type="http://schemas.openxmlformats.org/officeDocument/2006/relationships/image" Target="../media/image178.wmf"/><Relationship Id="rId6" Type="http://schemas.openxmlformats.org/officeDocument/2006/relationships/image" Target="../media/image183.wmf"/><Relationship Id="rId5" Type="http://schemas.openxmlformats.org/officeDocument/2006/relationships/image" Target="../media/image182.wmf"/><Relationship Id="rId4" Type="http://schemas.openxmlformats.org/officeDocument/2006/relationships/image" Target="../media/image181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wmf"/><Relationship Id="rId2" Type="http://schemas.openxmlformats.org/officeDocument/2006/relationships/image" Target="../media/image187.wmf"/><Relationship Id="rId1" Type="http://schemas.openxmlformats.org/officeDocument/2006/relationships/image" Target="../media/image186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wmf"/><Relationship Id="rId7" Type="http://schemas.openxmlformats.org/officeDocument/2006/relationships/image" Target="../media/image195.wmf"/><Relationship Id="rId2" Type="http://schemas.openxmlformats.org/officeDocument/2006/relationships/image" Target="../media/image190.wmf"/><Relationship Id="rId1" Type="http://schemas.openxmlformats.org/officeDocument/2006/relationships/image" Target="../media/image189.wmf"/><Relationship Id="rId6" Type="http://schemas.openxmlformats.org/officeDocument/2006/relationships/image" Target="../media/image194.wmf"/><Relationship Id="rId5" Type="http://schemas.openxmlformats.org/officeDocument/2006/relationships/image" Target="../media/image193.wmf"/><Relationship Id="rId4" Type="http://schemas.openxmlformats.org/officeDocument/2006/relationships/image" Target="../media/image192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6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7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9.wmf"/><Relationship Id="rId1" Type="http://schemas.openxmlformats.org/officeDocument/2006/relationships/image" Target="../media/image19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0.w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2.wmf"/><Relationship Id="rId1" Type="http://schemas.openxmlformats.org/officeDocument/2006/relationships/image" Target="../media/image20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10" Type="http://schemas.openxmlformats.org/officeDocument/2006/relationships/image" Target="../media/image40.wmf"/><Relationship Id="rId4" Type="http://schemas.openxmlformats.org/officeDocument/2006/relationships/image" Target="../media/image34.wmf"/><Relationship Id="rId9" Type="http://schemas.openxmlformats.org/officeDocument/2006/relationships/image" Target="../media/image3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206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6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6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8E3F28C-D99B-46F9-A990-A4AE384149E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60678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9DC8E-3E0C-4B83-A882-B6D750375ACE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7934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9DC8E-3E0C-4B83-A882-B6D750375ACE}" type="slidenum">
              <a:rPr lang="en-US" altLang="zh-CN" smtClean="0"/>
              <a:pPr/>
              <a:t>63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4262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3B061D8E-4950-4DB0-BB32-CFD201569AB6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5406-83BD-4F38-8270-45AA7492CB7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FE9F-3B20-4F64-A115-0D0B55C09A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857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95E2-CB68-42E6-A5AF-574D39E186A5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12776"/>
            <a:ext cx="7772400" cy="4607024"/>
          </a:xfrm>
        </p:spPr>
        <p:txBody>
          <a:bodyPr vert="horz"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  <a:lvl2pPr marL="612000" indent="-360000">
              <a:buFont typeface="Wingdings" panose="05000000000000000000" pitchFamily="2" charset="2"/>
              <a:buChar char="Ø"/>
              <a:defRPr>
                <a:latin typeface="华文新魏" pitchFamily="2" charset="-122"/>
                <a:ea typeface="华文新魏" pitchFamily="2" charset="-122"/>
              </a:defRPr>
            </a:lvl2pPr>
            <a:lvl3pPr marL="864000" indent="-360000">
              <a:buFont typeface="Wingdings" panose="05000000000000000000" pitchFamily="2" charset="2"/>
              <a:buChar char="ü"/>
              <a:defRPr>
                <a:latin typeface="华文新魏" pitchFamily="2" charset="-122"/>
                <a:ea typeface="华文新魏" pitchFamily="2" charset="-122"/>
              </a:defRPr>
            </a:lvl3pPr>
            <a:lvl4pPr>
              <a:defRPr>
                <a:latin typeface="华文新魏" pitchFamily="2" charset="-122"/>
                <a:ea typeface="华文新魏" pitchFamily="2" charset="-122"/>
              </a:defRPr>
            </a:lvl4pPr>
            <a:lvl5pPr>
              <a:defRPr>
                <a:latin typeface="华文新魏" pitchFamily="2" charset="-122"/>
                <a:ea typeface="华文新魏" pitchFamily="2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</a:p>
          <a:p>
            <a:pPr lvl="1" eaLnBrk="1" latinLnBrk="0" hangingPunct="1"/>
            <a:r>
              <a:rPr lang="zh-CN" altLang="en-US" dirty="0"/>
              <a:t>第二级</a:t>
            </a:r>
          </a:p>
          <a:p>
            <a:pPr lvl="2" eaLnBrk="1" latinLnBrk="0" hangingPunct="1"/>
            <a:r>
              <a:rPr lang="zh-CN" altLang="en-US" dirty="0"/>
              <a:t>第三级</a:t>
            </a:r>
          </a:p>
        </p:txBody>
      </p:sp>
    </p:spTree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圆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577D972-BCDF-49E7-A1C2-34E4FF33E8D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A10D2-EDE5-4260-B925-920BF770ACA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1574-C682-445A-BFC3-7BB39269396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AF61-4D7A-4FD3-A5DC-1F470F2A8E8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ED683-2FEF-43CE-8CAE-AAAA5819973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圆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0F2D-AC86-437C-887F-46706DCBE77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0E18837-4CC7-4E49-AE24-99B74D4B7E9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</p:spTree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109AAC4A-EDF0-4754-98EB-862E1BF9EAD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ransition spd="slow">
    <p:pull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chemeClr val="tx1"/>
          </a:solidFill>
          <a:latin typeface="华文新魏" pitchFamily="2" charset="-122"/>
          <a:ea typeface="华文新魏" pitchFamily="2" charset="-122"/>
          <a:cs typeface="+mj-cs"/>
        </a:defRPr>
      </a:lvl1pPr>
    </p:titleStyle>
    <p:bodyStyle>
      <a:lvl1pPr marL="360000" indent="-36000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" pitchFamily="2" charset="2"/>
        <a:buChar char="n"/>
        <a:defRPr kumimoji="0" sz="3600" b="1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1pPr>
      <a:lvl2pPr marL="612000" indent="-3600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" pitchFamily="2" charset="2"/>
        <a:buChar char="p"/>
        <a:defRPr kumimoji="0" sz="3200" b="1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2pPr>
      <a:lvl3pPr marL="864000" indent="-3600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" pitchFamily="2" charset="2"/>
        <a:buChar char="l"/>
        <a:defRPr kumimoji="0" sz="2800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400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6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4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7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9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3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26.wmf"/><Relationship Id="rId4" Type="http://schemas.openxmlformats.org/officeDocument/2006/relationships/image" Target="../media/image27.png"/><Relationship Id="rId9" Type="http://schemas.openxmlformats.org/officeDocument/2006/relationships/oleObject" Target="../embeddings/oleObject24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28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34.bin"/><Relationship Id="rId18" Type="http://schemas.openxmlformats.org/officeDocument/2006/relationships/image" Target="../media/image38.wmf"/><Relationship Id="rId3" Type="http://schemas.openxmlformats.org/officeDocument/2006/relationships/oleObject" Target="../embeddings/oleObject29.bin"/><Relationship Id="rId21" Type="http://schemas.openxmlformats.org/officeDocument/2006/relationships/oleObject" Target="../embeddings/oleObject38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5.wmf"/><Relationship Id="rId1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7.wmf"/><Relationship Id="rId20" Type="http://schemas.openxmlformats.org/officeDocument/2006/relationships/image" Target="../media/image39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10" Type="http://schemas.openxmlformats.org/officeDocument/2006/relationships/image" Target="../media/image34.wmf"/><Relationship Id="rId19" Type="http://schemas.openxmlformats.org/officeDocument/2006/relationships/oleObject" Target="../embeddings/oleObject37.bin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36.wmf"/><Relationship Id="rId22" Type="http://schemas.openxmlformats.org/officeDocument/2006/relationships/image" Target="../media/image40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44.bin"/><Relationship Id="rId18" Type="http://schemas.openxmlformats.org/officeDocument/2006/relationships/image" Target="../media/image48.wmf"/><Relationship Id="rId26" Type="http://schemas.openxmlformats.org/officeDocument/2006/relationships/image" Target="../media/image52.wmf"/><Relationship Id="rId3" Type="http://schemas.openxmlformats.org/officeDocument/2006/relationships/oleObject" Target="../embeddings/oleObject39.bin"/><Relationship Id="rId21" Type="http://schemas.openxmlformats.org/officeDocument/2006/relationships/oleObject" Target="../embeddings/oleObject48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45.wmf"/><Relationship Id="rId17" Type="http://schemas.openxmlformats.org/officeDocument/2006/relationships/oleObject" Target="../embeddings/oleObject46.bin"/><Relationship Id="rId25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7.wmf"/><Relationship Id="rId20" Type="http://schemas.openxmlformats.org/officeDocument/2006/relationships/image" Target="../media/image49.wmf"/><Relationship Id="rId29" Type="http://schemas.openxmlformats.org/officeDocument/2006/relationships/oleObject" Target="../embeddings/oleObject52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43.bin"/><Relationship Id="rId24" Type="http://schemas.openxmlformats.org/officeDocument/2006/relationships/image" Target="../media/image51.wmf"/><Relationship Id="rId5" Type="http://schemas.openxmlformats.org/officeDocument/2006/relationships/oleObject" Target="../embeddings/oleObject40.bin"/><Relationship Id="rId15" Type="http://schemas.openxmlformats.org/officeDocument/2006/relationships/oleObject" Target="../embeddings/oleObject45.bin"/><Relationship Id="rId23" Type="http://schemas.openxmlformats.org/officeDocument/2006/relationships/oleObject" Target="../embeddings/oleObject49.bin"/><Relationship Id="rId28" Type="http://schemas.openxmlformats.org/officeDocument/2006/relationships/image" Target="../media/image53.wmf"/><Relationship Id="rId10" Type="http://schemas.openxmlformats.org/officeDocument/2006/relationships/image" Target="../media/image44.wmf"/><Relationship Id="rId19" Type="http://schemas.openxmlformats.org/officeDocument/2006/relationships/oleObject" Target="../embeddings/oleObject47.bin"/><Relationship Id="rId4" Type="http://schemas.openxmlformats.org/officeDocument/2006/relationships/image" Target="../media/image41.w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46.wmf"/><Relationship Id="rId22" Type="http://schemas.openxmlformats.org/officeDocument/2006/relationships/image" Target="../media/image50.wmf"/><Relationship Id="rId27" Type="http://schemas.openxmlformats.org/officeDocument/2006/relationships/oleObject" Target="../embeddings/oleObject51.bin"/><Relationship Id="rId30" Type="http://schemas.openxmlformats.org/officeDocument/2006/relationships/image" Target="../media/image5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oleObject" Target="../embeddings/oleObject58.bin"/><Relationship Id="rId18" Type="http://schemas.openxmlformats.org/officeDocument/2006/relationships/image" Target="../media/image62.wmf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59.wmf"/><Relationship Id="rId17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1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5" Type="http://schemas.openxmlformats.org/officeDocument/2006/relationships/oleObject" Target="../embeddings/oleObject59.bin"/><Relationship Id="rId10" Type="http://schemas.openxmlformats.org/officeDocument/2006/relationships/image" Target="../media/image58.wmf"/><Relationship Id="rId4" Type="http://schemas.openxmlformats.org/officeDocument/2006/relationships/image" Target="../media/image55.w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60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oleObject" Target="../embeddings/oleObject66.bin"/><Relationship Id="rId18" Type="http://schemas.openxmlformats.org/officeDocument/2006/relationships/image" Target="../media/image70.wmf"/><Relationship Id="rId26" Type="http://schemas.openxmlformats.org/officeDocument/2006/relationships/image" Target="../media/image74.wmf"/><Relationship Id="rId3" Type="http://schemas.openxmlformats.org/officeDocument/2006/relationships/oleObject" Target="../embeddings/oleObject61.bin"/><Relationship Id="rId21" Type="http://schemas.openxmlformats.org/officeDocument/2006/relationships/oleObject" Target="../embeddings/oleObject70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67.wmf"/><Relationship Id="rId17" Type="http://schemas.openxmlformats.org/officeDocument/2006/relationships/oleObject" Target="../embeddings/oleObject68.bin"/><Relationship Id="rId25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9.wmf"/><Relationship Id="rId20" Type="http://schemas.openxmlformats.org/officeDocument/2006/relationships/image" Target="../media/image71.wmf"/><Relationship Id="rId29" Type="http://schemas.openxmlformats.org/officeDocument/2006/relationships/oleObject" Target="../embeddings/oleObject74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65.bin"/><Relationship Id="rId24" Type="http://schemas.openxmlformats.org/officeDocument/2006/relationships/image" Target="../media/image73.wmf"/><Relationship Id="rId32" Type="http://schemas.openxmlformats.org/officeDocument/2006/relationships/image" Target="../media/image77.wmf"/><Relationship Id="rId5" Type="http://schemas.openxmlformats.org/officeDocument/2006/relationships/oleObject" Target="../embeddings/oleObject62.bin"/><Relationship Id="rId15" Type="http://schemas.openxmlformats.org/officeDocument/2006/relationships/oleObject" Target="../embeddings/oleObject67.bin"/><Relationship Id="rId23" Type="http://schemas.openxmlformats.org/officeDocument/2006/relationships/oleObject" Target="../embeddings/oleObject71.bin"/><Relationship Id="rId28" Type="http://schemas.openxmlformats.org/officeDocument/2006/relationships/image" Target="../media/image75.wmf"/><Relationship Id="rId10" Type="http://schemas.openxmlformats.org/officeDocument/2006/relationships/image" Target="../media/image66.wmf"/><Relationship Id="rId19" Type="http://schemas.openxmlformats.org/officeDocument/2006/relationships/oleObject" Target="../embeddings/oleObject69.bin"/><Relationship Id="rId31" Type="http://schemas.openxmlformats.org/officeDocument/2006/relationships/oleObject" Target="../embeddings/oleObject75.bin"/><Relationship Id="rId4" Type="http://schemas.openxmlformats.org/officeDocument/2006/relationships/image" Target="../media/image63.wmf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68.wmf"/><Relationship Id="rId22" Type="http://schemas.openxmlformats.org/officeDocument/2006/relationships/image" Target="../media/image72.wmf"/><Relationship Id="rId27" Type="http://schemas.openxmlformats.org/officeDocument/2006/relationships/oleObject" Target="../embeddings/oleObject73.bin"/><Relationship Id="rId30" Type="http://schemas.openxmlformats.org/officeDocument/2006/relationships/image" Target="../media/image76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oleObject" Target="../embeddings/oleObject81.bin"/><Relationship Id="rId18" Type="http://schemas.openxmlformats.org/officeDocument/2006/relationships/image" Target="../media/image85.wmf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82.wmf"/><Relationship Id="rId17" Type="http://schemas.openxmlformats.org/officeDocument/2006/relationships/oleObject" Target="../embeddings/oleObject8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4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9.wmf"/><Relationship Id="rId11" Type="http://schemas.openxmlformats.org/officeDocument/2006/relationships/oleObject" Target="../embeddings/oleObject80.bin"/><Relationship Id="rId5" Type="http://schemas.openxmlformats.org/officeDocument/2006/relationships/oleObject" Target="../embeddings/oleObject77.bin"/><Relationship Id="rId15" Type="http://schemas.openxmlformats.org/officeDocument/2006/relationships/oleObject" Target="../embeddings/oleObject82.bin"/><Relationship Id="rId10" Type="http://schemas.openxmlformats.org/officeDocument/2006/relationships/image" Target="../media/image81.wmf"/><Relationship Id="rId4" Type="http://schemas.openxmlformats.org/officeDocument/2006/relationships/image" Target="../media/image78.wmf"/><Relationship Id="rId9" Type="http://schemas.openxmlformats.org/officeDocument/2006/relationships/oleObject" Target="../embeddings/oleObject79.bin"/><Relationship Id="rId14" Type="http://schemas.openxmlformats.org/officeDocument/2006/relationships/image" Target="../media/image83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7.wmf"/><Relationship Id="rId5" Type="http://schemas.openxmlformats.org/officeDocument/2006/relationships/oleObject" Target="../embeddings/oleObject85.bin"/><Relationship Id="rId10" Type="http://schemas.openxmlformats.org/officeDocument/2006/relationships/image" Target="../media/image89.wmf"/><Relationship Id="rId4" Type="http://schemas.openxmlformats.org/officeDocument/2006/relationships/image" Target="../media/image86.wmf"/><Relationship Id="rId9" Type="http://schemas.openxmlformats.org/officeDocument/2006/relationships/oleObject" Target="../embeddings/oleObject87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91.wmf"/><Relationship Id="rId5" Type="http://schemas.openxmlformats.org/officeDocument/2006/relationships/oleObject" Target="../embeddings/oleObject89.bin"/><Relationship Id="rId10" Type="http://schemas.openxmlformats.org/officeDocument/2006/relationships/image" Target="../media/image93.wmf"/><Relationship Id="rId4" Type="http://schemas.openxmlformats.org/officeDocument/2006/relationships/image" Target="../media/image90.wmf"/><Relationship Id="rId9" Type="http://schemas.openxmlformats.org/officeDocument/2006/relationships/oleObject" Target="../embeddings/oleObject91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gif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97.wmf"/><Relationship Id="rId5" Type="http://schemas.openxmlformats.org/officeDocument/2006/relationships/oleObject" Target="../embeddings/oleObject93.bin"/><Relationship Id="rId4" Type="http://schemas.openxmlformats.org/officeDocument/2006/relationships/image" Target="../media/image96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00.wmf"/><Relationship Id="rId5" Type="http://schemas.openxmlformats.org/officeDocument/2006/relationships/oleObject" Target="../embeddings/oleObject96.bin"/><Relationship Id="rId4" Type="http://schemas.openxmlformats.org/officeDocument/2006/relationships/image" Target="../media/image99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02.wmf"/><Relationship Id="rId5" Type="http://schemas.openxmlformats.org/officeDocument/2006/relationships/oleObject" Target="../embeddings/oleObject98.bin"/><Relationship Id="rId4" Type="http://schemas.openxmlformats.org/officeDocument/2006/relationships/image" Target="../media/image101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10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04.wmf"/><Relationship Id="rId11" Type="http://schemas.openxmlformats.org/officeDocument/2006/relationships/oleObject" Target="../embeddings/oleObject103.bin"/><Relationship Id="rId5" Type="http://schemas.openxmlformats.org/officeDocument/2006/relationships/oleObject" Target="../embeddings/oleObject100.bin"/><Relationship Id="rId10" Type="http://schemas.openxmlformats.org/officeDocument/2006/relationships/image" Target="../media/image106.wmf"/><Relationship Id="rId4" Type="http://schemas.openxmlformats.org/officeDocument/2006/relationships/image" Target="../media/image103.wmf"/><Relationship Id="rId9" Type="http://schemas.openxmlformats.org/officeDocument/2006/relationships/oleObject" Target="../embeddings/oleObject102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13" Type="http://schemas.openxmlformats.org/officeDocument/2006/relationships/oleObject" Target="../embeddings/oleObject109.bin"/><Relationship Id="rId18" Type="http://schemas.openxmlformats.org/officeDocument/2006/relationships/image" Target="../media/image115.wmf"/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6.bin"/><Relationship Id="rId12" Type="http://schemas.openxmlformats.org/officeDocument/2006/relationships/image" Target="../media/image112.wmf"/><Relationship Id="rId17" Type="http://schemas.openxmlformats.org/officeDocument/2006/relationships/oleObject" Target="../embeddings/oleObject11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4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09.wmf"/><Relationship Id="rId11" Type="http://schemas.openxmlformats.org/officeDocument/2006/relationships/oleObject" Target="../embeddings/oleObject108.bin"/><Relationship Id="rId5" Type="http://schemas.openxmlformats.org/officeDocument/2006/relationships/oleObject" Target="../embeddings/oleObject105.bin"/><Relationship Id="rId15" Type="http://schemas.openxmlformats.org/officeDocument/2006/relationships/oleObject" Target="../embeddings/oleObject110.bin"/><Relationship Id="rId10" Type="http://schemas.openxmlformats.org/officeDocument/2006/relationships/image" Target="../media/image111.wmf"/><Relationship Id="rId4" Type="http://schemas.openxmlformats.org/officeDocument/2006/relationships/image" Target="../media/image108.wmf"/><Relationship Id="rId9" Type="http://schemas.openxmlformats.org/officeDocument/2006/relationships/oleObject" Target="../embeddings/oleObject107.bin"/><Relationship Id="rId14" Type="http://schemas.openxmlformats.org/officeDocument/2006/relationships/image" Target="../media/image113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13" Type="http://schemas.openxmlformats.org/officeDocument/2006/relationships/oleObject" Target="../embeddings/oleObject117.bin"/><Relationship Id="rId18" Type="http://schemas.openxmlformats.org/officeDocument/2006/relationships/image" Target="../media/image123.wmf"/><Relationship Id="rId3" Type="http://schemas.openxmlformats.org/officeDocument/2006/relationships/oleObject" Target="../embeddings/oleObject112.bin"/><Relationship Id="rId21" Type="http://schemas.openxmlformats.org/officeDocument/2006/relationships/oleObject" Target="../embeddings/oleObject121.bin"/><Relationship Id="rId7" Type="http://schemas.openxmlformats.org/officeDocument/2006/relationships/oleObject" Target="../embeddings/oleObject114.bin"/><Relationship Id="rId12" Type="http://schemas.openxmlformats.org/officeDocument/2006/relationships/image" Target="../media/image120.wmf"/><Relationship Id="rId17" Type="http://schemas.openxmlformats.org/officeDocument/2006/relationships/oleObject" Target="../embeddings/oleObject11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2.wmf"/><Relationship Id="rId20" Type="http://schemas.openxmlformats.org/officeDocument/2006/relationships/image" Target="../media/image124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17.wmf"/><Relationship Id="rId11" Type="http://schemas.openxmlformats.org/officeDocument/2006/relationships/oleObject" Target="../embeddings/oleObject116.bin"/><Relationship Id="rId24" Type="http://schemas.openxmlformats.org/officeDocument/2006/relationships/image" Target="../media/image126.wmf"/><Relationship Id="rId5" Type="http://schemas.openxmlformats.org/officeDocument/2006/relationships/oleObject" Target="../embeddings/oleObject113.bin"/><Relationship Id="rId15" Type="http://schemas.openxmlformats.org/officeDocument/2006/relationships/oleObject" Target="../embeddings/oleObject118.bin"/><Relationship Id="rId23" Type="http://schemas.openxmlformats.org/officeDocument/2006/relationships/oleObject" Target="../embeddings/oleObject122.bin"/><Relationship Id="rId10" Type="http://schemas.openxmlformats.org/officeDocument/2006/relationships/image" Target="../media/image119.wmf"/><Relationship Id="rId19" Type="http://schemas.openxmlformats.org/officeDocument/2006/relationships/oleObject" Target="../embeddings/oleObject120.bin"/><Relationship Id="rId4" Type="http://schemas.openxmlformats.org/officeDocument/2006/relationships/image" Target="../media/image116.wmf"/><Relationship Id="rId9" Type="http://schemas.openxmlformats.org/officeDocument/2006/relationships/oleObject" Target="../embeddings/oleObject115.bin"/><Relationship Id="rId14" Type="http://schemas.openxmlformats.org/officeDocument/2006/relationships/image" Target="../media/image121.wmf"/><Relationship Id="rId22" Type="http://schemas.openxmlformats.org/officeDocument/2006/relationships/image" Target="../media/image125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127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13" Type="http://schemas.openxmlformats.org/officeDocument/2006/relationships/oleObject" Target="../embeddings/oleObject129.bin"/><Relationship Id="rId3" Type="http://schemas.openxmlformats.org/officeDocument/2006/relationships/oleObject" Target="../embeddings/oleObject124.bin"/><Relationship Id="rId7" Type="http://schemas.openxmlformats.org/officeDocument/2006/relationships/oleObject" Target="../embeddings/oleObject126.bin"/><Relationship Id="rId12" Type="http://schemas.openxmlformats.org/officeDocument/2006/relationships/image" Target="../media/image1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29.wmf"/><Relationship Id="rId11" Type="http://schemas.openxmlformats.org/officeDocument/2006/relationships/oleObject" Target="../embeddings/oleObject128.bin"/><Relationship Id="rId5" Type="http://schemas.openxmlformats.org/officeDocument/2006/relationships/oleObject" Target="../embeddings/oleObject125.bin"/><Relationship Id="rId10" Type="http://schemas.openxmlformats.org/officeDocument/2006/relationships/image" Target="../media/image131.wmf"/><Relationship Id="rId4" Type="http://schemas.openxmlformats.org/officeDocument/2006/relationships/image" Target="../media/image128.wmf"/><Relationship Id="rId9" Type="http://schemas.openxmlformats.org/officeDocument/2006/relationships/oleObject" Target="../embeddings/oleObject127.bin"/><Relationship Id="rId14" Type="http://schemas.openxmlformats.org/officeDocument/2006/relationships/image" Target="../media/image133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3" Type="http://schemas.openxmlformats.org/officeDocument/2006/relationships/oleObject" Target="../embeddings/oleObject130.bin"/><Relationship Id="rId7" Type="http://schemas.openxmlformats.org/officeDocument/2006/relationships/oleObject" Target="../embeddings/oleObject1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35.wmf"/><Relationship Id="rId5" Type="http://schemas.openxmlformats.org/officeDocument/2006/relationships/oleObject" Target="../embeddings/oleObject131.bin"/><Relationship Id="rId10" Type="http://schemas.openxmlformats.org/officeDocument/2006/relationships/image" Target="../media/image137.wmf"/><Relationship Id="rId4" Type="http://schemas.openxmlformats.org/officeDocument/2006/relationships/image" Target="../media/image134.wmf"/><Relationship Id="rId9" Type="http://schemas.openxmlformats.org/officeDocument/2006/relationships/oleObject" Target="../embeddings/oleObject133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13" Type="http://schemas.openxmlformats.org/officeDocument/2006/relationships/oleObject" Target="../embeddings/oleObject139.bin"/><Relationship Id="rId3" Type="http://schemas.openxmlformats.org/officeDocument/2006/relationships/oleObject" Target="../embeddings/oleObject134.bin"/><Relationship Id="rId7" Type="http://schemas.openxmlformats.org/officeDocument/2006/relationships/oleObject" Target="../embeddings/oleObject136.bin"/><Relationship Id="rId12" Type="http://schemas.openxmlformats.org/officeDocument/2006/relationships/image" Target="../media/image14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39.wmf"/><Relationship Id="rId11" Type="http://schemas.openxmlformats.org/officeDocument/2006/relationships/oleObject" Target="../embeddings/oleObject138.bin"/><Relationship Id="rId5" Type="http://schemas.openxmlformats.org/officeDocument/2006/relationships/oleObject" Target="../embeddings/oleObject135.bin"/><Relationship Id="rId10" Type="http://schemas.openxmlformats.org/officeDocument/2006/relationships/image" Target="../media/image141.wmf"/><Relationship Id="rId4" Type="http://schemas.openxmlformats.org/officeDocument/2006/relationships/image" Target="../media/image138.wmf"/><Relationship Id="rId9" Type="http://schemas.openxmlformats.org/officeDocument/2006/relationships/oleObject" Target="../embeddings/oleObject137.bin"/><Relationship Id="rId14" Type="http://schemas.openxmlformats.org/officeDocument/2006/relationships/image" Target="../media/image143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wmf"/><Relationship Id="rId13" Type="http://schemas.openxmlformats.org/officeDocument/2006/relationships/oleObject" Target="../embeddings/oleObject145.bin"/><Relationship Id="rId3" Type="http://schemas.openxmlformats.org/officeDocument/2006/relationships/oleObject" Target="../embeddings/oleObject140.bin"/><Relationship Id="rId7" Type="http://schemas.openxmlformats.org/officeDocument/2006/relationships/oleObject" Target="../embeddings/oleObject142.bin"/><Relationship Id="rId12" Type="http://schemas.openxmlformats.org/officeDocument/2006/relationships/image" Target="../media/image14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0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45.wmf"/><Relationship Id="rId11" Type="http://schemas.openxmlformats.org/officeDocument/2006/relationships/oleObject" Target="../embeddings/oleObject144.bin"/><Relationship Id="rId5" Type="http://schemas.openxmlformats.org/officeDocument/2006/relationships/oleObject" Target="../embeddings/oleObject141.bin"/><Relationship Id="rId15" Type="http://schemas.openxmlformats.org/officeDocument/2006/relationships/oleObject" Target="../embeddings/oleObject146.bin"/><Relationship Id="rId10" Type="http://schemas.openxmlformats.org/officeDocument/2006/relationships/image" Target="../media/image147.wmf"/><Relationship Id="rId4" Type="http://schemas.openxmlformats.org/officeDocument/2006/relationships/image" Target="../media/image144.wmf"/><Relationship Id="rId9" Type="http://schemas.openxmlformats.org/officeDocument/2006/relationships/oleObject" Target="../embeddings/oleObject143.bin"/><Relationship Id="rId14" Type="http://schemas.openxmlformats.org/officeDocument/2006/relationships/image" Target="../media/image149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3" Type="http://schemas.openxmlformats.org/officeDocument/2006/relationships/oleObject" Target="../embeddings/oleObject147.bin"/><Relationship Id="rId7" Type="http://schemas.openxmlformats.org/officeDocument/2006/relationships/oleObject" Target="../embeddings/oleObject149.bin"/><Relationship Id="rId12" Type="http://schemas.openxmlformats.org/officeDocument/2006/relationships/image" Target="../media/image15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52.wmf"/><Relationship Id="rId11" Type="http://schemas.openxmlformats.org/officeDocument/2006/relationships/oleObject" Target="../embeddings/oleObject151.bin"/><Relationship Id="rId5" Type="http://schemas.openxmlformats.org/officeDocument/2006/relationships/oleObject" Target="../embeddings/oleObject148.bin"/><Relationship Id="rId10" Type="http://schemas.openxmlformats.org/officeDocument/2006/relationships/image" Target="../media/image154.wmf"/><Relationship Id="rId4" Type="http://schemas.openxmlformats.org/officeDocument/2006/relationships/image" Target="../media/image151.wmf"/><Relationship Id="rId9" Type="http://schemas.openxmlformats.org/officeDocument/2006/relationships/oleObject" Target="../embeddings/oleObject150.bin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wmf"/><Relationship Id="rId13" Type="http://schemas.openxmlformats.org/officeDocument/2006/relationships/oleObject" Target="../embeddings/oleObject157.bin"/><Relationship Id="rId3" Type="http://schemas.openxmlformats.org/officeDocument/2006/relationships/oleObject" Target="../embeddings/oleObject152.bin"/><Relationship Id="rId7" Type="http://schemas.openxmlformats.org/officeDocument/2006/relationships/oleObject" Target="../embeddings/oleObject154.bin"/><Relationship Id="rId12" Type="http://schemas.openxmlformats.org/officeDocument/2006/relationships/image" Target="../media/image16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57.wmf"/><Relationship Id="rId11" Type="http://schemas.openxmlformats.org/officeDocument/2006/relationships/oleObject" Target="../embeddings/oleObject156.bin"/><Relationship Id="rId5" Type="http://schemas.openxmlformats.org/officeDocument/2006/relationships/oleObject" Target="../embeddings/oleObject153.bin"/><Relationship Id="rId10" Type="http://schemas.openxmlformats.org/officeDocument/2006/relationships/image" Target="../media/image159.wmf"/><Relationship Id="rId4" Type="http://schemas.openxmlformats.org/officeDocument/2006/relationships/image" Target="../media/image156.wmf"/><Relationship Id="rId9" Type="http://schemas.openxmlformats.org/officeDocument/2006/relationships/oleObject" Target="../embeddings/oleObject155.bin"/><Relationship Id="rId14" Type="http://schemas.openxmlformats.org/officeDocument/2006/relationships/image" Target="../media/image161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162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wmf"/><Relationship Id="rId13" Type="http://schemas.openxmlformats.org/officeDocument/2006/relationships/oleObject" Target="../embeddings/oleObject164.bin"/><Relationship Id="rId3" Type="http://schemas.openxmlformats.org/officeDocument/2006/relationships/oleObject" Target="../embeddings/oleObject159.bin"/><Relationship Id="rId7" Type="http://schemas.openxmlformats.org/officeDocument/2006/relationships/oleObject" Target="../embeddings/oleObject161.bin"/><Relationship Id="rId12" Type="http://schemas.openxmlformats.org/officeDocument/2006/relationships/image" Target="../media/image16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64.wmf"/><Relationship Id="rId11" Type="http://schemas.openxmlformats.org/officeDocument/2006/relationships/oleObject" Target="../embeddings/oleObject163.bin"/><Relationship Id="rId5" Type="http://schemas.openxmlformats.org/officeDocument/2006/relationships/oleObject" Target="../embeddings/oleObject160.bin"/><Relationship Id="rId10" Type="http://schemas.openxmlformats.org/officeDocument/2006/relationships/image" Target="../media/image166.wmf"/><Relationship Id="rId4" Type="http://schemas.openxmlformats.org/officeDocument/2006/relationships/image" Target="../media/image163.wmf"/><Relationship Id="rId9" Type="http://schemas.openxmlformats.org/officeDocument/2006/relationships/oleObject" Target="../embeddings/oleObject162.bin"/><Relationship Id="rId14" Type="http://schemas.openxmlformats.org/officeDocument/2006/relationships/image" Target="../media/image168.w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169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" Target="slide59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170.w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wmf"/><Relationship Id="rId13" Type="http://schemas.openxmlformats.org/officeDocument/2006/relationships/oleObject" Target="../embeddings/oleObject172.bin"/><Relationship Id="rId3" Type="http://schemas.openxmlformats.org/officeDocument/2006/relationships/oleObject" Target="../embeddings/oleObject167.bin"/><Relationship Id="rId7" Type="http://schemas.openxmlformats.org/officeDocument/2006/relationships/oleObject" Target="../embeddings/oleObject169.bin"/><Relationship Id="rId12" Type="http://schemas.openxmlformats.org/officeDocument/2006/relationships/image" Target="../media/image17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7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72.wmf"/><Relationship Id="rId11" Type="http://schemas.openxmlformats.org/officeDocument/2006/relationships/oleObject" Target="../embeddings/oleObject171.bin"/><Relationship Id="rId5" Type="http://schemas.openxmlformats.org/officeDocument/2006/relationships/oleObject" Target="../embeddings/oleObject168.bin"/><Relationship Id="rId15" Type="http://schemas.openxmlformats.org/officeDocument/2006/relationships/oleObject" Target="../embeddings/oleObject173.bin"/><Relationship Id="rId10" Type="http://schemas.openxmlformats.org/officeDocument/2006/relationships/image" Target="../media/image174.wmf"/><Relationship Id="rId4" Type="http://schemas.openxmlformats.org/officeDocument/2006/relationships/image" Target="../media/image171.wmf"/><Relationship Id="rId9" Type="http://schemas.openxmlformats.org/officeDocument/2006/relationships/oleObject" Target="../embeddings/oleObject170.bin"/><Relationship Id="rId14" Type="http://schemas.openxmlformats.org/officeDocument/2006/relationships/image" Target="../media/image176.w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6.bin"/><Relationship Id="rId13" Type="http://schemas.openxmlformats.org/officeDocument/2006/relationships/image" Target="../media/image182.wmf"/><Relationship Id="rId18" Type="http://schemas.openxmlformats.org/officeDocument/2006/relationships/oleObject" Target="../embeddings/oleObject181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79.wmf"/><Relationship Id="rId12" Type="http://schemas.openxmlformats.org/officeDocument/2006/relationships/oleObject" Target="../embeddings/oleObject178.bin"/><Relationship Id="rId17" Type="http://schemas.openxmlformats.org/officeDocument/2006/relationships/image" Target="../media/image18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80.bin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175.bin"/><Relationship Id="rId11" Type="http://schemas.openxmlformats.org/officeDocument/2006/relationships/image" Target="../media/image181.wmf"/><Relationship Id="rId5" Type="http://schemas.openxmlformats.org/officeDocument/2006/relationships/image" Target="../media/image178.wmf"/><Relationship Id="rId15" Type="http://schemas.openxmlformats.org/officeDocument/2006/relationships/image" Target="../media/image183.wmf"/><Relationship Id="rId10" Type="http://schemas.openxmlformats.org/officeDocument/2006/relationships/oleObject" Target="../embeddings/oleObject177.bin"/><Relationship Id="rId19" Type="http://schemas.openxmlformats.org/officeDocument/2006/relationships/image" Target="../media/image185.wmf"/><Relationship Id="rId4" Type="http://schemas.openxmlformats.org/officeDocument/2006/relationships/oleObject" Target="../embeddings/oleObject174.bin"/><Relationship Id="rId9" Type="http://schemas.openxmlformats.org/officeDocument/2006/relationships/image" Target="../media/image180.wmf"/><Relationship Id="rId14" Type="http://schemas.openxmlformats.org/officeDocument/2006/relationships/oleObject" Target="../embeddings/oleObject179.bin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wmf"/><Relationship Id="rId3" Type="http://schemas.openxmlformats.org/officeDocument/2006/relationships/oleObject" Target="../embeddings/oleObject182.bin"/><Relationship Id="rId7" Type="http://schemas.openxmlformats.org/officeDocument/2006/relationships/oleObject" Target="../embeddings/oleObject18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87.wmf"/><Relationship Id="rId5" Type="http://schemas.openxmlformats.org/officeDocument/2006/relationships/oleObject" Target="../embeddings/oleObject183.bin"/><Relationship Id="rId4" Type="http://schemas.openxmlformats.org/officeDocument/2006/relationships/image" Target="../media/image186.wm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wmf"/><Relationship Id="rId13" Type="http://schemas.openxmlformats.org/officeDocument/2006/relationships/oleObject" Target="../embeddings/oleObject190.bin"/><Relationship Id="rId3" Type="http://schemas.openxmlformats.org/officeDocument/2006/relationships/oleObject" Target="../embeddings/oleObject185.bin"/><Relationship Id="rId7" Type="http://schemas.openxmlformats.org/officeDocument/2006/relationships/oleObject" Target="../embeddings/oleObject187.bin"/><Relationship Id="rId12" Type="http://schemas.openxmlformats.org/officeDocument/2006/relationships/image" Target="../media/image19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5.wmf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90.wmf"/><Relationship Id="rId11" Type="http://schemas.openxmlformats.org/officeDocument/2006/relationships/oleObject" Target="../embeddings/oleObject189.bin"/><Relationship Id="rId5" Type="http://schemas.openxmlformats.org/officeDocument/2006/relationships/oleObject" Target="../embeddings/oleObject186.bin"/><Relationship Id="rId15" Type="http://schemas.openxmlformats.org/officeDocument/2006/relationships/oleObject" Target="../embeddings/oleObject191.bin"/><Relationship Id="rId10" Type="http://schemas.openxmlformats.org/officeDocument/2006/relationships/image" Target="../media/image192.wmf"/><Relationship Id="rId4" Type="http://schemas.openxmlformats.org/officeDocument/2006/relationships/image" Target="../media/image189.wmf"/><Relationship Id="rId9" Type="http://schemas.openxmlformats.org/officeDocument/2006/relationships/oleObject" Target="../embeddings/oleObject188.bin"/><Relationship Id="rId14" Type="http://schemas.openxmlformats.org/officeDocument/2006/relationships/image" Target="../media/image194.wmf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196.w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197.w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99.wmf"/><Relationship Id="rId5" Type="http://schemas.openxmlformats.org/officeDocument/2006/relationships/oleObject" Target="../embeddings/oleObject195.bin"/><Relationship Id="rId4" Type="http://schemas.openxmlformats.org/officeDocument/2006/relationships/image" Target="../media/image198.wmf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200.wmf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" Target="slide59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202.wmf"/><Relationship Id="rId5" Type="http://schemas.openxmlformats.org/officeDocument/2006/relationships/oleObject" Target="../embeddings/oleObject198.bin"/><Relationship Id="rId4" Type="http://schemas.openxmlformats.org/officeDocument/2006/relationships/image" Target="../media/image201.wmf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jpeg"/><Relationship Id="rId2" Type="http://schemas.openxmlformats.org/officeDocument/2006/relationships/image" Target="../media/image20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6.jpeg"/><Relationship Id="rId4" Type="http://schemas.openxmlformats.org/officeDocument/2006/relationships/image" Target="../media/image205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11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8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65635" y="3573463"/>
            <a:ext cx="6400800" cy="2376487"/>
          </a:xfrm>
          <a:noFill/>
          <a:ln/>
        </p:spPr>
        <p:txBody>
          <a:bodyPr lIns="91440" tIns="45720" rIns="91440" bIns="45720" anchor="t"/>
          <a:lstStyle/>
          <a:p>
            <a:r>
              <a:rPr lang="zh-CN" altLang="en-US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清华大学计算机系</a:t>
            </a:r>
          </a:p>
          <a:p>
            <a:r>
              <a:rPr lang="zh-CN" altLang="en-US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陶品</a:t>
            </a:r>
          </a:p>
          <a:p>
            <a:r>
              <a:rPr lang="en-US" altLang="zh-CN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taopin@tsinghua.edu.cn</a:t>
            </a:r>
          </a:p>
          <a:p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办公室：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FIT 3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－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531 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13717813059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）            </a:t>
            </a:r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12875"/>
            <a:ext cx="7772400" cy="1592263"/>
          </a:xfrm>
        </p:spPr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数字逻辑电路</a:t>
            </a:r>
            <a:endParaRPr lang="en-US" altLang="zh-CN" sz="3200" dirty="0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8710982"/>
      </p:ext>
    </p:extLst>
  </p:cSld>
  <p:clrMapOvr>
    <a:masterClrMapping/>
  </p:clrMapOvr>
  <p:transition spd="slow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</a:t>
            </a: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8AD69-6216-4E64-973B-FF3BB13AE06E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423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图解法</a:t>
            </a:r>
            <a:r>
              <a:rPr lang="en-US" altLang="zh-CN" dirty="0"/>
              <a:t>(</a:t>
            </a:r>
            <a:r>
              <a:rPr lang="zh-CN" altLang="en-US" dirty="0"/>
              <a:t>卡诺图</a:t>
            </a:r>
            <a:r>
              <a:rPr lang="en-US" altLang="zh-CN" dirty="0"/>
              <a:t>)</a:t>
            </a:r>
            <a:r>
              <a:rPr lang="zh-CN" altLang="en-US" dirty="0"/>
              <a:t>化简逻辑函数</a:t>
            </a:r>
          </a:p>
          <a:p>
            <a:pPr lvl="1"/>
            <a:r>
              <a:rPr lang="zh-CN" altLang="en-US" dirty="0"/>
              <a:t>举例：用最小项表示一个函数</a:t>
            </a:r>
          </a:p>
        </p:txBody>
      </p:sp>
      <p:graphicFrame>
        <p:nvGraphicFramePr>
          <p:cNvPr id="1423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2616016"/>
              </p:ext>
            </p:extLst>
          </p:nvPr>
        </p:nvGraphicFramePr>
        <p:xfrm>
          <a:off x="2483768" y="2971800"/>
          <a:ext cx="33274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5" name="公式" r:id="rId4" imgW="1434960" imgH="215640" progId="Equation.3">
                  <p:embed/>
                </p:oleObj>
              </mc:Choice>
              <mc:Fallback>
                <p:oleObj name="公式" r:id="rId4" imgW="14349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2971800"/>
                        <a:ext cx="3327400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539027"/>
              </p:ext>
            </p:extLst>
          </p:nvPr>
        </p:nvGraphicFramePr>
        <p:xfrm>
          <a:off x="2915816" y="3505200"/>
          <a:ext cx="5153025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6" name="公式" r:id="rId6" imgW="2222280" imgH="241200" progId="Equation.3">
                  <p:embed/>
                </p:oleObj>
              </mc:Choice>
              <mc:Fallback>
                <p:oleObj name="公式" r:id="rId6" imgW="22222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3505200"/>
                        <a:ext cx="5153025" cy="560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5953912"/>
              </p:ext>
            </p:extLst>
          </p:nvPr>
        </p:nvGraphicFramePr>
        <p:xfrm>
          <a:off x="2918867" y="4114800"/>
          <a:ext cx="438943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7" name="公式" r:id="rId8" imgW="1892160" imgH="215640" progId="Equation.3">
                  <p:embed/>
                </p:oleObj>
              </mc:Choice>
              <mc:Fallback>
                <p:oleObj name="公式" r:id="rId8" imgW="18921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8867" y="4114800"/>
                        <a:ext cx="4389437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2766223"/>
              </p:ext>
            </p:extLst>
          </p:nvPr>
        </p:nvGraphicFramePr>
        <p:xfrm>
          <a:off x="2916088" y="4727575"/>
          <a:ext cx="3240088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8" name="公式" r:id="rId10" imgW="1396800" imgH="228600" progId="Equation.3">
                  <p:embed/>
                </p:oleObj>
              </mc:Choice>
              <mc:Fallback>
                <p:oleObj name="公式" r:id="rId10" imgW="1396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088" y="4727575"/>
                        <a:ext cx="3240088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171242"/>
              </p:ext>
            </p:extLst>
          </p:nvPr>
        </p:nvGraphicFramePr>
        <p:xfrm>
          <a:off x="2943225" y="5319713"/>
          <a:ext cx="2414588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9" name="公式" r:id="rId12" imgW="1041120" imgH="266400" progId="Equation.3">
                  <p:embed/>
                </p:oleObj>
              </mc:Choice>
              <mc:Fallback>
                <p:oleObj name="公式" r:id="rId12" imgW="104112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3225" y="5319713"/>
                        <a:ext cx="2414588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333890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5C9B4-309A-4677-9209-2FBA64A86664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433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图解法</a:t>
            </a:r>
            <a:r>
              <a:rPr lang="en-US" altLang="zh-CN" dirty="0"/>
              <a:t>(</a:t>
            </a:r>
            <a:r>
              <a:rPr lang="zh-CN" altLang="en-US" dirty="0"/>
              <a:t>卡诺图</a:t>
            </a:r>
            <a:r>
              <a:rPr lang="en-US" altLang="zh-CN" dirty="0"/>
              <a:t>)</a:t>
            </a:r>
            <a:r>
              <a:rPr lang="zh-CN" altLang="en-US" dirty="0"/>
              <a:t>化简逻辑函数</a:t>
            </a:r>
          </a:p>
          <a:p>
            <a:pPr lvl="1"/>
            <a:r>
              <a:rPr lang="zh-CN" altLang="en-US" dirty="0"/>
              <a:t>最大项的定义</a:t>
            </a:r>
          </a:p>
          <a:p>
            <a:pPr lvl="2"/>
            <a:r>
              <a:rPr lang="zh-CN" altLang="en-US" sz="2400" dirty="0"/>
              <a:t>设一个逻辑函数表达式中有</a:t>
            </a:r>
            <a:r>
              <a:rPr lang="en-US" altLang="zh-CN" sz="2400" dirty="0"/>
              <a:t>n</a:t>
            </a:r>
            <a:r>
              <a:rPr lang="zh-CN" altLang="en-US" sz="2400" dirty="0"/>
              <a:t>个变量，由他们组成的具有</a:t>
            </a:r>
            <a:r>
              <a:rPr lang="en-US" altLang="zh-CN" sz="2400" dirty="0"/>
              <a:t>n</a:t>
            </a:r>
            <a:r>
              <a:rPr lang="zh-CN" altLang="en-US" sz="2400" dirty="0"/>
              <a:t>个变量的</a:t>
            </a:r>
            <a:r>
              <a:rPr lang="zh-CN" altLang="en-US" sz="2400" dirty="0">
                <a:solidFill>
                  <a:srgbClr val="FF0000"/>
                </a:solidFill>
              </a:rPr>
              <a:t>或项</a:t>
            </a:r>
            <a:r>
              <a:rPr lang="zh-CN" altLang="en-US" sz="2400" dirty="0"/>
              <a:t>中，每个变量以原变量或反变量的形式出现且仅出现一次，则称这个项为最大项。</a:t>
            </a:r>
          </a:p>
          <a:p>
            <a:endParaRPr lang="en-US" altLang="zh-CN" dirty="0"/>
          </a:p>
        </p:txBody>
      </p:sp>
      <p:sp>
        <p:nvSpPr>
          <p:cNvPr id="143364" name="Rectangle 4"/>
          <p:cNvSpPr>
            <a:spLocks noChangeArrowheads="1"/>
          </p:cNvSpPr>
          <p:nvPr/>
        </p:nvSpPr>
        <p:spPr bwMode="auto">
          <a:xfrm>
            <a:off x="1219200" y="3886200"/>
            <a:ext cx="37625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例如：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n=3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的最大项为</a:t>
            </a:r>
          </a:p>
        </p:txBody>
      </p:sp>
      <p:graphicFrame>
        <p:nvGraphicFramePr>
          <p:cNvPr id="1433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9591656"/>
              </p:ext>
            </p:extLst>
          </p:nvPr>
        </p:nvGraphicFramePr>
        <p:xfrm>
          <a:off x="1341438" y="4343400"/>
          <a:ext cx="5681662" cy="226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0" name="公式" r:id="rId3" imgW="2361960" imgH="939600" progId="Equation.3">
                  <p:embed/>
                </p:oleObj>
              </mc:Choice>
              <mc:Fallback>
                <p:oleObj name="公式" r:id="rId3" imgW="236196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1438" y="4343400"/>
                        <a:ext cx="5681662" cy="226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783890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4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C064B-5520-454E-8636-1E50FFF76A76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443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2.3 </a:t>
            </a:r>
            <a:r>
              <a:rPr lang="zh-CN" altLang="en-US" dirty="0"/>
              <a:t>图解法</a:t>
            </a:r>
            <a:r>
              <a:rPr lang="en-US" altLang="zh-CN" dirty="0"/>
              <a:t>(</a:t>
            </a:r>
            <a:r>
              <a:rPr lang="zh-CN" altLang="en-US" dirty="0"/>
              <a:t>卡诺图</a:t>
            </a:r>
            <a:r>
              <a:rPr lang="en-US" altLang="zh-CN" dirty="0"/>
              <a:t>)</a:t>
            </a:r>
            <a:r>
              <a:rPr lang="zh-CN" altLang="en-US" dirty="0"/>
              <a:t>化简逻辑函数</a:t>
            </a:r>
          </a:p>
          <a:p>
            <a:pPr lvl="1"/>
            <a:r>
              <a:rPr lang="zh-CN" altLang="en-US" dirty="0"/>
              <a:t>最大项的性质</a:t>
            </a:r>
          </a:p>
          <a:p>
            <a:pPr lvl="2"/>
            <a:r>
              <a:rPr lang="en-US" altLang="zh-CN" dirty="0"/>
              <a:t>n</a:t>
            </a:r>
            <a:r>
              <a:rPr lang="zh-CN" altLang="en-US" dirty="0"/>
              <a:t>个变量有</a:t>
            </a:r>
            <a:r>
              <a:rPr lang="en-US" altLang="zh-CN" dirty="0">
                <a:ea typeface="幼圆" pitchFamily="49" charset="-122"/>
              </a:rPr>
              <a:t>2</a:t>
            </a:r>
            <a:r>
              <a:rPr lang="en-US" altLang="zh-CN" baseline="30000" dirty="0">
                <a:ea typeface="幼圆" pitchFamily="49" charset="-122"/>
              </a:rPr>
              <a:t>n</a:t>
            </a:r>
            <a:r>
              <a:rPr lang="zh-CN" altLang="en-US" dirty="0"/>
              <a:t>个最大项。</a:t>
            </a:r>
          </a:p>
          <a:p>
            <a:pPr lvl="2"/>
            <a:r>
              <a:rPr lang="zh-CN" altLang="en-US" dirty="0"/>
              <a:t>对任意最大项，只有一组变量取值使它的值为</a:t>
            </a:r>
            <a:r>
              <a:rPr lang="en-US" altLang="zh-CN" dirty="0"/>
              <a:t>0</a:t>
            </a:r>
            <a:r>
              <a:rPr lang="zh-CN" altLang="en-US" dirty="0"/>
              <a:t>，其他取值使该最大项为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任何逻辑函数均可表示为唯一的一组最大项</a:t>
            </a:r>
            <a:r>
              <a:rPr lang="zh-CN" altLang="en-US" strike="sngStrike" dirty="0"/>
              <a:t>之积</a:t>
            </a:r>
            <a:r>
              <a:rPr lang="zh-CN" altLang="en-US" dirty="0"/>
              <a:t>（或与），称为标准的或与表达式</a:t>
            </a:r>
          </a:p>
          <a:p>
            <a:pPr lvl="2"/>
            <a:r>
              <a:rPr lang="zh-CN" altLang="en-US" dirty="0"/>
              <a:t>某一最大项不是包含在</a:t>
            </a:r>
            <a:r>
              <a:rPr lang="en-US" altLang="zh-CN" dirty="0"/>
              <a:t>F</a:t>
            </a:r>
            <a:r>
              <a:rPr lang="zh-CN" altLang="en-US" dirty="0"/>
              <a:t>的原函数中，就是包含在</a:t>
            </a:r>
            <a:r>
              <a:rPr lang="en-US" altLang="zh-CN" dirty="0"/>
              <a:t>F</a:t>
            </a:r>
            <a:r>
              <a:rPr lang="zh-CN" altLang="en-US" dirty="0"/>
              <a:t>的反函数中</a:t>
            </a:r>
          </a:p>
          <a:p>
            <a:pPr lvl="2"/>
            <a:r>
              <a:rPr lang="en-US" altLang="zh-CN" dirty="0"/>
              <a:t>n</a:t>
            </a:r>
            <a:r>
              <a:rPr lang="zh-CN" altLang="en-US" dirty="0"/>
              <a:t>个变量全体最大项</a:t>
            </a:r>
            <a:r>
              <a:rPr lang="zh-CN" altLang="en-US" strike="sngStrike" dirty="0"/>
              <a:t>之积</a:t>
            </a:r>
            <a:r>
              <a:rPr lang="zh-CN" altLang="en-US" dirty="0"/>
              <a:t>（或与）必为“</a:t>
            </a:r>
            <a:r>
              <a:rPr lang="en-US" altLang="zh-CN" dirty="0"/>
              <a:t>0”</a:t>
            </a:r>
          </a:p>
        </p:txBody>
      </p:sp>
    </p:spTree>
    <p:extLst>
      <p:ext uri="{BB962C8B-B14F-4D97-AF65-F5344CB8AC3E}">
        <p14:creationId xmlns:p14="http://schemas.microsoft.com/office/powerpoint/2010/main" val="580671057"/>
      </p:ext>
    </p:extLst>
  </p:cSld>
  <p:clrMapOvr>
    <a:masterClrMapping/>
  </p:clrMapOvr>
  <p:transition spd="slow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</a:t>
            </a: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58FF-0661-4F97-A747-B50949F8F093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454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图解法</a:t>
            </a:r>
            <a:r>
              <a:rPr lang="en-US" altLang="zh-CN" dirty="0"/>
              <a:t>(</a:t>
            </a:r>
            <a:r>
              <a:rPr lang="zh-CN" altLang="en-US" dirty="0"/>
              <a:t>卡诺图</a:t>
            </a:r>
            <a:r>
              <a:rPr lang="en-US" altLang="zh-CN" dirty="0"/>
              <a:t>)</a:t>
            </a:r>
            <a:r>
              <a:rPr lang="zh-CN" altLang="en-US" dirty="0"/>
              <a:t>化简逻辑函数</a:t>
            </a:r>
          </a:p>
          <a:p>
            <a:pPr lvl="1"/>
            <a:r>
              <a:rPr lang="zh-CN" altLang="en-US" dirty="0"/>
              <a:t>举例：用最大项表示一个函数</a:t>
            </a:r>
          </a:p>
        </p:txBody>
      </p:sp>
      <p:graphicFrame>
        <p:nvGraphicFramePr>
          <p:cNvPr id="1454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8479049"/>
              </p:ext>
            </p:extLst>
          </p:nvPr>
        </p:nvGraphicFramePr>
        <p:xfrm>
          <a:off x="584200" y="2819400"/>
          <a:ext cx="4522788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43" name="公式" r:id="rId3" imgW="1828800" imgH="241200" progId="Equation.3">
                  <p:embed/>
                </p:oleObj>
              </mc:Choice>
              <mc:Fallback>
                <p:oleObj name="公式" r:id="rId3" imgW="18288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" y="2819400"/>
                        <a:ext cx="4522788" cy="611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9299919"/>
              </p:ext>
            </p:extLst>
          </p:nvPr>
        </p:nvGraphicFramePr>
        <p:xfrm>
          <a:off x="1060971" y="4876800"/>
          <a:ext cx="2574925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44" name="公式" r:id="rId5" imgW="1041120" imgH="228600" progId="Equation.3">
                  <p:embed/>
                </p:oleObj>
              </mc:Choice>
              <mc:Fallback>
                <p:oleObj name="公式" r:id="rId5" imgW="10411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971" y="4876800"/>
                        <a:ext cx="2574925" cy="579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9666983"/>
              </p:ext>
            </p:extLst>
          </p:nvPr>
        </p:nvGraphicFramePr>
        <p:xfrm>
          <a:off x="1043608" y="3429000"/>
          <a:ext cx="5808663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45" name="公式" r:id="rId7" imgW="2349360" imgH="241200" progId="Equation.3">
                  <p:embed/>
                </p:oleObj>
              </mc:Choice>
              <mc:Fallback>
                <p:oleObj name="公式" r:id="rId7" imgW="23493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429000"/>
                        <a:ext cx="5808663" cy="611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0454488"/>
              </p:ext>
            </p:extLst>
          </p:nvPr>
        </p:nvGraphicFramePr>
        <p:xfrm>
          <a:off x="1053033" y="4114800"/>
          <a:ext cx="7191375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46" name="公式" r:id="rId9" imgW="2908080" imgH="241200" progId="Equation.3">
                  <p:embed/>
                </p:oleObj>
              </mc:Choice>
              <mc:Fallback>
                <p:oleObj name="公式" r:id="rId9" imgW="29080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3033" y="4114800"/>
                        <a:ext cx="7191375" cy="611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597193"/>
              </p:ext>
            </p:extLst>
          </p:nvPr>
        </p:nvGraphicFramePr>
        <p:xfrm>
          <a:off x="1115963" y="5546725"/>
          <a:ext cx="2447925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47" name="Equation" r:id="rId11" imgW="990360" imgH="266400" progId="Equation.3">
                  <p:embed/>
                </p:oleObj>
              </mc:Choice>
              <mc:Fallback>
                <p:oleObj name="Equation" r:id="rId11" imgW="99036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963" y="5546725"/>
                        <a:ext cx="2447925" cy="677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540747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5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5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5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</a:t>
            </a: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7EF6C-A172-449B-A1E9-B5572ECB6183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464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图解法</a:t>
            </a:r>
            <a:r>
              <a:rPr lang="en-US" altLang="zh-CN" dirty="0"/>
              <a:t>(</a:t>
            </a:r>
            <a:r>
              <a:rPr lang="zh-CN" altLang="en-US" dirty="0"/>
              <a:t>卡诺图</a:t>
            </a:r>
            <a:r>
              <a:rPr lang="en-US" altLang="zh-CN" dirty="0"/>
              <a:t>)</a:t>
            </a:r>
            <a:r>
              <a:rPr lang="zh-CN" altLang="en-US" dirty="0"/>
              <a:t>化简逻辑函数</a:t>
            </a:r>
          </a:p>
          <a:p>
            <a:pPr lvl="1"/>
            <a:r>
              <a:rPr lang="zh-CN" altLang="en-US" dirty="0"/>
              <a:t>最大项与最小项的关系</a:t>
            </a:r>
          </a:p>
        </p:txBody>
      </p:sp>
      <p:sp>
        <p:nvSpPr>
          <p:cNvPr id="146442" name="Rectangle 10"/>
          <p:cNvSpPr>
            <a:spLocks noChangeArrowheads="1"/>
          </p:cNvSpPr>
          <p:nvPr/>
        </p:nvSpPr>
        <p:spPr bwMode="auto">
          <a:xfrm>
            <a:off x="762000" y="2765425"/>
            <a:ext cx="80518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2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zh-CN" altLang="en-US" sz="2600" dirty="0">
                <a:latin typeface="方正姚体" pitchFamily="2" charset="-122"/>
                <a:ea typeface="方正姚体" pitchFamily="2" charset="-122"/>
              </a:rPr>
              <a:t>（</a:t>
            </a:r>
            <a:r>
              <a:rPr lang="en-US" altLang="zh-CN" sz="2600" dirty="0">
                <a:latin typeface="方正姚体" pitchFamily="2" charset="-122"/>
                <a:ea typeface="方正姚体" pitchFamily="2" charset="-122"/>
              </a:rPr>
              <a:t>1</a:t>
            </a:r>
            <a:r>
              <a:rPr lang="zh-CN" altLang="en-US" sz="2600" dirty="0">
                <a:latin typeface="方正姚体" pitchFamily="2" charset="-122"/>
                <a:ea typeface="方正姚体" pitchFamily="2" charset="-122"/>
              </a:rPr>
              <a:t>）对于所有的</a:t>
            </a:r>
            <a:r>
              <a:rPr lang="en-US" altLang="zh-CN" sz="2600" dirty="0" err="1">
                <a:latin typeface="方正姚体" pitchFamily="2" charset="-122"/>
                <a:ea typeface="方正姚体" pitchFamily="2" charset="-122"/>
              </a:rPr>
              <a:t>i</a:t>
            </a:r>
            <a:r>
              <a:rPr lang="zh-CN" altLang="en-US" sz="2600" dirty="0">
                <a:latin typeface="方正姚体" pitchFamily="2" charset="-122"/>
                <a:ea typeface="方正姚体" pitchFamily="2" charset="-122"/>
              </a:rPr>
              <a:t>，相同</a:t>
            </a:r>
            <a:r>
              <a:rPr lang="en-US" altLang="zh-CN" sz="2600" dirty="0" err="1">
                <a:latin typeface="方正姚体" pitchFamily="2" charset="-122"/>
                <a:ea typeface="方正姚体" pitchFamily="2" charset="-122"/>
              </a:rPr>
              <a:t>i</a:t>
            </a:r>
            <a:r>
              <a:rPr lang="zh-CN" altLang="en-US" sz="2600" dirty="0">
                <a:latin typeface="方正姚体" pitchFamily="2" charset="-122"/>
                <a:ea typeface="方正姚体" pitchFamily="2" charset="-122"/>
              </a:rPr>
              <a:t>的最大项与最小项互补</a:t>
            </a:r>
          </a:p>
        </p:txBody>
      </p:sp>
      <p:graphicFrame>
        <p:nvGraphicFramePr>
          <p:cNvPr id="1464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479054"/>
              </p:ext>
            </p:extLst>
          </p:nvPr>
        </p:nvGraphicFramePr>
        <p:xfrm>
          <a:off x="2601913" y="3276600"/>
          <a:ext cx="1582737" cy="1284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7" name="公式" r:id="rId3" imgW="609480" imgH="482400" progId="Equation.3">
                  <p:embed/>
                </p:oleObj>
              </mc:Choice>
              <mc:Fallback>
                <p:oleObj name="公式" r:id="rId3" imgW="6094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1913" y="3276600"/>
                        <a:ext cx="1582737" cy="1284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6447" name="Group 15"/>
          <p:cNvGrpSpPr>
            <a:grpSpLocks/>
          </p:cNvGrpSpPr>
          <p:nvPr/>
        </p:nvGrpSpPr>
        <p:grpSpPr bwMode="auto">
          <a:xfrm>
            <a:off x="1676400" y="4800600"/>
            <a:ext cx="6661150" cy="565150"/>
            <a:chOff x="1056" y="3024"/>
            <a:chExt cx="4196" cy="356"/>
          </a:xfrm>
        </p:grpSpPr>
        <p:graphicFrame>
          <p:nvGraphicFramePr>
            <p:cNvPr id="146438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25497885"/>
                </p:ext>
              </p:extLst>
            </p:nvPr>
          </p:nvGraphicFramePr>
          <p:xfrm>
            <a:off x="2728" y="3024"/>
            <a:ext cx="545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78" name="公式" r:id="rId5" imgW="406080" imgH="253800" progId="Equation.3">
                    <p:embed/>
                  </p:oleObj>
                </mc:Choice>
                <mc:Fallback>
                  <p:oleObj name="公式" r:id="rId5" imgW="40608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8" y="3024"/>
                          <a:ext cx="545" cy="3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6439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9053347"/>
                </p:ext>
              </p:extLst>
            </p:nvPr>
          </p:nvGraphicFramePr>
          <p:xfrm>
            <a:off x="3612" y="3072"/>
            <a:ext cx="576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79" name="公式" r:id="rId7" imgW="444240" imgH="253800" progId="Equation.3">
                    <p:embed/>
                  </p:oleObj>
                </mc:Choice>
                <mc:Fallback>
                  <p:oleObj name="公式" r:id="rId7" imgW="44424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2" y="3072"/>
                          <a:ext cx="576" cy="3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6440" name="Rectangle 8"/>
            <p:cNvSpPr>
              <a:spLocks noChangeArrowheads="1"/>
            </p:cNvSpPr>
            <p:nvPr/>
          </p:nvSpPr>
          <p:spPr bwMode="auto">
            <a:xfrm>
              <a:off x="3180" y="3024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CN" altLang="en-US" sz="2800" dirty="0">
                  <a:latin typeface="方正姚体" pitchFamily="2" charset="-122"/>
                  <a:ea typeface="方正姚体" pitchFamily="2" charset="-122"/>
                </a:rPr>
                <a:t>和</a:t>
              </a:r>
            </a:p>
          </p:txBody>
        </p:sp>
        <p:sp>
          <p:nvSpPr>
            <p:cNvPr id="146441" name="Rectangle 9"/>
            <p:cNvSpPr>
              <a:spLocks noChangeArrowheads="1"/>
            </p:cNvSpPr>
            <p:nvPr/>
          </p:nvSpPr>
          <p:spPr bwMode="auto">
            <a:xfrm>
              <a:off x="4176" y="3072"/>
              <a:ext cx="10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CN" altLang="en-US" dirty="0">
                  <a:latin typeface="方正姚体" pitchFamily="2" charset="-122"/>
                  <a:ea typeface="方正姚体" pitchFamily="2" charset="-122"/>
                </a:rPr>
                <a:t>互为对偶式</a:t>
              </a:r>
            </a:p>
          </p:txBody>
        </p:sp>
        <p:sp>
          <p:nvSpPr>
            <p:cNvPr id="146443" name="Text Box 11"/>
            <p:cNvSpPr txBox="1">
              <a:spLocks noChangeArrowheads="1"/>
            </p:cNvSpPr>
            <p:nvPr/>
          </p:nvSpPr>
          <p:spPr bwMode="auto">
            <a:xfrm>
              <a:off x="1056" y="3072"/>
              <a:ext cx="576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600" dirty="0">
                  <a:latin typeface="方正姚体" pitchFamily="2" charset="-122"/>
                  <a:ea typeface="方正姚体" pitchFamily="2" charset="-122"/>
                </a:rPr>
                <a:t>（</a:t>
              </a:r>
              <a:r>
                <a:rPr lang="en-US" altLang="zh-CN" sz="2600" dirty="0">
                  <a:latin typeface="方正姚体" pitchFamily="2" charset="-122"/>
                  <a:ea typeface="方正姚体" pitchFamily="2" charset="-122"/>
                </a:rPr>
                <a:t>2</a:t>
              </a:r>
              <a:r>
                <a:rPr lang="zh-CN" altLang="en-US" sz="2600" dirty="0">
                  <a:latin typeface="方正姚体" pitchFamily="2" charset="-122"/>
                  <a:ea typeface="方正姚体" pitchFamily="2" charset="-122"/>
                </a:rPr>
                <a:t>）</a:t>
              </a:r>
            </a:p>
          </p:txBody>
        </p:sp>
        <p:sp>
          <p:nvSpPr>
            <p:cNvPr id="146445" name="Rectangle 13"/>
            <p:cNvSpPr>
              <a:spLocks noChangeArrowheads="1"/>
            </p:cNvSpPr>
            <p:nvPr/>
          </p:nvSpPr>
          <p:spPr bwMode="auto">
            <a:xfrm>
              <a:off x="1488" y="3072"/>
              <a:ext cx="142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600">
                  <a:latin typeface="方正姚体" pitchFamily="2" charset="-122"/>
                  <a:ea typeface="方正姚体" pitchFamily="2" charset="-122"/>
                </a:rPr>
                <a:t>对于所有的</a:t>
              </a:r>
              <a:r>
                <a:rPr lang="en-US" altLang="zh-CN" sz="2600">
                  <a:latin typeface="方正姚体" pitchFamily="2" charset="-122"/>
                  <a:ea typeface="方正姚体" pitchFamily="2" charset="-122"/>
                </a:rPr>
                <a:t>i</a:t>
              </a:r>
              <a:r>
                <a:rPr lang="zh-CN" altLang="en-US" sz="2600">
                  <a:latin typeface="方正姚体" pitchFamily="2" charset="-122"/>
                  <a:ea typeface="方正姚体" pitchFamily="2" charset="-122"/>
                </a:rPr>
                <a:t>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722060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4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公式法化简（不唯一、不好判断）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95E2-CB68-42E6-A5AF-574D39E186A5}" type="slidenum">
              <a:rPr lang="en-US" altLang="zh-CN" smtClean="0"/>
              <a:pPr/>
              <a:t>15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763688" y="2297943"/>
                <a:ext cx="3382593" cy="462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Y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/>
                          </a:rPr>
                          <m:t>𝐴</m:t>
                        </m:r>
                      </m:e>
                    </m:acc>
                    <m:acc>
                      <m:accPr>
                        <m:chr m:val="̅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/>
                          </a:rPr>
                          <m:t>𝐵</m:t>
                        </m:r>
                      </m:e>
                    </m:acc>
                    <m:r>
                      <a:rPr lang="en-US" altLang="zh-CN" i="1">
                        <a:latin typeface="Cambria Math"/>
                      </a:rPr>
                      <m:t>+</m:t>
                    </m:r>
                    <m:r>
                      <a:rPr lang="en-US" altLang="zh-CN" i="1">
                        <a:latin typeface="Cambria Math"/>
                      </a:rPr>
                      <m:t>𝐴𝐵</m:t>
                    </m:r>
                    <m:r>
                      <a:rPr lang="en-US" altLang="zh-CN" i="1">
                        <a:latin typeface="Cambria Math"/>
                      </a:rPr>
                      <m:t>+</m:t>
                    </m:r>
                    <m:r>
                      <a:rPr lang="en-US" altLang="zh-CN" i="1">
                        <a:latin typeface="Cambria Math"/>
                      </a:rPr>
                      <m:t>𝐴𝐶</m:t>
                    </m:r>
                    <m:r>
                      <a:rPr lang="en-US" altLang="zh-CN" i="1">
                        <a:latin typeface="Cambria Math"/>
                      </a:rPr>
                      <m:t>+</m:t>
                    </m:r>
                    <m:r>
                      <a:rPr lang="en-US" altLang="zh-CN" i="1">
                        <a:latin typeface="Cambria Math"/>
                      </a:rPr>
                      <m:t>𝐵𝐶</m:t>
                    </m:r>
                  </m:oMath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2297943"/>
                <a:ext cx="3382593" cy="462434"/>
              </a:xfrm>
              <a:prstGeom prst="rect">
                <a:avLst/>
              </a:prstGeom>
              <a:blipFill rotWithShape="1">
                <a:blip r:embed="rId3"/>
                <a:stretch>
                  <a:fillRect l="-2703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763688" y="2995522"/>
                <a:ext cx="3454728" cy="462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altLang="zh-CN" dirty="0"/>
                  <a:t>Y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/>
                          </a:rPr>
                          <m:t>𝐴</m:t>
                        </m:r>
                      </m:e>
                    </m:acc>
                    <m:acc>
                      <m:accPr>
                        <m:chr m:val="̅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/>
                          </a:rPr>
                          <m:t>𝐵</m:t>
                        </m:r>
                      </m:e>
                    </m:acc>
                    <m:r>
                      <a:rPr lang="en-US" altLang="zh-CN" i="1">
                        <a:latin typeface="Cambria Math"/>
                      </a:rPr>
                      <m:t>+</m:t>
                    </m:r>
                    <m:r>
                      <a:rPr lang="en-US" altLang="zh-CN" i="1">
                        <a:latin typeface="Cambria Math"/>
                      </a:rPr>
                      <m:t>𝐴𝐵</m:t>
                    </m:r>
                    <m:r>
                      <a:rPr lang="en-US" altLang="zh-CN" i="1">
                        <a:latin typeface="Cambria Math"/>
                      </a:rPr>
                      <m:t>+(</m:t>
                    </m:r>
                    <m:r>
                      <a:rPr lang="en-US" altLang="zh-CN" i="1">
                        <a:latin typeface="Cambria Math"/>
                      </a:rPr>
                      <m:t>𝐴</m:t>
                    </m:r>
                    <m:r>
                      <a:rPr lang="en-US" altLang="zh-CN" i="1">
                        <a:latin typeface="Cambria Math"/>
                      </a:rPr>
                      <m:t>+</m:t>
                    </m:r>
                    <m:r>
                      <a:rPr lang="en-US" altLang="zh-CN" i="1">
                        <a:latin typeface="Cambria Math"/>
                      </a:rPr>
                      <m:t>𝐵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  <m:r>
                      <a:rPr lang="en-US" altLang="zh-CN" i="1">
                        <a:latin typeface="Cambria Math"/>
                      </a:rPr>
                      <m:t>𝐶</m:t>
                    </m:r>
                  </m:oMath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2995522"/>
                <a:ext cx="3454728" cy="462434"/>
              </a:xfrm>
              <a:prstGeom prst="rect">
                <a:avLst/>
              </a:prstGeom>
              <a:blipFill rotWithShape="1">
                <a:blip r:embed="rId4"/>
                <a:stretch>
                  <a:fillRect l="-2646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763688" y="1600364"/>
                <a:ext cx="6120680" cy="462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Y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/>
                          </a:rPr>
                          <m:t>𝐴</m:t>
                        </m:r>
                      </m:e>
                    </m:acc>
                    <m:acc>
                      <m:accPr>
                        <m:chr m:val="̅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/>
                          </a:rPr>
                          <m:t>𝐵</m:t>
                        </m:r>
                      </m:e>
                    </m:acc>
                    <m:r>
                      <a:rPr lang="en-US" altLang="zh-CN" i="1">
                        <a:latin typeface="Cambria Math"/>
                      </a:rPr>
                      <m:t>𝐶</m:t>
                    </m:r>
                    <m:r>
                      <a:rPr lang="en-US" altLang="zh-CN" i="1">
                        <a:latin typeface="Cambria Math"/>
                      </a:rPr>
                      <m:t>+ </m:t>
                    </m:r>
                    <m:acc>
                      <m:accPr>
                        <m:chr m:val="̅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/>
                          </a:rPr>
                          <m:t>𝐴</m:t>
                        </m:r>
                      </m:e>
                    </m:acc>
                    <m:acc>
                      <m:accPr>
                        <m:chr m:val="̅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/>
                          </a:rPr>
                          <m:t>𝐵</m:t>
                        </m:r>
                      </m:e>
                    </m:acc>
                    <m:acc>
                      <m:accPr>
                        <m:chr m:val="̅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/>
                          </a:rPr>
                          <m:t>𝐶</m:t>
                        </m:r>
                      </m:e>
                    </m:acc>
                    <m:r>
                      <a:rPr lang="en-US" altLang="zh-CN" i="1">
                        <a:latin typeface="Cambria Math"/>
                      </a:rPr>
                      <m:t>+</m:t>
                    </m:r>
                    <m:r>
                      <a:rPr lang="en-US" altLang="zh-CN" i="1">
                        <a:latin typeface="Cambria Math"/>
                      </a:rPr>
                      <m:t>𝐴𝐵</m:t>
                    </m:r>
                    <m:r>
                      <a:rPr lang="en-US" altLang="zh-CN" i="1">
                        <a:latin typeface="Cambria Math"/>
                      </a:rPr>
                      <m:t>+</m:t>
                    </m:r>
                    <m:r>
                      <a:rPr lang="en-US" altLang="zh-CN" i="1">
                        <a:latin typeface="Cambria Math"/>
                      </a:rPr>
                      <m:t>𝐴𝐶</m:t>
                    </m:r>
                    <m:r>
                      <a:rPr lang="en-US" altLang="zh-CN" i="1">
                        <a:latin typeface="Cambria Math"/>
                      </a:rPr>
                      <m:t>+</m:t>
                    </m:r>
                    <m:r>
                      <a:rPr lang="en-US" altLang="zh-CN" i="1">
                        <a:latin typeface="Cambria Math"/>
                      </a:rPr>
                      <m:t>𝐵𝐶</m:t>
                    </m:r>
                    <m:r>
                      <a:rPr lang="en-US" altLang="zh-CN" i="1">
                        <a:latin typeface="Cambria Math"/>
                      </a:rPr>
                      <m:t>+</m:t>
                    </m:r>
                    <m:r>
                      <a:rPr lang="en-US" altLang="zh-CN" i="1">
                        <a:latin typeface="Cambria Math"/>
                      </a:rPr>
                      <m:t>𝐴𝐵𝐶</m:t>
                    </m:r>
                  </m:oMath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1600364"/>
                <a:ext cx="6120680" cy="462434"/>
              </a:xfrm>
              <a:prstGeom prst="rect">
                <a:avLst/>
              </a:prstGeom>
              <a:blipFill rotWithShape="1">
                <a:blip r:embed="rId5"/>
                <a:stretch>
                  <a:fillRect l="-1494" t="-9333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763688" y="3693101"/>
                <a:ext cx="2899512" cy="5115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altLang="zh-CN" dirty="0"/>
                  <a:t>Y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/>
                          </a:rPr>
                          <m:t>𝐴</m:t>
                        </m:r>
                      </m:e>
                    </m:acc>
                    <m:acc>
                      <m:accPr>
                        <m:chr m:val="̅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/>
                          </a:rPr>
                          <m:t>𝐵</m:t>
                        </m:r>
                      </m:e>
                    </m:acc>
                    <m:r>
                      <a:rPr lang="en-US" altLang="zh-CN" i="1">
                        <a:latin typeface="Cambria Math"/>
                      </a:rPr>
                      <m:t>+</m:t>
                    </m:r>
                    <m:r>
                      <a:rPr lang="en-US" altLang="zh-CN" i="1">
                        <a:latin typeface="Cambria Math"/>
                      </a:rPr>
                      <m:t>𝐴𝐵</m:t>
                    </m:r>
                    <m:r>
                      <a:rPr lang="en-US" altLang="zh-CN" i="1"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𝐴</m:t>
                            </m:r>
                          </m:e>
                        </m:acc>
                        <m:r>
                          <a:rPr lang="en-US" altLang="zh-CN" i="1">
                            <a:latin typeface="Cambria Math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𝐵</m:t>
                            </m:r>
                          </m:e>
                        </m:acc>
                      </m:e>
                    </m:acc>
                    <m:r>
                      <a:rPr lang="en-US" altLang="zh-CN" i="1">
                        <a:latin typeface="Cambria Math"/>
                      </a:rPr>
                      <m:t>𝐶</m:t>
                    </m:r>
                  </m:oMath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693101"/>
                <a:ext cx="2899512" cy="511550"/>
              </a:xfrm>
              <a:prstGeom prst="rect">
                <a:avLst/>
              </a:prstGeom>
              <a:blipFill rotWithShape="1">
                <a:blip r:embed="rId6"/>
                <a:stretch>
                  <a:fillRect l="-3151" b="-26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763688" y="4439796"/>
                <a:ext cx="2899512" cy="5115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altLang="zh-CN" dirty="0"/>
                  <a:t>Y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/>
                          </a:rPr>
                          <m:t>𝐴</m:t>
                        </m:r>
                      </m:e>
                    </m:acc>
                    <m:acc>
                      <m:accPr>
                        <m:chr m:val="̅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/>
                          </a:rPr>
                          <m:t>𝐵</m:t>
                        </m:r>
                      </m:e>
                    </m:acc>
                    <m:r>
                      <a:rPr lang="en-US" altLang="zh-CN" i="1"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𝐴</m:t>
                            </m:r>
                          </m:e>
                        </m:acc>
                        <m:r>
                          <a:rPr lang="en-US" altLang="zh-CN" i="1">
                            <a:latin typeface="Cambria Math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𝐵</m:t>
                            </m:r>
                          </m:e>
                        </m:acc>
                      </m:e>
                    </m:acc>
                    <m:r>
                      <a:rPr lang="en-US" altLang="zh-CN" i="1">
                        <a:latin typeface="Cambria Math"/>
                      </a:rPr>
                      <m:t>𝐶</m:t>
                    </m:r>
                    <m:r>
                      <a:rPr lang="en-US" altLang="zh-CN" i="1">
                        <a:latin typeface="Cambria Math"/>
                      </a:rPr>
                      <m:t>+</m:t>
                    </m:r>
                    <m:r>
                      <a:rPr lang="en-US" altLang="zh-CN" i="1">
                        <a:latin typeface="Cambria Math"/>
                      </a:rPr>
                      <m:t>𝐴𝐵</m:t>
                    </m:r>
                  </m:oMath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4439796"/>
                <a:ext cx="2899512" cy="511550"/>
              </a:xfrm>
              <a:prstGeom prst="rect">
                <a:avLst/>
              </a:prstGeom>
              <a:blipFill rotWithShape="1">
                <a:blip r:embed="rId7"/>
                <a:stretch>
                  <a:fillRect l="-3151" b="-26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763688" y="5186491"/>
                <a:ext cx="2434641" cy="462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altLang="zh-CN" dirty="0"/>
                  <a:t>Y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/>
                          </a:rPr>
                          <m:t>𝐴</m:t>
                        </m:r>
                      </m:e>
                    </m:acc>
                    <m:acc>
                      <m:accPr>
                        <m:chr m:val="̅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/>
                          </a:rPr>
                          <m:t>𝐵</m:t>
                        </m:r>
                      </m:e>
                    </m:acc>
                    <m:r>
                      <a:rPr lang="en-US" altLang="zh-CN" i="1">
                        <a:latin typeface="Cambria Math"/>
                      </a:rPr>
                      <m:t>+</m:t>
                    </m:r>
                    <m:r>
                      <a:rPr lang="en-US" altLang="zh-CN" i="1">
                        <a:latin typeface="Cambria Math"/>
                      </a:rPr>
                      <m:t>𝐶</m:t>
                    </m:r>
                    <m:r>
                      <a:rPr lang="en-US" altLang="zh-CN" i="1">
                        <a:latin typeface="Cambria Math"/>
                      </a:rPr>
                      <m:t>+</m:t>
                    </m:r>
                    <m:r>
                      <a:rPr lang="en-US" altLang="zh-CN" i="1">
                        <a:latin typeface="Cambria Math"/>
                      </a:rPr>
                      <m:t>𝐴𝐵</m:t>
                    </m:r>
                  </m:oMath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5186491"/>
                <a:ext cx="2434641" cy="462434"/>
              </a:xfrm>
              <a:prstGeom prst="rect">
                <a:avLst/>
              </a:prstGeom>
              <a:blipFill rotWithShape="1">
                <a:blip r:embed="rId8"/>
                <a:stretch>
                  <a:fillRect l="-3750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右箭头 13"/>
          <p:cNvSpPr/>
          <p:nvPr/>
        </p:nvSpPr>
        <p:spPr>
          <a:xfrm>
            <a:off x="1068760" y="2348880"/>
            <a:ext cx="504056" cy="3864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1068760" y="3046459"/>
            <a:ext cx="504056" cy="3864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1068760" y="3744038"/>
            <a:ext cx="504056" cy="3864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>
            <a:off x="1068760" y="4490733"/>
            <a:ext cx="504056" cy="3864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>
            <a:off x="1069619" y="5237428"/>
            <a:ext cx="504056" cy="3864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441657" y="2735349"/>
            <a:ext cx="2137445" cy="1040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zh-CN" altLang="en-US" sz="2800" dirty="0"/>
              <a:t>吸收律</a:t>
            </a:r>
            <a:endParaRPr lang="en-US" altLang="zh-CN" sz="2800" dirty="0"/>
          </a:p>
          <a:p>
            <a: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 sz="2800" spc="-5" dirty="0">
                <a:solidFill>
                  <a:srgbClr val="000099"/>
                </a:solidFill>
                <a:latin typeface="Arial"/>
                <a:cs typeface="Arial"/>
              </a:rPr>
              <a:t>(Absorption)</a:t>
            </a:r>
            <a:endParaRPr lang="zh-CN" altLang="en-US" sz="2800" dirty="0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0683497"/>
              </p:ext>
            </p:extLst>
          </p:nvPr>
        </p:nvGraphicFramePr>
        <p:xfrm>
          <a:off x="5292080" y="3820838"/>
          <a:ext cx="3644900" cy="238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4" name="公式" r:id="rId9" imgW="1435100" imgH="1041400" progId="Equation.3">
                  <p:embed/>
                </p:oleObj>
              </mc:Choice>
              <mc:Fallback>
                <p:oleObj name="公式" r:id="rId9" imgW="1435100" imgH="1041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3820838"/>
                        <a:ext cx="3644900" cy="238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952995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2" grpId="0"/>
      <p:bldP spid="13" grpId="0"/>
      <p:bldP spid="14" grpId="0" animBg="1"/>
      <p:bldP spid="15" grpId="0" animBg="1"/>
      <p:bldP spid="16" grpId="0" animBg="1"/>
      <p:bldP spid="18" grpId="0" animBg="1"/>
      <p:bldP spid="19" grpId="0" animBg="1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132FF-72FF-4EE2-8B35-F565E7CA617E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47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2.3 </a:t>
            </a:r>
            <a:r>
              <a:rPr lang="zh-CN" altLang="en-US" dirty="0"/>
              <a:t>图解法</a:t>
            </a:r>
            <a:r>
              <a:rPr lang="en-US" altLang="zh-CN" dirty="0"/>
              <a:t>(</a:t>
            </a:r>
            <a:r>
              <a:rPr lang="zh-CN" altLang="en-US" dirty="0"/>
              <a:t>卡诺图</a:t>
            </a:r>
            <a:r>
              <a:rPr lang="en-US" altLang="zh-CN" dirty="0"/>
              <a:t>)</a:t>
            </a:r>
            <a:r>
              <a:rPr lang="zh-CN" altLang="en-US" dirty="0"/>
              <a:t>化简逻辑函数</a:t>
            </a:r>
          </a:p>
          <a:p>
            <a:pPr lvl="1"/>
            <a:r>
              <a:rPr lang="zh-CN" altLang="en-US" dirty="0"/>
              <a:t>卡诺图：</a:t>
            </a:r>
            <a:r>
              <a:rPr lang="en-US" altLang="zh-CN" sz="2200" dirty="0" err="1"/>
              <a:t>Karnaugh</a:t>
            </a:r>
            <a:r>
              <a:rPr lang="en-US" altLang="zh-CN" sz="2200" dirty="0"/>
              <a:t> Map</a:t>
            </a:r>
            <a:r>
              <a:rPr lang="zh-CN" altLang="en-US" sz="2200" dirty="0"/>
              <a:t>（</a:t>
            </a:r>
            <a:r>
              <a:rPr lang="en-US" altLang="zh-CN" sz="2200" dirty="0"/>
              <a:t>by Maurice </a:t>
            </a:r>
            <a:r>
              <a:rPr lang="en-US" altLang="zh-CN" sz="2200" dirty="0" err="1"/>
              <a:t>Karnaugh</a:t>
            </a:r>
            <a:r>
              <a:rPr lang="zh-CN" altLang="en-US" sz="2200" dirty="0"/>
              <a:t>，</a:t>
            </a:r>
            <a:r>
              <a:rPr lang="en-US" altLang="zh-CN" sz="2200" dirty="0"/>
              <a:t>1953</a:t>
            </a:r>
            <a:r>
              <a:rPr lang="zh-CN" altLang="en-US" sz="2200" dirty="0"/>
              <a:t>）；</a:t>
            </a:r>
            <a:endParaRPr lang="zh-CN" altLang="en-US" dirty="0"/>
          </a:p>
          <a:p>
            <a:pPr lvl="1"/>
            <a:r>
              <a:rPr lang="zh-CN" altLang="en-US" dirty="0"/>
              <a:t>卡诺图：逻辑函数的图示表示，把最小项填入卡诺图，利用相邻最小项的互补性，消去一个变量，实现化简。</a:t>
            </a:r>
          </a:p>
          <a:p>
            <a:pPr lvl="1"/>
            <a:r>
              <a:rPr lang="zh-CN" altLang="en-US" dirty="0"/>
              <a:t>卡诺图的构成</a:t>
            </a:r>
          </a:p>
          <a:p>
            <a:pPr marL="952500" lvl="2" indent="-19050">
              <a:buFont typeface="Wingdings" pitchFamily="2" charset="2"/>
              <a:buNone/>
            </a:pPr>
            <a:r>
              <a:rPr lang="zh-CN" altLang="en-US" dirty="0"/>
              <a:t>	</a:t>
            </a:r>
            <a:r>
              <a:rPr lang="en-US" altLang="zh-CN" dirty="0"/>
              <a:t>(1)</a:t>
            </a:r>
            <a:r>
              <a:rPr lang="zh-CN" altLang="en-US" dirty="0"/>
              <a:t>由矩形或正方形组成的图形</a:t>
            </a:r>
          </a:p>
          <a:p>
            <a:pPr marL="952500" lvl="2" indent="-19050">
              <a:buFont typeface="Wingdings" pitchFamily="2" charset="2"/>
              <a:buNone/>
            </a:pPr>
            <a:r>
              <a:rPr lang="zh-CN" altLang="en-US" dirty="0"/>
              <a:t>	</a:t>
            </a:r>
            <a:r>
              <a:rPr lang="en-US" altLang="zh-CN" dirty="0"/>
              <a:t>(2)</a:t>
            </a:r>
            <a:r>
              <a:rPr lang="zh-CN" altLang="en-US" dirty="0"/>
              <a:t>将矩形分成若干小方块，每个小方块对应一个最小项。</a:t>
            </a:r>
          </a:p>
        </p:txBody>
      </p:sp>
    </p:spTree>
    <p:extLst>
      <p:ext uri="{BB962C8B-B14F-4D97-AF65-F5344CB8AC3E}">
        <p14:creationId xmlns:p14="http://schemas.microsoft.com/office/powerpoint/2010/main" val="827930592"/>
      </p:ext>
    </p:extLst>
  </p:cSld>
  <p:clrMapOvr>
    <a:masterClrMapping/>
  </p:clrMapOvr>
  <p:transition spd="slow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</a:t>
            </a:r>
          </a:p>
        </p:txBody>
      </p:sp>
      <p:sp>
        <p:nvSpPr>
          <p:cNvPr id="2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ECC7F-99DE-4642-A629-4010D8792F29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484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/>
              <a:t>2.3 </a:t>
            </a:r>
            <a:r>
              <a:rPr lang="zh-CN" altLang="en-US"/>
              <a:t>图解法</a:t>
            </a:r>
            <a:r>
              <a:rPr lang="en-US" altLang="zh-CN"/>
              <a:t>(</a:t>
            </a:r>
            <a:r>
              <a:rPr lang="zh-CN" altLang="en-US"/>
              <a:t>卡诺图</a:t>
            </a:r>
            <a:r>
              <a:rPr lang="en-US" altLang="zh-CN"/>
              <a:t>)</a:t>
            </a:r>
            <a:r>
              <a:rPr lang="zh-CN" altLang="en-US"/>
              <a:t>化简逻辑函数</a:t>
            </a:r>
          </a:p>
          <a:p>
            <a:pPr lvl="1"/>
            <a:r>
              <a:rPr lang="en-US" altLang="zh-CN"/>
              <a:t>1</a:t>
            </a:r>
            <a:r>
              <a:rPr lang="zh-CN" altLang="en-US"/>
              <a:t>变量卡诺图</a:t>
            </a:r>
          </a:p>
          <a:p>
            <a:endParaRPr lang="en-US" altLang="zh-CN"/>
          </a:p>
        </p:txBody>
      </p:sp>
      <p:sp>
        <p:nvSpPr>
          <p:cNvPr id="148484" name="Text Box 4"/>
          <p:cNvSpPr txBox="1">
            <a:spLocks noChangeArrowheads="1"/>
          </p:cNvSpPr>
          <p:nvPr/>
        </p:nvSpPr>
        <p:spPr bwMode="auto">
          <a:xfrm>
            <a:off x="1524000" y="2971800"/>
            <a:ext cx="1512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整体为</a:t>
            </a:r>
            <a:r>
              <a:rPr kumimoji="0" lang="en-US" altLang="zh-CN">
                <a:latin typeface="华文新魏" pitchFamily="2" charset="-122"/>
                <a:ea typeface="华文新魏" pitchFamily="2" charset="-122"/>
              </a:rPr>
              <a:t>1</a:t>
            </a:r>
          </a:p>
        </p:txBody>
      </p:sp>
      <p:grpSp>
        <p:nvGrpSpPr>
          <p:cNvPr id="148503" name="Group 23"/>
          <p:cNvGrpSpPr>
            <a:grpSpLocks/>
          </p:cNvGrpSpPr>
          <p:nvPr/>
        </p:nvGrpSpPr>
        <p:grpSpPr bwMode="auto">
          <a:xfrm>
            <a:off x="1371600" y="4267200"/>
            <a:ext cx="4191000" cy="830263"/>
            <a:chOff x="864" y="2688"/>
            <a:chExt cx="2640" cy="523"/>
          </a:xfrm>
        </p:grpSpPr>
        <p:sp>
          <p:nvSpPr>
            <p:cNvPr id="148488" name="Text Box 8"/>
            <p:cNvSpPr txBox="1">
              <a:spLocks noChangeArrowheads="1"/>
            </p:cNvSpPr>
            <p:nvPr/>
          </p:nvSpPr>
          <p:spPr bwMode="auto">
            <a:xfrm>
              <a:off x="864" y="2688"/>
              <a:ext cx="2640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>
                  <a:latin typeface="华文新魏" pitchFamily="2" charset="-122"/>
                  <a:ea typeface="华文新魏" pitchFamily="2" charset="-122"/>
                </a:rPr>
                <a:t>只有一个变量，将大方框划分为左、右两部分，表示</a:t>
              </a:r>
            </a:p>
          </p:txBody>
        </p:sp>
        <p:graphicFrame>
          <p:nvGraphicFramePr>
            <p:cNvPr id="148489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84096976"/>
                </p:ext>
              </p:extLst>
            </p:nvPr>
          </p:nvGraphicFramePr>
          <p:xfrm>
            <a:off x="2881" y="2954"/>
            <a:ext cx="400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50" name="Equation" r:id="rId3" imgW="355320" imgH="228600" progId="Equation.3">
                    <p:embed/>
                  </p:oleObj>
                </mc:Choice>
                <mc:Fallback>
                  <p:oleObj name="Equation" r:id="rId3" imgW="35532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1" y="2954"/>
                          <a:ext cx="400" cy="2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8493" name="Group 13"/>
          <p:cNvGrpSpPr>
            <a:grpSpLocks/>
          </p:cNvGrpSpPr>
          <p:nvPr/>
        </p:nvGrpSpPr>
        <p:grpSpPr bwMode="auto">
          <a:xfrm>
            <a:off x="7162800" y="2590800"/>
            <a:ext cx="1143000" cy="914400"/>
            <a:chOff x="2976" y="1824"/>
            <a:chExt cx="720" cy="576"/>
          </a:xfrm>
        </p:grpSpPr>
        <p:sp>
          <p:nvSpPr>
            <p:cNvPr id="148491" name="Rectangle 11"/>
            <p:cNvSpPr>
              <a:spLocks noChangeArrowheads="1"/>
            </p:cNvSpPr>
            <p:nvPr/>
          </p:nvSpPr>
          <p:spPr bwMode="auto">
            <a:xfrm>
              <a:off x="2976" y="1824"/>
              <a:ext cx="720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492" name="Text Box 12"/>
            <p:cNvSpPr txBox="1">
              <a:spLocks noChangeArrowheads="1"/>
            </p:cNvSpPr>
            <p:nvPr/>
          </p:nvSpPr>
          <p:spPr bwMode="auto">
            <a:xfrm>
              <a:off x="3216" y="1968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1</a:t>
              </a:r>
            </a:p>
          </p:txBody>
        </p:sp>
      </p:grpSp>
      <p:grpSp>
        <p:nvGrpSpPr>
          <p:cNvPr id="148501" name="Group 21"/>
          <p:cNvGrpSpPr>
            <a:grpSpLocks/>
          </p:cNvGrpSpPr>
          <p:nvPr/>
        </p:nvGrpSpPr>
        <p:grpSpPr bwMode="auto">
          <a:xfrm>
            <a:off x="7162800" y="4114800"/>
            <a:ext cx="1143000" cy="914400"/>
            <a:chOff x="4512" y="2592"/>
            <a:chExt cx="720" cy="576"/>
          </a:xfrm>
        </p:grpSpPr>
        <p:graphicFrame>
          <p:nvGraphicFramePr>
            <p:cNvPr id="148495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67864142"/>
                </p:ext>
              </p:extLst>
            </p:nvPr>
          </p:nvGraphicFramePr>
          <p:xfrm>
            <a:off x="4590" y="2592"/>
            <a:ext cx="557" cy="5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51" name="公式" r:id="rId5" imgW="380880" imgH="431640" progId="Equation.3">
                    <p:embed/>
                  </p:oleObj>
                </mc:Choice>
                <mc:Fallback>
                  <p:oleObj name="公式" r:id="rId5" imgW="38088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0" y="2592"/>
                          <a:ext cx="557" cy="5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8490" name="Rectangle 10"/>
            <p:cNvSpPr>
              <a:spLocks noChangeArrowheads="1"/>
            </p:cNvSpPr>
            <p:nvPr/>
          </p:nvSpPr>
          <p:spPr bwMode="auto">
            <a:xfrm>
              <a:off x="4512" y="2592"/>
              <a:ext cx="720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494" name="Line 14"/>
            <p:cNvSpPr>
              <a:spLocks noChangeShapeType="1"/>
            </p:cNvSpPr>
            <p:nvPr/>
          </p:nvSpPr>
          <p:spPr bwMode="auto">
            <a:xfrm>
              <a:off x="4896" y="259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8504" name="Group 24"/>
          <p:cNvGrpSpPr>
            <a:grpSpLocks/>
          </p:cNvGrpSpPr>
          <p:nvPr/>
        </p:nvGrpSpPr>
        <p:grpSpPr bwMode="auto">
          <a:xfrm>
            <a:off x="1447800" y="5410200"/>
            <a:ext cx="4191000" cy="830263"/>
            <a:chOff x="912" y="3408"/>
            <a:chExt cx="2640" cy="523"/>
          </a:xfrm>
        </p:grpSpPr>
        <p:sp>
          <p:nvSpPr>
            <p:cNvPr id="148496" name="Text Box 16"/>
            <p:cNvSpPr txBox="1">
              <a:spLocks noChangeArrowheads="1"/>
            </p:cNvSpPr>
            <p:nvPr/>
          </p:nvSpPr>
          <p:spPr bwMode="auto">
            <a:xfrm>
              <a:off x="912" y="3408"/>
              <a:ext cx="2640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dirty="0">
                  <a:latin typeface="华文新魏" pitchFamily="2" charset="-122"/>
                  <a:ea typeface="华文新魏" pitchFamily="2" charset="-122"/>
                </a:rPr>
                <a:t>也可以将大方框划分为上、下两部分，表示</a:t>
              </a:r>
            </a:p>
          </p:txBody>
        </p:sp>
        <p:graphicFrame>
          <p:nvGraphicFramePr>
            <p:cNvPr id="148497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75066394"/>
                </p:ext>
              </p:extLst>
            </p:nvPr>
          </p:nvGraphicFramePr>
          <p:xfrm>
            <a:off x="2190" y="3674"/>
            <a:ext cx="400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52" name="Equation" r:id="rId7" imgW="355320" imgH="228600" progId="Equation.3">
                    <p:embed/>
                  </p:oleObj>
                </mc:Choice>
                <mc:Fallback>
                  <p:oleObj name="Equation" r:id="rId7" imgW="35532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0" y="3674"/>
                          <a:ext cx="400" cy="2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8502" name="Group 22"/>
          <p:cNvGrpSpPr>
            <a:grpSpLocks/>
          </p:cNvGrpSpPr>
          <p:nvPr/>
        </p:nvGrpSpPr>
        <p:grpSpPr bwMode="auto">
          <a:xfrm>
            <a:off x="7162800" y="5310188"/>
            <a:ext cx="1143000" cy="965200"/>
            <a:chOff x="4512" y="3345"/>
            <a:chExt cx="720" cy="608"/>
          </a:xfrm>
        </p:grpSpPr>
        <p:sp>
          <p:nvSpPr>
            <p:cNvPr id="148498" name="Rectangle 18"/>
            <p:cNvSpPr>
              <a:spLocks noChangeArrowheads="1"/>
            </p:cNvSpPr>
            <p:nvPr/>
          </p:nvSpPr>
          <p:spPr bwMode="auto">
            <a:xfrm>
              <a:off x="4512" y="3360"/>
              <a:ext cx="720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499" name="Line 19"/>
            <p:cNvSpPr>
              <a:spLocks noChangeShapeType="1"/>
            </p:cNvSpPr>
            <p:nvPr/>
          </p:nvSpPr>
          <p:spPr bwMode="auto">
            <a:xfrm>
              <a:off x="4512" y="364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8500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4466595"/>
                </p:ext>
              </p:extLst>
            </p:nvPr>
          </p:nvGraphicFramePr>
          <p:xfrm>
            <a:off x="4770" y="3345"/>
            <a:ext cx="186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53" name="公式" r:id="rId9" imgW="126720" imgH="457200" progId="Equation.3">
                    <p:embed/>
                  </p:oleObj>
                </mc:Choice>
                <mc:Fallback>
                  <p:oleObj name="公式" r:id="rId9" imgW="12672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0" y="3345"/>
                          <a:ext cx="186" cy="6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48531394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8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8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8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8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48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</a:t>
            </a:r>
          </a:p>
        </p:txBody>
      </p:sp>
      <p:sp>
        <p:nvSpPr>
          <p:cNvPr id="3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A811C-18FF-4873-BF7F-09412237C8BA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495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412776"/>
            <a:ext cx="8122096" cy="4607024"/>
          </a:xfrm>
        </p:spPr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图解法</a:t>
            </a:r>
            <a:r>
              <a:rPr lang="en-US" altLang="zh-CN" dirty="0"/>
              <a:t>(</a:t>
            </a:r>
            <a:r>
              <a:rPr lang="zh-CN" altLang="en-US" dirty="0"/>
              <a:t>卡诺图</a:t>
            </a:r>
            <a:r>
              <a:rPr lang="en-US" altLang="zh-CN" dirty="0"/>
              <a:t>)</a:t>
            </a:r>
            <a:r>
              <a:rPr lang="zh-CN" altLang="en-US" dirty="0"/>
              <a:t>化简逻辑函数</a:t>
            </a:r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变量卡诺图：假设两个变量分别为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</a:p>
          <a:p>
            <a:endParaRPr lang="en-US" altLang="zh-CN" dirty="0"/>
          </a:p>
        </p:txBody>
      </p:sp>
      <p:grpSp>
        <p:nvGrpSpPr>
          <p:cNvPr id="149538" name="Group 34"/>
          <p:cNvGrpSpPr>
            <a:grpSpLocks/>
          </p:cNvGrpSpPr>
          <p:nvPr/>
        </p:nvGrpSpPr>
        <p:grpSpPr bwMode="auto">
          <a:xfrm>
            <a:off x="2663552" y="2969939"/>
            <a:ext cx="2971800" cy="830263"/>
            <a:chOff x="1008" y="1776"/>
            <a:chExt cx="1872" cy="523"/>
          </a:xfrm>
        </p:grpSpPr>
        <p:sp>
          <p:nvSpPr>
            <p:cNvPr id="149512" name="Text Box 8"/>
            <p:cNvSpPr txBox="1">
              <a:spLocks noChangeArrowheads="1"/>
            </p:cNvSpPr>
            <p:nvPr/>
          </p:nvSpPr>
          <p:spPr bwMode="auto">
            <a:xfrm>
              <a:off x="1008" y="1776"/>
              <a:ext cx="1872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>
                  <a:latin typeface="华文新魏" pitchFamily="2" charset="-122"/>
                  <a:ea typeface="华文新魏" pitchFamily="2" charset="-122"/>
                </a:rPr>
                <a:t>一个变量用大方框左、右两部分表示</a:t>
              </a:r>
            </a:p>
          </p:txBody>
        </p:sp>
        <p:graphicFrame>
          <p:nvGraphicFramePr>
            <p:cNvPr id="149513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07315327"/>
                </p:ext>
              </p:extLst>
            </p:nvPr>
          </p:nvGraphicFramePr>
          <p:xfrm>
            <a:off x="2238" y="2042"/>
            <a:ext cx="400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360" name="Equation" r:id="rId3" imgW="355320" imgH="228600" progId="Equation.3">
                    <p:embed/>
                  </p:oleObj>
                </mc:Choice>
                <mc:Fallback>
                  <p:oleObj name="Equation" r:id="rId3" imgW="35532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8" y="2042"/>
                          <a:ext cx="400" cy="2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9544" name="Group 40"/>
          <p:cNvGrpSpPr>
            <a:grpSpLocks/>
          </p:cNvGrpSpPr>
          <p:nvPr/>
        </p:nvGrpSpPr>
        <p:grpSpPr bwMode="auto">
          <a:xfrm>
            <a:off x="7162800" y="2743200"/>
            <a:ext cx="1143000" cy="914400"/>
            <a:chOff x="4512" y="1728"/>
            <a:chExt cx="720" cy="576"/>
          </a:xfrm>
        </p:grpSpPr>
        <p:graphicFrame>
          <p:nvGraphicFramePr>
            <p:cNvPr id="149514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89469049"/>
                </p:ext>
              </p:extLst>
            </p:nvPr>
          </p:nvGraphicFramePr>
          <p:xfrm>
            <a:off x="4590" y="1728"/>
            <a:ext cx="557" cy="5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361" name="公式" r:id="rId5" imgW="380880" imgH="431640" progId="Equation.3">
                    <p:embed/>
                  </p:oleObj>
                </mc:Choice>
                <mc:Fallback>
                  <p:oleObj name="公式" r:id="rId5" imgW="38088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0" y="1728"/>
                          <a:ext cx="557" cy="5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9515" name="Rectangle 11"/>
            <p:cNvSpPr>
              <a:spLocks noChangeArrowheads="1"/>
            </p:cNvSpPr>
            <p:nvPr/>
          </p:nvSpPr>
          <p:spPr bwMode="auto">
            <a:xfrm>
              <a:off x="4512" y="1728"/>
              <a:ext cx="720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516" name="Line 12"/>
            <p:cNvSpPr>
              <a:spLocks noChangeShapeType="1"/>
            </p:cNvSpPr>
            <p:nvPr/>
          </p:nvSpPr>
          <p:spPr bwMode="auto">
            <a:xfrm>
              <a:off x="4896" y="172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9539" name="Group 35"/>
          <p:cNvGrpSpPr>
            <a:grpSpLocks/>
          </p:cNvGrpSpPr>
          <p:nvPr/>
        </p:nvGrpSpPr>
        <p:grpSpPr bwMode="auto">
          <a:xfrm>
            <a:off x="2663552" y="3960539"/>
            <a:ext cx="3276600" cy="830263"/>
            <a:chOff x="1008" y="2400"/>
            <a:chExt cx="2064" cy="523"/>
          </a:xfrm>
        </p:grpSpPr>
        <p:sp>
          <p:nvSpPr>
            <p:cNvPr id="149517" name="Text Box 13"/>
            <p:cNvSpPr txBox="1">
              <a:spLocks noChangeArrowheads="1"/>
            </p:cNvSpPr>
            <p:nvPr/>
          </p:nvSpPr>
          <p:spPr bwMode="auto">
            <a:xfrm>
              <a:off x="1008" y="2400"/>
              <a:ext cx="2064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>
                  <a:latin typeface="华文新魏" pitchFamily="2" charset="-122"/>
                  <a:ea typeface="华文新魏" pitchFamily="2" charset="-122"/>
                </a:rPr>
                <a:t>另一个变量用大方框上、下两部分表示</a:t>
              </a:r>
            </a:p>
          </p:txBody>
        </p:sp>
        <p:graphicFrame>
          <p:nvGraphicFramePr>
            <p:cNvPr id="149518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79418106"/>
                </p:ext>
              </p:extLst>
            </p:nvPr>
          </p:nvGraphicFramePr>
          <p:xfrm>
            <a:off x="2265" y="2666"/>
            <a:ext cx="442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362" name="Equation" r:id="rId7" imgW="393480" imgH="228600" progId="Equation.3">
                    <p:embed/>
                  </p:oleObj>
                </mc:Choice>
                <mc:Fallback>
                  <p:oleObj name="Equation" r:id="rId7" imgW="3934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5" y="2666"/>
                          <a:ext cx="442" cy="2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9545" name="Group 41"/>
          <p:cNvGrpSpPr>
            <a:grpSpLocks/>
          </p:cNvGrpSpPr>
          <p:nvPr/>
        </p:nvGrpSpPr>
        <p:grpSpPr bwMode="auto">
          <a:xfrm>
            <a:off x="7162800" y="3935413"/>
            <a:ext cx="1143000" cy="965200"/>
            <a:chOff x="4512" y="2479"/>
            <a:chExt cx="720" cy="608"/>
          </a:xfrm>
        </p:grpSpPr>
        <p:sp>
          <p:nvSpPr>
            <p:cNvPr id="149519" name="Rectangle 15"/>
            <p:cNvSpPr>
              <a:spLocks noChangeArrowheads="1"/>
            </p:cNvSpPr>
            <p:nvPr/>
          </p:nvSpPr>
          <p:spPr bwMode="auto">
            <a:xfrm>
              <a:off x="4512" y="2496"/>
              <a:ext cx="720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520" name="Line 16"/>
            <p:cNvSpPr>
              <a:spLocks noChangeShapeType="1"/>
            </p:cNvSpPr>
            <p:nvPr/>
          </p:nvSpPr>
          <p:spPr bwMode="auto">
            <a:xfrm>
              <a:off x="4512" y="2784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9521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98693622"/>
                </p:ext>
              </p:extLst>
            </p:nvPr>
          </p:nvGraphicFramePr>
          <p:xfrm>
            <a:off x="4752" y="2479"/>
            <a:ext cx="223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363" name="公式" r:id="rId9" imgW="152280" imgH="457200" progId="Equation.3">
                    <p:embed/>
                  </p:oleObj>
                </mc:Choice>
                <mc:Fallback>
                  <p:oleObj name="公式" r:id="rId9" imgW="15228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2479"/>
                          <a:ext cx="223" cy="6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9525" name="Text Box 21"/>
          <p:cNvSpPr txBox="1">
            <a:spLocks noChangeArrowheads="1"/>
          </p:cNvSpPr>
          <p:nvPr/>
        </p:nvSpPr>
        <p:spPr bwMode="auto">
          <a:xfrm>
            <a:off x="2663552" y="5257800"/>
            <a:ext cx="3276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将两图合二为一，可得</a:t>
            </a:r>
            <a:r>
              <a:rPr kumimoji="0" lang="en-US" altLang="zh-CN">
                <a:latin typeface="华文新魏" pitchFamily="2" charset="-122"/>
                <a:ea typeface="华文新魏" pitchFamily="2" charset="-122"/>
              </a:rPr>
              <a:t>2</a:t>
            </a: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变量卡诺图</a:t>
            </a:r>
          </a:p>
        </p:txBody>
      </p:sp>
      <p:grpSp>
        <p:nvGrpSpPr>
          <p:cNvPr id="149534" name="Group 30"/>
          <p:cNvGrpSpPr>
            <a:grpSpLocks/>
          </p:cNvGrpSpPr>
          <p:nvPr/>
        </p:nvGrpSpPr>
        <p:grpSpPr bwMode="auto">
          <a:xfrm>
            <a:off x="6732588" y="4803777"/>
            <a:ext cx="1573212" cy="1544638"/>
            <a:chOff x="4241" y="3026"/>
            <a:chExt cx="991" cy="973"/>
          </a:xfrm>
        </p:grpSpPr>
        <p:sp>
          <p:nvSpPr>
            <p:cNvPr id="149526" name="Rectangle 22"/>
            <p:cNvSpPr>
              <a:spLocks noChangeArrowheads="1"/>
            </p:cNvSpPr>
            <p:nvPr/>
          </p:nvSpPr>
          <p:spPr bwMode="auto">
            <a:xfrm>
              <a:off x="4512" y="3408"/>
              <a:ext cx="720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527" name="Line 23"/>
            <p:cNvSpPr>
              <a:spLocks noChangeShapeType="1"/>
            </p:cNvSpPr>
            <p:nvPr/>
          </p:nvSpPr>
          <p:spPr bwMode="auto">
            <a:xfrm>
              <a:off x="4512" y="3696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9528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57370657"/>
                </p:ext>
              </p:extLst>
            </p:nvPr>
          </p:nvGraphicFramePr>
          <p:xfrm>
            <a:off x="4241" y="3391"/>
            <a:ext cx="223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364" name="公式" r:id="rId11" imgW="152280" imgH="457200" progId="Equation.3">
                    <p:embed/>
                  </p:oleObj>
                </mc:Choice>
                <mc:Fallback>
                  <p:oleObj name="公式" r:id="rId11" imgW="15228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1" y="3391"/>
                          <a:ext cx="223" cy="6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9529" name="Line 25"/>
            <p:cNvSpPr>
              <a:spLocks noChangeShapeType="1"/>
            </p:cNvSpPr>
            <p:nvPr/>
          </p:nvSpPr>
          <p:spPr bwMode="auto">
            <a:xfrm>
              <a:off x="4896" y="3408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49530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6914659"/>
                </p:ext>
              </p:extLst>
            </p:nvPr>
          </p:nvGraphicFramePr>
          <p:xfrm>
            <a:off x="4598" y="3026"/>
            <a:ext cx="557" cy="5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365" name="公式" r:id="rId13" imgW="380880" imgH="431640" progId="Equation.3">
                    <p:embed/>
                  </p:oleObj>
                </mc:Choice>
                <mc:Fallback>
                  <p:oleObj name="公式" r:id="rId13" imgW="38088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8" y="3026"/>
                          <a:ext cx="557" cy="5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9540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3549046"/>
              </p:ext>
            </p:extLst>
          </p:nvPr>
        </p:nvGraphicFramePr>
        <p:xfrm>
          <a:off x="7194550" y="5394325"/>
          <a:ext cx="5683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66" name="公式" r:id="rId15" imgW="228600" imgH="215640" progId="Equation.3">
                  <p:embed/>
                </p:oleObj>
              </mc:Choice>
              <mc:Fallback>
                <p:oleObj name="公式" r:id="rId15" imgW="2286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4550" y="5394325"/>
                        <a:ext cx="568325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41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2684352"/>
              </p:ext>
            </p:extLst>
          </p:nvPr>
        </p:nvGraphicFramePr>
        <p:xfrm>
          <a:off x="7781925" y="5394325"/>
          <a:ext cx="5683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67" name="公式" r:id="rId17" imgW="228600" imgH="215640" progId="Equation.3">
                  <p:embed/>
                </p:oleObj>
              </mc:Choice>
              <mc:Fallback>
                <p:oleObj name="公式" r:id="rId17" imgW="2286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1925" y="5394325"/>
                        <a:ext cx="568325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42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4433741"/>
              </p:ext>
            </p:extLst>
          </p:nvPr>
        </p:nvGraphicFramePr>
        <p:xfrm>
          <a:off x="7202488" y="5851525"/>
          <a:ext cx="538162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68" name="公式" r:id="rId19" imgW="215640" imgH="215640" progId="Equation.3">
                  <p:embed/>
                </p:oleObj>
              </mc:Choice>
              <mc:Fallback>
                <p:oleObj name="公式" r:id="rId19" imgW="215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2488" y="5851525"/>
                        <a:ext cx="538162" cy="538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43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1997260"/>
              </p:ext>
            </p:extLst>
          </p:nvPr>
        </p:nvGraphicFramePr>
        <p:xfrm>
          <a:off x="7820099" y="5970166"/>
          <a:ext cx="568325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69" name="公式" r:id="rId21" imgW="228600" imgH="164880" progId="Equation.3">
                  <p:embed/>
                </p:oleObj>
              </mc:Choice>
              <mc:Fallback>
                <p:oleObj name="公式" r:id="rId21" imgW="22860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0099" y="5970166"/>
                        <a:ext cx="568325" cy="411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398699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9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9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9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9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9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9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9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9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9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9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9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9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9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9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25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</a:t>
            </a:r>
          </a:p>
        </p:txBody>
      </p:sp>
      <p:sp>
        <p:nvSpPr>
          <p:cNvPr id="5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59D6A-1407-45E3-96BF-7E5F7B4F6836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505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/>
              <a:t>2.3 </a:t>
            </a:r>
            <a:r>
              <a:rPr lang="zh-CN" altLang="en-US"/>
              <a:t>图解法</a:t>
            </a:r>
            <a:r>
              <a:rPr lang="en-US" altLang="zh-CN"/>
              <a:t>(</a:t>
            </a:r>
            <a:r>
              <a:rPr lang="zh-CN" altLang="en-US"/>
              <a:t>卡诺图</a:t>
            </a:r>
            <a:r>
              <a:rPr lang="en-US" altLang="zh-CN"/>
              <a:t>)</a:t>
            </a:r>
            <a:r>
              <a:rPr lang="zh-CN" altLang="en-US"/>
              <a:t>化简逻辑函数</a:t>
            </a:r>
          </a:p>
          <a:p>
            <a:pPr lvl="1"/>
            <a:r>
              <a:rPr lang="en-US" altLang="zh-CN"/>
              <a:t>2</a:t>
            </a:r>
            <a:r>
              <a:rPr lang="zh-CN" altLang="en-US"/>
              <a:t>变量卡诺图</a:t>
            </a:r>
          </a:p>
        </p:txBody>
      </p:sp>
      <p:grpSp>
        <p:nvGrpSpPr>
          <p:cNvPr id="150592" name="Group 64"/>
          <p:cNvGrpSpPr>
            <a:grpSpLocks/>
          </p:cNvGrpSpPr>
          <p:nvPr/>
        </p:nvGrpSpPr>
        <p:grpSpPr bwMode="auto">
          <a:xfrm>
            <a:off x="5626100" y="3392488"/>
            <a:ext cx="2374900" cy="2376487"/>
            <a:chOff x="3544" y="2137"/>
            <a:chExt cx="1496" cy="1497"/>
          </a:xfrm>
        </p:grpSpPr>
        <p:grpSp>
          <p:nvGrpSpPr>
            <p:cNvPr id="150566" name="Group 38"/>
            <p:cNvGrpSpPr>
              <a:grpSpLocks/>
            </p:cNvGrpSpPr>
            <p:nvPr/>
          </p:nvGrpSpPr>
          <p:grpSpPr bwMode="auto">
            <a:xfrm>
              <a:off x="3662" y="2256"/>
              <a:ext cx="1378" cy="1378"/>
              <a:chOff x="3755" y="1780"/>
              <a:chExt cx="1378" cy="1378"/>
            </a:xfrm>
          </p:grpSpPr>
          <p:sp>
            <p:nvSpPr>
              <p:cNvPr id="150567" name="Rectangle 39"/>
              <p:cNvSpPr>
                <a:spLocks noChangeArrowheads="1"/>
              </p:cNvSpPr>
              <p:nvPr/>
            </p:nvSpPr>
            <p:spPr bwMode="auto">
              <a:xfrm>
                <a:off x="4587" y="2623"/>
                <a:ext cx="546" cy="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150568" name="Rectangle 40"/>
              <p:cNvSpPr>
                <a:spLocks noChangeArrowheads="1"/>
              </p:cNvSpPr>
              <p:nvPr/>
            </p:nvSpPr>
            <p:spPr bwMode="auto">
              <a:xfrm>
                <a:off x="4041" y="2623"/>
                <a:ext cx="546" cy="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150569" name="Rectangle 41"/>
              <p:cNvSpPr>
                <a:spLocks noChangeArrowheads="1"/>
              </p:cNvSpPr>
              <p:nvPr/>
            </p:nvSpPr>
            <p:spPr bwMode="auto">
              <a:xfrm>
                <a:off x="4587" y="2077"/>
                <a:ext cx="546" cy="5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150570" name="Rectangle 42"/>
              <p:cNvSpPr>
                <a:spLocks noChangeArrowheads="1"/>
              </p:cNvSpPr>
              <p:nvPr/>
            </p:nvSpPr>
            <p:spPr bwMode="auto">
              <a:xfrm>
                <a:off x="4041" y="2077"/>
                <a:ext cx="546" cy="5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150571" name="Line 43"/>
              <p:cNvSpPr>
                <a:spLocks noChangeShapeType="1"/>
              </p:cNvSpPr>
              <p:nvPr/>
            </p:nvSpPr>
            <p:spPr bwMode="auto">
              <a:xfrm>
                <a:off x="4041" y="2077"/>
                <a:ext cx="1092" cy="0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572" name="Line 44"/>
              <p:cNvSpPr>
                <a:spLocks noChangeShapeType="1"/>
              </p:cNvSpPr>
              <p:nvPr/>
            </p:nvSpPr>
            <p:spPr bwMode="auto">
              <a:xfrm>
                <a:off x="4041" y="2623"/>
                <a:ext cx="1092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573" name="Line 45"/>
              <p:cNvSpPr>
                <a:spLocks noChangeShapeType="1"/>
              </p:cNvSpPr>
              <p:nvPr/>
            </p:nvSpPr>
            <p:spPr bwMode="auto">
              <a:xfrm>
                <a:off x="4041" y="3158"/>
                <a:ext cx="1092" cy="0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574" name="Line 46"/>
              <p:cNvSpPr>
                <a:spLocks noChangeShapeType="1"/>
              </p:cNvSpPr>
              <p:nvPr/>
            </p:nvSpPr>
            <p:spPr bwMode="auto">
              <a:xfrm>
                <a:off x="4041" y="2077"/>
                <a:ext cx="0" cy="1081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575" name="Line 47"/>
              <p:cNvSpPr>
                <a:spLocks noChangeShapeType="1"/>
              </p:cNvSpPr>
              <p:nvPr/>
            </p:nvSpPr>
            <p:spPr bwMode="auto">
              <a:xfrm>
                <a:off x="4587" y="2077"/>
                <a:ext cx="0" cy="1081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576" name="Line 48"/>
              <p:cNvSpPr>
                <a:spLocks noChangeShapeType="1"/>
              </p:cNvSpPr>
              <p:nvPr/>
            </p:nvSpPr>
            <p:spPr bwMode="auto">
              <a:xfrm>
                <a:off x="5133" y="2077"/>
                <a:ext cx="0" cy="1081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577" name="Line 49"/>
              <p:cNvSpPr>
                <a:spLocks noChangeShapeType="1"/>
              </p:cNvSpPr>
              <p:nvPr/>
            </p:nvSpPr>
            <p:spPr bwMode="auto">
              <a:xfrm flipH="1" flipV="1">
                <a:off x="3755" y="1780"/>
                <a:ext cx="286" cy="29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0588" name="Text Box 60"/>
            <p:cNvSpPr txBox="1">
              <a:spLocks noChangeArrowheads="1"/>
            </p:cNvSpPr>
            <p:nvPr/>
          </p:nvSpPr>
          <p:spPr bwMode="auto">
            <a:xfrm>
              <a:off x="3816" y="2137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2800">
                  <a:latin typeface="Tahoma" pitchFamily="34" charset="0"/>
                </a:rPr>
                <a:t>A</a:t>
              </a:r>
            </a:p>
          </p:txBody>
        </p:sp>
        <p:sp>
          <p:nvSpPr>
            <p:cNvPr id="150589" name="Text Box 61"/>
            <p:cNvSpPr txBox="1">
              <a:spLocks noChangeArrowheads="1"/>
            </p:cNvSpPr>
            <p:nvPr/>
          </p:nvSpPr>
          <p:spPr bwMode="auto">
            <a:xfrm>
              <a:off x="3544" y="2364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2800">
                  <a:latin typeface="Tahoma" pitchFamily="34" charset="0"/>
                </a:rPr>
                <a:t>B</a:t>
              </a:r>
            </a:p>
          </p:txBody>
        </p:sp>
      </p:grpSp>
      <p:sp>
        <p:nvSpPr>
          <p:cNvPr id="150532" name="Rectangle 4"/>
          <p:cNvSpPr>
            <a:spLocks noChangeArrowheads="1"/>
          </p:cNvSpPr>
          <p:nvPr/>
        </p:nvSpPr>
        <p:spPr bwMode="auto">
          <a:xfrm>
            <a:off x="838200" y="2667000"/>
            <a:ext cx="71529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ü"/>
            </a:pPr>
            <a:r>
              <a:rPr lang="zh-CN" altLang="en-US">
                <a:latin typeface="华文新魏" pitchFamily="2" charset="-122"/>
                <a:ea typeface="华文新魏" pitchFamily="2" charset="-122"/>
              </a:rPr>
              <a:t>一个整体可由代表</a:t>
            </a:r>
            <a:r>
              <a:rPr lang="en-US" altLang="zh-CN"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>
                <a:latin typeface="华文新魏" pitchFamily="2" charset="-122"/>
                <a:ea typeface="华文新魏" pitchFamily="2" charset="-122"/>
              </a:rPr>
              <a:t>个最小项的四个小方格组成：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 </a:t>
            </a:r>
          </a:p>
        </p:txBody>
      </p:sp>
      <p:graphicFrame>
        <p:nvGraphicFramePr>
          <p:cNvPr id="1505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2829890"/>
              </p:ext>
            </p:extLst>
          </p:nvPr>
        </p:nvGraphicFramePr>
        <p:xfrm>
          <a:off x="1798638" y="4589463"/>
          <a:ext cx="544512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58" name="公式" r:id="rId3" imgW="190440" imgH="228600" progId="Equation.3">
                  <p:embed/>
                </p:oleObj>
              </mc:Choice>
              <mc:Fallback>
                <p:oleObj name="公式" r:id="rId3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8638" y="4589463"/>
                        <a:ext cx="544512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4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1586613"/>
              </p:ext>
            </p:extLst>
          </p:nvPr>
        </p:nvGraphicFramePr>
        <p:xfrm>
          <a:off x="2471738" y="5148263"/>
          <a:ext cx="4667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59" name="公式" r:id="rId5" imgW="177480" imgH="228600" progId="Equation.3">
                  <p:embed/>
                </p:oleObj>
              </mc:Choice>
              <mc:Fallback>
                <p:oleObj name="公式" r:id="rId5" imgW="177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1738" y="5148263"/>
                        <a:ext cx="466725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4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6035342"/>
              </p:ext>
            </p:extLst>
          </p:nvPr>
        </p:nvGraphicFramePr>
        <p:xfrm>
          <a:off x="1860550" y="5132388"/>
          <a:ext cx="444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60" name="公式" r:id="rId7" imgW="177480" imgH="228600" progId="Equation.3">
                  <p:embed/>
                </p:oleObj>
              </mc:Choice>
              <mc:Fallback>
                <p:oleObj name="公式" r:id="rId7" imgW="177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0550" y="5132388"/>
                        <a:ext cx="4445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4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9781811"/>
              </p:ext>
            </p:extLst>
          </p:nvPr>
        </p:nvGraphicFramePr>
        <p:xfrm>
          <a:off x="2493963" y="4595813"/>
          <a:ext cx="444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61" name="公式" r:id="rId9" imgW="177480" imgH="228600" progId="Equation.3">
                  <p:embed/>
                </p:oleObj>
              </mc:Choice>
              <mc:Fallback>
                <p:oleObj name="公式" r:id="rId9" imgW="177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3963" y="4595813"/>
                        <a:ext cx="4445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0591" name="Group 63"/>
          <p:cNvGrpSpPr>
            <a:grpSpLocks/>
          </p:cNvGrpSpPr>
          <p:nvPr/>
        </p:nvGrpSpPr>
        <p:grpSpPr bwMode="auto">
          <a:xfrm>
            <a:off x="685800" y="3402013"/>
            <a:ext cx="3005138" cy="2922587"/>
            <a:chOff x="432" y="2143"/>
            <a:chExt cx="1893" cy="1841"/>
          </a:xfrm>
        </p:grpSpPr>
        <p:grpSp>
          <p:nvGrpSpPr>
            <p:cNvPr id="150534" name="Group 6"/>
            <p:cNvGrpSpPr>
              <a:grpSpLocks/>
            </p:cNvGrpSpPr>
            <p:nvPr/>
          </p:nvGrpSpPr>
          <p:grpSpPr bwMode="auto">
            <a:xfrm>
              <a:off x="692" y="2487"/>
              <a:ext cx="1633" cy="1497"/>
              <a:chOff x="1746" y="1752"/>
              <a:chExt cx="1633" cy="1497"/>
            </a:xfrm>
          </p:grpSpPr>
          <p:sp>
            <p:nvSpPr>
              <p:cNvPr id="150535" name="Rectangle 7"/>
              <p:cNvSpPr>
                <a:spLocks noChangeArrowheads="1"/>
              </p:cNvSpPr>
              <p:nvPr/>
            </p:nvSpPr>
            <p:spPr bwMode="auto">
              <a:xfrm>
                <a:off x="1746" y="1752"/>
                <a:ext cx="1633" cy="149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0536" name="Line 8"/>
              <p:cNvSpPr>
                <a:spLocks noChangeShapeType="1"/>
              </p:cNvSpPr>
              <p:nvPr/>
            </p:nvSpPr>
            <p:spPr bwMode="auto">
              <a:xfrm>
                <a:off x="1746" y="2523"/>
                <a:ext cx="16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537" name="Line 9"/>
              <p:cNvSpPr>
                <a:spLocks noChangeShapeType="1"/>
              </p:cNvSpPr>
              <p:nvPr/>
            </p:nvSpPr>
            <p:spPr bwMode="auto">
              <a:xfrm>
                <a:off x="2562" y="1752"/>
                <a:ext cx="0" cy="14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0538" name="Rectangle 10"/>
              <p:cNvSpPr>
                <a:spLocks noChangeArrowheads="1"/>
              </p:cNvSpPr>
              <p:nvPr/>
            </p:nvSpPr>
            <p:spPr bwMode="auto">
              <a:xfrm>
                <a:off x="1746" y="1752"/>
                <a:ext cx="408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0539" name="Rectangle 11"/>
              <p:cNvSpPr>
                <a:spLocks noChangeArrowheads="1"/>
              </p:cNvSpPr>
              <p:nvPr/>
            </p:nvSpPr>
            <p:spPr bwMode="auto">
              <a:xfrm>
                <a:off x="2971" y="2886"/>
                <a:ext cx="408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0540" name="Rectangle 12"/>
              <p:cNvSpPr>
                <a:spLocks noChangeArrowheads="1"/>
              </p:cNvSpPr>
              <p:nvPr/>
            </p:nvSpPr>
            <p:spPr bwMode="auto">
              <a:xfrm>
                <a:off x="1746" y="2886"/>
                <a:ext cx="408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0541" name="Rectangle 13"/>
              <p:cNvSpPr>
                <a:spLocks noChangeArrowheads="1"/>
              </p:cNvSpPr>
              <p:nvPr/>
            </p:nvSpPr>
            <p:spPr bwMode="auto">
              <a:xfrm>
                <a:off x="2971" y="1752"/>
                <a:ext cx="408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50542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97257107"/>
                </p:ext>
              </p:extLst>
            </p:nvPr>
          </p:nvGraphicFramePr>
          <p:xfrm>
            <a:off x="1935" y="3666"/>
            <a:ext cx="359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562" name="公式" r:id="rId11" imgW="228600" imgH="164880" progId="Equation.3">
                    <p:embed/>
                  </p:oleObj>
                </mc:Choice>
                <mc:Fallback>
                  <p:oleObj name="公式" r:id="rId11" imgW="22860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5" y="3666"/>
                          <a:ext cx="359" cy="2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0543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50324833"/>
                </p:ext>
              </p:extLst>
            </p:nvPr>
          </p:nvGraphicFramePr>
          <p:xfrm>
            <a:off x="712" y="2493"/>
            <a:ext cx="358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563" name="公式" r:id="rId13" imgW="228600" imgH="215640" progId="Equation.3">
                    <p:embed/>
                  </p:oleObj>
                </mc:Choice>
                <mc:Fallback>
                  <p:oleObj name="公式" r:id="rId13" imgW="22860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2" y="2493"/>
                          <a:ext cx="358" cy="3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0544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25643366"/>
                </p:ext>
              </p:extLst>
            </p:nvPr>
          </p:nvGraphicFramePr>
          <p:xfrm>
            <a:off x="722" y="3626"/>
            <a:ext cx="338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564" name="公式" r:id="rId15" imgW="215640" imgH="215640" progId="Equation.3">
                    <p:embed/>
                  </p:oleObj>
                </mc:Choice>
                <mc:Fallback>
                  <p:oleObj name="公式" r:id="rId15" imgW="2156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2" y="3626"/>
                          <a:ext cx="338" cy="3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0545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77546498"/>
                </p:ext>
              </p:extLst>
            </p:nvPr>
          </p:nvGraphicFramePr>
          <p:xfrm>
            <a:off x="1935" y="2493"/>
            <a:ext cx="359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565" name="公式" r:id="rId17" imgW="228600" imgH="215640" progId="Equation.3">
                    <p:embed/>
                  </p:oleObj>
                </mc:Choice>
                <mc:Fallback>
                  <p:oleObj name="公式" r:id="rId17" imgW="22860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5" y="2493"/>
                          <a:ext cx="359" cy="3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0549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2742992"/>
                </p:ext>
              </p:extLst>
            </p:nvPr>
          </p:nvGraphicFramePr>
          <p:xfrm>
            <a:off x="860" y="2143"/>
            <a:ext cx="1209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566" name="公式" r:id="rId19" imgW="596880" imgH="241200" progId="Equation.3">
                    <p:embed/>
                  </p:oleObj>
                </mc:Choice>
                <mc:Fallback>
                  <p:oleObj name="公式" r:id="rId19" imgW="5968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0" y="2143"/>
                          <a:ext cx="1209" cy="3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0550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5188778"/>
                </p:ext>
              </p:extLst>
            </p:nvPr>
          </p:nvGraphicFramePr>
          <p:xfrm>
            <a:off x="432" y="2719"/>
            <a:ext cx="223" cy="1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567" name="公式" r:id="rId21" imgW="152280" imgH="914400" progId="Equation.3">
                    <p:embed/>
                  </p:oleObj>
                </mc:Choice>
                <mc:Fallback>
                  <p:oleObj name="公式" r:id="rId21" imgW="152280" imgH="914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2719"/>
                          <a:ext cx="223" cy="12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0551" name="Group 23"/>
          <p:cNvGrpSpPr>
            <a:grpSpLocks/>
          </p:cNvGrpSpPr>
          <p:nvPr/>
        </p:nvGrpSpPr>
        <p:grpSpPr bwMode="auto">
          <a:xfrm>
            <a:off x="3962400" y="4419600"/>
            <a:ext cx="1655763" cy="1223963"/>
            <a:chOff x="2517" y="1979"/>
            <a:chExt cx="1043" cy="771"/>
          </a:xfrm>
        </p:grpSpPr>
        <p:sp>
          <p:nvSpPr>
            <p:cNvPr id="150552" name="AutoShape 24"/>
            <p:cNvSpPr>
              <a:spLocks noChangeArrowheads="1"/>
            </p:cNvSpPr>
            <p:nvPr/>
          </p:nvSpPr>
          <p:spPr bwMode="auto">
            <a:xfrm>
              <a:off x="2517" y="2341"/>
              <a:ext cx="1043" cy="409"/>
            </a:xfrm>
            <a:prstGeom prst="rightArrow">
              <a:avLst>
                <a:gd name="adj1" fmla="val 50000"/>
                <a:gd name="adj2" fmla="val 6375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0553" name="Text Box 25"/>
            <p:cNvSpPr txBox="1">
              <a:spLocks noChangeArrowheads="1"/>
            </p:cNvSpPr>
            <p:nvPr/>
          </p:nvSpPr>
          <p:spPr bwMode="auto">
            <a:xfrm>
              <a:off x="2563" y="1979"/>
              <a:ext cx="90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 sz="2800">
                  <a:latin typeface="Tahoma" pitchFamily="34" charset="0"/>
                </a:rPr>
                <a:t>改画成</a:t>
              </a:r>
            </a:p>
          </p:txBody>
        </p:sp>
      </p:grpSp>
      <p:grpSp>
        <p:nvGrpSpPr>
          <p:cNvPr id="150578" name="Group 50"/>
          <p:cNvGrpSpPr>
            <a:grpSpLocks/>
          </p:cNvGrpSpPr>
          <p:nvPr/>
        </p:nvGrpSpPr>
        <p:grpSpPr bwMode="auto">
          <a:xfrm>
            <a:off x="5789621" y="4205286"/>
            <a:ext cx="357188" cy="1460500"/>
            <a:chOff x="3754" y="2173"/>
            <a:chExt cx="225" cy="920"/>
          </a:xfrm>
        </p:grpSpPr>
        <p:graphicFrame>
          <p:nvGraphicFramePr>
            <p:cNvPr id="150579" name="Object 5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42973958"/>
                </p:ext>
              </p:extLst>
            </p:nvPr>
          </p:nvGraphicFramePr>
          <p:xfrm>
            <a:off x="3754" y="2173"/>
            <a:ext cx="225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568" name="公式" r:id="rId23" imgW="114120" imgH="164880" progId="Equation.3">
                    <p:embed/>
                  </p:oleObj>
                </mc:Choice>
                <mc:Fallback>
                  <p:oleObj name="公式" r:id="rId23" imgW="11412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4" y="2173"/>
                          <a:ext cx="225" cy="3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0580" name="Object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9738156"/>
                </p:ext>
              </p:extLst>
            </p:nvPr>
          </p:nvGraphicFramePr>
          <p:xfrm>
            <a:off x="3776" y="2795"/>
            <a:ext cx="175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569" name="公式" r:id="rId25" imgW="101520" imgH="164880" progId="Equation.3">
                    <p:embed/>
                  </p:oleObj>
                </mc:Choice>
                <mc:Fallback>
                  <p:oleObj name="公式" r:id="rId25" imgW="10152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6" y="2795"/>
                          <a:ext cx="175" cy="2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0581" name="Group 53"/>
          <p:cNvGrpSpPr>
            <a:grpSpLocks/>
          </p:cNvGrpSpPr>
          <p:nvPr/>
        </p:nvGrpSpPr>
        <p:grpSpPr bwMode="auto">
          <a:xfrm>
            <a:off x="6505578" y="3536950"/>
            <a:ext cx="1182688" cy="479425"/>
            <a:chOff x="4205" y="1752"/>
            <a:chExt cx="745" cy="302"/>
          </a:xfrm>
        </p:grpSpPr>
        <p:graphicFrame>
          <p:nvGraphicFramePr>
            <p:cNvPr id="150582" name="Object 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26221090"/>
                </p:ext>
              </p:extLst>
            </p:nvPr>
          </p:nvGraphicFramePr>
          <p:xfrm>
            <a:off x="4774" y="1752"/>
            <a:ext cx="176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570" name="公式" r:id="rId27" imgW="101520" imgH="164880" progId="Equation.3">
                    <p:embed/>
                  </p:oleObj>
                </mc:Choice>
                <mc:Fallback>
                  <p:oleObj name="公式" r:id="rId27" imgW="10152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4" y="1752"/>
                          <a:ext cx="176" cy="2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0583" name="Object 5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12194433"/>
                </p:ext>
              </p:extLst>
            </p:nvPr>
          </p:nvGraphicFramePr>
          <p:xfrm>
            <a:off x="4205" y="1763"/>
            <a:ext cx="193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571" name="公式" r:id="rId29" imgW="114120" imgH="164880" progId="Equation.3">
                    <p:embed/>
                  </p:oleObj>
                </mc:Choice>
                <mc:Fallback>
                  <p:oleObj name="公式" r:id="rId29" imgW="11412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5" y="1763"/>
                          <a:ext cx="193" cy="2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0584" name="Rectangle 56"/>
          <p:cNvSpPr>
            <a:spLocks noChangeArrowheads="1"/>
          </p:cNvSpPr>
          <p:nvPr/>
        </p:nvSpPr>
        <p:spPr bwMode="auto">
          <a:xfrm>
            <a:off x="7242175" y="4214962"/>
            <a:ext cx="9048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0" lang="en-US" altLang="zh-CN" dirty="0">
                <a:ea typeface="幼圆" pitchFamily="49" charset="-122"/>
                <a:cs typeface="Times New Roman" pitchFamily="18" charset="0"/>
              </a:rPr>
              <a:t>m</a:t>
            </a:r>
            <a:r>
              <a:rPr kumimoji="0" lang="en-US" altLang="zh-CN" baseline="-30000" dirty="0">
                <a:ea typeface="幼圆" pitchFamily="49" charset="-122"/>
                <a:cs typeface="Times New Roman" pitchFamily="18" charset="0"/>
              </a:rPr>
              <a:t>1</a:t>
            </a:r>
            <a:r>
              <a:rPr kumimoji="0" lang="en-US" altLang="zh-CN" dirty="0">
                <a:ea typeface="幼圆" pitchFamily="49" charset="-122"/>
                <a:cs typeface="Times New Roman" pitchFamily="18" charset="0"/>
              </a:rPr>
              <a:t> </a:t>
            </a:r>
          </a:p>
        </p:txBody>
      </p:sp>
      <p:sp>
        <p:nvSpPr>
          <p:cNvPr id="150585" name="Rectangle 57"/>
          <p:cNvSpPr>
            <a:spLocks noChangeArrowheads="1"/>
          </p:cNvSpPr>
          <p:nvPr/>
        </p:nvSpPr>
        <p:spPr bwMode="auto">
          <a:xfrm>
            <a:off x="6472238" y="5105400"/>
            <a:ext cx="690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0" lang="en-US" altLang="zh-CN">
                <a:ea typeface="幼圆" pitchFamily="49" charset="-122"/>
                <a:cs typeface="Times New Roman" pitchFamily="18" charset="0"/>
              </a:rPr>
              <a:t>m</a:t>
            </a:r>
            <a:r>
              <a:rPr kumimoji="0" lang="en-US" altLang="zh-CN" baseline="-30000">
                <a:ea typeface="幼圆" pitchFamily="49" charset="-122"/>
                <a:cs typeface="Times New Roman" pitchFamily="18" charset="0"/>
              </a:rPr>
              <a:t>2</a:t>
            </a:r>
            <a:r>
              <a:rPr kumimoji="0" lang="en-US" altLang="zh-CN" b="1">
                <a:latin typeface="Tahoma" pitchFamily="34" charset="0"/>
                <a:ea typeface="幼圆" pitchFamily="49" charset="-122"/>
                <a:cs typeface="Times New Roman" pitchFamily="18" charset="0"/>
              </a:rPr>
              <a:t> </a:t>
            </a:r>
          </a:p>
        </p:txBody>
      </p:sp>
      <p:sp>
        <p:nvSpPr>
          <p:cNvPr id="150586" name="Rectangle 58"/>
          <p:cNvSpPr>
            <a:spLocks noChangeArrowheads="1"/>
          </p:cNvSpPr>
          <p:nvPr/>
        </p:nvSpPr>
        <p:spPr bwMode="auto">
          <a:xfrm>
            <a:off x="7242175" y="5105400"/>
            <a:ext cx="520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en-US" altLang="zh-CN">
                <a:ea typeface="幼圆" pitchFamily="49" charset="-122"/>
                <a:cs typeface="Times New Roman" pitchFamily="18" charset="0"/>
              </a:rPr>
              <a:t>m</a:t>
            </a:r>
            <a:r>
              <a:rPr kumimoji="0" lang="en-US" altLang="zh-CN" baseline="-30000">
                <a:ea typeface="幼圆" pitchFamily="49" charset="-122"/>
                <a:cs typeface="Times New Roman" pitchFamily="18" charset="0"/>
              </a:rPr>
              <a:t>3</a:t>
            </a:r>
          </a:p>
        </p:txBody>
      </p:sp>
      <p:sp>
        <p:nvSpPr>
          <p:cNvPr id="150587" name="Rectangle 59"/>
          <p:cNvSpPr>
            <a:spLocks noChangeArrowheads="1"/>
          </p:cNvSpPr>
          <p:nvPr/>
        </p:nvSpPr>
        <p:spPr bwMode="auto">
          <a:xfrm>
            <a:off x="6424613" y="4217988"/>
            <a:ext cx="611187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en-US" altLang="zh-CN">
                <a:ea typeface="幼圆" pitchFamily="49" charset="-122"/>
                <a:cs typeface="Times New Roman" pitchFamily="18" charset="0"/>
              </a:rPr>
              <a:t>m</a:t>
            </a:r>
            <a:r>
              <a:rPr kumimoji="0" lang="en-US" altLang="zh-CN" baseline="-30000">
                <a:ea typeface="幼圆" pitchFamily="49" charset="-122"/>
                <a:cs typeface="Times New Roman" pitchFamily="18" charset="0"/>
              </a:rPr>
              <a:t>0</a:t>
            </a:r>
            <a:r>
              <a:rPr kumimoji="0" lang="en-US" altLang="zh-CN" b="1">
                <a:latin typeface="Tahoma" pitchFamily="34" charset="0"/>
                <a:ea typeface="幼圆" pitchFamily="49" charset="-122"/>
                <a:cs typeface="Times New Roman" pitchFamily="18" charset="0"/>
              </a:rPr>
              <a:t> </a:t>
            </a:r>
          </a:p>
        </p:txBody>
      </p:sp>
      <p:sp>
        <p:nvSpPr>
          <p:cNvPr id="150590" name="Text Box 62"/>
          <p:cNvSpPr txBox="1">
            <a:spLocks noChangeArrowheads="1"/>
          </p:cNvSpPr>
          <p:nvPr/>
        </p:nvSpPr>
        <p:spPr bwMode="auto">
          <a:xfrm>
            <a:off x="5843588" y="6056313"/>
            <a:ext cx="27352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 sz="2800">
                <a:latin typeface="Tahoma" pitchFamily="34" charset="0"/>
              </a:rPr>
              <a:t>即</a:t>
            </a:r>
            <a:r>
              <a:rPr kumimoji="0" lang="en-US" altLang="zh-CN" sz="2800">
                <a:latin typeface="Tahoma" pitchFamily="34" charset="0"/>
              </a:rPr>
              <a:t>2</a:t>
            </a:r>
            <a:r>
              <a:rPr kumimoji="0" lang="zh-CN" altLang="en-US" sz="2800">
                <a:latin typeface="Tahoma" pitchFamily="34" charset="0"/>
              </a:rPr>
              <a:t>变量卡诺图</a:t>
            </a:r>
          </a:p>
        </p:txBody>
      </p:sp>
    </p:spTree>
    <p:extLst>
      <p:ext uri="{BB962C8B-B14F-4D97-AF65-F5344CB8AC3E}">
        <p14:creationId xmlns:p14="http://schemas.microsoft.com/office/powerpoint/2010/main" val="348512204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50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0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0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0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0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0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0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150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0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0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50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50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0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0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0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0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0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0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50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50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505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505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2" grpId="0" autoUpdateAnimBg="0"/>
      <p:bldP spid="150584" grpId="0" autoUpdateAnimBg="0"/>
      <p:bldP spid="150585" grpId="0" autoUpdateAnimBg="0"/>
      <p:bldP spid="150586" grpId="0" autoUpdateAnimBg="0"/>
      <p:bldP spid="150587" grpId="0" autoUpdateAnimBg="0"/>
      <p:bldP spid="15059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381F3-B85C-4CB8-89E8-2A40C90A23BC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课程基本情况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86800" cy="53340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zh-CN" altLang="en-US" sz="2800" b="1" dirty="0">
                <a:latin typeface="宋体" panose="02010600030101010101" pitchFamily="2" charset="-122"/>
              </a:rPr>
              <a:t>教学形式：</a:t>
            </a:r>
            <a:r>
              <a:rPr lang="zh-CN" altLang="en-US" sz="2400" dirty="0">
                <a:latin typeface="宋体" panose="02010600030101010101" pitchFamily="2" charset="-122"/>
              </a:rPr>
              <a:t>讲课，辅导，网上、定时和现场答疑</a:t>
            </a:r>
            <a:endParaRPr lang="zh-CN" altLang="en-US" sz="2400" dirty="0"/>
          </a:p>
          <a:p>
            <a:pPr algn="just">
              <a:lnSpc>
                <a:spcPct val="90000"/>
              </a:lnSpc>
            </a:pPr>
            <a:r>
              <a:rPr lang="zh-CN" altLang="en-US" sz="2800" b="1" dirty="0">
                <a:latin typeface="宋体" panose="02010600030101010101" pitchFamily="2" charset="-122"/>
              </a:rPr>
              <a:t>学时安排：</a:t>
            </a:r>
            <a:r>
              <a:rPr lang="en-US" altLang="zh-CN" sz="2800" dirty="0">
                <a:latin typeface="宋体" panose="02010600030101010101" pitchFamily="2" charset="-122"/>
              </a:rPr>
              <a:t>3</a:t>
            </a:r>
            <a:r>
              <a:rPr lang="zh-CN" altLang="en-US" sz="2800" dirty="0">
                <a:latin typeface="宋体" panose="02010600030101010101" pitchFamily="2" charset="-122"/>
              </a:rPr>
              <a:t>学分，共</a:t>
            </a:r>
            <a:r>
              <a:rPr lang="en-US" altLang="zh-CN" sz="2800" dirty="0">
                <a:latin typeface="宋体" panose="02010600030101010101" pitchFamily="2" charset="-122"/>
              </a:rPr>
              <a:t>48</a:t>
            </a:r>
            <a:r>
              <a:rPr lang="zh-CN" altLang="en-US" sz="2800" dirty="0">
                <a:latin typeface="宋体" panose="02010600030101010101" pitchFamily="2" charset="-122"/>
              </a:rPr>
              <a:t>学时</a:t>
            </a:r>
          </a:p>
          <a:p>
            <a:pPr>
              <a:lnSpc>
                <a:spcPct val="90000"/>
              </a:lnSpc>
            </a:pPr>
            <a:r>
              <a:rPr lang="zh-CN" altLang="en-US" sz="2800" b="1" dirty="0">
                <a:latin typeface="宋体" panose="02010600030101010101" pitchFamily="2" charset="-122"/>
              </a:rPr>
              <a:t>教学内容</a:t>
            </a:r>
            <a:r>
              <a:rPr lang="zh-CN" altLang="en-US" sz="2800" dirty="0"/>
              <a:t> 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第一章：前言和基本知识介绍  （第</a:t>
            </a:r>
            <a:r>
              <a:rPr lang="en-US" altLang="zh-CN" sz="2400" dirty="0">
                <a:latin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</a:rPr>
              <a:t>周，前</a:t>
            </a:r>
            <a:r>
              <a:rPr lang="en-US" altLang="zh-CN" sz="2400" dirty="0">
                <a:latin typeface="宋体" panose="02010600030101010101" pitchFamily="2" charset="-122"/>
              </a:rPr>
              <a:t>3</a:t>
            </a:r>
            <a:r>
              <a:rPr lang="zh-CN" altLang="en-US" sz="2400" dirty="0">
                <a:latin typeface="宋体" panose="02010600030101010101" pitchFamily="2" charset="-122"/>
              </a:rPr>
              <a:t>学时）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第二章  逻辑代数和化简方法  （第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周，共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6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学时）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第三章：门电路 	        （第</a:t>
            </a:r>
            <a:r>
              <a:rPr lang="en-US" altLang="zh-CN" sz="2400" dirty="0">
                <a:latin typeface="宋体" panose="02010600030101010101" pitchFamily="2" charset="-122"/>
              </a:rPr>
              <a:t>4</a:t>
            </a:r>
            <a:r>
              <a:rPr lang="zh-CN" altLang="en-US" sz="2400" dirty="0">
                <a:latin typeface="宋体" panose="02010600030101010101" pitchFamily="2" charset="-122"/>
              </a:rPr>
              <a:t>周，共</a:t>
            </a:r>
            <a:r>
              <a:rPr lang="en-US" altLang="zh-CN" sz="2400" dirty="0">
                <a:latin typeface="宋体" panose="02010600030101010101" pitchFamily="2" charset="-122"/>
              </a:rPr>
              <a:t>3</a:t>
            </a:r>
            <a:r>
              <a:rPr lang="zh-CN" altLang="en-US" sz="2400" dirty="0">
                <a:latin typeface="宋体" panose="02010600030101010101" pitchFamily="2" charset="-122"/>
              </a:rPr>
              <a:t>学时）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第四章：组合逻辑电路        （第</a:t>
            </a:r>
            <a:r>
              <a:rPr lang="en-US" altLang="zh-CN" sz="2400" dirty="0">
                <a:latin typeface="宋体" panose="02010600030101010101" pitchFamily="2" charset="-122"/>
              </a:rPr>
              <a:t>5</a:t>
            </a:r>
            <a:r>
              <a:rPr lang="zh-CN" altLang="en-US" sz="2400" dirty="0">
                <a:latin typeface="宋体" panose="02010600030101010101" pitchFamily="2" charset="-122"/>
              </a:rPr>
              <a:t>～</a:t>
            </a:r>
            <a:r>
              <a:rPr lang="en-US" altLang="zh-CN" sz="2400" dirty="0">
                <a:latin typeface="宋体" panose="02010600030101010101" pitchFamily="2" charset="-122"/>
              </a:rPr>
              <a:t>7</a:t>
            </a:r>
            <a:r>
              <a:rPr lang="zh-CN" altLang="en-US" sz="2400" dirty="0">
                <a:latin typeface="宋体" panose="02010600030101010101" pitchFamily="2" charset="-122"/>
              </a:rPr>
              <a:t>周，共</a:t>
            </a:r>
            <a:r>
              <a:rPr lang="en-US" altLang="zh-CN" sz="2400" dirty="0">
                <a:latin typeface="宋体" panose="02010600030101010101" pitchFamily="2" charset="-122"/>
              </a:rPr>
              <a:t>9</a:t>
            </a:r>
            <a:r>
              <a:rPr lang="zh-CN" altLang="en-US" sz="2400" dirty="0">
                <a:latin typeface="宋体" panose="02010600030101010101" pitchFamily="2" charset="-122"/>
              </a:rPr>
              <a:t>学时）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第五章：时序逻辑电路        （第</a:t>
            </a:r>
            <a:r>
              <a:rPr lang="en-US" altLang="zh-CN" sz="2400" dirty="0">
                <a:latin typeface="宋体" panose="02010600030101010101" pitchFamily="2" charset="-122"/>
              </a:rPr>
              <a:t>8</a:t>
            </a:r>
            <a:r>
              <a:rPr lang="zh-CN" altLang="en-US" sz="2400" dirty="0">
                <a:latin typeface="宋体" panose="02010600030101010101" pitchFamily="2" charset="-122"/>
              </a:rPr>
              <a:t>～</a:t>
            </a:r>
            <a:r>
              <a:rPr lang="en-US" altLang="zh-CN" sz="2400" dirty="0">
                <a:latin typeface="宋体" panose="02010600030101010101" pitchFamily="2" charset="-122"/>
              </a:rPr>
              <a:t>12</a:t>
            </a:r>
            <a:r>
              <a:rPr lang="zh-CN" altLang="en-US" sz="2400" dirty="0">
                <a:latin typeface="宋体" panose="02010600030101010101" pitchFamily="2" charset="-122"/>
              </a:rPr>
              <a:t>周，共</a:t>
            </a:r>
            <a:r>
              <a:rPr lang="en-US" altLang="zh-CN" sz="2400" dirty="0">
                <a:latin typeface="宋体" panose="02010600030101010101" pitchFamily="2" charset="-122"/>
              </a:rPr>
              <a:t>15</a:t>
            </a:r>
            <a:r>
              <a:rPr lang="zh-CN" altLang="en-US" sz="2400" dirty="0">
                <a:latin typeface="宋体" panose="02010600030101010101" pitchFamily="2" charset="-122"/>
              </a:rPr>
              <a:t>学时）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第六章：可编程逻辑电路	  （第</a:t>
            </a:r>
            <a:r>
              <a:rPr lang="en-US" altLang="zh-CN" sz="2400" dirty="0">
                <a:latin typeface="宋体" panose="02010600030101010101" pitchFamily="2" charset="-122"/>
              </a:rPr>
              <a:t>13</a:t>
            </a:r>
            <a:r>
              <a:rPr lang="zh-CN" altLang="en-US" sz="2400" dirty="0">
                <a:latin typeface="宋体" panose="02010600030101010101" pitchFamily="2" charset="-122"/>
              </a:rPr>
              <a:t>～</a:t>
            </a:r>
            <a:r>
              <a:rPr lang="en-US" altLang="zh-CN" sz="2400" dirty="0">
                <a:latin typeface="宋体" panose="02010600030101010101" pitchFamily="2" charset="-122"/>
              </a:rPr>
              <a:t>15</a:t>
            </a:r>
            <a:r>
              <a:rPr lang="zh-CN" altLang="en-US" sz="2400" dirty="0">
                <a:latin typeface="宋体" panose="02010600030101010101" pitchFamily="2" charset="-122"/>
              </a:rPr>
              <a:t>周，共</a:t>
            </a:r>
            <a:r>
              <a:rPr lang="en-US" altLang="zh-CN" sz="2400" dirty="0">
                <a:latin typeface="宋体" panose="02010600030101010101" pitchFamily="2" charset="-122"/>
              </a:rPr>
              <a:t>9</a:t>
            </a:r>
            <a:r>
              <a:rPr lang="zh-CN" altLang="en-US" sz="2400" dirty="0">
                <a:latin typeface="宋体" panose="02010600030101010101" pitchFamily="2" charset="-122"/>
              </a:rPr>
              <a:t>学时）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数字逻辑电路课程总复习	  （第</a:t>
            </a:r>
            <a:r>
              <a:rPr lang="en-US" altLang="zh-CN" sz="2400" dirty="0">
                <a:latin typeface="宋体" panose="02010600030101010101" pitchFamily="2" charset="-122"/>
              </a:rPr>
              <a:t>16</a:t>
            </a:r>
            <a:r>
              <a:rPr lang="zh-CN" altLang="en-US" sz="2400" dirty="0">
                <a:latin typeface="宋体" panose="02010600030101010101" pitchFamily="2" charset="-122"/>
              </a:rPr>
              <a:t>周，</a:t>
            </a:r>
            <a:r>
              <a:rPr lang="en-US" altLang="zh-CN" sz="2400" dirty="0">
                <a:latin typeface="宋体" panose="02010600030101010101" pitchFamily="2" charset="-122"/>
              </a:rPr>
              <a:t>3</a:t>
            </a:r>
            <a:r>
              <a:rPr lang="zh-CN" altLang="en-US" sz="2400" dirty="0">
                <a:latin typeface="宋体" panose="02010600030101010101" pitchFamily="2" charset="-122"/>
              </a:rPr>
              <a:t>学时）</a:t>
            </a:r>
          </a:p>
        </p:txBody>
      </p:sp>
    </p:spTree>
    <p:extLst>
      <p:ext uri="{BB962C8B-B14F-4D97-AF65-F5344CB8AC3E}">
        <p14:creationId xmlns:p14="http://schemas.microsoft.com/office/powerpoint/2010/main" val="3820477176"/>
      </p:ext>
    </p:extLst>
  </p:cSld>
  <p:clrMapOvr>
    <a:masterClrMapping/>
  </p:clrMapOvr>
  <p:transition spd="slow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</a:t>
            </a:r>
          </a:p>
        </p:txBody>
      </p:sp>
      <p:sp>
        <p:nvSpPr>
          <p:cNvPr id="4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D6877-FF2B-4DA8-8FAF-D3D2A6899DB2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51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/>
              <a:t>2.3 </a:t>
            </a:r>
            <a:r>
              <a:rPr lang="zh-CN" altLang="en-US"/>
              <a:t>图解法</a:t>
            </a:r>
            <a:r>
              <a:rPr lang="en-US" altLang="zh-CN"/>
              <a:t>(</a:t>
            </a:r>
            <a:r>
              <a:rPr lang="zh-CN" altLang="en-US"/>
              <a:t>卡诺图</a:t>
            </a:r>
            <a:r>
              <a:rPr lang="en-US" altLang="zh-CN"/>
              <a:t>)</a:t>
            </a:r>
            <a:r>
              <a:rPr lang="zh-CN" altLang="en-US"/>
              <a:t>化简逻辑函数</a:t>
            </a:r>
          </a:p>
          <a:p>
            <a:pPr lvl="1"/>
            <a:r>
              <a:rPr lang="en-US" altLang="zh-CN"/>
              <a:t>3</a:t>
            </a:r>
            <a:r>
              <a:rPr lang="zh-CN" altLang="en-US"/>
              <a:t>变量卡诺图</a:t>
            </a:r>
          </a:p>
          <a:p>
            <a:endParaRPr lang="en-US" altLang="zh-CN"/>
          </a:p>
        </p:txBody>
      </p:sp>
      <p:sp>
        <p:nvSpPr>
          <p:cNvPr id="151556" name="Rectangle 4"/>
          <p:cNvSpPr>
            <a:spLocks noChangeArrowheads="1"/>
          </p:cNvSpPr>
          <p:nvPr/>
        </p:nvSpPr>
        <p:spPr bwMode="auto">
          <a:xfrm>
            <a:off x="1066800" y="2819400"/>
            <a:ext cx="3749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buClr>
                <a:schemeClr val="folHlink"/>
              </a:buClr>
              <a:buFont typeface="Wingdings" pitchFamily="2" charset="2"/>
              <a:buChar char="ü"/>
            </a:pP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一个整体分成</a:t>
            </a:r>
            <a:r>
              <a:rPr kumimoji="0" lang="en-US" altLang="zh-CN">
                <a:latin typeface="华文新魏" pitchFamily="2" charset="-122"/>
                <a:ea typeface="华文新魏" pitchFamily="2" charset="-122"/>
              </a:rPr>
              <a:t>8</a:t>
            </a: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个小方格</a:t>
            </a:r>
            <a:r>
              <a:rPr kumimoji="0" lang="zh-CN" altLang="en-US" sz="2800">
                <a:latin typeface="华文新魏" pitchFamily="2" charset="-122"/>
                <a:ea typeface="华文新魏" pitchFamily="2" charset="-122"/>
              </a:rPr>
              <a:t> </a:t>
            </a:r>
          </a:p>
        </p:txBody>
      </p:sp>
      <p:grpSp>
        <p:nvGrpSpPr>
          <p:cNvPr id="151557" name="Group 5"/>
          <p:cNvGrpSpPr>
            <a:grpSpLocks/>
          </p:cNvGrpSpPr>
          <p:nvPr/>
        </p:nvGrpSpPr>
        <p:grpSpPr bwMode="auto">
          <a:xfrm>
            <a:off x="1835150" y="3556000"/>
            <a:ext cx="4465638" cy="2159000"/>
            <a:chOff x="1156" y="1707"/>
            <a:chExt cx="2813" cy="1360"/>
          </a:xfrm>
        </p:grpSpPr>
        <p:sp>
          <p:nvSpPr>
            <p:cNvPr id="151558" name="Rectangle 6"/>
            <p:cNvSpPr>
              <a:spLocks noChangeArrowheads="1"/>
            </p:cNvSpPr>
            <p:nvPr/>
          </p:nvSpPr>
          <p:spPr bwMode="auto">
            <a:xfrm>
              <a:off x="3357" y="2591"/>
              <a:ext cx="612" cy="4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kumimoji="0" lang="zh-CN" altLang="zh-CN" sz="1800">
                <a:latin typeface="Arial" charset="0"/>
              </a:endParaRPr>
            </a:p>
          </p:txBody>
        </p:sp>
        <p:sp>
          <p:nvSpPr>
            <p:cNvPr id="151559" name="Rectangle 7"/>
            <p:cNvSpPr>
              <a:spLocks noChangeArrowheads="1"/>
            </p:cNvSpPr>
            <p:nvPr/>
          </p:nvSpPr>
          <p:spPr bwMode="auto">
            <a:xfrm>
              <a:off x="2744" y="2591"/>
              <a:ext cx="613" cy="4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kumimoji="0" lang="zh-CN" altLang="zh-CN" sz="1800">
                <a:latin typeface="Arial" charset="0"/>
              </a:endParaRPr>
            </a:p>
          </p:txBody>
        </p:sp>
        <p:sp>
          <p:nvSpPr>
            <p:cNvPr id="151560" name="Rectangle 8"/>
            <p:cNvSpPr>
              <a:spLocks noChangeArrowheads="1"/>
            </p:cNvSpPr>
            <p:nvPr/>
          </p:nvSpPr>
          <p:spPr bwMode="auto">
            <a:xfrm>
              <a:off x="2132" y="2591"/>
              <a:ext cx="612" cy="4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kumimoji="0" lang="zh-CN" altLang="zh-CN" sz="1800">
                <a:latin typeface="Arial" charset="0"/>
              </a:endParaRPr>
            </a:p>
          </p:txBody>
        </p:sp>
        <p:sp>
          <p:nvSpPr>
            <p:cNvPr id="151561" name="Rectangle 9"/>
            <p:cNvSpPr>
              <a:spLocks noChangeArrowheads="1"/>
            </p:cNvSpPr>
            <p:nvPr/>
          </p:nvSpPr>
          <p:spPr bwMode="auto">
            <a:xfrm>
              <a:off x="1519" y="2591"/>
              <a:ext cx="613" cy="4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kumimoji="0" lang="zh-CN" altLang="zh-CN" sz="1800">
                <a:latin typeface="Arial" charset="0"/>
              </a:endParaRPr>
            </a:p>
          </p:txBody>
        </p:sp>
        <p:sp>
          <p:nvSpPr>
            <p:cNvPr id="151562" name="Rectangle 10"/>
            <p:cNvSpPr>
              <a:spLocks noChangeArrowheads="1"/>
            </p:cNvSpPr>
            <p:nvPr/>
          </p:nvSpPr>
          <p:spPr bwMode="auto">
            <a:xfrm>
              <a:off x="3357" y="2115"/>
              <a:ext cx="612" cy="4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kumimoji="0" lang="zh-CN" altLang="zh-CN" sz="1800">
                <a:latin typeface="Arial" charset="0"/>
              </a:endParaRPr>
            </a:p>
          </p:txBody>
        </p:sp>
        <p:sp>
          <p:nvSpPr>
            <p:cNvPr id="151563" name="Rectangle 11"/>
            <p:cNvSpPr>
              <a:spLocks noChangeArrowheads="1"/>
            </p:cNvSpPr>
            <p:nvPr/>
          </p:nvSpPr>
          <p:spPr bwMode="auto">
            <a:xfrm>
              <a:off x="2744" y="2115"/>
              <a:ext cx="613" cy="4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kumimoji="0" lang="zh-CN" altLang="zh-CN" sz="1800">
                <a:latin typeface="Arial" charset="0"/>
              </a:endParaRPr>
            </a:p>
          </p:txBody>
        </p:sp>
        <p:sp>
          <p:nvSpPr>
            <p:cNvPr id="151564" name="Rectangle 12"/>
            <p:cNvSpPr>
              <a:spLocks noChangeArrowheads="1"/>
            </p:cNvSpPr>
            <p:nvPr/>
          </p:nvSpPr>
          <p:spPr bwMode="auto">
            <a:xfrm>
              <a:off x="2132" y="2115"/>
              <a:ext cx="612" cy="4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kumimoji="0" lang="zh-CN" altLang="zh-CN" sz="1800">
                <a:latin typeface="Arial" charset="0"/>
              </a:endParaRPr>
            </a:p>
          </p:txBody>
        </p:sp>
        <p:sp>
          <p:nvSpPr>
            <p:cNvPr id="151565" name="Rectangle 13"/>
            <p:cNvSpPr>
              <a:spLocks noChangeArrowheads="1"/>
            </p:cNvSpPr>
            <p:nvPr/>
          </p:nvSpPr>
          <p:spPr bwMode="auto">
            <a:xfrm>
              <a:off x="1519" y="2115"/>
              <a:ext cx="613" cy="4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kumimoji="0" lang="zh-CN" altLang="zh-CN" sz="1800">
                <a:latin typeface="Arial" charset="0"/>
              </a:endParaRPr>
            </a:p>
          </p:txBody>
        </p:sp>
        <p:sp>
          <p:nvSpPr>
            <p:cNvPr id="151566" name="Line 14"/>
            <p:cNvSpPr>
              <a:spLocks noChangeShapeType="1"/>
            </p:cNvSpPr>
            <p:nvPr/>
          </p:nvSpPr>
          <p:spPr bwMode="auto">
            <a:xfrm>
              <a:off x="1519" y="2115"/>
              <a:ext cx="245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567" name="Line 15"/>
            <p:cNvSpPr>
              <a:spLocks noChangeShapeType="1"/>
            </p:cNvSpPr>
            <p:nvPr/>
          </p:nvSpPr>
          <p:spPr bwMode="auto">
            <a:xfrm>
              <a:off x="1519" y="2591"/>
              <a:ext cx="24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568" name="Line 16"/>
            <p:cNvSpPr>
              <a:spLocks noChangeShapeType="1"/>
            </p:cNvSpPr>
            <p:nvPr/>
          </p:nvSpPr>
          <p:spPr bwMode="auto">
            <a:xfrm>
              <a:off x="1519" y="3067"/>
              <a:ext cx="245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569" name="Line 17"/>
            <p:cNvSpPr>
              <a:spLocks noChangeShapeType="1"/>
            </p:cNvSpPr>
            <p:nvPr/>
          </p:nvSpPr>
          <p:spPr bwMode="auto">
            <a:xfrm>
              <a:off x="1519" y="2115"/>
              <a:ext cx="0" cy="95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570" name="Line 18"/>
            <p:cNvSpPr>
              <a:spLocks noChangeShapeType="1"/>
            </p:cNvSpPr>
            <p:nvPr/>
          </p:nvSpPr>
          <p:spPr bwMode="auto">
            <a:xfrm>
              <a:off x="2132" y="2115"/>
              <a:ext cx="0" cy="9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571" name="Line 19"/>
            <p:cNvSpPr>
              <a:spLocks noChangeShapeType="1"/>
            </p:cNvSpPr>
            <p:nvPr/>
          </p:nvSpPr>
          <p:spPr bwMode="auto">
            <a:xfrm>
              <a:off x="2744" y="2115"/>
              <a:ext cx="0" cy="9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572" name="Line 20"/>
            <p:cNvSpPr>
              <a:spLocks noChangeShapeType="1"/>
            </p:cNvSpPr>
            <p:nvPr/>
          </p:nvSpPr>
          <p:spPr bwMode="auto">
            <a:xfrm>
              <a:off x="3357" y="2115"/>
              <a:ext cx="0" cy="9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573" name="Line 21"/>
            <p:cNvSpPr>
              <a:spLocks noChangeShapeType="1"/>
            </p:cNvSpPr>
            <p:nvPr/>
          </p:nvSpPr>
          <p:spPr bwMode="auto">
            <a:xfrm>
              <a:off x="3969" y="2115"/>
              <a:ext cx="0" cy="95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574" name="Line 22"/>
            <p:cNvSpPr>
              <a:spLocks noChangeShapeType="1"/>
            </p:cNvSpPr>
            <p:nvPr/>
          </p:nvSpPr>
          <p:spPr bwMode="auto">
            <a:xfrm>
              <a:off x="1156" y="1707"/>
              <a:ext cx="363" cy="4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1575" name="Group 23"/>
          <p:cNvGrpSpPr>
            <a:grpSpLocks/>
          </p:cNvGrpSpPr>
          <p:nvPr/>
        </p:nvGrpSpPr>
        <p:grpSpPr bwMode="auto">
          <a:xfrm>
            <a:off x="1763713" y="3338513"/>
            <a:ext cx="865187" cy="962025"/>
            <a:chOff x="1111" y="1570"/>
            <a:chExt cx="545" cy="606"/>
          </a:xfrm>
        </p:grpSpPr>
        <p:sp>
          <p:nvSpPr>
            <p:cNvPr id="151576" name="Text Box 24"/>
            <p:cNvSpPr txBox="1">
              <a:spLocks noChangeArrowheads="1"/>
            </p:cNvSpPr>
            <p:nvPr/>
          </p:nvSpPr>
          <p:spPr bwMode="auto">
            <a:xfrm>
              <a:off x="1246" y="1570"/>
              <a:ext cx="2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B</a:t>
              </a:r>
            </a:p>
          </p:txBody>
        </p:sp>
        <p:sp>
          <p:nvSpPr>
            <p:cNvPr id="151577" name="Text Box 25"/>
            <p:cNvSpPr txBox="1">
              <a:spLocks noChangeArrowheads="1"/>
            </p:cNvSpPr>
            <p:nvPr/>
          </p:nvSpPr>
          <p:spPr bwMode="auto">
            <a:xfrm>
              <a:off x="1383" y="1752"/>
              <a:ext cx="2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A</a:t>
              </a:r>
            </a:p>
          </p:txBody>
        </p:sp>
        <p:sp>
          <p:nvSpPr>
            <p:cNvPr id="151578" name="Text Box 26"/>
            <p:cNvSpPr txBox="1">
              <a:spLocks noChangeArrowheads="1"/>
            </p:cNvSpPr>
            <p:nvPr/>
          </p:nvSpPr>
          <p:spPr bwMode="auto">
            <a:xfrm>
              <a:off x="1111" y="1888"/>
              <a:ext cx="2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C</a:t>
              </a:r>
            </a:p>
          </p:txBody>
        </p:sp>
      </p:grpSp>
      <p:grpSp>
        <p:nvGrpSpPr>
          <p:cNvPr id="151579" name="Group 27"/>
          <p:cNvGrpSpPr>
            <a:grpSpLocks/>
          </p:cNvGrpSpPr>
          <p:nvPr/>
        </p:nvGrpSpPr>
        <p:grpSpPr bwMode="auto">
          <a:xfrm>
            <a:off x="1979613" y="4346575"/>
            <a:ext cx="576262" cy="1249363"/>
            <a:chOff x="1156" y="2205"/>
            <a:chExt cx="363" cy="787"/>
          </a:xfrm>
        </p:grpSpPr>
        <p:sp>
          <p:nvSpPr>
            <p:cNvPr id="151580" name="Text Box 28"/>
            <p:cNvSpPr txBox="1">
              <a:spLocks noChangeArrowheads="1"/>
            </p:cNvSpPr>
            <p:nvPr/>
          </p:nvSpPr>
          <p:spPr bwMode="auto">
            <a:xfrm>
              <a:off x="1156" y="2704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1</a:t>
              </a:r>
            </a:p>
          </p:txBody>
        </p:sp>
        <p:sp>
          <p:nvSpPr>
            <p:cNvPr id="151581" name="Text Box 29"/>
            <p:cNvSpPr txBox="1">
              <a:spLocks noChangeArrowheads="1"/>
            </p:cNvSpPr>
            <p:nvPr/>
          </p:nvSpPr>
          <p:spPr bwMode="auto">
            <a:xfrm>
              <a:off x="1156" y="2205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0</a:t>
              </a:r>
            </a:p>
          </p:txBody>
        </p:sp>
      </p:grpSp>
      <p:grpSp>
        <p:nvGrpSpPr>
          <p:cNvPr id="151582" name="Group 30"/>
          <p:cNvGrpSpPr>
            <a:grpSpLocks/>
          </p:cNvGrpSpPr>
          <p:nvPr/>
        </p:nvGrpSpPr>
        <p:grpSpPr bwMode="auto">
          <a:xfrm>
            <a:off x="2627313" y="3698875"/>
            <a:ext cx="3529012" cy="457200"/>
            <a:chOff x="1655" y="1797"/>
            <a:chExt cx="2223" cy="288"/>
          </a:xfrm>
        </p:grpSpPr>
        <p:sp>
          <p:nvSpPr>
            <p:cNvPr id="151583" name="Text Box 31"/>
            <p:cNvSpPr txBox="1">
              <a:spLocks noChangeArrowheads="1"/>
            </p:cNvSpPr>
            <p:nvPr/>
          </p:nvSpPr>
          <p:spPr bwMode="auto">
            <a:xfrm>
              <a:off x="1655" y="1797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00</a:t>
              </a:r>
            </a:p>
          </p:txBody>
        </p:sp>
        <p:sp>
          <p:nvSpPr>
            <p:cNvPr id="151584" name="Text Box 32"/>
            <p:cNvSpPr txBox="1">
              <a:spLocks noChangeArrowheads="1"/>
            </p:cNvSpPr>
            <p:nvPr/>
          </p:nvSpPr>
          <p:spPr bwMode="auto">
            <a:xfrm>
              <a:off x="2925" y="1797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11</a:t>
              </a:r>
            </a:p>
          </p:txBody>
        </p:sp>
        <p:sp>
          <p:nvSpPr>
            <p:cNvPr id="151585" name="Text Box 33"/>
            <p:cNvSpPr txBox="1">
              <a:spLocks noChangeArrowheads="1"/>
            </p:cNvSpPr>
            <p:nvPr/>
          </p:nvSpPr>
          <p:spPr bwMode="auto">
            <a:xfrm>
              <a:off x="2290" y="1797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01</a:t>
              </a:r>
            </a:p>
          </p:txBody>
        </p:sp>
        <p:sp>
          <p:nvSpPr>
            <p:cNvPr id="151586" name="Text Box 34"/>
            <p:cNvSpPr txBox="1">
              <a:spLocks noChangeArrowheads="1"/>
            </p:cNvSpPr>
            <p:nvPr/>
          </p:nvSpPr>
          <p:spPr bwMode="auto">
            <a:xfrm>
              <a:off x="3515" y="1797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10</a:t>
              </a:r>
            </a:p>
          </p:txBody>
        </p:sp>
      </p:grpSp>
      <p:sp>
        <p:nvSpPr>
          <p:cNvPr id="151587" name="Rectangle 35"/>
          <p:cNvSpPr>
            <a:spLocks noChangeArrowheads="1"/>
          </p:cNvSpPr>
          <p:nvPr/>
        </p:nvSpPr>
        <p:spPr bwMode="auto">
          <a:xfrm>
            <a:off x="3635375" y="4346575"/>
            <a:ext cx="611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en-US" altLang="zh-CN">
                <a:ea typeface="幼圆" pitchFamily="49" charset="-122"/>
                <a:cs typeface="Times New Roman" pitchFamily="18" charset="0"/>
              </a:rPr>
              <a:t>m</a:t>
            </a:r>
            <a:r>
              <a:rPr kumimoji="0" lang="en-US" altLang="zh-CN" baseline="-30000">
                <a:ea typeface="幼圆" pitchFamily="49" charset="-122"/>
                <a:cs typeface="Times New Roman" pitchFamily="18" charset="0"/>
              </a:rPr>
              <a:t>1</a:t>
            </a:r>
            <a:r>
              <a:rPr kumimoji="0" lang="en-US" altLang="zh-CN" b="1">
                <a:latin typeface="Tahoma" pitchFamily="34" charset="0"/>
                <a:ea typeface="幼圆" pitchFamily="49" charset="-122"/>
                <a:cs typeface="Times New Roman" pitchFamily="18" charset="0"/>
              </a:rPr>
              <a:t> </a:t>
            </a:r>
          </a:p>
        </p:txBody>
      </p:sp>
      <p:sp>
        <p:nvSpPr>
          <p:cNvPr id="151588" name="Rectangle 36"/>
          <p:cNvSpPr>
            <a:spLocks noChangeArrowheads="1"/>
          </p:cNvSpPr>
          <p:nvPr/>
        </p:nvSpPr>
        <p:spPr bwMode="auto">
          <a:xfrm>
            <a:off x="2700338" y="4324350"/>
            <a:ext cx="6111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en-US" altLang="zh-CN">
                <a:ea typeface="幼圆" pitchFamily="49" charset="-122"/>
                <a:cs typeface="Times New Roman" pitchFamily="18" charset="0"/>
              </a:rPr>
              <a:t>m</a:t>
            </a:r>
            <a:r>
              <a:rPr kumimoji="0" lang="en-US" altLang="zh-CN" baseline="-30000">
                <a:ea typeface="幼圆" pitchFamily="49" charset="-122"/>
                <a:cs typeface="Times New Roman" pitchFamily="18" charset="0"/>
              </a:rPr>
              <a:t>0</a:t>
            </a:r>
            <a:r>
              <a:rPr kumimoji="0" lang="en-US" altLang="zh-CN" b="1">
                <a:latin typeface="Tahoma" pitchFamily="34" charset="0"/>
                <a:ea typeface="幼圆" pitchFamily="49" charset="-122"/>
                <a:cs typeface="Times New Roman" pitchFamily="18" charset="0"/>
              </a:rPr>
              <a:t> </a:t>
            </a:r>
          </a:p>
        </p:txBody>
      </p:sp>
      <p:sp>
        <p:nvSpPr>
          <p:cNvPr id="151589" name="Rectangle 37"/>
          <p:cNvSpPr>
            <a:spLocks noChangeArrowheads="1"/>
          </p:cNvSpPr>
          <p:nvPr/>
        </p:nvSpPr>
        <p:spPr bwMode="auto">
          <a:xfrm>
            <a:off x="4537075" y="4324350"/>
            <a:ext cx="611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en-US" altLang="zh-CN">
                <a:ea typeface="幼圆" pitchFamily="49" charset="-122"/>
                <a:cs typeface="Times New Roman" pitchFamily="18" charset="0"/>
              </a:rPr>
              <a:t>m</a:t>
            </a:r>
            <a:r>
              <a:rPr kumimoji="0" lang="en-US" altLang="zh-CN" baseline="-30000">
                <a:ea typeface="幼圆" pitchFamily="49" charset="-122"/>
                <a:cs typeface="Times New Roman" pitchFamily="18" charset="0"/>
              </a:rPr>
              <a:t>3</a:t>
            </a:r>
            <a:r>
              <a:rPr kumimoji="0" lang="en-US" altLang="zh-CN" b="1">
                <a:latin typeface="Tahoma" pitchFamily="34" charset="0"/>
                <a:ea typeface="幼圆" pitchFamily="49" charset="-122"/>
                <a:cs typeface="Times New Roman" pitchFamily="18" charset="0"/>
              </a:rPr>
              <a:t> </a:t>
            </a:r>
          </a:p>
        </p:txBody>
      </p:sp>
      <p:sp>
        <p:nvSpPr>
          <p:cNvPr id="151590" name="Rectangle 38"/>
          <p:cNvSpPr>
            <a:spLocks noChangeArrowheads="1"/>
          </p:cNvSpPr>
          <p:nvPr/>
        </p:nvSpPr>
        <p:spPr bwMode="auto">
          <a:xfrm>
            <a:off x="5508625" y="4346575"/>
            <a:ext cx="611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en-US" altLang="zh-CN">
                <a:ea typeface="幼圆" pitchFamily="49" charset="-122"/>
                <a:cs typeface="Times New Roman" pitchFamily="18" charset="0"/>
              </a:rPr>
              <a:t>m</a:t>
            </a:r>
            <a:r>
              <a:rPr kumimoji="0" lang="en-US" altLang="zh-CN" baseline="-30000">
                <a:ea typeface="幼圆" pitchFamily="49" charset="-122"/>
                <a:cs typeface="Times New Roman" pitchFamily="18" charset="0"/>
              </a:rPr>
              <a:t>2</a:t>
            </a:r>
            <a:r>
              <a:rPr kumimoji="0" lang="en-US" altLang="zh-CN" b="1">
                <a:latin typeface="Tahoma" pitchFamily="34" charset="0"/>
                <a:ea typeface="幼圆" pitchFamily="49" charset="-122"/>
                <a:cs typeface="Times New Roman" pitchFamily="18" charset="0"/>
              </a:rPr>
              <a:t> </a:t>
            </a:r>
          </a:p>
        </p:txBody>
      </p:sp>
      <p:sp>
        <p:nvSpPr>
          <p:cNvPr id="151591" name="Rectangle 39"/>
          <p:cNvSpPr>
            <a:spLocks noChangeArrowheads="1"/>
          </p:cNvSpPr>
          <p:nvPr/>
        </p:nvSpPr>
        <p:spPr bwMode="auto">
          <a:xfrm>
            <a:off x="3635375" y="5138738"/>
            <a:ext cx="611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en-US" altLang="zh-CN">
                <a:ea typeface="幼圆" pitchFamily="49" charset="-122"/>
                <a:cs typeface="Times New Roman" pitchFamily="18" charset="0"/>
              </a:rPr>
              <a:t>m</a:t>
            </a:r>
            <a:r>
              <a:rPr kumimoji="0" lang="en-US" altLang="zh-CN" baseline="-30000">
                <a:ea typeface="幼圆" pitchFamily="49" charset="-122"/>
                <a:cs typeface="Times New Roman" pitchFamily="18" charset="0"/>
              </a:rPr>
              <a:t>5</a:t>
            </a:r>
            <a:r>
              <a:rPr kumimoji="0" lang="en-US" altLang="zh-CN" b="1">
                <a:latin typeface="Tahoma" pitchFamily="34" charset="0"/>
                <a:ea typeface="幼圆" pitchFamily="49" charset="-122"/>
                <a:cs typeface="Times New Roman" pitchFamily="18" charset="0"/>
              </a:rPr>
              <a:t> </a:t>
            </a:r>
          </a:p>
        </p:txBody>
      </p:sp>
      <p:sp>
        <p:nvSpPr>
          <p:cNvPr id="151592" name="Rectangle 40"/>
          <p:cNvSpPr>
            <a:spLocks noChangeArrowheads="1"/>
          </p:cNvSpPr>
          <p:nvPr/>
        </p:nvSpPr>
        <p:spPr bwMode="auto">
          <a:xfrm>
            <a:off x="2665413" y="5067300"/>
            <a:ext cx="6111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en-US" altLang="zh-CN">
                <a:ea typeface="幼圆" pitchFamily="49" charset="-122"/>
                <a:cs typeface="Times New Roman" pitchFamily="18" charset="0"/>
              </a:rPr>
              <a:t>m</a:t>
            </a:r>
            <a:r>
              <a:rPr kumimoji="0" lang="en-US" altLang="zh-CN" baseline="-30000">
                <a:ea typeface="幼圆" pitchFamily="49" charset="-122"/>
                <a:cs typeface="Times New Roman" pitchFamily="18" charset="0"/>
              </a:rPr>
              <a:t>4</a:t>
            </a:r>
            <a:r>
              <a:rPr kumimoji="0" lang="en-US" altLang="zh-CN" b="1">
                <a:latin typeface="Tahoma" pitchFamily="34" charset="0"/>
                <a:ea typeface="幼圆" pitchFamily="49" charset="-122"/>
                <a:cs typeface="Times New Roman" pitchFamily="18" charset="0"/>
              </a:rPr>
              <a:t> </a:t>
            </a:r>
          </a:p>
        </p:txBody>
      </p:sp>
      <p:sp>
        <p:nvSpPr>
          <p:cNvPr id="151593" name="Rectangle 41"/>
          <p:cNvSpPr>
            <a:spLocks noChangeArrowheads="1"/>
          </p:cNvSpPr>
          <p:nvPr/>
        </p:nvSpPr>
        <p:spPr bwMode="auto">
          <a:xfrm>
            <a:off x="4572000" y="5138738"/>
            <a:ext cx="611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en-US" altLang="zh-CN">
                <a:ea typeface="幼圆" pitchFamily="49" charset="-122"/>
                <a:cs typeface="Times New Roman" pitchFamily="18" charset="0"/>
              </a:rPr>
              <a:t>m</a:t>
            </a:r>
            <a:r>
              <a:rPr kumimoji="0" lang="en-US" altLang="zh-CN" baseline="-30000">
                <a:ea typeface="幼圆" pitchFamily="49" charset="-122"/>
                <a:cs typeface="Times New Roman" pitchFamily="18" charset="0"/>
              </a:rPr>
              <a:t>7</a:t>
            </a:r>
            <a:r>
              <a:rPr kumimoji="0" lang="en-US" altLang="zh-CN" b="1">
                <a:latin typeface="Tahoma" pitchFamily="34" charset="0"/>
                <a:ea typeface="幼圆" pitchFamily="49" charset="-122"/>
                <a:cs typeface="Times New Roman" pitchFamily="18" charset="0"/>
              </a:rPr>
              <a:t> </a:t>
            </a:r>
          </a:p>
        </p:txBody>
      </p:sp>
      <p:sp>
        <p:nvSpPr>
          <p:cNvPr id="151594" name="Rectangle 42"/>
          <p:cNvSpPr>
            <a:spLocks noChangeArrowheads="1"/>
          </p:cNvSpPr>
          <p:nvPr/>
        </p:nvSpPr>
        <p:spPr bwMode="auto">
          <a:xfrm>
            <a:off x="5508625" y="5067300"/>
            <a:ext cx="611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en-US" altLang="zh-CN">
                <a:ea typeface="幼圆" pitchFamily="49" charset="-122"/>
                <a:cs typeface="Times New Roman" pitchFamily="18" charset="0"/>
              </a:rPr>
              <a:t>m</a:t>
            </a:r>
            <a:r>
              <a:rPr kumimoji="0" lang="en-US" altLang="zh-CN" baseline="-30000">
                <a:ea typeface="幼圆" pitchFamily="49" charset="-122"/>
                <a:cs typeface="Times New Roman" pitchFamily="18" charset="0"/>
              </a:rPr>
              <a:t>6</a:t>
            </a:r>
            <a:r>
              <a:rPr kumimoji="0" lang="en-US" altLang="zh-CN" b="1">
                <a:latin typeface="Tahoma" pitchFamily="34" charset="0"/>
                <a:ea typeface="幼圆" pitchFamily="49" charset="-122"/>
                <a:cs typeface="Times New Roman" pitchFamily="18" charset="0"/>
              </a:rPr>
              <a:t> </a:t>
            </a:r>
          </a:p>
        </p:txBody>
      </p:sp>
      <p:sp>
        <p:nvSpPr>
          <p:cNvPr id="151595" name="Rectangle 43"/>
          <p:cNvSpPr>
            <a:spLocks noChangeArrowheads="1"/>
          </p:cNvSpPr>
          <p:nvPr/>
        </p:nvSpPr>
        <p:spPr bwMode="auto">
          <a:xfrm>
            <a:off x="1066801" y="5786864"/>
            <a:ext cx="7321624" cy="83099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注意：上表头编码按</a:t>
            </a:r>
            <a:r>
              <a:rPr kumimoji="0" lang="en-US" altLang="zh-CN" dirty="0">
                <a:latin typeface="华文新魏" pitchFamily="2" charset="-122"/>
                <a:ea typeface="华文新魏" pitchFamily="2" charset="-122"/>
              </a:rPr>
              <a:t>00</a:t>
            </a:r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－</a:t>
            </a:r>
            <a:r>
              <a:rPr kumimoji="0" lang="en-US" altLang="zh-CN" dirty="0">
                <a:latin typeface="华文新魏" pitchFamily="2" charset="-122"/>
                <a:ea typeface="华文新魏" pitchFamily="2" charset="-122"/>
              </a:rPr>
              <a:t>01―11</a:t>
            </a:r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－</a:t>
            </a:r>
            <a:r>
              <a:rPr kumimoji="0" lang="en-US" altLang="zh-CN" dirty="0">
                <a:latin typeface="华文新魏" pitchFamily="2" charset="-122"/>
                <a:ea typeface="华文新魏" pitchFamily="2" charset="-122"/>
              </a:rPr>
              <a:t>10</a:t>
            </a:r>
            <a:r>
              <a:rPr kumimoji="0" lang="zh-CN" altLang="en-US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（循环？？码）</a:t>
            </a:r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顺序排列，而不是</a:t>
            </a:r>
            <a:r>
              <a:rPr kumimoji="0" lang="en-US" altLang="zh-CN" dirty="0">
                <a:latin typeface="华文新魏" pitchFamily="2" charset="-122"/>
                <a:ea typeface="华文新魏" pitchFamily="2" charset="-122"/>
              </a:rPr>
              <a:t>00</a:t>
            </a:r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－</a:t>
            </a:r>
            <a:r>
              <a:rPr kumimoji="0" lang="en-US" altLang="zh-CN" dirty="0">
                <a:latin typeface="华文新魏" pitchFamily="2" charset="-122"/>
                <a:ea typeface="华文新魏" pitchFamily="2" charset="-122"/>
              </a:rPr>
              <a:t>01</a:t>
            </a:r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－</a:t>
            </a:r>
            <a:r>
              <a:rPr kumimoji="0" lang="en-US" altLang="zh-CN" dirty="0">
                <a:latin typeface="华文新魏" pitchFamily="2" charset="-122"/>
                <a:ea typeface="华文新魏" pitchFamily="2" charset="-122"/>
              </a:rPr>
              <a:t>10</a:t>
            </a:r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－</a:t>
            </a:r>
            <a:r>
              <a:rPr kumimoji="0" lang="en-US" altLang="zh-CN" dirty="0">
                <a:latin typeface="华文新魏" pitchFamily="2" charset="-122"/>
                <a:ea typeface="华文新魏" pitchFamily="2" charset="-122"/>
              </a:rPr>
              <a:t>11</a:t>
            </a:r>
            <a:r>
              <a:rPr kumimoji="0" lang="en-US" altLang="zh-CN" sz="1800" dirty="0">
                <a:latin typeface="华文新魏" pitchFamily="2" charset="-122"/>
                <a:ea typeface="华文新魏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312185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1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1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1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1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1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1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51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51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51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51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51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6" grpId="0" autoUpdateAnimBg="0"/>
      <p:bldP spid="151587" grpId="0" autoUpdateAnimBg="0"/>
      <p:bldP spid="151588" grpId="0" autoUpdateAnimBg="0"/>
      <p:bldP spid="151589" grpId="0" autoUpdateAnimBg="0"/>
      <p:bldP spid="151590" grpId="0" autoUpdateAnimBg="0"/>
      <p:bldP spid="151591" grpId="0" autoUpdateAnimBg="0"/>
      <p:bldP spid="151592" grpId="0" autoUpdateAnimBg="0"/>
      <p:bldP spid="151593" grpId="0" autoUpdateAnimBg="0"/>
      <p:bldP spid="151594" grpId="0" autoUpdateAnimBg="0"/>
      <p:bldP spid="151595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409FE-9358-41FF-BC00-4B778D856BA3}" type="slidenum">
              <a:rPr lang="en-US" altLang="zh-CN">
                <a:latin typeface="+mn-ea"/>
                <a:ea typeface="+mn-ea"/>
              </a:rPr>
              <a:pPr/>
              <a:t>21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152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524000"/>
            <a:ext cx="8763000" cy="4572000"/>
          </a:xfrm>
        </p:spPr>
        <p:txBody>
          <a:bodyPr/>
          <a:lstStyle/>
          <a:p>
            <a:pPr marL="95250" indent="-95250"/>
            <a:r>
              <a:rPr lang="en-US" altLang="zh-CN" dirty="0"/>
              <a:t>2.3 </a:t>
            </a:r>
            <a:r>
              <a:rPr lang="zh-CN" altLang="en-US" dirty="0"/>
              <a:t>图解法</a:t>
            </a:r>
            <a:r>
              <a:rPr lang="en-US" altLang="zh-CN" dirty="0"/>
              <a:t>(</a:t>
            </a:r>
            <a:r>
              <a:rPr lang="zh-CN" altLang="en-US" dirty="0"/>
              <a:t>卡诺图</a:t>
            </a:r>
            <a:r>
              <a:rPr lang="en-US" altLang="zh-CN" dirty="0"/>
              <a:t>)</a:t>
            </a:r>
            <a:r>
              <a:rPr lang="zh-CN" altLang="en-US" dirty="0"/>
              <a:t>化简逻辑函数</a:t>
            </a:r>
          </a:p>
          <a:p>
            <a:pPr marL="285750" lvl="1" indent="0"/>
            <a:r>
              <a:rPr lang="zh-CN" altLang="en-US" dirty="0"/>
              <a:t>循环格雷码</a:t>
            </a:r>
          </a:p>
          <a:p>
            <a:pPr marL="666750" lvl="2" indent="-190500"/>
            <a:r>
              <a:rPr lang="zh-CN" altLang="en-US" dirty="0"/>
              <a:t>循环码的定义：相邻两个编码之间只有一位数不同，而且首尾两个编码之间也只有一位数不同，这种编码叫循环格雷码。</a:t>
            </a:r>
          </a:p>
        </p:txBody>
      </p:sp>
      <p:sp>
        <p:nvSpPr>
          <p:cNvPr id="152585" name="Rectangle 9"/>
          <p:cNvSpPr>
            <a:spLocks noChangeArrowheads="1"/>
          </p:cNvSpPr>
          <p:nvPr/>
        </p:nvSpPr>
        <p:spPr bwMode="auto">
          <a:xfrm>
            <a:off x="934144" y="4086944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84163" indent="-284163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ü"/>
            </a:pPr>
            <a:r>
              <a:rPr lang="en-US" altLang="zh-CN" dirty="0">
                <a:latin typeface="+mn-ea"/>
                <a:ea typeface="+mn-ea"/>
              </a:rPr>
              <a:t>2</a:t>
            </a:r>
            <a:r>
              <a:rPr lang="zh-CN" altLang="en-US" dirty="0">
                <a:latin typeface="+mn-ea"/>
                <a:ea typeface="+mn-ea"/>
              </a:rPr>
              <a:t>位循环码</a:t>
            </a:r>
            <a:r>
              <a:rPr lang="en-US" altLang="zh-CN" dirty="0">
                <a:latin typeface="+mn-ea"/>
                <a:ea typeface="+mn-ea"/>
              </a:rPr>
              <a:t>:</a:t>
            </a:r>
            <a:r>
              <a:rPr lang="en-US" altLang="zh-CN" dirty="0">
                <a:latin typeface="+mn-ea"/>
                <a:ea typeface="+mn-ea"/>
                <a:sym typeface="Wingdings" pitchFamily="2" charset="2"/>
              </a:rPr>
              <a:t></a:t>
            </a:r>
            <a:r>
              <a:rPr lang="en-US" altLang="zh-CN" dirty="0">
                <a:latin typeface="+mn-ea"/>
                <a:ea typeface="+mn-ea"/>
              </a:rPr>
              <a:t> 00</a:t>
            </a:r>
            <a:r>
              <a:rPr lang="en-US" altLang="zh-CN" dirty="0">
                <a:latin typeface="+mn-ea"/>
                <a:ea typeface="+mn-ea"/>
                <a:sym typeface="Wingdings" pitchFamily="2" charset="2"/>
              </a:rPr>
              <a:t></a:t>
            </a:r>
            <a:r>
              <a:rPr lang="en-US" altLang="zh-CN" dirty="0">
                <a:latin typeface="+mn-ea"/>
                <a:ea typeface="+mn-ea"/>
              </a:rPr>
              <a:t>01</a:t>
            </a:r>
            <a:r>
              <a:rPr lang="en-US" altLang="zh-CN" dirty="0">
                <a:latin typeface="+mn-ea"/>
                <a:ea typeface="+mn-ea"/>
                <a:sym typeface="Wingdings" pitchFamily="2" charset="2"/>
              </a:rPr>
              <a:t></a:t>
            </a:r>
            <a:r>
              <a:rPr lang="en-US" altLang="zh-CN" dirty="0">
                <a:latin typeface="+mn-ea"/>
                <a:ea typeface="+mn-ea"/>
              </a:rPr>
              <a:t>11</a:t>
            </a:r>
            <a:r>
              <a:rPr lang="en-US" altLang="zh-CN" dirty="0">
                <a:latin typeface="+mn-ea"/>
                <a:ea typeface="+mn-ea"/>
                <a:sym typeface="Wingdings" pitchFamily="2" charset="2"/>
              </a:rPr>
              <a:t></a:t>
            </a:r>
            <a:r>
              <a:rPr lang="en-US" altLang="zh-CN" dirty="0">
                <a:latin typeface="+mn-ea"/>
                <a:ea typeface="+mn-ea"/>
              </a:rPr>
              <a:t>10</a:t>
            </a:r>
          </a:p>
        </p:txBody>
      </p:sp>
      <p:sp>
        <p:nvSpPr>
          <p:cNvPr id="152586" name="Rectangle 10"/>
          <p:cNvSpPr>
            <a:spLocks noChangeArrowheads="1"/>
          </p:cNvSpPr>
          <p:nvPr/>
        </p:nvSpPr>
        <p:spPr bwMode="auto">
          <a:xfrm>
            <a:off x="934144" y="4620344"/>
            <a:ext cx="820985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4163" indent="-284163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ü"/>
            </a:pPr>
            <a:r>
              <a:rPr lang="en-US" altLang="zh-CN">
                <a:latin typeface="+mn-ea"/>
                <a:ea typeface="+mn-ea"/>
              </a:rPr>
              <a:t>3</a:t>
            </a:r>
            <a:r>
              <a:rPr lang="zh-CN" altLang="en-US">
                <a:latin typeface="+mn-ea"/>
                <a:ea typeface="+mn-ea"/>
              </a:rPr>
              <a:t>位循环码</a:t>
            </a:r>
            <a:r>
              <a:rPr lang="en-US" altLang="zh-CN">
                <a:latin typeface="+mn-ea"/>
                <a:ea typeface="+mn-ea"/>
              </a:rPr>
              <a:t>:</a:t>
            </a:r>
            <a:r>
              <a:rPr lang="en-US" altLang="zh-CN">
                <a:latin typeface="+mn-ea"/>
                <a:ea typeface="+mn-ea"/>
                <a:sym typeface="Wingdings" pitchFamily="2" charset="2"/>
              </a:rPr>
              <a:t></a:t>
            </a:r>
            <a:r>
              <a:rPr lang="en-US" altLang="zh-CN">
                <a:latin typeface="+mn-ea"/>
                <a:ea typeface="+mn-ea"/>
              </a:rPr>
              <a:t>000</a:t>
            </a:r>
            <a:r>
              <a:rPr lang="en-US" altLang="zh-CN">
                <a:latin typeface="+mn-ea"/>
                <a:ea typeface="+mn-ea"/>
                <a:sym typeface="Wingdings" pitchFamily="2" charset="2"/>
              </a:rPr>
              <a:t></a:t>
            </a:r>
            <a:r>
              <a:rPr lang="en-US" altLang="zh-CN">
                <a:latin typeface="+mn-ea"/>
                <a:ea typeface="+mn-ea"/>
              </a:rPr>
              <a:t>001</a:t>
            </a:r>
            <a:r>
              <a:rPr lang="en-US" altLang="zh-CN">
                <a:latin typeface="+mn-ea"/>
                <a:ea typeface="+mn-ea"/>
                <a:sym typeface="Wingdings" pitchFamily="2" charset="2"/>
              </a:rPr>
              <a:t></a:t>
            </a:r>
            <a:r>
              <a:rPr lang="en-US" altLang="zh-CN">
                <a:latin typeface="+mn-ea"/>
                <a:ea typeface="+mn-ea"/>
              </a:rPr>
              <a:t>011</a:t>
            </a:r>
            <a:r>
              <a:rPr lang="en-US" altLang="zh-CN">
                <a:latin typeface="+mn-ea"/>
                <a:ea typeface="+mn-ea"/>
                <a:sym typeface="Wingdings" pitchFamily="2" charset="2"/>
              </a:rPr>
              <a:t></a:t>
            </a:r>
            <a:r>
              <a:rPr lang="en-US" altLang="zh-CN">
                <a:latin typeface="+mn-ea"/>
                <a:ea typeface="+mn-ea"/>
              </a:rPr>
              <a:t>010</a:t>
            </a:r>
            <a:r>
              <a:rPr lang="en-US" altLang="zh-CN">
                <a:latin typeface="+mn-ea"/>
                <a:ea typeface="+mn-ea"/>
                <a:sym typeface="Wingdings" pitchFamily="2" charset="2"/>
              </a:rPr>
              <a:t></a:t>
            </a:r>
            <a:r>
              <a:rPr lang="en-US" altLang="zh-CN">
                <a:latin typeface="+mn-ea"/>
                <a:ea typeface="+mn-ea"/>
              </a:rPr>
              <a:t>110</a:t>
            </a:r>
            <a:r>
              <a:rPr lang="en-US" altLang="zh-CN">
                <a:latin typeface="+mn-ea"/>
                <a:ea typeface="+mn-ea"/>
                <a:sym typeface="Wingdings" pitchFamily="2" charset="2"/>
              </a:rPr>
              <a:t></a:t>
            </a:r>
            <a:r>
              <a:rPr lang="en-US" altLang="zh-CN">
                <a:latin typeface="+mn-ea"/>
                <a:ea typeface="+mn-ea"/>
              </a:rPr>
              <a:t>111</a:t>
            </a:r>
            <a:r>
              <a:rPr lang="en-US" altLang="zh-CN">
                <a:latin typeface="+mn-ea"/>
                <a:ea typeface="+mn-ea"/>
                <a:sym typeface="Wingdings" pitchFamily="2" charset="2"/>
              </a:rPr>
              <a:t></a:t>
            </a:r>
            <a:r>
              <a:rPr lang="en-US" altLang="zh-CN">
                <a:latin typeface="+mn-ea"/>
                <a:ea typeface="+mn-ea"/>
              </a:rPr>
              <a:t>101</a:t>
            </a:r>
            <a:r>
              <a:rPr lang="en-US" altLang="zh-CN">
                <a:latin typeface="+mn-ea"/>
                <a:ea typeface="+mn-ea"/>
                <a:sym typeface="Wingdings" pitchFamily="2" charset="2"/>
              </a:rPr>
              <a:t></a:t>
            </a:r>
            <a:r>
              <a:rPr lang="en-US" altLang="zh-CN">
                <a:latin typeface="+mn-ea"/>
                <a:ea typeface="+mn-ea"/>
              </a:rPr>
              <a:t>100</a:t>
            </a:r>
          </a:p>
        </p:txBody>
      </p:sp>
      <p:sp>
        <p:nvSpPr>
          <p:cNvPr id="152587" name="Rectangle 11"/>
          <p:cNvSpPr>
            <a:spLocks noChangeArrowheads="1"/>
          </p:cNvSpPr>
          <p:nvPr/>
        </p:nvSpPr>
        <p:spPr bwMode="auto">
          <a:xfrm>
            <a:off x="934144" y="5153744"/>
            <a:ext cx="7924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84163" indent="-284163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ü"/>
            </a:pP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循环格雷码的特点：每次只变一位；用在卡诺图上，可以较为容易地发现和消去最小项的多余变量。</a:t>
            </a:r>
          </a:p>
        </p:txBody>
      </p:sp>
    </p:spTree>
    <p:extLst>
      <p:ext uri="{BB962C8B-B14F-4D97-AF65-F5344CB8AC3E}">
        <p14:creationId xmlns:p14="http://schemas.microsoft.com/office/powerpoint/2010/main" val="227657473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5" grpId="0" autoUpdateAnimBg="0"/>
      <p:bldP spid="152586" grpId="0" autoUpdateAnimBg="0"/>
      <p:bldP spid="152587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</a:t>
            </a:r>
          </a:p>
        </p:txBody>
      </p:sp>
      <p:sp>
        <p:nvSpPr>
          <p:cNvPr id="8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EFF7E-5F42-4BAE-AC9A-ABA247E4F219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2867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524000"/>
            <a:ext cx="2362200" cy="4572000"/>
          </a:xfrm>
        </p:spPr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变量卡诺图的含义</a:t>
            </a:r>
          </a:p>
        </p:txBody>
      </p:sp>
      <p:grpSp>
        <p:nvGrpSpPr>
          <p:cNvPr id="286762" name="Group 42"/>
          <p:cNvGrpSpPr>
            <a:grpSpLocks/>
          </p:cNvGrpSpPr>
          <p:nvPr/>
        </p:nvGrpSpPr>
        <p:grpSpPr bwMode="auto">
          <a:xfrm>
            <a:off x="2971800" y="1371600"/>
            <a:ext cx="4537075" cy="2376488"/>
            <a:chOff x="288" y="1959"/>
            <a:chExt cx="2858" cy="1497"/>
          </a:xfrm>
        </p:grpSpPr>
        <p:grpSp>
          <p:nvGrpSpPr>
            <p:cNvPr id="286724" name="Group 4"/>
            <p:cNvGrpSpPr>
              <a:grpSpLocks/>
            </p:cNvGrpSpPr>
            <p:nvPr/>
          </p:nvGrpSpPr>
          <p:grpSpPr bwMode="auto">
            <a:xfrm>
              <a:off x="333" y="2096"/>
              <a:ext cx="2813" cy="1360"/>
              <a:chOff x="1156" y="1707"/>
              <a:chExt cx="2813" cy="1360"/>
            </a:xfrm>
          </p:grpSpPr>
          <p:sp>
            <p:nvSpPr>
              <p:cNvPr id="286725" name="Rectangle 5"/>
              <p:cNvSpPr>
                <a:spLocks noChangeArrowheads="1"/>
              </p:cNvSpPr>
              <p:nvPr/>
            </p:nvSpPr>
            <p:spPr bwMode="auto">
              <a:xfrm>
                <a:off x="3357" y="2591"/>
                <a:ext cx="612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86726" name="Rectangle 6"/>
              <p:cNvSpPr>
                <a:spLocks noChangeArrowheads="1"/>
              </p:cNvSpPr>
              <p:nvPr/>
            </p:nvSpPr>
            <p:spPr bwMode="auto">
              <a:xfrm>
                <a:off x="2744" y="2591"/>
                <a:ext cx="613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86727" name="Rectangle 7"/>
              <p:cNvSpPr>
                <a:spLocks noChangeArrowheads="1"/>
              </p:cNvSpPr>
              <p:nvPr/>
            </p:nvSpPr>
            <p:spPr bwMode="auto">
              <a:xfrm>
                <a:off x="2132" y="2591"/>
                <a:ext cx="612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86728" name="Rectangle 8"/>
              <p:cNvSpPr>
                <a:spLocks noChangeArrowheads="1"/>
              </p:cNvSpPr>
              <p:nvPr/>
            </p:nvSpPr>
            <p:spPr bwMode="auto">
              <a:xfrm>
                <a:off x="1519" y="2591"/>
                <a:ext cx="613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86729" name="Rectangle 9"/>
              <p:cNvSpPr>
                <a:spLocks noChangeArrowheads="1"/>
              </p:cNvSpPr>
              <p:nvPr/>
            </p:nvSpPr>
            <p:spPr bwMode="auto">
              <a:xfrm>
                <a:off x="3357" y="2115"/>
                <a:ext cx="612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86730" name="Rectangle 10"/>
              <p:cNvSpPr>
                <a:spLocks noChangeArrowheads="1"/>
              </p:cNvSpPr>
              <p:nvPr/>
            </p:nvSpPr>
            <p:spPr bwMode="auto">
              <a:xfrm>
                <a:off x="2744" y="2115"/>
                <a:ext cx="613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86731" name="Rectangle 11"/>
              <p:cNvSpPr>
                <a:spLocks noChangeArrowheads="1"/>
              </p:cNvSpPr>
              <p:nvPr/>
            </p:nvSpPr>
            <p:spPr bwMode="auto">
              <a:xfrm>
                <a:off x="2132" y="2115"/>
                <a:ext cx="612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86732" name="Rectangle 12"/>
              <p:cNvSpPr>
                <a:spLocks noChangeArrowheads="1"/>
              </p:cNvSpPr>
              <p:nvPr/>
            </p:nvSpPr>
            <p:spPr bwMode="auto">
              <a:xfrm>
                <a:off x="1519" y="2115"/>
                <a:ext cx="613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86733" name="Line 13"/>
              <p:cNvSpPr>
                <a:spLocks noChangeShapeType="1"/>
              </p:cNvSpPr>
              <p:nvPr/>
            </p:nvSpPr>
            <p:spPr bwMode="auto">
              <a:xfrm>
                <a:off x="1519" y="2115"/>
                <a:ext cx="245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734" name="Line 14"/>
              <p:cNvSpPr>
                <a:spLocks noChangeShapeType="1"/>
              </p:cNvSpPr>
              <p:nvPr/>
            </p:nvSpPr>
            <p:spPr bwMode="auto">
              <a:xfrm>
                <a:off x="1519" y="2591"/>
                <a:ext cx="24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735" name="Line 15"/>
              <p:cNvSpPr>
                <a:spLocks noChangeShapeType="1"/>
              </p:cNvSpPr>
              <p:nvPr/>
            </p:nvSpPr>
            <p:spPr bwMode="auto">
              <a:xfrm>
                <a:off x="1519" y="3067"/>
                <a:ext cx="245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736" name="Line 16"/>
              <p:cNvSpPr>
                <a:spLocks noChangeShapeType="1"/>
              </p:cNvSpPr>
              <p:nvPr/>
            </p:nvSpPr>
            <p:spPr bwMode="auto">
              <a:xfrm>
                <a:off x="1519" y="2115"/>
                <a:ext cx="0" cy="95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737" name="Line 17"/>
              <p:cNvSpPr>
                <a:spLocks noChangeShapeType="1"/>
              </p:cNvSpPr>
              <p:nvPr/>
            </p:nvSpPr>
            <p:spPr bwMode="auto">
              <a:xfrm>
                <a:off x="2132" y="2115"/>
                <a:ext cx="0" cy="9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738" name="Line 18"/>
              <p:cNvSpPr>
                <a:spLocks noChangeShapeType="1"/>
              </p:cNvSpPr>
              <p:nvPr/>
            </p:nvSpPr>
            <p:spPr bwMode="auto">
              <a:xfrm>
                <a:off x="2744" y="2115"/>
                <a:ext cx="0" cy="9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739" name="Line 19"/>
              <p:cNvSpPr>
                <a:spLocks noChangeShapeType="1"/>
              </p:cNvSpPr>
              <p:nvPr/>
            </p:nvSpPr>
            <p:spPr bwMode="auto">
              <a:xfrm>
                <a:off x="3357" y="2115"/>
                <a:ext cx="0" cy="9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740" name="Line 20"/>
              <p:cNvSpPr>
                <a:spLocks noChangeShapeType="1"/>
              </p:cNvSpPr>
              <p:nvPr/>
            </p:nvSpPr>
            <p:spPr bwMode="auto">
              <a:xfrm>
                <a:off x="3969" y="2115"/>
                <a:ext cx="0" cy="95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741" name="Line 21"/>
              <p:cNvSpPr>
                <a:spLocks noChangeShapeType="1"/>
              </p:cNvSpPr>
              <p:nvPr/>
            </p:nvSpPr>
            <p:spPr bwMode="auto">
              <a:xfrm>
                <a:off x="1156" y="1707"/>
                <a:ext cx="363" cy="40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86742" name="Group 22"/>
            <p:cNvGrpSpPr>
              <a:grpSpLocks/>
            </p:cNvGrpSpPr>
            <p:nvPr/>
          </p:nvGrpSpPr>
          <p:grpSpPr bwMode="auto">
            <a:xfrm>
              <a:off x="288" y="1959"/>
              <a:ext cx="545" cy="606"/>
              <a:chOff x="1111" y="1570"/>
              <a:chExt cx="545" cy="606"/>
            </a:xfrm>
          </p:grpSpPr>
          <p:sp>
            <p:nvSpPr>
              <p:cNvPr id="286743" name="Text Box 23"/>
              <p:cNvSpPr txBox="1">
                <a:spLocks noChangeArrowheads="1"/>
              </p:cNvSpPr>
              <p:nvPr/>
            </p:nvSpPr>
            <p:spPr bwMode="auto">
              <a:xfrm>
                <a:off x="1246" y="1570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286744" name="Text Box 24"/>
              <p:cNvSpPr txBox="1">
                <a:spLocks noChangeArrowheads="1"/>
              </p:cNvSpPr>
              <p:nvPr/>
            </p:nvSpPr>
            <p:spPr bwMode="auto">
              <a:xfrm>
                <a:off x="1383" y="1752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286745" name="Text Box 25"/>
              <p:cNvSpPr txBox="1">
                <a:spLocks noChangeArrowheads="1"/>
              </p:cNvSpPr>
              <p:nvPr/>
            </p:nvSpPr>
            <p:spPr bwMode="auto">
              <a:xfrm>
                <a:off x="1111" y="1888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C</a:t>
                </a:r>
              </a:p>
            </p:txBody>
          </p:sp>
        </p:grpSp>
        <p:grpSp>
          <p:nvGrpSpPr>
            <p:cNvPr id="286746" name="Group 26"/>
            <p:cNvGrpSpPr>
              <a:grpSpLocks/>
            </p:cNvGrpSpPr>
            <p:nvPr/>
          </p:nvGrpSpPr>
          <p:grpSpPr bwMode="auto">
            <a:xfrm>
              <a:off x="424" y="2594"/>
              <a:ext cx="363" cy="787"/>
              <a:chOff x="1156" y="2205"/>
              <a:chExt cx="363" cy="787"/>
            </a:xfrm>
          </p:grpSpPr>
          <p:sp>
            <p:nvSpPr>
              <p:cNvPr id="286747" name="Text Box 27"/>
              <p:cNvSpPr txBox="1">
                <a:spLocks noChangeArrowheads="1"/>
              </p:cNvSpPr>
              <p:nvPr/>
            </p:nvSpPr>
            <p:spPr bwMode="auto">
              <a:xfrm>
                <a:off x="1156" y="2704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286748" name="Text Box 28"/>
              <p:cNvSpPr txBox="1">
                <a:spLocks noChangeArrowheads="1"/>
              </p:cNvSpPr>
              <p:nvPr/>
            </p:nvSpPr>
            <p:spPr bwMode="auto">
              <a:xfrm>
                <a:off x="1156" y="2205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</a:t>
                </a:r>
              </a:p>
            </p:txBody>
          </p:sp>
        </p:grpSp>
        <p:grpSp>
          <p:nvGrpSpPr>
            <p:cNvPr id="286749" name="Group 29"/>
            <p:cNvGrpSpPr>
              <a:grpSpLocks/>
            </p:cNvGrpSpPr>
            <p:nvPr/>
          </p:nvGrpSpPr>
          <p:grpSpPr bwMode="auto">
            <a:xfrm>
              <a:off x="832" y="2186"/>
              <a:ext cx="2223" cy="288"/>
              <a:chOff x="1655" y="1797"/>
              <a:chExt cx="2223" cy="288"/>
            </a:xfrm>
          </p:grpSpPr>
          <p:sp>
            <p:nvSpPr>
              <p:cNvPr id="286750" name="Text Box 30"/>
              <p:cNvSpPr txBox="1">
                <a:spLocks noChangeArrowheads="1"/>
              </p:cNvSpPr>
              <p:nvPr/>
            </p:nvSpPr>
            <p:spPr bwMode="auto">
              <a:xfrm>
                <a:off x="1655" y="1797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286751" name="Text Box 31"/>
              <p:cNvSpPr txBox="1">
                <a:spLocks noChangeArrowheads="1"/>
              </p:cNvSpPr>
              <p:nvPr/>
            </p:nvSpPr>
            <p:spPr bwMode="auto">
              <a:xfrm>
                <a:off x="2925" y="1797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286752" name="Text Box 32"/>
              <p:cNvSpPr txBox="1">
                <a:spLocks noChangeArrowheads="1"/>
              </p:cNvSpPr>
              <p:nvPr/>
            </p:nvSpPr>
            <p:spPr bwMode="auto">
              <a:xfrm>
                <a:off x="2290" y="1797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286753" name="Text Box 33"/>
              <p:cNvSpPr txBox="1">
                <a:spLocks noChangeArrowheads="1"/>
              </p:cNvSpPr>
              <p:nvPr/>
            </p:nvSpPr>
            <p:spPr bwMode="auto">
              <a:xfrm>
                <a:off x="3515" y="1797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10</a:t>
                </a:r>
              </a:p>
            </p:txBody>
          </p:sp>
        </p:grpSp>
        <p:sp>
          <p:nvSpPr>
            <p:cNvPr id="286754" name="Rectangle 34"/>
            <p:cNvSpPr>
              <a:spLocks noChangeArrowheads="1"/>
            </p:cNvSpPr>
            <p:nvPr/>
          </p:nvSpPr>
          <p:spPr bwMode="auto">
            <a:xfrm>
              <a:off x="1467" y="2594"/>
              <a:ext cx="3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m</a:t>
              </a:r>
              <a:r>
                <a:rPr kumimoji="0" lang="en-US" altLang="zh-CN" baseline="-30000">
                  <a:ea typeface="幼圆" pitchFamily="49" charset="-122"/>
                  <a:cs typeface="Times New Roman" pitchFamily="18" charset="0"/>
                </a:rPr>
                <a:t>1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86755" name="Rectangle 35"/>
            <p:cNvSpPr>
              <a:spLocks noChangeArrowheads="1"/>
            </p:cNvSpPr>
            <p:nvPr/>
          </p:nvSpPr>
          <p:spPr bwMode="auto">
            <a:xfrm>
              <a:off x="878" y="2580"/>
              <a:ext cx="385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m</a:t>
              </a:r>
              <a:r>
                <a:rPr kumimoji="0" lang="en-US" altLang="zh-CN" baseline="-30000">
                  <a:ea typeface="幼圆" pitchFamily="49" charset="-122"/>
                  <a:cs typeface="Times New Roman" pitchFamily="18" charset="0"/>
                </a:rPr>
                <a:t>0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86756" name="Rectangle 36"/>
            <p:cNvSpPr>
              <a:spLocks noChangeArrowheads="1"/>
            </p:cNvSpPr>
            <p:nvPr/>
          </p:nvSpPr>
          <p:spPr bwMode="auto">
            <a:xfrm>
              <a:off x="2035" y="2580"/>
              <a:ext cx="3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m</a:t>
              </a:r>
              <a:r>
                <a:rPr kumimoji="0" lang="en-US" altLang="zh-CN" baseline="-30000">
                  <a:ea typeface="幼圆" pitchFamily="49" charset="-122"/>
                  <a:cs typeface="Times New Roman" pitchFamily="18" charset="0"/>
                </a:rPr>
                <a:t>3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86757" name="Rectangle 37"/>
            <p:cNvSpPr>
              <a:spLocks noChangeArrowheads="1"/>
            </p:cNvSpPr>
            <p:nvPr/>
          </p:nvSpPr>
          <p:spPr bwMode="auto">
            <a:xfrm>
              <a:off x="2647" y="2594"/>
              <a:ext cx="3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m</a:t>
              </a:r>
              <a:r>
                <a:rPr kumimoji="0" lang="en-US" altLang="zh-CN" baseline="-30000">
                  <a:ea typeface="幼圆" pitchFamily="49" charset="-122"/>
                  <a:cs typeface="Times New Roman" pitchFamily="18" charset="0"/>
                </a:rPr>
                <a:t>2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86758" name="Rectangle 38"/>
            <p:cNvSpPr>
              <a:spLocks noChangeArrowheads="1"/>
            </p:cNvSpPr>
            <p:nvPr/>
          </p:nvSpPr>
          <p:spPr bwMode="auto">
            <a:xfrm>
              <a:off x="1467" y="3093"/>
              <a:ext cx="3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m</a:t>
              </a:r>
              <a:r>
                <a:rPr kumimoji="0" lang="en-US" altLang="zh-CN" baseline="-30000">
                  <a:ea typeface="幼圆" pitchFamily="49" charset="-122"/>
                  <a:cs typeface="Times New Roman" pitchFamily="18" charset="0"/>
                </a:rPr>
                <a:t>5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86759" name="Rectangle 39"/>
            <p:cNvSpPr>
              <a:spLocks noChangeArrowheads="1"/>
            </p:cNvSpPr>
            <p:nvPr/>
          </p:nvSpPr>
          <p:spPr bwMode="auto">
            <a:xfrm>
              <a:off x="856" y="3048"/>
              <a:ext cx="385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m</a:t>
              </a:r>
              <a:r>
                <a:rPr kumimoji="0" lang="en-US" altLang="zh-CN" baseline="-30000">
                  <a:ea typeface="幼圆" pitchFamily="49" charset="-122"/>
                  <a:cs typeface="Times New Roman" pitchFamily="18" charset="0"/>
                </a:rPr>
                <a:t>4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86760" name="Rectangle 40"/>
            <p:cNvSpPr>
              <a:spLocks noChangeArrowheads="1"/>
            </p:cNvSpPr>
            <p:nvPr/>
          </p:nvSpPr>
          <p:spPr bwMode="auto">
            <a:xfrm>
              <a:off x="2057" y="3093"/>
              <a:ext cx="3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m</a:t>
              </a:r>
              <a:r>
                <a:rPr kumimoji="0" lang="en-US" altLang="zh-CN" baseline="-30000">
                  <a:ea typeface="幼圆" pitchFamily="49" charset="-122"/>
                  <a:cs typeface="Times New Roman" pitchFamily="18" charset="0"/>
                </a:rPr>
                <a:t>7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86761" name="Rectangle 41"/>
            <p:cNvSpPr>
              <a:spLocks noChangeArrowheads="1"/>
            </p:cNvSpPr>
            <p:nvPr/>
          </p:nvSpPr>
          <p:spPr bwMode="auto">
            <a:xfrm>
              <a:off x="2647" y="3048"/>
              <a:ext cx="3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m</a:t>
              </a:r>
              <a:r>
                <a:rPr kumimoji="0" lang="en-US" altLang="zh-CN" baseline="-30000">
                  <a:ea typeface="幼圆" pitchFamily="49" charset="-122"/>
                  <a:cs typeface="Times New Roman" pitchFamily="18" charset="0"/>
                </a:rPr>
                <a:t>6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</p:grpSp>
      <p:grpSp>
        <p:nvGrpSpPr>
          <p:cNvPr id="286810" name="Group 90"/>
          <p:cNvGrpSpPr>
            <a:grpSpLocks/>
          </p:cNvGrpSpPr>
          <p:nvPr/>
        </p:nvGrpSpPr>
        <p:grpSpPr bwMode="auto">
          <a:xfrm>
            <a:off x="2971800" y="3886200"/>
            <a:ext cx="4537075" cy="2376488"/>
            <a:chOff x="1872" y="2448"/>
            <a:chExt cx="2858" cy="1497"/>
          </a:xfrm>
        </p:grpSpPr>
        <p:grpSp>
          <p:nvGrpSpPr>
            <p:cNvPr id="286764" name="Group 44"/>
            <p:cNvGrpSpPr>
              <a:grpSpLocks/>
            </p:cNvGrpSpPr>
            <p:nvPr/>
          </p:nvGrpSpPr>
          <p:grpSpPr bwMode="auto">
            <a:xfrm>
              <a:off x="1917" y="2585"/>
              <a:ext cx="2813" cy="1360"/>
              <a:chOff x="1156" y="1707"/>
              <a:chExt cx="2813" cy="1360"/>
            </a:xfrm>
          </p:grpSpPr>
          <p:sp>
            <p:nvSpPr>
              <p:cNvPr id="286765" name="Rectangle 45"/>
              <p:cNvSpPr>
                <a:spLocks noChangeArrowheads="1"/>
              </p:cNvSpPr>
              <p:nvPr/>
            </p:nvSpPr>
            <p:spPr bwMode="auto">
              <a:xfrm>
                <a:off x="3357" y="2591"/>
                <a:ext cx="612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86766" name="Rectangle 46"/>
              <p:cNvSpPr>
                <a:spLocks noChangeArrowheads="1"/>
              </p:cNvSpPr>
              <p:nvPr/>
            </p:nvSpPr>
            <p:spPr bwMode="auto">
              <a:xfrm>
                <a:off x="2744" y="2591"/>
                <a:ext cx="613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86767" name="Rectangle 47"/>
              <p:cNvSpPr>
                <a:spLocks noChangeArrowheads="1"/>
              </p:cNvSpPr>
              <p:nvPr/>
            </p:nvSpPr>
            <p:spPr bwMode="auto">
              <a:xfrm>
                <a:off x="2132" y="2591"/>
                <a:ext cx="612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86768" name="Rectangle 48"/>
              <p:cNvSpPr>
                <a:spLocks noChangeArrowheads="1"/>
              </p:cNvSpPr>
              <p:nvPr/>
            </p:nvSpPr>
            <p:spPr bwMode="auto">
              <a:xfrm>
                <a:off x="1519" y="2591"/>
                <a:ext cx="613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86769" name="Rectangle 49"/>
              <p:cNvSpPr>
                <a:spLocks noChangeArrowheads="1"/>
              </p:cNvSpPr>
              <p:nvPr/>
            </p:nvSpPr>
            <p:spPr bwMode="auto">
              <a:xfrm>
                <a:off x="3357" y="2115"/>
                <a:ext cx="612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86770" name="Rectangle 50"/>
              <p:cNvSpPr>
                <a:spLocks noChangeArrowheads="1"/>
              </p:cNvSpPr>
              <p:nvPr/>
            </p:nvSpPr>
            <p:spPr bwMode="auto">
              <a:xfrm>
                <a:off x="2744" y="2115"/>
                <a:ext cx="613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86771" name="Rectangle 51"/>
              <p:cNvSpPr>
                <a:spLocks noChangeArrowheads="1"/>
              </p:cNvSpPr>
              <p:nvPr/>
            </p:nvSpPr>
            <p:spPr bwMode="auto">
              <a:xfrm>
                <a:off x="2132" y="2115"/>
                <a:ext cx="612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86772" name="Rectangle 52"/>
              <p:cNvSpPr>
                <a:spLocks noChangeArrowheads="1"/>
              </p:cNvSpPr>
              <p:nvPr/>
            </p:nvSpPr>
            <p:spPr bwMode="auto">
              <a:xfrm>
                <a:off x="1519" y="2115"/>
                <a:ext cx="613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86773" name="Line 53"/>
              <p:cNvSpPr>
                <a:spLocks noChangeShapeType="1"/>
              </p:cNvSpPr>
              <p:nvPr/>
            </p:nvSpPr>
            <p:spPr bwMode="auto">
              <a:xfrm>
                <a:off x="1519" y="2115"/>
                <a:ext cx="245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774" name="Line 54"/>
              <p:cNvSpPr>
                <a:spLocks noChangeShapeType="1"/>
              </p:cNvSpPr>
              <p:nvPr/>
            </p:nvSpPr>
            <p:spPr bwMode="auto">
              <a:xfrm>
                <a:off x="1519" y="2591"/>
                <a:ext cx="24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775" name="Line 55"/>
              <p:cNvSpPr>
                <a:spLocks noChangeShapeType="1"/>
              </p:cNvSpPr>
              <p:nvPr/>
            </p:nvSpPr>
            <p:spPr bwMode="auto">
              <a:xfrm>
                <a:off x="1519" y="3067"/>
                <a:ext cx="245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776" name="Line 56"/>
              <p:cNvSpPr>
                <a:spLocks noChangeShapeType="1"/>
              </p:cNvSpPr>
              <p:nvPr/>
            </p:nvSpPr>
            <p:spPr bwMode="auto">
              <a:xfrm>
                <a:off x="1519" y="2115"/>
                <a:ext cx="0" cy="95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777" name="Line 57"/>
              <p:cNvSpPr>
                <a:spLocks noChangeShapeType="1"/>
              </p:cNvSpPr>
              <p:nvPr/>
            </p:nvSpPr>
            <p:spPr bwMode="auto">
              <a:xfrm>
                <a:off x="2132" y="2115"/>
                <a:ext cx="0" cy="9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778" name="Line 58"/>
              <p:cNvSpPr>
                <a:spLocks noChangeShapeType="1"/>
              </p:cNvSpPr>
              <p:nvPr/>
            </p:nvSpPr>
            <p:spPr bwMode="auto">
              <a:xfrm>
                <a:off x="2744" y="2115"/>
                <a:ext cx="0" cy="9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779" name="Line 59"/>
              <p:cNvSpPr>
                <a:spLocks noChangeShapeType="1"/>
              </p:cNvSpPr>
              <p:nvPr/>
            </p:nvSpPr>
            <p:spPr bwMode="auto">
              <a:xfrm>
                <a:off x="3357" y="2115"/>
                <a:ext cx="0" cy="9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780" name="Line 60"/>
              <p:cNvSpPr>
                <a:spLocks noChangeShapeType="1"/>
              </p:cNvSpPr>
              <p:nvPr/>
            </p:nvSpPr>
            <p:spPr bwMode="auto">
              <a:xfrm>
                <a:off x="3969" y="2115"/>
                <a:ext cx="0" cy="95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781" name="Line 61"/>
              <p:cNvSpPr>
                <a:spLocks noChangeShapeType="1"/>
              </p:cNvSpPr>
              <p:nvPr/>
            </p:nvSpPr>
            <p:spPr bwMode="auto">
              <a:xfrm>
                <a:off x="1156" y="1707"/>
                <a:ext cx="363" cy="40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86782" name="Group 62"/>
            <p:cNvGrpSpPr>
              <a:grpSpLocks/>
            </p:cNvGrpSpPr>
            <p:nvPr/>
          </p:nvGrpSpPr>
          <p:grpSpPr bwMode="auto">
            <a:xfrm>
              <a:off x="1872" y="2448"/>
              <a:ext cx="545" cy="606"/>
              <a:chOff x="1111" y="1570"/>
              <a:chExt cx="545" cy="606"/>
            </a:xfrm>
          </p:grpSpPr>
          <p:sp>
            <p:nvSpPr>
              <p:cNvPr id="286783" name="Text Box 63"/>
              <p:cNvSpPr txBox="1">
                <a:spLocks noChangeArrowheads="1"/>
              </p:cNvSpPr>
              <p:nvPr/>
            </p:nvSpPr>
            <p:spPr bwMode="auto">
              <a:xfrm>
                <a:off x="1246" y="1570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286784" name="Text Box 64"/>
              <p:cNvSpPr txBox="1">
                <a:spLocks noChangeArrowheads="1"/>
              </p:cNvSpPr>
              <p:nvPr/>
            </p:nvSpPr>
            <p:spPr bwMode="auto">
              <a:xfrm>
                <a:off x="1383" y="1752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286785" name="Text Box 65"/>
              <p:cNvSpPr txBox="1">
                <a:spLocks noChangeArrowheads="1"/>
              </p:cNvSpPr>
              <p:nvPr/>
            </p:nvSpPr>
            <p:spPr bwMode="auto">
              <a:xfrm>
                <a:off x="1111" y="1888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C</a:t>
                </a:r>
              </a:p>
            </p:txBody>
          </p:sp>
        </p:grpSp>
        <p:grpSp>
          <p:nvGrpSpPr>
            <p:cNvPr id="286786" name="Group 66"/>
            <p:cNvGrpSpPr>
              <a:grpSpLocks/>
            </p:cNvGrpSpPr>
            <p:nvPr/>
          </p:nvGrpSpPr>
          <p:grpSpPr bwMode="auto">
            <a:xfrm>
              <a:off x="2008" y="3083"/>
              <a:ext cx="363" cy="787"/>
              <a:chOff x="1156" y="2205"/>
              <a:chExt cx="363" cy="787"/>
            </a:xfrm>
          </p:grpSpPr>
          <p:sp>
            <p:nvSpPr>
              <p:cNvPr id="286787" name="Text Box 67"/>
              <p:cNvSpPr txBox="1">
                <a:spLocks noChangeArrowheads="1"/>
              </p:cNvSpPr>
              <p:nvPr/>
            </p:nvSpPr>
            <p:spPr bwMode="auto">
              <a:xfrm>
                <a:off x="1156" y="2704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286788" name="Text Box 68"/>
              <p:cNvSpPr txBox="1">
                <a:spLocks noChangeArrowheads="1"/>
              </p:cNvSpPr>
              <p:nvPr/>
            </p:nvSpPr>
            <p:spPr bwMode="auto">
              <a:xfrm>
                <a:off x="1156" y="2205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</a:t>
                </a:r>
              </a:p>
            </p:txBody>
          </p:sp>
        </p:grpSp>
        <p:grpSp>
          <p:nvGrpSpPr>
            <p:cNvPr id="286789" name="Group 69"/>
            <p:cNvGrpSpPr>
              <a:grpSpLocks/>
            </p:cNvGrpSpPr>
            <p:nvPr/>
          </p:nvGrpSpPr>
          <p:grpSpPr bwMode="auto">
            <a:xfrm>
              <a:off x="2416" y="2675"/>
              <a:ext cx="2223" cy="288"/>
              <a:chOff x="1655" y="1797"/>
              <a:chExt cx="2223" cy="288"/>
            </a:xfrm>
          </p:grpSpPr>
          <p:sp>
            <p:nvSpPr>
              <p:cNvPr id="286790" name="Text Box 70"/>
              <p:cNvSpPr txBox="1">
                <a:spLocks noChangeArrowheads="1"/>
              </p:cNvSpPr>
              <p:nvPr/>
            </p:nvSpPr>
            <p:spPr bwMode="auto">
              <a:xfrm>
                <a:off x="1655" y="1797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286791" name="Text Box 71"/>
              <p:cNvSpPr txBox="1">
                <a:spLocks noChangeArrowheads="1"/>
              </p:cNvSpPr>
              <p:nvPr/>
            </p:nvSpPr>
            <p:spPr bwMode="auto">
              <a:xfrm>
                <a:off x="2925" y="1797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286792" name="Text Box 72"/>
              <p:cNvSpPr txBox="1">
                <a:spLocks noChangeArrowheads="1"/>
              </p:cNvSpPr>
              <p:nvPr/>
            </p:nvSpPr>
            <p:spPr bwMode="auto">
              <a:xfrm>
                <a:off x="2290" y="1797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286793" name="Text Box 73"/>
              <p:cNvSpPr txBox="1">
                <a:spLocks noChangeArrowheads="1"/>
              </p:cNvSpPr>
              <p:nvPr/>
            </p:nvSpPr>
            <p:spPr bwMode="auto">
              <a:xfrm>
                <a:off x="3515" y="1797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10</a:t>
                </a:r>
              </a:p>
            </p:txBody>
          </p:sp>
        </p:grpSp>
        <p:graphicFrame>
          <p:nvGraphicFramePr>
            <p:cNvPr id="286802" name="Object 8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56827592"/>
                </p:ext>
              </p:extLst>
            </p:nvPr>
          </p:nvGraphicFramePr>
          <p:xfrm>
            <a:off x="2337" y="3024"/>
            <a:ext cx="576" cy="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306" name="公式" r:id="rId3" imgW="330120" imgH="215640" progId="Equation.3">
                    <p:embed/>
                  </p:oleObj>
                </mc:Choice>
                <mc:Fallback>
                  <p:oleObj name="公式" r:id="rId3" imgW="33012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7" y="3024"/>
                          <a:ext cx="576" cy="3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03" name="Object 8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80131335"/>
                </p:ext>
              </p:extLst>
            </p:nvPr>
          </p:nvGraphicFramePr>
          <p:xfrm>
            <a:off x="2913" y="3024"/>
            <a:ext cx="577" cy="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307" name="公式" r:id="rId5" imgW="330120" imgH="215640" progId="Equation.3">
                    <p:embed/>
                  </p:oleObj>
                </mc:Choice>
                <mc:Fallback>
                  <p:oleObj name="公式" r:id="rId5" imgW="33012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3024"/>
                          <a:ext cx="577" cy="3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04" name="Object 8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66514207"/>
                </p:ext>
              </p:extLst>
            </p:nvPr>
          </p:nvGraphicFramePr>
          <p:xfrm>
            <a:off x="3541" y="3020"/>
            <a:ext cx="554" cy="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308" name="公式" r:id="rId7" imgW="317160" imgH="215640" progId="Equation.3">
                    <p:embed/>
                  </p:oleObj>
                </mc:Choice>
                <mc:Fallback>
                  <p:oleObj name="公式" r:id="rId7" imgW="31716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1" y="3020"/>
                          <a:ext cx="554" cy="3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05" name="Object 8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71267412"/>
                </p:ext>
              </p:extLst>
            </p:nvPr>
          </p:nvGraphicFramePr>
          <p:xfrm>
            <a:off x="4153" y="3024"/>
            <a:ext cx="554" cy="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309" name="公式" r:id="rId9" imgW="317160" imgH="215640" progId="Equation.3">
                    <p:embed/>
                  </p:oleObj>
                </mc:Choice>
                <mc:Fallback>
                  <p:oleObj name="公式" r:id="rId9" imgW="31716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3" y="3024"/>
                          <a:ext cx="554" cy="3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06" name="Object 8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1475693"/>
                </p:ext>
              </p:extLst>
            </p:nvPr>
          </p:nvGraphicFramePr>
          <p:xfrm>
            <a:off x="2348" y="3504"/>
            <a:ext cx="554" cy="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310" name="公式" r:id="rId11" imgW="317160" imgH="215640" progId="Equation.3">
                    <p:embed/>
                  </p:oleObj>
                </mc:Choice>
                <mc:Fallback>
                  <p:oleObj name="公式" r:id="rId11" imgW="31716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8" y="3504"/>
                          <a:ext cx="554" cy="3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07" name="Object 8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00120905"/>
                </p:ext>
              </p:extLst>
            </p:nvPr>
          </p:nvGraphicFramePr>
          <p:xfrm>
            <a:off x="2924" y="3504"/>
            <a:ext cx="555" cy="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311" name="公式" r:id="rId13" imgW="317160" imgH="215640" progId="Equation.3">
                    <p:embed/>
                  </p:oleObj>
                </mc:Choice>
                <mc:Fallback>
                  <p:oleObj name="公式" r:id="rId13" imgW="31716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4" y="3504"/>
                          <a:ext cx="555" cy="3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08" name="Object 8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50900596"/>
                </p:ext>
              </p:extLst>
            </p:nvPr>
          </p:nvGraphicFramePr>
          <p:xfrm>
            <a:off x="3551" y="3580"/>
            <a:ext cx="53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312" name="公式" r:id="rId15" imgW="304560" imgH="164880" progId="Equation.3">
                    <p:embed/>
                  </p:oleObj>
                </mc:Choice>
                <mc:Fallback>
                  <p:oleObj name="公式" r:id="rId15" imgW="30456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1" y="3580"/>
                          <a:ext cx="532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09" name="Object 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39814761"/>
                </p:ext>
              </p:extLst>
            </p:nvPr>
          </p:nvGraphicFramePr>
          <p:xfrm>
            <a:off x="4183" y="3504"/>
            <a:ext cx="531" cy="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313" name="公式" r:id="rId17" imgW="304560" imgH="215640" progId="Equation.3">
                    <p:embed/>
                  </p:oleObj>
                </mc:Choice>
                <mc:Fallback>
                  <p:oleObj name="公式" r:id="rId17" imgW="30456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3" y="3504"/>
                          <a:ext cx="531" cy="3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673683329"/>
      </p:ext>
    </p:extLst>
  </p:cSld>
  <p:clrMapOvr>
    <a:masterClrMapping/>
  </p:clrMapOvr>
  <p:transition spd="slow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798" name="Group 54"/>
          <p:cNvGrpSpPr>
            <a:grpSpLocks/>
          </p:cNvGrpSpPr>
          <p:nvPr/>
        </p:nvGrpSpPr>
        <p:grpSpPr bwMode="auto">
          <a:xfrm>
            <a:off x="2514600" y="3276600"/>
            <a:ext cx="3048000" cy="533400"/>
            <a:chOff x="1584" y="2064"/>
            <a:chExt cx="1920" cy="336"/>
          </a:xfrm>
        </p:grpSpPr>
        <p:sp>
          <p:nvSpPr>
            <p:cNvPr id="287796" name="Rectangle 52"/>
            <p:cNvSpPr>
              <a:spLocks noChangeArrowheads="1"/>
            </p:cNvSpPr>
            <p:nvPr/>
          </p:nvSpPr>
          <p:spPr bwMode="auto">
            <a:xfrm>
              <a:off x="3024" y="2064"/>
              <a:ext cx="480" cy="336"/>
            </a:xfrm>
            <a:prstGeom prst="rect">
              <a:avLst/>
            </a:prstGeom>
            <a:solidFill>
              <a:srgbClr val="00FF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797" name="Rectangle 53"/>
            <p:cNvSpPr>
              <a:spLocks noChangeArrowheads="1"/>
            </p:cNvSpPr>
            <p:nvPr/>
          </p:nvSpPr>
          <p:spPr bwMode="auto">
            <a:xfrm>
              <a:off x="1584" y="2064"/>
              <a:ext cx="480" cy="336"/>
            </a:xfrm>
            <a:prstGeom prst="rect">
              <a:avLst/>
            </a:prstGeom>
            <a:solidFill>
              <a:srgbClr val="00FF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</a:t>
            </a:r>
          </a:p>
        </p:txBody>
      </p:sp>
      <p:sp>
        <p:nvSpPr>
          <p:cNvPr id="4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E042F-D5DC-41F3-9BF7-869153E24DDA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2877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变量卡诺图化简</a:t>
            </a:r>
          </a:p>
          <a:p>
            <a:endParaRPr lang="en-US" altLang="zh-CN" dirty="0"/>
          </a:p>
        </p:txBody>
      </p:sp>
      <p:sp>
        <p:nvSpPr>
          <p:cNvPr id="287791" name="Rectangle 47"/>
          <p:cNvSpPr>
            <a:spLocks noChangeArrowheads="1"/>
          </p:cNvSpPr>
          <p:nvPr/>
        </p:nvSpPr>
        <p:spPr bwMode="auto">
          <a:xfrm>
            <a:off x="2514600" y="2743200"/>
            <a:ext cx="1524000" cy="5334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793" name="Rectangle 49"/>
          <p:cNvSpPr>
            <a:spLocks noChangeArrowheads="1"/>
          </p:cNvSpPr>
          <p:nvPr/>
        </p:nvSpPr>
        <p:spPr bwMode="auto">
          <a:xfrm>
            <a:off x="3276600" y="2743200"/>
            <a:ext cx="1524000" cy="1066800"/>
          </a:xfrm>
          <a:prstGeom prst="rect">
            <a:avLst/>
          </a:prstGeom>
          <a:solidFill>
            <a:schemeClr val="hlink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787" name="Rectangle 43"/>
          <p:cNvSpPr>
            <a:spLocks noChangeArrowheads="1"/>
          </p:cNvSpPr>
          <p:nvPr/>
        </p:nvSpPr>
        <p:spPr bwMode="auto">
          <a:xfrm>
            <a:off x="838200" y="3886200"/>
            <a:ext cx="4664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buClr>
                <a:schemeClr val="folHlink"/>
              </a:buClr>
              <a:buFont typeface="Wingdings" pitchFamily="2" charset="2"/>
              <a:buChar char="ü"/>
            </a:pPr>
            <a:r>
              <a:rPr kumimoji="0" lang="en-US" altLang="zh-CN">
                <a:latin typeface="华文新魏" pitchFamily="2" charset="-122"/>
                <a:ea typeface="华文新魏" pitchFamily="2" charset="-122"/>
              </a:rPr>
              <a:t>3</a:t>
            </a: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变量函数如何用卡诺图化简？</a:t>
            </a:r>
            <a:r>
              <a:rPr kumimoji="0" lang="zh-CN" altLang="en-US" sz="2800">
                <a:latin typeface="华文新魏" pitchFamily="2" charset="-122"/>
                <a:ea typeface="华文新魏" pitchFamily="2" charset="-122"/>
              </a:rPr>
              <a:t> </a:t>
            </a:r>
          </a:p>
        </p:txBody>
      </p:sp>
      <p:graphicFrame>
        <p:nvGraphicFramePr>
          <p:cNvPr id="287788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2317251"/>
              </p:ext>
            </p:extLst>
          </p:nvPr>
        </p:nvGraphicFramePr>
        <p:xfrm>
          <a:off x="771029" y="4419600"/>
          <a:ext cx="293687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51" name="公式" r:id="rId3" imgW="1155600" imgH="215640" progId="Equation.3">
                  <p:embed/>
                </p:oleObj>
              </mc:Choice>
              <mc:Fallback>
                <p:oleObj name="公式" r:id="rId3" imgW="11556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029" y="4419600"/>
                        <a:ext cx="2936875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7790" name="Group 46"/>
          <p:cNvGrpSpPr>
            <a:grpSpLocks/>
          </p:cNvGrpSpPr>
          <p:nvPr/>
        </p:nvGrpSpPr>
        <p:grpSpPr bwMode="auto">
          <a:xfrm>
            <a:off x="1828800" y="1905000"/>
            <a:ext cx="3733800" cy="1925638"/>
            <a:chOff x="1152" y="1200"/>
            <a:chExt cx="2352" cy="1213"/>
          </a:xfrm>
        </p:grpSpPr>
        <p:sp>
          <p:nvSpPr>
            <p:cNvPr id="287757" name="Line 13"/>
            <p:cNvSpPr>
              <a:spLocks noChangeShapeType="1"/>
            </p:cNvSpPr>
            <p:nvPr/>
          </p:nvSpPr>
          <p:spPr bwMode="auto">
            <a:xfrm>
              <a:off x="1584" y="1728"/>
              <a:ext cx="19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58" name="Line 14"/>
            <p:cNvSpPr>
              <a:spLocks noChangeShapeType="1"/>
            </p:cNvSpPr>
            <p:nvPr/>
          </p:nvSpPr>
          <p:spPr bwMode="auto">
            <a:xfrm>
              <a:off x="1584" y="2064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59" name="Line 15"/>
            <p:cNvSpPr>
              <a:spLocks noChangeShapeType="1"/>
            </p:cNvSpPr>
            <p:nvPr/>
          </p:nvSpPr>
          <p:spPr bwMode="auto">
            <a:xfrm>
              <a:off x="1584" y="2400"/>
              <a:ext cx="19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61" name="Line 17"/>
            <p:cNvSpPr>
              <a:spLocks noChangeShapeType="1"/>
            </p:cNvSpPr>
            <p:nvPr/>
          </p:nvSpPr>
          <p:spPr bwMode="auto">
            <a:xfrm>
              <a:off x="2064" y="1728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62" name="Line 18"/>
            <p:cNvSpPr>
              <a:spLocks noChangeShapeType="1"/>
            </p:cNvSpPr>
            <p:nvPr/>
          </p:nvSpPr>
          <p:spPr bwMode="auto">
            <a:xfrm>
              <a:off x="2544" y="1728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63" name="Line 19"/>
            <p:cNvSpPr>
              <a:spLocks noChangeShapeType="1"/>
            </p:cNvSpPr>
            <p:nvPr/>
          </p:nvSpPr>
          <p:spPr bwMode="auto">
            <a:xfrm flipH="1">
              <a:off x="3024" y="1728"/>
              <a:ext cx="0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64" name="Line 20"/>
            <p:cNvSpPr>
              <a:spLocks noChangeShapeType="1"/>
            </p:cNvSpPr>
            <p:nvPr/>
          </p:nvSpPr>
          <p:spPr bwMode="auto">
            <a:xfrm flipH="1">
              <a:off x="3504" y="1728"/>
              <a:ext cx="0" cy="6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765" name="Line 21"/>
            <p:cNvSpPr>
              <a:spLocks noChangeShapeType="1"/>
            </p:cNvSpPr>
            <p:nvPr/>
          </p:nvSpPr>
          <p:spPr bwMode="auto">
            <a:xfrm>
              <a:off x="1197" y="1337"/>
              <a:ext cx="387" cy="3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87766" name="Group 22"/>
            <p:cNvGrpSpPr>
              <a:grpSpLocks/>
            </p:cNvGrpSpPr>
            <p:nvPr/>
          </p:nvGrpSpPr>
          <p:grpSpPr bwMode="auto">
            <a:xfrm>
              <a:off x="1152" y="1200"/>
              <a:ext cx="545" cy="606"/>
              <a:chOff x="1111" y="1570"/>
              <a:chExt cx="545" cy="606"/>
            </a:xfrm>
          </p:grpSpPr>
          <p:sp>
            <p:nvSpPr>
              <p:cNvPr id="287767" name="Text Box 23"/>
              <p:cNvSpPr txBox="1">
                <a:spLocks noChangeArrowheads="1"/>
              </p:cNvSpPr>
              <p:nvPr/>
            </p:nvSpPr>
            <p:spPr bwMode="auto">
              <a:xfrm>
                <a:off x="1246" y="1570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287768" name="Text Box 24"/>
              <p:cNvSpPr txBox="1">
                <a:spLocks noChangeArrowheads="1"/>
              </p:cNvSpPr>
              <p:nvPr/>
            </p:nvSpPr>
            <p:spPr bwMode="auto">
              <a:xfrm>
                <a:off x="1383" y="1752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287769" name="Text Box 25"/>
              <p:cNvSpPr txBox="1">
                <a:spLocks noChangeArrowheads="1"/>
              </p:cNvSpPr>
              <p:nvPr/>
            </p:nvSpPr>
            <p:spPr bwMode="auto">
              <a:xfrm>
                <a:off x="1111" y="1888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C</a:t>
                </a:r>
              </a:p>
            </p:txBody>
          </p:sp>
        </p:grpSp>
        <p:grpSp>
          <p:nvGrpSpPr>
            <p:cNvPr id="287789" name="Group 45"/>
            <p:cNvGrpSpPr>
              <a:grpSpLocks/>
            </p:cNvGrpSpPr>
            <p:nvPr/>
          </p:nvGrpSpPr>
          <p:grpSpPr bwMode="auto">
            <a:xfrm>
              <a:off x="1296" y="1728"/>
              <a:ext cx="363" cy="672"/>
              <a:chOff x="1296" y="1728"/>
              <a:chExt cx="363" cy="672"/>
            </a:xfrm>
          </p:grpSpPr>
          <p:sp>
            <p:nvSpPr>
              <p:cNvPr id="287760" name="Line 16"/>
              <p:cNvSpPr>
                <a:spLocks noChangeShapeType="1"/>
              </p:cNvSpPr>
              <p:nvPr/>
            </p:nvSpPr>
            <p:spPr bwMode="auto">
              <a:xfrm>
                <a:off x="1584" y="1728"/>
                <a:ext cx="0" cy="67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771" name="Text Box 27"/>
              <p:cNvSpPr txBox="1">
                <a:spLocks noChangeArrowheads="1"/>
              </p:cNvSpPr>
              <p:nvPr/>
            </p:nvSpPr>
            <p:spPr bwMode="auto">
              <a:xfrm>
                <a:off x="1296" y="2112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287772" name="Text Box 28"/>
              <p:cNvSpPr txBox="1">
                <a:spLocks noChangeArrowheads="1"/>
              </p:cNvSpPr>
              <p:nvPr/>
            </p:nvSpPr>
            <p:spPr bwMode="auto">
              <a:xfrm>
                <a:off x="1296" y="1728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</a:t>
                </a:r>
              </a:p>
            </p:txBody>
          </p:sp>
        </p:grpSp>
        <p:sp>
          <p:nvSpPr>
            <p:cNvPr id="287774" name="Text Box 30"/>
            <p:cNvSpPr txBox="1">
              <a:spLocks noChangeArrowheads="1"/>
            </p:cNvSpPr>
            <p:nvPr/>
          </p:nvSpPr>
          <p:spPr bwMode="auto">
            <a:xfrm>
              <a:off x="1621" y="1440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00</a:t>
              </a:r>
            </a:p>
          </p:txBody>
        </p:sp>
        <p:sp>
          <p:nvSpPr>
            <p:cNvPr id="287775" name="Text Box 31"/>
            <p:cNvSpPr txBox="1">
              <a:spLocks noChangeArrowheads="1"/>
            </p:cNvSpPr>
            <p:nvPr/>
          </p:nvSpPr>
          <p:spPr bwMode="auto">
            <a:xfrm>
              <a:off x="2592" y="1440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11</a:t>
              </a:r>
            </a:p>
          </p:txBody>
        </p:sp>
        <p:sp>
          <p:nvSpPr>
            <p:cNvPr id="287776" name="Text Box 32"/>
            <p:cNvSpPr txBox="1">
              <a:spLocks noChangeArrowheads="1"/>
            </p:cNvSpPr>
            <p:nvPr/>
          </p:nvSpPr>
          <p:spPr bwMode="auto">
            <a:xfrm>
              <a:off x="2112" y="1440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01</a:t>
              </a:r>
            </a:p>
          </p:txBody>
        </p:sp>
        <p:sp>
          <p:nvSpPr>
            <p:cNvPr id="287777" name="Text Box 33"/>
            <p:cNvSpPr txBox="1">
              <a:spLocks noChangeArrowheads="1"/>
            </p:cNvSpPr>
            <p:nvPr/>
          </p:nvSpPr>
          <p:spPr bwMode="auto">
            <a:xfrm>
              <a:off x="3072" y="1440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10</a:t>
              </a:r>
            </a:p>
          </p:txBody>
        </p:sp>
        <p:graphicFrame>
          <p:nvGraphicFramePr>
            <p:cNvPr id="287778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0480454"/>
                </p:ext>
              </p:extLst>
            </p:nvPr>
          </p:nvGraphicFramePr>
          <p:xfrm>
            <a:off x="1609" y="1747"/>
            <a:ext cx="448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52" name="公式" r:id="rId5" imgW="330120" imgH="215640" progId="Equation.3">
                    <p:embed/>
                  </p:oleObj>
                </mc:Choice>
                <mc:Fallback>
                  <p:oleObj name="公式" r:id="rId5" imgW="33012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9" y="1747"/>
                          <a:ext cx="448" cy="3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779" name="Objec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06085775"/>
                </p:ext>
              </p:extLst>
            </p:nvPr>
          </p:nvGraphicFramePr>
          <p:xfrm>
            <a:off x="2088" y="1747"/>
            <a:ext cx="431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53" name="公式" r:id="rId7" imgW="330120" imgH="215640" progId="Equation.3">
                    <p:embed/>
                  </p:oleObj>
                </mc:Choice>
                <mc:Fallback>
                  <p:oleObj name="公式" r:id="rId7" imgW="33012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8" y="1747"/>
                          <a:ext cx="431" cy="2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780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04398869"/>
                </p:ext>
              </p:extLst>
            </p:nvPr>
          </p:nvGraphicFramePr>
          <p:xfrm>
            <a:off x="2569" y="1728"/>
            <a:ext cx="429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54" name="公式" r:id="rId9" imgW="317160" imgH="215640" progId="Equation.3">
                    <p:embed/>
                  </p:oleObj>
                </mc:Choice>
                <mc:Fallback>
                  <p:oleObj name="公式" r:id="rId9" imgW="31716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9" y="1728"/>
                          <a:ext cx="429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781" name="Object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11896797"/>
                </p:ext>
              </p:extLst>
            </p:nvPr>
          </p:nvGraphicFramePr>
          <p:xfrm>
            <a:off x="3049" y="1728"/>
            <a:ext cx="429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55" name="公式" r:id="rId11" imgW="317160" imgH="215640" progId="Equation.3">
                    <p:embed/>
                  </p:oleObj>
                </mc:Choice>
                <mc:Fallback>
                  <p:oleObj name="公式" r:id="rId11" imgW="31716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9" y="1728"/>
                          <a:ext cx="429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782" name="Object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68154817"/>
                </p:ext>
              </p:extLst>
            </p:nvPr>
          </p:nvGraphicFramePr>
          <p:xfrm>
            <a:off x="1609" y="2112"/>
            <a:ext cx="429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56" name="公式" r:id="rId13" imgW="317160" imgH="215640" progId="Equation.3">
                    <p:embed/>
                  </p:oleObj>
                </mc:Choice>
                <mc:Fallback>
                  <p:oleObj name="公式" r:id="rId13" imgW="31716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9" y="2112"/>
                          <a:ext cx="429" cy="3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783" name="Object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61167049"/>
                </p:ext>
              </p:extLst>
            </p:nvPr>
          </p:nvGraphicFramePr>
          <p:xfrm>
            <a:off x="2090" y="2100"/>
            <a:ext cx="428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57" name="公式" r:id="rId15" imgW="317160" imgH="215640" progId="Equation.3">
                    <p:embed/>
                  </p:oleObj>
                </mc:Choice>
                <mc:Fallback>
                  <p:oleObj name="公式" r:id="rId15" imgW="31716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0" y="2100"/>
                          <a:ext cx="428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784" name="Object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55081080"/>
                </p:ext>
              </p:extLst>
            </p:nvPr>
          </p:nvGraphicFramePr>
          <p:xfrm>
            <a:off x="2578" y="2161"/>
            <a:ext cx="411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58" name="公式" r:id="rId17" imgW="304560" imgH="164880" progId="Equation.3">
                    <p:embed/>
                  </p:oleObj>
                </mc:Choice>
                <mc:Fallback>
                  <p:oleObj name="公式" r:id="rId17" imgW="30456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8" y="2161"/>
                          <a:ext cx="411" cy="2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785" name="Object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56009033"/>
                </p:ext>
              </p:extLst>
            </p:nvPr>
          </p:nvGraphicFramePr>
          <p:xfrm>
            <a:off x="3058" y="2099"/>
            <a:ext cx="411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59" name="公式" r:id="rId19" imgW="304560" imgH="215640" progId="Equation.3">
                    <p:embed/>
                  </p:oleObj>
                </mc:Choice>
                <mc:Fallback>
                  <p:oleObj name="公式" r:id="rId19" imgW="30456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8" y="2099"/>
                          <a:ext cx="411" cy="3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87792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1290053"/>
              </p:ext>
            </p:extLst>
          </p:nvPr>
        </p:nvGraphicFramePr>
        <p:xfrm>
          <a:off x="769938" y="4953000"/>
          <a:ext cx="529272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60" name="公式" r:id="rId21" imgW="2082600" imgH="215640" progId="Equation.3">
                  <p:embed/>
                </p:oleObj>
              </mc:Choice>
              <mc:Fallback>
                <p:oleObj name="公式" r:id="rId21" imgW="20826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938" y="4953000"/>
                        <a:ext cx="5292725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794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7939953"/>
              </p:ext>
            </p:extLst>
          </p:nvPr>
        </p:nvGraphicFramePr>
        <p:xfrm>
          <a:off x="3778250" y="4419600"/>
          <a:ext cx="103187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61" name="公式" r:id="rId23" imgW="406080" imgH="215640" progId="Equation.3">
                  <p:embed/>
                </p:oleObj>
              </mc:Choice>
              <mc:Fallback>
                <p:oleObj name="公式" r:id="rId23" imgW="4060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4419600"/>
                        <a:ext cx="1031875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795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0847898"/>
              </p:ext>
            </p:extLst>
          </p:nvPr>
        </p:nvGraphicFramePr>
        <p:xfrm>
          <a:off x="5989290" y="5085432"/>
          <a:ext cx="7429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62" name="公式" r:id="rId25" imgW="291960" imgH="164880" progId="Equation.3">
                  <p:embed/>
                </p:oleObj>
              </mc:Choice>
              <mc:Fallback>
                <p:oleObj name="公式" r:id="rId25" imgW="2919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9290" y="5085432"/>
                        <a:ext cx="74295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799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8186438"/>
              </p:ext>
            </p:extLst>
          </p:nvPr>
        </p:nvGraphicFramePr>
        <p:xfrm>
          <a:off x="758825" y="5486400"/>
          <a:ext cx="283845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63" name="公式" r:id="rId27" imgW="1117440" imgH="215640" progId="Equation.3">
                  <p:embed/>
                </p:oleObj>
              </mc:Choice>
              <mc:Fallback>
                <p:oleObj name="公式" r:id="rId27" imgW="11174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825" y="5486400"/>
                        <a:ext cx="2838450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800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2508124"/>
              </p:ext>
            </p:extLst>
          </p:nvPr>
        </p:nvGraphicFramePr>
        <p:xfrm>
          <a:off x="3600450" y="5445224"/>
          <a:ext cx="97155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64" name="公式" r:id="rId29" imgW="380880" imgH="215640" progId="Equation.3">
                  <p:embed/>
                </p:oleObj>
              </mc:Choice>
              <mc:Fallback>
                <p:oleObj name="公式" r:id="rId29" imgW="380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0450" y="5445224"/>
                        <a:ext cx="971550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3216369"/>
              </p:ext>
            </p:extLst>
          </p:nvPr>
        </p:nvGraphicFramePr>
        <p:xfrm>
          <a:off x="752400" y="6032500"/>
          <a:ext cx="4611688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65" name="公式" r:id="rId31" imgW="1815840" imgH="215640" progId="Equation.3">
                  <p:embed/>
                </p:oleObj>
              </mc:Choice>
              <mc:Fallback>
                <p:oleObj name="公式" r:id="rId31" imgW="1815840" imgH="21564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00" y="6032500"/>
                        <a:ext cx="4611688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724128" y="5730209"/>
            <a:ext cx="2664296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请用公式法和卡诺图法分别试一试</a:t>
            </a:r>
          </a:p>
        </p:txBody>
      </p:sp>
    </p:spTree>
    <p:extLst>
      <p:ext uri="{BB962C8B-B14F-4D97-AF65-F5344CB8AC3E}">
        <p14:creationId xmlns:p14="http://schemas.microsoft.com/office/powerpoint/2010/main" val="199986392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7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7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7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287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87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87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77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877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7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7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87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87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87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91" grpId="0" animBg="1"/>
      <p:bldP spid="287793" grpId="0" animBg="1"/>
      <p:bldP spid="287787" grpId="0" autoUpdateAnimBg="0"/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</a:t>
            </a:r>
          </a:p>
        </p:txBody>
      </p:sp>
      <p:sp>
        <p:nvSpPr>
          <p:cNvPr id="6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C279B-DBA9-4421-9B02-4042ADDB7A62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536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/>
              <a:t>2.3 </a:t>
            </a:r>
            <a:r>
              <a:rPr lang="zh-CN" altLang="en-US"/>
              <a:t>图解法</a:t>
            </a:r>
            <a:r>
              <a:rPr lang="en-US" altLang="zh-CN"/>
              <a:t>(</a:t>
            </a:r>
            <a:r>
              <a:rPr lang="zh-CN" altLang="en-US"/>
              <a:t>卡诺图</a:t>
            </a:r>
            <a:r>
              <a:rPr lang="en-US" altLang="zh-CN"/>
              <a:t>)</a:t>
            </a:r>
            <a:r>
              <a:rPr lang="zh-CN" altLang="en-US"/>
              <a:t>化简逻辑函数</a:t>
            </a:r>
          </a:p>
          <a:p>
            <a:pPr lvl="1"/>
            <a:r>
              <a:rPr lang="en-US" altLang="zh-CN"/>
              <a:t>4</a:t>
            </a:r>
            <a:r>
              <a:rPr lang="zh-CN" altLang="en-US"/>
              <a:t>变量卡诺图</a:t>
            </a:r>
          </a:p>
        </p:txBody>
      </p:sp>
      <p:grpSp>
        <p:nvGrpSpPr>
          <p:cNvPr id="153604" name="Group 4"/>
          <p:cNvGrpSpPr>
            <a:grpSpLocks/>
          </p:cNvGrpSpPr>
          <p:nvPr/>
        </p:nvGrpSpPr>
        <p:grpSpPr bwMode="auto">
          <a:xfrm>
            <a:off x="4110558" y="2574925"/>
            <a:ext cx="4056063" cy="3883025"/>
            <a:chOff x="1429" y="1389"/>
            <a:chExt cx="2540" cy="2449"/>
          </a:xfrm>
        </p:grpSpPr>
        <p:sp>
          <p:nvSpPr>
            <p:cNvPr id="153605" name="Rectangle 5"/>
            <p:cNvSpPr>
              <a:spLocks noChangeArrowheads="1"/>
            </p:cNvSpPr>
            <p:nvPr/>
          </p:nvSpPr>
          <p:spPr bwMode="auto">
            <a:xfrm>
              <a:off x="3428" y="3304"/>
              <a:ext cx="541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kumimoji="0" lang="zh-CN" altLang="zh-CN" sz="1800">
                <a:latin typeface="Arial" charset="0"/>
              </a:endParaRPr>
            </a:p>
          </p:txBody>
        </p:sp>
        <p:sp>
          <p:nvSpPr>
            <p:cNvPr id="153606" name="Rectangle 6"/>
            <p:cNvSpPr>
              <a:spLocks noChangeArrowheads="1"/>
            </p:cNvSpPr>
            <p:nvPr/>
          </p:nvSpPr>
          <p:spPr bwMode="auto">
            <a:xfrm>
              <a:off x="2888" y="3304"/>
              <a:ext cx="540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kumimoji="0" lang="zh-CN" altLang="zh-CN" sz="1800">
                <a:latin typeface="Arial" charset="0"/>
              </a:endParaRPr>
            </a:p>
          </p:txBody>
        </p:sp>
        <p:sp>
          <p:nvSpPr>
            <p:cNvPr id="153607" name="Rectangle 7"/>
            <p:cNvSpPr>
              <a:spLocks noChangeArrowheads="1"/>
            </p:cNvSpPr>
            <p:nvPr/>
          </p:nvSpPr>
          <p:spPr bwMode="auto">
            <a:xfrm>
              <a:off x="2347" y="3304"/>
              <a:ext cx="541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kumimoji="0" lang="zh-CN" altLang="zh-CN" sz="1800">
                <a:latin typeface="Arial" charset="0"/>
              </a:endParaRPr>
            </a:p>
          </p:txBody>
        </p:sp>
        <p:sp>
          <p:nvSpPr>
            <p:cNvPr id="153608" name="Rectangle 8"/>
            <p:cNvSpPr>
              <a:spLocks noChangeArrowheads="1"/>
            </p:cNvSpPr>
            <p:nvPr/>
          </p:nvSpPr>
          <p:spPr bwMode="auto">
            <a:xfrm>
              <a:off x="1806" y="3304"/>
              <a:ext cx="541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kumimoji="0" lang="zh-CN" altLang="zh-CN" sz="1800">
                <a:latin typeface="Arial" charset="0"/>
              </a:endParaRPr>
            </a:p>
          </p:txBody>
        </p:sp>
        <p:sp>
          <p:nvSpPr>
            <p:cNvPr id="153609" name="Rectangle 9"/>
            <p:cNvSpPr>
              <a:spLocks noChangeArrowheads="1"/>
            </p:cNvSpPr>
            <p:nvPr/>
          </p:nvSpPr>
          <p:spPr bwMode="auto">
            <a:xfrm>
              <a:off x="3428" y="2770"/>
              <a:ext cx="541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kumimoji="0" lang="zh-CN" altLang="zh-CN" sz="1800">
                <a:latin typeface="Arial" charset="0"/>
              </a:endParaRPr>
            </a:p>
          </p:txBody>
        </p:sp>
        <p:sp>
          <p:nvSpPr>
            <p:cNvPr id="153610" name="Rectangle 10"/>
            <p:cNvSpPr>
              <a:spLocks noChangeArrowheads="1"/>
            </p:cNvSpPr>
            <p:nvPr/>
          </p:nvSpPr>
          <p:spPr bwMode="auto">
            <a:xfrm>
              <a:off x="2888" y="2770"/>
              <a:ext cx="540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kumimoji="0" lang="zh-CN" altLang="zh-CN" sz="1800">
                <a:latin typeface="Arial" charset="0"/>
              </a:endParaRPr>
            </a:p>
          </p:txBody>
        </p:sp>
        <p:sp>
          <p:nvSpPr>
            <p:cNvPr id="153611" name="Rectangle 11"/>
            <p:cNvSpPr>
              <a:spLocks noChangeArrowheads="1"/>
            </p:cNvSpPr>
            <p:nvPr/>
          </p:nvSpPr>
          <p:spPr bwMode="auto">
            <a:xfrm>
              <a:off x="2347" y="2770"/>
              <a:ext cx="541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kumimoji="0" lang="zh-CN" altLang="zh-CN" sz="1800">
                <a:latin typeface="Arial" charset="0"/>
              </a:endParaRPr>
            </a:p>
          </p:txBody>
        </p:sp>
        <p:sp>
          <p:nvSpPr>
            <p:cNvPr id="153612" name="Rectangle 12"/>
            <p:cNvSpPr>
              <a:spLocks noChangeArrowheads="1"/>
            </p:cNvSpPr>
            <p:nvPr/>
          </p:nvSpPr>
          <p:spPr bwMode="auto">
            <a:xfrm>
              <a:off x="1806" y="2770"/>
              <a:ext cx="541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kumimoji="0" lang="zh-CN" altLang="zh-CN" sz="1800">
                <a:latin typeface="Arial" charset="0"/>
              </a:endParaRPr>
            </a:p>
          </p:txBody>
        </p:sp>
        <p:sp>
          <p:nvSpPr>
            <p:cNvPr id="153613" name="Rectangle 13"/>
            <p:cNvSpPr>
              <a:spLocks noChangeArrowheads="1"/>
            </p:cNvSpPr>
            <p:nvPr/>
          </p:nvSpPr>
          <p:spPr bwMode="auto">
            <a:xfrm>
              <a:off x="3428" y="2235"/>
              <a:ext cx="541" cy="5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kumimoji="0" lang="zh-CN" altLang="zh-CN" sz="1800">
                <a:latin typeface="Arial" charset="0"/>
              </a:endParaRPr>
            </a:p>
          </p:txBody>
        </p:sp>
        <p:sp>
          <p:nvSpPr>
            <p:cNvPr id="153614" name="Rectangle 14"/>
            <p:cNvSpPr>
              <a:spLocks noChangeArrowheads="1"/>
            </p:cNvSpPr>
            <p:nvPr/>
          </p:nvSpPr>
          <p:spPr bwMode="auto">
            <a:xfrm>
              <a:off x="2888" y="2235"/>
              <a:ext cx="540" cy="5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kumimoji="0" lang="zh-CN" altLang="zh-CN" sz="1800">
                <a:latin typeface="Arial" charset="0"/>
              </a:endParaRPr>
            </a:p>
          </p:txBody>
        </p:sp>
        <p:sp>
          <p:nvSpPr>
            <p:cNvPr id="153615" name="Rectangle 15"/>
            <p:cNvSpPr>
              <a:spLocks noChangeArrowheads="1"/>
            </p:cNvSpPr>
            <p:nvPr/>
          </p:nvSpPr>
          <p:spPr bwMode="auto">
            <a:xfrm>
              <a:off x="2347" y="2235"/>
              <a:ext cx="541" cy="5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kumimoji="0" lang="zh-CN" altLang="zh-CN" sz="1800">
                <a:latin typeface="Arial" charset="0"/>
              </a:endParaRPr>
            </a:p>
          </p:txBody>
        </p:sp>
        <p:sp>
          <p:nvSpPr>
            <p:cNvPr id="153616" name="Rectangle 16"/>
            <p:cNvSpPr>
              <a:spLocks noChangeArrowheads="1"/>
            </p:cNvSpPr>
            <p:nvPr/>
          </p:nvSpPr>
          <p:spPr bwMode="auto">
            <a:xfrm>
              <a:off x="1806" y="2235"/>
              <a:ext cx="541" cy="5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kumimoji="0" lang="zh-CN" altLang="zh-CN" sz="1800">
                <a:latin typeface="Arial" charset="0"/>
              </a:endParaRPr>
            </a:p>
          </p:txBody>
        </p:sp>
        <p:sp>
          <p:nvSpPr>
            <p:cNvPr id="153617" name="Rectangle 17"/>
            <p:cNvSpPr>
              <a:spLocks noChangeArrowheads="1"/>
            </p:cNvSpPr>
            <p:nvPr/>
          </p:nvSpPr>
          <p:spPr bwMode="auto">
            <a:xfrm>
              <a:off x="3428" y="1701"/>
              <a:ext cx="541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kumimoji="0" lang="zh-CN" altLang="zh-CN" sz="1800">
                <a:latin typeface="Arial" charset="0"/>
              </a:endParaRPr>
            </a:p>
          </p:txBody>
        </p:sp>
        <p:sp>
          <p:nvSpPr>
            <p:cNvPr id="153618" name="Rectangle 18"/>
            <p:cNvSpPr>
              <a:spLocks noChangeArrowheads="1"/>
            </p:cNvSpPr>
            <p:nvPr/>
          </p:nvSpPr>
          <p:spPr bwMode="auto">
            <a:xfrm>
              <a:off x="2888" y="1701"/>
              <a:ext cx="540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kumimoji="0" lang="zh-CN" altLang="zh-CN" sz="1800">
                <a:latin typeface="Arial" charset="0"/>
              </a:endParaRPr>
            </a:p>
          </p:txBody>
        </p:sp>
        <p:sp>
          <p:nvSpPr>
            <p:cNvPr id="153619" name="Rectangle 19"/>
            <p:cNvSpPr>
              <a:spLocks noChangeArrowheads="1"/>
            </p:cNvSpPr>
            <p:nvPr/>
          </p:nvSpPr>
          <p:spPr bwMode="auto">
            <a:xfrm>
              <a:off x="2347" y="1701"/>
              <a:ext cx="541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kumimoji="0" lang="zh-CN" altLang="zh-CN" sz="1800">
                <a:latin typeface="Arial" charset="0"/>
              </a:endParaRPr>
            </a:p>
          </p:txBody>
        </p:sp>
        <p:sp>
          <p:nvSpPr>
            <p:cNvPr id="153620" name="Rectangle 20"/>
            <p:cNvSpPr>
              <a:spLocks noChangeArrowheads="1"/>
            </p:cNvSpPr>
            <p:nvPr/>
          </p:nvSpPr>
          <p:spPr bwMode="auto">
            <a:xfrm>
              <a:off x="1806" y="1701"/>
              <a:ext cx="541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kumimoji="0" lang="zh-CN" altLang="zh-CN" sz="1800">
                <a:latin typeface="Arial" charset="0"/>
              </a:endParaRPr>
            </a:p>
          </p:txBody>
        </p:sp>
        <p:sp>
          <p:nvSpPr>
            <p:cNvPr id="153621" name="Line 21"/>
            <p:cNvSpPr>
              <a:spLocks noChangeShapeType="1"/>
            </p:cNvSpPr>
            <p:nvPr/>
          </p:nvSpPr>
          <p:spPr bwMode="auto">
            <a:xfrm>
              <a:off x="1806" y="1701"/>
              <a:ext cx="216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22" name="Line 22"/>
            <p:cNvSpPr>
              <a:spLocks noChangeShapeType="1"/>
            </p:cNvSpPr>
            <p:nvPr/>
          </p:nvSpPr>
          <p:spPr bwMode="auto">
            <a:xfrm>
              <a:off x="1806" y="2235"/>
              <a:ext cx="21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23" name="Line 23"/>
            <p:cNvSpPr>
              <a:spLocks noChangeShapeType="1"/>
            </p:cNvSpPr>
            <p:nvPr/>
          </p:nvSpPr>
          <p:spPr bwMode="auto">
            <a:xfrm>
              <a:off x="1806" y="2770"/>
              <a:ext cx="21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24" name="Line 24"/>
            <p:cNvSpPr>
              <a:spLocks noChangeShapeType="1"/>
            </p:cNvSpPr>
            <p:nvPr/>
          </p:nvSpPr>
          <p:spPr bwMode="auto">
            <a:xfrm>
              <a:off x="1806" y="3304"/>
              <a:ext cx="21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25" name="Line 25"/>
            <p:cNvSpPr>
              <a:spLocks noChangeShapeType="1"/>
            </p:cNvSpPr>
            <p:nvPr/>
          </p:nvSpPr>
          <p:spPr bwMode="auto">
            <a:xfrm>
              <a:off x="1806" y="3838"/>
              <a:ext cx="216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26" name="Line 26"/>
            <p:cNvSpPr>
              <a:spLocks noChangeShapeType="1"/>
            </p:cNvSpPr>
            <p:nvPr/>
          </p:nvSpPr>
          <p:spPr bwMode="auto">
            <a:xfrm>
              <a:off x="1806" y="1701"/>
              <a:ext cx="0" cy="21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27" name="Line 27"/>
            <p:cNvSpPr>
              <a:spLocks noChangeShapeType="1"/>
            </p:cNvSpPr>
            <p:nvPr/>
          </p:nvSpPr>
          <p:spPr bwMode="auto">
            <a:xfrm>
              <a:off x="2347" y="1701"/>
              <a:ext cx="0" cy="21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28" name="Line 28"/>
            <p:cNvSpPr>
              <a:spLocks noChangeShapeType="1"/>
            </p:cNvSpPr>
            <p:nvPr/>
          </p:nvSpPr>
          <p:spPr bwMode="auto">
            <a:xfrm>
              <a:off x="2888" y="1701"/>
              <a:ext cx="0" cy="21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29" name="Line 29"/>
            <p:cNvSpPr>
              <a:spLocks noChangeShapeType="1"/>
            </p:cNvSpPr>
            <p:nvPr/>
          </p:nvSpPr>
          <p:spPr bwMode="auto">
            <a:xfrm>
              <a:off x="3428" y="1701"/>
              <a:ext cx="0" cy="21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30" name="Line 30"/>
            <p:cNvSpPr>
              <a:spLocks noChangeShapeType="1"/>
            </p:cNvSpPr>
            <p:nvPr/>
          </p:nvSpPr>
          <p:spPr bwMode="auto">
            <a:xfrm>
              <a:off x="3969" y="1701"/>
              <a:ext cx="0" cy="21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31" name="Line 31"/>
            <p:cNvSpPr>
              <a:spLocks noChangeShapeType="1"/>
            </p:cNvSpPr>
            <p:nvPr/>
          </p:nvSpPr>
          <p:spPr bwMode="auto">
            <a:xfrm flipH="1" flipV="1">
              <a:off x="1429" y="1389"/>
              <a:ext cx="362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3632" name="Group 32"/>
          <p:cNvGrpSpPr>
            <a:grpSpLocks/>
          </p:cNvGrpSpPr>
          <p:nvPr/>
        </p:nvGrpSpPr>
        <p:grpSpPr bwMode="auto">
          <a:xfrm>
            <a:off x="3964508" y="2209800"/>
            <a:ext cx="865188" cy="1177925"/>
            <a:chOff x="1337" y="1162"/>
            <a:chExt cx="545" cy="742"/>
          </a:xfrm>
        </p:grpSpPr>
        <p:sp>
          <p:nvSpPr>
            <p:cNvPr id="153633" name="Text Box 33"/>
            <p:cNvSpPr txBox="1">
              <a:spLocks noChangeArrowheads="1"/>
            </p:cNvSpPr>
            <p:nvPr/>
          </p:nvSpPr>
          <p:spPr bwMode="auto">
            <a:xfrm>
              <a:off x="1472" y="1162"/>
              <a:ext cx="2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B</a:t>
              </a:r>
            </a:p>
          </p:txBody>
        </p:sp>
        <p:sp>
          <p:nvSpPr>
            <p:cNvPr id="153634" name="Text Box 34"/>
            <p:cNvSpPr txBox="1">
              <a:spLocks noChangeArrowheads="1"/>
            </p:cNvSpPr>
            <p:nvPr/>
          </p:nvSpPr>
          <p:spPr bwMode="auto">
            <a:xfrm>
              <a:off x="1609" y="1344"/>
              <a:ext cx="2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A</a:t>
              </a:r>
            </a:p>
          </p:txBody>
        </p:sp>
        <p:sp>
          <p:nvSpPr>
            <p:cNvPr id="153635" name="Text Box 35"/>
            <p:cNvSpPr txBox="1">
              <a:spLocks noChangeArrowheads="1"/>
            </p:cNvSpPr>
            <p:nvPr/>
          </p:nvSpPr>
          <p:spPr bwMode="auto">
            <a:xfrm>
              <a:off x="1337" y="1480"/>
              <a:ext cx="2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D</a:t>
              </a:r>
            </a:p>
          </p:txBody>
        </p:sp>
        <p:sp>
          <p:nvSpPr>
            <p:cNvPr id="153636" name="Text Box 36"/>
            <p:cNvSpPr txBox="1">
              <a:spLocks noChangeArrowheads="1"/>
            </p:cNvSpPr>
            <p:nvPr/>
          </p:nvSpPr>
          <p:spPr bwMode="auto">
            <a:xfrm>
              <a:off x="1473" y="1616"/>
              <a:ext cx="2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C</a:t>
              </a:r>
            </a:p>
          </p:txBody>
        </p:sp>
      </p:grpSp>
      <p:grpSp>
        <p:nvGrpSpPr>
          <p:cNvPr id="153637" name="Group 37"/>
          <p:cNvGrpSpPr>
            <a:grpSpLocks/>
          </p:cNvGrpSpPr>
          <p:nvPr/>
        </p:nvGrpSpPr>
        <p:grpSpPr bwMode="auto">
          <a:xfrm>
            <a:off x="4901133" y="2570163"/>
            <a:ext cx="3168650" cy="457200"/>
            <a:chOff x="1927" y="1389"/>
            <a:chExt cx="1996" cy="288"/>
          </a:xfrm>
        </p:grpSpPr>
        <p:sp>
          <p:nvSpPr>
            <p:cNvPr id="153638" name="Text Box 38"/>
            <p:cNvSpPr txBox="1">
              <a:spLocks noChangeArrowheads="1"/>
            </p:cNvSpPr>
            <p:nvPr/>
          </p:nvSpPr>
          <p:spPr bwMode="auto">
            <a:xfrm>
              <a:off x="1927" y="1389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00</a:t>
              </a:r>
            </a:p>
          </p:txBody>
        </p:sp>
        <p:sp>
          <p:nvSpPr>
            <p:cNvPr id="153639" name="Text Box 39"/>
            <p:cNvSpPr txBox="1">
              <a:spLocks noChangeArrowheads="1"/>
            </p:cNvSpPr>
            <p:nvPr/>
          </p:nvSpPr>
          <p:spPr bwMode="auto">
            <a:xfrm>
              <a:off x="3016" y="1389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11</a:t>
              </a:r>
            </a:p>
          </p:txBody>
        </p:sp>
        <p:sp>
          <p:nvSpPr>
            <p:cNvPr id="153640" name="Text Box 40"/>
            <p:cNvSpPr txBox="1">
              <a:spLocks noChangeArrowheads="1"/>
            </p:cNvSpPr>
            <p:nvPr/>
          </p:nvSpPr>
          <p:spPr bwMode="auto">
            <a:xfrm>
              <a:off x="2472" y="1389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01</a:t>
              </a:r>
            </a:p>
          </p:txBody>
        </p:sp>
        <p:sp>
          <p:nvSpPr>
            <p:cNvPr id="153641" name="Text Box 41"/>
            <p:cNvSpPr txBox="1">
              <a:spLocks noChangeArrowheads="1"/>
            </p:cNvSpPr>
            <p:nvPr/>
          </p:nvSpPr>
          <p:spPr bwMode="auto">
            <a:xfrm>
              <a:off x="3560" y="1389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10</a:t>
              </a:r>
            </a:p>
          </p:txBody>
        </p:sp>
      </p:grpSp>
      <p:grpSp>
        <p:nvGrpSpPr>
          <p:cNvPr id="153642" name="Group 42"/>
          <p:cNvGrpSpPr>
            <a:grpSpLocks/>
          </p:cNvGrpSpPr>
          <p:nvPr/>
        </p:nvGrpSpPr>
        <p:grpSpPr bwMode="auto">
          <a:xfrm>
            <a:off x="4181996" y="3336925"/>
            <a:ext cx="576262" cy="2905125"/>
            <a:chOff x="1474" y="1872"/>
            <a:chExt cx="363" cy="1830"/>
          </a:xfrm>
        </p:grpSpPr>
        <p:sp>
          <p:nvSpPr>
            <p:cNvPr id="153643" name="Text Box 43"/>
            <p:cNvSpPr txBox="1">
              <a:spLocks noChangeArrowheads="1"/>
            </p:cNvSpPr>
            <p:nvPr/>
          </p:nvSpPr>
          <p:spPr bwMode="auto">
            <a:xfrm>
              <a:off x="1474" y="1872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00</a:t>
              </a:r>
            </a:p>
          </p:txBody>
        </p:sp>
        <p:sp>
          <p:nvSpPr>
            <p:cNvPr id="153644" name="Text Box 44"/>
            <p:cNvSpPr txBox="1">
              <a:spLocks noChangeArrowheads="1"/>
            </p:cNvSpPr>
            <p:nvPr/>
          </p:nvSpPr>
          <p:spPr bwMode="auto">
            <a:xfrm>
              <a:off x="1474" y="2915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11</a:t>
              </a:r>
            </a:p>
          </p:txBody>
        </p:sp>
        <p:sp>
          <p:nvSpPr>
            <p:cNvPr id="153645" name="Text Box 45"/>
            <p:cNvSpPr txBox="1">
              <a:spLocks noChangeArrowheads="1"/>
            </p:cNvSpPr>
            <p:nvPr/>
          </p:nvSpPr>
          <p:spPr bwMode="auto">
            <a:xfrm>
              <a:off x="1474" y="2371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01</a:t>
              </a:r>
            </a:p>
          </p:txBody>
        </p:sp>
        <p:sp>
          <p:nvSpPr>
            <p:cNvPr id="153646" name="Text Box 46"/>
            <p:cNvSpPr txBox="1">
              <a:spLocks noChangeArrowheads="1"/>
            </p:cNvSpPr>
            <p:nvPr/>
          </p:nvSpPr>
          <p:spPr bwMode="auto">
            <a:xfrm>
              <a:off x="1474" y="3414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10</a:t>
              </a:r>
            </a:p>
          </p:txBody>
        </p:sp>
      </p:grpSp>
      <p:sp>
        <p:nvSpPr>
          <p:cNvPr id="153647" name="Rectangle 47"/>
          <p:cNvSpPr>
            <a:spLocks noChangeArrowheads="1"/>
          </p:cNvSpPr>
          <p:nvPr/>
        </p:nvSpPr>
        <p:spPr bwMode="auto">
          <a:xfrm>
            <a:off x="5801246" y="3265488"/>
            <a:ext cx="611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en-US" altLang="zh-CN">
                <a:ea typeface="幼圆" pitchFamily="49" charset="-122"/>
                <a:cs typeface="Times New Roman" pitchFamily="18" charset="0"/>
              </a:rPr>
              <a:t>m</a:t>
            </a:r>
            <a:r>
              <a:rPr kumimoji="0" lang="en-US" altLang="zh-CN" baseline="-30000">
                <a:ea typeface="幼圆" pitchFamily="49" charset="-122"/>
                <a:cs typeface="Times New Roman" pitchFamily="18" charset="0"/>
              </a:rPr>
              <a:t>1</a:t>
            </a:r>
            <a:r>
              <a:rPr kumimoji="0" lang="en-US" altLang="zh-CN" b="1">
                <a:latin typeface="Tahoma" pitchFamily="34" charset="0"/>
                <a:ea typeface="幼圆" pitchFamily="49" charset="-122"/>
                <a:cs typeface="Times New Roman" pitchFamily="18" charset="0"/>
              </a:rPr>
              <a:t> </a:t>
            </a:r>
          </a:p>
        </p:txBody>
      </p:sp>
      <p:sp>
        <p:nvSpPr>
          <p:cNvPr id="153648" name="Rectangle 48"/>
          <p:cNvSpPr>
            <a:spLocks noChangeArrowheads="1"/>
          </p:cNvSpPr>
          <p:nvPr/>
        </p:nvSpPr>
        <p:spPr bwMode="auto">
          <a:xfrm>
            <a:off x="4901133" y="3267075"/>
            <a:ext cx="6111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en-US" altLang="zh-CN">
                <a:ea typeface="幼圆" pitchFamily="49" charset="-122"/>
                <a:cs typeface="Times New Roman" pitchFamily="18" charset="0"/>
              </a:rPr>
              <a:t>m</a:t>
            </a:r>
            <a:r>
              <a:rPr kumimoji="0" lang="en-US" altLang="zh-CN" baseline="-30000">
                <a:ea typeface="幼圆" pitchFamily="49" charset="-122"/>
                <a:cs typeface="Times New Roman" pitchFamily="18" charset="0"/>
              </a:rPr>
              <a:t>0</a:t>
            </a:r>
            <a:r>
              <a:rPr kumimoji="0" lang="en-US" altLang="zh-CN" b="1">
                <a:latin typeface="Tahoma" pitchFamily="34" charset="0"/>
                <a:ea typeface="幼圆" pitchFamily="49" charset="-122"/>
                <a:cs typeface="Times New Roman" pitchFamily="18" charset="0"/>
              </a:rPr>
              <a:t> </a:t>
            </a:r>
          </a:p>
        </p:txBody>
      </p:sp>
      <p:sp>
        <p:nvSpPr>
          <p:cNvPr id="153649" name="Rectangle 49"/>
          <p:cNvSpPr>
            <a:spLocks noChangeArrowheads="1"/>
          </p:cNvSpPr>
          <p:nvPr/>
        </p:nvSpPr>
        <p:spPr bwMode="auto">
          <a:xfrm>
            <a:off x="6629921" y="3265488"/>
            <a:ext cx="611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en-US" altLang="zh-CN">
                <a:ea typeface="幼圆" pitchFamily="49" charset="-122"/>
                <a:cs typeface="Times New Roman" pitchFamily="18" charset="0"/>
              </a:rPr>
              <a:t>m</a:t>
            </a:r>
            <a:r>
              <a:rPr kumimoji="0" lang="en-US" altLang="zh-CN" baseline="-30000">
                <a:ea typeface="幼圆" pitchFamily="49" charset="-122"/>
                <a:cs typeface="Times New Roman" pitchFamily="18" charset="0"/>
              </a:rPr>
              <a:t>3</a:t>
            </a:r>
            <a:r>
              <a:rPr kumimoji="0" lang="en-US" altLang="zh-CN" b="1">
                <a:latin typeface="Tahoma" pitchFamily="34" charset="0"/>
                <a:ea typeface="幼圆" pitchFamily="49" charset="-122"/>
                <a:cs typeface="Times New Roman" pitchFamily="18" charset="0"/>
              </a:rPr>
              <a:t> </a:t>
            </a:r>
          </a:p>
        </p:txBody>
      </p:sp>
      <p:sp>
        <p:nvSpPr>
          <p:cNvPr id="153650" name="Rectangle 50"/>
          <p:cNvSpPr>
            <a:spLocks noChangeArrowheads="1"/>
          </p:cNvSpPr>
          <p:nvPr/>
        </p:nvSpPr>
        <p:spPr bwMode="auto">
          <a:xfrm>
            <a:off x="7493521" y="3265488"/>
            <a:ext cx="611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en-US" altLang="zh-CN">
                <a:ea typeface="幼圆" pitchFamily="49" charset="-122"/>
                <a:cs typeface="Times New Roman" pitchFamily="18" charset="0"/>
              </a:rPr>
              <a:t>m</a:t>
            </a:r>
            <a:r>
              <a:rPr kumimoji="0" lang="en-US" altLang="zh-CN" baseline="-30000">
                <a:ea typeface="幼圆" pitchFamily="49" charset="-122"/>
                <a:cs typeface="Times New Roman" pitchFamily="18" charset="0"/>
              </a:rPr>
              <a:t>2</a:t>
            </a:r>
            <a:r>
              <a:rPr kumimoji="0" lang="en-US" altLang="zh-CN" b="1">
                <a:latin typeface="Tahoma" pitchFamily="34" charset="0"/>
                <a:ea typeface="幼圆" pitchFamily="49" charset="-122"/>
                <a:cs typeface="Times New Roman" pitchFamily="18" charset="0"/>
              </a:rPr>
              <a:t> </a:t>
            </a:r>
          </a:p>
        </p:txBody>
      </p:sp>
      <p:sp>
        <p:nvSpPr>
          <p:cNvPr id="153651" name="Rectangle 51"/>
          <p:cNvSpPr>
            <a:spLocks noChangeArrowheads="1"/>
          </p:cNvSpPr>
          <p:nvPr/>
        </p:nvSpPr>
        <p:spPr bwMode="auto">
          <a:xfrm>
            <a:off x="5802833" y="4057650"/>
            <a:ext cx="611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en-US" altLang="zh-CN">
                <a:ea typeface="幼圆" pitchFamily="49" charset="-122"/>
                <a:cs typeface="Times New Roman" pitchFamily="18" charset="0"/>
              </a:rPr>
              <a:t>m</a:t>
            </a:r>
            <a:r>
              <a:rPr kumimoji="0" lang="en-US" altLang="zh-CN" baseline="-30000">
                <a:ea typeface="幼圆" pitchFamily="49" charset="-122"/>
                <a:cs typeface="Times New Roman" pitchFamily="18" charset="0"/>
              </a:rPr>
              <a:t>5</a:t>
            </a:r>
            <a:r>
              <a:rPr kumimoji="0" lang="en-US" altLang="zh-CN" b="1">
                <a:latin typeface="Tahoma" pitchFamily="34" charset="0"/>
                <a:ea typeface="幼圆" pitchFamily="49" charset="-122"/>
                <a:cs typeface="Times New Roman" pitchFamily="18" charset="0"/>
              </a:rPr>
              <a:t> </a:t>
            </a:r>
          </a:p>
        </p:txBody>
      </p:sp>
      <p:sp>
        <p:nvSpPr>
          <p:cNvPr id="153652" name="Rectangle 52"/>
          <p:cNvSpPr>
            <a:spLocks noChangeArrowheads="1"/>
          </p:cNvSpPr>
          <p:nvPr/>
        </p:nvSpPr>
        <p:spPr bwMode="auto">
          <a:xfrm>
            <a:off x="4939233" y="4059238"/>
            <a:ext cx="611188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en-US" altLang="zh-CN">
                <a:ea typeface="幼圆" pitchFamily="49" charset="-122"/>
                <a:cs typeface="Times New Roman" pitchFamily="18" charset="0"/>
              </a:rPr>
              <a:t>m</a:t>
            </a:r>
            <a:r>
              <a:rPr kumimoji="0" lang="en-US" altLang="zh-CN" baseline="-30000">
                <a:ea typeface="幼圆" pitchFamily="49" charset="-122"/>
                <a:cs typeface="Times New Roman" pitchFamily="18" charset="0"/>
              </a:rPr>
              <a:t>4</a:t>
            </a:r>
            <a:r>
              <a:rPr kumimoji="0" lang="en-US" altLang="zh-CN" b="1">
                <a:latin typeface="Tahoma" pitchFamily="34" charset="0"/>
                <a:ea typeface="幼圆" pitchFamily="49" charset="-122"/>
                <a:cs typeface="Times New Roman" pitchFamily="18" charset="0"/>
              </a:rPr>
              <a:t> </a:t>
            </a:r>
          </a:p>
        </p:txBody>
      </p:sp>
      <p:sp>
        <p:nvSpPr>
          <p:cNvPr id="153653" name="Rectangle 53"/>
          <p:cNvSpPr>
            <a:spLocks noChangeArrowheads="1"/>
          </p:cNvSpPr>
          <p:nvPr/>
        </p:nvSpPr>
        <p:spPr bwMode="auto">
          <a:xfrm>
            <a:off x="6666433" y="4057650"/>
            <a:ext cx="611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en-US" altLang="zh-CN">
                <a:ea typeface="幼圆" pitchFamily="49" charset="-122"/>
                <a:cs typeface="Times New Roman" pitchFamily="18" charset="0"/>
              </a:rPr>
              <a:t>m</a:t>
            </a:r>
            <a:r>
              <a:rPr kumimoji="0" lang="en-US" altLang="zh-CN" baseline="-30000">
                <a:ea typeface="幼圆" pitchFamily="49" charset="-122"/>
                <a:cs typeface="Times New Roman" pitchFamily="18" charset="0"/>
              </a:rPr>
              <a:t>7</a:t>
            </a:r>
            <a:r>
              <a:rPr kumimoji="0" lang="en-US" altLang="zh-CN" b="1">
                <a:latin typeface="Tahoma" pitchFamily="34" charset="0"/>
                <a:ea typeface="幼圆" pitchFamily="49" charset="-122"/>
                <a:cs typeface="Times New Roman" pitchFamily="18" charset="0"/>
              </a:rPr>
              <a:t> </a:t>
            </a:r>
          </a:p>
        </p:txBody>
      </p:sp>
      <p:sp>
        <p:nvSpPr>
          <p:cNvPr id="153654" name="Rectangle 54"/>
          <p:cNvSpPr>
            <a:spLocks noChangeArrowheads="1"/>
          </p:cNvSpPr>
          <p:nvPr/>
        </p:nvSpPr>
        <p:spPr bwMode="auto">
          <a:xfrm>
            <a:off x="7531621" y="4081463"/>
            <a:ext cx="611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en-US" altLang="zh-CN">
                <a:ea typeface="幼圆" pitchFamily="49" charset="-122"/>
                <a:cs typeface="Times New Roman" pitchFamily="18" charset="0"/>
              </a:rPr>
              <a:t>m</a:t>
            </a:r>
            <a:r>
              <a:rPr kumimoji="0" lang="en-US" altLang="zh-CN" baseline="-30000">
                <a:ea typeface="幼圆" pitchFamily="49" charset="-122"/>
                <a:cs typeface="Times New Roman" pitchFamily="18" charset="0"/>
              </a:rPr>
              <a:t>6</a:t>
            </a:r>
            <a:r>
              <a:rPr kumimoji="0" lang="en-US" altLang="zh-CN" b="1">
                <a:latin typeface="Tahoma" pitchFamily="34" charset="0"/>
                <a:ea typeface="幼圆" pitchFamily="49" charset="-122"/>
                <a:cs typeface="Times New Roman" pitchFamily="18" charset="0"/>
              </a:rPr>
              <a:t> </a:t>
            </a:r>
          </a:p>
        </p:txBody>
      </p:sp>
      <p:sp>
        <p:nvSpPr>
          <p:cNvPr id="153655" name="Rectangle 55"/>
          <p:cNvSpPr>
            <a:spLocks noChangeArrowheads="1"/>
          </p:cNvSpPr>
          <p:nvPr/>
        </p:nvSpPr>
        <p:spPr bwMode="auto">
          <a:xfrm>
            <a:off x="5802833" y="4992688"/>
            <a:ext cx="712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en-US" altLang="zh-CN">
                <a:ea typeface="幼圆" pitchFamily="49" charset="-122"/>
                <a:cs typeface="Times New Roman" pitchFamily="18" charset="0"/>
              </a:rPr>
              <a:t>m</a:t>
            </a:r>
            <a:r>
              <a:rPr kumimoji="0" lang="en-US" altLang="zh-CN" baseline="-30000">
                <a:ea typeface="幼圆" pitchFamily="49" charset="-122"/>
                <a:cs typeface="Times New Roman" pitchFamily="18" charset="0"/>
              </a:rPr>
              <a:t>13</a:t>
            </a:r>
            <a:r>
              <a:rPr kumimoji="0" lang="en-US" altLang="zh-CN" b="1">
                <a:latin typeface="Tahoma" pitchFamily="34" charset="0"/>
                <a:ea typeface="幼圆" pitchFamily="49" charset="-122"/>
                <a:cs typeface="Times New Roman" pitchFamily="18" charset="0"/>
              </a:rPr>
              <a:t> </a:t>
            </a:r>
          </a:p>
        </p:txBody>
      </p:sp>
      <p:sp>
        <p:nvSpPr>
          <p:cNvPr id="153656" name="Rectangle 56"/>
          <p:cNvSpPr>
            <a:spLocks noChangeArrowheads="1"/>
          </p:cNvSpPr>
          <p:nvPr/>
        </p:nvSpPr>
        <p:spPr bwMode="auto">
          <a:xfrm>
            <a:off x="4939233" y="4946650"/>
            <a:ext cx="712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en-US" altLang="zh-CN">
                <a:ea typeface="幼圆" pitchFamily="49" charset="-122"/>
                <a:cs typeface="Times New Roman" pitchFamily="18" charset="0"/>
              </a:rPr>
              <a:t>m</a:t>
            </a:r>
            <a:r>
              <a:rPr kumimoji="0" lang="en-US" altLang="zh-CN" baseline="-30000">
                <a:ea typeface="幼圆" pitchFamily="49" charset="-122"/>
                <a:cs typeface="Times New Roman" pitchFamily="18" charset="0"/>
              </a:rPr>
              <a:t>12</a:t>
            </a:r>
            <a:r>
              <a:rPr kumimoji="0" lang="en-US" altLang="zh-CN" b="1">
                <a:latin typeface="Tahoma" pitchFamily="34" charset="0"/>
                <a:ea typeface="幼圆" pitchFamily="49" charset="-122"/>
                <a:cs typeface="Times New Roman" pitchFamily="18" charset="0"/>
              </a:rPr>
              <a:t> </a:t>
            </a:r>
          </a:p>
        </p:txBody>
      </p:sp>
      <p:sp>
        <p:nvSpPr>
          <p:cNvPr id="153657" name="Rectangle 57"/>
          <p:cNvSpPr>
            <a:spLocks noChangeArrowheads="1"/>
          </p:cNvSpPr>
          <p:nvPr/>
        </p:nvSpPr>
        <p:spPr bwMode="auto">
          <a:xfrm>
            <a:off x="6629921" y="4992688"/>
            <a:ext cx="712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en-US" altLang="zh-CN">
                <a:ea typeface="幼圆" pitchFamily="49" charset="-122"/>
                <a:cs typeface="Times New Roman" pitchFamily="18" charset="0"/>
              </a:rPr>
              <a:t>m</a:t>
            </a:r>
            <a:r>
              <a:rPr kumimoji="0" lang="en-US" altLang="zh-CN" baseline="-30000">
                <a:ea typeface="幼圆" pitchFamily="49" charset="-122"/>
                <a:cs typeface="Times New Roman" pitchFamily="18" charset="0"/>
              </a:rPr>
              <a:t>15</a:t>
            </a:r>
            <a:r>
              <a:rPr kumimoji="0" lang="en-US" altLang="zh-CN" b="1">
                <a:latin typeface="Tahoma" pitchFamily="34" charset="0"/>
                <a:ea typeface="幼圆" pitchFamily="49" charset="-122"/>
                <a:cs typeface="Times New Roman" pitchFamily="18" charset="0"/>
              </a:rPr>
              <a:t> </a:t>
            </a:r>
          </a:p>
        </p:txBody>
      </p:sp>
      <p:sp>
        <p:nvSpPr>
          <p:cNvPr id="153658" name="Rectangle 58"/>
          <p:cNvSpPr>
            <a:spLocks noChangeArrowheads="1"/>
          </p:cNvSpPr>
          <p:nvPr/>
        </p:nvSpPr>
        <p:spPr bwMode="auto">
          <a:xfrm>
            <a:off x="7493521" y="4992688"/>
            <a:ext cx="712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en-US" altLang="zh-CN">
                <a:ea typeface="幼圆" pitchFamily="49" charset="-122"/>
                <a:cs typeface="Times New Roman" pitchFamily="18" charset="0"/>
              </a:rPr>
              <a:t>m</a:t>
            </a:r>
            <a:r>
              <a:rPr kumimoji="0" lang="en-US" altLang="zh-CN" baseline="-30000">
                <a:ea typeface="幼圆" pitchFamily="49" charset="-122"/>
                <a:cs typeface="Times New Roman" pitchFamily="18" charset="0"/>
              </a:rPr>
              <a:t>14</a:t>
            </a:r>
            <a:r>
              <a:rPr kumimoji="0" lang="en-US" altLang="zh-CN" b="1">
                <a:latin typeface="Tahoma" pitchFamily="34" charset="0"/>
                <a:ea typeface="幼圆" pitchFamily="49" charset="-122"/>
                <a:cs typeface="Times New Roman" pitchFamily="18" charset="0"/>
              </a:rPr>
              <a:t> </a:t>
            </a:r>
          </a:p>
        </p:txBody>
      </p:sp>
      <p:sp>
        <p:nvSpPr>
          <p:cNvPr id="153659" name="Rectangle 59"/>
          <p:cNvSpPr>
            <a:spLocks noChangeArrowheads="1"/>
          </p:cNvSpPr>
          <p:nvPr/>
        </p:nvSpPr>
        <p:spPr bwMode="auto">
          <a:xfrm>
            <a:off x="5837758" y="5784850"/>
            <a:ext cx="611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en-US" altLang="zh-CN">
                <a:ea typeface="幼圆" pitchFamily="49" charset="-122"/>
                <a:cs typeface="Times New Roman" pitchFamily="18" charset="0"/>
              </a:rPr>
              <a:t>m</a:t>
            </a:r>
            <a:r>
              <a:rPr kumimoji="0" lang="en-US" altLang="zh-CN" baseline="-30000">
                <a:ea typeface="幼圆" pitchFamily="49" charset="-122"/>
                <a:cs typeface="Times New Roman" pitchFamily="18" charset="0"/>
              </a:rPr>
              <a:t>9</a:t>
            </a:r>
            <a:r>
              <a:rPr kumimoji="0" lang="en-US" altLang="zh-CN" b="1">
                <a:latin typeface="Tahoma" pitchFamily="34" charset="0"/>
                <a:ea typeface="幼圆" pitchFamily="49" charset="-122"/>
                <a:cs typeface="Times New Roman" pitchFamily="18" charset="0"/>
              </a:rPr>
              <a:t> </a:t>
            </a:r>
          </a:p>
        </p:txBody>
      </p:sp>
      <p:sp>
        <p:nvSpPr>
          <p:cNvPr id="153660" name="Rectangle 60"/>
          <p:cNvSpPr>
            <a:spLocks noChangeArrowheads="1"/>
          </p:cNvSpPr>
          <p:nvPr/>
        </p:nvSpPr>
        <p:spPr bwMode="auto">
          <a:xfrm>
            <a:off x="4939233" y="5786438"/>
            <a:ext cx="611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en-US" altLang="zh-CN">
                <a:ea typeface="幼圆" pitchFamily="49" charset="-122"/>
                <a:cs typeface="Times New Roman" pitchFamily="18" charset="0"/>
              </a:rPr>
              <a:t>m</a:t>
            </a:r>
            <a:r>
              <a:rPr kumimoji="0" lang="en-US" altLang="zh-CN" baseline="-30000">
                <a:ea typeface="幼圆" pitchFamily="49" charset="-122"/>
                <a:cs typeface="Times New Roman" pitchFamily="18" charset="0"/>
              </a:rPr>
              <a:t>8</a:t>
            </a:r>
            <a:r>
              <a:rPr kumimoji="0" lang="en-US" altLang="zh-CN" b="1">
                <a:latin typeface="Tahoma" pitchFamily="34" charset="0"/>
                <a:ea typeface="幼圆" pitchFamily="49" charset="-122"/>
                <a:cs typeface="Times New Roman" pitchFamily="18" charset="0"/>
              </a:rPr>
              <a:t> </a:t>
            </a:r>
          </a:p>
        </p:txBody>
      </p:sp>
      <p:sp>
        <p:nvSpPr>
          <p:cNvPr id="153661" name="Rectangle 61"/>
          <p:cNvSpPr>
            <a:spLocks noChangeArrowheads="1"/>
          </p:cNvSpPr>
          <p:nvPr/>
        </p:nvSpPr>
        <p:spPr bwMode="auto">
          <a:xfrm>
            <a:off x="6701358" y="5784850"/>
            <a:ext cx="712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en-US" altLang="zh-CN">
                <a:ea typeface="幼圆" pitchFamily="49" charset="-122"/>
                <a:cs typeface="Times New Roman" pitchFamily="18" charset="0"/>
              </a:rPr>
              <a:t>m</a:t>
            </a:r>
            <a:r>
              <a:rPr kumimoji="0" lang="en-US" altLang="zh-CN" baseline="-30000">
                <a:ea typeface="幼圆" pitchFamily="49" charset="-122"/>
                <a:cs typeface="Times New Roman" pitchFamily="18" charset="0"/>
              </a:rPr>
              <a:t>11</a:t>
            </a:r>
            <a:r>
              <a:rPr kumimoji="0" lang="en-US" altLang="zh-CN" b="1">
                <a:latin typeface="Tahoma" pitchFamily="34" charset="0"/>
                <a:ea typeface="幼圆" pitchFamily="49" charset="-122"/>
                <a:cs typeface="Times New Roman" pitchFamily="18" charset="0"/>
              </a:rPr>
              <a:t> </a:t>
            </a:r>
          </a:p>
        </p:txBody>
      </p:sp>
      <p:sp>
        <p:nvSpPr>
          <p:cNvPr id="153662" name="Rectangle 62"/>
          <p:cNvSpPr>
            <a:spLocks noChangeArrowheads="1"/>
          </p:cNvSpPr>
          <p:nvPr/>
        </p:nvSpPr>
        <p:spPr bwMode="auto">
          <a:xfrm>
            <a:off x="7531621" y="5784850"/>
            <a:ext cx="712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en-US" altLang="zh-CN">
                <a:ea typeface="幼圆" pitchFamily="49" charset="-122"/>
                <a:cs typeface="Times New Roman" pitchFamily="18" charset="0"/>
              </a:rPr>
              <a:t>m</a:t>
            </a:r>
            <a:r>
              <a:rPr kumimoji="0" lang="en-US" altLang="zh-CN" baseline="-30000">
                <a:ea typeface="幼圆" pitchFamily="49" charset="-122"/>
                <a:cs typeface="Times New Roman" pitchFamily="18" charset="0"/>
              </a:rPr>
              <a:t>10</a:t>
            </a:r>
            <a:r>
              <a:rPr kumimoji="0" lang="en-US" altLang="zh-CN" b="1">
                <a:latin typeface="Tahoma" pitchFamily="34" charset="0"/>
                <a:ea typeface="幼圆" pitchFamily="49" charset="-122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6032226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3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36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36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36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36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3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3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36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36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36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36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36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36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3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3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36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536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53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53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536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536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53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53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536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536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536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536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53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53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53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53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536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536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7" grpId="0" autoUpdateAnimBg="0"/>
      <p:bldP spid="153648" grpId="0" autoUpdateAnimBg="0"/>
      <p:bldP spid="153649" grpId="0" autoUpdateAnimBg="0"/>
      <p:bldP spid="153650" grpId="0" autoUpdateAnimBg="0"/>
      <p:bldP spid="153651" grpId="0" autoUpdateAnimBg="0"/>
      <p:bldP spid="153652" grpId="0" autoUpdateAnimBg="0"/>
      <p:bldP spid="153653" grpId="0" autoUpdateAnimBg="0"/>
      <p:bldP spid="153654" grpId="0" autoUpdateAnimBg="0"/>
      <p:bldP spid="153655" grpId="0" autoUpdateAnimBg="0"/>
      <p:bldP spid="153656" grpId="0" autoUpdateAnimBg="0"/>
      <p:bldP spid="153657" grpId="0" autoUpdateAnimBg="0"/>
      <p:bldP spid="153658" grpId="0" autoUpdateAnimBg="0"/>
      <p:bldP spid="153659" grpId="0" autoUpdateAnimBg="0"/>
      <p:bldP spid="153660" grpId="0" autoUpdateAnimBg="0"/>
      <p:bldP spid="153661" grpId="0" autoUpdateAnimBg="0"/>
      <p:bldP spid="153662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</a:t>
            </a:r>
          </a:p>
        </p:txBody>
      </p:sp>
      <p:sp>
        <p:nvSpPr>
          <p:cNvPr id="8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6D99-C845-4C41-AECA-A5D18924156B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2887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/>
            <a:r>
              <a:rPr lang="en-US" altLang="zh-CN"/>
              <a:t>4</a:t>
            </a:r>
            <a:r>
              <a:rPr lang="zh-CN" altLang="en-US"/>
              <a:t>变量卡诺图</a:t>
            </a:r>
          </a:p>
          <a:p>
            <a:pPr marL="190500" lvl="1" indent="0"/>
            <a:r>
              <a:rPr lang="en-US" altLang="zh-CN"/>
              <a:t>2</a:t>
            </a:r>
            <a:r>
              <a:rPr lang="zh-CN" altLang="en-US"/>
              <a:t>个最小项相邻</a:t>
            </a:r>
          </a:p>
        </p:txBody>
      </p:sp>
      <p:sp>
        <p:nvSpPr>
          <p:cNvPr id="288833" name="Rectangle 65"/>
          <p:cNvSpPr>
            <a:spLocks noChangeArrowheads="1"/>
          </p:cNvSpPr>
          <p:nvPr/>
        </p:nvSpPr>
        <p:spPr bwMode="auto">
          <a:xfrm>
            <a:off x="6337300" y="3333750"/>
            <a:ext cx="685800" cy="14478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8834" name="Rectangle 66"/>
          <p:cNvSpPr>
            <a:spLocks noChangeArrowheads="1"/>
          </p:cNvSpPr>
          <p:nvPr/>
        </p:nvSpPr>
        <p:spPr bwMode="auto">
          <a:xfrm>
            <a:off x="7327900" y="2495550"/>
            <a:ext cx="1295400" cy="609600"/>
          </a:xfrm>
          <a:prstGeom prst="rect">
            <a:avLst/>
          </a:prstGeom>
          <a:solidFill>
            <a:srgbClr val="CC00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8837" name="Group 69"/>
          <p:cNvGrpSpPr>
            <a:grpSpLocks/>
          </p:cNvGrpSpPr>
          <p:nvPr/>
        </p:nvGrpSpPr>
        <p:grpSpPr bwMode="auto">
          <a:xfrm>
            <a:off x="5499100" y="5086350"/>
            <a:ext cx="3276600" cy="533400"/>
            <a:chOff x="768" y="3552"/>
            <a:chExt cx="2064" cy="336"/>
          </a:xfrm>
        </p:grpSpPr>
        <p:sp>
          <p:nvSpPr>
            <p:cNvPr id="288835" name="Rectangle 67"/>
            <p:cNvSpPr>
              <a:spLocks noChangeArrowheads="1"/>
            </p:cNvSpPr>
            <p:nvPr/>
          </p:nvSpPr>
          <p:spPr bwMode="auto">
            <a:xfrm>
              <a:off x="768" y="3552"/>
              <a:ext cx="432" cy="336"/>
            </a:xfrm>
            <a:prstGeom prst="rect">
              <a:avLst/>
            </a:prstGeom>
            <a:solidFill>
              <a:srgbClr val="FF66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8836" name="Rectangle 68"/>
            <p:cNvSpPr>
              <a:spLocks noChangeArrowheads="1"/>
            </p:cNvSpPr>
            <p:nvPr/>
          </p:nvSpPr>
          <p:spPr bwMode="auto">
            <a:xfrm>
              <a:off x="2400" y="3552"/>
              <a:ext cx="432" cy="336"/>
            </a:xfrm>
            <a:prstGeom prst="rect">
              <a:avLst/>
            </a:prstGeom>
            <a:solidFill>
              <a:srgbClr val="FF66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8840" name="Group 72"/>
          <p:cNvGrpSpPr>
            <a:grpSpLocks/>
          </p:cNvGrpSpPr>
          <p:nvPr/>
        </p:nvGrpSpPr>
        <p:grpSpPr bwMode="auto">
          <a:xfrm>
            <a:off x="6413500" y="2495550"/>
            <a:ext cx="609600" cy="3200400"/>
            <a:chOff x="1344" y="1920"/>
            <a:chExt cx="384" cy="2016"/>
          </a:xfrm>
        </p:grpSpPr>
        <p:sp>
          <p:nvSpPr>
            <p:cNvPr id="288838" name="Rectangle 70"/>
            <p:cNvSpPr>
              <a:spLocks noChangeArrowheads="1"/>
            </p:cNvSpPr>
            <p:nvPr/>
          </p:nvSpPr>
          <p:spPr bwMode="auto">
            <a:xfrm>
              <a:off x="1344" y="3552"/>
              <a:ext cx="384" cy="384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8839" name="Rectangle 71"/>
            <p:cNvSpPr>
              <a:spLocks noChangeArrowheads="1"/>
            </p:cNvSpPr>
            <p:nvPr/>
          </p:nvSpPr>
          <p:spPr bwMode="auto">
            <a:xfrm>
              <a:off x="1344" y="1920"/>
              <a:ext cx="384" cy="384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8831" name="Group 63"/>
          <p:cNvGrpSpPr>
            <a:grpSpLocks/>
          </p:cNvGrpSpPr>
          <p:nvPr/>
        </p:nvGrpSpPr>
        <p:grpSpPr bwMode="auto">
          <a:xfrm>
            <a:off x="4648200" y="1524000"/>
            <a:ext cx="4279900" cy="4248150"/>
            <a:chOff x="2200" y="1392"/>
            <a:chExt cx="2696" cy="2676"/>
          </a:xfrm>
        </p:grpSpPr>
        <p:grpSp>
          <p:nvGrpSpPr>
            <p:cNvPr id="288772" name="Group 4"/>
            <p:cNvGrpSpPr>
              <a:grpSpLocks/>
            </p:cNvGrpSpPr>
            <p:nvPr/>
          </p:nvGrpSpPr>
          <p:grpSpPr bwMode="auto">
            <a:xfrm>
              <a:off x="2292" y="1622"/>
              <a:ext cx="2555" cy="2446"/>
              <a:chOff x="1429" y="1389"/>
              <a:chExt cx="2540" cy="2449"/>
            </a:xfrm>
          </p:grpSpPr>
          <p:sp>
            <p:nvSpPr>
              <p:cNvPr id="288773" name="Rectangle 5"/>
              <p:cNvSpPr>
                <a:spLocks noChangeArrowheads="1"/>
              </p:cNvSpPr>
              <p:nvPr/>
            </p:nvSpPr>
            <p:spPr bwMode="auto">
              <a:xfrm>
                <a:off x="3428" y="3304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88774" name="Rectangle 6"/>
              <p:cNvSpPr>
                <a:spLocks noChangeArrowheads="1"/>
              </p:cNvSpPr>
              <p:nvPr/>
            </p:nvSpPr>
            <p:spPr bwMode="auto">
              <a:xfrm>
                <a:off x="2888" y="3304"/>
                <a:ext cx="540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88775" name="Rectangle 7"/>
              <p:cNvSpPr>
                <a:spLocks noChangeArrowheads="1"/>
              </p:cNvSpPr>
              <p:nvPr/>
            </p:nvSpPr>
            <p:spPr bwMode="auto">
              <a:xfrm>
                <a:off x="2347" y="3304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88776" name="Rectangle 8"/>
              <p:cNvSpPr>
                <a:spLocks noChangeArrowheads="1"/>
              </p:cNvSpPr>
              <p:nvPr/>
            </p:nvSpPr>
            <p:spPr bwMode="auto">
              <a:xfrm>
                <a:off x="1806" y="3304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88777" name="Rectangle 9"/>
              <p:cNvSpPr>
                <a:spLocks noChangeArrowheads="1"/>
              </p:cNvSpPr>
              <p:nvPr/>
            </p:nvSpPr>
            <p:spPr bwMode="auto">
              <a:xfrm>
                <a:off x="3428" y="2770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88778" name="Rectangle 10"/>
              <p:cNvSpPr>
                <a:spLocks noChangeArrowheads="1"/>
              </p:cNvSpPr>
              <p:nvPr/>
            </p:nvSpPr>
            <p:spPr bwMode="auto">
              <a:xfrm>
                <a:off x="2888" y="2770"/>
                <a:ext cx="540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88779" name="Rectangle 11"/>
              <p:cNvSpPr>
                <a:spLocks noChangeArrowheads="1"/>
              </p:cNvSpPr>
              <p:nvPr/>
            </p:nvSpPr>
            <p:spPr bwMode="auto">
              <a:xfrm>
                <a:off x="2347" y="2770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88780" name="Rectangle 12"/>
              <p:cNvSpPr>
                <a:spLocks noChangeArrowheads="1"/>
              </p:cNvSpPr>
              <p:nvPr/>
            </p:nvSpPr>
            <p:spPr bwMode="auto">
              <a:xfrm>
                <a:off x="1806" y="2770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88781" name="Rectangle 13"/>
              <p:cNvSpPr>
                <a:spLocks noChangeArrowheads="1"/>
              </p:cNvSpPr>
              <p:nvPr/>
            </p:nvSpPr>
            <p:spPr bwMode="auto">
              <a:xfrm>
                <a:off x="3428" y="2235"/>
                <a:ext cx="541" cy="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88782" name="Rectangle 14"/>
              <p:cNvSpPr>
                <a:spLocks noChangeArrowheads="1"/>
              </p:cNvSpPr>
              <p:nvPr/>
            </p:nvSpPr>
            <p:spPr bwMode="auto">
              <a:xfrm>
                <a:off x="2888" y="2235"/>
                <a:ext cx="540" cy="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88783" name="Rectangle 15"/>
              <p:cNvSpPr>
                <a:spLocks noChangeArrowheads="1"/>
              </p:cNvSpPr>
              <p:nvPr/>
            </p:nvSpPr>
            <p:spPr bwMode="auto">
              <a:xfrm>
                <a:off x="2347" y="2235"/>
                <a:ext cx="541" cy="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88784" name="Rectangle 16"/>
              <p:cNvSpPr>
                <a:spLocks noChangeArrowheads="1"/>
              </p:cNvSpPr>
              <p:nvPr/>
            </p:nvSpPr>
            <p:spPr bwMode="auto">
              <a:xfrm>
                <a:off x="1806" y="2235"/>
                <a:ext cx="541" cy="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88785" name="Rectangle 17"/>
              <p:cNvSpPr>
                <a:spLocks noChangeArrowheads="1"/>
              </p:cNvSpPr>
              <p:nvPr/>
            </p:nvSpPr>
            <p:spPr bwMode="auto">
              <a:xfrm>
                <a:off x="3428" y="1701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88786" name="Rectangle 18"/>
              <p:cNvSpPr>
                <a:spLocks noChangeArrowheads="1"/>
              </p:cNvSpPr>
              <p:nvPr/>
            </p:nvSpPr>
            <p:spPr bwMode="auto">
              <a:xfrm>
                <a:off x="2888" y="1701"/>
                <a:ext cx="540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88787" name="Rectangle 19"/>
              <p:cNvSpPr>
                <a:spLocks noChangeArrowheads="1"/>
              </p:cNvSpPr>
              <p:nvPr/>
            </p:nvSpPr>
            <p:spPr bwMode="auto">
              <a:xfrm>
                <a:off x="2347" y="1701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88788" name="Rectangle 20"/>
              <p:cNvSpPr>
                <a:spLocks noChangeArrowheads="1"/>
              </p:cNvSpPr>
              <p:nvPr/>
            </p:nvSpPr>
            <p:spPr bwMode="auto">
              <a:xfrm>
                <a:off x="1806" y="1701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88789" name="Line 21"/>
              <p:cNvSpPr>
                <a:spLocks noChangeShapeType="1"/>
              </p:cNvSpPr>
              <p:nvPr/>
            </p:nvSpPr>
            <p:spPr bwMode="auto">
              <a:xfrm>
                <a:off x="1806" y="1701"/>
                <a:ext cx="216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8790" name="Line 22"/>
              <p:cNvSpPr>
                <a:spLocks noChangeShapeType="1"/>
              </p:cNvSpPr>
              <p:nvPr/>
            </p:nvSpPr>
            <p:spPr bwMode="auto">
              <a:xfrm>
                <a:off x="1806" y="2235"/>
                <a:ext cx="21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8791" name="Line 23"/>
              <p:cNvSpPr>
                <a:spLocks noChangeShapeType="1"/>
              </p:cNvSpPr>
              <p:nvPr/>
            </p:nvSpPr>
            <p:spPr bwMode="auto">
              <a:xfrm>
                <a:off x="1806" y="2770"/>
                <a:ext cx="21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8792" name="Line 24"/>
              <p:cNvSpPr>
                <a:spLocks noChangeShapeType="1"/>
              </p:cNvSpPr>
              <p:nvPr/>
            </p:nvSpPr>
            <p:spPr bwMode="auto">
              <a:xfrm>
                <a:off x="1806" y="3304"/>
                <a:ext cx="21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8793" name="Line 25"/>
              <p:cNvSpPr>
                <a:spLocks noChangeShapeType="1"/>
              </p:cNvSpPr>
              <p:nvPr/>
            </p:nvSpPr>
            <p:spPr bwMode="auto">
              <a:xfrm>
                <a:off x="1806" y="3838"/>
                <a:ext cx="216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8794" name="Line 26"/>
              <p:cNvSpPr>
                <a:spLocks noChangeShapeType="1"/>
              </p:cNvSpPr>
              <p:nvPr/>
            </p:nvSpPr>
            <p:spPr bwMode="auto">
              <a:xfrm>
                <a:off x="1806" y="1701"/>
                <a:ext cx="0" cy="213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8795" name="Line 27"/>
              <p:cNvSpPr>
                <a:spLocks noChangeShapeType="1"/>
              </p:cNvSpPr>
              <p:nvPr/>
            </p:nvSpPr>
            <p:spPr bwMode="auto">
              <a:xfrm>
                <a:off x="2347" y="1701"/>
                <a:ext cx="0" cy="21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8796" name="Line 28"/>
              <p:cNvSpPr>
                <a:spLocks noChangeShapeType="1"/>
              </p:cNvSpPr>
              <p:nvPr/>
            </p:nvSpPr>
            <p:spPr bwMode="auto">
              <a:xfrm>
                <a:off x="2888" y="1701"/>
                <a:ext cx="0" cy="21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8797" name="Line 29"/>
              <p:cNvSpPr>
                <a:spLocks noChangeShapeType="1"/>
              </p:cNvSpPr>
              <p:nvPr/>
            </p:nvSpPr>
            <p:spPr bwMode="auto">
              <a:xfrm>
                <a:off x="3428" y="1701"/>
                <a:ext cx="0" cy="21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8798" name="Line 30"/>
              <p:cNvSpPr>
                <a:spLocks noChangeShapeType="1"/>
              </p:cNvSpPr>
              <p:nvPr/>
            </p:nvSpPr>
            <p:spPr bwMode="auto">
              <a:xfrm>
                <a:off x="3969" y="1701"/>
                <a:ext cx="0" cy="213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8799" name="Line 31"/>
              <p:cNvSpPr>
                <a:spLocks noChangeShapeType="1"/>
              </p:cNvSpPr>
              <p:nvPr/>
            </p:nvSpPr>
            <p:spPr bwMode="auto">
              <a:xfrm flipH="1" flipV="1">
                <a:off x="1429" y="1389"/>
                <a:ext cx="362" cy="31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88800" name="Group 32"/>
            <p:cNvGrpSpPr>
              <a:grpSpLocks/>
            </p:cNvGrpSpPr>
            <p:nvPr/>
          </p:nvGrpSpPr>
          <p:grpSpPr bwMode="auto">
            <a:xfrm>
              <a:off x="2200" y="1392"/>
              <a:ext cx="545" cy="742"/>
              <a:chOff x="1337" y="1162"/>
              <a:chExt cx="545" cy="742"/>
            </a:xfrm>
          </p:grpSpPr>
          <p:sp>
            <p:nvSpPr>
              <p:cNvPr id="288801" name="Text Box 33"/>
              <p:cNvSpPr txBox="1">
                <a:spLocks noChangeArrowheads="1"/>
              </p:cNvSpPr>
              <p:nvPr/>
            </p:nvSpPr>
            <p:spPr bwMode="auto">
              <a:xfrm>
                <a:off x="1472" y="1162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288802" name="Text Box 34"/>
              <p:cNvSpPr txBox="1">
                <a:spLocks noChangeArrowheads="1"/>
              </p:cNvSpPr>
              <p:nvPr/>
            </p:nvSpPr>
            <p:spPr bwMode="auto">
              <a:xfrm>
                <a:off x="1609" y="1344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288803" name="Text Box 35"/>
              <p:cNvSpPr txBox="1">
                <a:spLocks noChangeArrowheads="1"/>
              </p:cNvSpPr>
              <p:nvPr/>
            </p:nvSpPr>
            <p:spPr bwMode="auto">
              <a:xfrm>
                <a:off x="1337" y="1480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D</a:t>
                </a:r>
              </a:p>
            </p:txBody>
          </p:sp>
          <p:sp>
            <p:nvSpPr>
              <p:cNvPr id="288804" name="Text Box 36"/>
              <p:cNvSpPr txBox="1">
                <a:spLocks noChangeArrowheads="1"/>
              </p:cNvSpPr>
              <p:nvPr/>
            </p:nvSpPr>
            <p:spPr bwMode="auto">
              <a:xfrm>
                <a:off x="1473" y="1616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C</a:t>
                </a:r>
              </a:p>
            </p:txBody>
          </p:sp>
        </p:grpSp>
        <p:grpSp>
          <p:nvGrpSpPr>
            <p:cNvPr id="288805" name="Group 37"/>
            <p:cNvGrpSpPr>
              <a:grpSpLocks/>
            </p:cNvGrpSpPr>
            <p:nvPr/>
          </p:nvGrpSpPr>
          <p:grpSpPr bwMode="auto">
            <a:xfrm>
              <a:off x="2790" y="1619"/>
              <a:ext cx="1996" cy="288"/>
              <a:chOff x="1927" y="1389"/>
              <a:chExt cx="1996" cy="288"/>
            </a:xfrm>
          </p:grpSpPr>
          <p:sp>
            <p:nvSpPr>
              <p:cNvPr id="288806" name="Text Box 38"/>
              <p:cNvSpPr txBox="1">
                <a:spLocks noChangeArrowheads="1"/>
              </p:cNvSpPr>
              <p:nvPr/>
            </p:nvSpPr>
            <p:spPr bwMode="auto">
              <a:xfrm>
                <a:off x="1927" y="1389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288807" name="Text Box 39"/>
              <p:cNvSpPr txBox="1">
                <a:spLocks noChangeArrowheads="1"/>
              </p:cNvSpPr>
              <p:nvPr/>
            </p:nvSpPr>
            <p:spPr bwMode="auto">
              <a:xfrm>
                <a:off x="3016" y="1389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288808" name="Text Box 40"/>
              <p:cNvSpPr txBox="1">
                <a:spLocks noChangeArrowheads="1"/>
              </p:cNvSpPr>
              <p:nvPr/>
            </p:nvSpPr>
            <p:spPr bwMode="auto">
              <a:xfrm>
                <a:off x="2472" y="1389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288809" name="Text Box 41"/>
              <p:cNvSpPr txBox="1">
                <a:spLocks noChangeArrowheads="1"/>
              </p:cNvSpPr>
              <p:nvPr/>
            </p:nvSpPr>
            <p:spPr bwMode="auto">
              <a:xfrm>
                <a:off x="3560" y="1389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10</a:t>
                </a:r>
              </a:p>
            </p:txBody>
          </p:sp>
        </p:grpSp>
        <p:grpSp>
          <p:nvGrpSpPr>
            <p:cNvPr id="288810" name="Group 42"/>
            <p:cNvGrpSpPr>
              <a:grpSpLocks/>
            </p:cNvGrpSpPr>
            <p:nvPr/>
          </p:nvGrpSpPr>
          <p:grpSpPr bwMode="auto">
            <a:xfrm>
              <a:off x="2337" y="2102"/>
              <a:ext cx="363" cy="1830"/>
              <a:chOff x="1474" y="1872"/>
              <a:chExt cx="363" cy="1830"/>
            </a:xfrm>
          </p:grpSpPr>
          <p:sp>
            <p:nvSpPr>
              <p:cNvPr id="288811" name="Text Box 43"/>
              <p:cNvSpPr txBox="1">
                <a:spLocks noChangeArrowheads="1"/>
              </p:cNvSpPr>
              <p:nvPr/>
            </p:nvSpPr>
            <p:spPr bwMode="auto">
              <a:xfrm>
                <a:off x="1474" y="1872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288812" name="Text Box 44"/>
              <p:cNvSpPr txBox="1">
                <a:spLocks noChangeArrowheads="1"/>
              </p:cNvSpPr>
              <p:nvPr/>
            </p:nvSpPr>
            <p:spPr bwMode="auto">
              <a:xfrm>
                <a:off x="1474" y="2915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288813" name="Text Box 45"/>
              <p:cNvSpPr txBox="1">
                <a:spLocks noChangeArrowheads="1"/>
              </p:cNvSpPr>
              <p:nvPr/>
            </p:nvSpPr>
            <p:spPr bwMode="auto">
              <a:xfrm>
                <a:off x="1474" y="2371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288814" name="Text Box 46"/>
              <p:cNvSpPr txBox="1">
                <a:spLocks noChangeArrowheads="1"/>
              </p:cNvSpPr>
              <p:nvPr/>
            </p:nvSpPr>
            <p:spPr bwMode="auto">
              <a:xfrm>
                <a:off x="1474" y="3414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10</a:t>
                </a:r>
              </a:p>
            </p:txBody>
          </p:sp>
        </p:grpSp>
        <p:sp>
          <p:nvSpPr>
            <p:cNvPr id="288815" name="Rectangle 47"/>
            <p:cNvSpPr>
              <a:spLocks noChangeArrowheads="1"/>
            </p:cNvSpPr>
            <p:nvPr/>
          </p:nvSpPr>
          <p:spPr bwMode="auto">
            <a:xfrm>
              <a:off x="3357" y="2057"/>
              <a:ext cx="3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m</a:t>
              </a:r>
              <a:r>
                <a:rPr kumimoji="0" lang="en-US" altLang="zh-CN" baseline="-30000">
                  <a:ea typeface="幼圆" pitchFamily="49" charset="-122"/>
                  <a:cs typeface="Times New Roman" pitchFamily="18" charset="0"/>
                </a:rPr>
                <a:t>1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88816" name="Rectangle 48"/>
            <p:cNvSpPr>
              <a:spLocks noChangeArrowheads="1"/>
            </p:cNvSpPr>
            <p:nvPr/>
          </p:nvSpPr>
          <p:spPr bwMode="auto">
            <a:xfrm>
              <a:off x="2790" y="2058"/>
              <a:ext cx="385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m</a:t>
              </a:r>
              <a:r>
                <a:rPr kumimoji="0" lang="en-US" altLang="zh-CN" baseline="-30000">
                  <a:ea typeface="幼圆" pitchFamily="49" charset="-122"/>
                  <a:cs typeface="Times New Roman" pitchFamily="18" charset="0"/>
                </a:rPr>
                <a:t>0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88817" name="Rectangle 49"/>
            <p:cNvSpPr>
              <a:spLocks noChangeArrowheads="1"/>
            </p:cNvSpPr>
            <p:nvPr/>
          </p:nvSpPr>
          <p:spPr bwMode="auto">
            <a:xfrm>
              <a:off x="3879" y="2057"/>
              <a:ext cx="3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m</a:t>
              </a:r>
              <a:r>
                <a:rPr kumimoji="0" lang="en-US" altLang="zh-CN" baseline="-30000">
                  <a:ea typeface="幼圆" pitchFamily="49" charset="-122"/>
                  <a:cs typeface="Times New Roman" pitchFamily="18" charset="0"/>
                </a:rPr>
                <a:t>3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88818" name="Rectangle 50"/>
            <p:cNvSpPr>
              <a:spLocks noChangeArrowheads="1"/>
            </p:cNvSpPr>
            <p:nvPr/>
          </p:nvSpPr>
          <p:spPr bwMode="auto">
            <a:xfrm>
              <a:off x="4423" y="2057"/>
              <a:ext cx="3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m</a:t>
              </a:r>
              <a:r>
                <a:rPr kumimoji="0" lang="en-US" altLang="zh-CN" baseline="-30000">
                  <a:ea typeface="幼圆" pitchFamily="49" charset="-122"/>
                  <a:cs typeface="Times New Roman" pitchFamily="18" charset="0"/>
                </a:rPr>
                <a:t>2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88819" name="Rectangle 51"/>
            <p:cNvSpPr>
              <a:spLocks noChangeArrowheads="1"/>
            </p:cNvSpPr>
            <p:nvPr/>
          </p:nvSpPr>
          <p:spPr bwMode="auto">
            <a:xfrm>
              <a:off x="3358" y="2556"/>
              <a:ext cx="3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m</a:t>
              </a:r>
              <a:r>
                <a:rPr kumimoji="0" lang="en-US" altLang="zh-CN" baseline="-30000">
                  <a:ea typeface="幼圆" pitchFamily="49" charset="-122"/>
                  <a:cs typeface="Times New Roman" pitchFamily="18" charset="0"/>
                </a:rPr>
                <a:t>5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88820" name="Rectangle 52"/>
            <p:cNvSpPr>
              <a:spLocks noChangeArrowheads="1"/>
            </p:cNvSpPr>
            <p:nvPr/>
          </p:nvSpPr>
          <p:spPr bwMode="auto">
            <a:xfrm>
              <a:off x="2814" y="2557"/>
              <a:ext cx="385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m</a:t>
              </a:r>
              <a:r>
                <a:rPr kumimoji="0" lang="en-US" altLang="zh-CN" baseline="-30000">
                  <a:ea typeface="幼圆" pitchFamily="49" charset="-122"/>
                  <a:cs typeface="Times New Roman" pitchFamily="18" charset="0"/>
                </a:rPr>
                <a:t>4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88821" name="Rectangle 53"/>
            <p:cNvSpPr>
              <a:spLocks noChangeArrowheads="1"/>
            </p:cNvSpPr>
            <p:nvPr/>
          </p:nvSpPr>
          <p:spPr bwMode="auto">
            <a:xfrm>
              <a:off x="3902" y="2556"/>
              <a:ext cx="3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m</a:t>
              </a:r>
              <a:r>
                <a:rPr kumimoji="0" lang="en-US" altLang="zh-CN" baseline="-30000">
                  <a:ea typeface="幼圆" pitchFamily="49" charset="-122"/>
                  <a:cs typeface="Times New Roman" pitchFamily="18" charset="0"/>
                </a:rPr>
                <a:t>7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88822" name="Rectangle 54"/>
            <p:cNvSpPr>
              <a:spLocks noChangeArrowheads="1"/>
            </p:cNvSpPr>
            <p:nvPr/>
          </p:nvSpPr>
          <p:spPr bwMode="auto">
            <a:xfrm>
              <a:off x="4447" y="2571"/>
              <a:ext cx="3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m</a:t>
              </a:r>
              <a:r>
                <a:rPr kumimoji="0" lang="en-US" altLang="zh-CN" baseline="-30000">
                  <a:ea typeface="幼圆" pitchFamily="49" charset="-122"/>
                  <a:cs typeface="Times New Roman" pitchFamily="18" charset="0"/>
                </a:rPr>
                <a:t>6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88823" name="Rectangle 55"/>
            <p:cNvSpPr>
              <a:spLocks noChangeArrowheads="1"/>
            </p:cNvSpPr>
            <p:nvPr/>
          </p:nvSpPr>
          <p:spPr bwMode="auto">
            <a:xfrm>
              <a:off x="3358" y="3145"/>
              <a:ext cx="4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m</a:t>
              </a:r>
              <a:r>
                <a:rPr kumimoji="0" lang="en-US" altLang="zh-CN" baseline="-30000">
                  <a:ea typeface="幼圆" pitchFamily="49" charset="-122"/>
                  <a:cs typeface="Times New Roman" pitchFamily="18" charset="0"/>
                </a:rPr>
                <a:t>13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88824" name="Rectangle 56"/>
            <p:cNvSpPr>
              <a:spLocks noChangeArrowheads="1"/>
            </p:cNvSpPr>
            <p:nvPr/>
          </p:nvSpPr>
          <p:spPr bwMode="auto">
            <a:xfrm>
              <a:off x="2814" y="3116"/>
              <a:ext cx="4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m</a:t>
              </a:r>
              <a:r>
                <a:rPr kumimoji="0" lang="en-US" altLang="zh-CN" baseline="-30000">
                  <a:ea typeface="幼圆" pitchFamily="49" charset="-122"/>
                  <a:cs typeface="Times New Roman" pitchFamily="18" charset="0"/>
                </a:rPr>
                <a:t>12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88825" name="Rectangle 57"/>
            <p:cNvSpPr>
              <a:spLocks noChangeArrowheads="1"/>
            </p:cNvSpPr>
            <p:nvPr/>
          </p:nvSpPr>
          <p:spPr bwMode="auto">
            <a:xfrm>
              <a:off x="3879" y="3145"/>
              <a:ext cx="4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m</a:t>
              </a:r>
              <a:r>
                <a:rPr kumimoji="0" lang="en-US" altLang="zh-CN" baseline="-30000">
                  <a:ea typeface="幼圆" pitchFamily="49" charset="-122"/>
                  <a:cs typeface="Times New Roman" pitchFamily="18" charset="0"/>
                </a:rPr>
                <a:t>15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88826" name="Rectangle 58"/>
            <p:cNvSpPr>
              <a:spLocks noChangeArrowheads="1"/>
            </p:cNvSpPr>
            <p:nvPr/>
          </p:nvSpPr>
          <p:spPr bwMode="auto">
            <a:xfrm>
              <a:off x="4423" y="3145"/>
              <a:ext cx="4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m</a:t>
              </a:r>
              <a:r>
                <a:rPr kumimoji="0" lang="en-US" altLang="zh-CN" baseline="-30000">
                  <a:ea typeface="幼圆" pitchFamily="49" charset="-122"/>
                  <a:cs typeface="Times New Roman" pitchFamily="18" charset="0"/>
                </a:rPr>
                <a:t>14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88827" name="Rectangle 59"/>
            <p:cNvSpPr>
              <a:spLocks noChangeArrowheads="1"/>
            </p:cNvSpPr>
            <p:nvPr/>
          </p:nvSpPr>
          <p:spPr bwMode="auto">
            <a:xfrm>
              <a:off x="3380" y="3644"/>
              <a:ext cx="3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m</a:t>
              </a:r>
              <a:r>
                <a:rPr kumimoji="0" lang="en-US" altLang="zh-CN" baseline="-30000">
                  <a:ea typeface="幼圆" pitchFamily="49" charset="-122"/>
                  <a:cs typeface="Times New Roman" pitchFamily="18" charset="0"/>
                </a:rPr>
                <a:t>9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88828" name="Rectangle 60"/>
            <p:cNvSpPr>
              <a:spLocks noChangeArrowheads="1"/>
            </p:cNvSpPr>
            <p:nvPr/>
          </p:nvSpPr>
          <p:spPr bwMode="auto">
            <a:xfrm>
              <a:off x="2814" y="3645"/>
              <a:ext cx="3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m</a:t>
              </a:r>
              <a:r>
                <a:rPr kumimoji="0" lang="en-US" altLang="zh-CN" baseline="-30000">
                  <a:ea typeface="幼圆" pitchFamily="49" charset="-122"/>
                  <a:cs typeface="Times New Roman" pitchFamily="18" charset="0"/>
                </a:rPr>
                <a:t>8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88829" name="Rectangle 61"/>
            <p:cNvSpPr>
              <a:spLocks noChangeArrowheads="1"/>
            </p:cNvSpPr>
            <p:nvPr/>
          </p:nvSpPr>
          <p:spPr bwMode="auto">
            <a:xfrm>
              <a:off x="3924" y="3644"/>
              <a:ext cx="4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m</a:t>
              </a:r>
              <a:r>
                <a:rPr kumimoji="0" lang="en-US" altLang="zh-CN" baseline="-30000">
                  <a:ea typeface="幼圆" pitchFamily="49" charset="-122"/>
                  <a:cs typeface="Times New Roman" pitchFamily="18" charset="0"/>
                </a:rPr>
                <a:t>11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88830" name="Rectangle 62"/>
            <p:cNvSpPr>
              <a:spLocks noChangeArrowheads="1"/>
            </p:cNvSpPr>
            <p:nvPr/>
          </p:nvSpPr>
          <p:spPr bwMode="auto">
            <a:xfrm>
              <a:off x="4447" y="3644"/>
              <a:ext cx="4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m</a:t>
              </a:r>
              <a:r>
                <a:rPr kumimoji="0" lang="en-US" altLang="zh-CN" baseline="-30000">
                  <a:ea typeface="幼圆" pitchFamily="49" charset="-122"/>
                  <a:cs typeface="Times New Roman" pitchFamily="18" charset="0"/>
                </a:rPr>
                <a:t>10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</p:grpSp>
      <p:sp>
        <p:nvSpPr>
          <p:cNvPr id="288841" name="Rectangle 73"/>
          <p:cNvSpPr>
            <a:spLocks noChangeArrowheads="1"/>
          </p:cNvSpPr>
          <p:nvPr/>
        </p:nvSpPr>
        <p:spPr bwMode="auto">
          <a:xfrm>
            <a:off x="152400" y="2895600"/>
            <a:ext cx="4012893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673100" lvl="1" indent="-215900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Ø"/>
            </a:pPr>
            <a:r>
              <a:rPr lang="zh-CN" altLang="en-US" sz="2600" b="1" dirty="0">
                <a:latin typeface="+mn-ea"/>
                <a:ea typeface="+mn-ea"/>
              </a:rPr>
              <a:t>合并后减少</a:t>
            </a:r>
            <a:r>
              <a:rPr lang="en-US" altLang="zh-CN" sz="2600" b="1" dirty="0">
                <a:latin typeface="+mn-ea"/>
                <a:ea typeface="+mn-ea"/>
              </a:rPr>
              <a:t>1</a:t>
            </a:r>
            <a:r>
              <a:rPr lang="zh-CN" altLang="en-US" sz="2600" b="1" dirty="0">
                <a:latin typeface="+mn-ea"/>
                <a:ea typeface="+mn-ea"/>
              </a:rPr>
              <a:t>个变量</a:t>
            </a:r>
          </a:p>
        </p:txBody>
      </p:sp>
      <p:graphicFrame>
        <p:nvGraphicFramePr>
          <p:cNvPr id="288842" name="Objec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9771809"/>
              </p:ext>
            </p:extLst>
          </p:nvPr>
        </p:nvGraphicFramePr>
        <p:xfrm>
          <a:off x="100013" y="3836988"/>
          <a:ext cx="3354387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62" name="公式" r:id="rId3" imgW="1320480" imgH="253800" progId="Equation.3">
                  <p:embed/>
                </p:oleObj>
              </mc:Choice>
              <mc:Fallback>
                <p:oleObj name="公式" r:id="rId3" imgW="13204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3" y="3836988"/>
                        <a:ext cx="3354387" cy="665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843" name="Object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319356"/>
              </p:ext>
            </p:extLst>
          </p:nvPr>
        </p:nvGraphicFramePr>
        <p:xfrm>
          <a:off x="3440113" y="3854450"/>
          <a:ext cx="1223962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63" name="公式" r:id="rId5" imgW="482400" imgH="215640" progId="Equation.3">
                  <p:embed/>
                </p:oleObj>
              </mc:Choice>
              <mc:Fallback>
                <p:oleObj name="公式" r:id="rId5" imgW="482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0113" y="3854450"/>
                        <a:ext cx="1223962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844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2189575"/>
              </p:ext>
            </p:extLst>
          </p:nvPr>
        </p:nvGraphicFramePr>
        <p:xfrm>
          <a:off x="73025" y="4446588"/>
          <a:ext cx="3486150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64" name="公式" r:id="rId7" imgW="1371600" imgH="253800" progId="Equation.3">
                  <p:embed/>
                </p:oleObj>
              </mc:Choice>
              <mc:Fallback>
                <p:oleObj name="公式" r:id="rId7" imgW="13716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" y="4446588"/>
                        <a:ext cx="3486150" cy="665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845" name="Object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5493566"/>
              </p:ext>
            </p:extLst>
          </p:nvPr>
        </p:nvGraphicFramePr>
        <p:xfrm>
          <a:off x="3452813" y="4464050"/>
          <a:ext cx="1287462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65" name="公式" r:id="rId9" imgW="507960" imgH="215640" progId="Equation.3">
                  <p:embed/>
                </p:oleObj>
              </mc:Choice>
              <mc:Fallback>
                <p:oleObj name="公式" r:id="rId9" imgW="5079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2813" y="4464050"/>
                        <a:ext cx="1287462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846" name="Object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9408319"/>
              </p:ext>
            </p:extLst>
          </p:nvPr>
        </p:nvGraphicFramePr>
        <p:xfrm>
          <a:off x="88900" y="5105400"/>
          <a:ext cx="345440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66" name="公式" r:id="rId11" imgW="1358640" imgH="253800" progId="Equation.3">
                  <p:embed/>
                </p:oleObj>
              </mc:Choice>
              <mc:Fallback>
                <p:oleObj name="公式" r:id="rId11" imgW="13586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" y="5105400"/>
                        <a:ext cx="3454400" cy="663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847" name="Object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007669"/>
              </p:ext>
            </p:extLst>
          </p:nvPr>
        </p:nvGraphicFramePr>
        <p:xfrm>
          <a:off x="3444875" y="5073650"/>
          <a:ext cx="122237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67" name="公式" r:id="rId13" imgW="482400" imgH="215640" progId="Equation.3">
                  <p:embed/>
                </p:oleObj>
              </mc:Choice>
              <mc:Fallback>
                <p:oleObj name="公式" r:id="rId13" imgW="482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4875" y="5073650"/>
                        <a:ext cx="1222375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848" name="Object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7525674"/>
              </p:ext>
            </p:extLst>
          </p:nvPr>
        </p:nvGraphicFramePr>
        <p:xfrm>
          <a:off x="119583" y="5667375"/>
          <a:ext cx="3516313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68" name="公式" r:id="rId15" imgW="1384200" imgH="253800" progId="Equation.3">
                  <p:embed/>
                </p:oleObj>
              </mc:Choice>
              <mc:Fallback>
                <p:oleObj name="公式" r:id="rId15" imgW="13842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583" y="5667375"/>
                        <a:ext cx="3516313" cy="663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849" name="Object 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5798270"/>
              </p:ext>
            </p:extLst>
          </p:nvPr>
        </p:nvGraphicFramePr>
        <p:xfrm>
          <a:off x="3677915" y="5683250"/>
          <a:ext cx="125412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69" name="公式" r:id="rId17" imgW="495000" imgH="215640" progId="Equation.3">
                  <p:embed/>
                </p:oleObj>
              </mc:Choice>
              <mc:Fallback>
                <p:oleObj name="公式" r:id="rId17" imgW="4950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7915" y="5683250"/>
                        <a:ext cx="1254125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583969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8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288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8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8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288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88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88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88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88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88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88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88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88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833" grpId="0" animBg="1"/>
      <p:bldP spid="288834" grpId="0" animBg="1"/>
      <p:bldP spid="288841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</a:t>
            </a:r>
          </a:p>
        </p:txBody>
      </p:sp>
      <p:sp>
        <p:nvSpPr>
          <p:cNvPr id="8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C9AA-97E0-4C85-A697-23511FBC6625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2897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变量卡诺图</a:t>
            </a:r>
          </a:p>
          <a:p>
            <a:pPr lvl="1"/>
            <a:r>
              <a:rPr lang="en-US" altLang="zh-CN"/>
              <a:t>4</a:t>
            </a:r>
            <a:r>
              <a:rPr lang="zh-CN" altLang="en-US"/>
              <a:t>个最小项相邻</a:t>
            </a:r>
          </a:p>
        </p:txBody>
      </p:sp>
      <p:sp>
        <p:nvSpPr>
          <p:cNvPr id="289857" name="Rectangle 65"/>
          <p:cNvSpPr>
            <a:spLocks noChangeArrowheads="1"/>
          </p:cNvSpPr>
          <p:nvPr/>
        </p:nvSpPr>
        <p:spPr bwMode="auto">
          <a:xfrm>
            <a:off x="6089848" y="3886200"/>
            <a:ext cx="1447800" cy="14478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9860" name="Group 68"/>
          <p:cNvGrpSpPr>
            <a:grpSpLocks/>
          </p:cNvGrpSpPr>
          <p:nvPr/>
        </p:nvGrpSpPr>
        <p:grpSpPr bwMode="auto">
          <a:xfrm>
            <a:off x="5175448" y="3810000"/>
            <a:ext cx="3276600" cy="1447800"/>
            <a:chOff x="2784" y="2400"/>
            <a:chExt cx="2064" cy="912"/>
          </a:xfrm>
        </p:grpSpPr>
        <p:sp>
          <p:nvSpPr>
            <p:cNvPr id="289858" name="Rectangle 66"/>
            <p:cNvSpPr>
              <a:spLocks noChangeArrowheads="1"/>
            </p:cNvSpPr>
            <p:nvPr/>
          </p:nvSpPr>
          <p:spPr bwMode="auto">
            <a:xfrm>
              <a:off x="2784" y="2400"/>
              <a:ext cx="432" cy="912"/>
            </a:xfrm>
            <a:prstGeom prst="rect">
              <a:avLst/>
            </a:prstGeom>
            <a:solidFill>
              <a:srgbClr val="CC00FF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9859" name="Rectangle 67"/>
            <p:cNvSpPr>
              <a:spLocks noChangeArrowheads="1"/>
            </p:cNvSpPr>
            <p:nvPr/>
          </p:nvSpPr>
          <p:spPr bwMode="auto">
            <a:xfrm>
              <a:off x="4416" y="2400"/>
              <a:ext cx="432" cy="912"/>
            </a:xfrm>
            <a:prstGeom prst="rect">
              <a:avLst/>
            </a:prstGeom>
            <a:solidFill>
              <a:srgbClr val="CC00FF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9863" name="Group 71"/>
          <p:cNvGrpSpPr>
            <a:grpSpLocks/>
          </p:cNvGrpSpPr>
          <p:nvPr/>
        </p:nvGrpSpPr>
        <p:grpSpPr bwMode="auto">
          <a:xfrm>
            <a:off x="6089848" y="2971800"/>
            <a:ext cx="1447800" cy="3200400"/>
            <a:chOff x="3360" y="1872"/>
            <a:chExt cx="912" cy="2016"/>
          </a:xfrm>
        </p:grpSpPr>
        <p:sp>
          <p:nvSpPr>
            <p:cNvPr id="289861" name="Rectangle 69"/>
            <p:cNvSpPr>
              <a:spLocks noChangeArrowheads="1"/>
            </p:cNvSpPr>
            <p:nvPr/>
          </p:nvSpPr>
          <p:spPr bwMode="auto">
            <a:xfrm>
              <a:off x="3360" y="3504"/>
              <a:ext cx="912" cy="384"/>
            </a:xfrm>
            <a:prstGeom prst="rect">
              <a:avLst/>
            </a:prstGeom>
            <a:solidFill>
              <a:srgbClr val="FF66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9862" name="Rectangle 70"/>
            <p:cNvSpPr>
              <a:spLocks noChangeArrowheads="1"/>
            </p:cNvSpPr>
            <p:nvPr/>
          </p:nvSpPr>
          <p:spPr bwMode="auto">
            <a:xfrm>
              <a:off x="3360" y="1872"/>
              <a:ext cx="912" cy="384"/>
            </a:xfrm>
            <a:prstGeom prst="rect">
              <a:avLst/>
            </a:prstGeom>
            <a:solidFill>
              <a:srgbClr val="FF66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9868" name="Group 76"/>
          <p:cNvGrpSpPr>
            <a:grpSpLocks/>
          </p:cNvGrpSpPr>
          <p:nvPr/>
        </p:nvGrpSpPr>
        <p:grpSpPr bwMode="auto">
          <a:xfrm>
            <a:off x="5175448" y="2895600"/>
            <a:ext cx="3276600" cy="3276600"/>
            <a:chOff x="2784" y="1824"/>
            <a:chExt cx="2064" cy="2064"/>
          </a:xfrm>
        </p:grpSpPr>
        <p:sp>
          <p:nvSpPr>
            <p:cNvPr id="289864" name="Rectangle 72"/>
            <p:cNvSpPr>
              <a:spLocks noChangeArrowheads="1"/>
            </p:cNvSpPr>
            <p:nvPr/>
          </p:nvSpPr>
          <p:spPr bwMode="auto">
            <a:xfrm>
              <a:off x="2832" y="3456"/>
              <a:ext cx="384" cy="432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9865" name="Rectangle 73"/>
            <p:cNvSpPr>
              <a:spLocks noChangeArrowheads="1"/>
            </p:cNvSpPr>
            <p:nvPr/>
          </p:nvSpPr>
          <p:spPr bwMode="auto">
            <a:xfrm>
              <a:off x="4464" y="3456"/>
              <a:ext cx="384" cy="432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9866" name="Rectangle 74"/>
            <p:cNvSpPr>
              <a:spLocks noChangeArrowheads="1"/>
            </p:cNvSpPr>
            <p:nvPr/>
          </p:nvSpPr>
          <p:spPr bwMode="auto">
            <a:xfrm>
              <a:off x="2784" y="1872"/>
              <a:ext cx="384" cy="432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9867" name="Rectangle 75"/>
            <p:cNvSpPr>
              <a:spLocks noChangeArrowheads="1"/>
            </p:cNvSpPr>
            <p:nvPr/>
          </p:nvSpPr>
          <p:spPr bwMode="auto">
            <a:xfrm>
              <a:off x="4416" y="1824"/>
              <a:ext cx="384" cy="432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9797" name="Group 5"/>
          <p:cNvGrpSpPr>
            <a:grpSpLocks/>
          </p:cNvGrpSpPr>
          <p:nvPr/>
        </p:nvGrpSpPr>
        <p:grpSpPr bwMode="auto">
          <a:xfrm>
            <a:off x="4324548" y="2000250"/>
            <a:ext cx="4279900" cy="4248150"/>
            <a:chOff x="2200" y="1392"/>
            <a:chExt cx="2696" cy="2676"/>
          </a:xfrm>
        </p:grpSpPr>
        <p:grpSp>
          <p:nvGrpSpPr>
            <p:cNvPr id="289798" name="Group 6"/>
            <p:cNvGrpSpPr>
              <a:grpSpLocks/>
            </p:cNvGrpSpPr>
            <p:nvPr/>
          </p:nvGrpSpPr>
          <p:grpSpPr bwMode="auto">
            <a:xfrm>
              <a:off x="2292" y="1622"/>
              <a:ext cx="2555" cy="2446"/>
              <a:chOff x="1429" y="1389"/>
              <a:chExt cx="2540" cy="2449"/>
            </a:xfrm>
          </p:grpSpPr>
          <p:sp>
            <p:nvSpPr>
              <p:cNvPr id="289799" name="Rectangle 7"/>
              <p:cNvSpPr>
                <a:spLocks noChangeArrowheads="1"/>
              </p:cNvSpPr>
              <p:nvPr/>
            </p:nvSpPr>
            <p:spPr bwMode="auto">
              <a:xfrm>
                <a:off x="3428" y="3304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89800" name="Rectangle 8"/>
              <p:cNvSpPr>
                <a:spLocks noChangeArrowheads="1"/>
              </p:cNvSpPr>
              <p:nvPr/>
            </p:nvSpPr>
            <p:spPr bwMode="auto">
              <a:xfrm>
                <a:off x="2888" y="3304"/>
                <a:ext cx="540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89801" name="Rectangle 9"/>
              <p:cNvSpPr>
                <a:spLocks noChangeArrowheads="1"/>
              </p:cNvSpPr>
              <p:nvPr/>
            </p:nvSpPr>
            <p:spPr bwMode="auto">
              <a:xfrm>
                <a:off x="2347" y="3304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89802" name="Rectangle 10"/>
              <p:cNvSpPr>
                <a:spLocks noChangeArrowheads="1"/>
              </p:cNvSpPr>
              <p:nvPr/>
            </p:nvSpPr>
            <p:spPr bwMode="auto">
              <a:xfrm>
                <a:off x="1806" y="3304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89803" name="Rectangle 11"/>
              <p:cNvSpPr>
                <a:spLocks noChangeArrowheads="1"/>
              </p:cNvSpPr>
              <p:nvPr/>
            </p:nvSpPr>
            <p:spPr bwMode="auto">
              <a:xfrm>
                <a:off x="3428" y="2770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89804" name="Rectangle 12"/>
              <p:cNvSpPr>
                <a:spLocks noChangeArrowheads="1"/>
              </p:cNvSpPr>
              <p:nvPr/>
            </p:nvSpPr>
            <p:spPr bwMode="auto">
              <a:xfrm>
                <a:off x="2888" y="2770"/>
                <a:ext cx="540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89805" name="Rectangle 13"/>
              <p:cNvSpPr>
                <a:spLocks noChangeArrowheads="1"/>
              </p:cNvSpPr>
              <p:nvPr/>
            </p:nvSpPr>
            <p:spPr bwMode="auto">
              <a:xfrm>
                <a:off x="2347" y="2770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89806" name="Rectangle 14"/>
              <p:cNvSpPr>
                <a:spLocks noChangeArrowheads="1"/>
              </p:cNvSpPr>
              <p:nvPr/>
            </p:nvSpPr>
            <p:spPr bwMode="auto">
              <a:xfrm>
                <a:off x="1806" y="2770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89807" name="Rectangle 15"/>
              <p:cNvSpPr>
                <a:spLocks noChangeArrowheads="1"/>
              </p:cNvSpPr>
              <p:nvPr/>
            </p:nvSpPr>
            <p:spPr bwMode="auto">
              <a:xfrm>
                <a:off x="3428" y="2235"/>
                <a:ext cx="541" cy="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89808" name="Rectangle 16"/>
              <p:cNvSpPr>
                <a:spLocks noChangeArrowheads="1"/>
              </p:cNvSpPr>
              <p:nvPr/>
            </p:nvSpPr>
            <p:spPr bwMode="auto">
              <a:xfrm>
                <a:off x="2888" y="2235"/>
                <a:ext cx="540" cy="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89809" name="Rectangle 17"/>
              <p:cNvSpPr>
                <a:spLocks noChangeArrowheads="1"/>
              </p:cNvSpPr>
              <p:nvPr/>
            </p:nvSpPr>
            <p:spPr bwMode="auto">
              <a:xfrm>
                <a:off x="2347" y="2235"/>
                <a:ext cx="541" cy="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89810" name="Rectangle 18"/>
              <p:cNvSpPr>
                <a:spLocks noChangeArrowheads="1"/>
              </p:cNvSpPr>
              <p:nvPr/>
            </p:nvSpPr>
            <p:spPr bwMode="auto">
              <a:xfrm>
                <a:off x="1806" y="2235"/>
                <a:ext cx="541" cy="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89811" name="Rectangle 19"/>
              <p:cNvSpPr>
                <a:spLocks noChangeArrowheads="1"/>
              </p:cNvSpPr>
              <p:nvPr/>
            </p:nvSpPr>
            <p:spPr bwMode="auto">
              <a:xfrm>
                <a:off x="3428" y="1701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89812" name="Rectangle 20"/>
              <p:cNvSpPr>
                <a:spLocks noChangeArrowheads="1"/>
              </p:cNvSpPr>
              <p:nvPr/>
            </p:nvSpPr>
            <p:spPr bwMode="auto">
              <a:xfrm>
                <a:off x="2888" y="1701"/>
                <a:ext cx="540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89813" name="Rectangle 21"/>
              <p:cNvSpPr>
                <a:spLocks noChangeArrowheads="1"/>
              </p:cNvSpPr>
              <p:nvPr/>
            </p:nvSpPr>
            <p:spPr bwMode="auto">
              <a:xfrm>
                <a:off x="2347" y="1701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89814" name="Rectangle 22"/>
              <p:cNvSpPr>
                <a:spLocks noChangeArrowheads="1"/>
              </p:cNvSpPr>
              <p:nvPr/>
            </p:nvSpPr>
            <p:spPr bwMode="auto">
              <a:xfrm>
                <a:off x="1806" y="1701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89815" name="Line 23"/>
              <p:cNvSpPr>
                <a:spLocks noChangeShapeType="1"/>
              </p:cNvSpPr>
              <p:nvPr/>
            </p:nvSpPr>
            <p:spPr bwMode="auto">
              <a:xfrm>
                <a:off x="1806" y="1701"/>
                <a:ext cx="216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9816" name="Line 24"/>
              <p:cNvSpPr>
                <a:spLocks noChangeShapeType="1"/>
              </p:cNvSpPr>
              <p:nvPr/>
            </p:nvSpPr>
            <p:spPr bwMode="auto">
              <a:xfrm>
                <a:off x="1806" y="2235"/>
                <a:ext cx="21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9817" name="Line 25"/>
              <p:cNvSpPr>
                <a:spLocks noChangeShapeType="1"/>
              </p:cNvSpPr>
              <p:nvPr/>
            </p:nvSpPr>
            <p:spPr bwMode="auto">
              <a:xfrm>
                <a:off x="1806" y="2770"/>
                <a:ext cx="21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9818" name="Line 26"/>
              <p:cNvSpPr>
                <a:spLocks noChangeShapeType="1"/>
              </p:cNvSpPr>
              <p:nvPr/>
            </p:nvSpPr>
            <p:spPr bwMode="auto">
              <a:xfrm>
                <a:off x="1806" y="3304"/>
                <a:ext cx="21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9819" name="Line 27"/>
              <p:cNvSpPr>
                <a:spLocks noChangeShapeType="1"/>
              </p:cNvSpPr>
              <p:nvPr/>
            </p:nvSpPr>
            <p:spPr bwMode="auto">
              <a:xfrm>
                <a:off x="1806" y="3838"/>
                <a:ext cx="216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9820" name="Line 28"/>
              <p:cNvSpPr>
                <a:spLocks noChangeShapeType="1"/>
              </p:cNvSpPr>
              <p:nvPr/>
            </p:nvSpPr>
            <p:spPr bwMode="auto">
              <a:xfrm>
                <a:off x="1806" y="1701"/>
                <a:ext cx="0" cy="213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9821" name="Line 29"/>
              <p:cNvSpPr>
                <a:spLocks noChangeShapeType="1"/>
              </p:cNvSpPr>
              <p:nvPr/>
            </p:nvSpPr>
            <p:spPr bwMode="auto">
              <a:xfrm>
                <a:off x="2347" y="1701"/>
                <a:ext cx="0" cy="21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9822" name="Line 30"/>
              <p:cNvSpPr>
                <a:spLocks noChangeShapeType="1"/>
              </p:cNvSpPr>
              <p:nvPr/>
            </p:nvSpPr>
            <p:spPr bwMode="auto">
              <a:xfrm>
                <a:off x="2888" y="1701"/>
                <a:ext cx="0" cy="21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9823" name="Line 31"/>
              <p:cNvSpPr>
                <a:spLocks noChangeShapeType="1"/>
              </p:cNvSpPr>
              <p:nvPr/>
            </p:nvSpPr>
            <p:spPr bwMode="auto">
              <a:xfrm>
                <a:off x="3428" y="1701"/>
                <a:ext cx="0" cy="21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9824" name="Line 32"/>
              <p:cNvSpPr>
                <a:spLocks noChangeShapeType="1"/>
              </p:cNvSpPr>
              <p:nvPr/>
            </p:nvSpPr>
            <p:spPr bwMode="auto">
              <a:xfrm>
                <a:off x="3969" y="1701"/>
                <a:ext cx="0" cy="213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9825" name="Line 33"/>
              <p:cNvSpPr>
                <a:spLocks noChangeShapeType="1"/>
              </p:cNvSpPr>
              <p:nvPr/>
            </p:nvSpPr>
            <p:spPr bwMode="auto">
              <a:xfrm flipH="1" flipV="1">
                <a:off x="1429" y="1389"/>
                <a:ext cx="362" cy="31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89826" name="Group 34"/>
            <p:cNvGrpSpPr>
              <a:grpSpLocks/>
            </p:cNvGrpSpPr>
            <p:nvPr/>
          </p:nvGrpSpPr>
          <p:grpSpPr bwMode="auto">
            <a:xfrm>
              <a:off x="2200" y="1392"/>
              <a:ext cx="545" cy="742"/>
              <a:chOff x="1337" y="1162"/>
              <a:chExt cx="545" cy="742"/>
            </a:xfrm>
          </p:grpSpPr>
          <p:sp>
            <p:nvSpPr>
              <p:cNvPr id="289827" name="Text Box 35"/>
              <p:cNvSpPr txBox="1">
                <a:spLocks noChangeArrowheads="1"/>
              </p:cNvSpPr>
              <p:nvPr/>
            </p:nvSpPr>
            <p:spPr bwMode="auto">
              <a:xfrm>
                <a:off x="1472" y="1162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289828" name="Text Box 36"/>
              <p:cNvSpPr txBox="1">
                <a:spLocks noChangeArrowheads="1"/>
              </p:cNvSpPr>
              <p:nvPr/>
            </p:nvSpPr>
            <p:spPr bwMode="auto">
              <a:xfrm>
                <a:off x="1609" y="1344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289829" name="Text Box 37"/>
              <p:cNvSpPr txBox="1">
                <a:spLocks noChangeArrowheads="1"/>
              </p:cNvSpPr>
              <p:nvPr/>
            </p:nvSpPr>
            <p:spPr bwMode="auto">
              <a:xfrm>
                <a:off x="1337" y="1480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D</a:t>
                </a:r>
              </a:p>
            </p:txBody>
          </p:sp>
          <p:sp>
            <p:nvSpPr>
              <p:cNvPr id="289830" name="Text Box 38"/>
              <p:cNvSpPr txBox="1">
                <a:spLocks noChangeArrowheads="1"/>
              </p:cNvSpPr>
              <p:nvPr/>
            </p:nvSpPr>
            <p:spPr bwMode="auto">
              <a:xfrm>
                <a:off x="1473" y="1616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C</a:t>
                </a:r>
              </a:p>
            </p:txBody>
          </p:sp>
        </p:grpSp>
        <p:grpSp>
          <p:nvGrpSpPr>
            <p:cNvPr id="289831" name="Group 39"/>
            <p:cNvGrpSpPr>
              <a:grpSpLocks/>
            </p:cNvGrpSpPr>
            <p:nvPr/>
          </p:nvGrpSpPr>
          <p:grpSpPr bwMode="auto">
            <a:xfrm>
              <a:off x="2790" y="1619"/>
              <a:ext cx="1996" cy="288"/>
              <a:chOff x="1927" y="1389"/>
              <a:chExt cx="1996" cy="288"/>
            </a:xfrm>
          </p:grpSpPr>
          <p:sp>
            <p:nvSpPr>
              <p:cNvPr id="289832" name="Text Box 40"/>
              <p:cNvSpPr txBox="1">
                <a:spLocks noChangeArrowheads="1"/>
              </p:cNvSpPr>
              <p:nvPr/>
            </p:nvSpPr>
            <p:spPr bwMode="auto">
              <a:xfrm>
                <a:off x="1927" y="1389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289833" name="Text Box 41"/>
              <p:cNvSpPr txBox="1">
                <a:spLocks noChangeArrowheads="1"/>
              </p:cNvSpPr>
              <p:nvPr/>
            </p:nvSpPr>
            <p:spPr bwMode="auto">
              <a:xfrm>
                <a:off x="3016" y="1389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289834" name="Text Box 42"/>
              <p:cNvSpPr txBox="1">
                <a:spLocks noChangeArrowheads="1"/>
              </p:cNvSpPr>
              <p:nvPr/>
            </p:nvSpPr>
            <p:spPr bwMode="auto">
              <a:xfrm>
                <a:off x="2472" y="1389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289835" name="Text Box 43"/>
              <p:cNvSpPr txBox="1">
                <a:spLocks noChangeArrowheads="1"/>
              </p:cNvSpPr>
              <p:nvPr/>
            </p:nvSpPr>
            <p:spPr bwMode="auto">
              <a:xfrm>
                <a:off x="3560" y="1389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10</a:t>
                </a:r>
              </a:p>
            </p:txBody>
          </p:sp>
        </p:grpSp>
        <p:grpSp>
          <p:nvGrpSpPr>
            <p:cNvPr id="289836" name="Group 44"/>
            <p:cNvGrpSpPr>
              <a:grpSpLocks/>
            </p:cNvGrpSpPr>
            <p:nvPr/>
          </p:nvGrpSpPr>
          <p:grpSpPr bwMode="auto">
            <a:xfrm>
              <a:off x="2337" y="2102"/>
              <a:ext cx="363" cy="1830"/>
              <a:chOff x="1474" y="1872"/>
              <a:chExt cx="363" cy="1830"/>
            </a:xfrm>
          </p:grpSpPr>
          <p:sp>
            <p:nvSpPr>
              <p:cNvPr id="289837" name="Text Box 45"/>
              <p:cNvSpPr txBox="1">
                <a:spLocks noChangeArrowheads="1"/>
              </p:cNvSpPr>
              <p:nvPr/>
            </p:nvSpPr>
            <p:spPr bwMode="auto">
              <a:xfrm>
                <a:off x="1474" y="1872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289838" name="Text Box 46"/>
              <p:cNvSpPr txBox="1">
                <a:spLocks noChangeArrowheads="1"/>
              </p:cNvSpPr>
              <p:nvPr/>
            </p:nvSpPr>
            <p:spPr bwMode="auto">
              <a:xfrm>
                <a:off x="1474" y="2915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289839" name="Text Box 47"/>
              <p:cNvSpPr txBox="1">
                <a:spLocks noChangeArrowheads="1"/>
              </p:cNvSpPr>
              <p:nvPr/>
            </p:nvSpPr>
            <p:spPr bwMode="auto">
              <a:xfrm>
                <a:off x="1474" y="2371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289840" name="Text Box 48"/>
              <p:cNvSpPr txBox="1">
                <a:spLocks noChangeArrowheads="1"/>
              </p:cNvSpPr>
              <p:nvPr/>
            </p:nvSpPr>
            <p:spPr bwMode="auto">
              <a:xfrm>
                <a:off x="1474" y="3414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10</a:t>
                </a:r>
              </a:p>
            </p:txBody>
          </p:sp>
        </p:grpSp>
        <p:sp>
          <p:nvSpPr>
            <p:cNvPr id="289841" name="Rectangle 49"/>
            <p:cNvSpPr>
              <a:spLocks noChangeArrowheads="1"/>
            </p:cNvSpPr>
            <p:nvPr/>
          </p:nvSpPr>
          <p:spPr bwMode="auto">
            <a:xfrm>
              <a:off x="3357" y="2057"/>
              <a:ext cx="3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m</a:t>
              </a:r>
              <a:r>
                <a:rPr kumimoji="0" lang="en-US" altLang="zh-CN" baseline="-30000">
                  <a:ea typeface="幼圆" pitchFamily="49" charset="-122"/>
                  <a:cs typeface="Times New Roman" pitchFamily="18" charset="0"/>
                </a:rPr>
                <a:t>1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89842" name="Rectangle 50"/>
            <p:cNvSpPr>
              <a:spLocks noChangeArrowheads="1"/>
            </p:cNvSpPr>
            <p:nvPr/>
          </p:nvSpPr>
          <p:spPr bwMode="auto">
            <a:xfrm>
              <a:off x="2790" y="2058"/>
              <a:ext cx="385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m</a:t>
              </a:r>
              <a:r>
                <a:rPr kumimoji="0" lang="en-US" altLang="zh-CN" baseline="-30000">
                  <a:ea typeface="幼圆" pitchFamily="49" charset="-122"/>
                  <a:cs typeface="Times New Roman" pitchFamily="18" charset="0"/>
                </a:rPr>
                <a:t>0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89843" name="Rectangle 51"/>
            <p:cNvSpPr>
              <a:spLocks noChangeArrowheads="1"/>
            </p:cNvSpPr>
            <p:nvPr/>
          </p:nvSpPr>
          <p:spPr bwMode="auto">
            <a:xfrm>
              <a:off x="3879" y="2057"/>
              <a:ext cx="3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m</a:t>
              </a:r>
              <a:r>
                <a:rPr kumimoji="0" lang="en-US" altLang="zh-CN" baseline="-30000">
                  <a:ea typeface="幼圆" pitchFamily="49" charset="-122"/>
                  <a:cs typeface="Times New Roman" pitchFamily="18" charset="0"/>
                </a:rPr>
                <a:t>3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89844" name="Rectangle 52"/>
            <p:cNvSpPr>
              <a:spLocks noChangeArrowheads="1"/>
            </p:cNvSpPr>
            <p:nvPr/>
          </p:nvSpPr>
          <p:spPr bwMode="auto">
            <a:xfrm>
              <a:off x="4423" y="2057"/>
              <a:ext cx="3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m</a:t>
              </a:r>
              <a:r>
                <a:rPr kumimoji="0" lang="en-US" altLang="zh-CN" baseline="-30000">
                  <a:ea typeface="幼圆" pitchFamily="49" charset="-122"/>
                  <a:cs typeface="Times New Roman" pitchFamily="18" charset="0"/>
                </a:rPr>
                <a:t>2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89845" name="Rectangle 53"/>
            <p:cNvSpPr>
              <a:spLocks noChangeArrowheads="1"/>
            </p:cNvSpPr>
            <p:nvPr/>
          </p:nvSpPr>
          <p:spPr bwMode="auto">
            <a:xfrm>
              <a:off x="3358" y="2556"/>
              <a:ext cx="3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m</a:t>
              </a:r>
              <a:r>
                <a:rPr kumimoji="0" lang="en-US" altLang="zh-CN" baseline="-30000">
                  <a:ea typeface="幼圆" pitchFamily="49" charset="-122"/>
                  <a:cs typeface="Times New Roman" pitchFamily="18" charset="0"/>
                </a:rPr>
                <a:t>5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89846" name="Rectangle 54"/>
            <p:cNvSpPr>
              <a:spLocks noChangeArrowheads="1"/>
            </p:cNvSpPr>
            <p:nvPr/>
          </p:nvSpPr>
          <p:spPr bwMode="auto">
            <a:xfrm>
              <a:off x="2814" y="2557"/>
              <a:ext cx="385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m</a:t>
              </a:r>
              <a:r>
                <a:rPr kumimoji="0" lang="en-US" altLang="zh-CN" baseline="-30000">
                  <a:ea typeface="幼圆" pitchFamily="49" charset="-122"/>
                  <a:cs typeface="Times New Roman" pitchFamily="18" charset="0"/>
                </a:rPr>
                <a:t>4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89847" name="Rectangle 55"/>
            <p:cNvSpPr>
              <a:spLocks noChangeArrowheads="1"/>
            </p:cNvSpPr>
            <p:nvPr/>
          </p:nvSpPr>
          <p:spPr bwMode="auto">
            <a:xfrm>
              <a:off x="3902" y="2556"/>
              <a:ext cx="3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m</a:t>
              </a:r>
              <a:r>
                <a:rPr kumimoji="0" lang="en-US" altLang="zh-CN" baseline="-30000">
                  <a:ea typeface="幼圆" pitchFamily="49" charset="-122"/>
                  <a:cs typeface="Times New Roman" pitchFamily="18" charset="0"/>
                </a:rPr>
                <a:t>7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89848" name="Rectangle 56"/>
            <p:cNvSpPr>
              <a:spLocks noChangeArrowheads="1"/>
            </p:cNvSpPr>
            <p:nvPr/>
          </p:nvSpPr>
          <p:spPr bwMode="auto">
            <a:xfrm>
              <a:off x="4447" y="2571"/>
              <a:ext cx="3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m</a:t>
              </a:r>
              <a:r>
                <a:rPr kumimoji="0" lang="en-US" altLang="zh-CN" baseline="-30000">
                  <a:ea typeface="幼圆" pitchFamily="49" charset="-122"/>
                  <a:cs typeface="Times New Roman" pitchFamily="18" charset="0"/>
                </a:rPr>
                <a:t>6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89849" name="Rectangle 57"/>
            <p:cNvSpPr>
              <a:spLocks noChangeArrowheads="1"/>
            </p:cNvSpPr>
            <p:nvPr/>
          </p:nvSpPr>
          <p:spPr bwMode="auto">
            <a:xfrm>
              <a:off x="3358" y="3145"/>
              <a:ext cx="4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m</a:t>
              </a:r>
              <a:r>
                <a:rPr kumimoji="0" lang="en-US" altLang="zh-CN" baseline="-30000">
                  <a:ea typeface="幼圆" pitchFamily="49" charset="-122"/>
                  <a:cs typeface="Times New Roman" pitchFamily="18" charset="0"/>
                </a:rPr>
                <a:t>13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89850" name="Rectangle 58"/>
            <p:cNvSpPr>
              <a:spLocks noChangeArrowheads="1"/>
            </p:cNvSpPr>
            <p:nvPr/>
          </p:nvSpPr>
          <p:spPr bwMode="auto">
            <a:xfrm>
              <a:off x="2814" y="3116"/>
              <a:ext cx="4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m</a:t>
              </a:r>
              <a:r>
                <a:rPr kumimoji="0" lang="en-US" altLang="zh-CN" baseline="-30000">
                  <a:ea typeface="幼圆" pitchFamily="49" charset="-122"/>
                  <a:cs typeface="Times New Roman" pitchFamily="18" charset="0"/>
                </a:rPr>
                <a:t>12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89851" name="Rectangle 59"/>
            <p:cNvSpPr>
              <a:spLocks noChangeArrowheads="1"/>
            </p:cNvSpPr>
            <p:nvPr/>
          </p:nvSpPr>
          <p:spPr bwMode="auto">
            <a:xfrm>
              <a:off x="3879" y="3145"/>
              <a:ext cx="4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m</a:t>
              </a:r>
              <a:r>
                <a:rPr kumimoji="0" lang="en-US" altLang="zh-CN" baseline="-30000">
                  <a:ea typeface="幼圆" pitchFamily="49" charset="-122"/>
                  <a:cs typeface="Times New Roman" pitchFamily="18" charset="0"/>
                </a:rPr>
                <a:t>15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89852" name="Rectangle 60"/>
            <p:cNvSpPr>
              <a:spLocks noChangeArrowheads="1"/>
            </p:cNvSpPr>
            <p:nvPr/>
          </p:nvSpPr>
          <p:spPr bwMode="auto">
            <a:xfrm>
              <a:off x="4423" y="3145"/>
              <a:ext cx="4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m</a:t>
              </a:r>
              <a:r>
                <a:rPr kumimoji="0" lang="en-US" altLang="zh-CN" baseline="-30000">
                  <a:ea typeface="幼圆" pitchFamily="49" charset="-122"/>
                  <a:cs typeface="Times New Roman" pitchFamily="18" charset="0"/>
                </a:rPr>
                <a:t>14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89853" name="Rectangle 61"/>
            <p:cNvSpPr>
              <a:spLocks noChangeArrowheads="1"/>
            </p:cNvSpPr>
            <p:nvPr/>
          </p:nvSpPr>
          <p:spPr bwMode="auto">
            <a:xfrm>
              <a:off x="3380" y="3644"/>
              <a:ext cx="3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m</a:t>
              </a:r>
              <a:r>
                <a:rPr kumimoji="0" lang="en-US" altLang="zh-CN" baseline="-30000">
                  <a:ea typeface="幼圆" pitchFamily="49" charset="-122"/>
                  <a:cs typeface="Times New Roman" pitchFamily="18" charset="0"/>
                </a:rPr>
                <a:t>9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89854" name="Rectangle 62"/>
            <p:cNvSpPr>
              <a:spLocks noChangeArrowheads="1"/>
            </p:cNvSpPr>
            <p:nvPr/>
          </p:nvSpPr>
          <p:spPr bwMode="auto">
            <a:xfrm>
              <a:off x="2814" y="3645"/>
              <a:ext cx="3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m</a:t>
              </a:r>
              <a:r>
                <a:rPr kumimoji="0" lang="en-US" altLang="zh-CN" baseline="-30000">
                  <a:ea typeface="幼圆" pitchFamily="49" charset="-122"/>
                  <a:cs typeface="Times New Roman" pitchFamily="18" charset="0"/>
                </a:rPr>
                <a:t>8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89855" name="Rectangle 63"/>
            <p:cNvSpPr>
              <a:spLocks noChangeArrowheads="1"/>
            </p:cNvSpPr>
            <p:nvPr/>
          </p:nvSpPr>
          <p:spPr bwMode="auto">
            <a:xfrm>
              <a:off x="3924" y="3644"/>
              <a:ext cx="4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m</a:t>
              </a:r>
              <a:r>
                <a:rPr kumimoji="0" lang="en-US" altLang="zh-CN" baseline="-30000">
                  <a:ea typeface="幼圆" pitchFamily="49" charset="-122"/>
                  <a:cs typeface="Times New Roman" pitchFamily="18" charset="0"/>
                </a:rPr>
                <a:t>11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89856" name="Rectangle 64"/>
            <p:cNvSpPr>
              <a:spLocks noChangeArrowheads="1"/>
            </p:cNvSpPr>
            <p:nvPr/>
          </p:nvSpPr>
          <p:spPr bwMode="auto">
            <a:xfrm>
              <a:off x="4447" y="3644"/>
              <a:ext cx="4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m</a:t>
              </a:r>
              <a:r>
                <a:rPr kumimoji="0" lang="en-US" altLang="zh-CN" baseline="-30000">
                  <a:ea typeface="幼圆" pitchFamily="49" charset="-122"/>
                  <a:cs typeface="Times New Roman" pitchFamily="18" charset="0"/>
                </a:rPr>
                <a:t>10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</p:grpSp>
      <p:sp>
        <p:nvSpPr>
          <p:cNvPr id="289869" name="Rectangle 77"/>
          <p:cNvSpPr>
            <a:spLocks noChangeArrowheads="1"/>
          </p:cNvSpPr>
          <p:nvPr/>
        </p:nvSpPr>
        <p:spPr bwMode="auto">
          <a:xfrm>
            <a:off x="152400" y="2895600"/>
            <a:ext cx="3881417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673100" lvl="1" indent="-215900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Ø"/>
            </a:pPr>
            <a:r>
              <a:rPr lang="zh-CN" altLang="en-US" sz="2600" b="1" dirty="0"/>
              <a:t>合并后减少</a:t>
            </a:r>
            <a:r>
              <a:rPr lang="en-US" altLang="zh-CN" sz="2600" b="1" dirty="0"/>
              <a:t>2</a:t>
            </a:r>
            <a:r>
              <a:rPr lang="zh-CN" altLang="en-US" sz="2600" b="1" dirty="0"/>
              <a:t>个变量</a:t>
            </a:r>
          </a:p>
        </p:txBody>
      </p:sp>
      <p:graphicFrame>
        <p:nvGraphicFramePr>
          <p:cNvPr id="289870" name="Object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4242222"/>
              </p:ext>
            </p:extLst>
          </p:nvPr>
        </p:nvGraphicFramePr>
        <p:xfrm>
          <a:off x="1176338" y="3870325"/>
          <a:ext cx="1516062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98" name="公式" r:id="rId3" imgW="596880" imgH="228600" progId="Equation.3">
                  <p:embed/>
                </p:oleObj>
              </mc:Choice>
              <mc:Fallback>
                <p:oleObj name="公式" r:id="rId3" imgW="596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338" y="3870325"/>
                        <a:ext cx="1516062" cy="598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9871" name="Object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8856136"/>
              </p:ext>
            </p:extLst>
          </p:nvPr>
        </p:nvGraphicFramePr>
        <p:xfrm>
          <a:off x="1155700" y="4398963"/>
          <a:ext cx="148590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99" name="公式" r:id="rId5" imgW="583920" imgH="253800" progId="Equation.3">
                  <p:embed/>
                </p:oleObj>
              </mc:Choice>
              <mc:Fallback>
                <p:oleObj name="公式" r:id="rId5" imgW="5839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700" y="4398963"/>
                        <a:ext cx="1485900" cy="663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9872" name="Object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471753"/>
              </p:ext>
            </p:extLst>
          </p:nvPr>
        </p:nvGraphicFramePr>
        <p:xfrm>
          <a:off x="1123950" y="4979988"/>
          <a:ext cx="1519238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00" name="公式" r:id="rId7" imgW="596880" imgH="253800" progId="Equation.3">
                  <p:embed/>
                </p:oleObj>
              </mc:Choice>
              <mc:Fallback>
                <p:oleObj name="公式" r:id="rId7" imgW="5968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950" y="4979988"/>
                        <a:ext cx="1519238" cy="665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9873" name="Object 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4239372"/>
              </p:ext>
            </p:extLst>
          </p:nvPr>
        </p:nvGraphicFramePr>
        <p:xfrm>
          <a:off x="1108546" y="5572150"/>
          <a:ext cx="1519238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01" name="公式" r:id="rId9" imgW="596880" imgH="253800" progId="Equation.3">
                  <p:embed/>
                </p:oleObj>
              </mc:Choice>
              <mc:Fallback>
                <p:oleObj name="公式" r:id="rId9" imgW="5968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8546" y="5572150"/>
                        <a:ext cx="1519238" cy="665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033514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9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2898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9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98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89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898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9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89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89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89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857" grpId="0" animBg="1"/>
      <p:bldP spid="289869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</a:t>
            </a:r>
          </a:p>
        </p:txBody>
      </p:sp>
      <p:sp>
        <p:nvSpPr>
          <p:cNvPr id="7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6179C-6882-4143-8D06-BB4FA832808C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290821" name="Rectangle 5"/>
          <p:cNvSpPr>
            <a:spLocks noGrp="1" noChangeArrowheads="1"/>
          </p:cNvSpPr>
          <p:nvPr>
            <p:ph sz="quarter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/>
              <a:t>4</a:t>
            </a:r>
            <a:r>
              <a:rPr lang="zh-CN" altLang="en-US"/>
              <a:t>变量卡诺图</a:t>
            </a:r>
          </a:p>
          <a:p>
            <a:pPr lvl="1"/>
            <a:r>
              <a:rPr lang="en-US" altLang="zh-CN"/>
              <a:t>8</a:t>
            </a:r>
            <a:r>
              <a:rPr lang="zh-CN" altLang="en-US"/>
              <a:t>个最小项相邻</a:t>
            </a:r>
          </a:p>
        </p:txBody>
      </p:sp>
      <p:sp>
        <p:nvSpPr>
          <p:cNvPr id="290822" name="Rectangle 6"/>
          <p:cNvSpPr>
            <a:spLocks noChangeArrowheads="1"/>
          </p:cNvSpPr>
          <p:nvPr/>
        </p:nvSpPr>
        <p:spPr bwMode="auto">
          <a:xfrm>
            <a:off x="152400" y="2895600"/>
            <a:ext cx="3799048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673100" lvl="1" indent="-215900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Ø"/>
            </a:pPr>
            <a:r>
              <a:rPr lang="zh-CN" altLang="en-US" sz="2600" b="1" dirty="0"/>
              <a:t>合并后减少</a:t>
            </a:r>
            <a:r>
              <a:rPr lang="en-US" altLang="zh-CN" sz="2600" b="1" dirty="0"/>
              <a:t>3</a:t>
            </a:r>
            <a:r>
              <a:rPr lang="zh-CN" altLang="en-US" sz="2600" b="1" dirty="0"/>
              <a:t>个变量</a:t>
            </a:r>
          </a:p>
        </p:txBody>
      </p:sp>
      <p:grpSp>
        <p:nvGrpSpPr>
          <p:cNvPr id="290823" name="Group 7"/>
          <p:cNvGrpSpPr>
            <a:grpSpLocks/>
          </p:cNvGrpSpPr>
          <p:nvPr/>
        </p:nvGrpSpPr>
        <p:grpSpPr bwMode="auto">
          <a:xfrm>
            <a:off x="4396556" y="2000250"/>
            <a:ext cx="4279900" cy="4248150"/>
            <a:chOff x="2200" y="1392"/>
            <a:chExt cx="2696" cy="2676"/>
          </a:xfrm>
        </p:grpSpPr>
        <p:grpSp>
          <p:nvGrpSpPr>
            <p:cNvPr id="290824" name="Group 8"/>
            <p:cNvGrpSpPr>
              <a:grpSpLocks/>
            </p:cNvGrpSpPr>
            <p:nvPr/>
          </p:nvGrpSpPr>
          <p:grpSpPr bwMode="auto">
            <a:xfrm>
              <a:off x="2292" y="1622"/>
              <a:ext cx="2555" cy="2446"/>
              <a:chOff x="1429" y="1389"/>
              <a:chExt cx="2540" cy="2449"/>
            </a:xfrm>
          </p:grpSpPr>
          <p:sp>
            <p:nvSpPr>
              <p:cNvPr id="290825" name="Rectangle 9"/>
              <p:cNvSpPr>
                <a:spLocks noChangeArrowheads="1"/>
              </p:cNvSpPr>
              <p:nvPr/>
            </p:nvSpPr>
            <p:spPr bwMode="auto">
              <a:xfrm>
                <a:off x="3428" y="3304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90826" name="Rectangle 10"/>
              <p:cNvSpPr>
                <a:spLocks noChangeArrowheads="1"/>
              </p:cNvSpPr>
              <p:nvPr/>
            </p:nvSpPr>
            <p:spPr bwMode="auto">
              <a:xfrm>
                <a:off x="2888" y="3304"/>
                <a:ext cx="540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90827" name="Rectangle 11"/>
              <p:cNvSpPr>
                <a:spLocks noChangeArrowheads="1"/>
              </p:cNvSpPr>
              <p:nvPr/>
            </p:nvSpPr>
            <p:spPr bwMode="auto">
              <a:xfrm>
                <a:off x="2347" y="3304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90828" name="Rectangle 12"/>
              <p:cNvSpPr>
                <a:spLocks noChangeArrowheads="1"/>
              </p:cNvSpPr>
              <p:nvPr/>
            </p:nvSpPr>
            <p:spPr bwMode="auto">
              <a:xfrm>
                <a:off x="1806" y="3304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90829" name="Rectangle 13"/>
              <p:cNvSpPr>
                <a:spLocks noChangeArrowheads="1"/>
              </p:cNvSpPr>
              <p:nvPr/>
            </p:nvSpPr>
            <p:spPr bwMode="auto">
              <a:xfrm>
                <a:off x="3428" y="2770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90830" name="Rectangle 14"/>
              <p:cNvSpPr>
                <a:spLocks noChangeArrowheads="1"/>
              </p:cNvSpPr>
              <p:nvPr/>
            </p:nvSpPr>
            <p:spPr bwMode="auto">
              <a:xfrm>
                <a:off x="2888" y="2770"/>
                <a:ext cx="540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90831" name="Rectangle 15"/>
              <p:cNvSpPr>
                <a:spLocks noChangeArrowheads="1"/>
              </p:cNvSpPr>
              <p:nvPr/>
            </p:nvSpPr>
            <p:spPr bwMode="auto">
              <a:xfrm>
                <a:off x="2347" y="2770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90832" name="Rectangle 16"/>
              <p:cNvSpPr>
                <a:spLocks noChangeArrowheads="1"/>
              </p:cNvSpPr>
              <p:nvPr/>
            </p:nvSpPr>
            <p:spPr bwMode="auto">
              <a:xfrm>
                <a:off x="1806" y="2770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90833" name="Rectangle 17"/>
              <p:cNvSpPr>
                <a:spLocks noChangeArrowheads="1"/>
              </p:cNvSpPr>
              <p:nvPr/>
            </p:nvSpPr>
            <p:spPr bwMode="auto">
              <a:xfrm>
                <a:off x="3428" y="2235"/>
                <a:ext cx="541" cy="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90834" name="Rectangle 18"/>
              <p:cNvSpPr>
                <a:spLocks noChangeArrowheads="1"/>
              </p:cNvSpPr>
              <p:nvPr/>
            </p:nvSpPr>
            <p:spPr bwMode="auto">
              <a:xfrm>
                <a:off x="2888" y="2235"/>
                <a:ext cx="540" cy="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90835" name="Rectangle 19"/>
              <p:cNvSpPr>
                <a:spLocks noChangeArrowheads="1"/>
              </p:cNvSpPr>
              <p:nvPr/>
            </p:nvSpPr>
            <p:spPr bwMode="auto">
              <a:xfrm>
                <a:off x="2347" y="2235"/>
                <a:ext cx="541" cy="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90836" name="Rectangle 20"/>
              <p:cNvSpPr>
                <a:spLocks noChangeArrowheads="1"/>
              </p:cNvSpPr>
              <p:nvPr/>
            </p:nvSpPr>
            <p:spPr bwMode="auto">
              <a:xfrm>
                <a:off x="1806" y="2235"/>
                <a:ext cx="541" cy="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90837" name="Rectangle 21"/>
              <p:cNvSpPr>
                <a:spLocks noChangeArrowheads="1"/>
              </p:cNvSpPr>
              <p:nvPr/>
            </p:nvSpPr>
            <p:spPr bwMode="auto">
              <a:xfrm>
                <a:off x="3428" y="1701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90838" name="Rectangle 22"/>
              <p:cNvSpPr>
                <a:spLocks noChangeArrowheads="1"/>
              </p:cNvSpPr>
              <p:nvPr/>
            </p:nvSpPr>
            <p:spPr bwMode="auto">
              <a:xfrm>
                <a:off x="2888" y="1701"/>
                <a:ext cx="540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90839" name="Rectangle 23"/>
              <p:cNvSpPr>
                <a:spLocks noChangeArrowheads="1"/>
              </p:cNvSpPr>
              <p:nvPr/>
            </p:nvSpPr>
            <p:spPr bwMode="auto">
              <a:xfrm>
                <a:off x="2347" y="1701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90840" name="Rectangle 24"/>
              <p:cNvSpPr>
                <a:spLocks noChangeArrowheads="1"/>
              </p:cNvSpPr>
              <p:nvPr/>
            </p:nvSpPr>
            <p:spPr bwMode="auto">
              <a:xfrm>
                <a:off x="1806" y="1701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90841" name="Line 25"/>
              <p:cNvSpPr>
                <a:spLocks noChangeShapeType="1"/>
              </p:cNvSpPr>
              <p:nvPr/>
            </p:nvSpPr>
            <p:spPr bwMode="auto">
              <a:xfrm>
                <a:off x="1806" y="1701"/>
                <a:ext cx="216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842" name="Line 26"/>
              <p:cNvSpPr>
                <a:spLocks noChangeShapeType="1"/>
              </p:cNvSpPr>
              <p:nvPr/>
            </p:nvSpPr>
            <p:spPr bwMode="auto">
              <a:xfrm>
                <a:off x="1806" y="2235"/>
                <a:ext cx="21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843" name="Line 27"/>
              <p:cNvSpPr>
                <a:spLocks noChangeShapeType="1"/>
              </p:cNvSpPr>
              <p:nvPr/>
            </p:nvSpPr>
            <p:spPr bwMode="auto">
              <a:xfrm>
                <a:off x="1806" y="2770"/>
                <a:ext cx="21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844" name="Line 28"/>
              <p:cNvSpPr>
                <a:spLocks noChangeShapeType="1"/>
              </p:cNvSpPr>
              <p:nvPr/>
            </p:nvSpPr>
            <p:spPr bwMode="auto">
              <a:xfrm>
                <a:off x="1806" y="3304"/>
                <a:ext cx="21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845" name="Line 29"/>
              <p:cNvSpPr>
                <a:spLocks noChangeShapeType="1"/>
              </p:cNvSpPr>
              <p:nvPr/>
            </p:nvSpPr>
            <p:spPr bwMode="auto">
              <a:xfrm>
                <a:off x="1806" y="3838"/>
                <a:ext cx="216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846" name="Line 30"/>
              <p:cNvSpPr>
                <a:spLocks noChangeShapeType="1"/>
              </p:cNvSpPr>
              <p:nvPr/>
            </p:nvSpPr>
            <p:spPr bwMode="auto">
              <a:xfrm>
                <a:off x="1806" y="1701"/>
                <a:ext cx="0" cy="213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847" name="Line 31"/>
              <p:cNvSpPr>
                <a:spLocks noChangeShapeType="1"/>
              </p:cNvSpPr>
              <p:nvPr/>
            </p:nvSpPr>
            <p:spPr bwMode="auto">
              <a:xfrm>
                <a:off x="2347" y="1701"/>
                <a:ext cx="0" cy="21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848" name="Line 32"/>
              <p:cNvSpPr>
                <a:spLocks noChangeShapeType="1"/>
              </p:cNvSpPr>
              <p:nvPr/>
            </p:nvSpPr>
            <p:spPr bwMode="auto">
              <a:xfrm>
                <a:off x="2888" y="1701"/>
                <a:ext cx="0" cy="21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849" name="Line 33"/>
              <p:cNvSpPr>
                <a:spLocks noChangeShapeType="1"/>
              </p:cNvSpPr>
              <p:nvPr/>
            </p:nvSpPr>
            <p:spPr bwMode="auto">
              <a:xfrm>
                <a:off x="3428" y="1701"/>
                <a:ext cx="0" cy="21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850" name="Line 34"/>
              <p:cNvSpPr>
                <a:spLocks noChangeShapeType="1"/>
              </p:cNvSpPr>
              <p:nvPr/>
            </p:nvSpPr>
            <p:spPr bwMode="auto">
              <a:xfrm>
                <a:off x="3969" y="1701"/>
                <a:ext cx="0" cy="213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0851" name="Line 35"/>
              <p:cNvSpPr>
                <a:spLocks noChangeShapeType="1"/>
              </p:cNvSpPr>
              <p:nvPr/>
            </p:nvSpPr>
            <p:spPr bwMode="auto">
              <a:xfrm flipH="1" flipV="1">
                <a:off x="1429" y="1389"/>
                <a:ext cx="362" cy="31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90852" name="Group 36"/>
            <p:cNvGrpSpPr>
              <a:grpSpLocks/>
            </p:cNvGrpSpPr>
            <p:nvPr/>
          </p:nvGrpSpPr>
          <p:grpSpPr bwMode="auto">
            <a:xfrm>
              <a:off x="2200" y="1392"/>
              <a:ext cx="545" cy="742"/>
              <a:chOff x="1337" y="1162"/>
              <a:chExt cx="545" cy="742"/>
            </a:xfrm>
          </p:grpSpPr>
          <p:sp>
            <p:nvSpPr>
              <p:cNvPr id="290853" name="Text Box 37"/>
              <p:cNvSpPr txBox="1">
                <a:spLocks noChangeArrowheads="1"/>
              </p:cNvSpPr>
              <p:nvPr/>
            </p:nvSpPr>
            <p:spPr bwMode="auto">
              <a:xfrm>
                <a:off x="1472" y="1162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290854" name="Text Box 38"/>
              <p:cNvSpPr txBox="1">
                <a:spLocks noChangeArrowheads="1"/>
              </p:cNvSpPr>
              <p:nvPr/>
            </p:nvSpPr>
            <p:spPr bwMode="auto">
              <a:xfrm>
                <a:off x="1609" y="1344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290855" name="Text Box 39"/>
              <p:cNvSpPr txBox="1">
                <a:spLocks noChangeArrowheads="1"/>
              </p:cNvSpPr>
              <p:nvPr/>
            </p:nvSpPr>
            <p:spPr bwMode="auto">
              <a:xfrm>
                <a:off x="1337" y="1480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D</a:t>
                </a:r>
              </a:p>
            </p:txBody>
          </p:sp>
          <p:sp>
            <p:nvSpPr>
              <p:cNvPr id="290856" name="Text Box 40"/>
              <p:cNvSpPr txBox="1">
                <a:spLocks noChangeArrowheads="1"/>
              </p:cNvSpPr>
              <p:nvPr/>
            </p:nvSpPr>
            <p:spPr bwMode="auto">
              <a:xfrm>
                <a:off x="1473" y="1616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C</a:t>
                </a:r>
              </a:p>
            </p:txBody>
          </p:sp>
        </p:grpSp>
        <p:grpSp>
          <p:nvGrpSpPr>
            <p:cNvPr id="290857" name="Group 41"/>
            <p:cNvGrpSpPr>
              <a:grpSpLocks/>
            </p:cNvGrpSpPr>
            <p:nvPr/>
          </p:nvGrpSpPr>
          <p:grpSpPr bwMode="auto">
            <a:xfrm>
              <a:off x="2790" y="1619"/>
              <a:ext cx="1996" cy="288"/>
              <a:chOff x="1927" y="1389"/>
              <a:chExt cx="1996" cy="288"/>
            </a:xfrm>
          </p:grpSpPr>
          <p:sp>
            <p:nvSpPr>
              <p:cNvPr id="290858" name="Text Box 42"/>
              <p:cNvSpPr txBox="1">
                <a:spLocks noChangeArrowheads="1"/>
              </p:cNvSpPr>
              <p:nvPr/>
            </p:nvSpPr>
            <p:spPr bwMode="auto">
              <a:xfrm>
                <a:off x="1927" y="1389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290859" name="Text Box 43"/>
              <p:cNvSpPr txBox="1">
                <a:spLocks noChangeArrowheads="1"/>
              </p:cNvSpPr>
              <p:nvPr/>
            </p:nvSpPr>
            <p:spPr bwMode="auto">
              <a:xfrm>
                <a:off x="3016" y="1389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290860" name="Text Box 44"/>
              <p:cNvSpPr txBox="1">
                <a:spLocks noChangeArrowheads="1"/>
              </p:cNvSpPr>
              <p:nvPr/>
            </p:nvSpPr>
            <p:spPr bwMode="auto">
              <a:xfrm>
                <a:off x="2472" y="1389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290861" name="Text Box 45"/>
              <p:cNvSpPr txBox="1">
                <a:spLocks noChangeArrowheads="1"/>
              </p:cNvSpPr>
              <p:nvPr/>
            </p:nvSpPr>
            <p:spPr bwMode="auto">
              <a:xfrm>
                <a:off x="3560" y="1389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10</a:t>
                </a:r>
              </a:p>
            </p:txBody>
          </p:sp>
        </p:grpSp>
        <p:grpSp>
          <p:nvGrpSpPr>
            <p:cNvPr id="290862" name="Group 46"/>
            <p:cNvGrpSpPr>
              <a:grpSpLocks/>
            </p:cNvGrpSpPr>
            <p:nvPr/>
          </p:nvGrpSpPr>
          <p:grpSpPr bwMode="auto">
            <a:xfrm>
              <a:off x="2337" y="2102"/>
              <a:ext cx="363" cy="1830"/>
              <a:chOff x="1474" y="1872"/>
              <a:chExt cx="363" cy="1830"/>
            </a:xfrm>
          </p:grpSpPr>
          <p:sp>
            <p:nvSpPr>
              <p:cNvPr id="290863" name="Text Box 47"/>
              <p:cNvSpPr txBox="1">
                <a:spLocks noChangeArrowheads="1"/>
              </p:cNvSpPr>
              <p:nvPr/>
            </p:nvSpPr>
            <p:spPr bwMode="auto">
              <a:xfrm>
                <a:off x="1474" y="1872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290864" name="Text Box 48"/>
              <p:cNvSpPr txBox="1">
                <a:spLocks noChangeArrowheads="1"/>
              </p:cNvSpPr>
              <p:nvPr/>
            </p:nvSpPr>
            <p:spPr bwMode="auto">
              <a:xfrm>
                <a:off x="1474" y="2915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290865" name="Text Box 49"/>
              <p:cNvSpPr txBox="1">
                <a:spLocks noChangeArrowheads="1"/>
              </p:cNvSpPr>
              <p:nvPr/>
            </p:nvSpPr>
            <p:spPr bwMode="auto">
              <a:xfrm>
                <a:off x="1474" y="2371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290866" name="Text Box 50"/>
              <p:cNvSpPr txBox="1">
                <a:spLocks noChangeArrowheads="1"/>
              </p:cNvSpPr>
              <p:nvPr/>
            </p:nvSpPr>
            <p:spPr bwMode="auto">
              <a:xfrm>
                <a:off x="1474" y="3414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10</a:t>
                </a:r>
              </a:p>
            </p:txBody>
          </p:sp>
        </p:grpSp>
        <p:sp>
          <p:nvSpPr>
            <p:cNvPr id="290867" name="Rectangle 51"/>
            <p:cNvSpPr>
              <a:spLocks noChangeArrowheads="1"/>
            </p:cNvSpPr>
            <p:nvPr/>
          </p:nvSpPr>
          <p:spPr bwMode="auto">
            <a:xfrm>
              <a:off x="3357" y="2057"/>
              <a:ext cx="3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m</a:t>
              </a:r>
              <a:r>
                <a:rPr kumimoji="0" lang="en-US" altLang="zh-CN" baseline="-30000">
                  <a:ea typeface="幼圆" pitchFamily="49" charset="-122"/>
                  <a:cs typeface="Times New Roman" pitchFamily="18" charset="0"/>
                </a:rPr>
                <a:t>1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90868" name="Rectangle 52"/>
            <p:cNvSpPr>
              <a:spLocks noChangeArrowheads="1"/>
            </p:cNvSpPr>
            <p:nvPr/>
          </p:nvSpPr>
          <p:spPr bwMode="auto">
            <a:xfrm>
              <a:off x="2790" y="2058"/>
              <a:ext cx="385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m</a:t>
              </a:r>
              <a:r>
                <a:rPr kumimoji="0" lang="en-US" altLang="zh-CN" baseline="-30000">
                  <a:ea typeface="幼圆" pitchFamily="49" charset="-122"/>
                  <a:cs typeface="Times New Roman" pitchFamily="18" charset="0"/>
                </a:rPr>
                <a:t>0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90869" name="Rectangle 53"/>
            <p:cNvSpPr>
              <a:spLocks noChangeArrowheads="1"/>
            </p:cNvSpPr>
            <p:nvPr/>
          </p:nvSpPr>
          <p:spPr bwMode="auto">
            <a:xfrm>
              <a:off x="3879" y="2057"/>
              <a:ext cx="3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m</a:t>
              </a:r>
              <a:r>
                <a:rPr kumimoji="0" lang="en-US" altLang="zh-CN" baseline="-30000">
                  <a:ea typeface="幼圆" pitchFamily="49" charset="-122"/>
                  <a:cs typeface="Times New Roman" pitchFamily="18" charset="0"/>
                </a:rPr>
                <a:t>3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90870" name="Rectangle 54"/>
            <p:cNvSpPr>
              <a:spLocks noChangeArrowheads="1"/>
            </p:cNvSpPr>
            <p:nvPr/>
          </p:nvSpPr>
          <p:spPr bwMode="auto">
            <a:xfrm>
              <a:off x="4423" y="2057"/>
              <a:ext cx="3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m</a:t>
              </a:r>
              <a:r>
                <a:rPr kumimoji="0" lang="en-US" altLang="zh-CN" baseline="-30000">
                  <a:ea typeface="幼圆" pitchFamily="49" charset="-122"/>
                  <a:cs typeface="Times New Roman" pitchFamily="18" charset="0"/>
                </a:rPr>
                <a:t>2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90871" name="Rectangle 55"/>
            <p:cNvSpPr>
              <a:spLocks noChangeArrowheads="1"/>
            </p:cNvSpPr>
            <p:nvPr/>
          </p:nvSpPr>
          <p:spPr bwMode="auto">
            <a:xfrm>
              <a:off x="3358" y="2556"/>
              <a:ext cx="3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m</a:t>
              </a:r>
              <a:r>
                <a:rPr kumimoji="0" lang="en-US" altLang="zh-CN" baseline="-30000">
                  <a:ea typeface="幼圆" pitchFamily="49" charset="-122"/>
                  <a:cs typeface="Times New Roman" pitchFamily="18" charset="0"/>
                </a:rPr>
                <a:t>5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90872" name="Rectangle 56"/>
            <p:cNvSpPr>
              <a:spLocks noChangeArrowheads="1"/>
            </p:cNvSpPr>
            <p:nvPr/>
          </p:nvSpPr>
          <p:spPr bwMode="auto">
            <a:xfrm>
              <a:off x="2814" y="2557"/>
              <a:ext cx="385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m</a:t>
              </a:r>
              <a:r>
                <a:rPr kumimoji="0" lang="en-US" altLang="zh-CN" baseline="-30000">
                  <a:ea typeface="幼圆" pitchFamily="49" charset="-122"/>
                  <a:cs typeface="Times New Roman" pitchFamily="18" charset="0"/>
                </a:rPr>
                <a:t>4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90873" name="Rectangle 57"/>
            <p:cNvSpPr>
              <a:spLocks noChangeArrowheads="1"/>
            </p:cNvSpPr>
            <p:nvPr/>
          </p:nvSpPr>
          <p:spPr bwMode="auto">
            <a:xfrm>
              <a:off x="3902" y="2556"/>
              <a:ext cx="3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m</a:t>
              </a:r>
              <a:r>
                <a:rPr kumimoji="0" lang="en-US" altLang="zh-CN" baseline="-30000">
                  <a:ea typeface="幼圆" pitchFamily="49" charset="-122"/>
                  <a:cs typeface="Times New Roman" pitchFamily="18" charset="0"/>
                </a:rPr>
                <a:t>7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90874" name="Rectangle 58"/>
            <p:cNvSpPr>
              <a:spLocks noChangeArrowheads="1"/>
            </p:cNvSpPr>
            <p:nvPr/>
          </p:nvSpPr>
          <p:spPr bwMode="auto">
            <a:xfrm>
              <a:off x="4447" y="2571"/>
              <a:ext cx="3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m</a:t>
              </a:r>
              <a:r>
                <a:rPr kumimoji="0" lang="en-US" altLang="zh-CN" baseline="-30000">
                  <a:ea typeface="幼圆" pitchFamily="49" charset="-122"/>
                  <a:cs typeface="Times New Roman" pitchFamily="18" charset="0"/>
                </a:rPr>
                <a:t>6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90875" name="Rectangle 59"/>
            <p:cNvSpPr>
              <a:spLocks noChangeArrowheads="1"/>
            </p:cNvSpPr>
            <p:nvPr/>
          </p:nvSpPr>
          <p:spPr bwMode="auto">
            <a:xfrm>
              <a:off x="3358" y="3145"/>
              <a:ext cx="4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m</a:t>
              </a:r>
              <a:r>
                <a:rPr kumimoji="0" lang="en-US" altLang="zh-CN" baseline="-30000">
                  <a:ea typeface="幼圆" pitchFamily="49" charset="-122"/>
                  <a:cs typeface="Times New Roman" pitchFamily="18" charset="0"/>
                </a:rPr>
                <a:t>13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90876" name="Rectangle 60"/>
            <p:cNvSpPr>
              <a:spLocks noChangeArrowheads="1"/>
            </p:cNvSpPr>
            <p:nvPr/>
          </p:nvSpPr>
          <p:spPr bwMode="auto">
            <a:xfrm>
              <a:off x="2814" y="3116"/>
              <a:ext cx="4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m</a:t>
              </a:r>
              <a:r>
                <a:rPr kumimoji="0" lang="en-US" altLang="zh-CN" baseline="-30000">
                  <a:ea typeface="幼圆" pitchFamily="49" charset="-122"/>
                  <a:cs typeface="Times New Roman" pitchFamily="18" charset="0"/>
                </a:rPr>
                <a:t>12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90877" name="Rectangle 61"/>
            <p:cNvSpPr>
              <a:spLocks noChangeArrowheads="1"/>
            </p:cNvSpPr>
            <p:nvPr/>
          </p:nvSpPr>
          <p:spPr bwMode="auto">
            <a:xfrm>
              <a:off x="3879" y="3145"/>
              <a:ext cx="4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m</a:t>
              </a:r>
              <a:r>
                <a:rPr kumimoji="0" lang="en-US" altLang="zh-CN" baseline="-30000">
                  <a:ea typeface="幼圆" pitchFamily="49" charset="-122"/>
                  <a:cs typeface="Times New Roman" pitchFamily="18" charset="0"/>
                </a:rPr>
                <a:t>15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90878" name="Rectangle 62"/>
            <p:cNvSpPr>
              <a:spLocks noChangeArrowheads="1"/>
            </p:cNvSpPr>
            <p:nvPr/>
          </p:nvSpPr>
          <p:spPr bwMode="auto">
            <a:xfrm>
              <a:off x="4423" y="3145"/>
              <a:ext cx="4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m</a:t>
              </a:r>
              <a:r>
                <a:rPr kumimoji="0" lang="en-US" altLang="zh-CN" baseline="-30000">
                  <a:ea typeface="幼圆" pitchFamily="49" charset="-122"/>
                  <a:cs typeface="Times New Roman" pitchFamily="18" charset="0"/>
                </a:rPr>
                <a:t>14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90879" name="Rectangle 63"/>
            <p:cNvSpPr>
              <a:spLocks noChangeArrowheads="1"/>
            </p:cNvSpPr>
            <p:nvPr/>
          </p:nvSpPr>
          <p:spPr bwMode="auto">
            <a:xfrm>
              <a:off x="3380" y="3644"/>
              <a:ext cx="3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m</a:t>
              </a:r>
              <a:r>
                <a:rPr kumimoji="0" lang="en-US" altLang="zh-CN" baseline="-30000">
                  <a:ea typeface="幼圆" pitchFamily="49" charset="-122"/>
                  <a:cs typeface="Times New Roman" pitchFamily="18" charset="0"/>
                </a:rPr>
                <a:t>9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90880" name="Rectangle 64"/>
            <p:cNvSpPr>
              <a:spLocks noChangeArrowheads="1"/>
            </p:cNvSpPr>
            <p:nvPr/>
          </p:nvSpPr>
          <p:spPr bwMode="auto">
            <a:xfrm>
              <a:off x="2814" y="3645"/>
              <a:ext cx="3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m</a:t>
              </a:r>
              <a:r>
                <a:rPr kumimoji="0" lang="en-US" altLang="zh-CN" baseline="-30000">
                  <a:ea typeface="幼圆" pitchFamily="49" charset="-122"/>
                  <a:cs typeface="Times New Roman" pitchFamily="18" charset="0"/>
                </a:rPr>
                <a:t>8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90881" name="Rectangle 65"/>
            <p:cNvSpPr>
              <a:spLocks noChangeArrowheads="1"/>
            </p:cNvSpPr>
            <p:nvPr/>
          </p:nvSpPr>
          <p:spPr bwMode="auto">
            <a:xfrm>
              <a:off x="3924" y="3644"/>
              <a:ext cx="4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m</a:t>
              </a:r>
              <a:r>
                <a:rPr kumimoji="0" lang="en-US" altLang="zh-CN" baseline="-30000">
                  <a:ea typeface="幼圆" pitchFamily="49" charset="-122"/>
                  <a:cs typeface="Times New Roman" pitchFamily="18" charset="0"/>
                </a:rPr>
                <a:t>11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90882" name="Rectangle 66"/>
            <p:cNvSpPr>
              <a:spLocks noChangeArrowheads="1"/>
            </p:cNvSpPr>
            <p:nvPr/>
          </p:nvSpPr>
          <p:spPr bwMode="auto">
            <a:xfrm>
              <a:off x="4447" y="3644"/>
              <a:ext cx="4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m</a:t>
              </a:r>
              <a:r>
                <a:rPr kumimoji="0" lang="en-US" altLang="zh-CN" baseline="-30000">
                  <a:ea typeface="幼圆" pitchFamily="49" charset="-122"/>
                  <a:cs typeface="Times New Roman" pitchFamily="18" charset="0"/>
                </a:rPr>
                <a:t>10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</p:grpSp>
      <p:sp>
        <p:nvSpPr>
          <p:cNvPr id="290883" name="Rectangle 67"/>
          <p:cNvSpPr>
            <a:spLocks noChangeArrowheads="1"/>
          </p:cNvSpPr>
          <p:nvPr/>
        </p:nvSpPr>
        <p:spPr bwMode="auto">
          <a:xfrm>
            <a:off x="5323656" y="3048000"/>
            <a:ext cx="1447800" cy="30480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0884" name="Rectangle 68"/>
          <p:cNvSpPr>
            <a:spLocks noChangeArrowheads="1"/>
          </p:cNvSpPr>
          <p:nvPr/>
        </p:nvSpPr>
        <p:spPr bwMode="auto">
          <a:xfrm>
            <a:off x="6085656" y="2895600"/>
            <a:ext cx="1447800" cy="3276600"/>
          </a:xfrm>
          <a:prstGeom prst="rect">
            <a:avLst/>
          </a:prstGeom>
          <a:solidFill>
            <a:srgbClr val="CC00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0885" name="Rectangle 69"/>
          <p:cNvSpPr>
            <a:spLocks noChangeArrowheads="1"/>
          </p:cNvSpPr>
          <p:nvPr/>
        </p:nvSpPr>
        <p:spPr bwMode="auto">
          <a:xfrm>
            <a:off x="7000056" y="3048000"/>
            <a:ext cx="1447800" cy="3048000"/>
          </a:xfrm>
          <a:prstGeom prst="rect">
            <a:avLst/>
          </a:prstGeom>
          <a:solidFill>
            <a:srgbClr val="FF66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90888" name="Group 72"/>
          <p:cNvGrpSpPr>
            <a:grpSpLocks/>
          </p:cNvGrpSpPr>
          <p:nvPr/>
        </p:nvGrpSpPr>
        <p:grpSpPr bwMode="auto">
          <a:xfrm>
            <a:off x="5247456" y="2971800"/>
            <a:ext cx="3276600" cy="3200400"/>
            <a:chOff x="2784" y="1872"/>
            <a:chExt cx="2064" cy="2016"/>
          </a:xfrm>
        </p:grpSpPr>
        <p:sp>
          <p:nvSpPr>
            <p:cNvPr id="290886" name="Rectangle 70"/>
            <p:cNvSpPr>
              <a:spLocks noChangeArrowheads="1"/>
            </p:cNvSpPr>
            <p:nvPr/>
          </p:nvSpPr>
          <p:spPr bwMode="auto">
            <a:xfrm>
              <a:off x="4416" y="1872"/>
              <a:ext cx="432" cy="2016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0887" name="Rectangle 71"/>
            <p:cNvSpPr>
              <a:spLocks noChangeArrowheads="1"/>
            </p:cNvSpPr>
            <p:nvPr/>
          </p:nvSpPr>
          <p:spPr bwMode="auto">
            <a:xfrm>
              <a:off x="2784" y="1872"/>
              <a:ext cx="432" cy="2016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90950" name="Object 1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7507027"/>
              </p:ext>
            </p:extLst>
          </p:nvPr>
        </p:nvGraphicFramePr>
        <p:xfrm>
          <a:off x="1168400" y="3836988"/>
          <a:ext cx="1290638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22" name="公式" r:id="rId3" imgW="507960" imgH="253800" progId="Equation.3">
                  <p:embed/>
                </p:oleObj>
              </mc:Choice>
              <mc:Fallback>
                <p:oleObj name="公式" r:id="rId3" imgW="5079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8400" y="3836988"/>
                        <a:ext cx="1290638" cy="665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0951" name="Object 1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7828194"/>
              </p:ext>
            </p:extLst>
          </p:nvPr>
        </p:nvGraphicFramePr>
        <p:xfrm>
          <a:off x="1171575" y="4432300"/>
          <a:ext cx="1258888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23" name="公式" r:id="rId5" imgW="495000" imgH="228600" progId="Equation.3">
                  <p:embed/>
                </p:oleObj>
              </mc:Choice>
              <mc:Fallback>
                <p:oleObj name="公式" r:id="rId5" imgW="495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575" y="4432300"/>
                        <a:ext cx="1258888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0952" name="Object 1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737156"/>
              </p:ext>
            </p:extLst>
          </p:nvPr>
        </p:nvGraphicFramePr>
        <p:xfrm>
          <a:off x="1122363" y="5013325"/>
          <a:ext cx="1325562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24" name="公式" r:id="rId7" imgW="520560" imgH="228600" progId="Equation.3">
                  <p:embed/>
                </p:oleObj>
              </mc:Choice>
              <mc:Fallback>
                <p:oleObj name="公式" r:id="rId7" imgW="520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2363" y="5013325"/>
                        <a:ext cx="1325562" cy="598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0953" name="Object 1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4415184"/>
              </p:ext>
            </p:extLst>
          </p:nvPr>
        </p:nvGraphicFramePr>
        <p:xfrm>
          <a:off x="1160463" y="5513388"/>
          <a:ext cx="1292225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25" name="公式" r:id="rId9" imgW="507960" imgH="253800" progId="Equation.3">
                  <p:embed/>
                </p:oleObj>
              </mc:Choice>
              <mc:Fallback>
                <p:oleObj name="公式" r:id="rId9" imgW="5079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0463" y="5513388"/>
                        <a:ext cx="1292225" cy="665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997439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0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2908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0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2908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90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2908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90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90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90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22" grpId="0" autoUpdateAnimBg="0"/>
      <p:bldP spid="290883" grpId="0" animBg="1"/>
      <p:bldP spid="290884" grpId="0" animBg="1"/>
      <p:bldP spid="29088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95E2-CB68-42E6-A5AF-574D39E186A5}" type="slidenum">
              <a:rPr lang="en-US" altLang="zh-CN" smtClean="0"/>
              <a:pPr/>
              <a:t>28</a:t>
            </a:fld>
            <a:endParaRPr lang="en-US" altLang="zh-CN"/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4901911" cy="2527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内容占位符 4"/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3212976"/>
            <a:ext cx="4568056" cy="3426042"/>
          </a:xfrm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985738"/>
          </a:xfrm>
        </p:spPr>
        <p:txBody>
          <a:bodyPr/>
          <a:lstStyle/>
          <a:p>
            <a:r>
              <a:rPr lang="zh-CN" altLang="en-US" dirty="0"/>
              <a:t>第二章 逻辑代数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7584" y="4293096"/>
            <a:ext cx="2880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sz="3600" dirty="0">
                <a:latin typeface="华文新魏" pitchFamily="2" charset="-122"/>
                <a:ea typeface="华文新魏" pitchFamily="2" charset="-122"/>
              </a:rPr>
              <a:t>变量卡诺图的合并关系三维想象。</a:t>
            </a:r>
          </a:p>
        </p:txBody>
      </p:sp>
      <p:sp>
        <p:nvSpPr>
          <p:cNvPr id="6" name="圆角右箭头 5"/>
          <p:cNvSpPr/>
          <p:nvPr/>
        </p:nvSpPr>
        <p:spPr>
          <a:xfrm flipH="1">
            <a:off x="5580112" y="2168860"/>
            <a:ext cx="1670067" cy="1728192"/>
          </a:xfrm>
          <a:prstGeom prst="ben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54562"/>
      </p:ext>
    </p:extLst>
  </p:cSld>
  <p:clrMapOvr>
    <a:masterClrMapping/>
  </p:clrMapOvr>
  <p:transition spd="slow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逻辑代数（</a:t>
            </a:r>
            <a:r>
              <a:rPr lang="en-US" altLang="zh-CN" dirty="0"/>
              <a:t>50</a:t>
            </a:r>
            <a:r>
              <a:rPr lang="zh-CN" altLang="en-US" dirty="0"/>
              <a:t>）</a:t>
            </a:r>
          </a:p>
        </p:txBody>
      </p:sp>
      <p:sp>
        <p:nvSpPr>
          <p:cNvPr id="9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36FB7-919F-476A-810B-9D91879CED06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2918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196752"/>
            <a:ext cx="7772400" cy="4572000"/>
          </a:xfrm>
        </p:spPr>
        <p:txBody>
          <a:bodyPr/>
          <a:lstStyle/>
          <a:p>
            <a:r>
              <a:rPr lang="zh-CN" altLang="en-US" dirty="0"/>
              <a:t>最小项的卡诺图表示</a:t>
            </a:r>
          </a:p>
        </p:txBody>
      </p:sp>
      <p:grpSp>
        <p:nvGrpSpPr>
          <p:cNvPr id="291907" name="Group 67"/>
          <p:cNvGrpSpPr>
            <a:grpSpLocks/>
          </p:cNvGrpSpPr>
          <p:nvPr/>
        </p:nvGrpSpPr>
        <p:grpSpPr bwMode="auto">
          <a:xfrm>
            <a:off x="4267200" y="1600200"/>
            <a:ext cx="4537075" cy="2376488"/>
            <a:chOff x="288" y="1959"/>
            <a:chExt cx="2858" cy="1497"/>
          </a:xfrm>
        </p:grpSpPr>
        <p:grpSp>
          <p:nvGrpSpPr>
            <p:cNvPr id="291908" name="Group 68"/>
            <p:cNvGrpSpPr>
              <a:grpSpLocks/>
            </p:cNvGrpSpPr>
            <p:nvPr/>
          </p:nvGrpSpPr>
          <p:grpSpPr bwMode="auto">
            <a:xfrm>
              <a:off x="333" y="2096"/>
              <a:ext cx="2813" cy="1360"/>
              <a:chOff x="1156" y="1707"/>
              <a:chExt cx="2813" cy="1360"/>
            </a:xfrm>
          </p:grpSpPr>
          <p:sp>
            <p:nvSpPr>
              <p:cNvPr id="291909" name="Rectangle 69"/>
              <p:cNvSpPr>
                <a:spLocks noChangeArrowheads="1"/>
              </p:cNvSpPr>
              <p:nvPr/>
            </p:nvSpPr>
            <p:spPr bwMode="auto">
              <a:xfrm>
                <a:off x="3357" y="2591"/>
                <a:ext cx="612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91910" name="Rectangle 70"/>
              <p:cNvSpPr>
                <a:spLocks noChangeArrowheads="1"/>
              </p:cNvSpPr>
              <p:nvPr/>
            </p:nvSpPr>
            <p:spPr bwMode="auto">
              <a:xfrm>
                <a:off x="2744" y="2591"/>
                <a:ext cx="613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91911" name="Rectangle 71"/>
              <p:cNvSpPr>
                <a:spLocks noChangeArrowheads="1"/>
              </p:cNvSpPr>
              <p:nvPr/>
            </p:nvSpPr>
            <p:spPr bwMode="auto">
              <a:xfrm>
                <a:off x="2132" y="2591"/>
                <a:ext cx="612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91912" name="Rectangle 72"/>
              <p:cNvSpPr>
                <a:spLocks noChangeArrowheads="1"/>
              </p:cNvSpPr>
              <p:nvPr/>
            </p:nvSpPr>
            <p:spPr bwMode="auto">
              <a:xfrm>
                <a:off x="1519" y="2591"/>
                <a:ext cx="613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91913" name="Rectangle 73"/>
              <p:cNvSpPr>
                <a:spLocks noChangeArrowheads="1"/>
              </p:cNvSpPr>
              <p:nvPr/>
            </p:nvSpPr>
            <p:spPr bwMode="auto">
              <a:xfrm>
                <a:off x="3357" y="2115"/>
                <a:ext cx="612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91914" name="Rectangle 74"/>
              <p:cNvSpPr>
                <a:spLocks noChangeArrowheads="1"/>
              </p:cNvSpPr>
              <p:nvPr/>
            </p:nvSpPr>
            <p:spPr bwMode="auto">
              <a:xfrm>
                <a:off x="2744" y="2115"/>
                <a:ext cx="613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91915" name="Rectangle 75"/>
              <p:cNvSpPr>
                <a:spLocks noChangeArrowheads="1"/>
              </p:cNvSpPr>
              <p:nvPr/>
            </p:nvSpPr>
            <p:spPr bwMode="auto">
              <a:xfrm>
                <a:off x="2132" y="2115"/>
                <a:ext cx="612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91916" name="Rectangle 76"/>
              <p:cNvSpPr>
                <a:spLocks noChangeArrowheads="1"/>
              </p:cNvSpPr>
              <p:nvPr/>
            </p:nvSpPr>
            <p:spPr bwMode="auto">
              <a:xfrm>
                <a:off x="1519" y="2115"/>
                <a:ext cx="613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91917" name="Line 77"/>
              <p:cNvSpPr>
                <a:spLocks noChangeShapeType="1"/>
              </p:cNvSpPr>
              <p:nvPr/>
            </p:nvSpPr>
            <p:spPr bwMode="auto">
              <a:xfrm>
                <a:off x="1519" y="2115"/>
                <a:ext cx="245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1918" name="Line 78"/>
              <p:cNvSpPr>
                <a:spLocks noChangeShapeType="1"/>
              </p:cNvSpPr>
              <p:nvPr/>
            </p:nvSpPr>
            <p:spPr bwMode="auto">
              <a:xfrm>
                <a:off x="1519" y="2591"/>
                <a:ext cx="24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1919" name="Line 79"/>
              <p:cNvSpPr>
                <a:spLocks noChangeShapeType="1"/>
              </p:cNvSpPr>
              <p:nvPr/>
            </p:nvSpPr>
            <p:spPr bwMode="auto">
              <a:xfrm>
                <a:off x="1519" y="3067"/>
                <a:ext cx="245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1920" name="Line 80"/>
              <p:cNvSpPr>
                <a:spLocks noChangeShapeType="1"/>
              </p:cNvSpPr>
              <p:nvPr/>
            </p:nvSpPr>
            <p:spPr bwMode="auto">
              <a:xfrm>
                <a:off x="1519" y="2115"/>
                <a:ext cx="0" cy="95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1921" name="Line 81"/>
              <p:cNvSpPr>
                <a:spLocks noChangeShapeType="1"/>
              </p:cNvSpPr>
              <p:nvPr/>
            </p:nvSpPr>
            <p:spPr bwMode="auto">
              <a:xfrm>
                <a:off x="2132" y="2115"/>
                <a:ext cx="0" cy="9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1922" name="Line 82"/>
              <p:cNvSpPr>
                <a:spLocks noChangeShapeType="1"/>
              </p:cNvSpPr>
              <p:nvPr/>
            </p:nvSpPr>
            <p:spPr bwMode="auto">
              <a:xfrm>
                <a:off x="2744" y="2115"/>
                <a:ext cx="0" cy="9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1923" name="Line 83"/>
              <p:cNvSpPr>
                <a:spLocks noChangeShapeType="1"/>
              </p:cNvSpPr>
              <p:nvPr/>
            </p:nvSpPr>
            <p:spPr bwMode="auto">
              <a:xfrm>
                <a:off x="3357" y="2115"/>
                <a:ext cx="0" cy="9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1924" name="Line 84"/>
              <p:cNvSpPr>
                <a:spLocks noChangeShapeType="1"/>
              </p:cNvSpPr>
              <p:nvPr/>
            </p:nvSpPr>
            <p:spPr bwMode="auto">
              <a:xfrm>
                <a:off x="3969" y="2115"/>
                <a:ext cx="0" cy="95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1925" name="Line 85"/>
              <p:cNvSpPr>
                <a:spLocks noChangeShapeType="1"/>
              </p:cNvSpPr>
              <p:nvPr/>
            </p:nvSpPr>
            <p:spPr bwMode="auto">
              <a:xfrm>
                <a:off x="1156" y="1707"/>
                <a:ext cx="363" cy="40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91926" name="Group 86"/>
            <p:cNvGrpSpPr>
              <a:grpSpLocks/>
            </p:cNvGrpSpPr>
            <p:nvPr/>
          </p:nvGrpSpPr>
          <p:grpSpPr bwMode="auto">
            <a:xfrm>
              <a:off x="288" y="1959"/>
              <a:ext cx="545" cy="606"/>
              <a:chOff x="1111" y="1570"/>
              <a:chExt cx="545" cy="606"/>
            </a:xfrm>
          </p:grpSpPr>
          <p:sp>
            <p:nvSpPr>
              <p:cNvPr id="291927" name="Text Box 87"/>
              <p:cNvSpPr txBox="1">
                <a:spLocks noChangeArrowheads="1"/>
              </p:cNvSpPr>
              <p:nvPr/>
            </p:nvSpPr>
            <p:spPr bwMode="auto">
              <a:xfrm>
                <a:off x="1246" y="1570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 dirty="0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291928" name="Text Box 88"/>
              <p:cNvSpPr txBox="1">
                <a:spLocks noChangeArrowheads="1"/>
              </p:cNvSpPr>
              <p:nvPr/>
            </p:nvSpPr>
            <p:spPr bwMode="auto">
              <a:xfrm>
                <a:off x="1383" y="1752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291929" name="Text Box 89"/>
              <p:cNvSpPr txBox="1">
                <a:spLocks noChangeArrowheads="1"/>
              </p:cNvSpPr>
              <p:nvPr/>
            </p:nvSpPr>
            <p:spPr bwMode="auto">
              <a:xfrm>
                <a:off x="1111" y="1888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C</a:t>
                </a:r>
              </a:p>
            </p:txBody>
          </p:sp>
        </p:grpSp>
        <p:grpSp>
          <p:nvGrpSpPr>
            <p:cNvPr id="291930" name="Group 90"/>
            <p:cNvGrpSpPr>
              <a:grpSpLocks/>
            </p:cNvGrpSpPr>
            <p:nvPr/>
          </p:nvGrpSpPr>
          <p:grpSpPr bwMode="auto">
            <a:xfrm>
              <a:off x="424" y="2594"/>
              <a:ext cx="363" cy="787"/>
              <a:chOff x="1156" y="2205"/>
              <a:chExt cx="363" cy="787"/>
            </a:xfrm>
          </p:grpSpPr>
          <p:sp>
            <p:nvSpPr>
              <p:cNvPr id="291931" name="Text Box 91"/>
              <p:cNvSpPr txBox="1">
                <a:spLocks noChangeArrowheads="1"/>
              </p:cNvSpPr>
              <p:nvPr/>
            </p:nvSpPr>
            <p:spPr bwMode="auto">
              <a:xfrm>
                <a:off x="1156" y="2704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291932" name="Text Box 92"/>
              <p:cNvSpPr txBox="1">
                <a:spLocks noChangeArrowheads="1"/>
              </p:cNvSpPr>
              <p:nvPr/>
            </p:nvSpPr>
            <p:spPr bwMode="auto">
              <a:xfrm>
                <a:off x="1156" y="2205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</a:t>
                </a:r>
              </a:p>
            </p:txBody>
          </p:sp>
        </p:grpSp>
        <p:grpSp>
          <p:nvGrpSpPr>
            <p:cNvPr id="291933" name="Group 93"/>
            <p:cNvGrpSpPr>
              <a:grpSpLocks/>
            </p:cNvGrpSpPr>
            <p:nvPr/>
          </p:nvGrpSpPr>
          <p:grpSpPr bwMode="auto">
            <a:xfrm>
              <a:off x="832" y="2186"/>
              <a:ext cx="2223" cy="288"/>
              <a:chOff x="1655" y="1797"/>
              <a:chExt cx="2223" cy="288"/>
            </a:xfrm>
          </p:grpSpPr>
          <p:sp>
            <p:nvSpPr>
              <p:cNvPr id="291934" name="Text Box 94"/>
              <p:cNvSpPr txBox="1">
                <a:spLocks noChangeArrowheads="1"/>
              </p:cNvSpPr>
              <p:nvPr/>
            </p:nvSpPr>
            <p:spPr bwMode="auto">
              <a:xfrm>
                <a:off x="1655" y="1797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291935" name="Text Box 95"/>
              <p:cNvSpPr txBox="1">
                <a:spLocks noChangeArrowheads="1"/>
              </p:cNvSpPr>
              <p:nvPr/>
            </p:nvSpPr>
            <p:spPr bwMode="auto">
              <a:xfrm>
                <a:off x="2925" y="1797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291936" name="Text Box 96"/>
              <p:cNvSpPr txBox="1">
                <a:spLocks noChangeArrowheads="1"/>
              </p:cNvSpPr>
              <p:nvPr/>
            </p:nvSpPr>
            <p:spPr bwMode="auto">
              <a:xfrm>
                <a:off x="2290" y="1797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291937" name="Text Box 97"/>
              <p:cNvSpPr txBox="1">
                <a:spLocks noChangeArrowheads="1"/>
              </p:cNvSpPr>
              <p:nvPr/>
            </p:nvSpPr>
            <p:spPr bwMode="auto">
              <a:xfrm>
                <a:off x="3515" y="1797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10</a:t>
                </a:r>
              </a:p>
            </p:txBody>
          </p:sp>
        </p:grpSp>
        <p:sp>
          <p:nvSpPr>
            <p:cNvPr id="291938" name="Rectangle 98"/>
            <p:cNvSpPr>
              <a:spLocks noChangeArrowheads="1"/>
            </p:cNvSpPr>
            <p:nvPr/>
          </p:nvSpPr>
          <p:spPr bwMode="auto">
            <a:xfrm>
              <a:off x="1467" y="2594"/>
              <a:ext cx="3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m</a:t>
              </a:r>
              <a:r>
                <a:rPr kumimoji="0" lang="en-US" altLang="zh-CN" baseline="-30000">
                  <a:ea typeface="幼圆" pitchFamily="49" charset="-122"/>
                  <a:cs typeface="Times New Roman" pitchFamily="18" charset="0"/>
                </a:rPr>
                <a:t>1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91939" name="Rectangle 99"/>
            <p:cNvSpPr>
              <a:spLocks noChangeArrowheads="1"/>
            </p:cNvSpPr>
            <p:nvPr/>
          </p:nvSpPr>
          <p:spPr bwMode="auto">
            <a:xfrm>
              <a:off x="878" y="2580"/>
              <a:ext cx="385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m</a:t>
              </a:r>
              <a:r>
                <a:rPr kumimoji="0" lang="en-US" altLang="zh-CN" baseline="-30000">
                  <a:ea typeface="幼圆" pitchFamily="49" charset="-122"/>
                  <a:cs typeface="Times New Roman" pitchFamily="18" charset="0"/>
                </a:rPr>
                <a:t>0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91940" name="Rectangle 100"/>
            <p:cNvSpPr>
              <a:spLocks noChangeArrowheads="1"/>
            </p:cNvSpPr>
            <p:nvPr/>
          </p:nvSpPr>
          <p:spPr bwMode="auto">
            <a:xfrm>
              <a:off x="2035" y="2580"/>
              <a:ext cx="3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m</a:t>
              </a:r>
              <a:r>
                <a:rPr kumimoji="0" lang="en-US" altLang="zh-CN" baseline="-30000">
                  <a:ea typeface="幼圆" pitchFamily="49" charset="-122"/>
                  <a:cs typeface="Times New Roman" pitchFamily="18" charset="0"/>
                </a:rPr>
                <a:t>3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91941" name="Rectangle 101"/>
            <p:cNvSpPr>
              <a:spLocks noChangeArrowheads="1"/>
            </p:cNvSpPr>
            <p:nvPr/>
          </p:nvSpPr>
          <p:spPr bwMode="auto">
            <a:xfrm>
              <a:off x="2647" y="2594"/>
              <a:ext cx="3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m</a:t>
              </a:r>
              <a:r>
                <a:rPr kumimoji="0" lang="en-US" altLang="zh-CN" baseline="-30000">
                  <a:ea typeface="幼圆" pitchFamily="49" charset="-122"/>
                  <a:cs typeface="Times New Roman" pitchFamily="18" charset="0"/>
                </a:rPr>
                <a:t>2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91942" name="Rectangle 102"/>
            <p:cNvSpPr>
              <a:spLocks noChangeArrowheads="1"/>
            </p:cNvSpPr>
            <p:nvPr/>
          </p:nvSpPr>
          <p:spPr bwMode="auto">
            <a:xfrm>
              <a:off x="1467" y="3093"/>
              <a:ext cx="3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m</a:t>
              </a:r>
              <a:r>
                <a:rPr kumimoji="0" lang="en-US" altLang="zh-CN" baseline="-30000">
                  <a:ea typeface="幼圆" pitchFamily="49" charset="-122"/>
                  <a:cs typeface="Times New Roman" pitchFamily="18" charset="0"/>
                </a:rPr>
                <a:t>5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91943" name="Rectangle 103"/>
            <p:cNvSpPr>
              <a:spLocks noChangeArrowheads="1"/>
            </p:cNvSpPr>
            <p:nvPr/>
          </p:nvSpPr>
          <p:spPr bwMode="auto">
            <a:xfrm>
              <a:off x="856" y="3048"/>
              <a:ext cx="385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m</a:t>
              </a:r>
              <a:r>
                <a:rPr kumimoji="0" lang="en-US" altLang="zh-CN" baseline="-30000">
                  <a:ea typeface="幼圆" pitchFamily="49" charset="-122"/>
                  <a:cs typeface="Times New Roman" pitchFamily="18" charset="0"/>
                </a:rPr>
                <a:t>4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91944" name="Rectangle 104"/>
            <p:cNvSpPr>
              <a:spLocks noChangeArrowheads="1"/>
            </p:cNvSpPr>
            <p:nvPr/>
          </p:nvSpPr>
          <p:spPr bwMode="auto">
            <a:xfrm>
              <a:off x="2057" y="3093"/>
              <a:ext cx="3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m</a:t>
              </a:r>
              <a:r>
                <a:rPr kumimoji="0" lang="en-US" altLang="zh-CN" baseline="-30000">
                  <a:ea typeface="幼圆" pitchFamily="49" charset="-122"/>
                  <a:cs typeface="Times New Roman" pitchFamily="18" charset="0"/>
                </a:rPr>
                <a:t>7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91945" name="Rectangle 105"/>
            <p:cNvSpPr>
              <a:spLocks noChangeArrowheads="1"/>
            </p:cNvSpPr>
            <p:nvPr/>
          </p:nvSpPr>
          <p:spPr bwMode="auto">
            <a:xfrm>
              <a:off x="2647" y="3048"/>
              <a:ext cx="3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m</a:t>
              </a:r>
              <a:r>
                <a:rPr kumimoji="0" lang="en-US" altLang="zh-CN" baseline="-30000">
                  <a:ea typeface="幼圆" pitchFamily="49" charset="-122"/>
                  <a:cs typeface="Times New Roman" pitchFamily="18" charset="0"/>
                </a:rPr>
                <a:t>6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</p:grpSp>
      <p:sp>
        <p:nvSpPr>
          <p:cNvPr id="291947" name="Rectangle 107"/>
          <p:cNvSpPr>
            <a:spLocks noChangeArrowheads="1"/>
          </p:cNvSpPr>
          <p:nvPr/>
        </p:nvSpPr>
        <p:spPr bwMode="auto">
          <a:xfrm>
            <a:off x="5943600" y="2514600"/>
            <a:ext cx="838200" cy="6096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1948" name="Rectangle 108"/>
          <p:cNvSpPr>
            <a:spLocks noChangeArrowheads="1"/>
          </p:cNvSpPr>
          <p:nvPr/>
        </p:nvSpPr>
        <p:spPr bwMode="auto">
          <a:xfrm>
            <a:off x="7924800" y="2590800"/>
            <a:ext cx="838200" cy="609600"/>
          </a:xfrm>
          <a:prstGeom prst="rect">
            <a:avLst/>
          </a:prstGeom>
          <a:solidFill>
            <a:srgbClr val="CC00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1949" name="Rectangle 109"/>
          <p:cNvSpPr>
            <a:spLocks noChangeArrowheads="1"/>
          </p:cNvSpPr>
          <p:nvPr/>
        </p:nvSpPr>
        <p:spPr bwMode="auto">
          <a:xfrm>
            <a:off x="7010400" y="3276600"/>
            <a:ext cx="1676400" cy="609600"/>
          </a:xfrm>
          <a:prstGeom prst="rect">
            <a:avLst/>
          </a:prstGeom>
          <a:solidFill>
            <a:srgbClr val="FF66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1950" name="Rectangle 110"/>
          <p:cNvSpPr>
            <a:spLocks noChangeArrowheads="1"/>
          </p:cNvSpPr>
          <p:nvPr/>
        </p:nvSpPr>
        <p:spPr bwMode="auto">
          <a:xfrm>
            <a:off x="179512" y="4343400"/>
            <a:ext cx="4163888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zh-CN" altLang="en-US" sz="2600" dirty="0">
                <a:latin typeface="华文新魏" pitchFamily="2" charset="-122"/>
                <a:ea typeface="华文新魏" pitchFamily="2" charset="-122"/>
              </a:rPr>
              <a:t>在函数最小项对应的小方块填“</a:t>
            </a:r>
            <a:r>
              <a:rPr lang="en-US" altLang="zh-CN" sz="2600" dirty="0">
                <a:latin typeface="华文新魏" pitchFamily="2" charset="-122"/>
                <a:ea typeface="华文新魏" pitchFamily="2" charset="-122"/>
              </a:rPr>
              <a:t>1”</a:t>
            </a:r>
            <a:r>
              <a:rPr lang="zh-CN" altLang="en-US" sz="2600" dirty="0">
                <a:latin typeface="华文新魏" pitchFamily="2" charset="-122"/>
                <a:ea typeface="华文新魏" pitchFamily="2" charset="-122"/>
              </a:rPr>
              <a:t>，其他方块填“</a:t>
            </a:r>
            <a:r>
              <a:rPr lang="en-US" altLang="zh-CN" sz="2600" dirty="0">
                <a:latin typeface="华文新魏" pitchFamily="2" charset="-122"/>
                <a:ea typeface="华文新魏" pitchFamily="2" charset="-122"/>
              </a:rPr>
              <a:t>0”</a:t>
            </a:r>
            <a:r>
              <a:rPr lang="zh-CN" altLang="en-US" sz="2600" dirty="0">
                <a:latin typeface="华文新魏" pitchFamily="2" charset="-122"/>
                <a:ea typeface="华文新魏" pitchFamily="2" charset="-122"/>
              </a:rPr>
              <a:t>；</a:t>
            </a:r>
          </a:p>
        </p:txBody>
      </p:sp>
      <p:grpSp>
        <p:nvGrpSpPr>
          <p:cNvPr id="291951" name="Group 111"/>
          <p:cNvGrpSpPr>
            <a:grpSpLocks/>
          </p:cNvGrpSpPr>
          <p:nvPr/>
        </p:nvGrpSpPr>
        <p:grpSpPr bwMode="auto">
          <a:xfrm>
            <a:off x="4419600" y="4038600"/>
            <a:ext cx="4537075" cy="2376488"/>
            <a:chOff x="288" y="1959"/>
            <a:chExt cx="2858" cy="1497"/>
          </a:xfrm>
        </p:grpSpPr>
        <p:grpSp>
          <p:nvGrpSpPr>
            <p:cNvPr id="291952" name="Group 112"/>
            <p:cNvGrpSpPr>
              <a:grpSpLocks/>
            </p:cNvGrpSpPr>
            <p:nvPr/>
          </p:nvGrpSpPr>
          <p:grpSpPr bwMode="auto">
            <a:xfrm>
              <a:off x="333" y="2096"/>
              <a:ext cx="2813" cy="1360"/>
              <a:chOff x="1156" y="1707"/>
              <a:chExt cx="2813" cy="1360"/>
            </a:xfrm>
          </p:grpSpPr>
          <p:sp>
            <p:nvSpPr>
              <p:cNvPr id="291953" name="Rectangle 113"/>
              <p:cNvSpPr>
                <a:spLocks noChangeArrowheads="1"/>
              </p:cNvSpPr>
              <p:nvPr/>
            </p:nvSpPr>
            <p:spPr bwMode="auto">
              <a:xfrm>
                <a:off x="3357" y="2591"/>
                <a:ext cx="612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91954" name="Rectangle 114"/>
              <p:cNvSpPr>
                <a:spLocks noChangeArrowheads="1"/>
              </p:cNvSpPr>
              <p:nvPr/>
            </p:nvSpPr>
            <p:spPr bwMode="auto">
              <a:xfrm>
                <a:off x="2744" y="2591"/>
                <a:ext cx="613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91955" name="Rectangle 115"/>
              <p:cNvSpPr>
                <a:spLocks noChangeArrowheads="1"/>
              </p:cNvSpPr>
              <p:nvPr/>
            </p:nvSpPr>
            <p:spPr bwMode="auto">
              <a:xfrm>
                <a:off x="2132" y="2591"/>
                <a:ext cx="612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91956" name="Rectangle 116"/>
              <p:cNvSpPr>
                <a:spLocks noChangeArrowheads="1"/>
              </p:cNvSpPr>
              <p:nvPr/>
            </p:nvSpPr>
            <p:spPr bwMode="auto">
              <a:xfrm>
                <a:off x="1519" y="2591"/>
                <a:ext cx="613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91957" name="Rectangle 117"/>
              <p:cNvSpPr>
                <a:spLocks noChangeArrowheads="1"/>
              </p:cNvSpPr>
              <p:nvPr/>
            </p:nvSpPr>
            <p:spPr bwMode="auto">
              <a:xfrm>
                <a:off x="3357" y="2115"/>
                <a:ext cx="612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91958" name="Rectangle 118"/>
              <p:cNvSpPr>
                <a:spLocks noChangeArrowheads="1"/>
              </p:cNvSpPr>
              <p:nvPr/>
            </p:nvSpPr>
            <p:spPr bwMode="auto">
              <a:xfrm>
                <a:off x="2744" y="2115"/>
                <a:ext cx="613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91959" name="Rectangle 119"/>
              <p:cNvSpPr>
                <a:spLocks noChangeArrowheads="1"/>
              </p:cNvSpPr>
              <p:nvPr/>
            </p:nvSpPr>
            <p:spPr bwMode="auto">
              <a:xfrm>
                <a:off x="2132" y="2115"/>
                <a:ext cx="612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91960" name="Rectangle 120"/>
              <p:cNvSpPr>
                <a:spLocks noChangeArrowheads="1"/>
              </p:cNvSpPr>
              <p:nvPr/>
            </p:nvSpPr>
            <p:spPr bwMode="auto">
              <a:xfrm>
                <a:off x="1519" y="2115"/>
                <a:ext cx="613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91961" name="Line 121"/>
              <p:cNvSpPr>
                <a:spLocks noChangeShapeType="1"/>
              </p:cNvSpPr>
              <p:nvPr/>
            </p:nvSpPr>
            <p:spPr bwMode="auto">
              <a:xfrm>
                <a:off x="1519" y="2115"/>
                <a:ext cx="245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1962" name="Line 122"/>
              <p:cNvSpPr>
                <a:spLocks noChangeShapeType="1"/>
              </p:cNvSpPr>
              <p:nvPr/>
            </p:nvSpPr>
            <p:spPr bwMode="auto">
              <a:xfrm>
                <a:off x="1519" y="2591"/>
                <a:ext cx="24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1963" name="Line 123"/>
              <p:cNvSpPr>
                <a:spLocks noChangeShapeType="1"/>
              </p:cNvSpPr>
              <p:nvPr/>
            </p:nvSpPr>
            <p:spPr bwMode="auto">
              <a:xfrm>
                <a:off x="1519" y="3067"/>
                <a:ext cx="245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1964" name="Line 124"/>
              <p:cNvSpPr>
                <a:spLocks noChangeShapeType="1"/>
              </p:cNvSpPr>
              <p:nvPr/>
            </p:nvSpPr>
            <p:spPr bwMode="auto">
              <a:xfrm>
                <a:off x="1519" y="2115"/>
                <a:ext cx="0" cy="95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1965" name="Line 125"/>
              <p:cNvSpPr>
                <a:spLocks noChangeShapeType="1"/>
              </p:cNvSpPr>
              <p:nvPr/>
            </p:nvSpPr>
            <p:spPr bwMode="auto">
              <a:xfrm>
                <a:off x="2132" y="2115"/>
                <a:ext cx="0" cy="9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1966" name="Line 126"/>
              <p:cNvSpPr>
                <a:spLocks noChangeShapeType="1"/>
              </p:cNvSpPr>
              <p:nvPr/>
            </p:nvSpPr>
            <p:spPr bwMode="auto">
              <a:xfrm>
                <a:off x="2744" y="2115"/>
                <a:ext cx="0" cy="9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1967" name="Line 127"/>
              <p:cNvSpPr>
                <a:spLocks noChangeShapeType="1"/>
              </p:cNvSpPr>
              <p:nvPr/>
            </p:nvSpPr>
            <p:spPr bwMode="auto">
              <a:xfrm>
                <a:off x="3357" y="2115"/>
                <a:ext cx="0" cy="9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1968" name="Line 128"/>
              <p:cNvSpPr>
                <a:spLocks noChangeShapeType="1"/>
              </p:cNvSpPr>
              <p:nvPr/>
            </p:nvSpPr>
            <p:spPr bwMode="auto">
              <a:xfrm>
                <a:off x="3969" y="2115"/>
                <a:ext cx="0" cy="95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1969" name="Line 129"/>
              <p:cNvSpPr>
                <a:spLocks noChangeShapeType="1"/>
              </p:cNvSpPr>
              <p:nvPr/>
            </p:nvSpPr>
            <p:spPr bwMode="auto">
              <a:xfrm>
                <a:off x="1156" y="1707"/>
                <a:ext cx="363" cy="40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91970" name="Group 130"/>
            <p:cNvGrpSpPr>
              <a:grpSpLocks/>
            </p:cNvGrpSpPr>
            <p:nvPr/>
          </p:nvGrpSpPr>
          <p:grpSpPr bwMode="auto">
            <a:xfrm>
              <a:off x="288" y="1959"/>
              <a:ext cx="545" cy="606"/>
              <a:chOff x="1111" y="1570"/>
              <a:chExt cx="545" cy="606"/>
            </a:xfrm>
          </p:grpSpPr>
          <p:sp>
            <p:nvSpPr>
              <p:cNvPr id="291971" name="Text Box 131"/>
              <p:cNvSpPr txBox="1">
                <a:spLocks noChangeArrowheads="1"/>
              </p:cNvSpPr>
              <p:nvPr/>
            </p:nvSpPr>
            <p:spPr bwMode="auto">
              <a:xfrm>
                <a:off x="1246" y="1570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291972" name="Text Box 132"/>
              <p:cNvSpPr txBox="1">
                <a:spLocks noChangeArrowheads="1"/>
              </p:cNvSpPr>
              <p:nvPr/>
            </p:nvSpPr>
            <p:spPr bwMode="auto">
              <a:xfrm>
                <a:off x="1383" y="1752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291973" name="Text Box 133"/>
              <p:cNvSpPr txBox="1">
                <a:spLocks noChangeArrowheads="1"/>
              </p:cNvSpPr>
              <p:nvPr/>
            </p:nvSpPr>
            <p:spPr bwMode="auto">
              <a:xfrm>
                <a:off x="1111" y="1888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C</a:t>
                </a:r>
              </a:p>
            </p:txBody>
          </p:sp>
        </p:grpSp>
        <p:grpSp>
          <p:nvGrpSpPr>
            <p:cNvPr id="291974" name="Group 134"/>
            <p:cNvGrpSpPr>
              <a:grpSpLocks/>
            </p:cNvGrpSpPr>
            <p:nvPr/>
          </p:nvGrpSpPr>
          <p:grpSpPr bwMode="auto">
            <a:xfrm>
              <a:off x="424" y="2594"/>
              <a:ext cx="363" cy="787"/>
              <a:chOff x="1156" y="2205"/>
              <a:chExt cx="363" cy="787"/>
            </a:xfrm>
          </p:grpSpPr>
          <p:sp>
            <p:nvSpPr>
              <p:cNvPr id="291975" name="Text Box 135"/>
              <p:cNvSpPr txBox="1">
                <a:spLocks noChangeArrowheads="1"/>
              </p:cNvSpPr>
              <p:nvPr/>
            </p:nvSpPr>
            <p:spPr bwMode="auto">
              <a:xfrm>
                <a:off x="1156" y="2704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291976" name="Text Box 136"/>
              <p:cNvSpPr txBox="1">
                <a:spLocks noChangeArrowheads="1"/>
              </p:cNvSpPr>
              <p:nvPr/>
            </p:nvSpPr>
            <p:spPr bwMode="auto">
              <a:xfrm>
                <a:off x="1156" y="2205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</a:t>
                </a:r>
              </a:p>
            </p:txBody>
          </p:sp>
        </p:grpSp>
        <p:grpSp>
          <p:nvGrpSpPr>
            <p:cNvPr id="291977" name="Group 137"/>
            <p:cNvGrpSpPr>
              <a:grpSpLocks/>
            </p:cNvGrpSpPr>
            <p:nvPr/>
          </p:nvGrpSpPr>
          <p:grpSpPr bwMode="auto">
            <a:xfrm>
              <a:off x="832" y="2186"/>
              <a:ext cx="2223" cy="288"/>
              <a:chOff x="1655" y="1797"/>
              <a:chExt cx="2223" cy="288"/>
            </a:xfrm>
          </p:grpSpPr>
          <p:sp>
            <p:nvSpPr>
              <p:cNvPr id="291978" name="Text Box 138"/>
              <p:cNvSpPr txBox="1">
                <a:spLocks noChangeArrowheads="1"/>
              </p:cNvSpPr>
              <p:nvPr/>
            </p:nvSpPr>
            <p:spPr bwMode="auto">
              <a:xfrm>
                <a:off x="1655" y="1797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291979" name="Text Box 139"/>
              <p:cNvSpPr txBox="1">
                <a:spLocks noChangeArrowheads="1"/>
              </p:cNvSpPr>
              <p:nvPr/>
            </p:nvSpPr>
            <p:spPr bwMode="auto">
              <a:xfrm>
                <a:off x="2925" y="1797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291980" name="Text Box 140"/>
              <p:cNvSpPr txBox="1">
                <a:spLocks noChangeArrowheads="1"/>
              </p:cNvSpPr>
              <p:nvPr/>
            </p:nvSpPr>
            <p:spPr bwMode="auto">
              <a:xfrm>
                <a:off x="2290" y="1797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291981" name="Text Box 141"/>
              <p:cNvSpPr txBox="1">
                <a:spLocks noChangeArrowheads="1"/>
              </p:cNvSpPr>
              <p:nvPr/>
            </p:nvSpPr>
            <p:spPr bwMode="auto">
              <a:xfrm>
                <a:off x="3515" y="1797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10</a:t>
                </a:r>
              </a:p>
            </p:txBody>
          </p:sp>
        </p:grpSp>
        <p:sp>
          <p:nvSpPr>
            <p:cNvPr id="291982" name="Rectangle 142"/>
            <p:cNvSpPr>
              <a:spLocks noChangeArrowheads="1"/>
            </p:cNvSpPr>
            <p:nvPr/>
          </p:nvSpPr>
          <p:spPr bwMode="auto">
            <a:xfrm>
              <a:off x="1467" y="2594"/>
              <a:ext cx="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1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91983" name="Rectangle 143"/>
            <p:cNvSpPr>
              <a:spLocks noChangeArrowheads="1"/>
            </p:cNvSpPr>
            <p:nvPr/>
          </p:nvSpPr>
          <p:spPr bwMode="auto">
            <a:xfrm>
              <a:off x="878" y="258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0</a:t>
              </a:r>
              <a:endParaRPr kumimoji="0" lang="en-US" altLang="zh-CN" b="1">
                <a:latin typeface="Tahoma" pitchFamily="34" charset="0"/>
                <a:ea typeface="幼圆" pitchFamily="49" charset="-122"/>
                <a:cs typeface="Times New Roman" pitchFamily="18" charset="0"/>
              </a:endParaRPr>
            </a:p>
          </p:txBody>
        </p:sp>
        <p:sp>
          <p:nvSpPr>
            <p:cNvPr id="291984" name="Rectangle 144"/>
            <p:cNvSpPr>
              <a:spLocks noChangeArrowheads="1"/>
            </p:cNvSpPr>
            <p:nvPr/>
          </p:nvSpPr>
          <p:spPr bwMode="auto">
            <a:xfrm>
              <a:off x="2035" y="258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0</a:t>
              </a:r>
              <a:endParaRPr kumimoji="0" lang="en-US" altLang="zh-CN" b="1">
                <a:latin typeface="Tahoma" pitchFamily="34" charset="0"/>
                <a:ea typeface="幼圆" pitchFamily="49" charset="-122"/>
                <a:cs typeface="Times New Roman" pitchFamily="18" charset="0"/>
              </a:endParaRPr>
            </a:p>
          </p:txBody>
        </p:sp>
        <p:sp>
          <p:nvSpPr>
            <p:cNvPr id="291985" name="Rectangle 145"/>
            <p:cNvSpPr>
              <a:spLocks noChangeArrowheads="1"/>
            </p:cNvSpPr>
            <p:nvPr/>
          </p:nvSpPr>
          <p:spPr bwMode="auto">
            <a:xfrm>
              <a:off x="2647" y="259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1</a:t>
              </a:r>
              <a:endParaRPr kumimoji="0" lang="en-US" altLang="zh-CN" b="1">
                <a:latin typeface="Tahoma" pitchFamily="34" charset="0"/>
                <a:ea typeface="幼圆" pitchFamily="49" charset="-122"/>
                <a:cs typeface="Times New Roman" pitchFamily="18" charset="0"/>
              </a:endParaRPr>
            </a:p>
          </p:txBody>
        </p:sp>
        <p:sp>
          <p:nvSpPr>
            <p:cNvPr id="291986" name="Rectangle 146"/>
            <p:cNvSpPr>
              <a:spLocks noChangeArrowheads="1"/>
            </p:cNvSpPr>
            <p:nvPr/>
          </p:nvSpPr>
          <p:spPr bwMode="auto">
            <a:xfrm>
              <a:off x="1467" y="3093"/>
              <a:ext cx="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0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91987" name="Rectangle 147"/>
            <p:cNvSpPr>
              <a:spLocks noChangeArrowheads="1"/>
            </p:cNvSpPr>
            <p:nvPr/>
          </p:nvSpPr>
          <p:spPr bwMode="auto">
            <a:xfrm>
              <a:off x="856" y="3048"/>
              <a:ext cx="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0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91988" name="Rectangle 148"/>
            <p:cNvSpPr>
              <a:spLocks noChangeArrowheads="1"/>
            </p:cNvSpPr>
            <p:nvPr/>
          </p:nvSpPr>
          <p:spPr bwMode="auto">
            <a:xfrm>
              <a:off x="2057" y="3093"/>
              <a:ext cx="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1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91989" name="Rectangle 149"/>
            <p:cNvSpPr>
              <a:spLocks noChangeArrowheads="1"/>
            </p:cNvSpPr>
            <p:nvPr/>
          </p:nvSpPr>
          <p:spPr bwMode="auto">
            <a:xfrm>
              <a:off x="2647" y="30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1</a:t>
              </a:r>
              <a:endParaRPr kumimoji="0" lang="en-US" altLang="zh-CN" b="1">
                <a:latin typeface="Tahoma" pitchFamily="34" charset="0"/>
                <a:ea typeface="幼圆" pitchFamily="49" charset="-122"/>
                <a:cs typeface="Times New Roman" pitchFamily="18" charset="0"/>
              </a:endParaRPr>
            </a:p>
          </p:txBody>
        </p:sp>
      </p:grpSp>
      <p:sp>
        <p:nvSpPr>
          <p:cNvPr id="291990" name="Rectangle 150"/>
          <p:cNvSpPr>
            <a:spLocks noChangeArrowheads="1"/>
          </p:cNvSpPr>
          <p:nvPr/>
        </p:nvSpPr>
        <p:spPr bwMode="auto">
          <a:xfrm>
            <a:off x="6096000" y="4953000"/>
            <a:ext cx="838200" cy="6096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1991" name="Rectangle 151"/>
          <p:cNvSpPr>
            <a:spLocks noChangeArrowheads="1"/>
          </p:cNvSpPr>
          <p:nvPr/>
        </p:nvSpPr>
        <p:spPr bwMode="auto">
          <a:xfrm>
            <a:off x="8077200" y="5029199"/>
            <a:ext cx="838200" cy="1266825"/>
          </a:xfrm>
          <a:prstGeom prst="rect">
            <a:avLst/>
          </a:prstGeom>
          <a:solidFill>
            <a:srgbClr val="CC00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1992" name="Rectangle 152"/>
          <p:cNvSpPr>
            <a:spLocks noChangeArrowheads="1"/>
          </p:cNvSpPr>
          <p:nvPr/>
        </p:nvSpPr>
        <p:spPr bwMode="auto">
          <a:xfrm>
            <a:off x="7162800" y="5715000"/>
            <a:ext cx="1676400" cy="609600"/>
          </a:xfrm>
          <a:prstGeom prst="rect">
            <a:avLst/>
          </a:prstGeom>
          <a:solidFill>
            <a:srgbClr val="FF66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91995" name="Group 155"/>
          <p:cNvGrpSpPr>
            <a:grpSpLocks/>
          </p:cNvGrpSpPr>
          <p:nvPr/>
        </p:nvGrpSpPr>
        <p:grpSpPr bwMode="auto">
          <a:xfrm>
            <a:off x="387350" y="2438400"/>
            <a:ext cx="4033838" cy="1595438"/>
            <a:chOff x="244" y="1536"/>
            <a:chExt cx="2541" cy="1005"/>
          </a:xfrm>
        </p:grpSpPr>
        <p:graphicFrame>
          <p:nvGraphicFramePr>
            <p:cNvPr id="291906" name="Object 6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62020042"/>
                </p:ext>
              </p:extLst>
            </p:nvPr>
          </p:nvGraphicFramePr>
          <p:xfrm>
            <a:off x="244" y="1536"/>
            <a:ext cx="2095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99" name="公式" r:id="rId3" imgW="1434960" imgH="215640" progId="Equation.3">
                    <p:embed/>
                  </p:oleObj>
                </mc:Choice>
                <mc:Fallback>
                  <p:oleObj name="公式" r:id="rId3" imgW="143496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" y="1536"/>
                          <a:ext cx="2095" cy="3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1946" name="Object 10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16181433"/>
                </p:ext>
              </p:extLst>
            </p:nvPr>
          </p:nvGraphicFramePr>
          <p:xfrm>
            <a:off x="557" y="2151"/>
            <a:ext cx="1522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00" name="公式" r:id="rId5" imgW="1041120" imgH="266400" progId="Equation.3">
                    <p:embed/>
                  </p:oleObj>
                </mc:Choice>
                <mc:Fallback>
                  <p:oleObj name="公式" r:id="rId5" imgW="1041120" imgH="266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7" y="2151"/>
                          <a:ext cx="1522" cy="3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1994" name="Object 1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9247145"/>
                </p:ext>
              </p:extLst>
            </p:nvPr>
          </p:nvGraphicFramePr>
          <p:xfrm>
            <a:off x="523" y="1824"/>
            <a:ext cx="2262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01" name="公式" r:id="rId7" imgW="1892160" imgH="215640" progId="Equation.3">
                    <p:embed/>
                  </p:oleObj>
                </mc:Choice>
                <mc:Fallback>
                  <p:oleObj name="公式" r:id="rId7" imgW="189216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" y="1824"/>
                          <a:ext cx="2262" cy="3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93354669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1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19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19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19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19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291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91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91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919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919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919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919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29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947" grpId="0" animBg="1"/>
      <p:bldP spid="291948" grpId="0" animBg="1"/>
      <p:bldP spid="291949" grpId="0" animBg="1"/>
      <p:bldP spid="291950" grpId="0" autoUpdateAnimBg="0"/>
      <p:bldP spid="291990" grpId="0" animBg="1"/>
      <p:bldP spid="291991" grpId="0" animBg="1"/>
      <p:bldP spid="29199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42B64-5C23-4F15-9F94-D7B6C40B0DDB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37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55576" y="1412776"/>
            <a:ext cx="7931224" cy="4607024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dirty="0"/>
              <a:t>	2.1 </a:t>
            </a:r>
            <a:r>
              <a:rPr lang="zh-CN" altLang="en-US" dirty="0"/>
              <a:t>逻辑代数的基本运算与公式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chemeClr val="folHlink"/>
                </a:solidFill>
              </a:rPr>
              <a:t>	</a:t>
            </a:r>
            <a:r>
              <a:rPr lang="en-US" altLang="zh-CN" dirty="0"/>
              <a:t>2.2 </a:t>
            </a:r>
            <a:r>
              <a:rPr lang="zh-CN" altLang="en-US" dirty="0"/>
              <a:t>公式法化简逻辑函数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00B0F0"/>
                </a:solidFill>
              </a:rPr>
              <a:t>	</a:t>
            </a:r>
            <a:r>
              <a:rPr lang="en-US" altLang="zh-CN" dirty="0">
                <a:solidFill>
                  <a:srgbClr val="00B0F0"/>
                </a:solidFill>
              </a:rPr>
              <a:t>2.3 </a:t>
            </a:r>
            <a:r>
              <a:rPr lang="zh-CN" altLang="en-US" dirty="0">
                <a:solidFill>
                  <a:srgbClr val="00B0F0"/>
                </a:solidFill>
              </a:rPr>
              <a:t>图解法</a:t>
            </a:r>
            <a:r>
              <a:rPr lang="en-US" altLang="zh-CN" dirty="0">
                <a:solidFill>
                  <a:srgbClr val="00B0F0"/>
                </a:solidFill>
              </a:rPr>
              <a:t>(</a:t>
            </a:r>
            <a:r>
              <a:rPr lang="zh-CN" altLang="en-US" dirty="0">
                <a:solidFill>
                  <a:srgbClr val="00B0F0"/>
                </a:solidFill>
              </a:rPr>
              <a:t>卡诺图</a:t>
            </a:r>
            <a:r>
              <a:rPr lang="en-US" altLang="zh-CN" dirty="0">
                <a:solidFill>
                  <a:srgbClr val="00B0F0"/>
                </a:solidFill>
              </a:rPr>
              <a:t>)</a:t>
            </a:r>
            <a:r>
              <a:rPr lang="zh-CN" altLang="en-US" dirty="0">
                <a:solidFill>
                  <a:srgbClr val="00B0F0"/>
                </a:solidFill>
              </a:rPr>
              <a:t>化简逻辑函数</a:t>
            </a:r>
          </a:p>
          <a:p>
            <a:pPr>
              <a:buNone/>
            </a:pPr>
            <a:r>
              <a:rPr lang="zh-CN" altLang="en-US" dirty="0">
                <a:solidFill>
                  <a:schemeClr val="folHlink"/>
                </a:solidFill>
              </a:rPr>
              <a:t>	</a:t>
            </a:r>
            <a:r>
              <a:rPr lang="en-US" altLang="zh-CN" dirty="0"/>
              <a:t>2.4 </a:t>
            </a:r>
            <a:r>
              <a:rPr lang="zh-CN" altLang="en-US" dirty="0"/>
              <a:t>逻辑函数的表格法化简</a:t>
            </a:r>
            <a:r>
              <a:rPr lang="en-US" altLang="zh-CN" dirty="0"/>
              <a:t>(Q-M</a:t>
            </a:r>
            <a:r>
              <a:rPr lang="zh-CN" altLang="en-US" dirty="0"/>
              <a:t>法 </a:t>
            </a:r>
            <a:r>
              <a:rPr lang="en-US" altLang="zh-CN" dirty="0"/>
              <a:t>)</a:t>
            </a:r>
            <a:endParaRPr lang="zh-CN" altLang="en-US" dirty="0"/>
          </a:p>
          <a:p>
            <a:pPr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85284904"/>
      </p:ext>
    </p:extLst>
  </p:cSld>
  <p:clrMapOvr>
    <a:masterClrMapping/>
  </p:clrMapOvr>
  <p:transition spd="slow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</a:t>
            </a: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E3FA5-A21A-479A-B01F-8421D12CA2F6}" type="slidenum">
              <a:rPr lang="en-US" altLang="zh-CN">
                <a:latin typeface="+mn-ea"/>
                <a:ea typeface="+mn-ea"/>
              </a:rPr>
              <a:pPr/>
              <a:t>30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1546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/>
              <a:t>2.3 </a:t>
            </a:r>
            <a:r>
              <a:rPr lang="zh-CN" altLang="en-US"/>
              <a:t>图解法</a:t>
            </a:r>
            <a:r>
              <a:rPr lang="en-US" altLang="zh-CN"/>
              <a:t>(</a:t>
            </a:r>
            <a:r>
              <a:rPr lang="zh-CN" altLang="en-US"/>
              <a:t>卡诺图</a:t>
            </a:r>
            <a:r>
              <a:rPr lang="en-US" altLang="zh-CN"/>
              <a:t>)</a:t>
            </a:r>
            <a:r>
              <a:rPr lang="zh-CN" altLang="en-US"/>
              <a:t>化简逻辑函数</a:t>
            </a:r>
          </a:p>
          <a:p>
            <a:pPr lvl="1"/>
            <a:r>
              <a:rPr lang="zh-CN" altLang="en-US"/>
              <a:t>卡诺图化简的步骤</a:t>
            </a:r>
          </a:p>
        </p:txBody>
      </p:sp>
      <p:sp>
        <p:nvSpPr>
          <p:cNvPr id="154628" name="Rectangle 4"/>
          <p:cNvSpPr>
            <a:spLocks noChangeArrowheads="1"/>
          </p:cNvSpPr>
          <p:nvPr/>
        </p:nvSpPr>
        <p:spPr bwMode="auto">
          <a:xfrm>
            <a:off x="381000" y="2819400"/>
            <a:ext cx="69993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1 </a:t>
            </a:r>
            <a:r>
              <a:rPr lang="zh-CN" altLang="en-US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画图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：按照循环码规律指定卡诺图变量取值；</a:t>
            </a:r>
          </a:p>
        </p:txBody>
      </p:sp>
      <p:sp>
        <p:nvSpPr>
          <p:cNvPr id="154629" name="Rectangle 5"/>
          <p:cNvSpPr>
            <a:spLocks noChangeArrowheads="1"/>
          </p:cNvSpPr>
          <p:nvPr/>
        </p:nvSpPr>
        <p:spPr bwMode="auto">
          <a:xfrm>
            <a:off x="381000" y="3284984"/>
            <a:ext cx="89435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2 </a:t>
            </a:r>
            <a:r>
              <a:rPr lang="zh-CN" altLang="en-US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填数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：在函数最小项对应的小方块填“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1”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，其他方块填“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0”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；</a:t>
            </a:r>
          </a:p>
        </p:txBody>
      </p:sp>
      <p:sp>
        <p:nvSpPr>
          <p:cNvPr id="154631" name="Rectangle 7"/>
          <p:cNvSpPr>
            <a:spLocks noChangeArrowheads="1"/>
          </p:cNvSpPr>
          <p:nvPr/>
        </p:nvSpPr>
        <p:spPr bwMode="auto">
          <a:xfrm>
            <a:off x="381000" y="3789040"/>
            <a:ext cx="8534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3 </a:t>
            </a:r>
            <a:r>
              <a:rPr lang="zh-CN" altLang="en-US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合并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：合并相邻填“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1”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的小方块，两个方块合并消去一个变量（一维块）；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个方块合并消去两个变量（二维块）；</a:t>
            </a:r>
          </a:p>
        </p:txBody>
      </p:sp>
      <p:sp>
        <p:nvSpPr>
          <p:cNvPr id="154632" name="Rectangle 8"/>
          <p:cNvSpPr>
            <a:spLocks noChangeArrowheads="1"/>
          </p:cNvSpPr>
          <p:nvPr/>
        </p:nvSpPr>
        <p:spPr bwMode="auto">
          <a:xfrm>
            <a:off x="381000" y="5085184"/>
            <a:ext cx="8610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5 </a:t>
            </a:r>
            <a:r>
              <a:rPr lang="zh-CN" altLang="en-US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不要漏、不冗余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：使每一最小项至少被合并包含过一次；每个合并的圈中，至少要有一个“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1”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没有被圈过，否则这个圈就是多余的。</a:t>
            </a:r>
          </a:p>
        </p:txBody>
      </p:sp>
      <p:sp>
        <p:nvSpPr>
          <p:cNvPr id="154633" name="Rectangle 9"/>
          <p:cNvSpPr>
            <a:spLocks noChangeArrowheads="1"/>
          </p:cNvSpPr>
          <p:nvPr/>
        </p:nvSpPr>
        <p:spPr bwMode="auto">
          <a:xfrm>
            <a:off x="381000" y="4623792"/>
            <a:ext cx="90524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4 </a:t>
            </a:r>
            <a:r>
              <a:rPr lang="zh-CN" altLang="en-US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先大后小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：合并过程中先找大圈合并，圈越大消去的变量越多；</a:t>
            </a:r>
          </a:p>
        </p:txBody>
      </p:sp>
    </p:spTree>
    <p:extLst>
      <p:ext uri="{BB962C8B-B14F-4D97-AF65-F5344CB8AC3E}">
        <p14:creationId xmlns:p14="http://schemas.microsoft.com/office/powerpoint/2010/main" val="390261089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8" grpId="0" autoUpdateAnimBg="0"/>
      <p:bldP spid="154629" grpId="0" autoUpdateAnimBg="0"/>
      <p:bldP spid="154631" grpId="0" autoUpdateAnimBg="0"/>
      <p:bldP spid="154632" grpId="0" autoUpdateAnimBg="0"/>
      <p:bldP spid="154633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</a:t>
            </a:r>
          </a:p>
        </p:txBody>
      </p:sp>
      <p:sp>
        <p:nvSpPr>
          <p:cNvPr id="5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D0D69-F600-4122-8B36-E82EEF8F1251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556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图解法</a:t>
            </a:r>
            <a:r>
              <a:rPr lang="en-US" altLang="zh-CN" dirty="0"/>
              <a:t>(</a:t>
            </a:r>
            <a:r>
              <a:rPr lang="zh-CN" altLang="en-US" dirty="0"/>
              <a:t>卡诺图</a:t>
            </a:r>
            <a:r>
              <a:rPr lang="en-US" altLang="zh-CN" dirty="0"/>
              <a:t>)</a:t>
            </a:r>
            <a:r>
              <a:rPr lang="zh-CN" altLang="en-US" dirty="0"/>
              <a:t>化简逻辑函数</a:t>
            </a:r>
          </a:p>
          <a:p>
            <a:pPr lvl="1"/>
            <a:r>
              <a:rPr lang="zh-CN" altLang="en-US" dirty="0"/>
              <a:t>例</a:t>
            </a:r>
            <a:r>
              <a:rPr lang="en-US" altLang="zh-CN" dirty="0"/>
              <a:t>1 “</a:t>
            </a:r>
            <a:r>
              <a:rPr lang="zh-CN" altLang="en-US" dirty="0"/>
              <a:t>与或”式化简：</a:t>
            </a:r>
          </a:p>
          <a:p>
            <a:pPr lvl="2"/>
            <a:endParaRPr lang="en-US" altLang="zh-CN" dirty="0"/>
          </a:p>
        </p:txBody>
      </p:sp>
      <p:grpSp>
        <p:nvGrpSpPr>
          <p:cNvPr id="155700" name="Group 52"/>
          <p:cNvGrpSpPr>
            <a:grpSpLocks/>
          </p:cNvGrpSpPr>
          <p:nvPr/>
        </p:nvGrpSpPr>
        <p:grpSpPr bwMode="auto">
          <a:xfrm>
            <a:off x="2302743" y="5073352"/>
            <a:ext cx="3505200" cy="609600"/>
            <a:chOff x="1632" y="2976"/>
            <a:chExt cx="2208" cy="384"/>
          </a:xfrm>
        </p:grpSpPr>
        <p:sp>
          <p:nvSpPr>
            <p:cNvPr id="155698" name="Rectangle 50"/>
            <p:cNvSpPr>
              <a:spLocks noChangeArrowheads="1"/>
            </p:cNvSpPr>
            <p:nvPr/>
          </p:nvSpPr>
          <p:spPr bwMode="auto">
            <a:xfrm>
              <a:off x="3408" y="2976"/>
              <a:ext cx="432" cy="33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699" name="Rectangle 51"/>
            <p:cNvSpPr>
              <a:spLocks noChangeArrowheads="1"/>
            </p:cNvSpPr>
            <p:nvPr/>
          </p:nvSpPr>
          <p:spPr bwMode="auto">
            <a:xfrm>
              <a:off x="1632" y="3024"/>
              <a:ext cx="432" cy="33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5697" name="Rectangle 49"/>
          <p:cNvSpPr>
            <a:spLocks noChangeArrowheads="1"/>
          </p:cNvSpPr>
          <p:nvPr/>
        </p:nvSpPr>
        <p:spPr bwMode="auto">
          <a:xfrm>
            <a:off x="4131543" y="4463752"/>
            <a:ext cx="685800" cy="1143000"/>
          </a:xfrm>
          <a:prstGeom prst="rect">
            <a:avLst/>
          </a:prstGeom>
          <a:solidFill>
            <a:srgbClr val="993366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5692" name="Group 44"/>
          <p:cNvGrpSpPr>
            <a:grpSpLocks/>
          </p:cNvGrpSpPr>
          <p:nvPr/>
        </p:nvGrpSpPr>
        <p:grpSpPr bwMode="auto">
          <a:xfrm>
            <a:off x="1475656" y="3396952"/>
            <a:ext cx="4537075" cy="2376488"/>
            <a:chOff x="1111" y="1920"/>
            <a:chExt cx="2858" cy="1497"/>
          </a:xfrm>
        </p:grpSpPr>
        <p:grpSp>
          <p:nvGrpSpPr>
            <p:cNvPr id="155653" name="Group 5"/>
            <p:cNvGrpSpPr>
              <a:grpSpLocks/>
            </p:cNvGrpSpPr>
            <p:nvPr/>
          </p:nvGrpSpPr>
          <p:grpSpPr bwMode="auto">
            <a:xfrm>
              <a:off x="1156" y="2057"/>
              <a:ext cx="2813" cy="1360"/>
              <a:chOff x="1156" y="1707"/>
              <a:chExt cx="2813" cy="1360"/>
            </a:xfrm>
          </p:grpSpPr>
          <p:sp>
            <p:nvSpPr>
              <p:cNvPr id="155654" name="Rectangle 6"/>
              <p:cNvSpPr>
                <a:spLocks noChangeArrowheads="1"/>
              </p:cNvSpPr>
              <p:nvPr/>
            </p:nvSpPr>
            <p:spPr bwMode="auto">
              <a:xfrm>
                <a:off x="3357" y="2591"/>
                <a:ext cx="612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155655" name="Rectangle 7"/>
              <p:cNvSpPr>
                <a:spLocks noChangeArrowheads="1"/>
              </p:cNvSpPr>
              <p:nvPr/>
            </p:nvSpPr>
            <p:spPr bwMode="auto">
              <a:xfrm>
                <a:off x="2744" y="2591"/>
                <a:ext cx="613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155656" name="Rectangle 8"/>
              <p:cNvSpPr>
                <a:spLocks noChangeArrowheads="1"/>
              </p:cNvSpPr>
              <p:nvPr/>
            </p:nvSpPr>
            <p:spPr bwMode="auto">
              <a:xfrm>
                <a:off x="2132" y="2591"/>
                <a:ext cx="612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155657" name="Rectangle 9"/>
              <p:cNvSpPr>
                <a:spLocks noChangeArrowheads="1"/>
              </p:cNvSpPr>
              <p:nvPr/>
            </p:nvSpPr>
            <p:spPr bwMode="auto">
              <a:xfrm>
                <a:off x="1519" y="2591"/>
                <a:ext cx="613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155658" name="Rectangle 10"/>
              <p:cNvSpPr>
                <a:spLocks noChangeArrowheads="1"/>
              </p:cNvSpPr>
              <p:nvPr/>
            </p:nvSpPr>
            <p:spPr bwMode="auto">
              <a:xfrm>
                <a:off x="3357" y="2115"/>
                <a:ext cx="612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155659" name="Rectangle 11"/>
              <p:cNvSpPr>
                <a:spLocks noChangeArrowheads="1"/>
              </p:cNvSpPr>
              <p:nvPr/>
            </p:nvSpPr>
            <p:spPr bwMode="auto">
              <a:xfrm>
                <a:off x="2744" y="2115"/>
                <a:ext cx="613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kumimoji="0" lang="en-US" altLang="zh-CN" b="1">
                    <a:latin typeface="Arial" charset="0"/>
                    <a:ea typeface="幼圆" pitchFamily="49" charset="-122"/>
                  </a:rPr>
                  <a:t> </a:t>
                </a:r>
              </a:p>
            </p:txBody>
          </p:sp>
          <p:sp>
            <p:nvSpPr>
              <p:cNvPr id="155660" name="Rectangle 12"/>
              <p:cNvSpPr>
                <a:spLocks noChangeArrowheads="1"/>
              </p:cNvSpPr>
              <p:nvPr/>
            </p:nvSpPr>
            <p:spPr bwMode="auto">
              <a:xfrm>
                <a:off x="2132" y="2115"/>
                <a:ext cx="612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155661" name="Rectangle 13"/>
              <p:cNvSpPr>
                <a:spLocks noChangeArrowheads="1"/>
              </p:cNvSpPr>
              <p:nvPr/>
            </p:nvSpPr>
            <p:spPr bwMode="auto">
              <a:xfrm>
                <a:off x="1519" y="2115"/>
                <a:ext cx="613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155662" name="Line 14"/>
              <p:cNvSpPr>
                <a:spLocks noChangeShapeType="1"/>
              </p:cNvSpPr>
              <p:nvPr/>
            </p:nvSpPr>
            <p:spPr bwMode="auto">
              <a:xfrm>
                <a:off x="1519" y="2115"/>
                <a:ext cx="245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663" name="Line 15"/>
              <p:cNvSpPr>
                <a:spLocks noChangeShapeType="1"/>
              </p:cNvSpPr>
              <p:nvPr/>
            </p:nvSpPr>
            <p:spPr bwMode="auto">
              <a:xfrm>
                <a:off x="1519" y="2591"/>
                <a:ext cx="24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664" name="Line 16"/>
              <p:cNvSpPr>
                <a:spLocks noChangeShapeType="1"/>
              </p:cNvSpPr>
              <p:nvPr/>
            </p:nvSpPr>
            <p:spPr bwMode="auto">
              <a:xfrm>
                <a:off x="1519" y="3067"/>
                <a:ext cx="245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665" name="Line 17"/>
              <p:cNvSpPr>
                <a:spLocks noChangeShapeType="1"/>
              </p:cNvSpPr>
              <p:nvPr/>
            </p:nvSpPr>
            <p:spPr bwMode="auto">
              <a:xfrm>
                <a:off x="1519" y="2115"/>
                <a:ext cx="0" cy="95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666" name="Line 18"/>
              <p:cNvSpPr>
                <a:spLocks noChangeShapeType="1"/>
              </p:cNvSpPr>
              <p:nvPr/>
            </p:nvSpPr>
            <p:spPr bwMode="auto">
              <a:xfrm>
                <a:off x="2132" y="2115"/>
                <a:ext cx="0" cy="9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667" name="Line 19"/>
              <p:cNvSpPr>
                <a:spLocks noChangeShapeType="1"/>
              </p:cNvSpPr>
              <p:nvPr/>
            </p:nvSpPr>
            <p:spPr bwMode="auto">
              <a:xfrm>
                <a:off x="2744" y="2115"/>
                <a:ext cx="0" cy="9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668" name="Line 20"/>
              <p:cNvSpPr>
                <a:spLocks noChangeShapeType="1"/>
              </p:cNvSpPr>
              <p:nvPr/>
            </p:nvSpPr>
            <p:spPr bwMode="auto">
              <a:xfrm>
                <a:off x="3357" y="2115"/>
                <a:ext cx="0" cy="9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669" name="Line 21"/>
              <p:cNvSpPr>
                <a:spLocks noChangeShapeType="1"/>
              </p:cNvSpPr>
              <p:nvPr/>
            </p:nvSpPr>
            <p:spPr bwMode="auto">
              <a:xfrm>
                <a:off x="3969" y="2115"/>
                <a:ext cx="0" cy="95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670" name="Line 22"/>
              <p:cNvSpPr>
                <a:spLocks noChangeShapeType="1"/>
              </p:cNvSpPr>
              <p:nvPr/>
            </p:nvSpPr>
            <p:spPr bwMode="auto">
              <a:xfrm>
                <a:off x="1156" y="1707"/>
                <a:ext cx="363" cy="40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5671" name="Group 23"/>
            <p:cNvGrpSpPr>
              <a:grpSpLocks/>
            </p:cNvGrpSpPr>
            <p:nvPr/>
          </p:nvGrpSpPr>
          <p:grpSpPr bwMode="auto">
            <a:xfrm>
              <a:off x="1111" y="1920"/>
              <a:ext cx="545" cy="606"/>
              <a:chOff x="1111" y="1570"/>
              <a:chExt cx="545" cy="606"/>
            </a:xfrm>
          </p:grpSpPr>
          <p:sp>
            <p:nvSpPr>
              <p:cNvPr id="155672" name="Text Box 24"/>
              <p:cNvSpPr txBox="1">
                <a:spLocks noChangeArrowheads="1"/>
              </p:cNvSpPr>
              <p:nvPr/>
            </p:nvSpPr>
            <p:spPr bwMode="auto">
              <a:xfrm>
                <a:off x="1246" y="1570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155673" name="Text Box 25"/>
              <p:cNvSpPr txBox="1">
                <a:spLocks noChangeArrowheads="1"/>
              </p:cNvSpPr>
              <p:nvPr/>
            </p:nvSpPr>
            <p:spPr bwMode="auto">
              <a:xfrm>
                <a:off x="1383" y="1752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155674" name="Text Box 26"/>
              <p:cNvSpPr txBox="1">
                <a:spLocks noChangeArrowheads="1"/>
              </p:cNvSpPr>
              <p:nvPr/>
            </p:nvSpPr>
            <p:spPr bwMode="auto">
              <a:xfrm>
                <a:off x="1111" y="1888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C</a:t>
                </a:r>
              </a:p>
            </p:txBody>
          </p:sp>
        </p:grpSp>
        <p:grpSp>
          <p:nvGrpSpPr>
            <p:cNvPr id="155675" name="Group 27"/>
            <p:cNvGrpSpPr>
              <a:grpSpLocks/>
            </p:cNvGrpSpPr>
            <p:nvPr/>
          </p:nvGrpSpPr>
          <p:grpSpPr bwMode="auto">
            <a:xfrm>
              <a:off x="1247" y="2555"/>
              <a:ext cx="363" cy="787"/>
              <a:chOff x="1156" y="2205"/>
              <a:chExt cx="363" cy="787"/>
            </a:xfrm>
          </p:grpSpPr>
          <p:sp>
            <p:nvSpPr>
              <p:cNvPr id="155676" name="Text Box 28"/>
              <p:cNvSpPr txBox="1">
                <a:spLocks noChangeArrowheads="1"/>
              </p:cNvSpPr>
              <p:nvPr/>
            </p:nvSpPr>
            <p:spPr bwMode="auto">
              <a:xfrm>
                <a:off x="1156" y="2704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55677" name="Text Box 29"/>
              <p:cNvSpPr txBox="1">
                <a:spLocks noChangeArrowheads="1"/>
              </p:cNvSpPr>
              <p:nvPr/>
            </p:nvSpPr>
            <p:spPr bwMode="auto">
              <a:xfrm>
                <a:off x="1156" y="2205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</a:t>
                </a:r>
              </a:p>
            </p:txBody>
          </p:sp>
        </p:grpSp>
        <p:grpSp>
          <p:nvGrpSpPr>
            <p:cNvPr id="155678" name="Group 30"/>
            <p:cNvGrpSpPr>
              <a:grpSpLocks/>
            </p:cNvGrpSpPr>
            <p:nvPr/>
          </p:nvGrpSpPr>
          <p:grpSpPr bwMode="auto">
            <a:xfrm>
              <a:off x="1655" y="2147"/>
              <a:ext cx="2223" cy="288"/>
              <a:chOff x="1655" y="1797"/>
              <a:chExt cx="2223" cy="288"/>
            </a:xfrm>
          </p:grpSpPr>
          <p:sp>
            <p:nvSpPr>
              <p:cNvPr id="155679" name="Text Box 31"/>
              <p:cNvSpPr txBox="1">
                <a:spLocks noChangeArrowheads="1"/>
              </p:cNvSpPr>
              <p:nvPr/>
            </p:nvSpPr>
            <p:spPr bwMode="auto">
              <a:xfrm>
                <a:off x="1655" y="1797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155680" name="Text Box 32"/>
              <p:cNvSpPr txBox="1">
                <a:spLocks noChangeArrowheads="1"/>
              </p:cNvSpPr>
              <p:nvPr/>
            </p:nvSpPr>
            <p:spPr bwMode="auto">
              <a:xfrm>
                <a:off x="2925" y="1797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155681" name="Text Box 33"/>
              <p:cNvSpPr txBox="1">
                <a:spLocks noChangeArrowheads="1"/>
              </p:cNvSpPr>
              <p:nvPr/>
            </p:nvSpPr>
            <p:spPr bwMode="auto">
              <a:xfrm>
                <a:off x="2290" y="1797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155682" name="Text Box 34"/>
              <p:cNvSpPr txBox="1">
                <a:spLocks noChangeArrowheads="1"/>
              </p:cNvSpPr>
              <p:nvPr/>
            </p:nvSpPr>
            <p:spPr bwMode="auto">
              <a:xfrm>
                <a:off x="3515" y="1797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10</a:t>
                </a:r>
              </a:p>
            </p:txBody>
          </p:sp>
        </p:grpSp>
        <p:sp>
          <p:nvSpPr>
            <p:cNvPr id="155683" name="Rectangle 35"/>
            <p:cNvSpPr>
              <a:spLocks noChangeArrowheads="1"/>
            </p:cNvSpPr>
            <p:nvPr/>
          </p:nvSpPr>
          <p:spPr bwMode="auto">
            <a:xfrm>
              <a:off x="2290" y="2555"/>
              <a:ext cx="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0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155684" name="Rectangle 36"/>
            <p:cNvSpPr>
              <a:spLocks noChangeArrowheads="1"/>
            </p:cNvSpPr>
            <p:nvPr/>
          </p:nvSpPr>
          <p:spPr bwMode="auto">
            <a:xfrm>
              <a:off x="1701" y="2541"/>
              <a:ext cx="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0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155685" name="Rectangle 37"/>
            <p:cNvSpPr>
              <a:spLocks noChangeArrowheads="1"/>
            </p:cNvSpPr>
            <p:nvPr/>
          </p:nvSpPr>
          <p:spPr bwMode="auto">
            <a:xfrm>
              <a:off x="2880" y="259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 dirty="0">
                  <a:ea typeface="幼圆" pitchFamily="49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55686" name="Rectangle 38"/>
            <p:cNvSpPr>
              <a:spLocks noChangeArrowheads="1"/>
            </p:cNvSpPr>
            <p:nvPr/>
          </p:nvSpPr>
          <p:spPr bwMode="auto">
            <a:xfrm>
              <a:off x="3470" y="2555"/>
              <a:ext cx="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0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155687" name="Rectangle 39"/>
            <p:cNvSpPr>
              <a:spLocks noChangeArrowheads="1"/>
            </p:cNvSpPr>
            <p:nvPr/>
          </p:nvSpPr>
          <p:spPr bwMode="auto">
            <a:xfrm>
              <a:off x="2290" y="305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0</a:t>
              </a:r>
              <a:endParaRPr kumimoji="0" lang="en-US" altLang="zh-CN" b="1">
                <a:latin typeface="Tahoma" pitchFamily="34" charset="0"/>
                <a:ea typeface="幼圆" pitchFamily="49" charset="-122"/>
                <a:cs typeface="Times New Roman" pitchFamily="18" charset="0"/>
              </a:endParaRPr>
            </a:p>
          </p:txBody>
        </p:sp>
        <p:sp>
          <p:nvSpPr>
            <p:cNvPr id="155688" name="Rectangle 40"/>
            <p:cNvSpPr>
              <a:spLocks noChangeArrowheads="1"/>
            </p:cNvSpPr>
            <p:nvPr/>
          </p:nvSpPr>
          <p:spPr bwMode="auto">
            <a:xfrm>
              <a:off x="1679" y="3029"/>
              <a:ext cx="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 dirty="0">
                  <a:ea typeface="幼圆" pitchFamily="49" charset="-122"/>
                  <a:cs typeface="Times New Roman" pitchFamily="18" charset="0"/>
                </a:rPr>
                <a:t>1</a:t>
              </a:r>
              <a:r>
                <a:rPr kumimoji="0" lang="en-US" altLang="zh-CN" b="1" dirty="0">
                  <a:solidFill>
                    <a:schemeClr val="folHlink"/>
                  </a:solidFill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155689" name="Rectangle 41"/>
            <p:cNvSpPr>
              <a:spLocks noChangeArrowheads="1"/>
            </p:cNvSpPr>
            <p:nvPr/>
          </p:nvSpPr>
          <p:spPr bwMode="auto">
            <a:xfrm>
              <a:off x="2880" y="3038"/>
              <a:ext cx="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1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155690" name="Rectangle 42"/>
            <p:cNvSpPr>
              <a:spLocks noChangeArrowheads="1"/>
            </p:cNvSpPr>
            <p:nvPr/>
          </p:nvSpPr>
          <p:spPr bwMode="auto">
            <a:xfrm>
              <a:off x="3470" y="302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1</a:t>
              </a:r>
            </a:p>
          </p:txBody>
        </p:sp>
      </p:grpSp>
      <p:graphicFrame>
        <p:nvGraphicFramePr>
          <p:cNvPr id="155691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9048577"/>
              </p:ext>
            </p:extLst>
          </p:nvPr>
        </p:nvGraphicFramePr>
        <p:xfrm>
          <a:off x="4139927" y="2482552"/>
          <a:ext cx="476726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76" name="公式" r:id="rId3" imgW="2057400" imgH="215640" progId="Equation.3">
                  <p:embed/>
                </p:oleObj>
              </mc:Choice>
              <mc:Fallback>
                <p:oleObj name="公式" r:id="rId3" imgW="2057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27" y="2482552"/>
                        <a:ext cx="4767263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93" name="Line 45"/>
          <p:cNvSpPr>
            <a:spLocks noChangeShapeType="1"/>
          </p:cNvSpPr>
          <p:nvPr/>
        </p:nvSpPr>
        <p:spPr bwMode="auto">
          <a:xfrm flipH="1">
            <a:off x="4360142" y="3015952"/>
            <a:ext cx="931863" cy="1447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694" name="Line 46"/>
          <p:cNvSpPr>
            <a:spLocks noChangeShapeType="1"/>
          </p:cNvSpPr>
          <p:nvPr/>
        </p:nvSpPr>
        <p:spPr bwMode="auto">
          <a:xfrm flipH="1">
            <a:off x="2607543" y="3015952"/>
            <a:ext cx="3692624" cy="23622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695" name="Line 47"/>
          <p:cNvSpPr>
            <a:spLocks noChangeShapeType="1"/>
          </p:cNvSpPr>
          <p:nvPr/>
        </p:nvSpPr>
        <p:spPr bwMode="auto">
          <a:xfrm flipH="1">
            <a:off x="4588743" y="3015952"/>
            <a:ext cx="2863552" cy="2286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696" name="Line 48"/>
          <p:cNvSpPr>
            <a:spLocks noChangeShapeType="1"/>
          </p:cNvSpPr>
          <p:nvPr/>
        </p:nvSpPr>
        <p:spPr bwMode="auto">
          <a:xfrm flipH="1">
            <a:off x="5579343" y="3015952"/>
            <a:ext cx="3025080" cy="23622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55703" name="Group 55"/>
          <p:cNvGrpSpPr>
            <a:grpSpLocks/>
          </p:cNvGrpSpPr>
          <p:nvPr/>
        </p:nvGrpSpPr>
        <p:grpSpPr bwMode="auto">
          <a:xfrm>
            <a:off x="2159868" y="6063952"/>
            <a:ext cx="3675063" cy="533400"/>
            <a:chOff x="1056" y="3600"/>
            <a:chExt cx="2315" cy="336"/>
          </a:xfrm>
        </p:grpSpPr>
        <p:graphicFrame>
          <p:nvGraphicFramePr>
            <p:cNvPr id="155701" name="Object 5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95570415"/>
                </p:ext>
              </p:extLst>
            </p:nvPr>
          </p:nvGraphicFramePr>
          <p:xfrm>
            <a:off x="1999" y="3600"/>
            <a:ext cx="1372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77" name="公式" r:id="rId5" imgW="939600" imgH="215640" progId="Equation.3">
                    <p:embed/>
                  </p:oleObj>
                </mc:Choice>
                <mc:Fallback>
                  <p:oleObj name="公式" r:id="rId5" imgW="93960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9" y="3600"/>
                          <a:ext cx="1372" cy="3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5702" name="Text Box 54"/>
            <p:cNvSpPr txBox="1">
              <a:spLocks noChangeArrowheads="1"/>
            </p:cNvSpPr>
            <p:nvPr/>
          </p:nvSpPr>
          <p:spPr bwMode="auto">
            <a:xfrm>
              <a:off x="1056" y="3648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化简结果：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271129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5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5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5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1556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5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1556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5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1556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5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1556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5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56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56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97" grpId="0" animBg="1"/>
      <p:bldP spid="155693" grpId="0" animBg="1"/>
      <p:bldP spid="155694" grpId="0" animBg="1"/>
      <p:bldP spid="155695" grpId="0" animBg="1"/>
      <p:bldP spid="15569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</a:t>
            </a:r>
          </a:p>
        </p:txBody>
      </p:sp>
      <p:sp>
        <p:nvSpPr>
          <p:cNvPr id="8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1E1C5-97F9-47D5-803B-D4FA72115A70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566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/>
              <a:t>2.3 </a:t>
            </a:r>
            <a:r>
              <a:rPr lang="zh-CN" altLang="en-US"/>
              <a:t>图解法</a:t>
            </a:r>
            <a:r>
              <a:rPr lang="en-US" altLang="zh-CN"/>
              <a:t>(</a:t>
            </a:r>
            <a:r>
              <a:rPr lang="zh-CN" altLang="en-US"/>
              <a:t>卡诺图</a:t>
            </a:r>
            <a:r>
              <a:rPr lang="en-US" altLang="zh-CN"/>
              <a:t>)</a:t>
            </a:r>
            <a:r>
              <a:rPr lang="zh-CN" altLang="en-US"/>
              <a:t>化简逻辑函数</a:t>
            </a:r>
          </a:p>
          <a:p>
            <a:pPr lvl="1"/>
            <a:r>
              <a:rPr lang="zh-CN" altLang="en-US"/>
              <a:t>例</a:t>
            </a:r>
            <a:r>
              <a:rPr lang="en-US" altLang="zh-CN"/>
              <a:t>2 “</a:t>
            </a:r>
            <a:r>
              <a:rPr lang="zh-CN" altLang="en-US"/>
              <a:t>与或”式化简：</a:t>
            </a:r>
          </a:p>
        </p:txBody>
      </p:sp>
      <p:grpSp>
        <p:nvGrpSpPr>
          <p:cNvPr id="156730" name="Group 58"/>
          <p:cNvGrpSpPr>
            <a:grpSpLocks/>
          </p:cNvGrpSpPr>
          <p:nvPr/>
        </p:nvGrpSpPr>
        <p:grpSpPr bwMode="auto">
          <a:xfrm>
            <a:off x="1371600" y="3429000"/>
            <a:ext cx="3200400" cy="3276600"/>
            <a:chOff x="1429" y="1389"/>
            <a:chExt cx="2540" cy="2449"/>
          </a:xfrm>
        </p:grpSpPr>
        <p:sp>
          <p:nvSpPr>
            <p:cNvPr id="156731" name="Rectangle 59"/>
            <p:cNvSpPr>
              <a:spLocks noChangeArrowheads="1"/>
            </p:cNvSpPr>
            <p:nvPr/>
          </p:nvSpPr>
          <p:spPr bwMode="auto">
            <a:xfrm>
              <a:off x="3428" y="3304"/>
              <a:ext cx="541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kumimoji="0" lang="zh-CN" altLang="zh-CN" sz="1800">
                <a:latin typeface="Arial" charset="0"/>
              </a:endParaRPr>
            </a:p>
          </p:txBody>
        </p:sp>
        <p:sp>
          <p:nvSpPr>
            <p:cNvPr id="156732" name="Rectangle 60"/>
            <p:cNvSpPr>
              <a:spLocks noChangeArrowheads="1"/>
            </p:cNvSpPr>
            <p:nvPr/>
          </p:nvSpPr>
          <p:spPr bwMode="auto">
            <a:xfrm>
              <a:off x="2888" y="3304"/>
              <a:ext cx="540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kumimoji="0" lang="zh-CN" altLang="zh-CN" sz="1800">
                <a:latin typeface="Arial" charset="0"/>
              </a:endParaRPr>
            </a:p>
          </p:txBody>
        </p:sp>
        <p:sp>
          <p:nvSpPr>
            <p:cNvPr id="156733" name="Rectangle 61"/>
            <p:cNvSpPr>
              <a:spLocks noChangeArrowheads="1"/>
            </p:cNvSpPr>
            <p:nvPr/>
          </p:nvSpPr>
          <p:spPr bwMode="auto">
            <a:xfrm>
              <a:off x="2347" y="3304"/>
              <a:ext cx="541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kumimoji="0" lang="zh-CN" altLang="zh-CN" sz="1800">
                <a:latin typeface="Arial" charset="0"/>
              </a:endParaRPr>
            </a:p>
          </p:txBody>
        </p:sp>
        <p:sp>
          <p:nvSpPr>
            <p:cNvPr id="156734" name="Rectangle 62"/>
            <p:cNvSpPr>
              <a:spLocks noChangeArrowheads="1"/>
            </p:cNvSpPr>
            <p:nvPr/>
          </p:nvSpPr>
          <p:spPr bwMode="auto">
            <a:xfrm>
              <a:off x="1806" y="3304"/>
              <a:ext cx="541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kumimoji="0" lang="zh-CN" altLang="zh-CN" sz="1800">
                <a:latin typeface="Arial" charset="0"/>
              </a:endParaRPr>
            </a:p>
          </p:txBody>
        </p:sp>
        <p:sp>
          <p:nvSpPr>
            <p:cNvPr id="156735" name="Rectangle 63"/>
            <p:cNvSpPr>
              <a:spLocks noChangeArrowheads="1"/>
            </p:cNvSpPr>
            <p:nvPr/>
          </p:nvSpPr>
          <p:spPr bwMode="auto">
            <a:xfrm>
              <a:off x="3428" y="2770"/>
              <a:ext cx="541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kumimoji="0" lang="zh-CN" altLang="zh-CN" sz="1800">
                <a:latin typeface="Arial" charset="0"/>
              </a:endParaRPr>
            </a:p>
          </p:txBody>
        </p:sp>
        <p:sp>
          <p:nvSpPr>
            <p:cNvPr id="156736" name="Rectangle 64"/>
            <p:cNvSpPr>
              <a:spLocks noChangeArrowheads="1"/>
            </p:cNvSpPr>
            <p:nvPr/>
          </p:nvSpPr>
          <p:spPr bwMode="auto">
            <a:xfrm>
              <a:off x="2888" y="2770"/>
              <a:ext cx="540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kumimoji="0" lang="zh-CN" altLang="zh-CN" sz="1800">
                <a:latin typeface="Arial" charset="0"/>
              </a:endParaRPr>
            </a:p>
          </p:txBody>
        </p:sp>
        <p:sp>
          <p:nvSpPr>
            <p:cNvPr id="156737" name="Rectangle 65"/>
            <p:cNvSpPr>
              <a:spLocks noChangeArrowheads="1"/>
            </p:cNvSpPr>
            <p:nvPr/>
          </p:nvSpPr>
          <p:spPr bwMode="auto">
            <a:xfrm>
              <a:off x="2347" y="2770"/>
              <a:ext cx="541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kumimoji="0" lang="zh-CN" altLang="zh-CN" sz="1800">
                <a:latin typeface="Arial" charset="0"/>
              </a:endParaRPr>
            </a:p>
          </p:txBody>
        </p:sp>
        <p:sp>
          <p:nvSpPr>
            <p:cNvPr id="156738" name="Rectangle 66"/>
            <p:cNvSpPr>
              <a:spLocks noChangeArrowheads="1"/>
            </p:cNvSpPr>
            <p:nvPr/>
          </p:nvSpPr>
          <p:spPr bwMode="auto">
            <a:xfrm>
              <a:off x="1806" y="2770"/>
              <a:ext cx="541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kumimoji="0" lang="zh-CN" altLang="zh-CN" sz="1800">
                <a:latin typeface="Arial" charset="0"/>
              </a:endParaRPr>
            </a:p>
          </p:txBody>
        </p:sp>
        <p:sp>
          <p:nvSpPr>
            <p:cNvPr id="156739" name="Rectangle 67"/>
            <p:cNvSpPr>
              <a:spLocks noChangeArrowheads="1"/>
            </p:cNvSpPr>
            <p:nvPr/>
          </p:nvSpPr>
          <p:spPr bwMode="auto">
            <a:xfrm>
              <a:off x="3428" y="2235"/>
              <a:ext cx="541" cy="5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kumimoji="0" lang="zh-CN" altLang="zh-CN" sz="1800">
                <a:latin typeface="Arial" charset="0"/>
              </a:endParaRPr>
            </a:p>
          </p:txBody>
        </p:sp>
        <p:sp>
          <p:nvSpPr>
            <p:cNvPr id="156740" name="Rectangle 68"/>
            <p:cNvSpPr>
              <a:spLocks noChangeArrowheads="1"/>
            </p:cNvSpPr>
            <p:nvPr/>
          </p:nvSpPr>
          <p:spPr bwMode="auto">
            <a:xfrm>
              <a:off x="2888" y="2235"/>
              <a:ext cx="540" cy="5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kumimoji="0" lang="zh-CN" altLang="zh-CN" sz="1800">
                <a:latin typeface="Arial" charset="0"/>
              </a:endParaRPr>
            </a:p>
          </p:txBody>
        </p:sp>
        <p:sp>
          <p:nvSpPr>
            <p:cNvPr id="156741" name="Rectangle 69"/>
            <p:cNvSpPr>
              <a:spLocks noChangeArrowheads="1"/>
            </p:cNvSpPr>
            <p:nvPr/>
          </p:nvSpPr>
          <p:spPr bwMode="auto">
            <a:xfrm>
              <a:off x="2347" y="2235"/>
              <a:ext cx="541" cy="5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kumimoji="0" lang="zh-CN" altLang="zh-CN" sz="1800">
                <a:latin typeface="Arial" charset="0"/>
              </a:endParaRPr>
            </a:p>
          </p:txBody>
        </p:sp>
        <p:sp>
          <p:nvSpPr>
            <p:cNvPr id="156742" name="Rectangle 70"/>
            <p:cNvSpPr>
              <a:spLocks noChangeArrowheads="1"/>
            </p:cNvSpPr>
            <p:nvPr/>
          </p:nvSpPr>
          <p:spPr bwMode="auto">
            <a:xfrm>
              <a:off x="1806" y="2235"/>
              <a:ext cx="541" cy="5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kumimoji="0" lang="zh-CN" altLang="zh-CN" sz="1800">
                <a:latin typeface="Arial" charset="0"/>
              </a:endParaRPr>
            </a:p>
          </p:txBody>
        </p:sp>
        <p:sp>
          <p:nvSpPr>
            <p:cNvPr id="156743" name="Rectangle 71"/>
            <p:cNvSpPr>
              <a:spLocks noChangeArrowheads="1"/>
            </p:cNvSpPr>
            <p:nvPr/>
          </p:nvSpPr>
          <p:spPr bwMode="auto">
            <a:xfrm>
              <a:off x="3428" y="1701"/>
              <a:ext cx="541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kumimoji="0" lang="zh-CN" altLang="zh-CN" sz="1800">
                <a:latin typeface="Arial" charset="0"/>
              </a:endParaRPr>
            </a:p>
          </p:txBody>
        </p:sp>
        <p:sp>
          <p:nvSpPr>
            <p:cNvPr id="156744" name="Rectangle 72"/>
            <p:cNvSpPr>
              <a:spLocks noChangeArrowheads="1"/>
            </p:cNvSpPr>
            <p:nvPr/>
          </p:nvSpPr>
          <p:spPr bwMode="auto">
            <a:xfrm>
              <a:off x="2888" y="1701"/>
              <a:ext cx="540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kumimoji="0" lang="zh-CN" altLang="zh-CN" sz="1800">
                <a:latin typeface="Arial" charset="0"/>
              </a:endParaRPr>
            </a:p>
          </p:txBody>
        </p:sp>
        <p:sp>
          <p:nvSpPr>
            <p:cNvPr id="156745" name="Rectangle 73"/>
            <p:cNvSpPr>
              <a:spLocks noChangeArrowheads="1"/>
            </p:cNvSpPr>
            <p:nvPr/>
          </p:nvSpPr>
          <p:spPr bwMode="auto">
            <a:xfrm>
              <a:off x="2347" y="1701"/>
              <a:ext cx="541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kumimoji="0" lang="zh-CN" altLang="zh-CN" sz="1800">
                <a:latin typeface="Arial" charset="0"/>
              </a:endParaRPr>
            </a:p>
          </p:txBody>
        </p:sp>
        <p:sp>
          <p:nvSpPr>
            <p:cNvPr id="156746" name="Rectangle 74"/>
            <p:cNvSpPr>
              <a:spLocks noChangeArrowheads="1"/>
            </p:cNvSpPr>
            <p:nvPr/>
          </p:nvSpPr>
          <p:spPr bwMode="auto">
            <a:xfrm>
              <a:off x="1806" y="1701"/>
              <a:ext cx="541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kumimoji="0" lang="zh-CN" altLang="zh-CN" sz="1800">
                <a:latin typeface="Arial" charset="0"/>
              </a:endParaRPr>
            </a:p>
          </p:txBody>
        </p:sp>
        <p:sp>
          <p:nvSpPr>
            <p:cNvPr id="156747" name="Line 75"/>
            <p:cNvSpPr>
              <a:spLocks noChangeShapeType="1"/>
            </p:cNvSpPr>
            <p:nvPr/>
          </p:nvSpPr>
          <p:spPr bwMode="auto">
            <a:xfrm>
              <a:off x="1806" y="1701"/>
              <a:ext cx="216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748" name="Line 76"/>
            <p:cNvSpPr>
              <a:spLocks noChangeShapeType="1"/>
            </p:cNvSpPr>
            <p:nvPr/>
          </p:nvSpPr>
          <p:spPr bwMode="auto">
            <a:xfrm>
              <a:off x="1806" y="2235"/>
              <a:ext cx="21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749" name="Line 77"/>
            <p:cNvSpPr>
              <a:spLocks noChangeShapeType="1"/>
            </p:cNvSpPr>
            <p:nvPr/>
          </p:nvSpPr>
          <p:spPr bwMode="auto">
            <a:xfrm>
              <a:off x="1806" y="2770"/>
              <a:ext cx="21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750" name="Line 78"/>
            <p:cNvSpPr>
              <a:spLocks noChangeShapeType="1"/>
            </p:cNvSpPr>
            <p:nvPr/>
          </p:nvSpPr>
          <p:spPr bwMode="auto">
            <a:xfrm>
              <a:off x="1806" y="3304"/>
              <a:ext cx="21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751" name="Line 79"/>
            <p:cNvSpPr>
              <a:spLocks noChangeShapeType="1"/>
            </p:cNvSpPr>
            <p:nvPr/>
          </p:nvSpPr>
          <p:spPr bwMode="auto">
            <a:xfrm>
              <a:off x="1806" y="3838"/>
              <a:ext cx="216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752" name="Line 80"/>
            <p:cNvSpPr>
              <a:spLocks noChangeShapeType="1"/>
            </p:cNvSpPr>
            <p:nvPr/>
          </p:nvSpPr>
          <p:spPr bwMode="auto">
            <a:xfrm>
              <a:off x="1806" y="1701"/>
              <a:ext cx="0" cy="21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753" name="Line 81"/>
            <p:cNvSpPr>
              <a:spLocks noChangeShapeType="1"/>
            </p:cNvSpPr>
            <p:nvPr/>
          </p:nvSpPr>
          <p:spPr bwMode="auto">
            <a:xfrm>
              <a:off x="2347" y="1701"/>
              <a:ext cx="0" cy="21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754" name="Line 82"/>
            <p:cNvSpPr>
              <a:spLocks noChangeShapeType="1"/>
            </p:cNvSpPr>
            <p:nvPr/>
          </p:nvSpPr>
          <p:spPr bwMode="auto">
            <a:xfrm>
              <a:off x="2888" y="1701"/>
              <a:ext cx="0" cy="21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755" name="Line 83"/>
            <p:cNvSpPr>
              <a:spLocks noChangeShapeType="1"/>
            </p:cNvSpPr>
            <p:nvPr/>
          </p:nvSpPr>
          <p:spPr bwMode="auto">
            <a:xfrm>
              <a:off x="3428" y="1701"/>
              <a:ext cx="0" cy="21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756" name="Line 84"/>
            <p:cNvSpPr>
              <a:spLocks noChangeShapeType="1"/>
            </p:cNvSpPr>
            <p:nvPr/>
          </p:nvSpPr>
          <p:spPr bwMode="auto">
            <a:xfrm>
              <a:off x="3969" y="1701"/>
              <a:ext cx="0" cy="21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757" name="Line 85"/>
            <p:cNvSpPr>
              <a:spLocks noChangeShapeType="1"/>
            </p:cNvSpPr>
            <p:nvPr/>
          </p:nvSpPr>
          <p:spPr bwMode="auto">
            <a:xfrm flipH="1" flipV="1">
              <a:off x="1429" y="1389"/>
              <a:ext cx="362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56728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9573823"/>
              </p:ext>
            </p:extLst>
          </p:nvPr>
        </p:nvGraphicFramePr>
        <p:xfrm>
          <a:off x="328613" y="2730500"/>
          <a:ext cx="46418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00" name="公式" r:id="rId3" imgW="2095200" imgH="228600" progId="Equation.3">
                  <p:embed/>
                </p:oleObj>
              </mc:Choice>
              <mc:Fallback>
                <p:oleObj name="公式" r:id="rId3" imgW="2095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3" y="2730500"/>
                        <a:ext cx="46418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729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7348273"/>
              </p:ext>
            </p:extLst>
          </p:nvPr>
        </p:nvGraphicFramePr>
        <p:xfrm>
          <a:off x="4977705" y="2747963"/>
          <a:ext cx="3914775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01" name="公式" r:id="rId5" imgW="1739880" imgH="266400" progId="Equation.3">
                  <p:embed/>
                </p:oleObj>
              </mc:Choice>
              <mc:Fallback>
                <p:oleObj name="公式" r:id="rId5" imgW="173988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7705" y="2747963"/>
                        <a:ext cx="3914775" cy="541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6758" name="Group 86"/>
          <p:cNvGrpSpPr>
            <a:grpSpLocks/>
          </p:cNvGrpSpPr>
          <p:nvPr/>
        </p:nvGrpSpPr>
        <p:grpSpPr bwMode="auto">
          <a:xfrm>
            <a:off x="1295400" y="3048000"/>
            <a:ext cx="788988" cy="1177925"/>
            <a:chOff x="1337" y="1162"/>
            <a:chExt cx="545" cy="742"/>
          </a:xfrm>
        </p:grpSpPr>
        <p:sp>
          <p:nvSpPr>
            <p:cNvPr id="156759" name="Text Box 87"/>
            <p:cNvSpPr txBox="1">
              <a:spLocks noChangeArrowheads="1"/>
            </p:cNvSpPr>
            <p:nvPr/>
          </p:nvSpPr>
          <p:spPr bwMode="auto">
            <a:xfrm>
              <a:off x="1472" y="1162"/>
              <a:ext cx="2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B</a:t>
              </a:r>
            </a:p>
          </p:txBody>
        </p:sp>
        <p:sp>
          <p:nvSpPr>
            <p:cNvPr id="156760" name="Text Box 88"/>
            <p:cNvSpPr txBox="1">
              <a:spLocks noChangeArrowheads="1"/>
            </p:cNvSpPr>
            <p:nvPr/>
          </p:nvSpPr>
          <p:spPr bwMode="auto">
            <a:xfrm>
              <a:off x="1609" y="1344"/>
              <a:ext cx="2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A</a:t>
              </a:r>
            </a:p>
          </p:txBody>
        </p:sp>
        <p:sp>
          <p:nvSpPr>
            <p:cNvPr id="156761" name="Text Box 89"/>
            <p:cNvSpPr txBox="1">
              <a:spLocks noChangeArrowheads="1"/>
            </p:cNvSpPr>
            <p:nvPr/>
          </p:nvSpPr>
          <p:spPr bwMode="auto">
            <a:xfrm>
              <a:off x="1337" y="1480"/>
              <a:ext cx="2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D</a:t>
              </a:r>
            </a:p>
          </p:txBody>
        </p:sp>
        <p:sp>
          <p:nvSpPr>
            <p:cNvPr id="156762" name="Text Box 90"/>
            <p:cNvSpPr txBox="1">
              <a:spLocks noChangeArrowheads="1"/>
            </p:cNvSpPr>
            <p:nvPr/>
          </p:nvSpPr>
          <p:spPr bwMode="auto">
            <a:xfrm>
              <a:off x="1473" y="1616"/>
              <a:ext cx="2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C</a:t>
              </a:r>
            </a:p>
          </p:txBody>
        </p:sp>
      </p:grpSp>
      <p:grpSp>
        <p:nvGrpSpPr>
          <p:cNvPr id="156878" name="Group 206"/>
          <p:cNvGrpSpPr>
            <a:grpSpLocks/>
          </p:cNvGrpSpPr>
          <p:nvPr/>
        </p:nvGrpSpPr>
        <p:grpSpPr bwMode="auto">
          <a:xfrm>
            <a:off x="1981200" y="3338513"/>
            <a:ext cx="2647950" cy="471487"/>
            <a:chOff x="1248" y="2103"/>
            <a:chExt cx="1668" cy="297"/>
          </a:xfrm>
        </p:grpSpPr>
        <p:sp>
          <p:nvSpPr>
            <p:cNvPr id="156785" name="Text Box 113"/>
            <p:cNvSpPr txBox="1">
              <a:spLocks noChangeArrowheads="1"/>
            </p:cNvSpPr>
            <p:nvPr/>
          </p:nvSpPr>
          <p:spPr bwMode="auto">
            <a:xfrm>
              <a:off x="1248" y="2112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00</a:t>
              </a:r>
            </a:p>
          </p:txBody>
        </p:sp>
        <p:sp>
          <p:nvSpPr>
            <p:cNvPr id="156786" name="Text Box 114"/>
            <p:cNvSpPr txBox="1">
              <a:spLocks noChangeArrowheads="1"/>
            </p:cNvSpPr>
            <p:nvPr/>
          </p:nvSpPr>
          <p:spPr bwMode="auto">
            <a:xfrm>
              <a:off x="2121" y="2103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11</a:t>
              </a:r>
            </a:p>
          </p:txBody>
        </p:sp>
        <p:sp>
          <p:nvSpPr>
            <p:cNvPr id="156787" name="Text Box 115"/>
            <p:cNvSpPr txBox="1">
              <a:spLocks noChangeArrowheads="1"/>
            </p:cNvSpPr>
            <p:nvPr/>
          </p:nvSpPr>
          <p:spPr bwMode="auto">
            <a:xfrm>
              <a:off x="1689" y="2103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01</a:t>
              </a:r>
            </a:p>
          </p:txBody>
        </p:sp>
        <p:sp>
          <p:nvSpPr>
            <p:cNvPr id="156788" name="Text Box 116"/>
            <p:cNvSpPr txBox="1">
              <a:spLocks noChangeArrowheads="1"/>
            </p:cNvSpPr>
            <p:nvPr/>
          </p:nvSpPr>
          <p:spPr bwMode="auto">
            <a:xfrm>
              <a:off x="2553" y="2103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10</a:t>
              </a:r>
            </a:p>
          </p:txBody>
        </p:sp>
      </p:grpSp>
      <p:grpSp>
        <p:nvGrpSpPr>
          <p:cNvPr id="156877" name="Group 205"/>
          <p:cNvGrpSpPr>
            <a:grpSpLocks/>
          </p:cNvGrpSpPr>
          <p:nvPr/>
        </p:nvGrpSpPr>
        <p:grpSpPr bwMode="auto">
          <a:xfrm>
            <a:off x="1295400" y="4114800"/>
            <a:ext cx="576263" cy="2438400"/>
            <a:chOff x="816" y="2592"/>
            <a:chExt cx="363" cy="1536"/>
          </a:xfrm>
        </p:grpSpPr>
        <p:sp>
          <p:nvSpPr>
            <p:cNvPr id="156790" name="Text Box 118"/>
            <p:cNvSpPr txBox="1">
              <a:spLocks noChangeArrowheads="1"/>
            </p:cNvSpPr>
            <p:nvPr/>
          </p:nvSpPr>
          <p:spPr bwMode="auto">
            <a:xfrm>
              <a:off x="816" y="2592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00</a:t>
              </a:r>
            </a:p>
          </p:txBody>
        </p:sp>
        <p:sp>
          <p:nvSpPr>
            <p:cNvPr id="156791" name="Text Box 119"/>
            <p:cNvSpPr txBox="1">
              <a:spLocks noChangeArrowheads="1"/>
            </p:cNvSpPr>
            <p:nvPr/>
          </p:nvSpPr>
          <p:spPr bwMode="auto">
            <a:xfrm>
              <a:off x="816" y="3408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11</a:t>
              </a:r>
            </a:p>
          </p:txBody>
        </p:sp>
        <p:sp>
          <p:nvSpPr>
            <p:cNvPr id="156792" name="Text Box 120"/>
            <p:cNvSpPr txBox="1">
              <a:spLocks noChangeArrowheads="1"/>
            </p:cNvSpPr>
            <p:nvPr/>
          </p:nvSpPr>
          <p:spPr bwMode="auto">
            <a:xfrm>
              <a:off x="816" y="2976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01</a:t>
              </a:r>
            </a:p>
          </p:txBody>
        </p:sp>
        <p:sp>
          <p:nvSpPr>
            <p:cNvPr id="156793" name="Text Box 121"/>
            <p:cNvSpPr txBox="1">
              <a:spLocks noChangeArrowheads="1"/>
            </p:cNvSpPr>
            <p:nvPr/>
          </p:nvSpPr>
          <p:spPr bwMode="auto">
            <a:xfrm>
              <a:off x="816" y="3840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10</a:t>
              </a:r>
            </a:p>
          </p:txBody>
        </p:sp>
      </p:grpSp>
      <p:grpSp>
        <p:nvGrpSpPr>
          <p:cNvPr id="156876" name="Group 204"/>
          <p:cNvGrpSpPr>
            <a:grpSpLocks/>
          </p:cNvGrpSpPr>
          <p:nvPr/>
        </p:nvGrpSpPr>
        <p:grpSpPr bwMode="auto">
          <a:xfrm>
            <a:off x="1981200" y="6096000"/>
            <a:ext cx="2438400" cy="533400"/>
            <a:chOff x="1296" y="3840"/>
            <a:chExt cx="1536" cy="336"/>
          </a:xfrm>
        </p:grpSpPr>
        <p:grpSp>
          <p:nvGrpSpPr>
            <p:cNvPr id="156875" name="Group 203"/>
            <p:cNvGrpSpPr>
              <a:grpSpLocks/>
            </p:cNvGrpSpPr>
            <p:nvPr/>
          </p:nvGrpSpPr>
          <p:grpSpPr bwMode="auto">
            <a:xfrm>
              <a:off x="1296" y="3840"/>
              <a:ext cx="1536" cy="336"/>
              <a:chOff x="1296" y="3840"/>
              <a:chExt cx="1536" cy="336"/>
            </a:xfrm>
          </p:grpSpPr>
          <p:sp>
            <p:nvSpPr>
              <p:cNvPr id="156873" name="Rectangle 201"/>
              <p:cNvSpPr>
                <a:spLocks noChangeArrowheads="1"/>
              </p:cNvSpPr>
              <p:nvPr/>
            </p:nvSpPr>
            <p:spPr bwMode="auto">
              <a:xfrm>
                <a:off x="1296" y="3840"/>
                <a:ext cx="288" cy="336"/>
              </a:xfrm>
              <a:prstGeom prst="rect">
                <a:avLst/>
              </a:prstGeom>
              <a:solidFill>
                <a:srgbClr val="CC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6874" name="Rectangle 202"/>
              <p:cNvSpPr>
                <a:spLocks noChangeArrowheads="1"/>
              </p:cNvSpPr>
              <p:nvPr/>
            </p:nvSpPr>
            <p:spPr bwMode="auto">
              <a:xfrm>
                <a:off x="2544" y="3840"/>
                <a:ext cx="288" cy="336"/>
              </a:xfrm>
              <a:prstGeom prst="rect">
                <a:avLst/>
              </a:prstGeom>
              <a:solidFill>
                <a:srgbClr val="CC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56872" name="Text Box 200"/>
            <p:cNvSpPr txBox="1">
              <a:spLocks noChangeArrowheads="1"/>
            </p:cNvSpPr>
            <p:nvPr/>
          </p:nvSpPr>
          <p:spPr bwMode="auto">
            <a:xfrm>
              <a:off x="1340" y="3855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1</a:t>
              </a:r>
            </a:p>
          </p:txBody>
        </p:sp>
      </p:grpSp>
      <p:grpSp>
        <p:nvGrpSpPr>
          <p:cNvPr id="156880" name="Group 208"/>
          <p:cNvGrpSpPr>
            <a:grpSpLocks/>
          </p:cNvGrpSpPr>
          <p:nvPr/>
        </p:nvGrpSpPr>
        <p:grpSpPr bwMode="auto">
          <a:xfrm>
            <a:off x="3276602" y="3886201"/>
            <a:ext cx="1223963" cy="2728913"/>
            <a:chOff x="3120" y="2448"/>
            <a:chExt cx="771" cy="1719"/>
          </a:xfrm>
        </p:grpSpPr>
        <p:sp>
          <p:nvSpPr>
            <p:cNvPr id="156871" name="Rectangle 199"/>
            <p:cNvSpPr>
              <a:spLocks noChangeArrowheads="1"/>
            </p:cNvSpPr>
            <p:nvPr/>
          </p:nvSpPr>
          <p:spPr bwMode="auto">
            <a:xfrm>
              <a:off x="3123" y="3831"/>
              <a:ext cx="768" cy="336"/>
            </a:xfrm>
            <a:prstGeom prst="rect">
              <a:avLst/>
            </a:prstGeom>
            <a:solidFill>
              <a:schemeClr val="hlink"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870" name="Rectangle 198"/>
            <p:cNvSpPr>
              <a:spLocks noChangeArrowheads="1"/>
            </p:cNvSpPr>
            <p:nvPr/>
          </p:nvSpPr>
          <p:spPr bwMode="auto">
            <a:xfrm>
              <a:off x="3120" y="2448"/>
              <a:ext cx="768" cy="384"/>
            </a:xfrm>
            <a:prstGeom prst="rect">
              <a:avLst/>
            </a:prstGeom>
            <a:solidFill>
              <a:schemeClr val="hlink"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56869" name="Group 197"/>
            <p:cNvGrpSpPr>
              <a:grpSpLocks/>
            </p:cNvGrpSpPr>
            <p:nvPr/>
          </p:nvGrpSpPr>
          <p:grpSpPr bwMode="auto">
            <a:xfrm>
              <a:off x="3168" y="2496"/>
              <a:ext cx="723" cy="1653"/>
              <a:chOff x="2160" y="2496"/>
              <a:chExt cx="723" cy="1653"/>
            </a:xfrm>
          </p:grpSpPr>
          <p:sp>
            <p:nvSpPr>
              <p:cNvPr id="156865" name="Text Box 193"/>
              <p:cNvSpPr txBox="1">
                <a:spLocks noChangeArrowheads="1"/>
              </p:cNvSpPr>
              <p:nvPr/>
            </p:nvSpPr>
            <p:spPr bwMode="auto">
              <a:xfrm>
                <a:off x="2160" y="3840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156866" name="Text Box 194"/>
              <p:cNvSpPr txBox="1">
                <a:spLocks noChangeArrowheads="1"/>
              </p:cNvSpPr>
              <p:nvPr/>
            </p:nvSpPr>
            <p:spPr bwMode="auto">
              <a:xfrm>
                <a:off x="2160" y="249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156867" name="Text Box 195"/>
              <p:cNvSpPr txBox="1">
                <a:spLocks noChangeArrowheads="1"/>
              </p:cNvSpPr>
              <p:nvPr/>
            </p:nvSpPr>
            <p:spPr bwMode="auto">
              <a:xfrm>
                <a:off x="2544" y="249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156868" name="Text Box 196"/>
              <p:cNvSpPr txBox="1">
                <a:spLocks noChangeArrowheads="1"/>
              </p:cNvSpPr>
              <p:nvPr/>
            </p:nvSpPr>
            <p:spPr bwMode="auto">
              <a:xfrm>
                <a:off x="2595" y="3861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1</a:t>
                </a:r>
              </a:p>
            </p:txBody>
          </p:sp>
        </p:grpSp>
      </p:grpSp>
      <p:grpSp>
        <p:nvGrpSpPr>
          <p:cNvPr id="156892" name="Group 220"/>
          <p:cNvGrpSpPr>
            <a:grpSpLocks/>
          </p:cNvGrpSpPr>
          <p:nvPr/>
        </p:nvGrpSpPr>
        <p:grpSpPr bwMode="auto">
          <a:xfrm>
            <a:off x="2667000" y="4648200"/>
            <a:ext cx="457200" cy="1295400"/>
            <a:chOff x="1680" y="2928"/>
            <a:chExt cx="288" cy="816"/>
          </a:xfrm>
        </p:grpSpPr>
        <p:sp>
          <p:nvSpPr>
            <p:cNvPr id="156882" name="Rectangle 210" descr="绿色大理石"/>
            <p:cNvSpPr>
              <a:spLocks noChangeArrowheads="1"/>
            </p:cNvSpPr>
            <p:nvPr/>
          </p:nvSpPr>
          <p:spPr bwMode="auto">
            <a:xfrm>
              <a:off x="1680" y="2928"/>
              <a:ext cx="288" cy="81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6881" name="Text Box 209"/>
            <p:cNvSpPr txBox="1">
              <a:spLocks noChangeArrowheads="1"/>
            </p:cNvSpPr>
            <p:nvPr/>
          </p:nvSpPr>
          <p:spPr bwMode="auto">
            <a:xfrm>
              <a:off x="1680" y="297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1</a:t>
              </a:r>
            </a:p>
          </p:txBody>
        </p:sp>
      </p:grpSp>
      <p:grpSp>
        <p:nvGrpSpPr>
          <p:cNvPr id="156879" name="Group 207"/>
          <p:cNvGrpSpPr>
            <a:grpSpLocks/>
          </p:cNvGrpSpPr>
          <p:nvPr/>
        </p:nvGrpSpPr>
        <p:grpSpPr bwMode="auto">
          <a:xfrm>
            <a:off x="1905000" y="5334000"/>
            <a:ext cx="1219200" cy="533400"/>
            <a:chOff x="3648" y="3408"/>
            <a:chExt cx="768" cy="336"/>
          </a:xfrm>
        </p:grpSpPr>
        <p:sp>
          <p:nvSpPr>
            <p:cNvPr id="156864" name="Rectangle 192"/>
            <p:cNvSpPr>
              <a:spLocks noChangeArrowheads="1"/>
            </p:cNvSpPr>
            <p:nvPr/>
          </p:nvSpPr>
          <p:spPr bwMode="auto">
            <a:xfrm>
              <a:off x="3648" y="3408"/>
              <a:ext cx="720" cy="33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56863" name="Group 191"/>
            <p:cNvGrpSpPr>
              <a:grpSpLocks/>
            </p:cNvGrpSpPr>
            <p:nvPr/>
          </p:nvGrpSpPr>
          <p:grpSpPr bwMode="auto">
            <a:xfrm>
              <a:off x="3696" y="3456"/>
              <a:ext cx="720" cy="288"/>
              <a:chOff x="1296" y="3408"/>
              <a:chExt cx="720" cy="288"/>
            </a:xfrm>
          </p:grpSpPr>
          <p:sp>
            <p:nvSpPr>
              <p:cNvPr id="156861" name="Text Box 189"/>
              <p:cNvSpPr txBox="1">
                <a:spLocks noChangeArrowheads="1"/>
              </p:cNvSpPr>
              <p:nvPr/>
            </p:nvSpPr>
            <p:spPr bwMode="auto">
              <a:xfrm>
                <a:off x="1296" y="3408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156862" name="Text Box 190"/>
              <p:cNvSpPr txBox="1">
                <a:spLocks noChangeArrowheads="1"/>
              </p:cNvSpPr>
              <p:nvPr/>
            </p:nvSpPr>
            <p:spPr bwMode="auto">
              <a:xfrm>
                <a:off x="1728" y="3408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1</a:t>
                </a:r>
              </a:p>
            </p:txBody>
          </p:sp>
        </p:grpSp>
      </p:grpSp>
      <p:sp>
        <p:nvSpPr>
          <p:cNvPr id="156884" name="Line 212"/>
          <p:cNvSpPr>
            <a:spLocks noChangeShapeType="1"/>
          </p:cNvSpPr>
          <p:nvPr/>
        </p:nvSpPr>
        <p:spPr bwMode="auto">
          <a:xfrm>
            <a:off x="1524000" y="3124200"/>
            <a:ext cx="914400" cy="21336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56890" name="Group 218"/>
          <p:cNvGrpSpPr>
            <a:grpSpLocks/>
          </p:cNvGrpSpPr>
          <p:nvPr/>
        </p:nvGrpSpPr>
        <p:grpSpPr bwMode="auto">
          <a:xfrm>
            <a:off x="2438400" y="3124200"/>
            <a:ext cx="1143000" cy="3048000"/>
            <a:chOff x="1536" y="1968"/>
            <a:chExt cx="720" cy="1920"/>
          </a:xfrm>
        </p:grpSpPr>
        <p:sp>
          <p:nvSpPr>
            <p:cNvPr id="156885" name="Line 213"/>
            <p:cNvSpPr>
              <a:spLocks noChangeShapeType="1"/>
            </p:cNvSpPr>
            <p:nvPr/>
          </p:nvSpPr>
          <p:spPr bwMode="auto">
            <a:xfrm>
              <a:off x="1536" y="2016"/>
              <a:ext cx="528" cy="62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886" name="Line 214"/>
            <p:cNvSpPr>
              <a:spLocks noChangeShapeType="1"/>
            </p:cNvSpPr>
            <p:nvPr/>
          </p:nvSpPr>
          <p:spPr bwMode="auto">
            <a:xfrm>
              <a:off x="1536" y="1968"/>
              <a:ext cx="720" cy="192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6891" name="Group 219"/>
          <p:cNvGrpSpPr>
            <a:grpSpLocks/>
          </p:cNvGrpSpPr>
          <p:nvPr/>
        </p:nvGrpSpPr>
        <p:grpSpPr bwMode="auto">
          <a:xfrm>
            <a:off x="2362200" y="3200400"/>
            <a:ext cx="1828800" cy="2895600"/>
            <a:chOff x="1488" y="2016"/>
            <a:chExt cx="1152" cy="1824"/>
          </a:xfrm>
        </p:grpSpPr>
        <p:sp>
          <p:nvSpPr>
            <p:cNvPr id="156887" name="Line 215"/>
            <p:cNvSpPr>
              <a:spLocks noChangeShapeType="1"/>
            </p:cNvSpPr>
            <p:nvPr/>
          </p:nvSpPr>
          <p:spPr bwMode="auto">
            <a:xfrm>
              <a:off x="2064" y="2016"/>
              <a:ext cx="576" cy="182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888" name="Line 216"/>
            <p:cNvSpPr>
              <a:spLocks noChangeShapeType="1"/>
            </p:cNvSpPr>
            <p:nvPr/>
          </p:nvSpPr>
          <p:spPr bwMode="auto">
            <a:xfrm flipH="1">
              <a:off x="1488" y="2016"/>
              <a:ext cx="576" cy="182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6889" name="Line 217"/>
          <p:cNvSpPr>
            <a:spLocks noChangeShapeType="1"/>
          </p:cNvSpPr>
          <p:nvPr/>
        </p:nvSpPr>
        <p:spPr bwMode="auto">
          <a:xfrm flipH="1">
            <a:off x="3124200" y="3200400"/>
            <a:ext cx="1066800" cy="17526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13584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6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5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56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56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568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56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1568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5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1568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56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1" dur="500"/>
                                        <p:tgtEl>
                                          <p:spTgt spid="1568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884" grpId="0" animBg="1"/>
      <p:bldP spid="15688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</a:t>
            </a:r>
          </a:p>
        </p:txBody>
      </p:sp>
      <p:sp>
        <p:nvSpPr>
          <p:cNvPr id="7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9F18E-28D5-459A-9A86-00A374D20F96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576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/>
              <a:t>2.3 </a:t>
            </a:r>
            <a:r>
              <a:rPr lang="zh-CN" altLang="en-US"/>
              <a:t>图解法</a:t>
            </a:r>
            <a:r>
              <a:rPr lang="en-US" altLang="zh-CN"/>
              <a:t>(</a:t>
            </a:r>
            <a:r>
              <a:rPr lang="zh-CN" altLang="en-US"/>
              <a:t>卡诺图</a:t>
            </a:r>
            <a:r>
              <a:rPr lang="en-US" altLang="zh-CN"/>
              <a:t>)</a:t>
            </a:r>
            <a:r>
              <a:rPr lang="zh-CN" altLang="en-US"/>
              <a:t>化简逻辑函数</a:t>
            </a:r>
          </a:p>
          <a:p>
            <a:pPr lvl="1"/>
            <a:r>
              <a:rPr lang="zh-CN" altLang="en-US"/>
              <a:t>例</a:t>
            </a:r>
            <a:r>
              <a:rPr lang="en-US" altLang="zh-CN"/>
              <a:t>2 “</a:t>
            </a:r>
            <a:r>
              <a:rPr lang="zh-CN" altLang="en-US"/>
              <a:t>与或”式化简</a:t>
            </a:r>
            <a:r>
              <a:rPr lang="en-US" altLang="zh-CN"/>
              <a:t>(</a:t>
            </a:r>
            <a:r>
              <a:rPr lang="zh-CN" altLang="en-US"/>
              <a:t>续）：</a:t>
            </a:r>
          </a:p>
          <a:p>
            <a:endParaRPr lang="en-US" altLang="zh-CN"/>
          </a:p>
        </p:txBody>
      </p:sp>
      <p:sp>
        <p:nvSpPr>
          <p:cNvPr id="157787" name="Rectangle 91"/>
          <p:cNvSpPr>
            <a:spLocks noChangeArrowheads="1"/>
          </p:cNvSpPr>
          <p:nvPr/>
        </p:nvSpPr>
        <p:spPr bwMode="auto">
          <a:xfrm>
            <a:off x="1905000" y="5410200"/>
            <a:ext cx="533400" cy="1143000"/>
          </a:xfrm>
          <a:prstGeom prst="rect">
            <a:avLst/>
          </a:prstGeom>
          <a:solidFill>
            <a:srgbClr val="FFFF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786" name="Rectangle 90"/>
          <p:cNvSpPr>
            <a:spLocks noChangeArrowheads="1"/>
          </p:cNvSpPr>
          <p:nvPr/>
        </p:nvSpPr>
        <p:spPr bwMode="auto">
          <a:xfrm>
            <a:off x="2590800" y="4648200"/>
            <a:ext cx="533400" cy="12192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7785" name="Group 89"/>
          <p:cNvGrpSpPr>
            <a:grpSpLocks/>
          </p:cNvGrpSpPr>
          <p:nvPr/>
        </p:nvGrpSpPr>
        <p:grpSpPr bwMode="auto">
          <a:xfrm>
            <a:off x="3276600" y="3886200"/>
            <a:ext cx="1219200" cy="2743200"/>
            <a:chOff x="2064" y="2448"/>
            <a:chExt cx="768" cy="1728"/>
          </a:xfrm>
        </p:grpSpPr>
        <p:sp>
          <p:nvSpPr>
            <p:cNvPr id="157774" name="Rectangle 78"/>
            <p:cNvSpPr>
              <a:spLocks noChangeArrowheads="1"/>
            </p:cNvSpPr>
            <p:nvPr/>
          </p:nvSpPr>
          <p:spPr bwMode="auto">
            <a:xfrm>
              <a:off x="2064" y="3840"/>
              <a:ext cx="768" cy="336"/>
            </a:xfrm>
            <a:prstGeom prst="rect">
              <a:avLst/>
            </a:prstGeom>
            <a:solidFill>
              <a:schemeClr val="hlink"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7775" name="Rectangle 79"/>
            <p:cNvSpPr>
              <a:spLocks noChangeArrowheads="1"/>
            </p:cNvSpPr>
            <p:nvPr/>
          </p:nvSpPr>
          <p:spPr bwMode="auto">
            <a:xfrm>
              <a:off x="2064" y="2448"/>
              <a:ext cx="768" cy="384"/>
            </a:xfrm>
            <a:prstGeom prst="rect">
              <a:avLst/>
            </a:prstGeom>
            <a:solidFill>
              <a:schemeClr val="hlink"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57728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7738540"/>
              </p:ext>
            </p:extLst>
          </p:nvPr>
        </p:nvGraphicFramePr>
        <p:xfrm>
          <a:off x="328613" y="2654300"/>
          <a:ext cx="46418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60" name="公式" r:id="rId3" imgW="2095200" imgH="228600" progId="Equation.3">
                  <p:embed/>
                </p:oleObj>
              </mc:Choice>
              <mc:Fallback>
                <p:oleObj name="公式" r:id="rId3" imgW="2095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3" y="2654300"/>
                        <a:ext cx="46418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7784" name="Group 88"/>
          <p:cNvGrpSpPr>
            <a:grpSpLocks/>
          </p:cNvGrpSpPr>
          <p:nvPr/>
        </p:nvGrpSpPr>
        <p:grpSpPr bwMode="auto">
          <a:xfrm>
            <a:off x="1295400" y="3048000"/>
            <a:ext cx="3333750" cy="3657600"/>
            <a:chOff x="816" y="1920"/>
            <a:chExt cx="2100" cy="2304"/>
          </a:xfrm>
        </p:grpSpPr>
        <p:grpSp>
          <p:nvGrpSpPr>
            <p:cNvPr id="157700" name="Group 4"/>
            <p:cNvGrpSpPr>
              <a:grpSpLocks/>
            </p:cNvGrpSpPr>
            <p:nvPr/>
          </p:nvGrpSpPr>
          <p:grpSpPr bwMode="auto">
            <a:xfrm>
              <a:off x="864" y="2160"/>
              <a:ext cx="2016" cy="2064"/>
              <a:chOff x="1429" y="1389"/>
              <a:chExt cx="2540" cy="2449"/>
            </a:xfrm>
          </p:grpSpPr>
          <p:sp>
            <p:nvSpPr>
              <p:cNvPr id="157701" name="Rectangle 5"/>
              <p:cNvSpPr>
                <a:spLocks noChangeArrowheads="1"/>
              </p:cNvSpPr>
              <p:nvPr/>
            </p:nvSpPr>
            <p:spPr bwMode="auto">
              <a:xfrm>
                <a:off x="3428" y="3304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157702" name="Rectangle 6"/>
              <p:cNvSpPr>
                <a:spLocks noChangeArrowheads="1"/>
              </p:cNvSpPr>
              <p:nvPr/>
            </p:nvSpPr>
            <p:spPr bwMode="auto">
              <a:xfrm>
                <a:off x="2888" y="3304"/>
                <a:ext cx="540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157703" name="Rectangle 7"/>
              <p:cNvSpPr>
                <a:spLocks noChangeArrowheads="1"/>
              </p:cNvSpPr>
              <p:nvPr/>
            </p:nvSpPr>
            <p:spPr bwMode="auto">
              <a:xfrm>
                <a:off x="2347" y="3304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157704" name="Rectangle 8"/>
              <p:cNvSpPr>
                <a:spLocks noChangeArrowheads="1"/>
              </p:cNvSpPr>
              <p:nvPr/>
            </p:nvSpPr>
            <p:spPr bwMode="auto">
              <a:xfrm>
                <a:off x="1806" y="3304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157705" name="Rectangle 9"/>
              <p:cNvSpPr>
                <a:spLocks noChangeArrowheads="1"/>
              </p:cNvSpPr>
              <p:nvPr/>
            </p:nvSpPr>
            <p:spPr bwMode="auto">
              <a:xfrm>
                <a:off x="3428" y="2770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157706" name="Rectangle 10"/>
              <p:cNvSpPr>
                <a:spLocks noChangeArrowheads="1"/>
              </p:cNvSpPr>
              <p:nvPr/>
            </p:nvSpPr>
            <p:spPr bwMode="auto">
              <a:xfrm>
                <a:off x="2888" y="2770"/>
                <a:ext cx="540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157707" name="Rectangle 11"/>
              <p:cNvSpPr>
                <a:spLocks noChangeArrowheads="1"/>
              </p:cNvSpPr>
              <p:nvPr/>
            </p:nvSpPr>
            <p:spPr bwMode="auto">
              <a:xfrm>
                <a:off x="2347" y="2770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157708" name="Rectangle 12"/>
              <p:cNvSpPr>
                <a:spLocks noChangeArrowheads="1"/>
              </p:cNvSpPr>
              <p:nvPr/>
            </p:nvSpPr>
            <p:spPr bwMode="auto">
              <a:xfrm>
                <a:off x="1806" y="2770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157709" name="Rectangle 13"/>
              <p:cNvSpPr>
                <a:spLocks noChangeArrowheads="1"/>
              </p:cNvSpPr>
              <p:nvPr/>
            </p:nvSpPr>
            <p:spPr bwMode="auto">
              <a:xfrm>
                <a:off x="3428" y="2235"/>
                <a:ext cx="541" cy="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157710" name="Rectangle 14"/>
              <p:cNvSpPr>
                <a:spLocks noChangeArrowheads="1"/>
              </p:cNvSpPr>
              <p:nvPr/>
            </p:nvSpPr>
            <p:spPr bwMode="auto">
              <a:xfrm>
                <a:off x="2888" y="2235"/>
                <a:ext cx="540" cy="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157711" name="Rectangle 15"/>
              <p:cNvSpPr>
                <a:spLocks noChangeArrowheads="1"/>
              </p:cNvSpPr>
              <p:nvPr/>
            </p:nvSpPr>
            <p:spPr bwMode="auto">
              <a:xfrm>
                <a:off x="2347" y="2235"/>
                <a:ext cx="541" cy="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157712" name="Rectangle 16"/>
              <p:cNvSpPr>
                <a:spLocks noChangeArrowheads="1"/>
              </p:cNvSpPr>
              <p:nvPr/>
            </p:nvSpPr>
            <p:spPr bwMode="auto">
              <a:xfrm>
                <a:off x="1806" y="2235"/>
                <a:ext cx="541" cy="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157713" name="Rectangle 17"/>
              <p:cNvSpPr>
                <a:spLocks noChangeArrowheads="1"/>
              </p:cNvSpPr>
              <p:nvPr/>
            </p:nvSpPr>
            <p:spPr bwMode="auto">
              <a:xfrm>
                <a:off x="3428" y="1701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157714" name="Rectangle 18"/>
              <p:cNvSpPr>
                <a:spLocks noChangeArrowheads="1"/>
              </p:cNvSpPr>
              <p:nvPr/>
            </p:nvSpPr>
            <p:spPr bwMode="auto">
              <a:xfrm>
                <a:off x="2888" y="1701"/>
                <a:ext cx="540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157715" name="Rectangle 19"/>
              <p:cNvSpPr>
                <a:spLocks noChangeArrowheads="1"/>
              </p:cNvSpPr>
              <p:nvPr/>
            </p:nvSpPr>
            <p:spPr bwMode="auto">
              <a:xfrm>
                <a:off x="2347" y="1701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157716" name="Rectangle 20"/>
              <p:cNvSpPr>
                <a:spLocks noChangeArrowheads="1"/>
              </p:cNvSpPr>
              <p:nvPr/>
            </p:nvSpPr>
            <p:spPr bwMode="auto">
              <a:xfrm>
                <a:off x="1806" y="1701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157717" name="Line 21"/>
              <p:cNvSpPr>
                <a:spLocks noChangeShapeType="1"/>
              </p:cNvSpPr>
              <p:nvPr/>
            </p:nvSpPr>
            <p:spPr bwMode="auto">
              <a:xfrm>
                <a:off x="1806" y="1701"/>
                <a:ext cx="216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18" name="Line 22"/>
              <p:cNvSpPr>
                <a:spLocks noChangeShapeType="1"/>
              </p:cNvSpPr>
              <p:nvPr/>
            </p:nvSpPr>
            <p:spPr bwMode="auto">
              <a:xfrm>
                <a:off x="1806" y="2235"/>
                <a:ext cx="21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19" name="Line 23"/>
              <p:cNvSpPr>
                <a:spLocks noChangeShapeType="1"/>
              </p:cNvSpPr>
              <p:nvPr/>
            </p:nvSpPr>
            <p:spPr bwMode="auto">
              <a:xfrm>
                <a:off x="1806" y="2770"/>
                <a:ext cx="21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20" name="Line 24"/>
              <p:cNvSpPr>
                <a:spLocks noChangeShapeType="1"/>
              </p:cNvSpPr>
              <p:nvPr/>
            </p:nvSpPr>
            <p:spPr bwMode="auto">
              <a:xfrm>
                <a:off x="1806" y="3304"/>
                <a:ext cx="21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21" name="Line 25"/>
              <p:cNvSpPr>
                <a:spLocks noChangeShapeType="1"/>
              </p:cNvSpPr>
              <p:nvPr/>
            </p:nvSpPr>
            <p:spPr bwMode="auto">
              <a:xfrm>
                <a:off x="1806" y="3838"/>
                <a:ext cx="216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22" name="Line 26"/>
              <p:cNvSpPr>
                <a:spLocks noChangeShapeType="1"/>
              </p:cNvSpPr>
              <p:nvPr/>
            </p:nvSpPr>
            <p:spPr bwMode="auto">
              <a:xfrm>
                <a:off x="1806" y="1701"/>
                <a:ext cx="0" cy="213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23" name="Line 27"/>
              <p:cNvSpPr>
                <a:spLocks noChangeShapeType="1"/>
              </p:cNvSpPr>
              <p:nvPr/>
            </p:nvSpPr>
            <p:spPr bwMode="auto">
              <a:xfrm>
                <a:off x="2347" y="1701"/>
                <a:ext cx="0" cy="21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24" name="Line 28"/>
              <p:cNvSpPr>
                <a:spLocks noChangeShapeType="1"/>
              </p:cNvSpPr>
              <p:nvPr/>
            </p:nvSpPr>
            <p:spPr bwMode="auto">
              <a:xfrm>
                <a:off x="2888" y="1701"/>
                <a:ext cx="0" cy="21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25" name="Line 29"/>
              <p:cNvSpPr>
                <a:spLocks noChangeShapeType="1"/>
              </p:cNvSpPr>
              <p:nvPr/>
            </p:nvSpPr>
            <p:spPr bwMode="auto">
              <a:xfrm>
                <a:off x="3428" y="1701"/>
                <a:ext cx="0" cy="21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26" name="Line 30"/>
              <p:cNvSpPr>
                <a:spLocks noChangeShapeType="1"/>
              </p:cNvSpPr>
              <p:nvPr/>
            </p:nvSpPr>
            <p:spPr bwMode="auto">
              <a:xfrm>
                <a:off x="3969" y="1701"/>
                <a:ext cx="0" cy="213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7727" name="Line 31"/>
              <p:cNvSpPr>
                <a:spLocks noChangeShapeType="1"/>
              </p:cNvSpPr>
              <p:nvPr/>
            </p:nvSpPr>
            <p:spPr bwMode="auto">
              <a:xfrm flipH="1" flipV="1">
                <a:off x="1429" y="1389"/>
                <a:ext cx="362" cy="31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7729" name="Group 33"/>
            <p:cNvGrpSpPr>
              <a:grpSpLocks/>
            </p:cNvGrpSpPr>
            <p:nvPr/>
          </p:nvGrpSpPr>
          <p:grpSpPr bwMode="auto">
            <a:xfrm>
              <a:off x="816" y="1920"/>
              <a:ext cx="497" cy="742"/>
              <a:chOff x="1337" y="1162"/>
              <a:chExt cx="545" cy="742"/>
            </a:xfrm>
          </p:grpSpPr>
          <p:sp>
            <p:nvSpPr>
              <p:cNvPr id="157730" name="Text Box 34"/>
              <p:cNvSpPr txBox="1">
                <a:spLocks noChangeArrowheads="1"/>
              </p:cNvSpPr>
              <p:nvPr/>
            </p:nvSpPr>
            <p:spPr bwMode="auto">
              <a:xfrm>
                <a:off x="1472" y="1162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157731" name="Text Box 35"/>
              <p:cNvSpPr txBox="1">
                <a:spLocks noChangeArrowheads="1"/>
              </p:cNvSpPr>
              <p:nvPr/>
            </p:nvSpPr>
            <p:spPr bwMode="auto">
              <a:xfrm>
                <a:off x="1609" y="1344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157732" name="Text Box 36"/>
              <p:cNvSpPr txBox="1">
                <a:spLocks noChangeArrowheads="1"/>
              </p:cNvSpPr>
              <p:nvPr/>
            </p:nvSpPr>
            <p:spPr bwMode="auto">
              <a:xfrm>
                <a:off x="1337" y="1480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D</a:t>
                </a:r>
              </a:p>
            </p:txBody>
          </p:sp>
          <p:sp>
            <p:nvSpPr>
              <p:cNvPr id="157733" name="Text Box 37"/>
              <p:cNvSpPr txBox="1">
                <a:spLocks noChangeArrowheads="1"/>
              </p:cNvSpPr>
              <p:nvPr/>
            </p:nvSpPr>
            <p:spPr bwMode="auto">
              <a:xfrm>
                <a:off x="1473" y="1616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C</a:t>
                </a:r>
              </a:p>
            </p:txBody>
          </p:sp>
        </p:grpSp>
        <p:grpSp>
          <p:nvGrpSpPr>
            <p:cNvPr id="157734" name="Group 38"/>
            <p:cNvGrpSpPr>
              <a:grpSpLocks/>
            </p:cNvGrpSpPr>
            <p:nvPr/>
          </p:nvGrpSpPr>
          <p:grpSpPr bwMode="auto">
            <a:xfrm>
              <a:off x="1248" y="2103"/>
              <a:ext cx="1668" cy="297"/>
              <a:chOff x="1248" y="2103"/>
              <a:chExt cx="1668" cy="297"/>
            </a:xfrm>
          </p:grpSpPr>
          <p:sp>
            <p:nvSpPr>
              <p:cNvPr id="157735" name="Text Box 39"/>
              <p:cNvSpPr txBox="1">
                <a:spLocks noChangeArrowheads="1"/>
              </p:cNvSpPr>
              <p:nvPr/>
            </p:nvSpPr>
            <p:spPr bwMode="auto">
              <a:xfrm>
                <a:off x="1248" y="2112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157736" name="Text Box 40"/>
              <p:cNvSpPr txBox="1">
                <a:spLocks noChangeArrowheads="1"/>
              </p:cNvSpPr>
              <p:nvPr/>
            </p:nvSpPr>
            <p:spPr bwMode="auto">
              <a:xfrm>
                <a:off x="2121" y="2103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157737" name="Text Box 41"/>
              <p:cNvSpPr txBox="1">
                <a:spLocks noChangeArrowheads="1"/>
              </p:cNvSpPr>
              <p:nvPr/>
            </p:nvSpPr>
            <p:spPr bwMode="auto">
              <a:xfrm>
                <a:off x="1689" y="2103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157738" name="Text Box 42"/>
              <p:cNvSpPr txBox="1">
                <a:spLocks noChangeArrowheads="1"/>
              </p:cNvSpPr>
              <p:nvPr/>
            </p:nvSpPr>
            <p:spPr bwMode="auto">
              <a:xfrm>
                <a:off x="2553" y="2103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10</a:t>
                </a:r>
              </a:p>
            </p:txBody>
          </p:sp>
        </p:grpSp>
        <p:grpSp>
          <p:nvGrpSpPr>
            <p:cNvPr id="157739" name="Group 43"/>
            <p:cNvGrpSpPr>
              <a:grpSpLocks/>
            </p:cNvGrpSpPr>
            <p:nvPr/>
          </p:nvGrpSpPr>
          <p:grpSpPr bwMode="auto">
            <a:xfrm>
              <a:off x="816" y="2592"/>
              <a:ext cx="363" cy="1536"/>
              <a:chOff x="816" y="2592"/>
              <a:chExt cx="363" cy="1536"/>
            </a:xfrm>
          </p:grpSpPr>
          <p:sp>
            <p:nvSpPr>
              <p:cNvPr id="157740" name="Text Box 44"/>
              <p:cNvSpPr txBox="1">
                <a:spLocks noChangeArrowheads="1"/>
              </p:cNvSpPr>
              <p:nvPr/>
            </p:nvSpPr>
            <p:spPr bwMode="auto">
              <a:xfrm>
                <a:off x="816" y="2592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157741" name="Text Box 45"/>
              <p:cNvSpPr txBox="1">
                <a:spLocks noChangeArrowheads="1"/>
              </p:cNvSpPr>
              <p:nvPr/>
            </p:nvSpPr>
            <p:spPr bwMode="auto">
              <a:xfrm>
                <a:off x="816" y="3408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157742" name="Text Box 46"/>
              <p:cNvSpPr txBox="1">
                <a:spLocks noChangeArrowheads="1"/>
              </p:cNvSpPr>
              <p:nvPr/>
            </p:nvSpPr>
            <p:spPr bwMode="auto">
              <a:xfrm>
                <a:off x="816" y="2976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157743" name="Text Box 47"/>
              <p:cNvSpPr txBox="1">
                <a:spLocks noChangeArrowheads="1"/>
              </p:cNvSpPr>
              <p:nvPr/>
            </p:nvSpPr>
            <p:spPr bwMode="auto">
              <a:xfrm>
                <a:off x="816" y="3840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10</a:t>
                </a:r>
              </a:p>
            </p:txBody>
          </p:sp>
        </p:grpSp>
        <p:sp>
          <p:nvSpPr>
            <p:cNvPr id="157748" name="Text Box 52"/>
            <p:cNvSpPr txBox="1">
              <a:spLocks noChangeArrowheads="1"/>
            </p:cNvSpPr>
            <p:nvPr/>
          </p:nvSpPr>
          <p:spPr bwMode="auto">
            <a:xfrm>
              <a:off x="1248" y="384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1</a:t>
              </a:r>
            </a:p>
          </p:txBody>
        </p:sp>
        <p:grpSp>
          <p:nvGrpSpPr>
            <p:cNvPr id="157752" name="Group 56"/>
            <p:cNvGrpSpPr>
              <a:grpSpLocks/>
            </p:cNvGrpSpPr>
            <p:nvPr/>
          </p:nvGrpSpPr>
          <p:grpSpPr bwMode="auto">
            <a:xfrm>
              <a:off x="2112" y="2496"/>
              <a:ext cx="720" cy="1632"/>
              <a:chOff x="2160" y="2496"/>
              <a:chExt cx="720" cy="1632"/>
            </a:xfrm>
          </p:grpSpPr>
          <p:sp>
            <p:nvSpPr>
              <p:cNvPr id="157753" name="Text Box 57"/>
              <p:cNvSpPr txBox="1">
                <a:spLocks noChangeArrowheads="1"/>
              </p:cNvSpPr>
              <p:nvPr/>
            </p:nvSpPr>
            <p:spPr bwMode="auto">
              <a:xfrm>
                <a:off x="2160" y="3840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157754" name="Text Box 58"/>
              <p:cNvSpPr txBox="1">
                <a:spLocks noChangeArrowheads="1"/>
              </p:cNvSpPr>
              <p:nvPr/>
            </p:nvSpPr>
            <p:spPr bwMode="auto">
              <a:xfrm>
                <a:off x="2160" y="249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157755" name="Text Box 59"/>
              <p:cNvSpPr txBox="1">
                <a:spLocks noChangeArrowheads="1"/>
              </p:cNvSpPr>
              <p:nvPr/>
            </p:nvSpPr>
            <p:spPr bwMode="auto">
              <a:xfrm>
                <a:off x="2544" y="249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157756" name="Text Box 60"/>
              <p:cNvSpPr txBox="1">
                <a:spLocks noChangeArrowheads="1"/>
              </p:cNvSpPr>
              <p:nvPr/>
            </p:nvSpPr>
            <p:spPr bwMode="auto">
              <a:xfrm>
                <a:off x="2592" y="3840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1</a:t>
                </a:r>
              </a:p>
            </p:txBody>
          </p:sp>
        </p:grpSp>
        <p:sp>
          <p:nvSpPr>
            <p:cNvPr id="157759" name="Text Box 63"/>
            <p:cNvSpPr txBox="1">
              <a:spLocks noChangeArrowheads="1"/>
            </p:cNvSpPr>
            <p:nvPr/>
          </p:nvSpPr>
          <p:spPr bwMode="auto">
            <a:xfrm>
              <a:off x="1680" y="297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1</a:t>
              </a:r>
            </a:p>
          </p:txBody>
        </p:sp>
        <p:grpSp>
          <p:nvGrpSpPr>
            <p:cNvPr id="157762" name="Group 66"/>
            <p:cNvGrpSpPr>
              <a:grpSpLocks/>
            </p:cNvGrpSpPr>
            <p:nvPr/>
          </p:nvGrpSpPr>
          <p:grpSpPr bwMode="auto">
            <a:xfrm>
              <a:off x="1248" y="3408"/>
              <a:ext cx="720" cy="288"/>
              <a:chOff x="1296" y="3408"/>
              <a:chExt cx="720" cy="288"/>
            </a:xfrm>
          </p:grpSpPr>
          <p:sp>
            <p:nvSpPr>
              <p:cNvPr id="157763" name="Text Box 67"/>
              <p:cNvSpPr txBox="1">
                <a:spLocks noChangeArrowheads="1"/>
              </p:cNvSpPr>
              <p:nvPr/>
            </p:nvSpPr>
            <p:spPr bwMode="auto">
              <a:xfrm>
                <a:off x="1296" y="3408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157764" name="Text Box 68"/>
              <p:cNvSpPr txBox="1">
                <a:spLocks noChangeArrowheads="1"/>
              </p:cNvSpPr>
              <p:nvPr/>
            </p:nvSpPr>
            <p:spPr bwMode="auto">
              <a:xfrm>
                <a:off x="1728" y="3408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1</a:t>
                </a:r>
              </a:p>
            </p:txBody>
          </p:sp>
        </p:grpSp>
      </p:grpSp>
      <p:graphicFrame>
        <p:nvGraphicFramePr>
          <p:cNvPr id="157791" name="Object 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9626649"/>
              </p:ext>
            </p:extLst>
          </p:nvPr>
        </p:nvGraphicFramePr>
        <p:xfrm>
          <a:off x="257175" y="5168900"/>
          <a:ext cx="7302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61" name="公式" r:id="rId5" imgW="330120" imgH="215640" progId="Equation.3">
                  <p:embed/>
                </p:oleObj>
              </mc:Choice>
              <mc:Fallback>
                <p:oleObj name="公式" r:id="rId5" imgW="330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" y="5168900"/>
                        <a:ext cx="73025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93" name="Object 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108941"/>
              </p:ext>
            </p:extLst>
          </p:nvPr>
        </p:nvGraphicFramePr>
        <p:xfrm>
          <a:off x="4903788" y="4940300"/>
          <a:ext cx="70326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62" name="公式" r:id="rId7" imgW="317160" imgH="228600" progId="Equation.3">
                  <p:embed/>
                </p:oleObj>
              </mc:Choice>
              <mc:Fallback>
                <p:oleObj name="公式" r:id="rId7" imgW="317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3788" y="4940300"/>
                        <a:ext cx="703262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95" name="Object 9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9201723"/>
              </p:ext>
            </p:extLst>
          </p:nvPr>
        </p:nvGraphicFramePr>
        <p:xfrm>
          <a:off x="6042025" y="4940300"/>
          <a:ext cx="5619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63" name="公式" r:id="rId9" imgW="253800" imgH="228600" progId="Equation.3">
                  <p:embed/>
                </p:oleObj>
              </mc:Choice>
              <mc:Fallback>
                <p:oleObj name="公式" r:id="rId9" imgW="253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2025" y="4940300"/>
                        <a:ext cx="56197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99" name="Object 1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4417840"/>
              </p:ext>
            </p:extLst>
          </p:nvPr>
        </p:nvGraphicFramePr>
        <p:xfrm>
          <a:off x="5427663" y="3898900"/>
          <a:ext cx="3517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64" name="公式" r:id="rId11" imgW="1587240" imgH="228600" progId="Equation.3">
                  <p:embed/>
                </p:oleObj>
              </mc:Choice>
              <mc:Fallback>
                <p:oleObj name="公式" r:id="rId11" imgW="15872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7663" y="3898900"/>
                        <a:ext cx="3517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800" name="Text Box 104"/>
          <p:cNvSpPr txBox="1">
            <a:spLocks noChangeArrowheads="1"/>
          </p:cNvSpPr>
          <p:nvPr/>
        </p:nvSpPr>
        <p:spPr bwMode="auto">
          <a:xfrm>
            <a:off x="5791200" y="3302000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华文新魏" panose="02010800040101010101" pitchFamily="2" charset="-122"/>
                <a:ea typeface="华文新魏" panose="02010800040101010101" pitchFamily="2" charset="-122"/>
              </a:rPr>
              <a:t>化简结果：</a:t>
            </a:r>
          </a:p>
        </p:txBody>
      </p:sp>
      <p:grpSp>
        <p:nvGrpSpPr>
          <p:cNvPr id="157805" name="Group 109"/>
          <p:cNvGrpSpPr>
            <a:grpSpLocks/>
          </p:cNvGrpSpPr>
          <p:nvPr/>
        </p:nvGrpSpPr>
        <p:grpSpPr bwMode="auto">
          <a:xfrm>
            <a:off x="4495800" y="4114800"/>
            <a:ext cx="1600200" cy="2209800"/>
            <a:chOff x="2832" y="2592"/>
            <a:chExt cx="1008" cy="1392"/>
          </a:xfrm>
        </p:grpSpPr>
        <p:sp>
          <p:nvSpPr>
            <p:cNvPr id="157801" name="Line 105"/>
            <p:cNvSpPr>
              <a:spLocks noChangeShapeType="1"/>
            </p:cNvSpPr>
            <p:nvPr/>
          </p:nvSpPr>
          <p:spPr bwMode="auto">
            <a:xfrm>
              <a:off x="2832" y="2592"/>
              <a:ext cx="1008" cy="576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802" name="Line 106"/>
            <p:cNvSpPr>
              <a:spLocks noChangeShapeType="1"/>
            </p:cNvSpPr>
            <p:nvPr/>
          </p:nvSpPr>
          <p:spPr bwMode="auto">
            <a:xfrm flipV="1">
              <a:off x="2832" y="3312"/>
              <a:ext cx="1008" cy="67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7803" name="Line 107"/>
          <p:cNvSpPr>
            <a:spLocks noChangeShapeType="1"/>
          </p:cNvSpPr>
          <p:nvPr/>
        </p:nvSpPr>
        <p:spPr bwMode="auto">
          <a:xfrm>
            <a:off x="3048000" y="4800600"/>
            <a:ext cx="1981200" cy="381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7804" name="Line 108"/>
          <p:cNvSpPr>
            <a:spLocks noChangeShapeType="1"/>
          </p:cNvSpPr>
          <p:nvPr/>
        </p:nvSpPr>
        <p:spPr bwMode="auto">
          <a:xfrm flipH="1" flipV="1">
            <a:off x="914400" y="5486400"/>
            <a:ext cx="990600" cy="4572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8653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7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7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157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57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157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57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9" dur="500"/>
                                        <p:tgtEl>
                                          <p:spTgt spid="157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7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7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7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7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87" grpId="0" animBg="1"/>
      <p:bldP spid="157786" grpId="0" animBg="1"/>
      <p:bldP spid="157800" grpId="0" autoUpdateAnimBg="0"/>
      <p:bldP spid="157803" grpId="0" animBg="1"/>
      <p:bldP spid="15780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</a:t>
            </a:r>
          </a:p>
        </p:txBody>
      </p:sp>
      <p:sp>
        <p:nvSpPr>
          <p:cNvPr id="8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8A356-6C65-46B4-BDD4-D80D82F5D655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2611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图解法</a:t>
            </a:r>
            <a:r>
              <a:rPr lang="en-US" altLang="zh-CN" dirty="0"/>
              <a:t>(</a:t>
            </a:r>
            <a:r>
              <a:rPr lang="zh-CN" altLang="en-US" dirty="0"/>
              <a:t>卡诺图</a:t>
            </a:r>
            <a:r>
              <a:rPr lang="en-US" altLang="zh-CN" dirty="0"/>
              <a:t>)</a:t>
            </a:r>
            <a:r>
              <a:rPr lang="zh-CN" altLang="en-US" dirty="0"/>
              <a:t>化简逻辑函数</a:t>
            </a:r>
          </a:p>
          <a:p>
            <a:pPr lvl="1"/>
            <a:r>
              <a:rPr lang="zh-CN" altLang="en-US" dirty="0"/>
              <a:t>规则的深刻理解</a:t>
            </a:r>
          </a:p>
        </p:txBody>
      </p:sp>
      <p:grpSp>
        <p:nvGrpSpPr>
          <p:cNvPr id="261221" name="Group 101"/>
          <p:cNvGrpSpPr>
            <a:grpSpLocks/>
          </p:cNvGrpSpPr>
          <p:nvPr/>
        </p:nvGrpSpPr>
        <p:grpSpPr bwMode="auto">
          <a:xfrm>
            <a:off x="247650" y="2971800"/>
            <a:ext cx="3333750" cy="3657600"/>
            <a:chOff x="720" y="1872"/>
            <a:chExt cx="2100" cy="2304"/>
          </a:xfrm>
        </p:grpSpPr>
        <p:grpSp>
          <p:nvGrpSpPr>
            <p:cNvPr id="261168" name="Group 48"/>
            <p:cNvGrpSpPr>
              <a:grpSpLocks/>
            </p:cNvGrpSpPr>
            <p:nvPr/>
          </p:nvGrpSpPr>
          <p:grpSpPr bwMode="auto">
            <a:xfrm>
              <a:off x="768" y="2112"/>
              <a:ext cx="2016" cy="2064"/>
              <a:chOff x="1429" y="1389"/>
              <a:chExt cx="2540" cy="2449"/>
            </a:xfrm>
          </p:grpSpPr>
          <p:sp>
            <p:nvSpPr>
              <p:cNvPr id="261169" name="Rectangle 49"/>
              <p:cNvSpPr>
                <a:spLocks noChangeArrowheads="1"/>
              </p:cNvSpPr>
              <p:nvPr/>
            </p:nvSpPr>
            <p:spPr bwMode="auto">
              <a:xfrm>
                <a:off x="3428" y="3304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61170" name="Rectangle 50"/>
              <p:cNvSpPr>
                <a:spLocks noChangeArrowheads="1"/>
              </p:cNvSpPr>
              <p:nvPr/>
            </p:nvSpPr>
            <p:spPr bwMode="auto">
              <a:xfrm>
                <a:off x="2888" y="3304"/>
                <a:ext cx="540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61171" name="Rectangle 51"/>
              <p:cNvSpPr>
                <a:spLocks noChangeArrowheads="1"/>
              </p:cNvSpPr>
              <p:nvPr/>
            </p:nvSpPr>
            <p:spPr bwMode="auto">
              <a:xfrm>
                <a:off x="2347" y="3304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61172" name="Rectangle 52"/>
              <p:cNvSpPr>
                <a:spLocks noChangeArrowheads="1"/>
              </p:cNvSpPr>
              <p:nvPr/>
            </p:nvSpPr>
            <p:spPr bwMode="auto">
              <a:xfrm>
                <a:off x="1806" y="3304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61173" name="Rectangle 53"/>
              <p:cNvSpPr>
                <a:spLocks noChangeArrowheads="1"/>
              </p:cNvSpPr>
              <p:nvPr/>
            </p:nvSpPr>
            <p:spPr bwMode="auto">
              <a:xfrm>
                <a:off x="3428" y="2770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61174" name="Rectangle 54"/>
              <p:cNvSpPr>
                <a:spLocks noChangeArrowheads="1"/>
              </p:cNvSpPr>
              <p:nvPr/>
            </p:nvSpPr>
            <p:spPr bwMode="auto">
              <a:xfrm>
                <a:off x="2888" y="2770"/>
                <a:ext cx="540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61175" name="Rectangle 55"/>
              <p:cNvSpPr>
                <a:spLocks noChangeArrowheads="1"/>
              </p:cNvSpPr>
              <p:nvPr/>
            </p:nvSpPr>
            <p:spPr bwMode="auto">
              <a:xfrm>
                <a:off x="2347" y="2770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61176" name="Rectangle 56"/>
              <p:cNvSpPr>
                <a:spLocks noChangeArrowheads="1"/>
              </p:cNvSpPr>
              <p:nvPr/>
            </p:nvSpPr>
            <p:spPr bwMode="auto">
              <a:xfrm>
                <a:off x="1806" y="2770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61177" name="Rectangle 57"/>
              <p:cNvSpPr>
                <a:spLocks noChangeArrowheads="1"/>
              </p:cNvSpPr>
              <p:nvPr/>
            </p:nvSpPr>
            <p:spPr bwMode="auto">
              <a:xfrm>
                <a:off x="3428" y="2235"/>
                <a:ext cx="541" cy="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61178" name="Rectangle 58"/>
              <p:cNvSpPr>
                <a:spLocks noChangeArrowheads="1"/>
              </p:cNvSpPr>
              <p:nvPr/>
            </p:nvSpPr>
            <p:spPr bwMode="auto">
              <a:xfrm>
                <a:off x="2888" y="2235"/>
                <a:ext cx="540" cy="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61179" name="Rectangle 59"/>
              <p:cNvSpPr>
                <a:spLocks noChangeArrowheads="1"/>
              </p:cNvSpPr>
              <p:nvPr/>
            </p:nvSpPr>
            <p:spPr bwMode="auto">
              <a:xfrm>
                <a:off x="2347" y="2235"/>
                <a:ext cx="541" cy="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61180" name="Rectangle 60"/>
              <p:cNvSpPr>
                <a:spLocks noChangeArrowheads="1"/>
              </p:cNvSpPr>
              <p:nvPr/>
            </p:nvSpPr>
            <p:spPr bwMode="auto">
              <a:xfrm>
                <a:off x="1806" y="2235"/>
                <a:ext cx="541" cy="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61181" name="Rectangle 61"/>
              <p:cNvSpPr>
                <a:spLocks noChangeArrowheads="1"/>
              </p:cNvSpPr>
              <p:nvPr/>
            </p:nvSpPr>
            <p:spPr bwMode="auto">
              <a:xfrm>
                <a:off x="3428" y="1701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61182" name="Rectangle 62"/>
              <p:cNvSpPr>
                <a:spLocks noChangeArrowheads="1"/>
              </p:cNvSpPr>
              <p:nvPr/>
            </p:nvSpPr>
            <p:spPr bwMode="auto">
              <a:xfrm>
                <a:off x="2888" y="1701"/>
                <a:ext cx="540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61183" name="Rectangle 63"/>
              <p:cNvSpPr>
                <a:spLocks noChangeArrowheads="1"/>
              </p:cNvSpPr>
              <p:nvPr/>
            </p:nvSpPr>
            <p:spPr bwMode="auto">
              <a:xfrm>
                <a:off x="2347" y="1701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61184" name="Rectangle 64"/>
              <p:cNvSpPr>
                <a:spLocks noChangeArrowheads="1"/>
              </p:cNvSpPr>
              <p:nvPr/>
            </p:nvSpPr>
            <p:spPr bwMode="auto">
              <a:xfrm>
                <a:off x="1806" y="1701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61185" name="Line 65"/>
              <p:cNvSpPr>
                <a:spLocks noChangeShapeType="1"/>
              </p:cNvSpPr>
              <p:nvPr/>
            </p:nvSpPr>
            <p:spPr bwMode="auto">
              <a:xfrm>
                <a:off x="1806" y="1701"/>
                <a:ext cx="216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1186" name="Line 66"/>
              <p:cNvSpPr>
                <a:spLocks noChangeShapeType="1"/>
              </p:cNvSpPr>
              <p:nvPr/>
            </p:nvSpPr>
            <p:spPr bwMode="auto">
              <a:xfrm>
                <a:off x="1806" y="2235"/>
                <a:ext cx="21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1187" name="Line 67"/>
              <p:cNvSpPr>
                <a:spLocks noChangeShapeType="1"/>
              </p:cNvSpPr>
              <p:nvPr/>
            </p:nvSpPr>
            <p:spPr bwMode="auto">
              <a:xfrm>
                <a:off x="1806" y="2770"/>
                <a:ext cx="21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1188" name="Line 68"/>
              <p:cNvSpPr>
                <a:spLocks noChangeShapeType="1"/>
              </p:cNvSpPr>
              <p:nvPr/>
            </p:nvSpPr>
            <p:spPr bwMode="auto">
              <a:xfrm>
                <a:off x="1806" y="3304"/>
                <a:ext cx="21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1189" name="Line 69"/>
              <p:cNvSpPr>
                <a:spLocks noChangeShapeType="1"/>
              </p:cNvSpPr>
              <p:nvPr/>
            </p:nvSpPr>
            <p:spPr bwMode="auto">
              <a:xfrm>
                <a:off x="1806" y="3838"/>
                <a:ext cx="216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1190" name="Line 70"/>
              <p:cNvSpPr>
                <a:spLocks noChangeShapeType="1"/>
              </p:cNvSpPr>
              <p:nvPr/>
            </p:nvSpPr>
            <p:spPr bwMode="auto">
              <a:xfrm>
                <a:off x="1806" y="1701"/>
                <a:ext cx="0" cy="213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1191" name="Line 71"/>
              <p:cNvSpPr>
                <a:spLocks noChangeShapeType="1"/>
              </p:cNvSpPr>
              <p:nvPr/>
            </p:nvSpPr>
            <p:spPr bwMode="auto">
              <a:xfrm>
                <a:off x="2347" y="1701"/>
                <a:ext cx="0" cy="21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1192" name="Line 72"/>
              <p:cNvSpPr>
                <a:spLocks noChangeShapeType="1"/>
              </p:cNvSpPr>
              <p:nvPr/>
            </p:nvSpPr>
            <p:spPr bwMode="auto">
              <a:xfrm>
                <a:off x="2888" y="1701"/>
                <a:ext cx="0" cy="21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1193" name="Line 73"/>
              <p:cNvSpPr>
                <a:spLocks noChangeShapeType="1"/>
              </p:cNvSpPr>
              <p:nvPr/>
            </p:nvSpPr>
            <p:spPr bwMode="auto">
              <a:xfrm>
                <a:off x="3428" y="1701"/>
                <a:ext cx="0" cy="21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1194" name="Line 74"/>
              <p:cNvSpPr>
                <a:spLocks noChangeShapeType="1"/>
              </p:cNvSpPr>
              <p:nvPr/>
            </p:nvSpPr>
            <p:spPr bwMode="auto">
              <a:xfrm>
                <a:off x="3969" y="1701"/>
                <a:ext cx="0" cy="213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1195" name="Line 75"/>
              <p:cNvSpPr>
                <a:spLocks noChangeShapeType="1"/>
              </p:cNvSpPr>
              <p:nvPr/>
            </p:nvSpPr>
            <p:spPr bwMode="auto">
              <a:xfrm flipH="1" flipV="1">
                <a:off x="1429" y="1389"/>
                <a:ext cx="362" cy="31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61196" name="Group 76"/>
            <p:cNvGrpSpPr>
              <a:grpSpLocks/>
            </p:cNvGrpSpPr>
            <p:nvPr/>
          </p:nvGrpSpPr>
          <p:grpSpPr bwMode="auto">
            <a:xfrm>
              <a:off x="720" y="1872"/>
              <a:ext cx="497" cy="742"/>
              <a:chOff x="1337" y="1162"/>
              <a:chExt cx="545" cy="742"/>
            </a:xfrm>
          </p:grpSpPr>
          <p:sp>
            <p:nvSpPr>
              <p:cNvPr id="261197" name="Text Box 77"/>
              <p:cNvSpPr txBox="1">
                <a:spLocks noChangeArrowheads="1"/>
              </p:cNvSpPr>
              <p:nvPr/>
            </p:nvSpPr>
            <p:spPr bwMode="auto">
              <a:xfrm>
                <a:off x="1472" y="1162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261198" name="Text Box 78"/>
              <p:cNvSpPr txBox="1">
                <a:spLocks noChangeArrowheads="1"/>
              </p:cNvSpPr>
              <p:nvPr/>
            </p:nvSpPr>
            <p:spPr bwMode="auto">
              <a:xfrm>
                <a:off x="1609" y="1344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261199" name="Text Box 79"/>
              <p:cNvSpPr txBox="1">
                <a:spLocks noChangeArrowheads="1"/>
              </p:cNvSpPr>
              <p:nvPr/>
            </p:nvSpPr>
            <p:spPr bwMode="auto">
              <a:xfrm>
                <a:off x="1337" y="1480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D</a:t>
                </a:r>
              </a:p>
            </p:txBody>
          </p:sp>
          <p:sp>
            <p:nvSpPr>
              <p:cNvPr id="261200" name="Text Box 80"/>
              <p:cNvSpPr txBox="1">
                <a:spLocks noChangeArrowheads="1"/>
              </p:cNvSpPr>
              <p:nvPr/>
            </p:nvSpPr>
            <p:spPr bwMode="auto">
              <a:xfrm>
                <a:off x="1473" y="1616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C</a:t>
                </a:r>
              </a:p>
            </p:txBody>
          </p:sp>
        </p:grpSp>
        <p:grpSp>
          <p:nvGrpSpPr>
            <p:cNvPr id="261201" name="Group 81"/>
            <p:cNvGrpSpPr>
              <a:grpSpLocks/>
            </p:cNvGrpSpPr>
            <p:nvPr/>
          </p:nvGrpSpPr>
          <p:grpSpPr bwMode="auto">
            <a:xfrm>
              <a:off x="1152" y="2055"/>
              <a:ext cx="1668" cy="297"/>
              <a:chOff x="1248" y="2103"/>
              <a:chExt cx="1668" cy="297"/>
            </a:xfrm>
          </p:grpSpPr>
          <p:sp>
            <p:nvSpPr>
              <p:cNvPr id="261202" name="Text Box 82"/>
              <p:cNvSpPr txBox="1">
                <a:spLocks noChangeArrowheads="1"/>
              </p:cNvSpPr>
              <p:nvPr/>
            </p:nvSpPr>
            <p:spPr bwMode="auto">
              <a:xfrm>
                <a:off x="1248" y="2112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261203" name="Text Box 83"/>
              <p:cNvSpPr txBox="1">
                <a:spLocks noChangeArrowheads="1"/>
              </p:cNvSpPr>
              <p:nvPr/>
            </p:nvSpPr>
            <p:spPr bwMode="auto">
              <a:xfrm>
                <a:off x="2121" y="2103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261204" name="Text Box 84"/>
              <p:cNvSpPr txBox="1">
                <a:spLocks noChangeArrowheads="1"/>
              </p:cNvSpPr>
              <p:nvPr/>
            </p:nvSpPr>
            <p:spPr bwMode="auto">
              <a:xfrm>
                <a:off x="1689" y="2103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261205" name="Text Box 85"/>
              <p:cNvSpPr txBox="1">
                <a:spLocks noChangeArrowheads="1"/>
              </p:cNvSpPr>
              <p:nvPr/>
            </p:nvSpPr>
            <p:spPr bwMode="auto">
              <a:xfrm>
                <a:off x="2553" y="2103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10</a:t>
                </a:r>
              </a:p>
            </p:txBody>
          </p:sp>
        </p:grpSp>
        <p:grpSp>
          <p:nvGrpSpPr>
            <p:cNvPr id="261206" name="Group 86"/>
            <p:cNvGrpSpPr>
              <a:grpSpLocks/>
            </p:cNvGrpSpPr>
            <p:nvPr/>
          </p:nvGrpSpPr>
          <p:grpSpPr bwMode="auto">
            <a:xfrm>
              <a:off x="720" y="2544"/>
              <a:ext cx="363" cy="1536"/>
              <a:chOff x="816" y="2592"/>
              <a:chExt cx="363" cy="1536"/>
            </a:xfrm>
          </p:grpSpPr>
          <p:sp>
            <p:nvSpPr>
              <p:cNvPr id="261207" name="Text Box 87"/>
              <p:cNvSpPr txBox="1">
                <a:spLocks noChangeArrowheads="1"/>
              </p:cNvSpPr>
              <p:nvPr/>
            </p:nvSpPr>
            <p:spPr bwMode="auto">
              <a:xfrm>
                <a:off x="816" y="2592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261208" name="Text Box 88"/>
              <p:cNvSpPr txBox="1">
                <a:spLocks noChangeArrowheads="1"/>
              </p:cNvSpPr>
              <p:nvPr/>
            </p:nvSpPr>
            <p:spPr bwMode="auto">
              <a:xfrm>
                <a:off x="816" y="3408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261209" name="Text Box 89"/>
              <p:cNvSpPr txBox="1">
                <a:spLocks noChangeArrowheads="1"/>
              </p:cNvSpPr>
              <p:nvPr/>
            </p:nvSpPr>
            <p:spPr bwMode="auto">
              <a:xfrm>
                <a:off x="816" y="2976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261210" name="Text Box 90"/>
              <p:cNvSpPr txBox="1">
                <a:spLocks noChangeArrowheads="1"/>
              </p:cNvSpPr>
              <p:nvPr/>
            </p:nvSpPr>
            <p:spPr bwMode="auto">
              <a:xfrm>
                <a:off x="816" y="3840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10</a:t>
                </a:r>
              </a:p>
            </p:txBody>
          </p:sp>
        </p:grpSp>
        <p:sp>
          <p:nvSpPr>
            <p:cNvPr id="261211" name="Text Box 91"/>
            <p:cNvSpPr txBox="1">
              <a:spLocks noChangeArrowheads="1"/>
            </p:cNvSpPr>
            <p:nvPr/>
          </p:nvSpPr>
          <p:spPr bwMode="auto">
            <a:xfrm>
              <a:off x="2016" y="37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261213" name="Text Box 93"/>
            <p:cNvSpPr txBox="1">
              <a:spLocks noChangeArrowheads="1"/>
            </p:cNvSpPr>
            <p:nvPr/>
          </p:nvSpPr>
          <p:spPr bwMode="auto">
            <a:xfrm>
              <a:off x="2016" y="33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261214" name="Text Box 94"/>
            <p:cNvSpPr txBox="1">
              <a:spLocks noChangeArrowheads="1"/>
            </p:cNvSpPr>
            <p:nvPr/>
          </p:nvSpPr>
          <p:spPr bwMode="auto">
            <a:xfrm>
              <a:off x="2016" y="29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261215" name="Text Box 95"/>
            <p:cNvSpPr txBox="1">
              <a:spLocks noChangeArrowheads="1"/>
            </p:cNvSpPr>
            <p:nvPr/>
          </p:nvSpPr>
          <p:spPr bwMode="auto">
            <a:xfrm>
              <a:off x="1584" y="244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261216" name="Text Box 96"/>
            <p:cNvSpPr txBox="1">
              <a:spLocks noChangeArrowheads="1"/>
            </p:cNvSpPr>
            <p:nvPr/>
          </p:nvSpPr>
          <p:spPr bwMode="auto">
            <a:xfrm>
              <a:off x="2448" y="29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261217" name="Text Box 97"/>
            <p:cNvSpPr txBox="1">
              <a:spLocks noChangeArrowheads="1"/>
            </p:cNvSpPr>
            <p:nvPr/>
          </p:nvSpPr>
          <p:spPr bwMode="auto">
            <a:xfrm>
              <a:off x="1584" y="29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1</a:t>
              </a:r>
            </a:p>
          </p:txBody>
        </p:sp>
        <p:grpSp>
          <p:nvGrpSpPr>
            <p:cNvPr id="261218" name="Group 98"/>
            <p:cNvGrpSpPr>
              <a:grpSpLocks/>
            </p:cNvGrpSpPr>
            <p:nvPr/>
          </p:nvGrpSpPr>
          <p:grpSpPr bwMode="auto">
            <a:xfrm>
              <a:off x="1152" y="3360"/>
              <a:ext cx="720" cy="288"/>
              <a:chOff x="1296" y="3408"/>
              <a:chExt cx="720" cy="288"/>
            </a:xfrm>
          </p:grpSpPr>
          <p:sp>
            <p:nvSpPr>
              <p:cNvPr id="261219" name="Text Box 99"/>
              <p:cNvSpPr txBox="1">
                <a:spLocks noChangeArrowheads="1"/>
              </p:cNvSpPr>
              <p:nvPr/>
            </p:nvSpPr>
            <p:spPr bwMode="auto">
              <a:xfrm>
                <a:off x="1296" y="3408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261220" name="Text Box 100"/>
              <p:cNvSpPr txBox="1">
                <a:spLocks noChangeArrowheads="1"/>
              </p:cNvSpPr>
              <p:nvPr/>
            </p:nvSpPr>
            <p:spPr bwMode="auto">
              <a:xfrm>
                <a:off x="1728" y="3408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1</a:t>
                </a:r>
              </a:p>
            </p:txBody>
          </p:sp>
        </p:grpSp>
      </p:grpSp>
      <p:graphicFrame>
        <p:nvGraphicFramePr>
          <p:cNvPr id="261223" name="Object 1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344077"/>
              </p:ext>
            </p:extLst>
          </p:nvPr>
        </p:nvGraphicFramePr>
        <p:xfrm>
          <a:off x="899592" y="2723456"/>
          <a:ext cx="3235325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30" name="Equation" r:id="rId3" imgW="1904760" imgH="266400" progId="Equation.3">
                  <p:embed/>
                </p:oleObj>
              </mc:Choice>
              <mc:Fallback>
                <p:oleObj name="Equation" r:id="rId3" imgW="190476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723456"/>
                        <a:ext cx="3235325" cy="417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1224" name="Rectangle 104"/>
          <p:cNvSpPr>
            <a:spLocks noChangeArrowheads="1"/>
          </p:cNvSpPr>
          <p:nvPr/>
        </p:nvSpPr>
        <p:spPr bwMode="auto">
          <a:xfrm>
            <a:off x="1543050" y="4572000"/>
            <a:ext cx="1219200" cy="12192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1227" name="Rectangle 107"/>
          <p:cNvSpPr>
            <a:spLocks noChangeArrowheads="1"/>
          </p:cNvSpPr>
          <p:nvPr/>
        </p:nvSpPr>
        <p:spPr bwMode="auto">
          <a:xfrm>
            <a:off x="2228850" y="4572000"/>
            <a:ext cx="1219200" cy="533400"/>
          </a:xfrm>
          <a:prstGeom prst="rect">
            <a:avLst/>
          </a:prstGeom>
          <a:solidFill>
            <a:srgbClr val="FF00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1228" name="Rectangle 108"/>
          <p:cNvSpPr>
            <a:spLocks noChangeArrowheads="1"/>
          </p:cNvSpPr>
          <p:nvPr/>
        </p:nvSpPr>
        <p:spPr bwMode="auto">
          <a:xfrm>
            <a:off x="1619250" y="3886200"/>
            <a:ext cx="381000" cy="1219200"/>
          </a:xfrm>
          <a:prstGeom prst="rect">
            <a:avLst/>
          </a:prstGeom>
          <a:solidFill>
            <a:srgbClr val="CC00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1229" name="Rectangle 109"/>
          <p:cNvSpPr>
            <a:spLocks noChangeArrowheads="1"/>
          </p:cNvSpPr>
          <p:nvPr/>
        </p:nvSpPr>
        <p:spPr bwMode="auto">
          <a:xfrm>
            <a:off x="857250" y="5257800"/>
            <a:ext cx="1143000" cy="609600"/>
          </a:xfrm>
          <a:prstGeom prst="rect">
            <a:avLst/>
          </a:prstGeom>
          <a:solidFill>
            <a:srgbClr val="00FF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1230" name="Rectangle 110"/>
          <p:cNvSpPr>
            <a:spLocks noChangeArrowheads="1"/>
          </p:cNvSpPr>
          <p:nvPr/>
        </p:nvSpPr>
        <p:spPr bwMode="auto">
          <a:xfrm>
            <a:off x="2228850" y="5410200"/>
            <a:ext cx="533400" cy="1066800"/>
          </a:xfrm>
          <a:prstGeom prst="rect">
            <a:avLst/>
          </a:prstGeom>
          <a:solidFill>
            <a:srgbClr val="FFFF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1232" name="Line 112"/>
          <p:cNvSpPr>
            <a:spLocks noChangeShapeType="1"/>
          </p:cNvSpPr>
          <p:nvPr/>
        </p:nvSpPr>
        <p:spPr bwMode="auto">
          <a:xfrm flipH="1">
            <a:off x="2133600" y="3429000"/>
            <a:ext cx="2286000" cy="17526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1233" name="Line 113"/>
          <p:cNvSpPr>
            <a:spLocks noChangeShapeType="1"/>
          </p:cNvSpPr>
          <p:nvPr/>
        </p:nvSpPr>
        <p:spPr bwMode="auto">
          <a:xfrm flipH="1">
            <a:off x="3200400" y="3429000"/>
            <a:ext cx="2209800" cy="13716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1234" name="Line 114"/>
          <p:cNvSpPr>
            <a:spLocks noChangeShapeType="1"/>
          </p:cNvSpPr>
          <p:nvPr/>
        </p:nvSpPr>
        <p:spPr bwMode="auto">
          <a:xfrm flipH="1">
            <a:off x="1981200" y="3429000"/>
            <a:ext cx="4419600" cy="9144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1235" name="Line 115"/>
          <p:cNvSpPr>
            <a:spLocks noChangeShapeType="1"/>
          </p:cNvSpPr>
          <p:nvPr/>
        </p:nvSpPr>
        <p:spPr bwMode="auto">
          <a:xfrm flipH="1">
            <a:off x="1371600" y="3352800"/>
            <a:ext cx="5867400" cy="2286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1236" name="Line 116"/>
          <p:cNvSpPr>
            <a:spLocks noChangeShapeType="1"/>
          </p:cNvSpPr>
          <p:nvPr/>
        </p:nvSpPr>
        <p:spPr bwMode="auto">
          <a:xfrm flipH="1">
            <a:off x="2743200" y="3429000"/>
            <a:ext cx="5410200" cy="21336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1237" name="Text Box 117"/>
          <p:cNvSpPr txBox="1">
            <a:spLocks noChangeArrowheads="1"/>
          </p:cNvSpPr>
          <p:nvPr/>
        </p:nvSpPr>
        <p:spPr bwMode="auto">
          <a:xfrm>
            <a:off x="4038600" y="4191000"/>
            <a:ext cx="365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有没有问题？</a:t>
            </a:r>
          </a:p>
        </p:txBody>
      </p:sp>
      <p:graphicFrame>
        <p:nvGraphicFramePr>
          <p:cNvPr id="261238" name="Object 1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3210935"/>
              </p:ext>
            </p:extLst>
          </p:nvPr>
        </p:nvGraphicFramePr>
        <p:xfrm>
          <a:off x="3529013" y="3657600"/>
          <a:ext cx="55435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31" name="公式" r:id="rId5" imgW="2463480" imgH="215640" progId="Equation.3">
                  <p:embed/>
                </p:oleObj>
              </mc:Choice>
              <mc:Fallback>
                <p:oleObj name="公式" r:id="rId5" imgW="2463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9013" y="3657600"/>
                        <a:ext cx="5543550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239" name="Object 1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9107231"/>
              </p:ext>
            </p:extLst>
          </p:nvPr>
        </p:nvGraphicFramePr>
        <p:xfrm>
          <a:off x="4157663" y="3060700"/>
          <a:ext cx="514350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32" name="公式" r:id="rId7" imgW="228600" imgH="164880" progId="Equation.3">
                  <p:embed/>
                </p:oleObj>
              </mc:Choice>
              <mc:Fallback>
                <p:oleObj name="公式" r:id="rId7" imgW="22860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7663" y="3060700"/>
                        <a:ext cx="514350" cy="334963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240" name="Object 1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817665"/>
              </p:ext>
            </p:extLst>
          </p:nvPr>
        </p:nvGraphicFramePr>
        <p:xfrm>
          <a:off x="5086350" y="2971800"/>
          <a:ext cx="7429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33" name="公式" r:id="rId9" imgW="330120" imgH="215640" progId="Equation.3">
                  <p:embed/>
                </p:oleObj>
              </mc:Choice>
              <mc:Fallback>
                <p:oleObj name="公式" r:id="rId9" imgW="330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6350" y="2971800"/>
                        <a:ext cx="742950" cy="4381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241" name="Object 1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8939938"/>
              </p:ext>
            </p:extLst>
          </p:nvPr>
        </p:nvGraphicFramePr>
        <p:xfrm>
          <a:off x="6000750" y="2959100"/>
          <a:ext cx="74295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34" name="公式" r:id="rId11" imgW="330120" imgH="215640" progId="Equation.3">
                  <p:embed/>
                </p:oleObj>
              </mc:Choice>
              <mc:Fallback>
                <p:oleObj name="公式" r:id="rId11" imgW="330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0" y="2959100"/>
                        <a:ext cx="742950" cy="436563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242" name="Object 1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8052486"/>
              </p:ext>
            </p:extLst>
          </p:nvPr>
        </p:nvGraphicFramePr>
        <p:xfrm>
          <a:off x="6953250" y="2990850"/>
          <a:ext cx="6858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35" name="公式" r:id="rId13" imgW="304560" imgH="215640" progId="Equation.3">
                  <p:embed/>
                </p:oleObj>
              </mc:Choice>
              <mc:Fallback>
                <p:oleObj name="公式" r:id="rId13" imgW="3045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0" y="2990850"/>
                        <a:ext cx="685800" cy="4381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243" name="Object 1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9012782"/>
              </p:ext>
            </p:extLst>
          </p:nvPr>
        </p:nvGraphicFramePr>
        <p:xfrm>
          <a:off x="7829550" y="3048000"/>
          <a:ext cx="6858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36" name="公式" r:id="rId15" imgW="304560" imgH="164880" progId="Equation.3">
                  <p:embed/>
                </p:oleObj>
              </mc:Choice>
              <mc:Fallback>
                <p:oleObj name="公式" r:id="rId15" imgW="3045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9550" y="3048000"/>
                        <a:ext cx="685800" cy="3365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1244" name="Text Box 124"/>
          <p:cNvSpPr txBox="1">
            <a:spLocks noChangeArrowheads="1"/>
          </p:cNvSpPr>
          <p:nvPr/>
        </p:nvSpPr>
        <p:spPr bwMode="auto">
          <a:xfrm>
            <a:off x="4038600" y="4648200"/>
            <a:ext cx="4724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大框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(AC)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包含的最小项被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个小框完全包含，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AC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是多余的项。</a:t>
            </a:r>
          </a:p>
        </p:txBody>
      </p:sp>
      <p:graphicFrame>
        <p:nvGraphicFramePr>
          <p:cNvPr id="261245" name="Object 1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8795890"/>
              </p:ext>
            </p:extLst>
          </p:nvPr>
        </p:nvGraphicFramePr>
        <p:xfrm>
          <a:off x="3938588" y="6019800"/>
          <a:ext cx="46863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37" name="公式" r:id="rId17" imgW="2082600" imgH="215640" progId="Equation.3">
                  <p:embed/>
                </p:oleObj>
              </mc:Choice>
              <mc:Fallback>
                <p:oleObj name="公式" r:id="rId17" imgW="20826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8588" y="6019800"/>
                        <a:ext cx="4686300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1246" name="Text Box 126"/>
          <p:cNvSpPr txBox="1">
            <a:spLocks noChangeArrowheads="1"/>
          </p:cNvSpPr>
          <p:nvPr/>
        </p:nvSpPr>
        <p:spPr bwMode="auto">
          <a:xfrm>
            <a:off x="4038600" y="5486400"/>
            <a:ext cx="472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最简表达式应为：</a:t>
            </a:r>
          </a:p>
        </p:txBody>
      </p:sp>
    </p:spTree>
    <p:extLst>
      <p:ext uri="{BB962C8B-B14F-4D97-AF65-F5344CB8AC3E}">
        <p14:creationId xmlns:p14="http://schemas.microsoft.com/office/powerpoint/2010/main" val="343871115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6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26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2612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61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261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6" dur="500"/>
                                        <p:tgtEl>
                                          <p:spTgt spid="2612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61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6" dur="500"/>
                                        <p:tgtEl>
                                          <p:spTgt spid="261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1" dur="500"/>
                                        <p:tgtEl>
                                          <p:spTgt spid="2612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61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1" dur="500"/>
                                        <p:tgtEl>
                                          <p:spTgt spid="261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6" dur="500"/>
                                        <p:tgtEl>
                                          <p:spTgt spid="2612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61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6" dur="500"/>
                                        <p:tgtEl>
                                          <p:spTgt spid="261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1" dur="500"/>
                                        <p:tgtEl>
                                          <p:spTgt spid="2612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61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61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61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61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61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61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61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261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224" grpId="0" animBg="1"/>
      <p:bldP spid="261227" grpId="0" animBg="1"/>
      <p:bldP spid="261228" grpId="0" animBg="1"/>
      <p:bldP spid="261229" grpId="0" animBg="1"/>
      <p:bldP spid="261230" grpId="0" animBg="1"/>
      <p:bldP spid="261232" grpId="0" animBg="1"/>
      <p:bldP spid="261233" grpId="0" animBg="1"/>
      <p:bldP spid="261234" grpId="0" animBg="1"/>
      <p:bldP spid="261235" grpId="0" animBg="1"/>
      <p:bldP spid="261236" grpId="0" animBg="1"/>
      <p:bldP spid="261237" grpId="0" autoUpdateAnimBg="0"/>
      <p:bldP spid="261244" grpId="0" autoUpdateAnimBg="0"/>
      <p:bldP spid="261246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</a:t>
            </a: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5F950-020C-4878-A05C-16530E716A04}" type="slidenum">
              <a:rPr lang="en-US" altLang="zh-CN">
                <a:latin typeface="+mn-ea"/>
                <a:ea typeface="+mn-ea"/>
              </a:rPr>
              <a:pPr/>
              <a:t>35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2990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/>
              <a:t>2.3 </a:t>
            </a:r>
            <a:r>
              <a:rPr lang="zh-CN" altLang="en-US"/>
              <a:t>图解法</a:t>
            </a:r>
            <a:r>
              <a:rPr lang="en-US" altLang="zh-CN"/>
              <a:t>(</a:t>
            </a:r>
            <a:r>
              <a:rPr lang="zh-CN" altLang="en-US"/>
              <a:t>卡诺图</a:t>
            </a:r>
            <a:r>
              <a:rPr lang="en-US" altLang="zh-CN"/>
              <a:t>)</a:t>
            </a:r>
            <a:r>
              <a:rPr lang="zh-CN" altLang="en-US"/>
              <a:t>化简逻辑函数</a:t>
            </a:r>
          </a:p>
          <a:p>
            <a:pPr lvl="1"/>
            <a:r>
              <a:rPr lang="zh-CN" altLang="en-US"/>
              <a:t>卡诺图化简的步骤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81000" y="2819400"/>
            <a:ext cx="69993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1 </a:t>
            </a:r>
            <a:r>
              <a:rPr lang="zh-CN" altLang="en-US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画图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：按照循环码规律指定卡诺图变量取值；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81000" y="3284984"/>
            <a:ext cx="89435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2 </a:t>
            </a:r>
            <a:r>
              <a:rPr lang="zh-CN" altLang="en-US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填数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：在函数最小项对应的小方块填“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1”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，其他方块填“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0”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；</a:t>
            </a: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381000" y="3789040"/>
            <a:ext cx="8534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3 </a:t>
            </a:r>
            <a:r>
              <a:rPr lang="zh-CN" altLang="en-US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合并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：合并相邻填“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1”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的小方块，两个方块合并消去一个变量（一维块）；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个方块合并消去两个变量（二维块）；</a:t>
            </a: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381000" y="5085184"/>
            <a:ext cx="8610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5 </a:t>
            </a:r>
            <a:r>
              <a:rPr lang="zh-CN" altLang="en-US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不要漏、不冗余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：使每一最小项至少被合并包含过一次；每个合并的圈中，至少要有一个“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1”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没有被圈过，否则这个圈就是多余的。</a:t>
            </a: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381000" y="4623792"/>
            <a:ext cx="90524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4 </a:t>
            </a:r>
            <a:r>
              <a:rPr lang="zh-CN" altLang="en-US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先大后小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：合并过程中先找大圈合并，圈越大消去的变量越多；</a:t>
            </a:r>
          </a:p>
        </p:txBody>
      </p:sp>
    </p:spTree>
    <p:extLst>
      <p:ext uri="{BB962C8B-B14F-4D97-AF65-F5344CB8AC3E}">
        <p14:creationId xmlns:p14="http://schemas.microsoft.com/office/powerpoint/2010/main" val="255269957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  <p:bldP spid="12" grpId="0" autoUpdateAnimBg="0"/>
      <p:bldP spid="13" grpId="0" autoUpdateAnimBg="0"/>
      <p:bldP spid="14" grpId="0" autoUpdateAnimBg="0"/>
      <p:bldP spid="15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</a:t>
            </a:r>
          </a:p>
        </p:txBody>
      </p:sp>
      <p:sp>
        <p:nvSpPr>
          <p:cNvPr id="6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E2C1-E52F-46EC-ABAF-0C0A8CBFC2EC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2949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/>
              <a:t>图解法求解反函数</a:t>
            </a:r>
          </a:p>
          <a:p>
            <a:endParaRPr lang="en-US" altLang="zh-CN"/>
          </a:p>
        </p:txBody>
      </p:sp>
      <p:graphicFrame>
        <p:nvGraphicFramePr>
          <p:cNvPr id="2949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0573217"/>
              </p:ext>
            </p:extLst>
          </p:nvPr>
        </p:nvGraphicFramePr>
        <p:xfrm>
          <a:off x="949325" y="2209800"/>
          <a:ext cx="476726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17" name="公式" r:id="rId3" imgW="2057400" imgH="215640" progId="Equation.3">
                  <p:embed/>
                </p:oleObj>
              </mc:Choice>
              <mc:Fallback>
                <p:oleObj name="公式" r:id="rId3" imgW="2057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325" y="2209800"/>
                        <a:ext cx="4767263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4917" name="Group 5"/>
          <p:cNvGrpSpPr>
            <a:grpSpLocks/>
          </p:cNvGrpSpPr>
          <p:nvPr/>
        </p:nvGrpSpPr>
        <p:grpSpPr bwMode="auto">
          <a:xfrm>
            <a:off x="4343400" y="2667000"/>
            <a:ext cx="4537075" cy="2376488"/>
            <a:chOff x="1111" y="1920"/>
            <a:chExt cx="2858" cy="1497"/>
          </a:xfrm>
        </p:grpSpPr>
        <p:grpSp>
          <p:nvGrpSpPr>
            <p:cNvPr id="294918" name="Group 6"/>
            <p:cNvGrpSpPr>
              <a:grpSpLocks/>
            </p:cNvGrpSpPr>
            <p:nvPr/>
          </p:nvGrpSpPr>
          <p:grpSpPr bwMode="auto">
            <a:xfrm>
              <a:off x="1156" y="2057"/>
              <a:ext cx="2813" cy="1360"/>
              <a:chOff x="1156" y="1707"/>
              <a:chExt cx="2813" cy="1360"/>
            </a:xfrm>
          </p:grpSpPr>
          <p:sp>
            <p:nvSpPr>
              <p:cNvPr id="294919" name="Rectangle 7"/>
              <p:cNvSpPr>
                <a:spLocks noChangeArrowheads="1"/>
              </p:cNvSpPr>
              <p:nvPr/>
            </p:nvSpPr>
            <p:spPr bwMode="auto">
              <a:xfrm>
                <a:off x="3357" y="2591"/>
                <a:ext cx="612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94920" name="Rectangle 8"/>
              <p:cNvSpPr>
                <a:spLocks noChangeArrowheads="1"/>
              </p:cNvSpPr>
              <p:nvPr/>
            </p:nvSpPr>
            <p:spPr bwMode="auto">
              <a:xfrm>
                <a:off x="2744" y="2591"/>
                <a:ext cx="613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94921" name="Rectangle 9"/>
              <p:cNvSpPr>
                <a:spLocks noChangeArrowheads="1"/>
              </p:cNvSpPr>
              <p:nvPr/>
            </p:nvSpPr>
            <p:spPr bwMode="auto">
              <a:xfrm>
                <a:off x="2132" y="2591"/>
                <a:ext cx="612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94922" name="Rectangle 10"/>
              <p:cNvSpPr>
                <a:spLocks noChangeArrowheads="1"/>
              </p:cNvSpPr>
              <p:nvPr/>
            </p:nvSpPr>
            <p:spPr bwMode="auto">
              <a:xfrm>
                <a:off x="1519" y="2591"/>
                <a:ext cx="613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94923" name="Rectangle 11"/>
              <p:cNvSpPr>
                <a:spLocks noChangeArrowheads="1"/>
              </p:cNvSpPr>
              <p:nvPr/>
            </p:nvSpPr>
            <p:spPr bwMode="auto">
              <a:xfrm>
                <a:off x="3357" y="2115"/>
                <a:ext cx="612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94924" name="Rectangle 12"/>
              <p:cNvSpPr>
                <a:spLocks noChangeArrowheads="1"/>
              </p:cNvSpPr>
              <p:nvPr/>
            </p:nvSpPr>
            <p:spPr bwMode="auto">
              <a:xfrm>
                <a:off x="2744" y="2115"/>
                <a:ext cx="613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kumimoji="0" lang="en-US" altLang="zh-CN" b="1">
                    <a:latin typeface="Arial" charset="0"/>
                    <a:ea typeface="幼圆" pitchFamily="49" charset="-122"/>
                  </a:rPr>
                  <a:t> </a:t>
                </a:r>
              </a:p>
            </p:txBody>
          </p:sp>
          <p:sp>
            <p:nvSpPr>
              <p:cNvPr id="294925" name="Rectangle 13"/>
              <p:cNvSpPr>
                <a:spLocks noChangeArrowheads="1"/>
              </p:cNvSpPr>
              <p:nvPr/>
            </p:nvSpPr>
            <p:spPr bwMode="auto">
              <a:xfrm>
                <a:off x="2132" y="2115"/>
                <a:ext cx="612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94926" name="Rectangle 14"/>
              <p:cNvSpPr>
                <a:spLocks noChangeArrowheads="1"/>
              </p:cNvSpPr>
              <p:nvPr/>
            </p:nvSpPr>
            <p:spPr bwMode="auto">
              <a:xfrm>
                <a:off x="1519" y="2115"/>
                <a:ext cx="613" cy="4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kumimoji="0" lang="zh-CN" altLang="zh-CN" sz="1800">
                  <a:latin typeface="Arial" charset="0"/>
                </a:endParaRPr>
              </a:p>
            </p:txBody>
          </p:sp>
          <p:sp>
            <p:nvSpPr>
              <p:cNvPr id="294927" name="Line 15"/>
              <p:cNvSpPr>
                <a:spLocks noChangeShapeType="1"/>
              </p:cNvSpPr>
              <p:nvPr/>
            </p:nvSpPr>
            <p:spPr bwMode="auto">
              <a:xfrm>
                <a:off x="1519" y="2115"/>
                <a:ext cx="245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4928" name="Line 16"/>
              <p:cNvSpPr>
                <a:spLocks noChangeShapeType="1"/>
              </p:cNvSpPr>
              <p:nvPr/>
            </p:nvSpPr>
            <p:spPr bwMode="auto">
              <a:xfrm>
                <a:off x="1519" y="2591"/>
                <a:ext cx="24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4929" name="Line 17"/>
              <p:cNvSpPr>
                <a:spLocks noChangeShapeType="1"/>
              </p:cNvSpPr>
              <p:nvPr/>
            </p:nvSpPr>
            <p:spPr bwMode="auto">
              <a:xfrm>
                <a:off x="1519" y="3067"/>
                <a:ext cx="245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4930" name="Line 18"/>
              <p:cNvSpPr>
                <a:spLocks noChangeShapeType="1"/>
              </p:cNvSpPr>
              <p:nvPr/>
            </p:nvSpPr>
            <p:spPr bwMode="auto">
              <a:xfrm>
                <a:off x="1519" y="2115"/>
                <a:ext cx="0" cy="95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4931" name="Line 19"/>
              <p:cNvSpPr>
                <a:spLocks noChangeShapeType="1"/>
              </p:cNvSpPr>
              <p:nvPr/>
            </p:nvSpPr>
            <p:spPr bwMode="auto">
              <a:xfrm>
                <a:off x="2132" y="2115"/>
                <a:ext cx="0" cy="9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4932" name="Line 20"/>
              <p:cNvSpPr>
                <a:spLocks noChangeShapeType="1"/>
              </p:cNvSpPr>
              <p:nvPr/>
            </p:nvSpPr>
            <p:spPr bwMode="auto">
              <a:xfrm>
                <a:off x="2744" y="2115"/>
                <a:ext cx="0" cy="9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4933" name="Line 21"/>
              <p:cNvSpPr>
                <a:spLocks noChangeShapeType="1"/>
              </p:cNvSpPr>
              <p:nvPr/>
            </p:nvSpPr>
            <p:spPr bwMode="auto">
              <a:xfrm>
                <a:off x="3357" y="2115"/>
                <a:ext cx="0" cy="9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4934" name="Line 22"/>
              <p:cNvSpPr>
                <a:spLocks noChangeShapeType="1"/>
              </p:cNvSpPr>
              <p:nvPr/>
            </p:nvSpPr>
            <p:spPr bwMode="auto">
              <a:xfrm>
                <a:off x="3969" y="2115"/>
                <a:ext cx="0" cy="95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4935" name="Line 23"/>
              <p:cNvSpPr>
                <a:spLocks noChangeShapeType="1"/>
              </p:cNvSpPr>
              <p:nvPr/>
            </p:nvSpPr>
            <p:spPr bwMode="auto">
              <a:xfrm>
                <a:off x="1156" y="1707"/>
                <a:ext cx="363" cy="40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94936" name="Group 24"/>
            <p:cNvGrpSpPr>
              <a:grpSpLocks/>
            </p:cNvGrpSpPr>
            <p:nvPr/>
          </p:nvGrpSpPr>
          <p:grpSpPr bwMode="auto">
            <a:xfrm>
              <a:off x="1111" y="1920"/>
              <a:ext cx="545" cy="606"/>
              <a:chOff x="1111" y="1570"/>
              <a:chExt cx="545" cy="606"/>
            </a:xfrm>
          </p:grpSpPr>
          <p:sp>
            <p:nvSpPr>
              <p:cNvPr id="294937" name="Text Box 25"/>
              <p:cNvSpPr txBox="1">
                <a:spLocks noChangeArrowheads="1"/>
              </p:cNvSpPr>
              <p:nvPr/>
            </p:nvSpPr>
            <p:spPr bwMode="auto">
              <a:xfrm>
                <a:off x="1246" y="1570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294938" name="Text Box 26"/>
              <p:cNvSpPr txBox="1">
                <a:spLocks noChangeArrowheads="1"/>
              </p:cNvSpPr>
              <p:nvPr/>
            </p:nvSpPr>
            <p:spPr bwMode="auto">
              <a:xfrm>
                <a:off x="1383" y="1752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294939" name="Text Box 27"/>
              <p:cNvSpPr txBox="1">
                <a:spLocks noChangeArrowheads="1"/>
              </p:cNvSpPr>
              <p:nvPr/>
            </p:nvSpPr>
            <p:spPr bwMode="auto">
              <a:xfrm>
                <a:off x="1111" y="1888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C</a:t>
                </a:r>
              </a:p>
            </p:txBody>
          </p:sp>
        </p:grpSp>
        <p:grpSp>
          <p:nvGrpSpPr>
            <p:cNvPr id="294940" name="Group 28"/>
            <p:cNvGrpSpPr>
              <a:grpSpLocks/>
            </p:cNvGrpSpPr>
            <p:nvPr/>
          </p:nvGrpSpPr>
          <p:grpSpPr bwMode="auto">
            <a:xfrm>
              <a:off x="1247" y="2555"/>
              <a:ext cx="363" cy="787"/>
              <a:chOff x="1156" y="2205"/>
              <a:chExt cx="363" cy="787"/>
            </a:xfrm>
          </p:grpSpPr>
          <p:sp>
            <p:nvSpPr>
              <p:cNvPr id="294941" name="Text Box 29"/>
              <p:cNvSpPr txBox="1">
                <a:spLocks noChangeArrowheads="1"/>
              </p:cNvSpPr>
              <p:nvPr/>
            </p:nvSpPr>
            <p:spPr bwMode="auto">
              <a:xfrm>
                <a:off x="1156" y="2704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294942" name="Text Box 30"/>
              <p:cNvSpPr txBox="1">
                <a:spLocks noChangeArrowheads="1"/>
              </p:cNvSpPr>
              <p:nvPr/>
            </p:nvSpPr>
            <p:spPr bwMode="auto">
              <a:xfrm>
                <a:off x="1156" y="2205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</a:t>
                </a:r>
              </a:p>
            </p:txBody>
          </p:sp>
        </p:grpSp>
        <p:grpSp>
          <p:nvGrpSpPr>
            <p:cNvPr id="294943" name="Group 31"/>
            <p:cNvGrpSpPr>
              <a:grpSpLocks/>
            </p:cNvGrpSpPr>
            <p:nvPr/>
          </p:nvGrpSpPr>
          <p:grpSpPr bwMode="auto">
            <a:xfrm>
              <a:off x="1655" y="2147"/>
              <a:ext cx="2223" cy="288"/>
              <a:chOff x="1655" y="1797"/>
              <a:chExt cx="2223" cy="288"/>
            </a:xfrm>
          </p:grpSpPr>
          <p:sp>
            <p:nvSpPr>
              <p:cNvPr id="294944" name="Text Box 32"/>
              <p:cNvSpPr txBox="1">
                <a:spLocks noChangeArrowheads="1"/>
              </p:cNvSpPr>
              <p:nvPr/>
            </p:nvSpPr>
            <p:spPr bwMode="auto">
              <a:xfrm>
                <a:off x="1655" y="1797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294945" name="Text Box 33"/>
              <p:cNvSpPr txBox="1">
                <a:spLocks noChangeArrowheads="1"/>
              </p:cNvSpPr>
              <p:nvPr/>
            </p:nvSpPr>
            <p:spPr bwMode="auto">
              <a:xfrm>
                <a:off x="2925" y="1797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294946" name="Text Box 34"/>
              <p:cNvSpPr txBox="1">
                <a:spLocks noChangeArrowheads="1"/>
              </p:cNvSpPr>
              <p:nvPr/>
            </p:nvSpPr>
            <p:spPr bwMode="auto">
              <a:xfrm>
                <a:off x="2290" y="1797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294947" name="Text Box 35"/>
              <p:cNvSpPr txBox="1">
                <a:spLocks noChangeArrowheads="1"/>
              </p:cNvSpPr>
              <p:nvPr/>
            </p:nvSpPr>
            <p:spPr bwMode="auto">
              <a:xfrm>
                <a:off x="3515" y="1797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10</a:t>
                </a:r>
              </a:p>
            </p:txBody>
          </p:sp>
        </p:grpSp>
        <p:sp>
          <p:nvSpPr>
            <p:cNvPr id="294948" name="Rectangle 36"/>
            <p:cNvSpPr>
              <a:spLocks noChangeArrowheads="1"/>
            </p:cNvSpPr>
            <p:nvPr/>
          </p:nvSpPr>
          <p:spPr bwMode="auto">
            <a:xfrm>
              <a:off x="2290" y="2555"/>
              <a:ext cx="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0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94949" name="Rectangle 37"/>
            <p:cNvSpPr>
              <a:spLocks noChangeArrowheads="1"/>
            </p:cNvSpPr>
            <p:nvPr/>
          </p:nvSpPr>
          <p:spPr bwMode="auto">
            <a:xfrm>
              <a:off x="1701" y="2541"/>
              <a:ext cx="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0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94950" name="Rectangle 38"/>
            <p:cNvSpPr>
              <a:spLocks noChangeArrowheads="1"/>
            </p:cNvSpPr>
            <p:nvPr/>
          </p:nvSpPr>
          <p:spPr bwMode="auto">
            <a:xfrm>
              <a:off x="2880" y="259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 dirty="0">
                  <a:ea typeface="幼圆" pitchFamily="49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94951" name="Rectangle 39"/>
            <p:cNvSpPr>
              <a:spLocks noChangeArrowheads="1"/>
            </p:cNvSpPr>
            <p:nvPr/>
          </p:nvSpPr>
          <p:spPr bwMode="auto">
            <a:xfrm>
              <a:off x="3470" y="2555"/>
              <a:ext cx="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0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94952" name="Rectangle 40"/>
            <p:cNvSpPr>
              <a:spLocks noChangeArrowheads="1"/>
            </p:cNvSpPr>
            <p:nvPr/>
          </p:nvSpPr>
          <p:spPr bwMode="auto">
            <a:xfrm>
              <a:off x="2290" y="305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0</a:t>
              </a:r>
              <a:endParaRPr kumimoji="0" lang="en-US" altLang="zh-CN" b="1">
                <a:latin typeface="Tahoma" pitchFamily="34" charset="0"/>
                <a:ea typeface="幼圆" pitchFamily="49" charset="-122"/>
                <a:cs typeface="Times New Roman" pitchFamily="18" charset="0"/>
              </a:endParaRPr>
            </a:p>
          </p:txBody>
        </p:sp>
        <p:sp>
          <p:nvSpPr>
            <p:cNvPr id="294953" name="Rectangle 41"/>
            <p:cNvSpPr>
              <a:spLocks noChangeArrowheads="1"/>
            </p:cNvSpPr>
            <p:nvPr/>
          </p:nvSpPr>
          <p:spPr bwMode="auto">
            <a:xfrm>
              <a:off x="1679" y="3029"/>
              <a:ext cx="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1</a:t>
              </a:r>
              <a:r>
                <a:rPr kumimoji="0" lang="en-US" altLang="zh-CN" b="1">
                  <a:solidFill>
                    <a:schemeClr val="folHlink"/>
                  </a:solidFill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94954" name="Rectangle 42"/>
            <p:cNvSpPr>
              <a:spLocks noChangeArrowheads="1"/>
            </p:cNvSpPr>
            <p:nvPr/>
          </p:nvSpPr>
          <p:spPr bwMode="auto">
            <a:xfrm>
              <a:off x="2880" y="3038"/>
              <a:ext cx="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1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94955" name="Rectangle 43"/>
            <p:cNvSpPr>
              <a:spLocks noChangeArrowheads="1"/>
            </p:cNvSpPr>
            <p:nvPr/>
          </p:nvSpPr>
          <p:spPr bwMode="auto">
            <a:xfrm>
              <a:off x="3470" y="302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1</a:t>
              </a:r>
            </a:p>
          </p:txBody>
        </p:sp>
      </p:grpSp>
      <p:grpSp>
        <p:nvGrpSpPr>
          <p:cNvPr id="294956" name="Group 44"/>
          <p:cNvGrpSpPr>
            <a:grpSpLocks/>
          </p:cNvGrpSpPr>
          <p:nvPr/>
        </p:nvGrpSpPr>
        <p:grpSpPr bwMode="auto">
          <a:xfrm>
            <a:off x="609600" y="2819400"/>
            <a:ext cx="3675063" cy="533400"/>
            <a:chOff x="1056" y="3600"/>
            <a:chExt cx="2315" cy="336"/>
          </a:xfrm>
        </p:grpSpPr>
        <p:graphicFrame>
          <p:nvGraphicFramePr>
            <p:cNvPr id="294957" name="Object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07979819"/>
                </p:ext>
              </p:extLst>
            </p:nvPr>
          </p:nvGraphicFramePr>
          <p:xfrm>
            <a:off x="1999" y="3600"/>
            <a:ext cx="1372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718" name="公式" r:id="rId5" imgW="939600" imgH="215640" progId="Equation.3">
                    <p:embed/>
                  </p:oleObj>
                </mc:Choice>
                <mc:Fallback>
                  <p:oleObj name="公式" r:id="rId5" imgW="93960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9" y="3600"/>
                          <a:ext cx="1372" cy="3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4958" name="Text Box 46"/>
            <p:cNvSpPr txBox="1">
              <a:spLocks noChangeArrowheads="1"/>
            </p:cNvSpPr>
            <p:nvPr/>
          </p:nvSpPr>
          <p:spPr bwMode="auto">
            <a:xfrm>
              <a:off x="1056" y="3648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latin typeface="华文新魏" pitchFamily="2" charset="-122"/>
                  <a:ea typeface="华文新魏" pitchFamily="2" charset="-122"/>
                </a:rPr>
                <a:t>化简结果：</a:t>
              </a:r>
            </a:p>
          </p:txBody>
        </p:sp>
      </p:grpSp>
      <p:graphicFrame>
        <p:nvGraphicFramePr>
          <p:cNvPr id="294960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5763671"/>
              </p:ext>
            </p:extLst>
          </p:nvPr>
        </p:nvGraphicFramePr>
        <p:xfrm>
          <a:off x="582613" y="3505200"/>
          <a:ext cx="217805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19" name="公式" r:id="rId7" imgW="939600" imgH="241200" progId="Equation.3">
                  <p:embed/>
                </p:oleObj>
              </mc:Choice>
              <mc:Fallback>
                <p:oleObj name="公式" r:id="rId7" imgW="9396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613" y="3505200"/>
                        <a:ext cx="2178050" cy="560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4962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5573019"/>
              </p:ext>
            </p:extLst>
          </p:nvPr>
        </p:nvGraphicFramePr>
        <p:xfrm>
          <a:off x="993230" y="4038600"/>
          <a:ext cx="1706562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20" name="公式" r:id="rId9" imgW="736560" imgH="241200" progId="Equation.3">
                  <p:embed/>
                </p:oleObj>
              </mc:Choice>
              <mc:Fallback>
                <p:oleObj name="公式" r:id="rId9" imgW="7365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230" y="4038600"/>
                        <a:ext cx="1706562" cy="560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4963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1378543"/>
              </p:ext>
            </p:extLst>
          </p:nvPr>
        </p:nvGraphicFramePr>
        <p:xfrm>
          <a:off x="971600" y="4572000"/>
          <a:ext cx="311785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21" name="公式" r:id="rId11" imgW="1346040" imgH="241200" progId="Equation.3">
                  <p:embed/>
                </p:oleObj>
              </mc:Choice>
              <mc:Fallback>
                <p:oleObj name="公式" r:id="rId11" imgW="13460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4572000"/>
                        <a:ext cx="3117850" cy="560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4964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6584322"/>
              </p:ext>
            </p:extLst>
          </p:nvPr>
        </p:nvGraphicFramePr>
        <p:xfrm>
          <a:off x="971600" y="5105400"/>
          <a:ext cx="27368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22" name="公式" r:id="rId13" imgW="1180800" imgH="215640" progId="Equation.3">
                  <p:embed/>
                </p:oleObj>
              </mc:Choice>
              <mc:Fallback>
                <p:oleObj name="公式" r:id="rId13" imgW="11808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5105400"/>
                        <a:ext cx="2736850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4965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520293"/>
              </p:ext>
            </p:extLst>
          </p:nvPr>
        </p:nvGraphicFramePr>
        <p:xfrm>
          <a:off x="3707904" y="5162549"/>
          <a:ext cx="1778496" cy="505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23" name="Equation" r:id="rId15" imgW="774360" imgH="215640" progId="Equation.3">
                  <p:embed/>
                </p:oleObj>
              </mc:Choice>
              <mc:Fallback>
                <p:oleObj name="Equation" r:id="rId15" imgW="7743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5162549"/>
                        <a:ext cx="1778496" cy="5051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4966" name="Rectangle 54"/>
          <p:cNvSpPr>
            <a:spLocks noChangeArrowheads="1"/>
          </p:cNvSpPr>
          <p:nvPr/>
        </p:nvSpPr>
        <p:spPr bwMode="auto">
          <a:xfrm>
            <a:off x="6096000" y="3733800"/>
            <a:ext cx="685800" cy="12192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94969" name="Group 57"/>
          <p:cNvGrpSpPr>
            <a:grpSpLocks/>
          </p:cNvGrpSpPr>
          <p:nvPr/>
        </p:nvGrpSpPr>
        <p:grpSpPr bwMode="auto">
          <a:xfrm>
            <a:off x="5181600" y="3657600"/>
            <a:ext cx="3429000" cy="457200"/>
            <a:chOff x="3264" y="2304"/>
            <a:chExt cx="2160" cy="288"/>
          </a:xfrm>
        </p:grpSpPr>
        <p:sp>
          <p:nvSpPr>
            <p:cNvPr id="294967" name="Rectangle 55"/>
            <p:cNvSpPr>
              <a:spLocks noChangeArrowheads="1"/>
            </p:cNvSpPr>
            <p:nvPr/>
          </p:nvSpPr>
          <p:spPr bwMode="auto">
            <a:xfrm>
              <a:off x="3264" y="2304"/>
              <a:ext cx="384" cy="288"/>
            </a:xfrm>
            <a:prstGeom prst="rect">
              <a:avLst/>
            </a:prstGeom>
            <a:solidFill>
              <a:schemeClr val="hlink"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4968" name="Rectangle 56"/>
            <p:cNvSpPr>
              <a:spLocks noChangeArrowheads="1"/>
            </p:cNvSpPr>
            <p:nvPr/>
          </p:nvSpPr>
          <p:spPr bwMode="auto">
            <a:xfrm>
              <a:off x="5040" y="2304"/>
              <a:ext cx="384" cy="288"/>
            </a:xfrm>
            <a:prstGeom prst="rect">
              <a:avLst/>
            </a:prstGeom>
            <a:solidFill>
              <a:schemeClr val="hlink"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94970" name="Line 58"/>
          <p:cNvSpPr>
            <a:spLocks noChangeShapeType="1"/>
          </p:cNvSpPr>
          <p:nvPr/>
        </p:nvSpPr>
        <p:spPr bwMode="auto">
          <a:xfrm flipV="1">
            <a:off x="6400800" y="2667000"/>
            <a:ext cx="381000" cy="17526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94974" name="Group 62"/>
          <p:cNvGrpSpPr>
            <a:grpSpLocks/>
          </p:cNvGrpSpPr>
          <p:nvPr/>
        </p:nvGrpSpPr>
        <p:grpSpPr bwMode="auto">
          <a:xfrm>
            <a:off x="5486400" y="1905000"/>
            <a:ext cx="2743200" cy="1905000"/>
            <a:chOff x="3456" y="1200"/>
            <a:chExt cx="1728" cy="1200"/>
          </a:xfrm>
        </p:grpSpPr>
        <p:sp>
          <p:nvSpPr>
            <p:cNvPr id="294971" name="Line 59"/>
            <p:cNvSpPr>
              <a:spLocks noChangeShapeType="1"/>
            </p:cNvSpPr>
            <p:nvPr/>
          </p:nvSpPr>
          <p:spPr bwMode="auto">
            <a:xfrm flipV="1">
              <a:off x="3456" y="1200"/>
              <a:ext cx="768" cy="120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4972" name="Line 60"/>
            <p:cNvSpPr>
              <a:spLocks noChangeShapeType="1"/>
            </p:cNvSpPr>
            <p:nvPr/>
          </p:nvSpPr>
          <p:spPr bwMode="auto">
            <a:xfrm flipH="1" flipV="1">
              <a:off x="4416" y="1248"/>
              <a:ext cx="768" cy="110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94973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4999069"/>
              </p:ext>
            </p:extLst>
          </p:nvPr>
        </p:nvGraphicFramePr>
        <p:xfrm>
          <a:off x="6505575" y="2271713"/>
          <a:ext cx="52863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24" name="公式" r:id="rId17" imgW="228600" imgH="215640" progId="Equation.3">
                  <p:embed/>
                </p:oleObj>
              </mc:Choice>
              <mc:Fallback>
                <p:oleObj name="公式" r:id="rId17" imgW="2286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5575" y="2271713"/>
                        <a:ext cx="528638" cy="503237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4975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1486311"/>
              </p:ext>
            </p:extLst>
          </p:nvPr>
        </p:nvGraphicFramePr>
        <p:xfrm>
          <a:off x="6581775" y="1447800"/>
          <a:ext cx="53022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25" name="公式" r:id="rId19" imgW="228600" imgH="215640" progId="Equation.3">
                  <p:embed/>
                </p:oleObj>
              </mc:Choice>
              <mc:Fallback>
                <p:oleObj name="公式" r:id="rId19" imgW="2286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1775" y="1447800"/>
                        <a:ext cx="530225" cy="5016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4977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2935812"/>
              </p:ext>
            </p:extLst>
          </p:nvPr>
        </p:nvGraphicFramePr>
        <p:xfrm>
          <a:off x="6283325" y="5181600"/>
          <a:ext cx="223678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26" name="公式" r:id="rId21" imgW="965160" imgH="215640" progId="Equation.3">
                  <p:embed/>
                </p:oleObj>
              </mc:Choice>
              <mc:Fallback>
                <p:oleObj name="公式" r:id="rId21" imgW="9651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3325" y="5181600"/>
                        <a:ext cx="2236788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4978" name="Rectangle 66"/>
          <p:cNvSpPr>
            <a:spLocks noChangeArrowheads="1"/>
          </p:cNvSpPr>
          <p:nvPr/>
        </p:nvSpPr>
        <p:spPr bwMode="auto">
          <a:xfrm>
            <a:off x="762000" y="5791200"/>
            <a:ext cx="739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卡诺图中根据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0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化简出的函数是原函数的反函数。</a:t>
            </a:r>
          </a:p>
        </p:txBody>
      </p:sp>
      <p:sp>
        <p:nvSpPr>
          <p:cNvPr id="294979" name="Rectangle 67"/>
          <p:cNvSpPr>
            <a:spLocks noChangeArrowheads="1"/>
          </p:cNvSpPr>
          <p:nvPr/>
        </p:nvSpPr>
        <p:spPr bwMode="auto">
          <a:xfrm>
            <a:off x="838200" y="6248400"/>
            <a:ext cx="1905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理论依据：</a:t>
            </a:r>
            <a:endParaRPr kumimoji="0" lang="zh-CN" altLang="en-US" sz="1800" dirty="0"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294980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0699875"/>
              </p:ext>
            </p:extLst>
          </p:nvPr>
        </p:nvGraphicFramePr>
        <p:xfrm>
          <a:off x="2276475" y="6157913"/>
          <a:ext cx="173672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27" name="公式" r:id="rId23" imgW="749160" imgH="215640" progId="Equation.3">
                  <p:embed/>
                </p:oleObj>
              </mc:Choice>
              <mc:Fallback>
                <p:oleObj name="公式" r:id="rId23" imgW="7491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6475" y="6157913"/>
                        <a:ext cx="1736725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158156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4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4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4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4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94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94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94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94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7" dur="500"/>
                                        <p:tgtEl>
                                          <p:spTgt spid="294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2" dur="500"/>
                                        <p:tgtEl>
                                          <p:spTgt spid="2949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4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94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94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7" dur="500"/>
                                        <p:tgtEl>
                                          <p:spTgt spid="294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94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94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94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94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94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66" grpId="0" animBg="1"/>
      <p:bldP spid="294970" grpId="0" animBg="1"/>
      <p:bldP spid="294978" grpId="0" autoUpdateAnimBg="0"/>
      <p:bldP spid="294979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</a:t>
            </a:r>
          </a:p>
        </p:txBody>
      </p:sp>
      <p:sp>
        <p:nvSpPr>
          <p:cNvPr id="5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596E5-FCA4-47DD-B179-46A35C11E002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2621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/>
              <a:t>2.3 </a:t>
            </a:r>
            <a:r>
              <a:rPr lang="zh-CN" altLang="en-US"/>
              <a:t>图解法</a:t>
            </a:r>
            <a:r>
              <a:rPr lang="en-US" altLang="zh-CN"/>
              <a:t>(</a:t>
            </a:r>
            <a:r>
              <a:rPr lang="zh-CN" altLang="en-US"/>
              <a:t>卡诺图</a:t>
            </a:r>
            <a:r>
              <a:rPr lang="en-US" altLang="zh-CN"/>
              <a:t>)</a:t>
            </a:r>
            <a:r>
              <a:rPr lang="zh-CN" altLang="en-US"/>
              <a:t>化简逻辑函数</a:t>
            </a:r>
          </a:p>
          <a:p>
            <a:pPr lvl="1"/>
            <a:r>
              <a:rPr lang="en-US" altLang="zh-CN"/>
              <a:t>5</a:t>
            </a:r>
            <a:r>
              <a:rPr lang="zh-CN" altLang="en-US"/>
              <a:t>变量函数的卡诺图化简</a:t>
            </a:r>
          </a:p>
          <a:p>
            <a:pPr lvl="1"/>
            <a:endParaRPr lang="en-US" altLang="zh-CN"/>
          </a:p>
        </p:txBody>
      </p:sp>
      <p:graphicFrame>
        <p:nvGraphicFramePr>
          <p:cNvPr id="2621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4135198"/>
              </p:ext>
            </p:extLst>
          </p:nvPr>
        </p:nvGraphicFramePr>
        <p:xfrm>
          <a:off x="785813" y="2895600"/>
          <a:ext cx="78867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8" name="公式" r:id="rId3" imgW="3504960" imgH="215640" progId="Equation.3">
                  <p:embed/>
                </p:oleObj>
              </mc:Choice>
              <mc:Fallback>
                <p:oleObj name="公式" r:id="rId3" imgW="35049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2895600"/>
                        <a:ext cx="7886700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2204" name="Group 60"/>
          <p:cNvGrpSpPr>
            <a:grpSpLocks/>
          </p:cNvGrpSpPr>
          <p:nvPr/>
        </p:nvGrpSpPr>
        <p:grpSpPr bwMode="auto">
          <a:xfrm>
            <a:off x="228600" y="3048000"/>
            <a:ext cx="6858000" cy="3276600"/>
            <a:chOff x="144" y="1920"/>
            <a:chExt cx="4320" cy="2064"/>
          </a:xfrm>
        </p:grpSpPr>
        <p:sp>
          <p:nvSpPr>
            <p:cNvPr id="262164" name="Text Box 20"/>
            <p:cNvSpPr txBox="1">
              <a:spLocks noChangeArrowheads="1"/>
            </p:cNvSpPr>
            <p:nvPr/>
          </p:nvSpPr>
          <p:spPr bwMode="auto">
            <a:xfrm>
              <a:off x="192" y="1920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C</a:t>
              </a:r>
            </a:p>
          </p:txBody>
        </p:sp>
        <p:grpSp>
          <p:nvGrpSpPr>
            <p:cNvPr id="262185" name="Group 41"/>
            <p:cNvGrpSpPr>
              <a:grpSpLocks/>
            </p:cNvGrpSpPr>
            <p:nvPr/>
          </p:nvGrpSpPr>
          <p:grpSpPr bwMode="auto">
            <a:xfrm>
              <a:off x="144" y="2064"/>
              <a:ext cx="4320" cy="1920"/>
              <a:chOff x="144" y="2064"/>
              <a:chExt cx="4320" cy="1920"/>
            </a:xfrm>
          </p:grpSpPr>
          <p:sp>
            <p:nvSpPr>
              <p:cNvPr id="262150" name="Rectangle 6"/>
              <p:cNvSpPr>
                <a:spLocks noChangeArrowheads="1"/>
              </p:cNvSpPr>
              <p:nvPr/>
            </p:nvSpPr>
            <p:spPr bwMode="auto">
              <a:xfrm>
                <a:off x="576" y="2496"/>
                <a:ext cx="3888" cy="14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2151" name="Line 7"/>
              <p:cNvSpPr>
                <a:spLocks noChangeShapeType="1"/>
              </p:cNvSpPr>
              <p:nvPr/>
            </p:nvSpPr>
            <p:spPr bwMode="auto">
              <a:xfrm>
                <a:off x="576" y="2880"/>
                <a:ext cx="38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2152" name="Line 8"/>
              <p:cNvSpPr>
                <a:spLocks noChangeShapeType="1"/>
              </p:cNvSpPr>
              <p:nvPr/>
            </p:nvSpPr>
            <p:spPr bwMode="auto">
              <a:xfrm>
                <a:off x="576" y="3264"/>
                <a:ext cx="38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2153" name="Line 9"/>
              <p:cNvSpPr>
                <a:spLocks noChangeShapeType="1"/>
              </p:cNvSpPr>
              <p:nvPr/>
            </p:nvSpPr>
            <p:spPr bwMode="auto">
              <a:xfrm flipV="1">
                <a:off x="576" y="3600"/>
                <a:ext cx="38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2156" name="Line 12"/>
              <p:cNvSpPr>
                <a:spLocks noChangeShapeType="1"/>
              </p:cNvSpPr>
              <p:nvPr/>
            </p:nvSpPr>
            <p:spPr bwMode="auto">
              <a:xfrm>
                <a:off x="2448" y="2496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2157" name="Line 13"/>
              <p:cNvSpPr>
                <a:spLocks noChangeShapeType="1"/>
              </p:cNvSpPr>
              <p:nvPr/>
            </p:nvSpPr>
            <p:spPr bwMode="auto">
              <a:xfrm>
                <a:off x="1488" y="2496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2158" name="Line 14"/>
              <p:cNvSpPr>
                <a:spLocks noChangeShapeType="1"/>
              </p:cNvSpPr>
              <p:nvPr/>
            </p:nvSpPr>
            <p:spPr bwMode="auto">
              <a:xfrm>
                <a:off x="1968" y="2496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2159" name="Line 15"/>
              <p:cNvSpPr>
                <a:spLocks noChangeShapeType="1"/>
              </p:cNvSpPr>
              <p:nvPr/>
            </p:nvSpPr>
            <p:spPr bwMode="auto">
              <a:xfrm>
                <a:off x="1056" y="2496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2160" name="Line 16"/>
              <p:cNvSpPr>
                <a:spLocks noChangeShapeType="1"/>
              </p:cNvSpPr>
              <p:nvPr/>
            </p:nvSpPr>
            <p:spPr bwMode="auto">
              <a:xfrm>
                <a:off x="2976" y="2496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2161" name="Line 17"/>
              <p:cNvSpPr>
                <a:spLocks noChangeShapeType="1"/>
              </p:cNvSpPr>
              <p:nvPr/>
            </p:nvSpPr>
            <p:spPr bwMode="auto">
              <a:xfrm>
                <a:off x="3456" y="2496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2162" name="Line 18"/>
              <p:cNvSpPr>
                <a:spLocks noChangeShapeType="1"/>
              </p:cNvSpPr>
              <p:nvPr/>
            </p:nvSpPr>
            <p:spPr bwMode="auto">
              <a:xfrm>
                <a:off x="3936" y="2496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2163" name="Line 19"/>
              <p:cNvSpPr>
                <a:spLocks noChangeShapeType="1"/>
              </p:cNvSpPr>
              <p:nvPr/>
            </p:nvSpPr>
            <p:spPr bwMode="auto">
              <a:xfrm>
                <a:off x="144" y="2064"/>
                <a:ext cx="43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2165" name="Text Box 21"/>
              <p:cNvSpPr txBox="1">
                <a:spLocks noChangeArrowheads="1"/>
              </p:cNvSpPr>
              <p:nvPr/>
            </p:nvSpPr>
            <p:spPr bwMode="auto">
              <a:xfrm>
                <a:off x="336" y="206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B</a:t>
                </a:r>
              </a:p>
            </p:txBody>
          </p:sp>
          <p:sp>
            <p:nvSpPr>
              <p:cNvPr id="262166" name="Text Box 22"/>
              <p:cNvSpPr txBox="1">
                <a:spLocks noChangeArrowheads="1"/>
              </p:cNvSpPr>
              <p:nvPr/>
            </p:nvSpPr>
            <p:spPr bwMode="auto">
              <a:xfrm>
                <a:off x="480" y="2208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A</a:t>
                </a:r>
              </a:p>
            </p:txBody>
          </p:sp>
          <p:sp>
            <p:nvSpPr>
              <p:cNvPr id="262168" name="Text Box 24"/>
              <p:cNvSpPr txBox="1">
                <a:spLocks noChangeArrowheads="1"/>
              </p:cNvSpPr>
              <p:nvPr/>
            </p:nvSpPr>
            <p:spPr bwMode="auto">
              <a:xfrm>
                <a:off x="144" y="2256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E</a:t>
                </a:r>
              </a:p>
            </p:txBody>
          </p:sp>
          <p:sp>
            <p:nvSpPr>
              <p:cNvPr id="262169" name="Text Box 25"/>
              <p:cNvSpPr txBox="1">
                <a:spLocks noChangeArrowheads="1"/>
              </p:cNvSpPr>
              <p:nvPr/>
            </p:nvSpPr>
            <p:spPr bwMode="auto">
              <a:xfrm>
                <a:off x="288" y="2400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D</a:t>
                </a:r>
              </a:p>
            </p:txBody>
          </p:sp>
        </p:grpSp>
      </p:grpSp>
      <p:grpSp>
        <p:nvGrpSpPr>
          <p:cNvPr id="262184" name="Group 40"/>
          <p:cNvGrpSpPr>
            <a:grpSpLocks/>
          </p:cNvGrpSpPr>
          <p:nvPr/>
        </p:nvGrpSpPr>
        <p:grpSpPr bwMode="auto">
          <a:xfrm>
            <a:off x="1066800" y="3505200"/>
            <a:ext cx="5943600" cy="457200"/>
            <a:chOff x="672" y="2256"/>
            <a:chExt cx="3744" cy="288"/>
          </a:xfrm>
        </p:grpSpPr>
        <p:sp>
          <p:nvSpPr>
            <p:cNvPr id="262171" name="Text Box 27"/>
            <p:cNvSpPr txBox="1">
              <a:spLocks noChangeArrowheads="1"/>
            </p:cNvSpPr>
            <p:nvPr/>
          </p:nvSpPr>
          <p:spPr bwMode="auto">
            <a:xfrm>
              <a:off x="672" y="2256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000</a:t>
              </a:r>
            </a:p>
          </p:txBody>
        </p:sp>
        <p:sp>
          <p:nvSpPr>
            <p:cNvPr id="262172" name="Text Box 28"/>
            <p:cNvSpPr txBox="1">
              <a:spLocks noChangeArrowheads="1"/>
            </p:cNvSpPr>
            <p:nvPr/>
          </p:nvSpPr>
          <p:spPr bwMode="auto">
            <a:xfrm>
              <a:off x="1104" y="2256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001</a:t>
              </a:r>
            </a:p>
          </p:txBody>
        </p:sp>
        <p:sp>
          <p:nvSpPr>
            <p:cNvPr id="262173" name="Text Box 29"/>
            <p:cNvSpPr txBox="1">
              <a:spLocks noChangeArrowheads="1"/>
            </p:cNvSpPr>
            <p:nvPr/>
          </p:nvSpPr>
          <p:spPr bwMode="auto">
            <a:xfrm>
              <a:off x="1536" y="2256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011</a:t>
              </a:r>
            </a:p>
          </p:txBody>
        </p:sp>
        <p:sp>
          <p:nvSpPr>
            <p:cNvPr id="262174" name="Text Box 30"/>
            <p:cNvSpPr txBox="1">
              <a:spLocks noChangeArrowheads="1"/>
            </p:cNvSpPr>
            <p:nvPr/>
          </p:nvSpPr>
          <p:spPr bwMode="auto">
            <a:xfrm>
              <a:off x="2016" y="2256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010</a:t>
              </a:r>
            </a:p>
          </p:txBody>
        </p:sp>
        <p:sp>
          <p:nvSpPr>
            <p:cNvPr id="262175" name="Text Box 31"/>
            <p:cNvSpPr txBox="1">
              <a:spLocks noChangeArrowheads="1"/>
            </p:cNvSpPr>
            <p:nvPr/>
          </p:nvSpPr>
          <p:spPr bwMode="auto">
            <a:xfrm>
              <a:off x="2496" y="2256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110</a:t>
              </a:r>
            </a:p>
          </p:txBody>
        </p:sp>
        <p:sp>
          <p:nvSpPr>
            <p:cNvPr id="262176" name="Text Box 32"/>
            <p:cNvSpPr txBox="1">
              <a:spLocks noChangeArrowheads="1"/>
            </p:cNvSpPr>
            <p:nvPr/>
          </p:nvSpPr>
          <p:spPr bwMode="auto">
            <a:xfrm>
              <a:off x="3024" y="2256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111</a:t>
              </a:r>
            </a:p>
          </p:txBody>
        </p:sp>
        <p:sp>
          <p:nvSpPr>
            <p:cNvPr id="262177" name="Text Box 33"/>
            <p:cNvSpPr txBox="1">
              <a:spLocks noChangeArrowheads="1"/>
            </p:cNvSpPr>
            <p:nvPr/>
          </p:nvSpPr>
          <p:spPr bwMode="auto">
            <a:xfrm>
              <a:off x="3504" y="2256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101</a:t>
              </a:r>
            </a:p>
          </p:txBody>
        </p:sp>
        <p:sp>
          <p:nvSpPr>
            <p:cNvPr id="262178" name="Text Box 34"/>
            <p:cNvSpPr txBox="1">
              <a:spLocks noChangeArrowheads="1"/>
            </p:cNvSpPr>
            <p:nvPr/>
          </p:nvSpPr>
          <p:spPr bwMode="auto">
            <a:xfrm>
              <a:off x="3984" y="2256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100</a:t>
              </a:r>
            </a:p>
          </p:txBody>
        </p:sp>
      </p:grpSp>
      <p:grpSp>
        <p:nvGrpSpPr>
          <p:cNvPr id="262183" name="Group 39"/>
          <p:cNvGrpSpPr>
            <a:grpSpLocks/>
          </p:cNvGrpSpPr>
          <p:nvPr/>
        </p:nvGrpSpPr>
        <p:grpSpPr bwMode="auto">
          <a:xfrm>
            <a:off x="457200" y="4191000"/>
            <a:ext cx="685800" cy="2133600"/>
            <a:chOff x="192" y="2592"/>
            <a:chExt cx="432" cy="1344"/>
          </a:xfrm>
        </p:grpSpPr>
        <p:sp>
          <p:nvSpPr>
            <p:cNvPr id="262179" name="Text Box 35"/>
            <p:cNvSpPr txBox="1">
              <a:spLocks noChangeArrowheads="1"/>
            </p:cNvSpPr>
            <p:nvPr/>
          </p:nvSpPr>
          <p:spPr bwMode="auto">
            <a:xfrm>
              <a:off x="192" y="2592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00</a:t>
              </a:r>
            </a:p>
          </p:txBody>
        </p:sp>
        <p:sp>
          <p:nvSpPr>
            <p:cNvPr id="262180" name="Text Box 36"/>
            <p:cNvSpPr txBox="1">
              <a:spLocks noChangeArrowheads="1"/>
            </p:cNvSpPr>
            <p:nvPr/>
          </p:nvSpPr>
          <p:spPr bwMode="auto">
            <a:xfrm>
              <a:off x="192" y="2928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01</a:t>
              </a:r>
            </a:p>
          </p:txBody>
        </p:sp>
        <p:sp>
          <p:nvSpPr>
            <p:cNvPr id="262181" name="Text Box 37"/>
            <p:cNvSpPr txBox="1">
              <a:spLocks noChangeArrowheads="1"/>
            </p:cNvSpPr>
            <p:nvPr/>
          </p:nvSpPr>
          <p:spPr bwMode="auto">
            <a:xfrm>
              <a:off x="192" y="3312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11</a:t>
              </a:r>
            </a:p>
          </p:txBody>
        </p:sp>
        <p:sp>
          <p:nvSpPr>
            <p:cNvPr id="262182" name="Text Box 38"/>
            <p:cNvSpPr txBox="1">
              <a:spLocks noChangeArrowheads="1"/>
            </p:cNvSpPr>
            <p:nvPr/>
          </p:nvSpPr>
          <p:spPr bwMode="auto">
            <a:xfrm>
              <a:off x="192" y="3648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10</a:t>
              </a:r>
            </a:p>
          </p:txBody>
        </p:sp>
      </p:grpSp>
      <p:sp>
        <p:nvSpPr>
          <p:cNvPr id="262186" name="Text Box 42"/>
          <p:cNvSpPr txBox="1">
            <a:spLocks noChangeArrowheads="1"/>
          </p:cNvSpPr>
          <p:nvPr/>
        </p:nvSpPr>
        <p:spPr bwMode="auto">
          <a:xfrm>
            <a:off x="2590800" y="4038600"/>
            <a:ext cx="381000" cy="226695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65000"/>
              </a:spcBef>
            </a:pPr>
            <a:r>
              <a:rPr lang="en-US" altLang="zh-CN"/>
              <a:t>1</a:t>
            </a:r>
          </a:p>
          <a:p>
            <a:pPr>
              <a:spcBef>
                <a:spcPct val="65000"/>
              </a:spcBef>
            </a:pPr>
            <a:r>
              <a:rPr lang="en-US" altLang="zh-CN"/>
              <a:t>1</a:t>
            </a:r>
          </a:p>
          <a:p>
            <a:pPr>
              <a:spcBef>
                <a:spcPct val="65000"/>
              </a:spcBef>
            </a:pPr>
            <a:r>
              <a:rPr lang="en-US" altLang="zh-CN"/>
              <a:t>1</a:t>
            </a:r>
          </a:p>
          <a:p>
            <a:pPr>
              <a:spcBef>
                <a:spcPct val="65000"/>
              </a:spcBef>
            </a:pPr>
            <a:r>
              <a:rPr lang="en-US" altLang="zh-CN"/>
              <a:t>1</a:t>
            </a:r>
          </a:p>
        </p:txBody>
      </p:sp>
      <p:sp>
        <p:nvSpPr>
          <p:cNvPr id="262187" name="Line 43"/>
          <p:cNvSpPr>
            <a:spLocks noChangeShapeType="1"/>
          </p:cNvSpPr>
          <p:nvPr/>
        </p:nvSpPr>
        <p:spPr bwMode="auto">
          <a:xfrm>
            <a:off x="1905000" y="3276600"/>
            <a:ext cx="685800" cy="1143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2188" name="Text Box 44"/>
          <p:cNvSpPr txBox="1">
            <a:spLocks noChangeArrowheads="1"/>
          </p:cNvSpPr>
          <p:nvPr/>
        </p:nvSpPr>
        <p:spPr bwMode="auto">
          <a:xfrm>
            <a:off x="3276600" y="4038600"/>
            <a:ext cx="381000" cy="226695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65000"/>
              </a:spcBef>
            </a:pPr>
            <a:r>
              <a:rPr lang="en-US" altLang="zh-CN"/>
              <a:t>1</a:t>
            </a:r>
          </a:p>
          <a:p>
            <a:pPr>
              <a:spcBef>
                <a:spcPct val="65000"/>
              </a:spcBef>
            </a:pPr>
            <a:r>
              <a:rPr lang="en-US" altLang="zh-CN"/>
              <a:t>1</a:t>
            </a:r>
          </a:p>
          <a:p>
            <a:pPr>
              <a:spcBef>
                <a:spcPct val="65000"/>
              </a:spcBef>
            </a:pPr>
            <a:r>
              <a:rPr lang="en-US" altLang="zh-CN"/>
              <a:t>1</a:t>
            </a:r>
          </a:p>
          <a:p>
            <a:pPr>
              <a:spcBef>
                <a:spcPct val="65000"/>
              </a:spcBef>
            </a:pPr>
            <a:r>
              <a:rPr lang="en-US" altLang="zh-CN"/>
              <a:t>1</a:t>
            </a:r>
          </a:p>
        </p:txBody>
      </p:sp>
      <p:sp>
        <p:nvSpPr>
          <p:cNvPr id="262189" name="Line 45"/>
          <p:cNvSpPr>
            <a:spLocks noChangeShapeType="1"/>
          </p:cNvSpPr>
          <p:nvPr/>
        </p:nvSpPr>
        <p:spPr bwMode="auto">
          <a:xfrm>
            <a:off x="2743200" y="3276600"/>
            <a:ext cx="533400" cy="1143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62193" name="Group 49"/>
          <p:cNvGrpSpPr>
            <a:grpSpLocks/>
          </p:cNvGrpSpPr>
          <p:nvPr/>
        </p:nvGrpSpPr>
        <p:grpSpPr bwMode="auto">
          <a:xfrm>
            <a:off x="2590800" y="5181600"/>
            <a:ext cx="2743200" cy="1066800"/>
            <a:chOff x="1632" y="3264"/>
            <a:chExt cx="1728" cy="672"/>
          </a:xfrm>
        </p:grpSpPr>
        <p:sp>
          <p:nvSpPr>
            <p:cNvPr id="262190" name="Text Box 46"/>
            <p:cNvSpPr txBox="1">
              <a:spLocks noChangeArrowheads="1"/>
            </p:cNvSpPr>
            <p:nvPr/>
          </p:nvSpPr>
          <p:spPr bwMode="auto">
            <a:xfrm>
              <a:off x="3120" y="3268"/>
              <a:ext cx="240" cy="668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65000"/>
                </a:spcBef>
              </a:pPr>
              <a:r>
                <a:rPr lang="en-US" altLang="zh-CN"/>
                <a:t>1</a:t>
              </a:r>
            </a:p>
            <a:p>
              <a:pPr>
                <a:spcBef>
                  <a:spcPct val="6500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262192" name="Text Box 48"/>
            <p:cNvSpPr txBox="1">
              <a:spLocks noChangeArrowheads="1"/>
            </p:cNvSpPr>
            <p:nvPr/>
          </p:nvSpPr>
          <p:spPr bwMode="auto">
            <a:xfrm>
              <a:off x="1632" y="3264"/>
              <a:ext cx="240" cy="668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65000"/>
                </a:spcBef>
              </a:pPr>
              <a:r>
                <a:rPr lang="en-US" altLang="zh-CN"/>
                <a:t>1</a:t>
              </a:r>
            </a:p>
            <a:p>
              <a:pPr>
                <a:spcBef>
                  <a:spcPct val="65000"/>
                </a:spcBef>
              </a:pPr>
              <a:r>
                <a:rPr lang="en-US" altLang="zh-CN"/>
                <a:t>1</a:t>
              </a:r>
            </a:p>
          </p:txBody>
        </p:sp>
      </p:grpSp>
      <p:grpSp>
        <p:nvGrpSpPr>
          <p:cNvPr id="262196" name="Group 52"/>
          <p:cNvGrpSpPr>
            <a:grpSpLocks/>
          </p:cNvGrpSpPr>
          <p:nvPr/>
        </p:nvGrpSpPr>
        <p:grpSpPr bwMode="auto">
          <a:xfrm>
            <a:off x="2895600" y="3276600"/>
            <a:ext cx="2057400" cy="2362200"/>
            <a:chOff x="1824" y="2064"/>
            <a:chExt cx="1296" cy="1488"/>
          </a:xfrm>
        </p:grpSpPr>
        <p:sp>
          <p:nvSpPr>
            <p:cNvPr id="262194" name="Line 50"/>
            <p:cNvSpPr>
              <a:spLocks noChangeShapeType="1"/>
            </p:cNvSpPr>
            <p:nvPr/>
          </p:nvSpPr>
          <p:spPr bwMode="auto">
            <a:xfrm>
              <a:off x="2496" y="2064"/>
              <a:ext cx="624" cy="144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195" name="Line 51"/>
            <p:cNvSpPr>
              <a:spLocks noChangeShapeType="1"/>
            </p:cNvSpPr>
            <p:nvPr/>
          </p:nvSpPr>
          <p:spPr bwMode="auto">
            <a:xfrm flipH="1">
              <a:off x="1824" y="2064"/>
              <a:ext cx="624" cy="148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2198" name="Text Box 54"/>
          <p:cNvSpPr txBox="1">
            <a:spLocks noChangeArrowheads="1"/>
          </p:cNvSpPr>
          <p:nvPr/>
        </p:nvSpPr>
        <p:spPr bwMode="auto">
          <a:xfrm>
            <a:off x="1828800" y="4654550"/>
            <a:ext cx="381000" cy="1060450"/>
          </a:xfrm>
          <a:prstGeom prst="rect">
            <a:avLst/>
          </a:prstGeom>
          <a:solidFill>
            <a:srgbClr val="00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65000"/>
              </a:spcBef>
            </a:pPr>
            <a:r>
              <a:rPr lang="en-US" altLang="zh-CN"/>
              <a:t>1</a:t>
            </a:r>
          </a:p>
          <a:p>
            <a:pPr>
              <a:spcBef>
                <a:spcPct val="65000"/>
              </a:spcBef>
            </a:pPr>
            <a:r>
              <a:rPr lang="en-US" altLang="zh-CN"/>
              <a:t>1</a:t>
            </a:r>
          </a:p>
        </p:txBody>
      </p:sp>
      <p:sp>
        <p:nvSpPr>
          <p:cNvPr id="262199" name="Line 55"/>
          <p:cNvSpPr>
            <a:spLocks noChangeShapeType="1"/>
          </p:cNvSpPr>
          <p:nvPr/>
        </p:nvSpPr>
        <p:spPr bwMode="auto">
          <a:xfrm flipH="1">
            <a:off x="2209800" y="3276600"/>
            <a:ext cx="2743200" cy="17526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2200" name="Text Box 56"/>
          <p:cNvSpPr txBox="1">
            <a:spLocks noChangeArrowheads="1"/>
          </p:cNvSpPr>
          <p:nvPr/>
        </p:nvSpPr>
        <p:spPr bwMode="auto">
          <a:xfrm>
            <a:off x="1143000" y="4648200"/>
            <a:ext cx="381000" cy="4572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</a:t>
            </a:r>
          </a:p>
        </p:txBody>
      </p:sp>
      <p:sp>
        <p:nvSpPr>
          <p:cNvPr id="262201" name="Line 57"/>
          <p:cNvSpPr>
            <a:spLocks noChangeShapeType="1"/>
          </p:cNvSpPr>
          <p:nvPr/>
        </p:nvSpPr>
        <p:spPr bwMode="auto">
          <a:xfrm flipH="1">
            <a:off x="1524000" y="3276600"/>
            <a:ext cx="4572000" cy="16002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2202" name="Text Box 58"/>
          <p:cNvSpPr txBox="1">
            <a:spLocks noChangeArrowheads="1"/>
          </p:cNvSpPr>
          <p:nvPr/>
        </p:nvSpPr>
        <p:spPr bwMode="auto">
          <a:xfrm>
            <a:off x="5638800" y="4648200"/>
            <a:ext cx="533400" cy="457200"/>
          </a:xfrm>
          <a:prstGeom prst="rect">
            <a:avLst/>
          </a:prstGeom>
          <a:solidFill>
            <a:srgbClr val="CC00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/>
              <a:t>1</a:t>
            </a:r>
          </a:p>
        </p:txBody>
      </p:sp>
      <p:sp>
        <p:nvSpPr>
          <p:cNvPr id="262203" name="Line 59"/>
          <p:cNvSpPr>
            <a:spLocks noChangeShapeType="1"/>
          </p:cNvSpPr>
          <p:nvPr/>
        </p:nvSpPr>
        <p:spPr bwMode="auto">
          <a:xfrm flipH="1">
            <a:off x="6172200" y="3276600"/>
            <a:ext cx="1676400" cy="1447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03017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2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2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2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2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262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2621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2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3" dur="500"/>
                                        <p:tgtEl>
                                          <p:spTgt spid="262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2621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2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3" dur="500"/>
                                        <p:tgtEl>
                                          <p:spTgt spid="262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8" dur="500"/>
                                        <p:tgtEl>
                                          <p:spTgt spid="2621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2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2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9" dur="500"/>
                                        <p:tgtEl>
                                          <p:spTgt spid="2621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4" dur="500"/>
                                        <p:tgtEl>
                                          <p:spTgt spid="262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9" dur="500"/>
                                        <p:tgtEl>
                                          <p:spTgt spid="2622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62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62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0" dur="500"/>
                                        <p:tgtEl>
                                          <p:spTgt spid="2622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2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62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62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86" grpId="0" animBg="1" autoUpdateAnimBg="0"/>
      <p:bldP spid="262187" grpId="0" animBg="1"/>
      <p:bldP spid="262188" grpId="0" animBg="1" autoUpdateAnimBg="0"/>
      <p:bldP spid="262189" grpId="0" animBg="1"/>
      <p:bldP spid="262198" grpId="0" animBg="1" autoUpdateAnimBg="0"/>
      <p:bldP spid="262199" grpId="0" animBg="1"/>
      <p:bldP spid="262200" grpId="0" animBg="1" autoUpdateAnimBg="0"/>
      <p:bldP spid="262201" grpId="0" animBg="1"/>
      <p:bldP spid="262202" grpId="0" animBg="1" autoUpdateAnimBg="0"/>
      <p:bldP spid="26220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</a:t>
            </a:r>
          </a:p>
        </p:txBody>
      </p:sp>
      <p:sp>
        <p:nvSpPr>
          <p:cNvPr id="6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22A15-69D2-4B9C-ACD8-F86BA11DE216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2631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altLang="zh-CN"/>
              <a:t>5</a:t>
            </a:r>
            <a:r>
              <a:rPr lang="zh-CN" altLang="en-US"/>
              <a:t>变量函数的卡诺图化简</a:t>
            </a:r>
          </a:p>
        </p:txBody>
      </p:sp>
      <p:grpSp>
        <p:nvGrpSpPr>
          <p:cNvPr id="263219" name="Group 51"/>
          <p:cNvGrpSpPr>
            <a:grpSpLocks/>
          </p:cNvGrpSpPr>
          <p:nvPr/>
        </p:nvGrpSpPr>
        <p:grpSpPr bwMode="auto">
          <a:xfrm>
            <a:off x="533400" y="2209800"/>
            <a:ext cx="6858000" cy="3276600"/>
            <a:chOff x="144" y="1920"/>
            <a:chExt cx="4320" cy="2064"/>
          </a:xfrm>
        </p:grpSpPr>
        <p:sp>
          <p:nvSpPr>
            <p:cNvPr id="263172" name="Text Box 4"/>
            <p:cNvSpPr txBox="1">
              <a:spLocks noChangeArrowheads="1"/>
            </p:cNvSpPr>
            <p:nvPr/>
          </p:nvSpPr>
          <p:spPr bwMode="auto">
            <a:xfrm>
              <a:off x="192" y="1920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C</a:t>
              </a:r>
            </a:p>
          </p:txBody>
        </p:sp>
        <p:grpSp>
          <p:nvGrpSpPr>
            <p:cNvPr id="263173" name="Group 5"/>
            <p:cNvGrpSpPr>
              <a:grpSpLocks/>
            </p:cNvGrpSpPr>
            <p:nvPr/>
          </p:nvGrpSpPr>
          <p:grpSpPr bwMode="auto">
            <a:xfrm>
              <a:off x="144" y="2064"/>
              <a:ext cx="4320" cy="1920"/>
              <a:chOff x="144" y="2064"/>
              <a:chExt cx="4320" cy="1920"/>
            </a:xfrm>
          </p:grpSpPr>
          <p:sp>
            <p:nvSpPr>
              <p:cNvPr id="263174" name="Rectangle 6"/>
              <p:cNvSpPr>
                <a:spLocks noChangeArrowheads="1"/>
              </p:cNvSpPr>
              <p:nvPr/>
            </p:nvSpPr>
            <p:spPr bwMode="auto">
              <a:xfrm>
                <a:off x="576" y="2496"/>
                <a:ext cx="3888" cy="14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3175" name="Line 7"/>
              <p:cNvSpPr>
                <a:spLocks noChangeShapeType="1"/>
              </p:cNvSpPr>
              <p:nvPr/>
            </p:nvSpPr>
            <p:spPr bwMode="auto">
              <a:xfrm>
                <a:off x="576" y="2880"/>
                <a:ext cx="38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3176" name="Line 8"/>
              <p:cNvSpPr>
                <a:spLocks noChangeShapeType="1"/>
              </p:cNvSpPr>
              <p:nvPr/>
            </p:nvSpPr>
            <p:spPr bwMode="auto">
              <a:xfrm>
                <a:off x="576" y="3264"/>
                <a:ext cx="38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3177" name="Line 9"/>
              <p:cNvSpPr>
                <a:spLocks noChangeShapeType="1"/>
              </p:cNvSpPr>
              <p:nvPr/>
            </p:nvSpPr>
            <p:spPr bwMode="auto">
              <a:xfrm flipV="1">
                <a:off x="576" y="3600"/>
                <a:ext cx="38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3178" name="Line 10"/>
              <p:cNvSpPr>
                <a:spLocks noChangeShapeType="1"/>
              </p:cNvSpPr>
              <p:nvPr/>
            </p:nvSpPr>
            <p:spPr bwMode="auto">
              <a:xfrm>
                <a:off x="2448" y="2496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3179" name="Line 11"/>
              <p:cNvSpPr>
                <a:spLocks noChangeShapeType="1"/>
              </p:cNvSpPr>
              <p:nvPr/>
            </p:nvSpPr>
            <p:spPr bwMode="auto">
              <a:xfrm>
                <a:off x="1488" y="2496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3180" name="Line 12"/>
              <p:cNvSpPr>
                <a:spLocks noChangeShapeType="1"/>
              </p:cNvSpPr>
              <p:nvPr/>
            </p:nvSpPr>
            <p:spPr bwMode="auto">
              <a:xfrm>
                <a:off x="1968" y="2496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3181" name="Line 13"/>
              <p:cNvSpPr>
                <a:spLocks noChangeShapeType="1"/>
              </p:cNvSpPr>
              <p:nvPr/>
            </p:nvSpPr>
            <p:spPr bwMode="auto">
              <a:xfrm>
                <a:off x="1056" y="2496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3182" name="Line 14"/>
              <p:cNvSpPr>
                <a:spLocks noChangeShapeType="1"/>
              </p:cNvSpPr>
              <p:nvPr/>
            </p:nvSpPr>
            <p:spPr bwMode="auto">
              <a:xfrm>
                <a:off x="2976" y="2496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3183" name="Line 15"/>
              <p:cNvSpPr>
                <a:spLocks noChangeShapeType="1"/>
              </p:cNvSpPr>
              <p:nvPr/>
            </p:nvSpPr>
            <p:spPr bwMode="auto">
              <a:xfrm>
                <a:off x="3456" y="2496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3184" name="Line 16"/>
              <p:cNvSpPr>
                <a:spLocks noChangeShapeType="1"/>
              </p:cNvSpPr>
              <p:nvPr/>
            </p:nvSpPr>
            <p:spPr bwMode="auto">
              <a:xfrm>
                <a:off x="3936" y="2496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3185" name="Line 17"/>
              <p:cNvSpPr>
                <a:spLocks noChangeShapeType="1"/>
              </p:cNvSpPr>
              <p:nvPr/>
            </p:nvSpPr>
            <p:spPr bwMode="auto">
              <a:xfrm>
                <a:off x="144" y="2064"/>
                <a:ext cx="43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3186" name="Text Box 18"/>
              <p:cNvSpPr txBox="1">
                <a:spLocks noChangeArrowheads="1"/>
              </p:cNvSpPr>
              <p:nvPr/>
            </p:nvSpPr>
            <p:spPr bwMode="auto">
              <a:xfrm>
                <a:off x="336" y="206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B</a:t>
                </a:r>
              </a:p>
            </p:txBody>
          </p:sp>
          <p:sp>
            <p:nvSpPr>
              <p:cNvPr id="263187" name="Text Box 19"/>
              <p:cNvSpPr txBox="1">
                <a:spLocks noChangeArrowheads="1"/>
              </p:cNvSpPr>
              <p:nvPr/>
            </p:nvSpPr>
            <p:spPr bwMode="auto">
              <a:xfrm>
                <a:off x="480" y="2208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A</a:t>
                </a:r>
              </a:p>
            </p:txBody>
          </p:sp>
          <p:sp>
            <p:nvSpPr>
              <p:cNvPr id="263188" name="Text Box 20"/>
              <p:cNvSpPr txBox="1">
                <a:spLocks noChangeArrowheads="1"/>
              </p:cNvSpPr>
              <p:nvPr/>
            </p:nvSpPr>
            <p:spPr bwMode="auto">
              <a:xfrm>
                <a:off x="144" y="2256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E</a:t>
                </a:r>
              </a:p>
            </p:txBody>
          </p:sp>
          <p:sp>
            <p:nvSpPr>
              <p:cNvPr id="263189" name="Text Box 21"/>
              <p:cNvSpPr txBox="1">
                <a:spLocks noChangeArrowheads="1"/>
              </p:cNvSpPr>
              <p:nvPr/>
            </p:nvSpPr>
            <p:spPr bwMode="auto">
              <a:xfrm>
                <a:off x="288" y="2400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D</a:t>
                </a:r>
              </a:p>
            </p:txBody>
          </p:sp>
        </p:grpSp>
        <p:grpSp>
          <p:nvGrpSpPr>
            <p:cNvPr id="263190" name="Group 22"/>
            <p:cNvGrpSpPr>
              <a:grpSpLocks/>
            </p:cNvGrpSpPr>
            <p:nvPr/>
          </p:nvGrpSpPr>
          <p:grpSpPr bwMode="auto">
            <a:xfrm>
              <a:off x="672" y="2208"/>
              <a:ext cx="3744" cy="288"/>
              <a:chOff x="672" y="2256"/>
              <a:chExt cx="3744" cy="288"/>
            </a:xfrm>
          </p:grpSpPr>
          <p:sp>
            <p:nvSpPr>
              <p:cNvPr id="263191" name="Text Box 23"/>
              <p:cNvSpPr txBox="1">
                <a:spLocks noChangeArrowheads="1"/>
              </p:cNvSpPr>
              <p:nvPr/>
            </p:nvSpPr>
            <p:spPr bwMode="auto">
              <a:xfrm>
                <a:off x="672" y="2256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000</a:t>
                </a:r>
              </a:p>
            </p:txBody>
          </p:sp>
          <p:sp>
            <p:nvSpPr>
              <p:cNvPr id="263192" name="Text Box 24"/>
              <p:cNvSpPr txBox="1">
                <a:spLocks noChangeArrowheads="1"/>
              </p:cNvSpPr>
              <p:nvPr/>
            </p:nvSpPr>
            <p:spPr bwMode="auto">
              <a:xfrm>
                <a:off x="1104" y="2256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001</a:t>
                </a:r>
              </a:p>
            </p:txBody>
          </p:sp>
          <p:sp>
            <p:nvSpPr>
              <p:cNvPr id="263193" name="Text Box 25"/>
              <p:cNvSpPr txBox="1">
                <a:spLocks noChangeArrowheads="1"/>
              </p:cNvSpPr>
              <p:nvPr/>
            </p:nvSpPr>
            <p:spPr bwMode="auto">
              <a:xfrm>
                <a:off x="1536" y="2256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011</a:t>
                </a:r>
              </a:p>
            </p:txBody>
          </p:sp>
          <p:sp>
            <p:nvSpPr>
              <p:cNvPr id="263194" name="Text Box 26"/>
              <p:cNvSpPr txBox="1">
                <a:spLocks noChangeArrowheads="1"/>
              </p:cNvSpPr>
              <p:nvPr/>
            </p:nvSpPr>
            <p:spPr bwMode="auto">
              <a:xfrm>
                <a:off x="2016" y="2256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010</a:t>
                </a:r>
              </a:p>
            </p:txBody>
          </p:sp>
          <p:sp>
            <p:nvSpPr>
              <p:cNvPr id="263195" name="Text Box 27"/>
              <p:cNvSpPr txBox="1">
                <a:spLocks noChangeArrowheads="1"/>
              </p:cNvSpPr>
              <p:nvPr/>
            </p:nvSpPr>
            <p:spPr bwMode="auto">
              <a:xfrm>
                <a:off x="2496" y="2256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110</a:t>
                </a:r>
              </a:p>
            </p:txBody>
          </p:sp>
          <p:sp>
            <p:nvSpPr>
              <p:cNvPr id="263196" name="Text Box 28"/>
              <p:cNvSpPr txBox="1">
                <a:spLocks noChangeArrowheads="1"/>
              </p:cNvSpPr>
              <p:nvPr/>
            </p:nvSpPr>
            <p:spPr bwMode="auto">
              <a:xfrm>
                <a:off x="3024" y="2256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111</a:t>
                </a:r>
              </a:p>
            </p:txBody>
          </p:sp>
          <p:sp>
            <p:nvSpPr>
              <p:cNvPr id="263197" name="Text Box 29"/>
              <p:cNvSpPr txBox="1">
                <a:spLocks noChangeArrowheads="1"/>
              </p:cNvSpPr>
              <p:nvPr/>
            </p:nvSpPr>
            <p:spPr bwMode="auto">
              <a:xfrm>
                <a:off x="3504" y="2256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101</a:t>
                </a:r>
              </a:p>
            </p:txBody>
          </p:sp>
          <p:sp>
            <p:nvSpPr>
              <p:cNvPr id="263198" name="Text Box 30"/>
              <p:cNvSpPr txBox="1">
                <a:spLocks noChangeArrowheads="1"/>
              </p:cNvSpPr>
              <p:nvPr/>
            </p:nvSpPr>
            <p:spPr bwMode="auto">
              <a:xfrm>
                <a:off x="3984" y="2256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100</a:t>
                </a:r>
              </a:p>
            </p:txBody>
          </p:sp>
        </p:grpSp>
        <p:grpSp>
          <p:nvGrpSpPr>
            <p:cNvPr id="263199" name="Group 31"/>
            <p:cNvGrpSpPr>
              <a:grpSpLocks/>
            </p:cNvGrpSpPr>
            <p:nvPr/>
          </p:nvGrpSpPr>
          <p:grpSpPr bwMode="auto">
            <a:xfrm>
              <a:off x="288" y="2640"/>
              <a:ext cx="432" cy="1344"/>
              <a:chOff x="192" y="2592"/>
              <a:chExt cx="432" cy="1344"/>
            </a:xfrm>
          </p:grpSpPr>
          <p:sp>
            <p:nvSpPr>
              <p:cNvPr id="263200" name="Text Box 32"/>
              <p:cNvSpPr txBox="1">
                <a:spLocks noChangeArrowheads="1"/>
              </p:cNvSpPr>
              <p:nvPr/>
            </p:nvSpPr>
            <p:spPr bwMode="auto">
              <a:xfrm>
                <a:off x="192" y="2592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00</a:t>
                </a:r>
              </a:p>
            </p:txBody>
          </p:sp>
          <p:sp>
            <p:nvSpPr>
              <p:cNvPr id="263201" name="Text Box 33"/>
              <p:cNvSpPr txBox="1">
                <a:spLocks noChangeArrowheads="1"/>
              </p:cNvSpPr>
              <p:nvPr/>
            </p:nvSpPr>
            <p:spPr bwMode="auto">
              <a:xfrm>
                <a:off x="192" y="292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01</a:t>
                </a:r>
              </a:p>
            </p:txBody>
          </p:sp>
          <p:sp>
            <p:nvSpPr>
              <p:cNvPr id="263202" name="Text Box 34"/>
              <p:cNvSpPr txBox="1">
                <a:spLocks noChangeArrowheads="1"/>
              </p:cNvSpPr>
              <p:nvPr/>
            </p:nvSpPr>
            <p:spPr bwMode="auto">
              <a:xfrm>
                <a:off x="192" y="3312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11</a:t>
                </a:r>
              </a:p>
            </p:txBody>
          </p:sp>
          <p:sp>
            <p:nvSpPr>
              <p:cNvPr id="263203" name="Text Box 35"/>
              <p:cNvSpPr txBox="1">
                <a:spLocks noChangeArrowheads="1"/>
              </p:cNvSpPr>
              <p:nvPr/>
            </p:nvSpPr>
            <p:spPr bwMode="auto">
              <a:xfrm>
                <a:off x="192" y="364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10</a:t>
                </a:r>
              </a:p>
            </p:txBody>
          </p:sp>
        </p:grpSp>
        <p:sp>
          <p:nvSpPr>
            <p:cNvPr id="263204" name="Text Box 36"/>
            <p:cNvSpPr txBox="1">
              <a:spLocks noChangeArrowheads="1"/>
            </p:cNvSpPr>
            <p:nvPr/>
          </p:nvSpPr>
          <p:spPr bwMode="auto">
            <a:xfrm>
              <a:off x="1632" y="2544"/>
              <a:ext cx="240" cy="1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65000"/>
                </a:spcBef>
              </a:pPr>
              <a:r>
                <a:rPr lang="en-US" altLang="zh-CN"/>
                <a:t>1</a:t>
              </a:r>
            </a:p>
            <a:p>
              <a:pPr>
                <a:spcBef>
                  <a:spcPct val="65000"/>
                </a:spcBef>
              </a:pPr>
              <a:r>
                <a:rPr lang="en-US" altLang="zh-CN"/>
                <a:t>1</a:t>
              </a:r>
            </a:p>
            <a:p>
              <a:pPr>
                <a:spcBef>
                  <a:spcPct val="65000"/>
                </a:spcBef>
              </a:pPr>
              <a:r>
                <a:rPr lang="en-US" altLang="zh-CN"/>
                <a:t>1</a:t>
              </a:r>
            </a:p>
            <a:p>
              <a:pPr>
                <a:spcBef>
                  <a:spcPct val="6500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263206" name="Text Box 38"/>
            <p:cNvSpPr txBox="1">
              <a:spLocks noChangeArrowheads="1"/>
            </p:cNvSpPr>
            <p:nvPr/>
          </p:nvSpPr>
          <p:spPr bwMode="auto">
            <a:xfrm>
              <a:off x="2064" y="2544"/>
              <a:ext cx="240" cy="1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alpha val="5000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65000"/>
                </a:spcBef>
              </a:pPr>
              <a:r>
                <a:rPr lang="en-US" altLang="zh-CN"/>
                <a:t>1</a:t>
              </a:r>
            </a:p>
            <a:p>
              <a:pPr>
                <a:spcBef>
                  <a:spcPct val="65000"/>
                </a:spcBef>
              </a:pPr>
              <a:r>
                <a:rPr lang="en-US" altLang="zh-CN"/>
                <a:t>1</a:t>
              </a:r>
            </a:p>
            <a:p>
              <a:pPr>
                <a:spcBef>
                  <a:spcPct val="65000"/>
                </a:spcBef>
              </a:pPr>
              <a:r>
                <a:rPr lang="en-US" altLang="zh-CN"/>
                <a:t>1</a:t>
              </a:r>
            </a:p>
            <a:p>
              <a:pPr>
                <a:spcBef>
                  <a:spcPct val="6500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263209" name="Text Box 41"/>
            <p:cNvSpPr txBox="1">
              <a:spLocks noChangeArrowheads="1"/>
            </p:cNvSpPr>
            <p:nvPr/>
          </p:nvSpPr>
          <p:spPr bwMode="auto">
            <a:xfrm>
              <a:off x="3120" y="3268"/>
              <a:ext cx="240" cy="6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65000"/>
                </a:spcBef>
              </a:pPr>
              <a:r>
                <a:rPr lang="en-US" altLang="zh-CN"/>
                <a:t>1</a:t>
              </a:r>
            </a:p>
            <a:p>
              <a:pPr>
                <a:spcBef>
                  <a:spcPct val="6500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263214" name="Text Box 46"/>
            <p:cNvSpPr txBox="1">
              <a:spLocks noChangeArrowheads="1"/>
            </p:cNvSpPr>
            <p:nvPr/>
          </p:nvSpPr>
          <p:spPr bwMode="auto">
            <a:xfrm>
              <a:off x="1152" y="2932"/>
              <a:ext cx="240" cy="6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65000"/>
                </a:spcBef>
              </a:pPr>
              <a:r>
                <a:rPr lang="en-US" altLang="zh-CN"/>
                <a:t>1</a:t>
              </a:r>
            </a:p>
            <a:p>
              <a:pPr>
                <a:spcBef>
                  <a:spcPct val="6500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263216" name="Text Box 48"/>
            <p:cNvSpPr txBox="1">
              <a:spLocks noChangeArrowheads="1"/>
            </p:cNvSpPr>
            <p:nvPr/>
          </p:nvSpPr>
          <p:spPr bwMode="auto">
            <a:xfrm>
              <a:off x="720" y="2928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1</a:t>
              </a:r>
            </a:p>
          </p:txBody>
        </p:sp>
        <p:sp>
          <p:nvSpPr>
            <p:cNvPr id="263218" name="Text Box 50"/>
            <p:cNvSpPr txBox="1">
              <a:spLocks noChangeArrowheads="1"/>
            </p:cNvSpPr>
            <p:nvPr/>
          </p:nvSpPr>
          <p:spPr bwMode="auto">
            <a:xfrm>
              <a:off x="3552" y="2928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00FF">
                      <a:alpha val="5000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/>
                <a:t>1</a:t>
              </a:r>
            </a:p>
          </p:txBody>
        </p:sp>
      </p:grpSp>
      <p:sp>
        <p:nvSpPr>
          <p:cNvPr id="263220" name="Rectangle 52"/>
          <p:cNvSpPr>
            <a:spLocks noChangeArrowheads="1"/>
          </p:cNvSpPr>
          <p:nvPr/>
        </p:nvSpPr>
        <p:spPr bwMode="auto">
          <a:xfrm>
            <a:off x="2895600" y="3200400"/>
            <a:ext cx="1066800" cy="22098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63221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7239475"/>
              </p:ext>
            </p:extLst>
          </p:nvPr>
        </p:nvGraphicFramePr>
        <p:xfrm>
          <a:off x="4587875" y="1981200"/>
          <a:ext cx="61595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14" name="公式" r:id="rId3" imgW="241200" imgH="215640" progId="Equation.3">
                  <p:embed/>
                </p:oleObj>
              </mc:Choice>
              <mc:Fallback>
                <p:oleObj name="公式" r:id="rId3" imgW="2412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7875" y="1981200"/>
                        <a:ext cx="615950" cy="496888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3222" name="Line 54"/>
          <p:cNvSpPr>
            <a:spLocks noChangeShapeType="1"/>
          </p:cNvSpPr>
          <p:nvPr/>
        </p:nvSpPr>
        <p:spPr bwMode="auto">
          <a:xfrm flipV="1">
            <a:off x="3962400" y="2438400"/>
            <a:ext cx="914400" cy="19812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63225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9470352"/>
              </p:ext>
            </p:extLst>
          </p:nvPr>
        </p:nvGraphicFramePr>
        <p:xfrm>
          <a:off x="2162175" y="2057400"/>
          <a:ext cx="7715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15" name="公式" r:id="rId5" imgW="342720" imgH="215640" progId="Equation.3">
                  <p:embed/>
                </p:oleObj>
              </mc:Choice>
              <mc:Fallback>
                <p:oleObj name="公式" r:id="rId5" imgW="3427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2175" y="2057400"/>
                        <a:ext cx="771525" cy="4381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3226" name="Line 58"/>
          <p:cNvSpPr>
            <a:spLocks noChangeShapeType="1"/>
          </p:cNvSpPr>
          <p:nvPr/>
        </p:nvSpPr>
        <p:spPr bwMode="auto">
          <a:xfrm flipV="1">
            <a:off x="1752600" y="2438400"/>
            <a:ext cx="838200" cy="13716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3227" name="Rectangle 59"/>
          <p:cNvSpPr>
            <a:spLocks noChangeArrowheads="1"/>
          </p:cNvSpPr>
          <p:nvPr/>
        </p:nvSpPr>
        <p:spPr bwMode="auto">
          <a:xfrm>
            <a:off x="2133600" y="3810000"/>
            <a:ext cx="1066800" cy="990600"/>
          </a:xfrm>
          <a:prstGeom prst="rect">
            <a:avLst/>
          </a:prstGeom>
          <a:solidFill>
            <a:srgbClr val="FFFF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3224" name="Rectangle 56"/>
          <p:cNvSpPr>
            <a:spLocks noChangeArrowheads="1"/>
          </p:cNvSpPr>
          <p:nvPr/>
        </p:nvSpPr>
        <p:spPr bwMode="auto">
          <a:xfrm>
            <a:off x="1295400" y="3810000"/>
            <a:ext cx="2590800" cy="457200"/>
          </a:xfrm>
          <a:prstGeom prst="rect">
            <a:avLst/>
          </a:prstGeom>
          <a:solidFill>
            <a:schemeClr val="hlink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3228" name="Line 60"/>
          <p:cNvSpPr>
            <a:spLocks noChangeShapeType="1"/>
          </p:cNvSpPr>
          <p:nvPr/>
        </p:nvSpPr>
        <p:spPr bwMode="auto">
          <a:xfrm flipV="1">
            <a:off x="2819400" y="2438400"/>
            <a:ext cx="838200" cy="1524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63229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9033748"/>
              </p:ext>
            </p:extLst>
          </p:nvPr>
        </p:nvGraphicFramePr>
        <p:xfrm>
          <a:off x="3486150" y="2057400"/>
          <a:ext cx="7223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16" name="公式" r:id="rId7" imgW="317160" imgH="215640" progId="Equation.3">
                  <p:embed/>
                </p:oleObj>
              </mc:Choice>
              <mc:Fallback>
                <p:oleObj name="公式" r:id="rId7" imgW="3171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6150" y="2057400"/>
                        <a:ext cx="722313" cy="4445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3235" name="Group 67"/>
          <p:cNvGrpSpPr>
            <a:grpSpLocks/>
          </p:cNvGrpSpPr>
          <p:nvPr/>
        </p:nvGrpSpPr>
        <p:grpSpPr bwMode="auto">
          <a:xfrm>
            <a:off x="2819400" y="4419600"/>
            <a:ext cx="2819400" cy="914400"/>
            <a:chOff x="1776" y="2784"/>
            <a:chExt cx="1776" cy="576"/>
          </a:xfrm>
        </p:grpSpPr>
        <p:sp>
          <p:nvSpPr>
            <p:cNvPr id="263233" name="Rectangle 65"/>
            <p:cNvSpPr>
              <a:spLocks noChangeArrowheads="1"/>
            </p:cNvSpPr>
            <p:nvPr/>
          </p:nvSpPr>
          <p:spPr bwMode="auto">
            <a:xfrm>
              <a:off x="3264" y="2784"/>
              <a:ext cx="288" cy="576"/>
            </a:xfrm>
            <a:prstGeom prst="rect">
              <a:avLst/>
            </a:prstGeom>
            <a:solidFill>
              <a:srgbClr val="660066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3234" name="Rectangle 66"/>
            <p:cNvSpPr>
              <a:spLocks noChangeArrowheads="1"/>
            </p:cNvSpPr>
            <p:nvPr/>
          </p:nvSpPr>
          <p:spPr bwMode="auto">
            <a:xfrm>
              <a:off x="1776" y="2784"/>
              <a:ext cx="288" cy="576"/>
            </a:xfrm>
            <a:prstGeom prst="rect">
              <a:avLst/>
            </a:prstGeom>
            <a:solidFill>
              <a:srgbClr val="660066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63238" name="Group 70"/>
          <p:cNvGrpSpPr>
            <a:grpSpLocks/>
          </p:cNvGrpSpPr>
          <p:nvPr/>
        </p:nvGrpSpPr>
        <p:grpSpPr bwMode="auto">
          <a:xfrm>
            <a:off x="2057400" y="3733800"/>
            <a:ext cx="4343400" cy="609600"/>
            <a:chOff x="1296" y="2352"/>
            <a:chExt cx="2736" cy="384"/>
          </a:xfrm>
        </p:grpSpPr>
        <p:sp>
          <p:nvSpPr>
            <p:cNvPr id="263236" name="Rectangle 68"/>
            <p:cNvSpPr>
              <a:spLocks noChangeArrowheads="1"/>
            </p:cNvSpPr>
            <p:nvPr/>
          </p:nvSpPr>
          <p:spPr bwMode="auto">
            <a:xfrm>
              <a:off x="3744" y="2352"/>
              <a:ext cx="288" cy="336"/>
            </a:xfrm>
            <a:prstGeom prst="rect">
              <a:avLst/>
            </a:prstGeom>
            <a:solidFill>
              <a:srgbClr val="00FF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3237" name="Rectangle 69"/>
            <p:cNvSpPr>
              <a:spLocks noChangeArrowheads="1"/>
            </p:cNvSpPr>
            <p:nvPr/>
          </p:nvSpPr>
          <p:spPr bwMode="auto">
            <a:xfrm>
              <a:off x="1296" y="2400"/>
              <a:ext cx="288" cy="336"/>
            </a:xfrm>
            <a:prstGeom prst="rect">
              <a:avLst/>
            </a:prstGeom>
            <a:solidFill>
              <a:srgbClr val="00FF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63244" name="Group 76"/>
          <p:cNvGrpSpPr>
            <a:grpSpLocks/>
          </p:cNvGrpSpPr>
          <p:nvPr/>
        </p:nvGrpSpPr>
        <p:grpSpPr bwMode="auto">
          <a:xfrm>
            <a:off x="3352800" y="2438400"/>
            <a:ext cx="2362200" cy="2133600"/>
            <a:chOff x="2112" y="1536"/>
            <a:chExt cx="1488" cy="1344"/>
          </a:xfrm>
        </p:grpSpPr>
        <p:sp>
          <p:nvSpPr>
            <p:cNvPr id="263240" name="Line 72"/>
            <p:cNvSpPr>
              <a:spLocks noChangeShapeType="1"/>
            </p:cNvSpPr>
            <p:nvPr/>
          </p:nvSpPr>
          <p:spPr bwMode="auto">
            <a:xfrm flipV="1">
              <a:off x="3408" y="1584"/>
              <a:ext cx="192" cy="120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3241" name="Line 73"/>
            <p:cNvSpPr>
              <a:spLocks noChangeShapeType="1"/>
            </p:cNvSpPr>
            <p:nvPr/>
          </p:nvSpPr>
          <p:spPr bwMode="auto">
            <a:xfrm flipV="1">
              <a:off x="2112" y="1536"/>
              <a:ext cx="1392" cy="134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63243" name="Object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0226250"/>
              </p:ext>
            </p:extLst>
          </p:nvPr>
        </p:nvGraphicFramePr>
        <p:xfrm>
          <a:off x="5467350" y="2051050"/>
          <a:ext cx="685800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17" name="公式" r:id="rId9" imgW="304560" imgH="164880" progId="Equation.3">
                  <p:embed/>
                </p:oleObj>
              </mc:Choice>
              <mc:Fallback>
                <p:oleObj name="公式" r:id="rId9" imgW="3045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7350" y="2051050"/>
                        <a:ext cx="685800" cy="334963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3245" name="Object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0669663"/>
              </p:ext>
            </p:extLst>
          </p:nvPr>
        </p:nvGraphicFramePr>
        <p:xfrm>
          <a:off x="6224588" y="2006600"/>
          <a:ext cx="9715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18" name="公式" r:id="rId11" imgW="431640" imgH="215640" progId="Equation.3">
                  <p:embed/>
                </p:oleObj>
              </mc:Choice>
              <mc:Fallback>
                <p:oleObj name="公式" r:id="rId11" imgW="431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4588" y="2006600"/>
                        <a:ext cx="971550" cy="4381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3248" name="Group 80"/>
          <p:cNvGrpSpPr>
            <a:grpSpLocks/>
          </p:cNvGrpSpPr>
          <p:nvPr/>
        </p:nvGrpSpPr>
        <p:grpSpPr bwMode="auto">
          <a:xfrm>
            <a:off x="2590800" y="2438400"/>
            <a:ext cx="4038600" cy="1447800"/>
            <a:chOff x="1632" y="1536"/>
            <a:chExt cx="2544" cy="912"/>
          </a:xfrm>
        </p:grpSpPr>
        <p:sp>
          <p:nvSpPr>
            <p:cNvPr id="263246" name="Line 78"/>
            <p:cNvSpPr>
              <a:spLocks noChangeShapeType="1"/>
            </p:cNvSpPr>
            <p:nvPr/>
          </p:nvSpPr>
          <p:spPr bwMode="auto">
            <a:xfrm flipV="1">
              <a:off x="3888" y="1536"/>
              <a:ext cx="288" cy="816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3247" name="Line 79"/>
            <p:cNvSpPr>
              <a:spLocks noChangeShapeType="1"/>
            </p:cNvSpPr>
            <p:nvPr/>
          </p:nvSpPr>
          <p:spPr bwMode="auto">
            <a:xfrm flipV="1">
              <a:off x="1632" y="1536"/>
              <a:ext cx="2448" cy="91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63250" name="Object 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8661647"/>
              </p:ext>
            </p:extLst>
          </p:nvPr>
        </p:nvGraphicFramePr>
        <p:xfrm>
          <a:off x="1571625" y="5715000"/>
          <a:ext cx="58578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19" name="公式" r:id="rId13" imgW="2603160" imgH="215640" progId="Equation.3">
                  <p:embed/>
                </p:oleObj>
              </mc:Choice>
              <mc:Fallback>
                <p:oleObj name="公式" r:id="rId13" imgW="26031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5715000"/>
                        <a:ext cx="5857875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6508144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3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263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2632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6" dur="500"/>
                                        <p:tgtEl>
                                          <p:spTgt spid="263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2632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3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263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5" dur="500"/>
                                        <p:tgtEl>
                                          <p:spTgt spid="2632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63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9" dur="500"/>
                                        <p:tgtEl>
                                          <p:spTgt spid="2632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63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3" dur="500"/>
                                        <p:tgtEl>
                                          <p:spTgt spid="2632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3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6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220" grpId="0" animBg="1"/>
      <p:bldP spid="263222" grpId="0" animBg="1"/>
      <p:bldP spid="263226" grpId="0" animBg="1"/>
      <p:bldP spid="263227" grpId="0" animBg="1"/>
      <p:bldP spid="263224" grpId="0" animBg="1"/>
      <p:bldP spid="26322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633F9-F374-4EB5-861B-CD42B12D8025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2928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zh-CN" altLang="en-US"/>
              <a:t>卡诺图化简法</a:t>
            </a:r>
          </a:p>
          <a:p>
            <a:pPr lvl="2">
              <a:spcBef>
                <a:spcPct val="50000"/>
              </a:spcBef>
            </a:pPr>
            <a:r>
              <a:rPr lang="zh-CN" altLang="en-US"/>
              <a:t>优点：直观明了，过程简单，可从图中直接求出最简表达式；</a:t>
            </a:r>
          </a:p>
          <a:p>
            <a:pPr lvl="2">
              <a:spcBef>
                <a:spcPct val="50000"/>
              </a:spcBef>
            </a:pPr>
            <a:r>
              <a:rPr lang="zh-CN" altLang="en-US"/>
              <a:t>缺点：函数变量不能太多，一般为</a:t>
            </a:r>
            <a:r>
              <a:rPr lang="en-US" altLang="zh-CN"/>
              <a:t>4</a:t>
            </a:r>
            <a:r>
              <a:rPr lang="zh-CN" altLang="en-US"/>
              <a:t>变量及</a:t>
            </a:r>
            <a:r>
              <a:rPr lang="en-US" altLang="zh-CN"/>
              <a:t>4</a:t>
            </a:r>
            <a:r>
              <a:rPr lang="zh-CN" altLang="en-US"/>
              <a:t>变量以下；</a:t>
            </a:r>
            <a:r>
              <a:rPr lang="en-US" altLang="zh-CN"/>
              <a:t>4</a:t>
            </a:r>
            <a:r>
              <a:rPr lang="zh-CN" altLang="en-US"/>
              <a:t>变量以上用卡诺图化简比较困难，容易出错。</a:t>
            </a:r>
          </a:p>
        </p:txBody>
      </p:sp>
    </p:spTree>
    <p:extLst>
      <p:ext uri="{BB962C8B-B14F-4D97-AF65-F5344CB8AC3E}">
        <p14:creationId xmlns:p14="http://schemas.microsoft.com/office/powerpoint/2010/main" val="507347021"/>
      </p:ext>
    </p:extLst>
  </p:cSld>
  <p:clrMapOvr>
    <a:masterClrMapping/>
  </p:clrMapOvr>
  <p:transition spd="slow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42B64-5C23-4F15-9F94-D7B6C40B0DDB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37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55576" y="1412776"/>
            <a:ext cx="7931224" cy="4607024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dirty="0"/>
              <a:t>	</a:t>
            </a:r>
            <a:r>
              <a:rPr lang="zh-CN" altLang="en-US" dirty="0"/>
              <a:t>公式法化简的问题：</a:t>
            </a:r>
            <a:endParaRPr lang="en-US" altLang="zh-CN" dirty="0"/>
          </a:p>
        </p:txBody>
      </p:sp>
      <p:pic>
        <p:nvPicPr>
          <p:cNvPr id="72706" name="Picture 2">
            <a:extLst>
              <a:ext uri="{FF2B5EF4-FFF2-40B4-BE49-F238E27FC236}">
                <a16:creationId xmlns:a16="http://schemas.microsoft.com/office/drawing/2014/main" id="{B87EE43B-7CA5-496A-BBE0-215CBE421A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01" r="52302" b="25768"/>
          <a:stretch/>
        </p:blipFill>
        <p:spPr bwMode="auto">
          <a:xfrm>
            <a:off x="7607819" y="2816736"/>
            <a:ext cx="560790" cy="639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51290797-0991-4B28-94B3-92087890C6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02" t="21368" b="22753"/>
          <a:stretch/>
        </p:blipFill>
        <p:spPr bwMode="auto">
          <a:xfrm>
            <a:off x="7607819" y="3528302"/>
            <a:ext cx="560790" cy="656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A5F20219-CA17-4CEC-8D0C-6B61305E75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02" t="21368" b="22753"/>
          <a:stretch/>
        </p:blipFill>
        <p:spPr bwMode="auto">
          <a:xfrm>
            <a:off x="7607819" y="5013176"/>
            <a:ext cx="560790" cy="656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443B5214-B3EB-4DA2-9B93-1457D3AE45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02" t="21368" b="22753"/>
          <a:stretch/>
        </p:blipFill>
        <p:spPr bwMode="auto">
          <a:xfrm>
            <a:off x="7611610" y="5731598"/>
            <a:ext cx="560790" cy="656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F5659F3-3FF3-489A-B8E4-947D9C52D0F2}"/>
                  </a:ext>
                </a:extLst>
              </p:cNvPr>
              <p:cNvSpPr txBox="1"/>
              <p:nvPr/>
            </p:nvSpPr>
            <p:spPr>
              <a:xfrm>
                <a:off x="2313189" y="2952047"/>
                <a:ext cx="49459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𝐵𝐶</m:t>
                    </m:r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𝐴𝐵𝐷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altLang="zh-CN" b="0" i="1" dirty="0"/>
                  <a:t>CD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F5659F3-3FF3-489A-B8E4-947D9C52D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189" y="2952047"/>
                <a:ext cx="4945969" cy="369332"/>
              </a:xfrm>
              <a:prstGeom prst="rect">
                <a:avLst/>
              </a:prstGeom>
              <a:blipFill>
                <a:blip r:embed="rId3"/>
                <a:stretch>
                  <a:fillRect l="-2094" t="-24590" r="-3202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AC254FB-79E5-497A-975B-FEC64E3C2618}"/>
                  </a:ext>
                </a:extLst>
              </p:cNvPr>
              <p:cNvSpPr txBox="1"/>
              <p:nvPr/>
            </p:nvSpPr>
            <p:spPr>
              <a:xfrm>
                <a:off x="2313189" y="5156617"/>
                <a:ext cx="2613985" cy="370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̅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𝐵𝐶</m:t>
                      </m:r>
                    </m:oMath>
                  </m:oMathPara>
                </a14:m>
                <a:endParaRPr lang="en-US" altLang="zh-CN" b="0" i="1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AC254FB-79E5-497A-975B-FEC64E3C2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189" y="5156617"/>
                <a:ext cx="2613985" cy="370101"/>
              </a:xfrm>
              <a:prstGeom prst="rect">
                <a:avLst/>
              </a:prstGeom>
              <a:blipFill>
                <a:blip r:embed="rId4"/>
                <a:stretch>
                  <a:fillRect l="-2098" t="-1639" r="-1632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BCAF1C7-8D4F-4CEA-86FB-7843AFC50988}"/>
                  </a:ext>
                </a:extLst>
              </p:cNvPr>
              <p:cNvSpPr txBox="1"/>
              <p:nvPr/>
            </p:nvSpPr>
            <p:spPr>
              <a:xfrm>
                <a:off x="2313189" y="5875039"/>
                <a:ext cx="2619243" cy="370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altLang="zh-CN" b="0" i="1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BCAF1C7-8D4F-4CEA-86FB-7843AFC50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189" y="5875039"/>
                <a:ext cx="2619243" cy="370101"/>
              </a:xfrm>
              <a:prstGeom prst="rect">
                <a:avLst/>
              </a:prstGeom>
              <a:blipFill>
                <a:blip r:embed="rId5"/>
                <a:stretch>
                  <a:fillRect l="-2093" t="-1667" r="-8605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BAB9F3A-E721-4A6D-ABB9-C3EB6716A01F}"/>
                  </a:ext>
                </a:extLst>
              </p:cNvPr>
              <p:cNvSpPr txBox="1"/>
              <p:nvPr/>
            </p:nvSpPr>
            <p:spPr>
              <a:xfrm>
                <a:off x="2313189" y="3672127"/>
                <a:ext cx="42091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𝐵𝐶</m:t>
                    </m:r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𝐴𝐵𝐷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altLang="zh-CN" b="0" i="1" dirty="0"/>
                  <a:t>CD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BAB9F3A-E721-4A6D-ABB9-C3EB6716A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189" y="3672127"/>
                <a:ext cx="4209166" cy="369332"/>
              </a:xfrm>
              <a:prstGeom prst="rect">
                <a:avLst/>
              </a:prstGeom>
              <a:blipFill>
                <a:blip r:embed="rId6"/>
                <a:stretch>
                  <a:fillRect l="-2460" t="-24590" r="-3329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88460CCA-9B90-4F93-8A6F-2B71AB216CF9}"/>
              </a:ext>
            </a:extLst>
          </p:cNvPr>
          <p:cNvSpPr txBox="1"/>
          <p:nvPr/>
        </p:nvSpPr>
        <p:spPr>
          <a:xfrm>
            <a:off x="1130422" y="4397776"/>
            <a:ext cx="4972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某个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化简后有两种结果，哪个对？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D19F6F4-0996-4AF0-A1B9-79C115AC21D8}"/>
              </a:ext>
            </a:extLst>
          </p:cNvPr>
          <p:cNvSpPr txBox="1"/>
          <p:nvPr/>
        </p:nvSpPr>
        <p:spPr>
          <a:xfrm>
            <a:off x="1130422" y="2204864"/>
            <a:ext cx="4655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某个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化简后结果如下，对不对？</a:t>
            </a:r>
          </a:p>
        </p:txBody>
      </p:sp>
    </p:spTree>
    <p:extLst>
      <p:ext uri="{BB962C8B-B14F-4D97-AF65-F5344CB8AC3E}">
        <p14:creationId xmlns:p14="http://schemas.microsoft.com/office/powerpoint/2010/main" val="237603207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  <p:bldP spid="12" grpId="0"/>
      <p:bldP spid="3" grpId="0"/>
      <p:bldP spid="1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62DB2-21B6-4EA8-9088-C003C0083E59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1587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/>
              <a:t>2.3 </a:t>
            </a:r>
            <a:r>
              <a:rPr lang="zh-CN" altLang="en-US"/>
              <a:t>图解法</a:t>
            </a:r>
            <a:r>
              <a:rPr lang="en-US" altLang="zh-CN"/>
              <a:t>(</a:t>
            </a:r>
            <a:r>
              <a:rPr lang="zh-CN" altLang="en-US"/>
              <a:t>卡诺图</a:t>
            </a:r>
            <a:r>
              <a:rPr lang="en-US" altLang="zh-CN"/>
              <a:t>)</a:t>
            </a:r>
            <a:r>
              <a:rPr lang="zh-CN" altLang="en-US"/>
              <a:t>化简逻辑函数</a:t>
            </a:r>
          </a:p>
          <a:p>
            <a:pPr lvl="1"/>
            <a:r>
              <a:rPr lang="zh-CN" altLang="en-US"/>
              <a:t>特殊形式的逻辑函数化简</a:t>
            </a:r>
          </a:p>
          <a:p>
            <a:pPr lvl="2"/>
            <a:r>
              <a:rPr lang="zh-CN" altLang="en-US"/>
              <a:t>逻辑函数的基本形式：</a:t>
            </a:r>
          </a:p>
          <a:p>
            <a:pPr lvl="2">
              <a:buFont typeface="Wingdings" pitchFamily="2" charset="2"/>
              <a:buNone/>
            </a:pPr>
            <a:r>
              <a:rPr lang="zh-CN" altLang="en-US"/>
              <a:t>       单输出逻辑函数，</a:t>
            </a:r>
            <a:r>
              <a:rPr lang="en-US" altLang="zh-CN"/>
              <a:t>F</a:t>
            </a:r>
            <a:r>
              <a:rPr lang="zh-CN" altLang="en-US"/>
              <a:t>＝</a:t>
            </a:r>
            <a:r>
              <a:rPr lang="en-US" altLang="zh-CN"/>
              <a:t>f(A,B,C…)</a:t>
            </a:r>
          </a:p>
          <a:p>
            <a:pPr lvl="1"/>
            <a:endParaRPr lang="en-US" altLang="zh-CN"/>
          </a:p>
        </p:txBody>
      </p:sp>
      <p:sp>
        <p:nvSpPr>
          <p:cNvPr id="158724" name="Rectangle 4"/>
          <p:cNvSpPr>
            <a:spLocks noChangeArrowheads="1"/>
          </p:cNvSpPr>
          <p:nvPr/>
        </p:nvSpPr>
        <p:spPr bwMode="auto">
          <a:xfrm>
            <a:off x="304800" y="3721100"/>
            <a:ext cx="81534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2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ü"/>
            </a:pPr>
            <a:r>
              <a:rPr lang="zh-CN" altLang="en-US" dirty="0">
                <a:latin typeface="方正姚体" pitchFamily="2" charset="-122"/>
                <a:ea typeface="方正姚体" pitchFamily="2" charset="-122"/>
              </a:rPr>
              <a:t>特殊形式的逻辑函数：</a:t>
            </a:r>
          </a:p>
          <a:p>
            <a:pPr lvl="2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zh-CN" altLang="en-US" dirty="0">
                <a:latin typeface="方正姚体" pitchFamily="2" charset="-122"/>
                <a:ea typeface="方正姚体" pitchFamily="2" charset="-122"/>
              </a:rPr>
              <a:t>      </a:t>
            </a:r>
            <a:r>
              <a:rPr lang="en-US" altLang="zh-CN" dirty="0">
                <a:latin typeface="方正姚体" pitchFamily="2" charset="-122"/>
                <a:ea typeface="方正姚体" pitchFamily="2" charset="-122"/>
              </a:rPr>
              <a:t>1. </a:t>
            </a:r>
            <a:r>
              <a:rPr lang="zh-CN" altLang="en-US" dirty="0">
                <a:latin typeface="方正姚体" pitchFamily="2" charset="-122"/>
                <a:ea typeface="方正姚体" pitchFamily="2" charset="-122"/>
              </a:rPr>
              <a:t>多输出逻辑函数</a:t>
            </a:r>
          </a:p>
          <a:p>
            <a:pPr lvl="2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zh-CN" altLang="en-US" dirty="0">
                <a:latin typeface="方正姚体" pitchFamily="2" charset="-122"/>
                <a:ea typeface="方正姚体" pitchFamily="2" charset="-122"/>
              </a:rPr>
              <a:t>      </a:t>
            </a:r>
            <a:r>
              <a:rPr lang="en-US" altLang="zh-CN" dirty="0">
                <a:latin typeface="方正姚体" pitchFamily="2" charset="-122"/>
                <a:ea typeface="方正姚体" pitchFamily="2" charset="-122"/>
              </a:rPr>
              <a:t>2. </a:t>
            </a:r>
            <a:r>
              <a:rPr lang="zh-CN" altLang="en-US" dirty="0">
                <a:latin typeface="方正姚体" pitchFamily="2" charset="-122"/>
                <a:ea typeface="方正姚体" pitchFamily="2" charset="-122"/>
              </a:rPr>
              <a:t>包含无关项（</a:t>
            </a:r>
            <a:r>
              <a:rPr lang="en-US" altLang="zh-CN" dirty="0">
                <a:latin typeface="方正姚体" pitchFamily="2" charset="-122"/>
                <a:ea typeface="方正姚体" pitchFamily="2" charset="-122"/>
              </a:rPr>
              <a:t>Don’t Care</a:t>
            </a:r>
            <a:r>
              <a:rPr lang="zh-CN" altLang="en-US" dirty="0">
                <a:latin typeface="方正姚体" pitchFamily="2" charset="-122"/>
                <a:ea typeface="方正姚体" pitchFamily="2" charset="-122"/>
              </a:rPr>
              <a:t>）的逻辑函数</a:t>
            </a:r>
          </a:p>
        </p:txBody>
      </p:sp>
    </p:spTree>
    <p:extLst>
      <p:ext uri="{BB962C8B-B14F-4D97-AF65-F5344CB8AC3E}">
        <p14:creationId xmlns:p14="http://schemas.microsoft.com/office/powerpoint/2010/main" val="393370907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4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4BC2C-FDEF-4802-806A-A1F857CF0E60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1597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524000"/>
            <a:ext cx="86868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2.3 </a:t>
            </a:r>
            <a:r>
              <a:rPr lang="zh-CN" altLang="en-US" dirty="0"/>
              <a:t>图解法</a:t>
            </a:r>
            <a:r>
              <a:rPr lang="en-US" altLang="zh-CN" dirty="0"/>
              <a:t>(</a:t>
            </a:r>
            <a:r>
              <a:rPr lang="zh-CN" altLang="en-US" dirty="0"/>
              <a:t>卡诺图</a:t>
            </a:r>
            <a:r>
              <a:rPr lang="en-US" altLang="zh-CN" dirty="0"/>
              <a:t>)</a:t>
            </a:r>
            <a:r>
              <a:rPr lang="zh-CN" altLang="en-US" dirty="0"/>
              <a:t>化简逻辑函数</a:t>
            </a:r>
          </a:p>
          <a:p>
            <a:pPr lvl="1"/>
            <a:r>
              <a:rPr lang="zh-CN" altLang="en-US" dirty="0"/>
              <a:t>特殊形式的逻辑函数化简</a:t>
            </a:r>
          </a:p>
          <a:p>
            <a:pPr lvl="2"/>
            <a:r>
              <a:rPr lang="zh-CN" altLang="en-US" dirty="0"/>
              <a:t>多输出逻辑函数：同一组输入变量，有两个以上的输出。</a:t>
            </a:r>
          </a:p>
          <a:p>
            <a:pPr lvl="2">
              <a:buFont typeface="Wingdings" pitchFamily="2" charset="2"/>
              <a:buNone/>
            </a:pPr>
            <a:r>
              <a:rPr lang="zh-CN" altLang="en-US" dirty="0"/>
              <a:t>             </a:t>
            </a:r>
            <a:r>
              <a:rPr lang="en-US" altLang="zh-CN" dirty="0"/>
              <a:t>F</a:t>
            </a:r>
            <a:r>
              <a:rPr lang="en-US" altLang="zh-CN" baseline="-25000" dirty="0"/>
              <a:t>1</a:t>
            </a:r>
            <a:r>
              <a:rPr lang="zh-CN" altLang="en-US" dirty="0"/>
              <a:t>＝ </a:t>
            </a:r>
            <a:r>
              <a:rPr lang="en-US" altLang="zh-CN" dirty="0"/>
              <a:t>f</a:t>
            </a:r>
            <a:r>
              <a:rPr lang="en-US" altLang="zh-CN" baseline="-25000" dirty="0"/>
              <a:t>1</a:t>
            </a:r>
            <a:r>
              <a:rPr lang="en-US" altLang="zh-CN" dirty="0"/>
              <a:t> (A,B,C…)</a:t>
            </a:r>
          </a:p>
          <a:p>
            <a:pPr lvl="2">
              <a:buFont typeface="Wingdings" pitchFamily="2" charset="2"/>
              <a:buNone/>
            </a:pPr>
            <a:r>
              <a:rPr lang="en-US" altLang="zh-CN" dirty="0"/>
              <a:t>             F</a:t>
            </a:r>
            <a:r>
              <a:rPr lang="en-US" altLang="zh-CN" baseline="-25000" dirty="0"/>
              <a:t>2</a:t>
            </a:r>
            <a:r>
              <a:rPr lang="zh-CN" altLang="en-US" dirty="0"/>
              <a:t>＝ </a:t>
            </a:r>
            <a:r>
              <a:rPr lang="en-US" altLang="zh-CN" dirty="0"/>
              <a:t>f</a:t>
            </a:r>
            <a:r>
              <a:rPr lang="en-US" altLang="zh-CN" baseline="-25000" dirty="0"/>
              <a:t>2</a:t>
            </a:r>
            <a:r>
              <a:rPr lang="en-US" altLang="zh-CN" dirty="0"/>
              <a:t> (A,B,C…)</a:t>
            </a:r>
          </a:p>
          <a:p>
            <a:pPr lvl="2"/>
            <a:r>
              <a:rPr lang="zh-CN" altLang="en-US" dirty="0"/>
              <a:t>多输出逻辑函数的化简：化简时，在“与或”表达式中要尽量寻找公共的“或”项，使公共项为多个函数共享，这时从单个输出看可能不是最简，但总体是最简。</a:t>
            </a:r>
          </a:p>
          <a:p>
            <a:pPr lvl="2"/>
            <a:r>
              <a:rPr lang="zh-CN" altLang="en-US" dirty="0"/>
              <a:t>多输出逻辑函数的化简（不作为基本要求，</a:t>
            </a:r>
            <a:r>
              <a:rPr lang="zh-CN" altLang="en-US" dirty="0">
                <a:solidFill>
                  <a:srgbClr val="FF0000"/>
                </a:solidFill>
              </a:rPr>
              <a:t>不考！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365474236"/>
      </p:ext>
    </p:extLst>
  </p:cSld>
  <p:clrMapOvr>
    <a:masterClrMapping/>
  </p:clrMapOvr>
  <p:transition spd="slow">
    <p:pull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06279-8F1A-4FEE-AD78-2571E11DF861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1617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524000"/>
            <a:ext cx="88392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2.3 </a:t>
            </a:r>
            <a:r>
              <a:rPr lang="zh-CN" altLang="en-US" dirty="0"/>
              <a:t>图解法</a:t>
            </a:r>
            <a:r>
              <a:rPr lang="en-US" altLang="zh-CN" dirty="0"/>
              <a:t>(</a:t>
            </a:r>
            <a:r>
              <a:rPr lang="zh-CN" altLang="en-US" dirty="0"/>
              <a:t>卡诺图</a:t>
            </a:r>
            <a:r>
              <a:rPr lang="en-US" altLang="zh-CN" dirty="0"/>
              <a:t>)</a:t>
            </a:r>
            <a:r>
              <a:rPr lang="zh-CN" altLang="en-US" dirty="0"/>
              <a:t>化简逻辑函数</a:t>
            </a:r>
          </a:p>
          <a:p>
            <a:pPr lvl="1"/>
            <a:r>
              <a:rPr lang="zh-CN" altLang="en-US" dirty="0"/>
              <a:t>特殊形式的逻辑函数化简</a:t>
            </a:r>
          </a:p>
          <a:p>
            <a:pPr lvl="2"/>
            <a:r>
              <a:rPr lang="zh-CN" altLang="en-US" dirty="0"/>
              <a:t>包含无关项（</a:t>
            </a:r>
            <a:r>
              <a:rPr lang="en-US" altLang="zh-CN" dirty="0"/>
              <a:t>Don’t Care</a:t>
            </a:r>
            <a:r>
              <a:rPr lang="zh-CN" altLang="en-US" dirty="0"/>
              <a:t>）的逻辑函数：函数</a:t>
            </a:r>
            <a:r>
              <a:rPr lang="en-US" altLang="zh-CN" dirty="0"/>
              <a:t>F</a:t>
            </a:r>
            <a:r>
              <a:rPr lang="zh-CN" altLang="en-US" dirty="0"/>
              <a:t>的取值只和一部分最小项有关，另一部分最小项既可以取“</a:t>
            </a:r>
            <a:r>
              <a:rPr lang="en-US" altLang="zh-CN" dirty="0"/>
              <a:t>0”</a:t>
            </a:r>
            <a:r>
              <a:rPr lang="zh-CN" altLang="en-US" dirty="0"/>
              <a:t>，也可以取“</a:t>
            </a:r>
            <a:r>
              <a:rPr lang="en-US" altLang="zh-CN" dirty="0"/>
              <a:t>1”</a:t>
            </a:r>
            <a:r>
              <a:rPr lang="zh-CN" altLang="en-US" dirty="0"/>
              <a:t>，这些最小项称“无关项”或“任意项”。</a:t>
            </a:r>
          </a:p>
          <a:p>
            <a:pPr lvl="2">
              <a:lnSpc>
                <a:spcPct val="90000"/>
              </a:lnSpc>
            </a:pPr>
            <a:endParaRPr lang="en-US" altLang="zh-CN" dirty="0"/>
          </a:p>
          <a:p>
            <a:pPr lvl="2">
              <a:lnSpc>
                <a:spcPct val="90000"/>
              </a:lnSpc>
            </a:pPr>
            <a:r>
              <a:rPr lang="zh-CN" altLang="en-US" dirty="0"/>
              <a:t>“无关项”的两种情况：</a:t>
            </a:r>
            <a:endParaRPr lang="en-US" altLang="zh-CN" dirty="0"/>
          </a:p>
          <a:p>
            <a:pPr lvl="2">
              <a:lnSpc>
                <a:spcPct val="90000"/>
              </a:lnSpc>
            </a:pPr>
            <a:endParaRPr lang="zh-CN" altLang="en-US" dirty="0"/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dirty="0"/>
              <a:t>  </a:t>
            </a:r>
            <a:r>
              <a:rPr lang="en-US" altLang="zh-CN" sz="2000" dirty="0"/>
              <a:t>1. </a:t>
            </a:r>
            <a:r>
              <a:rPr lang="zh-CN" altLang="en-US" sz="2000" dirty="0"/>
              <a:t>这些输入组合不可能出现。</a:t>
            </a:r>
            <a:endParaRPr lang="en-US" altLang="zh-CN" sz="2000" dirty="0"/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endParaRPr lang="zh-CN" altLang="en-US" sz="2000" dirty="0"/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000" dirty="0"/>
              <a:t>  </a:t>
            </a:r>
            <a:r>
              <a:rPr lang="en-US" altLang="zh-CN" sz="2000" dirty="0"/>
              <a:t>2. </a:t>
            </a:r>
            <a:r>
              <a:rPr lang="zh-CN" altLang="en-US" sz="2000" dirty="0"/>
              <a:t>输入组合虽能出现，但无需关心最小项是“</a:t>
            </a:r>
            <a:r>
              <a:rPr lang="en-US" altLang="zh-CN" sz="2000" dirty="0"/>
              <a:t>1”</a:t>
            </a:r>
            <a:r>
              <a:rPr lang="zh-CN" altLang="en-US" sz="2000" dirty="0"/>
              <a:t>还是“</a:t>
            </a:r>
            <a:r>
              <a:rPr lang="en-US" altLang="zh-CN" sz="2000" dirty="0"/>
              <a:t>0”</a:t>
            </a:r>
            <a:r>
              <a:rPr lang="zh-CN" altLang="en-US" sz="20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629244907"/>
      </p:ext>
    </p:extLst>
  </p:cSld>
  <p:clrMapOvr>
    <a:masterClrMapping/>
  </p:clrMapOvr>
  <p:transition spd="slow">
    <p:pull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610600" cy="1143000"/>
          </a:xfrm>
        </p:spPr>
        <p:txBody>
          <a:bodyPr/>
          <a:lstStyle/>
          <a:p>
            <a:r>
              <a:rPr lang="zh-CN" altLang="en-US" dirty="0"/>
              <a:t>第二章 逻辑代数</a:t>
            </a:r>
          </a:p>
        </p:txBody>
      </p:sp>
      <p:sp>
        <p:nvSpPr>
          <p:cNvPr id="17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E4F1-75EF-4513-A5CE-03A8A352FA8A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2150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980728"/>
            <a:ext cx="8610600" cy="4429472"/>
          </a:xfrm>
        </p:spPr>
        <p:txBody>
          <a:bodyPr>
            <a:normAutofit/>
          </a:bodyPr>
          <a:lstStyle/>
          <a:p>
            <a:r>
              <a:rPr lang="zh-CN" altLang="en-US" sz="2000" b="1" dirty="0"/>
              <a:t>例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：设计一位十进制数的数值范围判断器，当</a:t>
            </a:r>
            <a:r>
              <a:rPr lang="en-US" altLang="zh-CN" sz="2000" b="1" dirty="0"/>
              <a:t>x&gt;=5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F=1</a:t>
            </a:r>
            <a:r>
              <a:rPr lang="zh-CN" altLang="en-US" sz="2000" b="1" dirty="0"/>
              <a:t>；否则，</a:t>
            </a:r>
            <a:r>
              <a:rPr lang="en-US" altLang="zh-CN" sz="2000" b="1" dirty="0"/>
              <a:t>F=0</a:t>
            </a:r>
            <a:r>
              <a:rPr lang="zh-CN" altLang="en-US" sz="2000" b="1" dirty="0"/>
              <a:t>。</a:t>
            </a:r>
            <a:r>
              <a:rPr lang="en-US" altLang="zh-CN" sz="2000" b="1" dirty="0"/>
              <a:t>(ABCD</a:t>
            </a:r>
            <a:r>
              <a:rPr lang="zh-CN" altLang="en-US" sz="2000" b="1" dirty="0"/>
              <a:t>表示一位十进制数</a:t>
            </a:r>
            <a:r>
              <a:rPr lang="en-US" altLang="zh-CN" sz="2000" b="1" dirty="0"/>
              <a:t>,A</a:t>
            </a:r>
            <a:r>
              <a:rPr lang="zh-CN" altLang="en-US" sz="2000" b="1" dirty="0"/>
              <a:t>是低位</a:t>
            </a:r>
            <a:r>
              <a:rPr lang="en-US" altLang="zh-CN" sz="2000" b="1" dirty="0"/>
              <a:t>,D</a:t>
            </a:r>
            <a:r>
              <a:rPr lang="zh-CN" altLang="en-US" sz="2000" b="1" dirty="0"/>
              <a:t>是高位</a:t>
            </a:r>
            <a:r>
              <a:rPr lang="en-US" altLang="zh-CN" sz="2000" b="1" dirty="0"/>
              <a:t>)</a:t>
            </a:r>
          </a:p>
        </p:txBody>
      </p:sp>
      <p:graphicFrame>
        <p:nvGraphicFramePr>
          <p:cNvPr id="215231" name="Group 1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436614"/>
              </p:ext>
            </p:extLst>
          </p:nvPr>
        </p:nvGraphicFramePr>
        <p:xfrm>
          <a:off x="643136" y="1755224"/>
          <a:ext cx="3352800" cy="4770120"/>
        </p:xfrm>
        <a:graphic>
          <a:graphicData uri="http://schemas.openxmlformats.org/drawingml/2006/table">
            <a:tbl>
              <a:tblPr/>
              <a:tblGrid>
                <a:gridCol w="669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15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0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×</a:t>
                      </a:r>
                    </a:p>
                  </a:txBody>
                  <a:tcPr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215212" name="Rectangle 172"/>
          <p:cNvSpPr>
            <a:spLocks noChangeArrowheads="1"/>
          </p:cNvSpPr>
          <p:nvPr/>
        </p:nvSpPr>
        <p:spPr bwMode="auto">
          <a:xfrm>
            <a:off x="4876800" y="4267200"/>
            <a:ext cx="2209800" cy="9906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14" name="Rectangle 174"/>
          <p:cNvSpPr>
            <a:spLocks noChangeArrowheads="1"/>
          </p:cNvSpPr>
          <p:nvPr/>
        </p:nvSpPr>
        <p:spPr bwMode="auto">
          <a:xfrm>
            <a:off x="5410200" y="3581400"/>
            <a:ext cx="1143000" cy="1143000"/>
          </a:xfrm>
          <a:prstGeom prst="rect">
            <a:avLst/>
          </a:prstGeom>
          <a:solidFill>
            <a:schemeClr val="hlink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215" name="Rectangle 175"/>
          <p:cNvSpPr>
            <a:spLocks noChangeArrowheads="1"/>
          </p:cNvSpPr>
          <p:nvPr/>
        </p:nvSpPr>
        <p:spPr bwMode="auto">
          <a:xfrm>
            <a:off x="6096000" y="3581400"/>
            <a:ext cx="990600" cy="1143000"/>
          </a:xfrm>
          <a:prstGeom prst="rect">
            <a:avLst/>
          </a:prstGeom>
          <a:solidFill>
            <a:srgbClr val="00FF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5210" name="Group 170"/>
          <p:cNvGrpSpPr>
            <a:grpSpLocks/>
          </p:cNvGrpSpPr>
          <p:nvPr/>
        </p:nvGrpSpPr>
        <p:grpSpPr bwMode="auto">
          <a:xfrm>
            <a:off x="4038600" y="2133600"/>
            <a:ext cx="3200400" cy="3278188"/>
            <a:chOff x="2736" y="1344"/>
            <a:chExt cx="2016" cy="2065"/>
          </a:xfrm>
        </p:grpSpPr>
        <p:grpSp>
          <p:nvGrpSpPr>
            <p:cNvPr id="215164" name="Group 124"/>
            <p:cNvGrpSpPr>
              <a:grpSpLocks/>
            </p:cNvGrpSpPr>
            <p:nvPr/>
          </p:nvGrpSpPr>
          <p:grpSpPr bwMode="auto">
            <a:xfrm>
              <a:off x="2880" y="1632"/>
              <a:ext cx="1872" cy="1777"/>
              <a:chOff x="1429" y="1389"/>
              <a:chExt cx="2540" cy="2449"/>
            </a:xfrm>
          </p:grpSpPr>
          <p:sp>
            <p:nvSpPr>
              <p:cNvPr id="215165" name="Rectangle 125"/>
              <p:cNvSpPr>
                <a:spLocks noChangeArrowheads="1"/>
              </p:cNvSpPr>
              <p:nvPr/>
            </p:nvSpPr>
            <p:spPr bwMode="auto">
              <a:xfrm>
                <a:off x="3428" y="3304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×</a:t>
                </a:r>
              </a:p>
            </p:txBody>
          </p:sp>
          <p:sp>
            <p:nvSpPr>
              <p:cNvPr id="215166" name="Rectangle 126"/>
              <p:cNvSpPr>
                <a:spLocks noChangeArrowheads="1"/>
              </p:cNvSpPr>
              <p:nvPr/>
            </p:nvSpPr>
            <p:spPr bwMode="auto">
              <a:xfrm>
                <a:off x="2888" y="3304"/>
                <a:ext cx="540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×</a:t>
                </a:r>
              </a:p>
            </p:txBody>
          </p:sp>
          <p:sp>
            <p:nvSpPr>
              <p:cNvPr id="215167" name="Rectangle 127"/>
              <p:cNvSpPr>
                <a:spLocks noChangeArrowheads="1"/>
              </p:cNvSpPr>
              <p:nvPr/>
            </p:nvSpPr>
            <p:spPr bwMode="auto">
              <a:xfrm>
                <a:off x="2347" y="3304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1</a:t>
                </a:r>
              </a:p>
            </p:txBody>
          </p:sp>
          <p:sp>
            <p:nvSpPr>
              <p:cNvPr id="215168" name="Rectangle 128"/>
              <p:cNvSpPr>
                <a:spLocks noChangeArrowheads="1"/>
              </p:cNvSpPr>
              <p:nvPr/>
            </p:nvSpPr>
            <p:spPr bwMode="auto">
              <a:xfrm>
                <a:off x="1806" y="3304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1</a:t>
                </a:r>
              </a:p>
            </p:txBody>
          </p:sp>
          <p:sp>
            <p:nvSpPr>
              <p:cNvPr id="215169" name="Rectangle 129"/>
              <p:cNvSpPr>
                <a:spLocks noChangeArrowheads="1"/>
              </p:cNvSpPr>
              <p:nvPr/>
            </p:nvSpPr>
            <p:spPr bwMode="auto">
              <a:xfrm>
                <a:off x="3428" y="2770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×</a:t>
                </a:r>
              </a:p>
            </p:txBody>
          </p:sp>
          <p:sp>
            <p:nvSpPr>
              <p:cNvPr id="215170" name="Rectangle 130"/>
              <p:cNvSpPr>
                <a:spLocks noChangeArrowheads="1"/>
              </p:cNvSpPr>
              <p:nvPr/>
            </p:nvSpPr>
            <p:spPr bwMode="auto">
              <a:xfrm>
                <a:off x="2888" y="2770"/>
                <a:ext cx="540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×</a:t>
                </a:r>
              </a:p>
            </p:txBody>
          </p:sp>
          <p:sp>
            <p:nvSpPr>
              <p:cNvPr id="215171" name="Rectangle 131"/>
              <p:cNvSpPr>
                <a:spLocks noChangeArrowheads="1"/>
              </p:cNvSpPr>
              <p:nvPr/>
            </p:nvSpPr>
            <p:spPr bwMode="auto">
              <a:xfrm>
                <a:off x="2347" y="2770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×</a:t>
                </a:r>
              </a:p>
            </p:txBody>
          </p:sp>
          <p:sp>
            <p:nvSpPr>
              <p:cNvPr id="215172" name="Rectangle 132"/>
              <p:cNvSpPr>
                <a:spLocks noChangeArrowheads="1"/>
              </p:cNvSpPr>
              <p:nvPr/>
            </p:nvSpPr>
            <p:spPr bwMode="auto">
              <a:xfrm>
                <a:off x="1806" y="2770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×</a:t>
                </a:r>
              </a:p>
            </p:txBody>
          </p:sp>
          <p:sp>
            <p:nvSpPr>
              <p:cNvPr id="215173" name="Rectangle 133"/>
              <p:cNvSpPr>
                <a:spLocks noChangeArrowheads="1"/>
              </p:cNvSpPr>
              <p:nvPr/>
            </p:nvSpPr>
            <p:spPr bwMode="auto">
              <a:xfrm>
                <a:off x="3428" y="2235"/>
                <a:ext cx="541" cy="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1</a:t>
                </a:r>
              </a:p>
            </p:txBody>
          </p:sp>
          <p:sp>
            <p:nvSpPr>
              <p:cNvPr id="215174" name="Rectangle 134"/>
              <p:cNvSpPr>
                <a:spLocks noChangeArrowheads="1"/>
              </p:cNvSpPr>
              <p:nvPr/>
            </p:nvSpPr>
            <p:spPr bwMode="auto">
              <a:xfrm>
                <a:off x="2888" y="2235"/>
                <a:ext cx="540" cy="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1</a:t>
                </a:r>
              </a:p>
            </p:txBody>
          </p:sp>
          <p:sp>
            <p:nvSpPr>
              <p:cNvPr id="215175" name="Rectangle 135"/>
              <p:cNvSpPr>
                <a:spLocks noChangeArrowheads="1"/>
              </p:cNvSpPr>
              <p:nvPr/>
            </p:nvSpPr>
            <p:spPr bwMode="auto">
              <a:xfrm>
                <a:off x="2347" y="2235"/>
                <a:ext cx="541" cy="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1</a:t>
                </a:r>
              </a:p>
            </p:txBody>
          </p:sp>
          <p:sp>
            <p:nvSpPr>
              <p:cNvPr id="215176" name="Rectangle 136"/>
              <p:cNvSpPr>
                <a:spLocks noChangeArrowheads="1"/>
              </p:cNvSpPr>
              <p:nvPr/>
            </p:nvSpPr>
            <p:spPr bwMode="auto">
              <a:xfrm>
                <a:off x="1806" y="2235"/>
                <a:ext cx="541" cy="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0</a:t>
                </a:r>
              </a:p>
            </p:txBody>
          </p:sp>
          <p:sp>
            <p:nvSpPr>
              <p:cNvPr id="215177" name="Rectangle 137"/>
              <p:cNvSpPr>
                <a:spLocks noChangeArrowheads="1"/>
              </p:cNvSpPr>
              <p:nvPr/>
            </p:nvSpPr>
            <p:spPr bwMode="auto">
              <a:xfrm>
                <a:off x="3428" y="1701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0</a:t>
                </a:r>
              </a:p>
            </p:txBody>
          </p:sp>
          <p:sp>
            <p:nvSpPr>
              <p:cNvPr id="215178" name="Rectangle 138"/>
              <p:cNvSpPr>
                <a:spLocks noChangeArrowheads="1"/>
              </p:cNvSpPr>
              <p:nvPr/>
            </p:nvSpPr>
            <p:spPr bwMode="auto">
              <a:xfrm>
                <a:off x="2888" y="1701"/>
                <a:ext cx="540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0</a:t>
                </a:r>
              </a:p>
            </p:txBody>
          </p:sp>
          <p:sp>
            <p:nvSpPr>
              <p:cNvPr id="215179" name="Rectangle 139"/>
              <p:cNvSpPr>
                <a:spLocks noChangeArrowheads="1"/>
              </p:cNvSpPr>
              <p:nvPr/>
            </p:nvSpPr>
            <p:spPr bwMode="auto">
              <a:xfrm>
                <a:off x="2347" y="1701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0</a:t>
                </a:r>
              </a:p>
            </p:txBody>
          </p:sp>
          <p:sp>
            <p:nvSpPr>
              <p:cNvPr id="215180" name="Rectangle 140"/>
              <p:cNvSpPr>
                <a:spLocks noChangeArrowheads="1"/>
              </p:cNvSpPr>
              <p:nvPr/>
            </p:nvSpPr>
            <p:spPr bwMode="auto">
              <a:xfrm>
                <a:off x="1806" y="1701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0</a:t>
                </a:r>
              </a:p>
            </p:txBody>
          </p:sp>
          <p:sp>
            <p:nvSpPr>
              <p:cNvPr id="215181" name="Line 141"/>
              <p:cNvSpPr>
                <a:spLocks noChangeShapeType="1"/>
              </p:cNvSpPr>
              <p:nvPr/>
            </p:nvSpPr>
            <p:spPr bwMode="auto">
              <a:xfrm>
                <a:off x="1806" y="1701"/>
                <a:ext cx="216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182" name="Line 142"/>
              <p:cNvSpPr>
                <a:spLocks noChangeShapeType="1"/>
              </p:cNvSpPr>
              <p:nvPr/>
            </p:nvSpPr>
            <p:spPr bwMode="auto">
              <a:xfrm>
                <a:off x="1806" y="2235"/>
                <a:ext cx="21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183" name="Line 143"/>
              <p:cNvSpPr>
                <a:spLocks noChangeShapeType="1"/>
              </p:cNvSpPr>
              <p:nvPr/>
            </p:nvSpPr>
            <p:spPr bwMode="auto">
              <a:xfrm>
                <a:off x="1806" y="2770"/>
                <a:ext cx="21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184" name="Line 144"/>
              <p:cNvSpPr>
                <a:spLocks noChangeShapeType="1"/>
              </p:cNvSpPr>
              <p:nvPr/>
            </p:nvSpPr>
            <p:spPr bwMode="auto">
              <a:xfrm>
                <a:off x="1806" y="3304"/>
                <a:ext cx="21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185" name="Line 145"/>
              <p:cNvSpPr>
                <a:spLocks noChangeShapeType="1"/>
              </p:cNvSpPr>
              <p:nvPr/>
            </p:nvSpPr>
            <p:spPr bwMode="auto">
              <a:xfrm>
                <a:off x="1806" y="3838"/>
                <a:ext cx="216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186" name="Line 146"/>
              <p:cNvSpPr>
                <a:spLocks noChangeShapeType="1"/>
              </p:cNvSpPr>
              <p:nvPr/>
            </p:nvSpPr>
            <p:spPr bwMode="auto">
              <a:xfrm>
                <a:off x="1806" y="1701"/>
                <a:ext cx="0" cy="213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187" name="Line 147"/>
              <p:cNvSpPr>
                <a:spLocks noChangeShapeType="1"/>
              </p:cNvSpPr>
              <p:nvPr/>
            </p:nvSpPr>
            <p:spPr bwMode="auto">
              <a:xfrm>
                <a:off x="2347" y="1701"/>
                <a:ext cx="0" cy="21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188" name="Line 148"/>
              <p:cNvSpPr>
                <a:spLocks noChangeShapeType="1"/>
              </p:cNvSpPr>
              <p:nvPr/>
            </p:nvSpPr>
            <p:spPr bwMode="auto">
              <a:xfrm>
                <a:off x="2888" y="1701"/>
                <a:ext cx="0" cy="21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189" name="Line 149"/>
              <p:cNvSpPr>
                <a:spLocks noChangeShapeType="1"/>
              </p:cNvSpPr>
              <p:nvPr/>
            </p:nvSpPr>
            <p:spPr bwMode="auto">
              <a:xfrm>
                <a:off x="3428" y="1701"/>
                <a:ext cx="0" cy="21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190" name="Line 150"/>
              <p:cNvSpPr>
                <a:spLocks noChangeShapeType="1"/>
              </p:cNvSpPr>
              <p:nvPr/>
            </p:nvSpPr>
            <p:spPr bwMode="auto">
              <a:xfrm>
                <a:off x="3969" y="1701"/>
                <a:ext cx="0" cy="213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191" name="Line 151"/>
              <p:cNvSpPr>
                <a:spLocks noChangeShapeType="1"/>
              </p:cNvSpPr>
              <p:nvPr/>
            </p:nvSpPr>
            <p:spPr bwMode="auto">
              <a:xfrm flipH="1" flipV="1">
                <a:off x="1429" y="1389"/>
                <a:ext cx="362" cy="31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15192" name="Group 152"/>
            <p:cNvGrpSpPr>
              <a:grpSpLocks/>
            </p:cNvGrpSpPr>
            <p:nvPr/>
          </p:nvGrpSpPr>
          <p:grpSpPr bwMode="auto">
            <a:xfrm>
              <a:off x="2736" y="1344"/>
              <a:ext cx="545" cy="742"/>
              <a:chOff x="1337" y="1162"/>
              <a:chExt cx="545" cy="742"/>
            </a:xfrm>
          </p:grpSpPr>
          <p:sp>
            <p:nvSpPr>
              <p:cNvPr id="215193" name="Text Box 153"/>
              <p:cNvSpPr txBox="1">
                <a:spLocks noChangeArrowheads="1"/>
              </p:cNvSpPr>
              <p:nvPr/>
            </p:nvSpPr>
            <p:spPr bwMode="auto">
              <a:xfrm>
                <a:off x="1472" y="1162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215194" name="Text Box 154"/>
              <p:cNvSpPr txBox="1">
                <a:spLocks noChangeArrowheads="1"/>
              </p:cNvSpPr>
              <p:nvPr/>
            </p:nvSpPr>
            <p:spPr bwMode="auto">
              <a:xfrm>
                <a:off x="1609" y="1344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215195" name="Text Box 155"/>
              <p:cNvSpPr txBox="1">
                <a:spLocks noChangeArrowheads="1"/>
              </p:cNvSpPr>
              <p:nvPr/>
            </p:nvSpPr>
            <p:spPr bwMode="auto">
              <a:xfrm>
                <a:off x="1337" y="1480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D</a:t>
                </a:r>
              </a:p>
            </p:txBody>
          </p:sp>
          <p:sp>
            <p:nvSpPr>
              <p:cNvPr id="215196" name="Text Box 156"/>
              <p:cNvSpPr txBox="1">
                <a:spLocks noChangeArrowheads="1"/>
              </p:cNvSpPr>
              <p:nvPr/>
            </p:nvSpPr>
            <p:spPr bwMode="auto">
              <a:xfrm>
                <a:off x="1473" y="1616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C</a:t>
                </a:r>
              </a:p>
            </p:txBody>
          </p:sp>
        </p:grpSp>
        <p:grpSp>
          <p:nvGrpSpPr>
            <p:cNvPr id="215208" name="Group 168"/>
            <p:cNvGrpSpPr>
              <a:grpSpLocks/>
            </p:cNvGrpSpPr>
            <p:nvPr/>
          </p:nvGrpSpPr>
          <p:grpSpPr bwMode="auto">
            <a:xfrm>
              <a:off x="3189" y="1584"/>
              <a:ext cx="1563" cy="288"/>
              <a:chOff x="3189" y="1488"/>
              <a:chExt cx="1563" cy="288"/>
            </a:xfrm>
          </p:grpSpPr>
          <p:sp>
            <p:nvSpPr>
              <p:cNvPr id="215199" name="Text Box 159"/>
              <p:cNvSpPr txBox="1">
                <a:spLocks noChangeArrowheads="1"/>
              </p:cNvSpPr>
              <p:nvPr/>
            </p:nvSpPr>
            <p:spPr bwMode="auto">
              <a:xfrm>
                <a:off x="3189" y="1488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215200" name="Text Box 160"/>
              <p:cNvSpPr txBox="1">
                <a:spLocks noChangeArrowheads="1"/>
              </p:cNvSpPr>
              <p:nvPr/>
            </p:nvSpPr>
            <p:spPr bwMode="auto">
              <a:xfrm>
                <a:off x="3984" y="1488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215201" name="Text Box 161"/>
              <p:cNvSpPr txBox="1">
                <a:spLocks noChangeArrowheads="1"/>
              </p:cNvSpPr>
              <p:nvPr/>
            </p:nvSpPr>
            <p:spPr bwMode="auto">
              <a:xfrm>
                <a:off x="3600" y="1488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215202" name="Text Box 162"/>
              <p:cNvSpPr txBox="1">
                <a:spLocks noChangeArrowheads="1"/>
              </p:cNvSpPr>
              <p:nvPr/>
            </p:nvSpPr>
            <p:spPr bwMode="auto">
              <a:xfrm>
                <a:off x="4389" y="1488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10</a:t>
                </a:r>
              </a:p>
            </p:txBody>
          </p:sp>
        </p:grpSp>
        <p:grpSp>
          <p:nvGrpSpPr>
            <p:cNvPr id="215209" name="Group 169"/>
            <p:cNvGrpSpPr>
              <a:grpSpLocks/>
            </p:cNvGrpSpPr>
            <p:nvPr/>
          </p:nvGrpSpPr>
          <p:grpSpPr bwMode="auto">
            <a:xfrm>
              <a:off x="2805" y="1968"/>
              <a:ext cx="363" cy="1392"/>
              <a:chOff x="2736" y="1968"/>
              <a:chExt cx="363" cy="1392"/>
            </a:xfrm>
          </p:grpSpPr>
          <p:sp>
            <p:nvSpPr>
              <p:cNvPr id="215204" name="Text Box 164"/>
              <p:cNvSpPr txBox="1">
                <a:spLocks noChangeArrowheads="1"/>
              </p:cNvSpPr>
              <p:nvPr/>
            </p:nvSpPr>
            <p:spPr bwMode="auto">
              <a:xfrm>
                <a:off x="2736" y="1968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215205" name="Text Box 165"/>
              <p:cNvSpPr txBox="1">
                <a:spLocks noChangeArrowheads="1"/>
              </p:cNvSpPr>
              <p:nvPr/>
            </p:nvSpPr>
            <p:spPr bwMode="auto">
              <a:xfrm>
                <a:off x="2736" y="2688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215206" name="Text Box 166"/>
              <p:cNvSpPr txBox="1">
                <a:spLocks noChangeArrowheads="1"/>
              </p:cNvSpPr>
              <p:nvPr/>
            </p:nvSpPr>
            <p:spPr bwMode="auto">
              <a:xfrm>
                <a:off x="2736" y="2304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215207" name="Text Box 167"/>
              <p:cNvSpPr txBox="1">
                <a:spLocks noChangeArrowheads="1"/>
              </p:cNvSpPr>
              <p:nvPr/>
            </p:nvSpPr>
            <p:spPr bwMode="auto">
              <a:xfrm>
                <a:off x="2736" y="3072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10</a:t>
                </a:r>
              </a:p>
            </p:txBody>
          </p:sp>
        </p:grpSp>
      </p:grpSp>
      <p:grpSp>
        <p:nvGrpSpPr>
          <p:cNvPr id="215230" name="Group 190"/>
          <p:cNvGrpSpPr>
            <a:grpSpLocks/>
          </p:cNvGrpSpPr>
          <p:nvPr/>
        </p:nvGrpSpPr>
        <p:grpSpPr bwMode="auto">
          <a:xfrm>
            <a:off x="7162802" y="4267200"/>
            <a:ext cx="1655763" cy="587375"/>
            <a:chOff x="4512" y="2688"/>
            <a:chExt cx="1043" cy="370"/>
          </a:xfrm>
        </p:grpSpPr>
        <p:graphicFrame>
          <p:nvGraphicFramePr>
            <p:cNvPr id="215216" name="Object 17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42700958"/>
                </p:ext>
              </p:extLst>
            </p:nvPr>
          </p:nvGraphicFramePr>
          <p:xfrm>
            <a:off x="5245" y="2688"/>
            <a:ext cx="310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42" name="公式" r:id="rId3" imgW="152280" imgH="164880" progId="Equation.3">
                    <p:embed/>
                  </p:oleObj>
                </mc:Choice>
                <mc:Fallback>
                  <p:oleObj name="公式" r:id="rId3" imgW="1522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45" y="2688"/>
                          <a:ext cx="310" cy="304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217" name="Line 177"/>
            <p:cNvSpPr>
              <a:spLocks noChangeShapeType="1"/>
            </p:cNvSpPr>
            <p:nvPr/>
          </p:nvSpPr>
          <p:spPr bwMode="auto">
            <a:xfrm flipH="1">
              <a:off x="4512" y="2866"/>
              <a:ext cx="816" cy="19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5234" name="Group 194"/>
          <p:cNvGrpSpPr>
            <a:grpSpLocks/>
          </p:cNvGrpSpPr>
          <p:nvPr/>
        </p:nvGrpSpPr>
        <p:grpSpPr bwMode="auto">
          <a:xfrm>
            <a:off x="5791199" y="3522660"/>
            <a:ext cx="3082925" cy="581025"/>
            <a:chOff x="3648" y="2219"/>
            <a:chExt cx="1942" cy="366"/>
          </a:xfrm>
        </p:grpSpPr>
        <p:graphicFrame>
          <p:nvGraphicFramePr>
            <p:cNvPr id="215218" name="Object 17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19250643"/>
                </p:ext>
              </p:extLst>
            </p:nvPr>
          </p:nvGraphicFramePr>
          <p:xfrm>
            <a:off x="5128" y="2219"/>
            <a:ext cx="462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43" name="公式" r:id="rId5" imgW="228600" imgH="164880" progId="Equation.3">
                    <p:embed/>
                  </p:oleObj>
                </mc:Choice>
                <mc:Fallback>
                  <p:oleObj name="公式" r:id="rId5" imgW="22860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28" y="2219"/>
                          <a:ext cx="462" cy="303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219" name="Line 179"/>
            <p:cNvSpPr>
              <a:spLocks noChangeShapeType="1"/>
            </p:cNvSpPr>
            <p:nvPr/>
          </p:nvSpPr>
          <p:spPr bwMode="auto">
            <a:xfrm flipH="1">
              <a:off x="3648" y="2345"/>
              <a:ext cx="1536" cy="24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5233" name="Group 193"/>
          <p:cNvGrpSpPr>
            <a:grpSpLocks/>
          </p:cNvGrpSpPr>
          <p:nvPr/>
        </p:nvGrpSpPr>
        <p:grpSpPr bwMode="auto">
          <a:xfrm>
            <a:off x="6934200" y="2700339"/>
            <a:ext cx="2165350" cy="1033463"/>
            <a:chOff x="4368" y="1701"/>
            <a:chExt cx="1364" cy="651"/>
          </a:xfrm>
        </p:grpSpPr>
        <p:sp>
          <p:nvSpPr>
            <p:cNvPr id="215220" name="Line 180"/>
            <p:cNvSpPr>
              <a:spLocks noChangeShapeType="1"/>
            </p:cNvSpPr>
            <p:nvPr/>
          </p:nvSpPr>
          <p:spPr bwMode="auto">
            <a:xfrm flipH="1">
              <a:off x="4368" y="1872"/>
              <a:ext cx="960" cy="48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15221" name="Object 18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80693385"/>
                </p:ext>
              </p:extLst>
            </p:nvPr>
          </p:nvGraphicFramePr>
          <p:xfrm>
            <a:off x="5271" y="1701"/>
            <a:ext cx="461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44" name="公式" r:id="rId7" imgW="228600" imgH="164880" progId="Equation.3">
                    <p:embed/>
                  </p:oleObj>
                </mc:Choice>
                <mc:Fallback>
                  <p:oleObj name="公式" r:id="rId7" imgW="22860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1" y="1701"/>
                          <a:ext cx="461" cy="303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5226" name="Object 1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9907144"/>
              </p:ext>
            </p:extLst>
          </p:nvPr>
        </p:nvGraphicFramePr>
        <p:xfrm>
          <a:off x="4292600" y="5808663"/>
          <a:ext cx="4030663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45" name="公式" r:id="rId9" imgW="1257120" imgH="164880" progId="Equation.3">
                  <p:embed/>
                </p:oleObj>
              </mc:Choice>
              <mc:Fallback>
                <p:oleObj name="公式" r:id="rId9" imgW="125712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2600" y="5808663"/>
                        <a:ext cx="4030663" cy="48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231222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5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5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5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5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500"/>
                                        <p:tgtEl>
                                          <p:spTgt spid="215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5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5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4" dur="500"/>
                                        <p:tgtEl>
                                          <p:spTgt spid="215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5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5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5" dur="500"/>
                                        <p:tgtEl>
                                          <p:spTgt spid="215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212" grpId="0" animBg="1"/>
      <p:bldP spid="215214" grpId="0" animBg="1"/>
      <p:bldP spid="21521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</a:t>
            </a:r>
          </a:p>
        </p:txBody>
      </p:sp>
      <p:sp>
        <p:nvSpPr>
          <p:cNvPr id="6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920F-8758-475F-A69C-0B6538C79469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2938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/>
              <a:t>例</a:t>
            </a:r>
            <a:r>
              <a:rPr lang="en-US" altLang="zh-CN"/>
              <a:t>2</a:t>
            </a:r>
            <a:r>
              <a:rPr lang="zh-CN" altLang="en-US"/>
              <a:t>：化简函数</a:t>
            </a:r>
          </a:p>
        </p:txBody>
      </p:sp>
      <p:graphicFrame>
        <p:nvGraphicFramePr>
          <p:cNvPr id="2938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1571388"/>
              </p:ext>
            </p:extLst>
          </p:nvPr>
        </p:nvGraphicFramePr>
        <p:xfrm>
          <a:off x="1519238" y="2120900"/>
          <a:ext cx="6486525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56" name="公式" r:id="rId3" imgW="2882880" imgH="266400" progId="Equation.3">
                  <p:embed/>
                </p:oleObj>
              </mc:Choice>
              <mc:Fallback>
                <p:oleObj name="公式" r:id="rId3" imgW="288288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238" y="2120900"/>
                        <a:ext cx="6486525" cy="541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3893" name="Group 5"/>
          <p:cNvGrpSpPr>
            <a:grpSpLocks/>
          </p:cNvGrpSpPr>
          <p:nvPr/>
        </p:nvGrpSpPr>
        <p:grpSpPr bwMode="auto">
          <a:xfrm>
            <a:off x="1808659" y="2667000"/>
            <a:ext cx="3200400" cy="3278188"/>
            <a:chOff x="2736" y="1344"/>
            <a:chExt cx="2016" cy="2065"/>
          </a:xfrm>
        </p:grpSpPr>
        <p:grpSp>
          <p:nvGrpSpPr>
            <p:cNvPr id="293894" name="Group 6"/>
            <p:cNvGrpSpPr>
              <a:grpSpLocks/>
            </p:cNvGrpSpPr>
            <p:nvPr/>
          </p:nvGrpSpPr>
          <p:grpSpPr bwMode="auto">
            <a:xfrm>
              <a:off x="2880" y="1632"/>
              <a:ext cx="1872" cy="1777"/>
              <a:chOff x="1429" y="1389"/>
              <a:chExt cx="2540" cy="2449"/>
            </a:xfrm>
          </p:grpSpPr>
          <p:sp>
            <p:nvSpPr>
              <p:cNvPr id="293895" name="Rectangle 7"/>
              <p:cNvSpPr>
                <a:spLocks noChangeArrowheads="1"/>
              </p:cNvSpPr>
              <p:nvPr/>
            </p:nvSpPr>
            <p:spPr bwMode="auto">
              <a:xfrm>
                <a:off x="3428" y="3304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0</a:t>
                </a:r>
              </a:p>
            </p:txBody>
          </p:sp>
          <p:sp>
            <p:nvSpPr>
              <p:cNvPr id="293896" name="Rectangle 8"/>
              <p:cNvSpPr>
                <a:spLocks noChangeArrowheads="1"/>
              </p:cNvSpPr>
              <p:nvPr/>
            </p:nvSpPr>
            <p:spPr bwMode="auto">
              <a:xfrm>
                <a:off x="2888" y="3304"/>
                <a:ext cx="540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1</a:t>
                </a:r>
              </a:p>
            </p:txBody>
          </p:sp>
          <p:sp>
            <p:nvSpPr>
              <p:cNvPr id="293897" name="Rectangle 9"/>
              <p:cNvSpPr>
                <a:spLocks noChangeArrowheads="1"/>
              </p:cNvSpPr>
              <p:nvPr/>
            </p:nvSpPr>
            <p:spPr bwMode="auto">
              <a:xfrm>
                <a:off x="2347" y="3304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×</a:t>
                </a:r>
              </a:p>
            </p:txBody>
          </p:sp>
          <p:sp>
            <p:nvSpPr>
              <p:cNvPr id="293898" name="Rectangle 10"/>
              <p:cNvSpPr>
                <a:spLocks noChangeArrowheads="1"/>
              </p:cNvSpPr>
              <p:nvPr/>
            </p:nvSpPr>
            <p:spPr bwMode="auto">
              <a:xfrm>
                <a:off x="1806" y="3304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1</a:t>
                </a:r>
              </a:p>
            </p:txBody>
          </p:sp>
          <p:sp>
            <p:nvSpPr>
              <p:cNvPr id="293899" name="Rectangle 11"/>
              <p:cNvSpPr>
                <a:spLocks noChangeArrowheads="1"/>
              </p:cNvSpPr>
              <p:nvPr/>
            </p:nvSpPr>
            <p:spPr bwMode="auto">
              <a:xfrm>
                <a:off x="3428" y="2770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1</a:t>
                </a:r>
              </a:p>
            </p:txBody>
          </p:sp>
          <p:sp>
            <p:nvSpPr>
              <p:cNvPr id="293900" name="Rectangle 12"/>
              <p:cNvSpPr>
                <a:spLocks noChangeArrowheads="1"/>
              </p:cNvSpPr>
              <p:nvPr/>
            </p:nvSpPr>
            <p:spPr bwMode="auto">
              <a:xfrm>
                <a:off x="2888" y="2770"/>
                <a:ext cx="540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×</a:t>
                </a:r>
              </a:p>
            </p:txBody>
          </p:sp>
          <p:sp>
            <p:nvSpPr>
              <p:cNvPr id="293901" name="Rectangle 13"/>
              <p:cNvSpPr>
                <a:spLocks noChangeArrowheads="1"/>
              </p:cNvSpPr>
              <p:nvPr/>
            </p:nvSpPr>
            <p:spPr bwMode="auto">
              <a:xfrm>
                <a:off x="2347" y="2770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0</a:t>
                </a:r>
              </a:p>
            </p:txBody>
          </p:sp>
          <p:sp>
            <p:nvSpPr>
              <p:cNvPr id="293902" name="Rectangle 14"/>
              <p:cNvSpPr>
                <a:spLocks noChangeArrowheads="1"/>
              </p:cNvSpPr>
              <p:nvPr/>
            </p:nvSpPr>
            <p:spPr bwMode="auto">
              <a:xfrm>
                <a:off x="1806" y="2770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×</a:t>
                </a:r>
              </a:p>
            </p:txBody>
          </p:sp>
          <p:sp>
            <p:nvSpPr>
              <p:cNvPr id="293903" name="Rectangle 15"/>
              <p:cNvSpPr>
                <a:spLocks noChangeArrowheads="1"/>
              </p:cNvSpPr>
              <p:nvPr/>
            </p:nvSpPr>
            <p:spPr bwMode="auto">
              <a:xfrm>
                <a:off x="3428" y="2235"/>
                <a:ext cx="541" cy="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0</a:t>
                </a:r>
              </a:p>
            </p:txBody>
          </p:sp>
          <p:sp>
            <p:nvSpPr>
              <p:cNvPr id="293904" name="Rectangle 16"/>
              <p:cNvSpPr>
                <a:spLocks noChangeArrowheads="1"/>
              </p:cNvSpPr>
              <p:nvPr/>
            </p:nvSpPr>
            <p:spPr bwMode="auto">
              <a:xfrm>
                <a:off x="2888" y="2235"/>
                <a:ext cx="540" cy="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1</a:t>
                </a:r>
              </a:p>
            </p:txBody>
          </p:sp>
          <p:sp>
            <p:nvSpPr>
              <p:cNvPr id="293905" name="Rectangle 17"/>
              <p:cNvSpPr>
                <a:spLocks noChangeArrowheads="1"/>
              </p:cNvSpPr>
              <p:nvPr/>
            </p:nvSpPr>
            <p:spPr bwMode="auto">
              <a:xfrm>
                <a:off x="2347" y="2235"/>
                <a:ext cx="541" cy="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1</a:t>
                </a:r>
              </a:p>
            </p:txBody>
          </p:sp>
          <p:sp>
            <p:nvSpPr>
              <p:cNvPr id="293906" name="Rectangle 18"/>
              <p:cNvSpPr>
                <a:spLocks noChangeArrowheads="1"/>
              </p:cNvSpPr>
              <p:nvPr/>
            </p:nvSpPr>
            <p:spPr bwMode="auto">
              <a:xfrm>
                <a:off x="1806" y="2235"/>
                <a:ext cx="541" cy="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0</a:t>
                </a:r>
              </a:p>
            </p:txBody>
          </p:sp>
          <p:sp>
            <p:nvSpPr>
              <p:cNvPr id="293907" name="Rectangle 19"/>
              <p:cNvSpPr>
                <a:spLocks noChangeArrowheads="1"/>
              </p:cNvSpPr>
              <p:nvPr/>
            </p:nvSpPr>
            <p:spPr bwMode="auto">
              <a:xfrm>
                <a:off x="3428" y="1701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0</a:t>
                </a:r>
              </a:p>
            </p:txBody>
          </p:sp>
          <p:sp>
            <p:nvSpPr>
              <p:cNvPr id="293908" name="Rectangle 20"/>
              <p:cNvSpPr>
                <a:spLocks noChangeArrowheads="1"/>
              </p:cNvSpPr>
              <p:nvPr/>
            </p:nvSpPr>
            <p:spPr bwMode="auto">
              <a:xfrm>
                <a:off x="2888" y="1701"/>
                <a:ext cx="540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×</a:t>
                </a:r>
              </a:p>
            </p:txBody>
          </p:sp>
          <p:sp>
            <p:nvSpPr>
              <p:cNvPr id="293909" name="Rectangle 21"/>
              <p:cNvSpPr>
                <a:spLocks noChangeArrowheads="1"/>
              </p:cNvSpPr>
              <p:nvPr/>
            </p:nvSpPr>
            <p:spPr bwMode="auto">
              <a:xfrm>
                <a:off x="2347" y="1701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1</a:t>
                </a:r>
              </a:p>
            </p:txBody>
          </p:sp>
          <p:sp>
            <p:nvSpPr>
              <p:cNvPr id="293910" name="Rectangle 22"/>
              <p:cNvSpPr>
                <a:spLocks noChangeArrowheads="1"/>
              </p:cNvSpPr>
              <p:nvPr/>
            </p:nvSpPr>
            <p:spPr bwMode="auto">
              <a:xfrm>
                <a:off x="1806" y="1701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1</a:t>
                </a:r>
              </a:p>
            </p:txBody>
          </p:sp>
          <p:sp>
            <p:nvSpPr>
              <p:cNvPr id="293911" name="Line 23"/>
              <p:cNvSpPr>
                <a:spLocks noChangeShapeType="1"/>
              </p:cNvSpPr>
              <p:nvPr/>
            </p:nvSpPr>
            <p:spPr bwMode="auto">
              <a:xfrm>
                <a:off x="1806" y="1701"/>
                <a:ext cx="216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3912" name="Line 24"/>
              <p:cNvSpPr>
                <a:spLocks noChangeShapeType="1"/>
              </p:cNvSpPr>
              <p:nvPr/>
            </p:nvSpPr>
            <p:spPr bwMode="auto">
              <a:xfrm>
                <a:off x="1806" y="2235"/>
                <a:ext cx="21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3913" name="Line 25"/>
              <p:cNvSpPr>
                <a:spLocks noChangeShapeType="1"/>
              </p:cNvSpPr>
              <p:nvPr/>
            </p:nvSpPr>
            <p:spPr bwMode="auto">
              <a:xfrm>
                <a:off x="1806" y="2770"/>
                <a:ext cx="21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3914" name="Line 26"/>
              <p:cNvSpPr>
                <a:spLocks noChangeShapeType="1"/>
              </p:cNvSpPr>
              <p:nvPr/>
            </p:nvSpPr>
            <p:spPr bwMode="auto">
              <a:xfrm>
                <a:off x="1806" y="3304"/>
                <a:ext cx="21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3915" name="Line 27"/>
              <p:cNvSpPr>
                <a:spLocks noChangeShapeType="1"/>
              </p:cNvSpPr>
              <p:nvPr/>
            </p:nvSpPr>
            <p:spPr bwMode="auto">
              <a:xfrm>
                <a:off x="1806" y="3838"/>
                <a:ext cx="216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3916" name="Line 28"/>
              <p:cNvSpPr>
                <a:spLocks noChangeShapeType="1"/>
              </p:cNvSpPr>
              <p:nvPr/>
            </p:nvSpPr>
            <p:spPr bwMode="auto">
              <a:xfrm>
                <a:off x="1806" y="1701"/>
                <a:ext cx="0" cy="213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3917" name="Line 29"/>
              <p:cNvSpPr>
                <a:spLocks noChangeShapeType="1"/>
              </p:cNvSpPr>
              <p:nvPr/>
            </p:nvSpPr>
            <p:spPr bwMode="auto">
              <a:xfrm>
                <a:off x="2347" y="1701"/>
                <a:ext cx="0" cy="21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3918" name="Line 30"/>
              <p:cNvSpPr>
                <a:spLocks noChangeShapeType="1"/>
              </p:cNvSpPr>
              <p:nvPr/>
            </p:nvSpPr>
            <p:spPr bwMode="auto">
              <a:xfrm>
                <a:off x="2888" y="1701"/>
                <a:ext cx="0" cy="21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3919" name="Line 31"/>
              <p:cNvSpPr>
                <a:spLocks noChangeShapeType="1"/>
              </p:cNvSpPr>
              <p:nvPr/>
            </p:nvSpPr>
            <p:spPr bwMode="auto">
              <a:xfrm>
                <a:off x="3428" y="1701"/>
                <a:ext cx="0" cy="21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3920" name="Line 32"/>
              <p:cNvSpPr>
                <a:spLocks noChangeShapeType="1"/>
              </p:cNvSpPr>
              <p:nvPr/>
            </p:nvSpPr>
            <p:spPr bwMode="auto">
              <a:xfrm>
                <a:off x="3969" y="1701"/>
                <a:ext cx="0" cy="213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3921" name="Line 33"/>
              <p:cNvSpPr>
                <a:spLocks noChangeShapeType="1"/>
              </p:cNvSpPr>
              <p:nvPr/>
            </p:nvSpPr>
            <p:spPr bwMode="auto">
              <a:xfrm flipH="1" flipV="1">
                <a:off x="1429" y="1389"/>
                <a:ext cx="362" cy="31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93922" name="Group 34"/>
            <p:cNvGrpSpPr>
              <a:grpSpLocks/>
            </p:cNvGrpSpPr>
            <p:nvPr/>
          </p:nvGrpSpPr>
          <p:grpSpPr bwMode="auto">
            <a:xfrm>
              <a:off x="2736" y="1344"/>
              <a:ext cx="545" cy="742"/>
              <a:chOff x="1337" y="1162"/>
              <a:chExt cx="545" cy="742"/>
            </a:xfrm>
          </p:grpSpPr>
          <p:sp>
            <p:nvSpPr>
              <p:cNvPr id="293923" name="Text Box 35"/>
              <p:cNvSpPr txBox="1">
                <a:spLocks noChangeArrowheads="1"/>
              </p:cNvSpPr>
              <p:nvPr/>
            </p:nvSpPr>
            <p:spPr bwMode="auto">
              <a:xfrm>
                <a:off x="1472" y="1162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293924" name="Text Box 36"/>
              <p:cNvSpPr txBox="1">
                <a:spLocks noChangeArrowheads="1"/>
              </p:cNvSpPr>
              <p:nvPr/>
            </p:nvSpPr>
            <p:spPr bwMode="auto">
              <a:xfrm>
                <a:off x="1609" y="1344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293925" name="Text Box 37"/>
              <p:cNvSpPr txBox="1">
                <a:spLocks noChangeArrowheads="1"/>
              </p:cNvSpPr>
              <p:nvPr/>
            </p:nvSpPr>
            <p:spPr bwMode="auto">
              <a:xfrm>
                <a:off x="1337" y="1480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D</a:t>
                </a:r>
              </a:p>
            </p:txBody>
          </p:sp>
          <p:sp>
            <p:nvSpPr>
              <p:cNvPr id="293926" name="Text Box 38"/>
              <p:cNvSpPr txBox="1">
                <a:spLocks noChangeArrowheads="1"/>
              </p:cNvSpPr>
              <p:nvPr/>
            </p:nvSpPr>
            <p:spPr bwMode="auto">
              <a:xfrm>
                <a:off x="1473" y="1616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C</a:t>
                </a:r>
              </a:p>
            </p:txBody>
          </p:sp>
        </p:grpSp>
        <p:grpSp>
          <p:nvGrpSpPr>
            <p:cNvPr id="293927" name="Group 39"/>
            <p:cNvGrpSpPr>
              <a:grpSpLocks/>
            </p:cNvGrpSpPr>
            <p:nvPr/>
          </p:nvGrpSpPr>
          <p:grpSpPr bwMode="auto">
            <a:xfrm>
              <a:off x="3189" y="1584"/>
              <a:ext cx="1563" cy="288"/>
              <a:chOff x="3189" y="1488"/>
              <a:chExt cx="1563" cy="288"/>
            </a:xfrm>
          </p:grpSpPr>
          <p:sp>
            <p:nvSpPr>
              <p:cNvPr id="293928" name="Text Box 40"/>
              <p:cNvSpPr txBox="1">
                <a:spLocks noChangeArrowheads="1"/>
              </p:cNvSpPr>
              <p:nvPr/>
            </p:nvSpPr>
            <p:spPr bwMode="auto">
              <a:xfrm>
                <a:off x="3189" y="1488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293929" name="Text Box 41"/>
              <p:cNvSpPr txBox="1">
                <a:spLocks noChangeArrowheads="1"/>
              </p:cNvSpPr>
              <p:nvPr/>
            </p:nvSpPr>
            <p:spPr bwMode="auto">
              <a:xfrm>
                <a:off x="3984" y="1488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293930" name="Text Box 42"/>
              <p:cNvSpPr txBox="1">
                <a:spLocks noChangeArrowheads="1"/>
              </p:cNvSpPr>
              <p:nvPr/>
            </p:nvSpPr>
            <p:spPr bwMode="auto">
              <a:xfrm>
                <a:off x="3600" y="1488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293931" name="Text Box 43"/>
              <p:cNvSpPr txBox="1">
                <a:spLocks noChangeArrowheads="1"/>
              </p:cNvSpPr>
              <p:nvPr/>
            </p:nvSpPr>
            <p:spPr bwMode="auto">
              <a:xfrm>
                <a:off x="4389" y="1488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10</a:t>
                </a:r>
              </a:p>
            </p:txBody>
          </p:sp>
        </p:grpSp>
        <p:grpSp>
          <p:nvGrpSpPr>
            <p:cNvPr id="293932" name="Group 44"/>
            <p:cNvGrpSpPr>
              <a:grpSpLocks/>
            </p:cNvGrpSpPr>
            <p:nvPr/>
          </p:nvGrpSpPr>
          <p:grpSpPr bwMode="auto">
            <a:xfrm>
              <a:off x="2805" y="1968"/>
              <a:ext cx="363" cy="1392"/>
              <a:chOff x="2736" y="1968"/>
              <a:chExt cx="363" cy="1392"/>
            </a:xfrm>
          </p:grpSpPr>
          <p:sp>
            <p:nvSpPr>
              <p:cNvPr id="293933" name="Text Box 45"/>
              <p:cNvSpPr txBox="1">
                <a:spLocks noChangeArrowheads="1"/>
              </p:cNvSpPr>
              <p:nvPr/>
            </p:nvSpPr>
            <p:spPr bwMode="auto">
              <a:xfrm>
                <a:off x="2736" y="1968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293934" name="Text Box 46"/>
              <p:cNvSpPr txBox="1">
                <a:spLocks noChangeArrowheads="1"/>
              </p:cNvSpPr>
              <p:nvPr/>
            </p:nvSpPr>
            <p:spPr bwMode="auto">
              <a:xfrm>
                <a:off x="2736" y="2688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293935" name="Text Box 47"/>
              <p:cNvSpPr txBox="1">
                <a:spLocks noChangeArrowheads="1"/>
              </p:cNvSpPr>
              <p:nvPr/>
            </p:nvSpPr>
            <p:spPr bwMode="auto">
              <a:xfrm>
                <a:off x="2736" y="2304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293936" name="Text Box 48"/>
              <p:cNvSpPr txBox="1">
                <a:spLocks noChangeArrowheads="1"/>
              </p:cNvSpPr>
              <p:nvPr/>
            </p:nvSpPr>
            <p:spPr bwMode="auto">
              <a:xfrm>
                <a:off x="2736" y="3072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10</a:t>
                </a:r>
              </a:p>
            </p:txBody>
          </p:sp>
        </p:grpSp>
      </p:grpSp>
      <p:sp>
        <p:nvSpPr>
          <p:cNvPr id="293937" name="Rectangle 49"/>
          <p:cNvSpPr>
            <a:spLocks noChangeArrowheads="1"/>
          </p:cNvSpPr>
          <p:nvPr/>
        </p:nvSpPr>
        <p:spPr bwMode="auto">
          <a:xfrm>
            <a:off x="3256459" y="3581400"/>
            <a:ext cx="1066800" cy="10668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3938" name="Rectangle 50"/>
          <p:cNvSpPr>
            <a:spLocks noChangeArrowheads="1"/>
          </p:cNvSpPr>
          <p:nvPr/>
        </p:nvSpPr>
        <p:spPr bwMode="auto">
          <a:xfrm>
            <a:off x="3789859" y="3505200"/>
            <a:ext cx="533400" cy="2362200"/>
          </a:xfrm>
          <a:prstGeom prst="rect">
            <a:avLst/>
          </a:prstGeom>
          <a:solidFill>
            <a:srgbClr val="FF00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93941" name="Group 53"/>
          <p:cNvGrpSpPr>
            <a:grpSpLocks/>
          </p:cNvGrpSpPr>
          <p:nvPr/>
        </p:nvGrpSpPr>
        <p:grpSpPr bwMode="auto">
          <a:xfrm>
            <a:off x="2494459" y="3505200"/>
            <a:ext cx="1219200" cy="2438400"/>
            <a:chOff x="3600" y="2208"/>
            <a:chExt cx="768" cy="1536"/>
          </a:xfrm>
        </p:grpSpPr>
        <p:sp>
          <p:nvSpPr>
            <p:cNvPr id="293939" name="Rectangle 51"/>
            <p:cNvSpPr>
              <a:spLocks noChangeArrowheads="1"/>
            </p:cNvSpPr>
            <p:nvPr/>
          </p:nvSpPr>
          <p:spPr bwMode="auto">
            <a:xfrm>
              <a:off x="3600" y="3408"/>
              <a:ext cx="768" cy="336"/>
            </a:xfrm>
            <a:prstGeom prst="rect">
              <a:avLst/>
            </a:prstGeom>
            <a:solidFill>
              <a:srgbClr val="FF99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3940" name="Rectangle 52"/>
            <p:cNvSpPr>
              <a:spLocks noChangeArrowheads="1"/>
            </p:cNvSpPr>
            <p:nvPr/>
          </p:nvSpPr>
          <p:spPr bwMode="auto">
            <a:xfrm>
              <a:off x="3600" y="2208"/>
              <a:ext cx="768" cy="336"/>
            </a:xfrm>
            <a:prstGeom prst="rect">
              <a:avLst/>
            </a:prstGeom>
            <a:solidFill>
              <a:srgbClr val="FF99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93942" name="Rectangle 54"/>
          <p:cNvSpPr>
            <a:spLocks noChangeArrowheads="1"/>
          </p:cNvSpPr>
          <p:nvPr/>
        </p:nvSpPr>
        <p:spPr bwMode="auto">
          <a:xfrm>
            <a:off x="3789859" y="4724400"/>
            <a:ext cx="1143000" cy="533400"/>
          </a:xfrm>
          <a:prstGeom prst="rect">
            <a:avLst/>
          </a:prstGeom>
          <a:solidFill>
            <a:srgbClr val="00FF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93943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6152992"/>
              </p:ext>
            </p:extLst>
          </p:nvPr>
        </p:nvGraphicFramePr>
        <p:xfrm>
          <a:off x="827584" y="3543300"/>
          <a:ext cx="5143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57" name="公式" r:id="rId5" imgW="228600" imgH="215640" progId="Equation.3">
                  <p:embed/>
                </p:oleObj>
              </mc:Choice>
              <mc:Fallback>
                <p:oleObj name="公式" r:id="rId5" imgW="2286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3543300"/>
                        <a:ext cx="514350" cy="4381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3944" name="Line 56"/>
          <p:cNvSpPr>
            <a:spLocks noChangeShapeType="1"/>
          </p:cNvSpPr>
          <p:nvPr/>
        </p:nvSpPr>
        <p:spPr bwMode="auto">
          <a:xfrm flipH="1" flipV="1">
            <a:off x="1275259" y="3810000"/>
            <a:ext cx="1981200" cy="6096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93945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9579211"/>
              </p:ext>
            </p:extLst>
          </p:nvPr>
        </p:nvGraphicFramePr>
        <p:xfrm>
          <a:off x="852984" y="4276725"/>
          <a:ext cx="61595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58" name="公式" r:id="rId7" imgW="228600" imgH="164880" progId="Equation.3">
                  <p:embed/>
                </p:oleObj>
              </mc:Choice>
              <mc:Fallback>
                <p:oleObj name="公式" r:id="rId7" imgW="22860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984" y="4276725"/>
                        <a:ext cx="615950" cy="401638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3946" name="Line 58"/>
          <p:cNvSpPr>
            <a:spLocks noChangeShapeType="1"/>
          </p:cNvSpPr>
          <p:nvPr/>
        </p:nvSpPr>
        <p:spPr bwMode="auto">
          <a:xfrm flipH="1" flipV="1">
            <a:off x="1351459" y="4495800"/>
            <a:ext cx="2667000" cy="1066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93947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0136811"/>
              </p:ext>
            </p:extLst>
          </p:nvPr>
        </p:nvGraphicFramePr>
        <p:xfrm>
          <a:off x="899592" y="5323812"/>
          <a:ext cx="586805" cy="47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59" name="公式" r:id="rId9" imgW="241200" imgH="215640" progId="Equation.3">
                  <p:embed/>
                </p:oleObj>
              </mc:Choice>
              <mc:Fallback>
                <p:oleObj name="公式" r:id="rId9" imgW="2412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5323812"/>
                        <a:ext cx="586805" cy="473737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3958" name="Group 70"/>
          <p:cNvGrpSpPr>
            <a:grpSpLocks/>
          </p:cNvGrpSpPr>
          <p:nvPr/>
        </p:nvGrpSpPr>
        <p:grpSpPr bwMode="auto">
          <a:xfrm>
            <a:off x="1351459" y="3886200"/>
            <a:ext cx="1143000" cy="1828800"/>
            <a:chOff x="2880" y="2448"/>
            <a:chExt cx="720" cy="1152"/>
          </a:xfrm>
        </p:grpSpPr>
        <p:sp>
          <p:nvSpPr>
            <p:cNvPr id="293948" name="Line 60"/>
            <p:cNvSpPr>
              <a:spLocks noChangeShapeType="1"/>
            </p:cNvSpPr>
            <p:nvPr/>
          </p:nvSpPr>
          <p:spPr bwMode="auto">
            <a:xfrm flipH="1">
              <a:off x="2928" y="2448"/>
              <a:ext cx="672" cy="100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3949" name="Line 61"/>
            <p:cNvSpPr>
              <a:spLocks noChangeShapeType="1"/>
            </p:cNvSpPr>
            <p:nvPr/>
          </p:nvSpPr>
          <p:spPr bwMode="auto">
            <a:xfrm flipH="1" flipV="1">
              <a:off x="2880" y="3504"/>
              <a:ext cx="720" cy="96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93954" name="Objec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865274"/>
              </p:ext>
            </p:extLst>
          </p:nvPr>
        </p:nvGraphicFramePr>
        <p:xfrm>
          <a:off x="927597" y="6032500"/>
          <a:ext cx="6858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60" name="公式" r:id="rId11" imgW="304560" imgH="164880" progId="Equation.3">
                  <p:embed/>
                </p:oleObj>
              </mc:Choice>
              <mc:Fallback>
                <p:oleObj name="公式" r:id="rId11" imgW="3045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597" y="6032500"/>
                        <a:ext cx="685800" cy="3365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3955" name="Line 67"/>
          <p:cNvSpPr>
            <a:spLocks noChangeShapeType="1"/>
          </p:cNvSpPr>
          <p:nvPr/>
        </p:nvSpPr>
        <p:spPr bwMode="auto">
          <a:xfrm flipH="1">
            <a:off x="1580059" y="5029200"/>
            <a:ext cx="3124200" cy="12192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93957" name="Object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9238857"/>
              </p:ext>
            </p:extLst>
          </p:nvPr>
        </p:nvGraphicFramePr>
        <p:xfrm>
          <a:off x="5652120" y="3904456"/>
          <a:ext cx="2686050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61" name="Equation" r:id="rId13" imgW="1193760" imgH="507960" progId="Equation.DSMT4">
                  <p:embed/>
                </p:oleObj>
              </mc:Choice>
              <mc:Fallback>
                <p:oleObj name="Equation" r:id="rId13" imgW="119376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3904456"/>
                        <a:ext cx="2686050" cy="1030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24536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93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93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1" dur="500"/>
                                        <p:tgtEl>
                                          <p:spTgt spid="2939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3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93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" dur="500"/>
                                        <p:tgtEl>
                                          <p:spTgt spid="293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6" dur="500"/>
                                        <p:tgtEl>
                                          <p:spTgt spid="2939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3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93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93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2939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93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1" dur="500"/>
                                        <p:tgtEl>
                                          <p:spTgt spid="293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6" dur="500"/>
                                        <p:tgtEl>
                                          <p:spTgt spid="2939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93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937" grpId="0" animBg="1"/>
      <p:bldP spid="293938" grpId="0" animBg="1"/>
      <p:bldP spid="293942" grpId="0" animBg="1"/>
      <p:bldP spid="293944" grpId="0" animBg="1"/>
      <p:bldP spid="293946" grpId="0" animBg="1"/>
      <p:bldP spid="29395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</a:t>
            </a:r>
          </a:p>
        </p:txBody>
      </p:sp>
      <p:sp>
        <p:nvSpPr>
          <p:cNvPr id="7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4C8C5-4160-49BA-B843-CB490A68C585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3020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/>
              <a:t>求例</a:t>
            </a:r>
            <a:r>
              <a:rPr lang="en-US" altLang="zh-CN"/>
              <a:t>2</a:t>
            </a:r>
            <a:r>
              <a:rPr lang="zh-CN" altLang="en-US"/>
              <a:t>的反函数</a:t>
            </a:r>
          </a:p>
        </p:txBody>
      </p:sp>
      <p:graphicFrame>
        <p:nvGraphicFramePr>
          <p:cNvPr id="3020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5131815"/>
              </p:ext>
            </p:extLst>
          </p:nvPr>
        </p:nvGraphicFramePr>
        <p:xfrm>
          <a:off x="447675" y="2362200"/>
          <a:ext cx="3771900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27" name="公式" r:id="rId3" imgW="1676160" imgH="533160" progId="Equation.3">
                  <p:embed/>
                </p:oleObj>
              </mc:Choice>
              <mc:Fallback>
                <p:oleObj name="公式" r:id="rId3" imgW="167616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" y="2362200"/>
                        <a:ext cx="3771900" cy="1084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2085" name="Group 5"/>
          <p:cNvGrpSpPr>
            <a:grpSpLocks/>
          </p:cNvGrpSpPr>
          <p:nvPr/>
        </p:nvGrpSpPr>
        <p:grpSpPr bwMode="auto">
          <a:xfrm>
            <a:off x="4419600" y="1751013"/>
            <a:ext cx="3200400" cy="3278187"/>
            <a:chOff x="2736" y="1344"/>
            <a:chExt cx="2016" cy="2065"/>
          </a:xfrm>
        </p:grpSpPr>
        <p:grpSp>
          <p:nvGrpSpPr>
            <p:cNvPr id="302086" name="Group 6"/>
            <p:cNvGrpSpPr>
              <a:grpSpLocks/>
            </p:cNvGrpSpPr>
            <p:nvPr/>
          </p:nvGrpSpPr>
          <p:grpSpPr bwMode="auto">
            <a:xfrm>
              <a:off x="2880" y="1632"/>
              <a:ext cx="1872" cy="1777"/>
              <a:chOff x="1429" y="1389"/>
              <a:chExt cx="2540" cy="2449"/>
            </a:xfrm>
          </p:grpSpPr>
          <p:sp>
            <p:nvSpPr>
              <p:cNvPr id="302087" name="Rectangle 7"/>
              <p:cNvSpPr>
                <a:spLocks noChangeArrowheads="1"/>
              </p:cNvSpPr>
              <p:nvPr/>
            </p:nvSpPr>
            <p:spPr bwMode="auto">
              <a:xfrm>
                <a:off x="3428" y="3304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0</a:t>
                </a:r>
              </a:p>
            </p:txBody>
          </p:sp>
          <p:sp>
            <p:nvSpPr>
              <p:cNvPr id="302088" name="Rectangle 8"/>
              <p:cNvSpPr>
                <a:spLocks noChangeArrowheads="1"/>
              </p:cNvSpPr>
              <p:nvPr/>
            </p:nvSpPr>
            <p:spPr bwMode="auto">
              <a:xfrm>
                <a:off x="2888" y="3304"/>
                <a:ext cx="540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1</a:t>
                </a:r>
              </a:p>
            </p:txBody>
          </p:sp>
          <p:sp>
            <p:nvSpPr>
              <p:cNvPr id="302089" name="Rectangle 9"/>
              <p:cNvSpPr>
                <a:spLocks noChangeArrowheads="1"/>
              </p:cNvSpPr>
              <p:nvPr/>
            </p:nvSpPr>
            <p:spPr bwMode="auto">
              <a:xfrm>
                <a:off x="2347" y="3304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×</a:t>
                </a:r>
              </a:p>
            </p:txBody>
          </p:sp>
          <p:sp>
            <p:nvSpPr>
              <p:cNvPr id="302090" name="Rectangle 10"/>
              <p:cNvSpPr>
                <a:spLocks noChangeArrowheads="1"/>
              </p:cNvSpPr>
              <p:nvPr/>
            </p:nvSpPr>
            <p:spPr bwMode="auto">
              <a:xfrm>
                <a:off x="1806" y="3304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1</a:t>
                </a:r>
              </a:p>
            </p:txBody>
          </p:sp>
          <p:sp>
            <p:nvSpPr>
              <p:cNvPr id="302091" name="Rectangle 11"/>
              <p:cNvSpPr>
                <a:spLocks noChangeArrowheads="1"/>
              </p:cNvSpPr>
              <p:nvPr/>
            </p:nvSpPr>
            <p:spPr bwMode="auto">
              <a:xfrm>
                <a:off x="3428" y="2770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1</a:t>
                </a:r>
              </a:p>
            </p:txBody>
          </p:sp>
          <p:sp>
            <p:nvSpPr>
              <p:cNvPr id="302092" name="Rectangle 12"/>
              <p:cNvSpPr>
                <a:spLocks noChangeArrowheads="1"/>
              </p:cNvSpPr>
              <p:nvPr/>
            </p:nvSpPr>
            <p:spPr bwMode="auto">
              <a:xfrm>
                <a:off x="2888" y="2770"/>
                <a:ext cx="540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×</a:t>
                </a:r>
              </a:p>
            </p:txBody>
          </p:sp>
          <p:sp>
            <p:nvSpPr>
              <p:cNvPr id="302093" name="Rectangle 13"/>
              <p:cNvSpPr>
                <a:spLocks noChangeArrowheads="1"/>
              </p:cNvSpPr>
              <p:nvPr/>
            </p:nvSpPr>
            <p:spPr bwMode="auto">
              <a:xfrm>
                <a:off x="2347" y="2770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0</a:t>
                </a:r>
              </a:p>
            </p:txBody>
          </p:sp>
          <p:sp>
            <p:nvSpPr>
              <p:cNvPr id="302094" name="Rectangle 14"/>
              <p:cNvSpPr>
                <a:spLocks noChangeArrowheads="1"/>
              </p:cNvSpPr>
              <p:nvPr/>
            </p:nvSpPr>
            <p:spPr bwMode="auto">
              <a:xfrm>
                <a:off x="1806" y="2770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×</a:t>
                </a:r>
              </a:p>
            </p:txBody>
          </p:sp>
          <p:sp>
            <p:nvSpPr>
              <p:cNvPr id="302095" name="Rectangle 15"/>
              <p:cNvSpPr>
                <a:spLocks noChangeArrowheads="1"/>
              </p:cNvSpPr>
              <p:nvPr/>
            </p:nvSpPr>
            <p:spPr bwMode="auto">
              <a:xfrm>
                <a:off x="3428" y="2235"/>
                <a:ext cx="541" cy="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0</a:t>
                </a:r>
              </a:p>
            </p:txBody>
          </p:sp>
          <p:sp>
            <p:nvSpPr>
              <p:cNvPr id="302096" name="Rectangle 16"/>
              <p:cNvSpPr>
                <a:spLocks noChangeArrowheads="1"/>
              </p:cNvSpPr>
              <p:nvPr/>
            </p:nvSpPr>
            <p:spPr bwMode="auto">
              <a:xfrm>
                <a:off x="2888" y="2235"/>
                <a:ext cx="540" cy="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1</a:t>
                </a:r>
              </a:p>
            </p:txBody>
          </p:sp>
          <p:sp>
            <p:nvSpPr>
              <p:cNvPr id="302097" name="Rectangle 17"/>
              <p:cNvSpPr>
                <a:spLocks noChangeArrowheads="1"/>
              </p:cNvSpPr>
              <p:nvPr/>
            </p:nvSpPr>
            <p:spPr bwMode="auto">
              <a:xfrm>
                <a:off x="2347" y="2235"/>
                <a:ext cx="541" cy="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1</a:t>
                </a:r>
              </a:p>
            </p:txBody>
          </p:sp>
          <p:sp>
            <p:nvSpPr>
              <p:cNvPr id="302098" name="Rectangle 18"/>
              <p:cNvSpPr>
                <a:spLocks noChangeArrowheads="1"/>
              </p:cNvSpPr>
              <p:nvPr/>
            </p:nvSpPr>
            <p:spPr bwMode="auto">
              <a:xfrm>
                <a:off x="1806" y="2235"/>
                <a:ext cx="541" cy="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0</a:t>
                </a:r>
              </a:p>
            </p:txBody>
          </p:sp>
          <p:sp>
            <p:nvSpPr>
              <p:cNvPr id="302099" name="Rectangle 19"/>
              <p:cNvSpPr>
                <a:spLocks noChangeArrowheads="1"/>
              </p:cNvSpPr>
              <p:nvPr/>
            </p:nvSpPr>
            <p:spPr bwMode="auto">
              <a:xfrm>
                <a:off x="3428" y="1701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0</a:t>
                </a:r>
              </a:p>
            </p:txBody>
          </p:sp>
          <p:sp>
            <p:nvSpPr>
              <p:cNvPr id="302100" name="Rectangle 20"/>
              <p:cNvSpPr>
                <a:spLocks noChangeArrowheads="1"/>
              </p:cNvSpPr>
              <p:nvPr/>
            </p:nvSpPr>
            <p:spPr bwMode="auto">
              <a:xfrm>
                <a:off x="2888" y="1701"/>
                <a:ext cx="540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×</a:t>
                </a:r>
              </a:p>
            </p:txBody>
          </p:sp>
          <p:sp>
            <p:nvSpPr>
              <p:cNvPr id="302101" name="Rectangle 21"/>
              <p:cNvSpPr>
                <a:spLocks noChangeArrowheads="1"/>
              </p:cNvSpPr>
              <p:nvPr/>
            </p:nvSpPr>
            <p:spPr bwMode="auto">
              <a:xfrm>
                <a:off x="2347" y="1701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1</a:t>
                </a:r>
              </a:p>
            </p:txBody>
          </p:sp>
          <p:sp>
            <p:nvSpPr>
              <p:cNvPr id="302102" name="Rectangle 22"/>
              <p:cNvSpPr>
                <a:spLocks noChangeArrowheads="1"/>
              </p:cNvSpPr>
              <p:nvPr/>
            </p:nvSpPr>
            <p:spPr bwMode="auto">
              <a:xfrm>
                <a:off x="1806" y="1701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1</a:t>
                </a:r>
              </a:p>
            </p:txBody>
          </p:sp>
          <p:sp>
            <p:nvSpPr>
              <p:cNvPr id="302103" name="Line 23"/>
              <p:cNvSpPr>
                <a:spLocks noChangeShapeType="1"/>
              </p:cNvSpPr>
              <p:nvPr/>
            </p:nvSpPr>
            <p:spPr bwMode="auto">
              <a:xfrm>
                <a:off x="1806" y="1701"/>
                <a:ext cx="216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2104" name="Line 24"/>
              <p:cNvSpPr>
                <a:spLocks noChangeShapeType="1"/>
              </p:cNvSpPr>
              <p:nvPr/>
            </p:nvSpPr>
            <p:spPr bwMode="auto">
              <a:xfrm>
                <a:off x="1806" y="2235"/>
                <a:ext cx="21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2105" name="Line 25"/>
              <p:cNvSpPr>
                <a:spLocks noChangeShapeType="1"/>
              </p:cNvSpPr>
              <p:nvPr/>
            </p:nvSpPr>
            <p:spPr bwMode="auto">
              <a:xfrm>
                <a:off x="1806" y="2770"/>
                <a:ext cx="21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2106" name="Line 26"/>
              <p:cNvSpPr>
                <a:spLocks noChangeShapeType="1"/>
              </p:cNvSpPr>
              <p:nvPr/>
            </p:nvSpPr>
            <p:spPr bwMode="auto">
              <a:xfrm>
                <a:off x="1806" y="3304"/>
                <a:ext cx="21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2107" name="Line 27"/>
              <p:cNvSpPr>
                <a:spLocks noChangeShapeType="1"/>
              </p:cNvSpPr>
              <p:nvPr/>
            </p:nvSpPr>
            <p:spPr bwMode="auto">
              <a:xfrm>
                <a:off x="1806" y="3838"/>
                <a:ext cx="216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2108" name="Line 28"/>
              <p:cNvSpPr>
                <a:spLocks noChangeShapeType="1"/>
              </p:cNvSpPr>
              <p:nvPr/>
            </p:nvSpPr>
            <p:spPr bwMode="auto">
              <a:xfrm>
                <a:off x="1806" y="1701"/>
                <a:ext cx="0" cy="213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2109" name="Line 29"/>
              <p:cNvSpPr>
                <a:spLocks noChangeShapeType="1"/>
              </p:cNvSpPr>
              <p:nvPr/>
            </p:nvSpPr>
            <p:spPr bwMode="auto">
              <a:xfrm>
                <a:off x="2347" y="1701"/>
                <a:ext cx="0" cy="21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2110" name="Line 30"/>
              <p:cNvSpPr>
                <a:spLocks noChangeShapeType="1"/>
              </p:cNvSpPr>
              <p:nvPr/>
            </p:nvSpPr>
            <p:spPr bwMode="auto">
              <a:xfrm>
                <a:off x="2888" y="1701"/>
                <a:ext cx="0" cy="21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2111" name="Line 31"/>
              <p:cNvSpPr>
                <a:spLocks noChangeShapeType="1"/>
              </p:cNvSpPr>
              <p:nvPr/>
            </p:nvSpPr>
            <p:spPr bwMode="auto">
              <a:xfrm>
                <a:off x="3428" y="1701"/>
                <a:ext cx="0" cy="21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2112" name="Line 32"/>
              <p:cNvSpPr>
                <a:spLocks noChangeShapeType="1"/>
              </p:cNvSpPr>
              <p:nvPr/>
            </p:nvSpPr>
            <p:spPr bwMode="auto">
              <a:xfrm>
                <a:off x="3969" y="1701"/>
                <a:ext cx="0" cy="213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2113" name="Line 33"/>
              <p:cNvSpPr>
                <a:spLocks noChangeShapeType="1"/>
              </p:cNvSpPr>
              <p:nvPr/>
            </p:nvSpPr>
            <p:spPr bwMode="auto">
              <a:xfrm flipH="1" flipV="1">
                <a:off x="1429" y="1389"/>
                <a:ext cx="362" cy="31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02114" name="Group 34"/>
            <p:cNvGrpSpPr>
              <a:grpSpLocks/>
            </p:cNvGrpSpPr>
            <p:nvPr/>
          </p:nvGrpSpPr>
          <p:grpSpPr bwMode="auto">
            <a:xfrm>
              <a:off x="2736" y="1344"/>
              <a:ext cx="545" cy="742"/>
              <a:chOff x="1337" y="1162"/>
              <a:chExt cx="545" cy="742"/>
            </a:xfrm>
          </p:grpSpPr>
          <p:sp>
            <p:nvSpPr>
              <p:cNvPr id="302115" name="Text Box 35"/>
              <p:cNvSpPr txBox="1">
                <a:spLocks noChangeArrowheads="1"/>
              </p:cNvSpPr>
              <p:nvPr/>
            </p:nvSpPr>
            <p:spPr bwMode="auto">
              <a:xfrm>
                <a:off x="1472" y="1162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302116" name="Text Box 36"/>
              <p:cNvSpPr txBox="1">
                <a:spLocks noChangeArrowheads="1"/>
              </p:cNvSpPr>
              <p:nvPr/>
            </p:nvSpPr>
            <p:spPr bwMode="auto">
              <a:xfrm>
                <a:off x="1609" y="1344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302117" name="Text Box 37"/>
              <p:cNvSpPr txBox="1">
                <a:spLocks noChangeArrowheads="1"/>
              </p:cNvSpPr>
              <p:nvPr/>
            </p:nvSpPr>
            <p:spPr bwMode="auto">
              <a:xfrm>
                <a:off x="1337" y="1480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D</a:t>
                </a:r>
              </a:p>
            </p:txBody>
          </p:sp>
          <p:sp>
            <p:nvSpPr>
              <p:cNvPr id="302118" name="Text Box 38"/>
              <p:cNvSpPr txBox="1">
                <a:spLocks noChangeArrowheads="1"/>
              </p:cNvSpPr>
              <p:nvPr/>
            </p:nvSpPr>
            <p:spPr bwMode="auto">
              <a:xfrm>
                <a:off x="1473" y="1616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C</a:t>
                </a:r>
              </a:p>
            </p:txBody>
          </p:sp>
        </p:grpSp>
        <p:grpSp>
          <p:nvGrpSpPr>
            <p:cNvPr id="302119" name="Group 39"/>
            <p:cNvGrpSpPr>
              <a:grpSpLocks/>
            </p:cNvGrpSpPr>
            <p:nvPr/>
          </p:nvGrpSpPr>
          <p:grpSpPr bwMode="auto">
            <a:xfrm>
              <a:off x="3189" y="1584"/>
              <a:ext cx="1563" cy="288"/>
              <a:chOff x="3189" y="1488"/>
              <a:chExt cx="1563" cy="288"/>
            </a:xfrm>
          </p:grpSpPr>
          <p:sp>
            <p:nvSpPr>
              <p:cNvPr id="302120" name="Text Box 40"/>
              <p:cNvSpPr txBox="1">
                <a:spLocks noChangeArrowheads="1"/>
              </p:cNvSpPr>
              <p:nvPr/>
            </p:nvSpPr>
            <p:spPr bwMode="auto">
              <a:xfrm>
                <a:off x="3189" y="1488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302121" name="Text Box 41"/>
              <p:cNvSpPr txBox="1">
                <a:spLocks noChangeArrowheads="1"/>
              </p:cNvSpPr>
              <p:nvPr/>
            </p:nvSpPr>
            <p:spPr bwMode="auto">
              <a:xfrm>
                <a:off x="3984" y="1488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302122" name="Text Box 42"/>
              <p:cNvSpPr txBox="1">
                <a:spLocks noChangeArrowheads="1"/>
              </p:cNvSpPr>
              <p:nvPr/>
            </p:nvSpPr>
            <p:spPr bwMode="auto">
              <a:xfrm>
                <a:off x="3600" y="1488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302123" name="Text Box 43"/>
              <p:cNvSpPr txBox="1">
                <a:spLocks noChangeArrowheads="1"/>
              </p:cNvSpPr>
              <p:nvPr/>
            </p:nvSpPr>
            <p:spPr bwMode="auto">
              <a:xfrm>
                <a:off x="4389" y="1488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10</a:t>
                </a:r>
              </a:p>
            </p:txBody>
          </p:sp>
        </p:grpSp>
        <p:grpSp>
          <p:nvGrpSpPr>
            <p:cNvPr id="302124" name="Group 44"/>
            <p:cNvGrpSpPr>
              <a:grpSpLocks/>
            </p:cNvGrpSpPr>
            <p:nvPr/>
          </p:nvGrpSpPr>
          <p:grpSpPr bwMode="auto">
            <a:xfrm>
              <a:off x="2805" y="1968"/>
              <a:ext cx="363" cy="1392"/>
              <a:chOff x="2736" y="1968"/>
              <a:chExt cx="363" cy="1392"/>
            </a:xfrm>
          </p:grpSpPr>
          <p:sp>
            <p:nvSpPr>
              <p:cNvPr id="302125" name="Text Box 45"/>
              <p:cNvSpPr txBox="1">
                <a:spLocks noChangeArrowheads="1"/>
              </p:cNvSpPr>
              <p:nvPr/>
            </p:nvSpPr>
            <p:spPr bwMode="auto">
              <a:xfrm>
                <a:off x="2736" y="1968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302126" name="Text Box 46"/>
              <p:cNvSpPr txBox="1">
                <a:spLocks noChangeArrowheads="1"/>
              </p:cNvSpPr>
              <p:nvPr/>
            </p:nvSpPr>
            <p:spPr bwMode="auto">
              <a:xfrm>
                <a:off x="2736" y="2688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302127" name="Text Box 47"/>
              <p:cNvSpPr txBox="1">
                <a:spLocks noChangeArrowheads="1"/>
              </p:cNvSpPr>
              <p:nvPr/>
            </p:nvSpPr>
            <p:spPr bwMode="auto">
              <a:xfrm>
                <a:off x="2736" y="2304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302128" name="Text Box 48"/>
              <p:cNvSpPr txBox="1">
                <a:spLocks noChangeArrowheads="1"/>
              </p:cNvSpPr>
              <p:nvPr/>
            </p:nvSpPr>
            <p:spPr bwMode="auto">
              <a:xfrm>
                <a:off x="2736" y="3072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10</a:t>
                </a:r>
              </a:p>
            </p:txBody>
          </p:sp>
        </p:grpSp>
      </p:grpSp>
      <p:sp>
        <p:nvSpPr>
          <p:cNvPr id="302129" name="Rectangle 49"/>
          <p:cNvSpPr>
            <a:spLocks noChangeArrowheads="1"/>
          </p:cNvSpPr>
          <p:nvPr/>
        </p:nvSpPr>
        <p:spPr bwMode="auto">
          <a:xfrm>
            <a:off x="6477000" y="2589213"/>
            <a:ext cx="990600" cy="5334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2130" name="Rectangle 50"/>
          <p:cNvSpPr>
            <a:spLocks noChangeArrowheads="1"/>
          </p:cNvSpPr>
          <p:nvPr/>
        </p:nvSpPr>
        <p:spPr bwMode="auto">
          <a:xfrm>
            <a:off x="5791200" y="3884613"/>
            <a:ext cx="533400" cy="990600"/>
          </a:xfrm>
          <a:prstGeom prst="rect">
            <a:avLst/>
          </a:prstGeom>
          <a:solidFill>
            <a:schemeClr val="hlink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02131" name="Group 51"/>
          <p:cNvGrpSpPr>
            <a:grpSpLocks/>
          </p:cNvGrpSpPr>
          <p:nvPr/>
        </p:nvGrpSpPr>
        <p:grpSpPr bwMode="auto">
          <a:xfrm>
            <a:off x="5181600" y="3198813"/>
            <a:ext cx="2362200" cy="457200"/>
            <a:chOff x="3648" y="2592"/>
            <a:chExt cx="1488" cy="288"/>
          </a:xfrm>
        </p:grpSpPr>
        <p:sp>
          <p:nvSpPr>
            <p:cNvPr id="302132" name="Rectangle 52"/>
            <p:cNvSpPr>
              <a:spLocks noChangeArrowheads="1"/>
            </p:cNvSpPr>
            <p:nvPr/>
          </p:nvSpPr>
          <p:spPr bwMode="auto">
            <a:xfrm>
              <a:off x="4848" y="2592"/>
              <a:ext cx="288" cy="288"/>
            </a:xfrm>
            <a:prstGeom prst="rect">
              <a:avLst/>
            </a:prstGeom>
            <a:solidFill>
              <a:srgbClr val="FF99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2133" name="Rectangle 53"/>
            <p:cNvSpPr>
              <a:spLocks noChangeArrowheads="1"/>
            </p:cNvSpPr>
            <p:nvPr/>
          </p:nvSpPr>
          <p:spPr bwMode="auto">
            <a:xfrm>
              <a:off x="3648" y="2592"/>
              <a:ext cx="288" cy="288"/>
            </a:xfrm>
            <a:prstGeom prst="rect">
              <a:avLst/>
            </a:prstGeom>
            <a:solidFill>
              <a:srgbClr val="FF99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2134" name="Group 54"/>
          <p:cNvGrpSpPr>
            <a:grpSpLocks/>
          </p:cNvGrpSpPr>
          <p:nvPr/>
        </p:nvGrpSpPr>
        <p:grpSpPr bwMode="auto">
          <a:xfrm>
            <a:off x="7086600" y="2589213"/>
            <a:ext cx="533400" cy="2362200"/>
            <a:chOff x="4848" y="2208"/>
            <a:chExt cx="336" cy="1488"/>
          </a:xfrm>
        </p:grpSpPr>
        <p:sp>
          <p:nvSpPr>
            <p:cNvPr id="302135" name="Rectangle 55"/>
            <p:cNvSpPr>
              <a:spLocks noChangeArrowheads="1"/>
            </p:cNvSpPr>
            <p:nvPr/>
          </p:nvSpPr>
          <p:spPr bwMode="auto">
            <a:xfrm>
              <a:off x="4848" y="3360"/>
              <a:ext cx="336" cy="336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2136" name="Rectangle 56"/>
            <p:cNvSpPr>
              <a:spLocks noChangeArrowheads="1"/>
            </p:cNvSpPr>
            <p:nvPr/>
          </p:nvSpPr>
          <p:spPr bwMode="auto">
            <a:xfrm>
              <a:off x="4848" y="2208"/>
              <a:ext cx="336" cy="336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302137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3718128"/>
              </p:ext>
            </p:extLst>
          </p:nvPr>
        </p:nvGraphicFramePr>
        <p:xfrm>
          <a:off x="6824663" y="1598613"/>
          <a:ext cx="77152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28" name="公式" r:id="rId5" imgW="342720" imgH="215640" progId="Equation.3">
                  <p:embed/>
                </p:oleObj>
              </mc:Choice>
              <mc:Fallback>
                <p:oleObj name="公式" r:id="rId5" imgW="3427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4663" y="1598613"/>
                        <a:ext cx="771525" cy="439737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2138" name="Line 58"/>
          <p:cNvSpPr>
            <a:spLocks noChangeShapeType="1"/>
          </p:cNvSpPr>
          <p:nvPr/>
        </p:nvSpPr>
        <p:spPr bwMode="auto">
          <a:xfrm flipV="1">
            <a:off x="6858000" y="1903413"/>
            <a:ext cx="228600" cy="762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02139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1956490"/>
              </p:ext>
            </p:extLst>
          </p:nvPr>
        </p:nvGraphicFramePr>
        <p:xfrm>
          <a:off x="3562350" y="4176713"/>
          <a:ext cx="71437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29" name="公式" r:id="rId7" imgW="317160" imgH="215640" progId="Equation.3">
                  <p:embed/>
                </p:oleObj>
              </mc:Choice>
              <mc:Fallback>
                <p:oleObj name="公式" r:id="rId7" imgW="3171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2350" y="4176713"/>
                        <a:ext cx="714375" cy="439737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2140" name="Line 60"/>
          <p:cNvSpPr>
            <a:spLocks noChangeShapeType="1"/>
          </p:cNvSpPr>
          <p:nvPr/>
        </p:nvSpPr>
        <p:spPr bwMode="auto">
          <a:xfrm flipH="1">
            <a:off x="4267200" y="4418013"/>
            <a:ext cx="15240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02141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9593903"/>
              </p:ext>
            </p:extLst>
          </p:nvPr>
        </p:nvGraphicFramePr>
        <p:xfrm>
          <a:off x="5495925" y="1598613"/>
          <a:ext cx="62865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30" name="公式" r:id="rId9" imgW="279360" imgH="215640" progId="Equation.3">
                  <p:embed/>
                </p:oleObj>
              </mc:Choice>
              <mc:Fallback>
                <p:oleObj name="公式" r:id="rId9" imgW="2793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5925" y="1598613"/>
                        <a:ext cx="628650" cy="439737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2142" name="Group 62"/>
          <p:cNvGrpSpPr>
            <a:grpSpLocks/>
          </p:cNvGrpSpPr>
          <p:nvPr/>
        </p:nvGrpSpPr>
        <p:grpSpPr bwMode="auto">
          <a:xfrm>
            <a:off x="5334000" y="2055813"/>
            <a:ext cx="1752600" cy="1371600"/>
            <a:chOff x="3360" y="1968"/>
            <a:chExt cx="1104" cy="864"/>
          </a:xfrm>
        </p:grpSpPr>
        <p:sp>
          <p:nvSpPr>
            <p:cNvPr id="302143" name="Line 63"/>
            <p:cNvSpPr>
              <a:spLocks noChangeShapeType="1"/>
            </p:cNvSpPr>
            <p:nvPr/>
          </p:nvSpPr>
          <p:spPr bwMode="auto">
            <a:xfrm flipV="1">
              <a:off x="3360" y="1968"/>
              <a:ext cx="288" cy="72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44" name="Line 64"/>
            <p:cNvSpPr>
              <a:spLocks noChangeShapeType="1"/>
            </p:cNvSpPr>
            <p:nvPr/>
          </p:nvSpPr>
          <p:spPr bwMode="auto">
            <a:xfrm flipH="1" flipV="1">
              <a:off x="3744" y="1968"/>
              <a:ext cx="720" cy="86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302145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1066144"/>
              </p:ext>
            </p:extLst>
          </p:nvPr>
        </p:nvGraphicFramePr>
        <p:xfrm>
          <a:off x="8386763" y="3351213"/>
          <a:ext cx="71437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31" name="公式" r:id="rId11" imgW="317160" imgH="215640" progId="Equation.3">
                  <p:embed/>
                </p:oleObj>
              </mc:Choice>
              <mc:Fallback>
                <p:oleObj name="公式" r:id="rId11" imgW="3171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6763" y="3351213"/>
                        <a:ext cx="714375" cy="439737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2146" name="Group 66"/>
          <p:cNvGrpSpPr>
            <a:grpSpLocks/>
          </p:cNvGrpSpPr>
          <p:nvPr/>
        </p:nvGrpSpPr>
        <p:grpSpPr bwMode="auto">
          <a:xfrm>
            <a:off x="7620000" y="2970213"/>
            <a:ext cx="762000" cy="1676400"/>
            <a:chOff x="4800" y="2544"/>
            <a:chExt cx="480" cy="1056"/>
          </a:xfrm>
        </p:grpSpPr>
        <p:sp>
          <p:nvSpPr>
            <p:cNvPr id="302147" name="Line 67"/>
            <p:cNvSpPr>
              <a:spLocks noChangeShapeType="1"/>
            </p:cNvSpPr>
            <p:nvPr/>
          </p:nvSpPr>
          <p:spPr bwMode="auto">
            <a:xfrm>
              <a:off x="4800" y="2544"/>
              <a:ext cx="480" cy="38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148" name="Line 68"/>
            <p:cNvSpPr>
              <a:spLocks noChangeShapeType="1"/>
            </p:cNvSpPr>
            <p:nvPr/>
          </p:nvSpPr>
          <p:spPr bwMode="auto">
            <a:xfrm flipV="1">
              <a:off x="4800" y="3072"/>
              <a:ext cx="432" cy="52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302149" name="Object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984239"/>
              </p:ext>
            </p:extLst>
          </p:nvPr>
        </p:nvGraphicFramePr>
        <p:xfrm>
          <a:off x="1257300" y="5257800"/>
          <a:ext cx="47148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32" name="公式" r:id="rId13" imgW="2095200" imgH="215640" progId="Equation.3">
                  <p:embed/>
                </p:oleObj>
              </mc:Choice>
              <mc:Fallback>
                <p:oleObj name="公式" r:id="rId13" imgW="20952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300" y="5257800"/>
                        <a:ext cx="4714875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2150" name="Text Box 70"/>
          <p:cNvSpPr txBox="1">
            <a:spLocks noChangeArrowheads="1"/>
          </p:cNvSpPr>
          <p:nvPr/>
        </p:nvSpPr>
        <p:spPr bwMode="auto">
          <a:xfrm>
            <a:off x="1385663" y="6019800"/>
            <a:ext cx="381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有没有问题？</a:t>
            </a:r>
          </a:p>
        </p:txBody>
      </p:sp>
      <p:grpSp>
        <p:nvGrpSpPr>
          <p:cNvPr id="302151" name="Group 71"/>
          <p:cNvGrpSpPr>
            <a:grpSpLocks/>
          </p:cNvGrpSpPr>
          <p:nvPr/>
        </p:nvGrpSpPr>
        <p:grpSpPr bwMode="auto">
          <a:xfrm>
            <a:off x="4095526" y="6019800"/>
            <a:ext cx="2852738" cy="457200"/>
            <a:chOff x="2091" y="3792"/>
            <a:chExt cx="1797" cy="288"/>
          </a:xfrm>
        </p:grpSpPr>
        <p:graphicFrame>
          <p:nvGraphicFramePr>
            <p:cNvPr id="302152" name="Object 7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95345586"/>
                </p:ext>
              </p:extLst>
            </p:nvPr>
          </p:nvGraphicFramePr>
          <p:xfrm>
            <a:off x="2091" y="3792"/>
            <a:ext cx="486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633" name="公式" r:id="rId15" imgW="342720" imgH="215640" progId="Equation.3">
                    <p:embed/>
                  </p:oleObj>
                </mc:Choice>
                <mc:Fallback>
                  <p:oleObj name="公式" r:id="rId15" imgW="34272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1" y="3792"/>
                          <a:ext cx="486" cy="27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2153" name="Text Box 73"/>
            <p:cNvSpPr txBox="1">
              <a:spLocks noChangeArrowheads="1"/>
            </p:cNvSpPr>
            <p:nvPr/>
          </p:nvSpPr>
          <p:spPr bwMode="auto">
            <a:xfrm>
              <a:off x="2640" y="3792"/>
              <a:ext cx="1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冗余</a:t>
              </a:r>
              <a:r>
                <a:rPr lang="en-US" altLang="zh-CN"/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574974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2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2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02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3021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02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302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3021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02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02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2" dur="500"/>
                                        <p:tgtEl>
                                          <p:spTgt spid="3021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02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02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7" dur="500"/>
                                        <p:tgtEl>
                                          <p:spTgt spid="3021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02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02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02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02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02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02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129" grpId="0" animBg="1"/>
      <p:bldP spid="302130" grpId="0" animBg="1"/>
      <p:bldP spid="302138" grpId="0" animBg="1"/>
      <p:bldP spid="302140" grpId="0" animBg="1"/>
      <p:bldP spid="302150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</a:t>
            </a:r>
          </a:p>
        </p:txBody>
      </p:sp>
      <p:sp>
        <p:nvSpPr>
          <p:cNvPr id="6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1FF91-75C9-4AC9-A9A3-F3FF948FBB54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2969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/>
              <a:t>求例</a:t>
            </a:r>
            <a:r>
              <a:rPr lang="en-US" altLang="zh-CN"/>
              <a:t>2</a:t>
            </a:r>
            <a:r>
              <a:rPr lang="zh-CN" altLang="en-US"/>
              <a:t>的反函数</a:t>
            </a:r>
          </a:p>
        </p:txBody>
      </p:sp>
      <p:graphicFrame>
        <p:nvGraphicFramePr>
          <p:cNvPr id="2969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6496715"/>
              </p:ext>
            </p:extLst>
          </p:nvPr>
        </p:nvGraphicFramePr>
        <p:xfrm>
          <a:off x="447675" y="2362200"/>
          <a:ext cx="3771900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57" name="公式" r:id="rId3" imgW="1676160" imgH="533160" progId="Equation.3">
                  <p:embed/>
                </p:oleObj>
              </mc:Choice>
              <mc:Fallback>
                <p:oleObj name="公式" r:id="rId3" imgW="167616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" y="2362200"/>
                        <a:ext cx="3771900" cy="1084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6965" name="Group 5"/>
          <p:cNvGrpSpPr>
            <a:grpSpLocks/>
          </p:cNvGrpSpPr>
          <p:nvPr/>
        </p:nvGrpSpPr>
        <p:grpSpPr bwMode="auto">
          <a:xfrm>
            <a:off x="4419600" y="1751013"/>
            <a:ext cx="3200400" cy="3278187"/>
            <a:chOff x="2736" y="1344"/>
            <a:chExt cx="2016" cy="2065"/>
          </a:xfrm>
        </p:grpSpPr>
        <p:grpSp>
          <p:nvGrpSpPr>
            <p:cNvPr id="296966" name="Group 6"/>
            <p:cNvGrpSpPr>
              <a:grpSpLocks/>
            </p:cNvGrpSpPr>
            <p:nvPr/>
          </p:nvGrpSpPr>
          <p:grpSpPr bwMode="auto">
            <a:xfrm>
              <a:off x="2880" y="1632"/>
              <a:ext cx="1872" cy="1777"/>
              <a:chOff x="1429" y="1389"/>
              <a:chExt cx="2540" cy="2449"/>
            </a:xfrm>
          </p:grpSpPr>
          <p:sp>
            <p:nvSpPr>
              <p:cNvPr id="296967" name="Rectangle 7"/>
              <p:cNvSpPr>
                <a:spLocks noChangeArrowheads="1"/>
              </p:cNvSpPr>
              <p:nvPr/>
            </p:nvSpPr>
            <p:spPr bwMode="auto">
              <a:xfrm>
                <a:off x="3428" y="3304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0</a:t>
                </a:r>
              </a:p>
            </p:txBody>
          </p:sp>
          <p:sp>
            <p:nvSpPr>
              <p:cNvPr id="296968" name="Rectangle 8"/>
              <p:cNvSpPr>
                <a:spLocks noChangeArrowheads="1"/>
              </p:cNvSpPr>
              <p:nvPr/>
            </p:nvSpPr>
            <p:spPr bwMode="auto">
              <a:xfrm>
                <a:off x="2888" y="3304"/>
                <a:ext cx="540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1</a:t>
                </a:r>
              </a:p>
            </p:txBody>
          </p:sp>
          <p:sp>
            <p:nvSpPr>
              <p:cNvPr id="296969" name="Rectangle 9"/>
              <p:cNvSpPr>
                <a:spLocks noChangeArrowheads="1"/>
              </p:cNvSpPr>
              <p:nvPr/>
            </p:nvSpPr>
            <p:spPr bwMode="auto">
              <a:xfrm>
                <a:off x="2347" y="3304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×</a:t>
                </a:r>
              </a:p>
            </p:txBody>
          </p:sp>
          <p:sp>
            <p:nvSpPr>
              <p:cNvPr id="296970" name="Rectangle 10"/>
              <p:cNvSpPr>
                <a:spLocks noChangeArrowheads="1"/>
              </p:cNvSpPr>
              <p:nvPr/>
            </p:nvSpPr>
            <p:spPr bwMode="auto">
              <a:xfrm>
                <a:off x="1806" y="3304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1</a:t>
                </a:r>
              </a:p>
            </p:txBody>
          </p:sp>
          <p:sp>
            <p:nvSpPr>
              <p:cNvPr id="296971" name="Rectangle 11"/>
              <p:cNvSpPr>
                <a:spLocks noChangeArrowheads="1"/>
              </p:cNvSpPr>
              <p:nvPr/>
            </p:nvSpPr>
            <p:spPr bwMode="auto">
              <a:xfrm>
                <a:off x="3428" y="2770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1</a:t>
                </a:r>
              </a:p>
            </p:txBody>
          </p:sp>
          <p:sp>
            <p:nvSpPr>
              <p:cNvPr id="296972" name="Rectangle 12"/>
              <p:cNvSpPr>
                <a:spLocks noChangeArrowheads="1"/>
              </p:cNvSpPr>
              <p:nvPr/>
            </p:nvSpPr>
            <p:spPr bwMode="auto">
              <a:xfrm>
                <a:off x="2888" y="2770"/>
                <a:ext cx="540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×</a:t>
                </a:r>
              </a:p>
            </p:txBody>
          </p:sp>
          <p:sp>
            <p:nvSpPr>
              <p:cNvPr id="296973" name="Rectangle 13"/>
              <p:cNvSpPr>
                <a:spLocks noChangeArrowheads="1"/>
              </p:cNvSpPr>
              <p:nvPr/>
            </p:nvSpPr>
            <p:spPr bwMode="auto">
              <a:xfrm>
                <a:off x="2347" y="2770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0</a:t>
                </a:r>
              </a:p>
            </p:txBody>
          </p:sp>
          <p:sp>
            <p:nvSpPr>
              <p:cNvPr id="296974" name="Rectangle 14"/>
              <p:cNvSpPr>
                <a:spLocks noChangeArrowheads="1"/>
              </p:cNvSpPr>
              <p:nvPr/>
            </p:nvSpPr>
            <p:spPr bwMode="auto">
              <a:xfrm>
                <a:off x="1806" y="2770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×</a:t>
                </a:r>
              </a:p>
            </p:txBody>
          </p:sp>
          <p:sp>
            <p:nvSpPr>
              <p:cNvPr id="296975" name="Rectangle 15"/>
              <p:cNvSpPr>
                <a:spLocks noChangeArrowheads="1"/>
              </p:cNvSpPr>
              <p:nvPr/>
            </p:nvSpPr>
            <p:spPr bwMode="auto">
              <a:xfrm>
                <a:off x="3428" y="2235"/>
                <a:ext cx="541" cy="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0</a:t>
                </a:r>
              </a:p>
            </p:txBody>
          </p:sp>
          <p:sp>
            <p:nvSpPr>
              <p:cNvPr id="296976" name="Rectangle 16"/>
              <p:cNvSpPr>
                <a:spLocks noChangeArrowheads="1"/>
              </p:cNvSpPr>
              <p:nvPr/>
            </p:nvSpPr>
            <p:spPr bwMode="auto">
              <a:xfrm>
                <a:off x="2888" y="2235"/>
                <a:ext cx="540" cy="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1</a:t>
                </a:r>
              </a:p>
            </p:txBody>
          </p:sp>
          <p:sp>
            <p:nvSpPr>
              <p:cNvPr id="296977" name="Rectangle 17"/>
              <p:cNvSpPr>
                <a:spLocks noChangeArrowheads="1"/>
              </p:cNvSpPr>
              <p:nvPr/>
            </p:nvSpPr>
            <p:spPr bwMode="auto">
              <a:xfrm>
                <a:off x="2347" y="2235"/>
                <a:ext cx="541" cy="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1</a:t>
                </a:r>
              </a:p>
            </p:txBody>
          </p:sp>
          <p:sp>
            <p:nvSpPr>
              <p:cNvPr id="296978" name="Rectangle 18"/>
              <p:cNvSpPr>
                <a:spLocks noChangeArrowheads="1"/>
              </p:cNvSpPr>
              <p:nvPr/>
            </p:nvSpPr>
            <p:spPr bwMode="auto">
              <a:xfrm>
                <a:off x="1806" y="2235"/>
                <a:ext cx="541" cy="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0</a:t>
                </a:r>
              </a:p>
            </p:txBody>
          </p:sp>
          <p:sp>
            <p:nvSpPr>
              <p:cNvPr id="296979" name="Rectangle 19"/>
              <p:cNvSpPr>
                <a:spLocks noChangeArrowheads="1"/>
              </p:cNvSpPr>
              <p:nvPr/>
            </p:nvSpPr>
            <p:spPr bwMode="auto">
              <a:xfrm>
                <a:off x="3428" y="1701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0</a:t>
                </a:r>
              </a:p>
            </p:txBody>
          </p:sp>
          <p:sp>
            <p:nvSpPr>
              <p:cNvPr id="296980" name="Rectangle 20"/>
              <p:cNvSpPr>
                <a:spLocks noChangeArrowheads="1"/>
              </p:cNvSpPr>
              <p:nvPr/>
            </p:nvSpPr>
            <p:spPr bwMode="auto">
              <a:xfrm>
                <a:off x="2888" y="1701"/>
                <a:ext cx="540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×</a:t>
                </a:r>
              </a:p>
            </p:txBody>
          </p:sp>
          <p:sp>
            <p:nvSpPr>
              <p:cNvPr id="296981" name="Rectangle 21"/>
              <p:cNvSpPr>
                <a:spLocks noChangeArrowheads="1"/>
              </p:cNvSpPr>
              <p:nvPr/>
            </p:nvSpPr>
            <p:spPr bwMode="auto">
              <a:xfrm>
                <a:off x="2347" y="1701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1</a:t>
                </a:r>
              </a:p>
            </p:txBody>
          </p:sp>
          <p:sp>
            <p:nvSpPr>
              <p:cNvPr id="296982" name="Rectangle 22"/>
              <p:cNvSpPr>
                <a:spLocks noChangeArrowheads="1"/>
              </p:cNvSpPr>
              <p:nvPr/>
            </p:nvSpPr>
            <p:spPr bwMode="auto">
              <a:xfrm>
                <a:off x="1806" y="1701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1</a:t>
                </a:r>
              </a:p>
            </p:txBody>
          </p:sp>
          <p:sp>
            <p:nvSpPr>
              <p:cNvPr id="296983" name="Line 23"/>
              <p:cNvSpPr>
                <a:spLocks noChangeShapeType="1"/>
              </p:cNvSpPr>
              <p:nvPr/>
            </p:nvSpPr>
            <p:spPr bwMode="auto">
              <a:xfrm>
                <a:off x="1806" y="1701"/>
                <a:ext cx="216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6984" name="Line 24"/>
              <p:cNvSpPr>
                <a:spLocks noChangeShapeType="1"/>
              </p:cNvSpPr>
              <p:nvPr/>
            </p:nvSpPr>
            <p:spPr bwMode="auto">
              <a:xfrm>
                <a:off x="1806" y="2235"/>
                <a:ext cx="21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6985" name="Line 25"/>
              <p:cNvSpPr>
                <a:spLocks noChangeShapeType="1"/>
              </p:cNvSpPr>
              <p:nvPr/>
            </p:nvSpPr>
            <p:spPr bwMode="auto">
              <a:xfrm>
                <a:off x="1806" y="2770"/>
                <a:ext cx="21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6986" name="Line 26"/>
              <p:cNvSpPr>
                <a:spLocks noChangeShapeType="1"/>
              </p:cNvSpPr>
              <p:nvPr/>
            </p:nvSpPr>
            <p:spPr bwMode="auto">
              <a:xfrm>
                <a:off x="1806" y="3304"/>
                <a:ext cx="21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6987" name="Line 27"/>
              <p:cNvSpPr>
                <a:spLocks noChangeShapeType="1"/>
              </p:cNvSpPr>
              <p:nvPr/>
            </p:nvSpPr>
            <p:spPr bwMode="auto">
              <a:xfrm>
                <a:off x="1806" y="3838"/>
                <a:ext cx="216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6988" name="Line 28"/>
              <p:cNvSpPr>
                <a:spLocks noChangeShapeType="1"/>
              </p:cNvSpPr>
              <p:nvPr/>
            </p:nvSpPr>
            <p:spPr bwMode="auto">
              <a:xfrm>
                <a:off x="1806" y="1701"/>
                <a:ext cx="0" cy="213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6989" name="Line 29"/>
              <p:cNvSpPr>
                <a:spLocks noChangeShapeType="1"/>
              </p:cNvSpPr>
              <p:nvPr/>
            </p:nvSpPr>
            <p:spPr bwMode="auto">
              <a:xfrm>
                <a:off x="2347" y="1701"/>
                <a:ext cx="0" cy="21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6990" name="Line 30"/>
              <p:cNvSpPr>
                <a:spLocks noChangeShapeType="1"/>
              </p:cNvSpPr>
              <p:nvPr/>
            </p:nvSpPr>
            <p:spPr bwMode="auto">
              <a:xfrm>
                <a:off x="2888" y="1701"/>
                <a:ext cx="0" cy="21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6991" name="Line 31"/>
              <p:cNvSpPr>
                <a:spLocks noChangeShapeType="1"/>
              </p:cNvSpPr>
              <p:nvPr/>
            </p:nvSpPr>
            <p:spPr bwMode="auto">
              <a:xfrm>
                <a:off x="3428" y="1701"/>
                <a:ext cx="0" cy="21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6992" name="Line 32"/>
              <p:cNvSpPr>
                <a:spLocks noChangeShapeType="1"/>
              </p:cNvSpPr>
              <p:nvPr/>
            </p:nvSpPr>
            <p:spPr bwMode="auto">
              <a:xfrm>
                <a:off x="3969" y="1701"/>
                <a:ext cx="0" cy="213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6993" name="Line 33"/>
              <p:cNvSpPr>
                <a:spLocks noChangeShapeType="1"/>
              </p:cNvSpPr>
              <p:nvPr/>
            </p:nvSpPr>
            <p:spPr bwMode="auto">
              <a:xfrm flipH="1" flipV="1">
                <a:off x="1429" y="1389"/>
                <a:ext cx="362" cy="31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96994" name="Group 34"/>
            <p:cNvGrpSpPr>
              <a:grpSpLocks/>
            </p:cNvGrpSpPr>
            <p:nvPr/>
          </p:nvGrpSpPr>
          <p:grpSpPr bwMode="auto">
            <a:xfrm>
              <a:off x="2736" y="1344"/>
              <a:ext cx="545" cy="742"/>
              <a:chOff x="1337" y="1162"/>
              <a:chExt cx="545" cy="742"/>
            </a:xfrm>
          </p:grpSpPr>
          <p:sp>
            <p:nvSpPr>
              <p:cNvPr id="296995" name="Text Box 35"/>
              <p:cNvSpPr txBox="1">
                <a:spLocks noChangeArrowheads="1"/>
              </p:cNvSpPr>
              <p:nvPr/>
            </p:nvSpPr>
            <p:spPr bwMode="auto">
              <a:xfrm>
                <a:off x="1472" y="1162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296996" name="Text Box 36"/>
              <p:cNvSpPr txBox="1">
                <a:spLocks noChangeArrowheads="1"/>
              </p:cNvSpPr>
              <p:nvPr/>
            </p:nvSpPr>
            <p:spPr bwMode="auto">
              <a:xfrm>
                <a:off x="1609" y="1344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296997" name="Text Box 37"/>
              <p:cNvSpPr txBox="1">
                <a:spLocks noChangeArrowheads="1"/>
              </p:cNvSpPr>
              <p:nvPr/>
            </p:nvSpPr>
            <p:spPr bwMode="auto">
              <a:xfrm>
                <a:off x="1337" y="1480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D</a:t>
                </a:r>
              </a:p>
            </p:txBody>
          </p:sp>
          <p:sp>
            <p:nvSpPr>
              <p:cNvPr id="296998" name="Text Box 38"/>
              <p:cNvSpPr txBox="1">
                <a:spLocks noChangeArrowheads="1"/>
              </p:cNvSpPr>
              <p:nvPr/>
            </p:nvSpPr>
            <p:spPr bwMode="auto">
              <a:xfrm>
                <a:off x="1473" y="1616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C</a:t>
                </a:r>
              </a:p>
            </p:txBody>
          </p:sp>
        </p:grpSp>
        <p:grpSp>
          <p:nvGrpSpPr>
            <p:cNvPr id="296999" name="Group 39"/>
            <p:cNvGrpSpPr>
              <a:grpSpLocks/>
            </p:cNvGrpSpPr>
            <p:nvPr/>
          </p:nvGrpSpPr>
          <p:grpSpPr bwMode="auto">
            <a:xfrm>
              <a:off x="3189" y="1584"/>
              <a:ext cx="1563" cy="288"/>
              <a:chOff x="3189" y="1488"/>
              <a:chExt cx="1563" cy="288"/>
            </a:xfrm>
          </p:grpSpPr>
          <p:sp>
            <p:nvSpPr>
              <p:cNvPr id="297000" name="Text Box 40"/>
              <p:cNvSpPr txBox="1">
                <a:spLocks noChangeArrowheads="1"/>
              </p:cNvSpPr>
              <p:nvPr/>
            </p:nvSpPr>
            <p:spPr bwMode="auto">
              <a:xfrm>
                <a:off x="3189" y="1488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297001" name="Text Box 41"/>
              <p:cNvSpPr txBox="1">
                <a:spLocks noChangeArrowheads="1"/>
              </p:cNvSpPr>
              <p:nvPr/>
            </p:nvSpPr>
            <p:spPr bwMode="auto">
              <a:xfrm>
                <a:off x="3984" y="1488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297002" name="Text Box 42"/>
              <p:cNvSpPr txBox="1">
                <a:spLocks noChangeArrowheads="1"/>
              </p:cNvSpPr>
              <p:nvPr/>
            </p:nvSpPr>
            <p:spPr bwMode="auto">
              <a:xfrm>
                <a:off x="3600" y="1488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297003" name="Text Box 43"/>
              <p:cNvSpPr txBox="1">
                <a:spLocks noChangeArrowheads="1"/>
              </p:cNvSpPr>
              <p:nvPr/>
            </p:nvSpPr>
            <p:spPr bwMode="auto">
              <a:xfrm>
                <a:off x="4389" y="1488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10</a:t>
                </a:r>
              </a:p>
            </p:txBody>
          </p:sp>
        </p:grpSp>
        <p:grpSp>
          <p:nvGrpSpPr>
            <p:cNvPr id="297004" name="Group 44"/>
            <p:cNvGrpSpPr>
              <a:grpSpLocks/>
            </p:cNvGrpSpPr>
            <p:nvPr/>
          </p:nvGrpSpPr>
          <p:grpSpPr bwMode="auto">
            <a:xfrm>
              <a:off x="2805" y="1968"/>
              <a:ext cx="363" cy="1392"/>
              <a:chOff x="2736" y="1968"/>
              <a:chExt cx="363" cy="1392"/>
            </a:xfrm>
          </p:grpSpPr>
          <p:sp>
            <p:nvSpPr>
              <p:cNvPr id="297005" name="Text Box 45"/>
              <p:cNvSpPr txBox="1">
                <a:spLocks noChangeArrowheads="1"/>
              </p:cNvSpPr>
              <p:nvPr/>
            </p:nvSpPr>
            <p:spPr bwMode="auto">
              <a:xfrm>
                <a:off x="2736" y="1968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297006" name="Text Box 46"/>
              <p:cNvSpPr txBox="1">
                <a:spLocks noChangeArrowheads="1"/>
              </p:cNvSpPr>
              <p:nvPr/>
            </p:nvSpPr>
            <p:spPr bwMode="auto">
              <a:xfrm>
                <a:off x="2736" y="2688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297007" name="Text Box 47"/>
              <p:cNvSpPr txBox="1">
                <a:spLocks noChangeArrowheads="1"/>
              </p:cNvSpPr>
              <p:nvPr/>
            </p:nvSpPr>
            <p:spPr bwMode="auto">
              <a:xfrm>
                <a:off x="2736" y="2304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297008" name="Text Box 48"/>
              <p:cNvSpPr txBox="1">
                <a:spLocks noChangeArrowheads="1"/>
              </p:cNvSpPr>
              <p:nvPr/>
            </p:nvSpPr>
            <p:spPr bwMode="auto">
              <a:xfrm>
                <a:off x="2736" y="3072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10</a:t>
                </a:r>
              </a:p>
            </p:txBody>
          </p:sp>
        </p:grpSp>
      </p:grpSp>
      <p:sp>
        <p:nvSpPr>
          <p:cNvPr id="297010" name="Rectangle 50"/>
          <p:cNvSpPr>
            <a:spLocks noChangeArrowheads="1"/>
          </p:cNvSpPr>
          <p:nvPr/>
        </p:nvSpPr>
        <p:spPr bwMode="auto">
          <a:xfrm>
            <a:off x="5791200" y="3884613"/>
            <a:ext cx="533400" cy="990600"/>
          </a:xfrm>
          <a:prstGeom prst="rect">
            <a:avLst/>
          </a:prstGeom>
          <a:solidFill>
            <a:schemeClr val="hlink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97013" name="Group 53"/>
          <p:cNvGrpSpPr>
            <a:grpSpLocks/>
          </p:cNvGrpSpPr>
          <p:nvPr/>
        </p:nvGrpSpPr>
        <p:grpSpPr bwMode="auto">
          <a:xfrm>
            <a:off x="5181600" y="3198813"/>
            <a:ext cx="2362200" cy="457200"/>
            <a:chOff x="3648" y="2592"/>
            <a:chExt cx="1488" cy="288"/>
          </a:xfrm>
        </p:grpSpPr>
        <p:sp>
          <p:nvSpPr>
            <p:cNvPr id="297011" name="Rectangle 51"/>
            <p:cNvSpPr>
              <a:spLocks noChangeArrowheads="1"/>
            </p:cNvSpPr>
            <p:nvPr/>
          </p:nvSpPr>
          <p:spPr bwMode="auto">
            <a:xfrm>
              <a:off x="4848" y="2592"/>
              <a:ext cx="288" cy="288"/>
            </a:xfrm>
            <a:prstGeom prst="rect">
              <a:avLst/>
            </a:prstGeom>
            <a:solidFill>
              <a:srgbClr val="FF99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12" name="Rectangle 52"/>
            <p:cNvSpPr>
              <a:spLocks noChangeArrowheads="1"/>
            </p:cNvSpPr>
            <p:nvPr/>
          </p:nvSpPr>
          <p:spPr bwMode="auto">
            <a:xfrm>
              <a:off x="3648" y="2592"/>
              <a:ext cx="288" cy="288"/>
            </a:xfrm>
            <a:prstGeom prst="rect">
              <a:avLst/>
            </a:prstGeom>
            <a:solidFill>
              <a:srgbClr val="FF99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97016" name="Group 56"/>
          <p:cNvGrpSpPr>
            <a:grpSpLocks/>
          </p:cNvGrpSpPr>
          <p:nvPr/>
        </p:nvGrpSpPr>
        <p:grpSpPr bwMode="auto">
          <a:xfrm>
            <a:off x="7086600" y="2589213"/>
            <a:ext cx="533400" cy="2362200"/>
            <a:chOff x="4848" y="2208"/>
            <a:chExt cx="336" cy="1488"/>
          </a:xfrm>
        </p:grpSpPr>
        <p:sp>
          <p:nvSpPr>
            <p:cNvPr id="297014" name="Rectangle 54"/>
            <p:cNvSpPr>
              <a:spLocks noChangeArrowheads="1"/>
            </p:cNvSpPr>
            <p:nvPr/>
          </p:nvSpPr>
          <p:spPr bwMode="auto">
            <a:xfrm>
              <a:off x="4848" y="3360"/>
              <a:ext cx="336" cy="336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15" name="Rectangle 55"/>
            <p:cNvSpPr>
              <a:spLocks noChangeArrowheads="1"/>
            </p:cNvSpPr>
            <p:nvPr/>
          </p:nvSpPr>
          <p:spPr bwMode="auto">
            <a:xfrm>
              <a:off x="4848" y="2208"/>
              <a:ext cx="336" cy="336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97019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4092621"/>
              </p:ext>
            </p:extLst>
          </p:nvPr>
        </p:nvGraphicFramePr>
        <p:xfrm>
          <a:off x="3562350" y="4176713"/>
          <a:ext cx="71437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58" name="公式" r:id="rId5" imgW="317160" imgH="215640" progId="Equation.3">
                  <p:embed/>
                </p:oleObj>
              </mc:Choice>
              <mc:Fallback>
                <p:oleObj name="公式" r:id="rId5" imgW="3171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2350" y="4176713"/>
                        <a:ext cx="714375" cy="439737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0" name="Line 60"/>
          <p:cNvSpPr>
            <a:spLocks noChangeShapeType="1"/>
          </p:cNvSpPr>
          <p:nvPr/>
        </p:nvSpPr>
        <p:spPr bwMode="auto">
          <a:xfrm flipH="1">
            <a:off x="4267200" y="4418013"/>
            <a:ext cx="15240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97021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0660298"/>
              </p:ext>
            </p:extLst>
          </p:nvPr>
        </p:nvGraphicFramePr>
        <p:xfrm>
          <a:off x="5453063" y="1598613"/>
          <a:ext cx="71437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59" name="公式" r:id="rId7" imgW="317160" imgH="215640" progId="Equation.3">
                  <p:embed/>
                </p:oleObj>
              </mc:Choice>
              <mc:Fallback>
                <p:oleObj name="公式" r:id="rId7" imgW="3171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1598613"/>
                        <a:ext cx="714375" cy="439737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7024" name="Group 64"/>
          <p:cNvGrpSpPr>
            <a:grpSpLocks/>
          </p:cNvGrpSpPr>
          <p:nvPr/>
        </p:nvGrpSpPr>
        <p:grpSpPr bwMode="auto">
          <a:xfrm>
            <a:off x="5334000" y="2055813"/>
            <a:ext cx="1752600" cy="1371600"/>
            <a:chOff x="3360" y="1968"/>
            <a:chExt cx="1104" cy="864"/>
          </a:xfrm>
        </p:grpSpPr>
        <p:sp>
          <p:nvSpPr>
            <p:cNvPr id="297022" name="Line 62"/>
            <p:cNvSpPr>
              <a:spLocks noChangeShapeType="1"/>
            </p:cNvSpPr>
            <p:nvPr/>
          </p:nvSpPr>
          <p:spPr bwMode="auto">
            <a:xfrm flipV="1">
              <a:off x="3360" y="1968"/>
              <a:ext cx="288" cy="72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23" name="Line 63"/>
            <p:cNvSpPr>
              <a:spLocks noChangeShapeType="1"/>
            </p:cNvSpPr>
            <p:nvPr/>
          </p:nvSpPr>
          <p:spPr bwMode="auto">
            <a:xfrm flipH="1" flipV="1">
              <a:off x="3744" y="1968"/>
              <a:ext cx="720" cy="86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97025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5318177"/>
              </p:ext>
            </p:extLst>
          </p:nvPr>
        </p:nvGraphicFramePr>
        <p:xfrm>
          <a:off x="8386763" y="3351213"/>
          <a:ext cx="71437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60" name="公式" r:id="rId9" imgW="317160" imgH="215640" progId="Equation.3">
                  <p:embed/>
                </p:oleObj>
              </mc:Choice>
              <mc:Fallback>
                <p:oleObj name="公式" r:id="rId9" imgW="3171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6763" y="3351213"/>
                        <a:ext cx="714375" cy="439737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7028" name="Group 68"/>
          <p:cNvGrpSpPr>
            <a:grpSpLocks/>
          </p:cNvGrpSpPr>
          <p:nvPr/>
        </p:nvGrpSpPr>
        <p:grpSpPr bwMode="auto">
          <a:xfrm>
            <a:off x="7620000" y="2970213"/>
            <a:ext cx="762000" cy="1676400"/>
            <a:chOff x="4800" y="2544"/>
            <a:chExt cx="480" cy="1056"/>
          </a:xfrm>
        </p:grpSpPr>
        <p:sp>
          <p:nvSpPr>
            <p:cNvPr id="297026" name="Line 66"/>
            <p:cNvSpPr>
              <a:spLocks noChangeShapeType="1"/>
            </p:cNvSpPr>
            <p:nvPr/>
          </p:nvSpPr>
          <p:spPr bwMode="auto">
            <a:xfrm>
              <a:off x="4800" y="2544"/>
              <a:ext cx="480" cy="38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27" name="Line 67"/>
            <p:cNvSpPr>
              <a:spLocks noChangeShapeType="1"/>
            </p:cNvSpPr>
            <p:nvPr/>
          </p:nvSpPr>
          <p:spPr bwMode="auto">
            <a:xfrm flipV="1">
              <a:off x="4800" y="3072"/>
              <a:ext cx="432" cy="52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97029" name="Object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6719637"/>
              </p:ext>
            </p:extLst>
          </p:nvPr>
        </p:nvGraphicFramePr>
        <p:xfrm>
          <a:off x="1647825" y="5715000"/>
          <a:ext cx="36004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61" name="公式" r:id="rId11" imgW="1600200" imgH="215640" progId="Equation.3">
                  <p:embed/>
                </p:oleObj>
              </mc:Choice>
              <mc:Fallback>
                <p:oleObj name="公式" r:id="rId11" imgW="16002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825" y="5715000"/>
                        <a:ext cx="3600450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580264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6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6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7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2970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97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97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7" dur="500"/>
                                        <p:tgtEl>
                                          <p:spTgt spid="2970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7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97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7" dur="500"/>
                                        <p:tgtEl>
                                          <p:spTgt spid="297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2970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7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97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97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0" grpId="0" animBg="1"/>
      <p:bldP spid="29702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88737-4B62-4E88-ACF2-18B07A323E04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3000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524000"/>
            <a:ext cx="8610600" cy="4953000"/>
          </a:xfrm>
        </p:spPr>
        <p:txBody>
          <a:bodyPr>
            <a:normAutofit fontScale="92500"/>
          </a:bodyPr>
          <a:lstStyle/>
          <a:p>
            <a:pPr marL="609600" indent="-609600"/>
            <a:r>
              <a:rPr lang="en-US" altLang="zh-CN" dirty="0"/>
              <a:t>2.3 </a:t>
            </a:r>
            <a:r>
              <a:rPr lang="zh-CN" altLang="en-US" dirty="0"/>
              <a:t>图解法</a:t>
            </a:r>
            <a:r>
              <a:rPr lang="en-US" altLang="zh-CN" dirty="0"/>
              <a:t>(</a:t>
            </a:r>
            <a:r>
              <a:rPr lang="zh-CN" altLang="en-US" dirty="0"/>
              <a:t>卡诺图</a:t>
            </a:r>
            <a:r>
              <a:rPr lang="en-US" altLang="zh-CN" dirty="0"/>
              <a:t>)</a:t>
            </a:r>
            <a:r>
              <a:rPr lang="zh-CN" altLang="en-US" dirty="0"/>
              <a:t>化简逻辑函数</a:t>
            </a:r>
            <a:r>
              <a:rPr lang="en-US" altLang="zh-CN" dirty="0"/>
              <a:t>——</a:t>
            </a:r>
            <a:r>
              <a:rPr lang="zh-CN" altLang="en-US" dirty="0"/>
              <a:t>小结</a:t>
            </a:r>
          </a:p>
          <a:p>
            <a:pPr marL="952500" lvl="1" indent="-495300">
              <a:spcBef>
                <a:spcPct val="20000"/>
              </a:spcBef>
              <a:buFont typeface="Wingdings" pitchFamily="2" charset="2"/>
              <a:buAutoNum type="arabicParenR"/>
            </a:pPr>
            <a:r>
              <a:rPr lang="zh-CN" altLang="en-US" dirty="0"/>
              <a:t>公式法：</a:t>
            </a:r>
            <a:r>
              <a:rPr lang="zh-CN" altLang="en-US" sz="2400" b="0" dirty="0"/>
              <a:t>计算复杂，容易出错；难判断最简</a:t>
            </a:r>
          </a:p>
          <a:p>
            <a:pPr marL="952500" lvl="1" indent="-495300">
              <a:spcBef>
                <a:spcPct val="20000"/>
              </a:spcBef>
              <a:buFont typeface="Wingdings" pitchFamily="2" charset="2"/>
              <a:buAutoNum type="arabicParenR"/>
            </a:pPr>
            <a:r>
              <a:rPr lang="zh-CN" altLang="en-US" dirty="0"/>
              <a:t>图解法：</a:t>
            </a:r>
            <a:r>
              <a:rPr lang="zh-CN" altLang="en-US" sz="2400" b="0" dirty="0"/>
              <a:t>直观明了，过程简单，易判断最简；变量数</a:t>
            </a:r>
            <a:r>
              <a:rPr lang="zh-CN" altLang="en-US" sz="2400" b="0" dirty="0">
                <a:sym typeface="Symbol" pitchFamily="18" charset="2"/>
              </a:rPr>
              <a:t></a:t>
            </a:r>
            <a:r>
              <a:rPr lang="en-US" altLang="zh-CN" sz="2400" b="0" dirty="0"/>
              <a:t>4</a:t>
            </a:r>
          </a:p>
          <a:p>
            <a:pPr marL="952500" lvl="1" indent="-495300">
              <a:spcBef>
                <a:spcPct val="20000"/>
              </a:spcBef>
              <a:buFont typeface="Wingdings" pitchFamily="2" charset="2"/>
              <a:buAutoNum type="arabicParenR"/>
            </a:pPr>
            <a:r>
              <a:rPr lang="zh-CN" altLang="en-US" dirty="0"/>
              <a:t>最小项、最大项：</a:t>
            </a:r>
            <a:r>
              <a:rPr lang="zh-CN" altLang="en-US" sz="2400" dirty="0"/>
              <a:t>性质，对函数的表示</a:t>
            </a:r>
          </a:p>
          <a:p>
            <a:pPr marL="952500" lvl="1" indent="-495300">
              <a:spcBef>
                <a:spcPct val="20000"/>
              </a:spcBef>
              <a:buFont typeface="Wingdings" pitchFamily="2" charset="2"/>
              <a:buAutoNum type="arabicParenR"/>
            </a:pPr>
            <a:r>
              <a:rPr lang="zh-CN" altLang="en-US" dirty="0"/>
              <a:t>图解法化简逻辑函数的规则</a:t>
            </a:r>
          </a:p>
          <a:p>
            <a:pPr marL="952500" lvl="1" indent="-495300">
              <a:spcBef>
                <a:spcPct val="20000"/>
              </a:spcBef>
              <a:buFont typeface="Wingdings" pitchFamily="2" charset="2"/>
              <a:buAutoNum type="arabicParenR"/>
            </a:pPr>
            <a:r>
              <a:rPr lang="zh-CN" altLang="en-US" dirty="0"/>
              <a:t>图解法求解反函数</a:t>
            </a:r>
          </a:p>
          <a:p>
            <a:pPr marL="952500" lvl="1" indent="-495300">
              <a:spcBef>
                <a:spcPct val="20000"/>
              </a:spcBef>
              <a:buFont typeface="Wingdings" pitchFamily="2" charset="2"/>
              <a:buAutoNum type="arabicParenR"/>
            </a:pPr>
            <a:r>
              <a:rPr lang="zh-CN" altLang="en-US" dirty="0"/>
              <a:t>图解法化简包含无关项的逻辑函数</a:t>
            </a:r>
          </a:p>
          <a:p>
            <a:pPr marL="952500" lvl="1" indent="-495300">
              <a:spcBef>
                <a:spcPct val="20000"/>
              </a:spcBef>
              <a:buFont typeface="Wingdings" pitchFamily="2" charset="2"/>
              <a:buAutoNum type="arabicParenR"/>
            </a:pPr>
            <a:r>
              <a:rPr lang="zh-CN" altLang="en-US" dirty="0"/>
              <a:t>图解法求解包含无关项的反函数</a:t>
            </a:r>
          </a:p>
          <a:p>
            <a:pPr marL="457200" lvl="1" indent="0">
              <a:spcBef>
                <a:spcPct val="20000"/>
              </a:spcBef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8062315"/>
      </p:ext>
    </p:extLst>
  </p:cSld>
  <p:clrMapOvr>
    <a:masterClrMapping/>
  </p:clrMapOvr>
  <p:transition spd="slow">
    <p:pull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553E9-2D63-441D-8F8F-1FFDCC8990BB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2181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3568" y="1412776"/>
            <a:ext cx="8003232" cy="4607024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dirty="0"/>
              <a:t>	2.1  </a:t>
            </a:r>
            <a:r>
              <a:rPr lang="zh-CN" altLang="en-US" dirty="0"/>
              <a:t>逻辑代数的基本运算与公式</a:t>
            </a:r>
          </a:p>
          <a:p>
            <a:pPr>
              <a:buFont typeface="Wingdings" pitchFamily="2" charset="2"/>
              <a:buNone/>
            </a:pPr>
            <a:r>
              <a:rPr lang="zh-CN" altLang="en-US" dirty="0"/>
              <a:t>	</a:t>
            </a:r>
            <a:r>
              <a:rPr lang="en-US" altLang="zh-CN" dirty="0"/>
              <a:t>2.2 </a:t>
            </a:r>
            <a:r>
              <a:rPr lang="zh-CN" altLang="en-US" dirty="0"/>
              <a:t>公式法化简逻辑函数</a:t>
            </a:r>
          </a:p>
          <a:p>
            <a:pPr>
              <a:buFont typeface="Wingdings" pitchFamily="2" charset="2"/>
              <a:buNone/>
            </a:pPr>
            <a:r>
              <a:rPr lang="zh-CN" altLang="en-US" dirty="0"/>
              <a:t>	</a:t>
            </a:r>
            <a:r>
              <a:rPr lang="en-US" altLang="zh-CN" dirty="0"/>
              <a:t>2.3 </a:t>
            </a:r>
            <a:r>
              <a:rPr lang="zh-CN" altLang="en-US" dirty="0"/>
              <a:t>图解法</a:t>
            </a:r>
            <a:r>
              <a:rPr lang="en-US" altLang="zh-CN" dirty="0"/>
              <a:t>(</a:t>
            </a:r>
            <a:r>
              <a:rPr lang="zh-CN" altLang="en-US" dirty="0"/>
              <a:t>卡诺图</a:t>
            </a:r>
            <a:r>
              <a:rPr lang="en-US" altLang="zh-CN" dirty="0"/>
              <a:t>)</a:t>
            </a:r>
            <a:r>
              <a:rPr lang="zh-CN" altLang="en-US" dirty="0"/>
              <a:t>化简逻辑函数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00B0F0"/>
                </a:solidFill>
              </a:rPr>
              <a:t>	</a:t>
            </a:r>
            <a:r>
              <a:rPr lang="en-US" altLang="zh-CN" dirty="0">
                <a:solidFill>
                  <a:srgbClr val="00B0F0"/>
                </a:solidFill>
              </a:rPr>
              <a:t>2.4 </a:t>
            </a:r>
            <a:r>
              <a:rPr lang="zh-CN" altLang="en-US" dirty="0">
                <a:solidFill>
                  <a:srgbClr val="00B0F0"/>
                </a:solidFill>
              </a:rPr>
              <a:t>逻辑函数的表格法化简</a:t>
            </a:r>
            <a:r>
              <a:rPr lang="en-US" altLang="zh-CN" dirty="0">
                <a:solidFill>
                  <a:srgbClr val="00B0F0"/>
                </a:solidFill>
              </a:rPr>
              <a:t>(Q-M</a:t>
            </a:r>
            <a:r>
              <a:rPr lang="zh-CN" altLang="en-US" dirty="0">
                <a:solidFill>
                  <a:srgbClr val="00B0F0"/>
                </a:solidFill>
              </a:rPr>
              <a:t>法 </a:t>
            </a:r>
            <a:r>
              <a:rPr lang="en-US" altLang="zh-CN" dirty="0">
                <a:solidFill>
                  <a:srgbClr val="00B0F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06642682"/>
      </p:ext>
    </p:extLst>
  </p:cSld>
  <p:clrMapOvr>
    <a:masterClrMapping/>
  </p:clrMapOvr>
  <p:transition spd="slow">
    <p:pull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9EA39-759E-44F2-8D9A-F5F9048E6112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2160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609600" indent="-609600"/>
            <a:r>
              <a:rPr lang="en-US" altLang="zh-CN"/>
              <a:t>2.4 </a:t>
            </a:r>
            <a:r>
              <a:rPr lang="zh-CN" altLang="en-US"/>
              <a:t>逻辑函数的表格法化简</a:t>
            </a:r>
            <a:r>
              <a:rPr lang="en-US" altLang="zh-CN"/>
              <a:t>(Q-M</a:t>
            </a:r>
            <a:r>
              <a:rPr lang="zh-CN" altLang="en-US"/>
              <a:t>法</a:t>
            </a:r>
            <a:r>
              <a:rPr lang="en-US" altLang="zh-CN"/>
              <a:t>)</a:t>
            </a:r>
          </a:p>
          <a:p>
            <a:pPr marL="952500" lvl="1" indent="-495300">
              <a:spcBef>
                <a:spcPct val="20000"/>
              </a:spcBef>
            </a:pPr>
            <a:r>
              <a:rPr lang="zh-CN" altLang="en-US"/>
              <a:t>公式法：</a:t>
            </a:r>
          </a:p>
          <a:p>
            <a:pPr marL="1371600" lvl="2" indent="-457200"/>
            <a:r>
              <a:rPr lang="zh-CN" altLang="en-US" sz="2200" b="1"/>
              <a:t>计算复杂，容易出错；</a:t>
            </a:r>
          </a:p>
          <a:p>
            <a:pPr marL="1371600" lvl="2" indent="-457200"/>
            <a:r>
              <a:rPr lang="zh-CN" altLang="en-US" sz="2200" b="1"/>
              <a:t>难判断最简</a:t>
            </a:r>
          </a:p>
          <a:p>
            <a:pPr marL="952500" lvl="1" indent="-495300">
              <a:spcBef>
                <a:spcPct val="20000"/>
              </a:spcBef>
            </a:pPr>
            <a:r>
              <a:rPr lang="zh-CN" altLang="en-US"/>
              <a:t>图解法：</a:t>
            </a:r>
          </a:p>
          <a:p>
            <a:pPr marL="1371600" lvl="2" indent="-457200"/>
            <a:r>
              <a:rPr lang="zh-CN" altLang="en-US" sz="2200" b="1"/>
              <a:t>直观明了，过程简单</a:t>
            </a:r>
            <a:r>
              <a:rPr lang="en-US" altLang="zh-CN" sz="2200" b="1"/>
              <a:t>;</a:t>
            </a:r>
          </a:p>
          <a:p>
            <a:pPr marL="1371600" lvl="2" indent="-457200"/>
            <a:r>
              <a:rPr lang="zh-CN" altLang="en-US" sz="2200" b="1"/>
              <a:t>易判断最简；变量数</a:t>
            </a:r>
            <a:r>
              <a:rPr lang="zh-CN" altLang="en-US" sz="2200" b="1">
                <a:sym typeface="Symbol" pitchFamily="18" charset="2"/>
              </a:rPr>
              <a:t></a:t>
            </a:r>
            <a:r>
              <a:rPr lang="en-US" altLang="zh-CN" sz="2200" b="1"/>
              <a:t>4</a:t>
            </a:r>
            <a:r>
              <a:rPr lang="en-US" altLang="zh-CN" b="1"/>
              <a:t> </a:t>
            </a:r>
            <a:r>
              <a:rPr lang="zh-CN" altLang="en-US" b="1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28262608"/>
      </p:ext>
    </p:extLst>
  </p:cSld>
  <p:clrMapOvr>
    <a:masterClrMapping/>
  </p:clrMapOvr>
  <p:transition spd="slow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98D08-40DB-47EA-8B7F-87A62E4806D9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361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图解法</a:t>
            </a:r>
            <a:r>
              <a:rPr lang="en-US" altLang="zh-CN" dirty="0"/>
              <a:t>(</a:t>
            </a:r>
            <a:r>
              <a:rPr lang="zh-CN" altLang="en-US" dirty="0"/>
              <a:t>卡诺图</a:t>
            </a:r>
            <a:r>
              <a:rPr lang="en-US" altLang="zh-CN" dirty="0"/>
              <a:t>)</a:t>
            </a:r>
            <a:r>
              <a:rPr lang="zh-CN" altLang="en-US" dirty="0"/>
              <a:t>化简逻辑函数</a:t>
            </a:r>
          </a:p>
          <a:p>
            <a:pPr lvl="1"/>
            <a:r>
              <a:rPr lang="zh-CN" altLang="en-US" dirty="0"/>
              <a:t>公式法化简的缺点</a:t>
            </a:r>
          </a:p>
          <a:p>
            <a:pPr lvl="2"/>
            <a:r>
              <a:rPr lang="zh-CN" altLang="en-US" dirty="0"/>
              <a:t>需要掌握计算技巧，容易出错；</a:t>
            </a:r>
          </a:p>
          <a:p>
            <a:pPr lvl="2"/>
            <a:r>
              <a:rPr lang="zh-CN" altLang="en-US" dirty="0"/>
              <a:t>不容易判断结果是否为最简；</a:t>
            </a: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304800" y="3810000"/>
            <a:ext cx="8229600" cy="233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Ø"/>
            </a:pPr>
            <a:r>
              <a:rPr lang="zh-CN" altLang="en-US" sz="2600" b="1" dirty="0">
                <a:latin typeface="华文新魏" pitchFamily="2" charset="-122"/>
                <a:ea typeface="华文新魏" pitchFamily="2" charset="-122"/>
              </a:rPr>
              <a:t>图解法</a:t>
            </a:r>
          </a:p>
          <a:p>
            <a:pPr lvl="2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ü"/>
            </a:pP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优点：直观明了，过程简单，可从图中直接求出最简表达式；</a:t>
            </a:r>
          </a:p>
          <a:p>
            <a:pPr lvl="2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ü"/>
            </a:pP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缺点：函数变量不能太多，一般为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3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个或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个变量，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5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个有点困难；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5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个变量以上用卡诺图化简比较困难。</a:t>
            </a:r>
          </a:p>
        </p:txBody>
      </p:sp>
    </p:spTree>
    <p:extLst>
      <p:ext uri="{BB962C8B-B14F-4D97-AF65-F5344CB8AC3E}">
        <p14:creationId xmlns:p14="http://schemas.microsoft.com/office/powerpoint/2010/main" val="72762963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6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872AE-D3D5-4BC0-9530-6F1DAF5621E6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306180" name="Rectangle 4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多变量函数（变量个数</a:t>
            </a:r>
            <a:r>
              <a:rPr lang="en-US" altLang="zh-CN">
                <a:cs typeface="Times New Roman" pitchFamily="18" charset="0"/>
              </a:rPr>
              <a:t>&gt;=5</a:t>
            </a:r>
            <a:r>
              <a:rPr lang="zh-CN" altLang="en-US"/>
              <a:t>）如何化简？</a:t>
            </a:r>
          </a:p>
        </p:txBody>
      </p:sp>
      <p:sp>
        <p:nvSpPr>
          <p:cNvPr id="306182" name="Rectangle 6"/>
          <p:cNvSpPr>
            <a:spLocks noChangeArrowheads="1"/>
          </p:cNvSpPr>
          <p:nvPr/>
        </p:nvSpPr>
        <p:spPr bwMode="auto">
          <a:xfrm>
            <a:off x="286072" y="2780928"/>
            <a:ext cx="4552950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Ø"/>
            </a:pPr>
            <a:r>
              <a:rPr lang="zh-CN" altLang="en-US" sz="2600" b="1" dirty="0">
                <a:latin typeface="华文新魏" pitchFamily="2" charset="-122"/>
                <a:ea typeface="华文新魏" pitchFamily="2" charset="-122"/>
              </a:rPr>
              <a:t>用新的工具完成：计算机</a:t>
            </a:r>
          </a:p>
        </p:txBody>
      </p:sp>
      <p:sp>
        <p:nvSpPr>
          <p:cNvPr id="306183" name="Rectangle 7"/>
          <p:cNvSpPr>
            <a:spLocks noChangeArrowheads="1"/>
          </p:cNvSpPr>
          <p:nvPr/>
        </p:nvSpPr>
        <p:spPr bwMode="auto">
          <a:xfrm>
            <a:off x="286072" y="3619128"/>
            <a:ext cx="8534400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Ø"/>
            </a:pP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我们能否从公式法和图解法中得到某些启示呢？</a:t>
            </a:r>
          </a:p>
        </p:txBody>
      </p:sp>
    </p:spTree>
    <p:extLst>
      <p:ext uri="{BB962C8B-B14F-4D97-AF65-F5344CB8AC3E}">
        <p14:creationId xmlns:p14="http://schemas.microsoft.com/office/powerpoint/2010/main" val="238261205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6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6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06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82" grpId="0" autoUpdateAnimBg="0"/>
      <p:bldP spid="306183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</a:t>
            </a:r>
          </a:p>
        </p:txBody>
      </p:sp>
      <p:sp>
        <p:nvSpPr>
          <p:cNvPr id="2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F1203-6278-4365-9A59-556C24BFFE71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3041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/>
              <a:t>化简函数</a:t>
            </a:r>
          </a:p>
        </p:txBody>
      </p:sp>
      <p:graphicFrame>
        <p:nvGraphicFramePr>
          <p:cNvPr id="3041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742571"/>
              </p:ext>
            </p:extLst>
          </p:nvPr>
        </p:nvGraphicFramePr>
        <p:xfrm>
          <a:off x="844550" y="2119313"/>
          <a:ext cx="4532313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16" name="公式" r:id="rId3" imgW="2057400" imgH="266400" progId="Equation.3">
                  <p:embed/>
                </p:oleObj>
              </mc:Choice>
              <mc:Fallback>
                <p:oleObj name="公式" r:id="rId3" imgW="205740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550" y="2119313"/>
                        <a:ext cx="4532313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41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9105584"/>
              </p:ext>
            </p:extLst>
          </p:nvPr>
        </p:nvGraphicFramePr>
        <p:xfrm>
          <a:off x="831850" y="2819400"/>
          <a:ext cx="6742113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17" name="公式" r:id="rId5" imgW="3060360" imgH="507960" progId="Equation.3">
                  <p:embed/>
                </p:oleObj>
              </mc:Choice>
              <mc:Fallback>
                <p:oleObj name="公式" r:id="rId5" imgW="306036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50" y="2819400"/>
                        <a:ext cx="6742113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4196" name="Rectangle 68"/>
          <p:cNvSpPr>
            <a:spLocks noChangeArrowheads="1"/>
          </p:cNvSpPr>
          <p:nvPr/>
        </p:nvSpPr>
        <p:spPr bwMode="auto">
          <a:xfrm>
            <a:off x="1447800" y="2743200"/>
            <a:ext cx="1066800" cy="5334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4197" name="Rectangle 69"/>
          <p:cNvSpPr>
            <a:spLocks noChangeArrowheads="1"/>
          </p:cNvSpPr>
          <p:nvPr/>
        </p:nvSpPr>
        <p:spPr bwMode="auto">
          <a:xfrm>
            <a:off x="1752600" y="3352800"/>
            <a:ext cx="1066800" cy="5334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4200" name="Rectangle 72"/>
          <p:cNvSpPr>
            <a:spLocks noChangeArrowheads="1"/>
          </p:cNvSpPr>
          <p:nvPr/>
        </p:nvSpPr>
        <p:spPr bwMode="auto">
          <a:xfrm>
            <a:off x="5181600" y="2743200"/>
            <a:ext cx="1066800" cy="5334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4201" name="Rectangle 73"/>
          <p:cNvSpPr>
            <a:spLocks noChangeArrowheads="1"/>
          </p:cNvSpPr>
          <p:nvPr/>
        </p:nvSpPr>
        <p:spPr bwMode="auto">
          <a:xfrm>
            <a:off x="6400800" y="2743200"/>
            <a:ext cx="1066800" cy="5334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4204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322281"/>
              </p:ext>
            </p:extLst>
          </p:nvPr>
        </p:nvGraphicFramePr>
        <p:xfrm>
          <a:off x="2132013" y="4114800"/>
          <a:ext cx="41402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18" name="公式" r:id="rId7" imgW="1879560" imgH="215640" progId="Equation.3">
                  <p:embed/>
                </p:oleObj>
              </mc:Choice>
              <mc:Fallback>
                <p:oleObj name="公式" r:id="rId7" imgW="18795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2013" y="4114800"/>
                        <a:ext cx="41402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4213" name="Rectangle 85"/>
          <p:cNvSpPr>
            <a:spLocks noChangeArrowheads="1"/>
          </p:cNvSpPr>
          <p:nvPr/>
        </p:nvSpPr>
        <p:spPr bwMode="auto">
          <a:xfrm>
            <a:off x="2971800" y="3352800"/>
            <a:ext cx="1066800" cy="5334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4214" name="Rectangle 86"/>
          <p:cNvSpPr>
            <a:spLocks noChangeArrowheads="1"/>
          </p:cNvSpPr>
          <p:nvPr/>
        </p:nvSpPr>
        <p:spPr bwMode="auto">
          <a:xfrm>
            <a:off x="4191000" y="3352800"/>
            <a:ext cx="1066800" cy="5334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4216" name="Rectangle 88"/>
          <p:cNvSpPr>
            <a:spLocks noChangeArrowheads="1"/>
          </p:cNvSpPr>
          <p:nvPr/>
        </p:nvSpPr>
        <p:spPr bwMode="auto">
          <a:xfrm>
            <a:off x="2743200" y="2743200"/>
            <a:ext cx="1066800" cy="53340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4217" name="Rectangle 89"/>
          <p:cNvSpPr>
            <a:spLocks noChangeArrowheads="1"/>
          </p:cNvSpPr>
          <p:nvPr/>
        </p:nvSpPr>
        <p:spPr bwMode="auto">
          <a:xfrm>
            <a:off x="3962400" y="2743200"/>
            <a:ext cx="1066800" cy="533400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4219" name="Rectangle 91"/>
          <p:cNvSpPr>
            <a:spLocks noChangeArrowheads="1"/>
          </p:cNvSpPr>
          <p:nvPr/>
        </p:nvSpPr>
        <p:spPr bwMode="auto">
          <a:xfrm>
            <a:off x="4614664" y="4114800"/>
            <a:ext cx="533400" cy="5334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4220" name="Rectangle 92"/>
          <p:cNvSpPr>
            <a:spLocks noChangeArrowheads="1"/>
          </p:cNvSpPr>
          <p:nvPr/>
        </p:nvSpPr>
        <p:spPr bwMode="auto">
          <a:xfrm>
            <a:off x="5364088" y="4114800"/>
            <a:ext cx="1066800" cy="5334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4221" name="Object 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7195001"/>
              </p:ext>
            </p:extLst>
          </p:nvPr>
        </p:nvGraphicFramePr>
        <p:xfrm>
          <a:off x="2124075" y="4752975"/>
          <a:ext cx="42227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19" name="公式" r:id="rId9" imgW="1917360" imgH="241200" progId="Equation.3">
                  <p:embed/>
                </p:oleObj>
              </mc:Choice>
              <mc:Fallback>
                <p:oleObj name="公式" r:id="rId9" imgW="19173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4752975"/>
                        <a:ext cx="42227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4222" name="Object 9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2995559"/>
              </p:ext>
            </p:extLst>
          </p:nvPr>
        </p:nvGraphicFramePr>
        <p:xfrm>
          <a:off x="2123728" y="5334000"/>
          <a:ext cx="40560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20" name="公式" r:id="rId11" imgW="1841400" imgH="241200" progId="Equation.3">
                  <p:embed/>
                </p:oleObj>
              </mc:Choice>
              <mc:Fallback>
                <p:oleObj name="公式" r:id="rId11" imgW="18414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5334000"/>
                        <a:ext cx="405606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4223" name="Object 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6120938"/>
              </p:ext>
            </p:extLst>
          </p:nvPr>
        </p:nvGraphicFramePr>
        <p:xfrm>
          <a:off x="2113830" y="5894388"/>
          <a:ext cx="3970338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621" name="公式" r:id="rId13" imgW="1803240" imgH="215640" progId="Equation.3">
                  <p:embed/>
                </p:oleObj>
              </mc:Choice>
              <mc:Fallback>
                <p:oleObj name="公式" r:id="rId13" imgW="18032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3830" y="5894388"/>
                        <a:ext cx="3970338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613668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4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4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4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4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4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4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4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4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4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4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4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4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4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4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4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4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4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04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04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04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04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04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04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04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04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04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96" grpId="0" animBg="1"/>
      <p:bldP spid="304197" grpId="0" animBg="1"/>
      <p:bldP spid="304200" grpId="0" animBg="1"/>
      <p:bldP spid="304201" grpId="0" animBg="1"/>
      <p:bldP spid="304213" grpId="0" animBg="1"/>
      <p:bldP spid="304214" grpId="0" animBg="1"/>
      <p:bldP spid="304216" grpId="0" animBg="1"/>
      <p:bldP spid="304217" grpId="0" animBg="1"/>
      <p:bldP spid="304219" grpId="0" animBg="1"/>
      <p:bldP spid="30422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</a:t>
            </a: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532F1-7A55-4FF9-8010-4D53DEA53D6E}" type="slidenum">
              <a:rPr lang="en-US" altLang="zh-CN">
                <a:latin typeface="+mn-ea"/>
                <a:ea typeface="+mn-ea"/>
              </a:rPr>
              <a:pPr/>
              <a:t>52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3082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/>
              <a:t>如何利用计算机进行函数化简？</a:t>
            </a:r>
          </a:p>
        </p:txBody>
      </p:sp>
      <p:sp>
        <p:nvSpPr>
          <p:cNvPr id="308228" name="Rectangle 4"/>
          <p:cNvSpPr>
            <a:spLocks noChangeArrowheads="1"/>
          </p:cNvSpPr>
          <p:nvPr/>
        </p:nvSpPr>
        <p:spPr bwMode="auto">
          <a:xfrm>
            <a:off x="847997" y="3352800"/>
            <a:ext cx="4957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l"/>
            </a:pPr>
            <a:r>
              <a:rPr lang="zh-CN" altLang="en-US" sz="3200">
                <a:latin typeface="华文新魏" pitchFamily="2" charset="-122"/>
                <a:ea typeface="华文新魏" pitchFamily="2" charset="-122"/>
              </a:rPr>
              <a:t>能否从公式法有所发现？</a:t>
            </a:r>
          </a:p>
        </p:txBody>
      </p:sp>
      <p:sp>
        <p:nvSpPr>
          <p:cNvPr id="308229" name="Rectangle 5"/>
          <p:cNvSpPr>
            <a:spLocks noChangeArrowheads="1"/>
          </p:cNvSpPr>
          <p:nvPr/>
        </p:nvSpPr>
        <p:spPr bwMode="auto">
          <a:xfrm>
            <a:off x="533400" y="2135188"/>
            <a:ext cx="3214688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Ø"/>
            </a:pPr>
            <a:r>
              <a:rPr lang="zh-CN" altLang="en-US" sz="2600">
                <a:latin typeface="华文新魏" pitchFamily="2" charset="-122"/>
                <a:ea typeface="华文新魏" pitchFamily="2" charset="-122"/>
              </a:rPr>
              <a:t>计算机的特点：</a:t>
            </a:r>
          </a:p>
        </p:txBody>
      </p:sp>
      <p:sp>
        <p:nvSpPr>
          <p:cNvPr id="308230" name="Rectangle 6"/>
          <p:cNvSpPr>
            <a:spLocks noChangeArrowheads="1"/>
          </p:cNvSpPr>
          <p:nvPr/>
        </p:nvSpPr>
        <p:spPr bwMode="auto">
          <a:xfrm>
            <a:off x="838200" y="2667000"/>
            <a:ext cx="4843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ü"/>
            </a:pPr>
            <a:r>
              <a:rPr lang="zh-CN" altLang="en-US">
                <a:latin typeface="华文新魏" pitchFamily="2" charset="-122"/>
                <a:ea typeface="华文新魏" pitchFamily="2" charset="-122"/>
              </a:rPr>
              <a:t>适合做重复而又复杂的工作！</a:t>
            </a:r>
          </a:p>
        </p:txBody>
      </p:sp>
      <p:graphicFrame>
        <p:nvGraphicFramePr>
          <p:cNvPr id="308292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0131272"/>
              </p:ext>
            </p:extLst>
          </p:nvPr>
        </p:nvGraphicFramePr>
        <p:xfrm>
          <a:off x="831850" y="4114800"/>
          <a:ext cx="6742113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15" name="公式" r:id="rId3" imgW="3060360" imgH="507960" progId="Equation.3">
                  <p:embed/>
                </p:oleObj>
              </mc:Choice>
              <mc:Fallback>
                <p:oleObj name="公式" r:id="rId3" imgW="306036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50" y="4114800"/>
                        <a:ext cx="6742113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93" name="Rectangle 69"/>
          <p:cNvSpPr>
            <a:spLocks noChangeArrowheads="1"/>
          </p:cNvSpPr>
          <p:nvPr/>
        </p:nvSpPr>
        <p:spPr bwMode="auto">
          <a:xfrm>
            <a:off x="1000397" y="5410200"/>
            <a:ext cx="71849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l"/>
            </a:pP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教给计算机学习公式，并识别合并项，不太容易！</a:t>
            </a:r>
          </a:p>
        </p:txBody>
      </p:sp>
    </p:spTree>
    <p:extLst>
      <p:ext uri="{BB962C8B-B14F-4D97-AF65-F5344CB8AC3E}">
        <p14:creationId xmlns:p14="http://schemas.microsoft.com/office/powerpoint/2010/main" val="194127323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8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8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8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08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08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8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8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28" grpId="0" autoUpdateAnimBg="0"/>
      <p:bldP spid="308229" grpId="0" autoUpdateAnimBg="0"/>
      <p:bldP spid="308230" grpId="0" autoUpdateAnimBg="0"/>
      <p:bldP spid="308293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838200"/>
          </a:xfrm>
        </p:spPr>
        <p:txBody>
          <a:bodyPr/>
          <a:lstStyle/>
          <a:p>
            <a:r>
              <a:rPr lang="zh-CN" altLang="en-US" dirty="0"/>
              <a:t>第二章 逻辑代数</a:t>
            </a:r>
          </a:p>
        </p:txBody>
      </p:sp>
      <p:sp>
        <p:nvSpPr>
          <p:cNvPr id="8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8E2DE-21E4-4AC6-9F41-9BD142EEC872}" type="slidenum">
              <a:rPr lang="en-US" altLang="zh-CN"/>
              <a:pPr/>
              <a:t>53</a:t>
            </a:fld>
            <a:endParaRPr lang="en-US" altLang="zh-CN"/>
          </a:p>
        </p:txBody>
      </p:sp>
      <p:graphicFrame>
        <p:nvGraphicFramePr>
          <p:cNvPr id="307204" name="Object 4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652949233"/>
              </p:ext>
            </p:extLst>
          </p:nvPr>
        </p:nvGraphicFramePr>
        <p:xfrm>
          <a:off x="1295400" y="5729288"/>
          <a:ext cx="52387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76" name="公式" r:id="rId3" imgW="1981080" imgH="215640" progId="Equation.3">
                  <p:embed/>
                </p:oleObj>
              </mc:Choice>
              <mc:Fallback>
                <p:oleObj name="公式" r:id="rId3" imgW="19810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729288"/>
                        <a:ext cx="52387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292" name="Group 92"/>
          <p:cNvGrpSpPr>
            <a:grpSpLocks/>
          </p:cNvGrpSpPr>
          <p:nvPr/>
        </p:nvGrpSpPr>
        <p:grpSpPr bwMode="auto">
          <a:xfrm>
            <a:off x="3810000" y="1981200"/>
            <a:ext cx="3338513" cy="3448050"/>
            <a:chOff x="1584" y="1248"/>
            <a:chExt cx="2103" cy="2172"/>
          </a:xfrm>
        </p:grpSpPr>
        <p:sp>
          <p:nvSpPr>
            <p:cNvPr id="307237" name="Text Box 37"/>
            <p:cNvSpPr txBox="1">
              <a:spLocks noChangeArrowheads="1"/>
            </p:cNvSpPr>
            <p:nvPr/>
          </p:nvSpPr>
          <p:spPr bwMode="auto">
            <a:xfrm>
              <a:off x="2085" y="1488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00</a:t>
              </a:r>
            </a:p>
          </p:txBody>
        </p:sp>
        <p:sp>
          <p:nvSpPr>
            <p:cNvPr id="307238" name="Text Box 38"/>
            <p:cNvSpPr txBox="1">
              <a:spLocks noChangeArrowheads="1"/>
            </p:cNvSpPr>
            <p:nvPr/>
          </p:nvSpPr>
          <p:spPr bwMode="auto">
            <a:xfrm>
              <a:off x="2901" y="1488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11</a:t>
              </a:r>
            </a:p>
          </p:txBody>
        </p:sp>
        <p:sp>
          <p:nvSpPr>
            <p:cNvPr id="307239" name="Text Box 39"/>
            <p:cNvSpPr txBox="1">
              <a:spLocks noChangeArrowheads="1"/>
            </p:cNvSpPr>
            <p:nvPr/>
          </p:nvSpPr>
          <p:spPr bwMode="auto">
            <a:xfrm>
              <a:off x="2517" y="1488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01</a:t>
              </a:r>
            </a:p>
          </p:txBody>
        </p:sp>
        <p:sp>
          <p:nvSpPr>
            <p:cNvPr id="307240" name="Text Box 40"/>
            <p:cNvSpPr txBox="1">
              <a:spLocks noChangeArrowheads="1"/>
            </p:cNvSpPr>
            <p:nvPr/>
          </p:nvSpPr>
          <p:spPr bwMode="auto">
            <a:xfrm>
              <a:off x="3285" y="1488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10</a:t>
              </a:r>
            </a:p>
          </p:txBody>
        </p:sp>
        <p:sp>
          <p:nvSpPr>
            <p:cNvPr id="307242" name="Text Box 42"/>
            <p:cNvSpPr txBox="1">
              <a:spLocks noChangeArrowheads="1"/>
            </p:cNvSpPr>
            <p:nvPr/>
          </p:nvSpPr>
          <p:spPr bwMode="auto">
            <a:xfrm>
              <a:off x="1653" y="1872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00</a:t>
              </a:r>
            </a:p>
          </p:txBody>
        </p:sp>
        <p:sp>
          <p:nvSpPr>
            <p:cNvPr id="307243" name="Text Box 43"/>
            <p:cNvSpPr txBox="1">
              <a:spLocks noChangeArrowheads="1"/>
            </p:cNvSpPr>
            <p:nvPr/>
          </p:nvSpPr>
          <p:spPr bwMode="auto">
            <a:xfrm>
              <a:off x="1653" y="2688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11</a:t>
              </a:r>
            </a:p>
          </p:txBody>
        </p:sp>
        <p:sp>
          <p:nvSpPr>
            <p:cNvPr id="307244" name="Text Box 44"/>
            <p:cNvSpPr txBox="1">
              <a:spLocks noChangeArrowheads="1"/>
            </p:cNvSpPr>
            <p:nvPr/>
          </p:nvSpPr>
          <p:spPr bwMode="auto">
            <a:xfrm>
              <a:off x="1653" y="2256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01</a:t>
              </a:r>
            </a:p>
          </p:txBody>
        </p:sp>
        <p:sp>
          <p:nvSpPr>
            <p:cNvPr id="307245" name="Text Box 45"/>
            <p:cNvSpPr txBox="1">
              <a:spLocks noChangeArrowheads="1"/>
            </p:cNvSpPr>
            <p:nvPr/>
          </p:nvSpPr>
          <p:spPr bwMode="auto">
            <a:xfrm>
              <a:off x="1653" y="3072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10</a:t>
              </a:r>
            </a:p>
          </p:txBody>
        </p:sp>
        <p:grpSp>
          <p:nvGrpSpPr>
            <p:cNvPr id="307291" name="Group 91"/>
            <p:cNvGrpSpPr>
              <a:grpSpLocks/>
            </p:cNvGrpSpPr>
            <p:nvPr/>
          </p:nvGrpSpPr>
          <p:grpSpPr bwMode="auto">
            <a:xfrm>
              <a:off x="1584" y="1248"/>
              <a:ext cx="2103" cy="2172"/>
              <a:chOff x="1584" y="1248"/>
              <a:chExt cx="2103" cy="2172"/>
            </a:xfrm>
          </p:grpSpPr>
          <p:grpSp>
            <p:nvGrpSpPr>
              <p:cNvPr id="307290" name="Group 90"/>
              <p:cNvGrpSpPr>
                <a:grpSpLocks/>
              </p:cNvGrpSpPr>
              <p:nvPr/>
            </p:nvGrpSpPr>
            <p:grpSpPr bwMode="auto">
              <a:xfrm>
                <a:off x="1728" y="1536"/>
                <a:ext cx="1959" cy="1884"/>
                <a:chOff x="3033" y="1188"/>
                <a:chExt cx="1959" cy="1884"/>
              </a:xfrm>
            </p:grpSpPr>
            <p:grpSp>
              <p:nvGrpSpPr>
                <p:cNvPr id="307206" name="Group 6"/>
                <p:cNvGrpSpPr>
                  <a:grpSpLocks/>
                </p:cNvGrpSpPr>
                <p:nvPr/>
              </p:nvGrpSpPr>
              <p:grpSpPr bwMode="auto">
                <a:xfrm>
                  <a:off x="3033" y="1188"/>
                  <a:ext cx="1959" cy="1884"/>
                  <a:chOff x="1429" y="1389"/>
                  <a:chExt cx="2540" cy="2449"/>
                </a:xfrm>
              </p:grpSpPr>
              <p:sp>
                <p:nvSpPr>
                  <p:cNvPr id="307207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3428" y="3304"/>
                    <a:ext cx="541" cy="53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800"/>
                  </a:p>
                </p:txBody>
              </p:sp>
              <p:sp>
                <p:nvSpPr>
                  <p:cNvPr id="307208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2888" y="3304"/>
                    <a:ext cx="540" cy="53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800"/>
                  </a:p>
                </p:txBody>
              </p:sp>
              <p:sp>
                <p:nvSpPr>
                  <p:cNvPr id="307209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2347" y="3304"/>
                    <a:ext cx="541" cy="53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800"/>
                  </a:p>
                </p:txBody>
              </p:sp>
              <p:sp>
                <p:nvSpPr>
                  <p:cNvPr id="307210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1806" y="3304"/>
                    <a:ext cx="541" cy="53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800"/>
                  </a:p>
                </p:txBody>
              </p:sp>
              <p:sp>
                <p:nvSpPr>
                  <p:cNvPr id="307211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3428" y="2770"/>
                    <a:ext cx="541" cy="53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800"/>
                  </a:p>
                </p:txBody>
              </p:sp>
              <p:sp>
                <p:nvSpPr>
                  <p:cNvPr id="307212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2888" y="2770"/>
                    <a:ext cx="540" cy="53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800"/>
                  </a:p>
                </p:txBody>
              </p:sp>
              <p:sp>
                <p:nvSpPr>
                  <p:cNvPr id="307213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2347" y="2770"/>
                    <a:ext cx="541" cy="53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800"/>
                  </a:p>
                </p:txBody>
              </p:sp>
              <p:sp>
                <p:nvSpPr>
                  <p:cNvPr id="307214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1806" y="2770"/>
                    <a:ext cx="541" cy="53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800"/>
                  </a:p>
                </p:txBody>
              </p:sp>
              <p:sp>
                <p:nvSpPr>
                  <p:cNvPr id="307215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3428" y="2235"/>
                    <a:ext cx="541" cy="53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800"/>
                  </a:p>
                </p:txBody>
              </p:sp>
              <p:sp>
                <p:nvSpPr>
                  <p:cNvPr id="307216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2888" y="2235"/>
                    <a:ext cx="540" cy="53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800"/>
                  </a:p>
                </p:txBody>
              </p:sp>
              <p:sp>
                <p:nvSpPr>
                  <p:cNvPr id="307217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2347" y="2235"/>
                    <a:ext cx="541" cy="53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800"/>
                  </a:p>
                </p:txBody>
              </p:sp>
              <p:sp>
                <p:nvSpPr>
                  <p:cNvPr id="307218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1806" y="2235"/>
                    <a:ext cx="541" cy="53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800"/>
                  </a:p>
                </p:txBody>
              </p:sp>
              <p:sp>
                <p:nvSpPr>
                  <p:cNvPr id="307219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3428" y="1701"/>
                    <a:ext cx="541" cy="53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800"/>
                  </a:p>
                </p:txBody>
              </p:sp>
              <p:sp>
                <p:nvSpPr>
                  <p:cNvPr id="307220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2888" y="1701"/>
                    <a:ext cx="540" cy="53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800"/>
                  </a:p>
                </p:txBody>
              </p:sp>
              <p:sp>
                <p:nvSpPr>
                  <p:cNvPr id="307221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2347" y="1701"/>
                    <a:ext cx="541" cy="53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800"/>
                  </a:p>
                </p:txBody>
              </p:sp>
              <p:sp>
                <p:nvSpPr>
                  <p:cNvPr id="307222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1806" y="1701"/>
                    <a:ext cx="541" cy="53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800"/>
                  </a:p>
                </p:txBody>
              </p:sp>
              <p:sp>
                <p:nvSpPr>
                  <p:cNvPr id="307223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1806" y="1701"/>
                    <a:ext cx="2163" cy="0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224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1806" y="2235"/>
                    <a:ext cx="2163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225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1806" y="2770"/>
                    <a:ext cx="2163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226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1806" y="3304"/>
                    <a:ext cx="2163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227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1806" y="3838"/>
                    <a:ext cx="2163" cy="0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228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1806" y="1701"/>
                    <a:ext cx="0" cy="2137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229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2347" y="1701"/>
                    <a:ext cx="0" cy="213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230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2888" y="1701"/>
                    <a:ext cx="0" cy="213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231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3428" y="1701"/>
                    <a:ext cx="0" cy="213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232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3969" y="1701"/>
                    <a:ext cx="0" cy="2137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7233" name="Line 3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429" y="1389"/>
                    <a:ext cx="362" cy="317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07247" name="Rectangle 47"/>
                <p:cNvSpPr>
                  <a:spLocks noChangeArrowheads="1"/>
                </p:cNvSpPr>
                <p:nvPr/>
              </p:nvSpPr>
              <p:spPr bwMode="auto">
                <a:xfrm>
                  <a:off x="3840" y="1488"/>
                  <a:ext cx="26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kumimoji="0" lang="en-US" altLang="zh-CN">
                      <a:ea typeface="幼圆" pitchFamily="49" charset="-122"/>
                      <a:cs typeface="Times New Roman" pitchFamily="18" charset="0"/>
                    </a:rPr>
                    <a:t>0</a:t>
                  </a:r>
                  <a:r>
                    <a:rPr kumimoji="0" lang="en-US" altLang="zh-CN" b="1">
                      <a:latin typeface="Tahoma" pitchFamily="34" charset="0"/>
                      <a:ea typeface="幼圆" pitchFamily="49" charset="-122"/>
                      <a:cs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307248" name="Rectangle 48"/>
                <p:cNvSpPr>
                  <a:spLocks noChangeArrowheads="1"/>
                </p:cNvSpPr>
                <p:nvPr/>
              </p:nvSpPr>
              <p:spPr bwMode="auto">
                <a:xfrm>
                  <a:off x="3408" y="1488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kumimoji="0" lang="en-US" altLang="zh-CN">
                      <a:ea typeface="幼圆" pitchFamily="49" charset="-122"/>
                      <a:cs typeface="Times New Roman" pitchFamily="18" charset="0"/>
                    </a:rPr>
                    <a:t>0</a:t>
                  </a:r>
                  <a:endParaRPr kumimoji="0" lang="en-US" altLang="zh-CN" b="1">
                    <a:latin typeface="Tahoma" pitchFamily="34" charset="0"/>
                    <a:ea typeface="幼圆" pitchFamily="49" charset="-122"/>
                    <a:cs typeface="Times New Roman" pitchFamily="18" charset="0"/>
                  </a:endParaRPr>
                </a:p>
              </p:txBody>
            </p:sp>
            <p:sp>
              <p:nvSpPr>
                <p:cNvPr id="307249" name="Rectangle 49"/>
                <p:cNvSpPr>
                  <a:spLocks noChangeArrowheads="1"/>
                </p:cNvSpPr>
                <p:nvPr/>
              </p:nvSpPr>
              <p:spPr bwMode="auto">
                <a:xfrm>
                  <a:off x="4244" y="1488"/>
                  <a:ext cx="26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kumimoji="0" lang="en-US" altLang="zh-CN">
                      <a:ea typeface="幼圆" pitchFamily="49" charset="-122"/>
                      <a:cs typeface="Times New Roman" pitchFamily="18" charset="0"/>
                    </a:rPr>
                    <a:t>0</a:t>
                  </a:r>
                  <a:r>
                    <a:rPr kumimoji="0" lang="en-US" altLang="zh-CN" b="1">
                      <a:latin typeface="Tahoma" pitchFamily="34" charset="0"/>
                      <a:ea typeface="幼圆" pitchFamily="49" charset="-122"/>
                      <a:cs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307250" name="Rectangle 50"/>
                <p:cNvSpPr>
                  <a:spLocks noChangeArrowheads="1"/>
                </p:cNvSpPr>
                <p:nvPr/>
              </p:nvSpPr>
              <p:spPr bwMode="auto">
                <a:xfrm>
                  <a:off x="4676" y="1488"/>
                  <a:ext cx="26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kumimoji="0" lang="en-US" altLang="zh-CN">
                      <a:ea typeface="幼圆" pitchFamily="49" charset="-122"/>
                      <a:cs typeface="Times New Roman" pitchFamily="18" charset="0"/>
                    </a:rPr>
                    <a:t>1</a:t>
                  </a:r>
                  <a:r>
                    <a:rPr kumimoji="0" lang="en-US" altLang="zh-CN" b="1">
                      <a:latin typeface="Tahoma" pitchFamily="34" charset="0"/>
                      <a:ea typeface="幼圆" pitchFamily="49" charset="-122"/>
                      <a:cs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307251" name="Rectangle 51"/>
                <p:cNvSpPr>
                  <a:spLocks noChangeArrowheads="1"/>
                </p:cNvSpPr>
                <p:nvPr/>
              </p:nvSpPr>
              <p:spPr bwMode="auto">
                <a:xfrm>
                  <a:off x="3840" y="1920"/>
                  <a:ext cx="26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kumimoji="0" lang="en-US" altLang="zh-CN">
                      <a:ea typeface="幼圆" pitchFamily="49" charset="-122"/>
                      <a:cs typeface="Times New Roman" pitchFamily="18" charset="0"/>
                    </a:rPr>
                    <a:t>0</a:t>
                  </a:r>
                  <a:r>
                    <a:rPr kumimoji="0" lang="en-US" altLang="zh-CN" b="1">
                      <a:latin typeface="Tahoma" pitchFamily="34" charset="0"/>
                      <a:ea typeface="幼圆" pitchFamily="49" charset="-122"/>
                      <a:cs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307252" name="Rectangle 52"/>
                <p:cNvSpPr>
                  <a:spLocks noChangeArrowheads="1"/>
                </p:cNvSpPr>
                <p:nvPr/>
              </p:nvSpPr>
              <p:spPr bwMode="auto">
                <a:xfrm>
                  <a:off x="3408" y="1920"/>
                  <a:ext cx="26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kumimoji="0" lang="en-US" altLang="zh-CN">
                      <a:ea typeface="幼圆" pitchFamily="49" charset="-122"/>
                      <a:cs typeface="Times New Roman" pitchFamily="18" charset="0"/>
                    </a:rPr>
                    <a:t>1</a:t>
                  </a:r>
                  <a:r>
                    <a:rPr kumimoji="0" lang="en-US" altLang="zh-CN" b="1">
                      <a:latin typeface="Tahoma" pitchFamily="34" charset="0"/>
                      <a:ea typeface="幼圆" pitchFamily="49" charset="-122"/>
                      <a:cs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307253" name="Rectangle 53"/>
                <p:cNvSpPr>
                  <a:spLocks noChangeArrowheads="1"/>
                </p:cNvSpPr>
                <p:nvPr/>
              </p:nvSpPr>
              <p:spPr bwMode="auto">
                <a:xfrm>
                  <a:off x="4272" y="1920"/>
                  <a:ext cx="26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kumimoji="0" lang="en-US" altLang="zh-CN">
                      <a:ea typeface="幼圆" pitchFamily="49" charset="-122"/>
                      <a:cs typeface="Times New Roman" pitchFamily="18" charset="0"/>
                    </a:rPr>
                    <a:t>0</a:t>
                  </a:r>
                  <a:r>
                    <a:rPr kumimoji="0" lang="en-US" altLang="zh-CN" b="1">
                      <a:latin typeface="Tahoma" pitchFamily="34" charset="0"/>
                      <a:ea typeface="幼圆" pitchFamily="49" charset="-122"/>
                      <a:cs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307254" name="Rectangle 54"/>
                <p:cNvSpPr>
                  <a:spLocks noChangeArrowheads="1"/>
                </p:cNvSpPr>
                <p:nvPr/>
              </p:nvSpPr>
              <p:spPr bwMode="auto">
                <a:xfrm>
                  <a:off x="4676" y="1920"/>
                  <a:ext cx="26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kumimoji="0" lang="en-US" altLang="zh-CN">
                      <a:ea typeface="幼圆" pitchFamily="49" charset="-122"/>
                      <a:cs typeface="Times New Roman" pitchFamily="18" charset="0"/>
                    </a:rPr>
                    <a:t>1</a:t>
                  </a:r>
                  <a:r>
                    <a:rPr kumimoji="0" lang="en-US" altLang="zh-CN" b="1">
                      <a:latin typeface="Tahoma" pitchFamily="34" charset="0"/>
                      <a:ea typeface="幼圆" pitchFamily="49" charset="-122"/>
                      <a:cs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307255" name="Rectangle 55"/>
                <p:cNvSpPr>
                  <a:spLocks noChangeArrowheads="1"/>
                </p:cNvSpPr>
                <p:nvPr/>
              </p:nvSpPr>
              <p:spPr bwMode="auto">
                <a:xfrm>
                  <a:off x="3840" y="2352"/>
                  <a:ext cx="27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kumimoji="0" lang="en-US" altLang="zh-CN">
                      <a:latin typeface="Tahoma" pitchFamily="34" charset="0"/>
                    </a:rPr>
                    <a:t>1</a:t>
                  </a:r>
                  <a:r>
                    <a:rPr kumimoji="0" lang="en-US" altLang="zh-CN" b="1">
                      <a:latin typeface="Tahoma" pitchFamily="34" charset="0"/>
                      <a:ea typeface="幼圆" pitchFamily="49" charset="-122"/>
                      <a:cs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307256" name="Rectangle 56"/>
                <p:cNvSpPr>
                  <a:spLocks noChangeArrowheads="1"/>
                </p:cNvSpPr>
                <p:nvPr/>
              </p:nvSpPr>
              <p:spPr bwMode="auto">
                <a:xfrm>
                  <a:off x="3419" y="2352"/>
                  <a:ext cx="27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kumimoji="0" lang="en-US" altLang="zh-CN">
                      <a:latin typeface="Tahoma" pitchFamily="34" charset="0"/>
                    </a:rPr>
                    <a:t>1</a:t>
                  </a:r>
                  <a:r>
                    <a:rPr kumimoji="0" lang="en-US" altLang="zh-CN" b="1">
                      <a:latin typeface="Tahoma" pitchFamily="34" charset="0"/>
                      <a:ea typeface="幼圆" pitchFamily="49" charset="-122"/>
                      <a:cs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307257" name="Rectangle 57"/>
                <p:cNvSpPr>
                  <a:spLocks noChangeArrowheads="1"/>
                </p:cNvSpPr>
                <p:nvPr/>
              </p:nvSpPr>
              <p:spPr bwMode="auto">
                <a:xfrm>
                  <a:off x="4272" y="2352"/>
                  <a:ext cx="27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kumimoji="0" lang="en-US" altLang="zh-CN">
                      <a:latin typeface="Tahoma" pitchFamily="34" charset="0"/>
                    </a:rPr>
                    <a:t>1</a:t>
                  </a:r>
                  <a:r>
                    <a:rPr kumimoji="0" lang="en-US" altLang="zh-CN" b="1">
                      <a:latin typeface="Tahoma" pitchFamily="34" charset="0"/>
                      <a:ea typeface="幼圆" pitchFamily="49" charset="-122"/>
                      <a:cs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307258" name="Rectangle 58"/>
                <p:cNvSpPr>
                  <a:spLocks noChangeArrowheads="1"/>
                </p:cNvSpPr>
                <p:nvPr/>
              </p:nvSpPr>
              <p:spPr bwMode="auto">
                <a:xfrm>
                  <a:off x="4667" y="2352"/>
                  <a:ext cx="27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kumimoji="0" lang="en-US" altLang="zh-CN">
                      <a:latin typeface="Tahoma" pitchFamily="34" charset="0"/>
                    </a:rPr>
                    <a:t>0</a:t>
                  </a:r>
                  <a:r>
                    <a:rPr kumimoji="0" lang="en-US" altLang="zh-CN" b="1">
                      <a:latin typeface="Tahoma" pitchFamily="34" charset="0"/>
                      <a:ea typeface="幼圆" pitchFamily="49" charset="-122"/>
                      <a:cs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307259" name="Rectangle 59"/>
                <p:cNvSpPr>
                  <a:spLocks noChangeArrowheads="1"/>
                </p:cNvSpPr>
                <p:nvPr/>
              </p:nvSpPr>
              <p:spPr bwMode="auto">
                <a:xfrm>
                  <a:off x="3859" y="2736"/>
                  <a:ext cx="221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kumimoji="0" lang="en-US" altLang="zh-CN"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307260" name="Rectangle 60"/>
                <p:cNvSpPr>
                  <a:spLocks noChangeArrowheads="1"/>
                </p:cNvSpPr>
                <p:nvPr/>
              </p:nvSpPr>
              <p:spPr bwMode="auto">
                <a:xfrm>
                  <a:off x="3428" y="2736"/>
                  <a:ext cx="26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kumimoji="0" lang="en-US" altLang="zh-CN">
                      <a:ea typeface="幼圆" pitchFamily="49" charset="-122"/>
                      <a:cs typeface="Times New Roman" pitchFamily="18" charset="0"/>
                    </a:rPr>
                    <a:t>1</a:t>
                  </a:r>
                  <a:r>
                    <a:rPr kumimoji="0" lang="en-US" altLang="zh-CN" b="1">
                      <a:latin typeface="Tahoma" pitchFamily="34" charset="0"/>
                      <a:ea typeface="幼圆" pitchFamily="49" charset="-122"/>
                      <a:cs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307261" name="Rectangle 61"/>
                <p:cNvSpPr>
                  <a:spLocks noChangeArrowheads="1"/>
                </p:cNvSpPr>
                <p:nvPr/>
              </p:nvSpPr>
              <p:spPr bwMode="auto">
                <a:xfrm>
                  <a:off x="4272" y="2736"/>
                  <a:ext cx="27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kumimoji="0" lang="en-US" altLang="zh-CN">
                      <a:latin typeface="Tahoma" pitchFamily="34" charset="0"/>
                    </a:rPr>
                    <a:t>0</a:t>
                  </a:r>
                  <a:r>
                    <a:rPr kumimoji="0" lang="en-US" altLang="zh-CN" b="1">
                      <a:latin typeface="Tahoma" pitchFamily="34" charset="0"/>
                      <a:ea typeface="幼圆" pitchFamily="49" charset="-122"/>
                      <a:cs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307262" name="Rectangle 62"/>
                <p:cNvSpPr>
                  <a:spLocks noChangeArrowheads="1"/>
                </p:cNvSpPr>
                <p:nvPr/>
              </p:nvSpPr>
              <p:spPr bwMode="auto">
                <a:xfrm>
                  <a:off x="4667" y="2736"/>
                  <a:ext cx="27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kumimoji="0" lang="en-US" altLang="zh-CN">
                      <a:latin typeface="Tahoma" pitchFamily="34" charset="0"/>
                    </a:rPr>
                    <a:t>1</a:t>
                  </a:r>
                  <a:r>
                    <a:rPr kumimoji="0" lang="en-US" altLang="zh-CN" b="1">
                      <a:latin typeface="Tahoma" pitchFamily="34" charset="0"/>
                      <a:ea typeface="幼圆" pitchFamily="49" charset="-122"/>
                      <a:cs typeface="Times New Roman" pitchFamily="18" charset="0"/>
                    </a:rPr>
                    <a:t> </a:t>
                  </a:r>
                </a:p>
              </p:txBody>
            </p:sp>
          </p:grpSp>
          <p:grpSp>
            <p:nvGrpSpPr>
              <p:cNvPr id="307263" name="Group 63"/>
              <p:cNvGrpSpPr>
                <a:grpSpLocks/>
              </p:cNvGrpSpPr>
              <p:nvPr/>
            </p:nvGrpSpPr>
            <p:grpSpPr bwMode="auto">
              <a:xfrm>
                <a:off x="1584" y="1248"/>
                <a:ext cx="545" cy="742"/>
                <a:chOff x="1337" y="1162"/>
                <a:chExt cx="545" cy="742"/>
              </a:xfrm>
            </p:grpSpPr>
            <p:sp>
              <p:nvSpPr>
                <p:cNvPr id="307264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472" y="1162"/>
                  <a:ext cx="27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0" lang="en-US" altLang="zh-CN">
                      <a:latin typeface="Tahoma" pitchFamily="34" charset="0"/>
                    </a:rPr>
                    <a:t>B</a:t>
                  </a:r>
                </a:p>
              </p:txBody>
            </p:sp>
            <p:sp>
              <p:nvSpPr>
                <p:cNvPr id="307265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1609" y="1344"/>
                  <a:ext cx="27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0" lang="en-US" altLang="zh-CN">
                      <a:latin typeface="Tahoma" pitchFamily="34" charset="0"/>
                    </a:rPr>
                    <a:t>A</a:t>
                  </a:r>
                </a:p>
              </p:txBody>
            </p:sp>
            <p:sp>
              <p:nvSpPr>
                <p:cNvPr id="307266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1337" y="1480"/>
                  <a:ext cx="27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0" lang="en-US" altLang="zh-CN">
                      <a:latin typeface="Tahoma" pitchFamily="34" charset="0"/>
                    </a:rPr>
                    <a:t>D</a:t>
                  </a:r>
                </a:p>
              </p:txBody>
            </p:sp>
            <p:sp>
              <p:nvSpPr>
                <p:cNvPr id="307267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473" y="1616"/>
                  <a:ext cx="27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0" lang="en-US" altLang="zh-CN">
                      <a:latin typeface="Tahoma" pitchFamily="34" charset="0"/>
                    </a:rPr>
                    <a:t>C</a:t>
                  </a:r>
                </a:p>
              </p:txBody>
            </p:sp>
          </p:grpSp>
        </p:grpSp>
      </p:grpSp>
      <p:sp>
        <p:nvSpPr>
          <p:cNvPr id="307284" name="Rectangle 84"/>
          <p:cNvSpPr>
            <a:spLocks noChangeArrowheads="1"/>
          </p:cNvSpPr>
          <p:nvPr/>
        </p:nvSpPr>
        <p:spPr bwMode="auto">
          <a:xfrm>
            <a:off x="304800" y="990600"/>
            <a:ext cx="86106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l"/>
            </a:pPr>
            <a:r>
              <a:rPr lang="zh-CN" altLang="en-US" sz="3200">
                <a:latin typeface="华文新魏" pitchFamily="2" charset="-122"/>
                <a:ea typeface="华文新魏" pitchFamily="2" charset="-122"/>
              </a:rPr>
              <a:t>化简函数：</a:t>
            </a:r>
            <a:r>
              <a:rPr lang="zh-CN" altLang="en-US" sz="2800">
                <a:latin typeface="华文新魏" pitchFamily="2" charset="-122"/>
                <a:ea typeface="华文新魏" pitchFamily="2" charset="-122"/>
              </a:rPr>
              <a:t>用</a:t>
            </a:r>
            <a:r>
              <a:rPr kumimoji="0" lang="zh-CN" altLang="en-US" sz="2800">
                <a:latin typeface="华文新魏" pitchFamily="2" charset="-122"/>
                <a:ea typeface="华文新魏" pitchFamily="2" charset="-122"/>
              </a:rPr>
              <a:t>卡诺图</a:t>
            </a:r>
          </a:p>
        </p:txBody>
      </p:sp>
      <p:graphicFrame>
        <p:nvGraphicFramePr>
          <p:cNvPr id="307285" name="Object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2199560"/>
              </p:ext>
            </p:extLst>
          </p:nvPr>
        </p:nvGraphicFramePr>
        <p:xfrm>
          <a:off x="539750" y="1509713"/>
          <a:ext cx="4532313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77" name="公式" r:id="rId5" imgW="2057400" imgH="266400" progId="Equation.3">
                  <p:embed/>
                </p:oleObj>
              </mc:Choice>
              <mc:Fallback>
                <p:oleObj name="公式" r:id="rId5" imgW="205740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509713"/>
                        <a:ext cx="4532313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93" name="Rectangle 93"/>
          <p:cNvSpPr>
            <a:spLocks noChangeArrowheads="1"/>
          </p:cNvSpPr>
          <p:nvPr/>
        </p:nvSpPr>
        <p:spPr bwMode="auto">
          <a:xfrm>
            <a:off x="4648200" y="4191000"/>
            <a:ext cx="1066800" cy="11430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94" name="Line 94"/>
          <p:cNvSpPr>
            <a:spLocks noChangeShapeType="1"/>
          </p:cNvSpPr>
          <p:nvPr/>
        </p:nvSpPr>
        <p:spPr bwMode="auto">
          <a:xfrm flipH="1" flipV="1">
            <a:off x="3200400" y="4495800"/>
            <a:ext cx="1447800" cy="4572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07295" name="Object 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999449"/>
              </p:ext>
            </p:extLst>
          </p:nvPr>
        </p:nvGraphicFramePr>
        <p:xfrm>
          <a:off x="2532063" y="4097338"/>
          <a:ext cx="673100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78" name="公式" r:id="rId7" imgW="241200" imgH="215640" progId="Equation.3">
                  <p:embed/>
                </p:oleObj>
              </mc:Choice>
              <mc:Fallback>
                <p:oleObj name="公式" r:id="rId7" imgW="2412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2063" y="4097338"/>
                        <a:ext cx="673100" cy="601662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298" name="Group 98"/>
          <p:cNvGrpSpPr>
            <a:grpSpLocks/>
          </p:cNvGrpSpPr>
          <p:nvPr/>
        </p:nvGrpSpPr>
        <p:grpSpPr bwMode="auto">
          <a:xfrm>
            <a:off x="6629400" y="2895600"/>
            <a:ext cx="381000" cy="2438400"/>
            <a:chOff x="3360" y="1824"/>
            <a:chExt cx="240" cy="1536"/>
          </a:xfrm>
        </p:grpSpPr>
        <p:sp>
          <p:nvSpPr>
            <p:cNvPr id="307296" name="Rectangle 96"/>
            <p:cNvSpPr>
              <a:spLocks noChangeArrowheads="1"/>
            </p:cNvSpPr>
            <p:nvPr/>
          </p:nvSpPr>
          <p:spPr bwMode="auto">
            <a:xfrm>
              <a:off x="3360" y="1824"/>
              <a:ext cx="240" cy="336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297" name="Rectangle 97"/>
            <p:cNvSpPr>
              <a:spLocks noChangeArrowheads="1"/>
            </p:cNvSpPr>
            <p:nvPr/>
          </p:nvSpPr>
          <p:spPr bwMode="auto">
            <a:xfrm>
              <a:off x="3360" y="3024"/>
              <a:ext cx="240" cy="336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7312" name="Group 112"/>
          <p:cNvGrpSpPr>
            <a:grpSpLocks/>
          </p:cNvGrpSpPr>
          <p:nvPr/>
        </p:nvGrpSpPr>
        <p:grpSpPr bwMode="auto">
          <a:xfrm>
            <a:off x="7010400" y="3200400"/>
            <a:ext cx="1066800" cy="1905000"/>
            <a:chOff x="4416" y="2016"/>
            <a:chExt cx="672" cy="1200"/>
          </a:xfrm>
        </p:grpSpPr>
        <p:sp>
          <p:nvSpPr>
            <p:cNvPr id="307299" name="Line 99"/>
            <p:cNvSpPr>
              <a:spLocks noChangeShapeType="1"/>
            </p:cNvSpPr>
            <p:nvPr/>
          </p:nvSpPr>
          <p:spPr bwMode="auto">
            <a:xfrm>
              <a:off x="4416" y="2016"/>
              <a:ext cx="672" cy="48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00" name="Line 100"/>
            <p:cNvSpPr>
              <a:spLocks noChangeShapeType="1"/>
            </p:cNvSpPr>
            <p:nvPr/>
          </p:nvSpPr>
          <p:spPr bwMode="auto">
            <a:xfrm flipV="1">
              <a:off x="4416" y="2592"/>
              <a:ext cx="624" cy="62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307301" name="Object 1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1488259"/>
              </p:ext>
            </p:extLst>
          </p:nvPr>
        </p:nvGraphicFramePr>
        <p:xfrm>
          <a:off x="8053388" y="3733800"/>
          <a:ext cx="884237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79" name="公式" r:id="rId9" imgW="317160" imgH="215640" progId="Equation.3">
                  <p:embed/>
                </p:oleObj>
              </mc:Choice>
              <mc:Fallback>
                <p:oleObj name="公式" r:id="rId9" imgW="3171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3388" y="3733800"/>
                        <a:ext cx="884237" cy="601663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304" name="Group 104"/>
          <p:cNvGrpSpPr>
            <a:grpSpLocks/>
          </p:cNvGrpSpPr>
          <p:nvPr/>
        </p:nvGrpSpPr>
        <p:grpSpPr bwMode="auto">
          <a:xfrm>
            <a:off x="4572000" y="3581400"/>
            <a:ext cx="2514600" cy="457200"/>
            <a:chOff x="2064" y="2256"/>
            <a:chExt cx="1584" cy="288"/>
          </a:xfrm>
        </p:grpSpPr>
        <p:sp>
          <p:nvSpPr>
            <p:cNvPr id="307302" name="Rectangle 102"/>
            <p:cNvSpPr>
              <a:spLocks noChangeArrowheads="1"/>
            </p:cNvSpPr>
            <p:nvPr/>
          </p:nvSpPr>
          <p:spPr bwMode="auto">
            <a:xfrm>
              <a:off x="2064" y="2256"/>
              <a:ext cx="336" cy="288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03" name="Rectangle 103"/>
            <p:cNvSpPr>
              <a:spLocks noChangeArrowheads="1"/>
            </p:cNvSpPr>
            <p:nvPr/>
          </p:nvSpPr>
          <p:spPr bwMode="auto">
            <a:xfrm>
              <a:off x="3312" y="2256"/>
              <a:ext cx="336" cy="288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7308" name="Group 108"/>
          <p:cNvGrpSpPr>
            <a:grpSpLocks/>
          </p:cNvGrpSpPr>
          <p:nvPr/>
        </p:nvGrpSpPr>
        <p:grpSpPr bwMode="auto">
          <a:xfrm>
            <a:off x="4876800" y="2209800"/>
            <a:ext cx="1676400" cy="1371600"/>
            <a:chOff x="2256" y="1392"/>
            <a:chExt cx="1056" cy="864"/>
          </a:xfrm>
        </p:grpSpPr>
        <p:sp>
          <p:nvSpPr>
            <p:cNvPr id="307305" name="Line 105"/>
            <p:cNvSpPr>
              <a:spLocks noChangeShapeType="1"/>
            </p:cNvSpPr>
            <p:nvPr/>
          </p:nvSpPr>
          <p:spPr bwMode="auto">
            <a:xfrm flipV="1">
              <a:off x="2256" y="1440"/>
              <a:ext cx="480" cy="816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06" name="Line 106"/>
            <p:cNvSpPr>
              <a:spLocks noChangeShapeType="1"/>
            </p:cNvSpPr>
            <p:nvPr/>
          </p:nvSpPr>
          <p:spPr bwMode="auto">
            <a:xfrm flipH="1" flipV="1">
              <a:off x="2880" y="1392"/>
              <a:ext cx="432" cy="86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307307" name="Object 10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5689767"/>
              </p:ext>
            </p:extLst>
          </p:nvPr>
        </p:nvGraphicFramePr>
        <p:xfrm>
          <a:off x="5405438" y="1600200"/>
          <a:ext cx="88265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80" name="公式" r:id="rId11" imgW="317160" imgH="215640" progId="Equation.3">
                  <p:embed/>
                </p:oleObj>
              </mc:Choice>
              <mc:Fallback>
                <p:oleObj name="公式" r:id="rId11" imgW="3171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5438" y="1600200"/>
                        <a:ext cx="882650" cy="601663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09" name="Rectangle 109"/>
          <p:cNvSpPr>
            <a:spLocks noChangeArrowheads="1"/>
          </p:cNvSpPr>
          <p:nvPr/>
        </p:nvSpPr>
        <p:spPr bwMode="auto">
          <a:xfrm>
            <a:off x="5334000" y="4267200"/>
            <a:ext cx="1066800" cy="457200"/>
          </a:xfrm>
          <a:prstGeom prst="rect">
            <a:avLst/>
          </a:prstGeom>
          <a:solidFill>
            <a:srgbClr val="993366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310" name="Line 110"/>
          <p:cNvSpPr>
            <a:spLocks noChangeShapeType="1"/>
          </p:cNvSpPr>
          <p:nvPr/>
        </p:nvSpPr>
        <p:spPr bwMode="auto">
          <a:xfrm flipH="1" flipV="1">
            <a:off x="3276600" y="3581400"/>
            <a:ext cx="2057400" cy="9144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07311" name="Object 1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0672702"/>
              </p:ext>
            </p:extLst>
          </p:nvPr>
        </p:nvGraphicFramePr>
        <p:xfrm>
          <a:off x="2679700" y="3141663"/>
          <a:ext cx="849313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81" name="公式" r:id="rId13" imgW="304560" imgH="164880" progId="Equation.3">
                  <p:embed/>
                </p:oleObj>
              </mc:Choice>
              <mc:Fallback>
                <p:oleObj name="公式" r:id="rId13" imgW="3045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0" y="3141663"/>
                        <a:ext cx="849313" cy="46037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378115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7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8" dur="500"/>
                                        <p:tgtEl>
                                          <p:spTgt spid="307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07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07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3" dur="500"/>
                                        <p:tgtEl>
                                          <p:spTgt spid="307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07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07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8" dur="500"/>
                                        <p:tgtEl>
                                          <p:spTgt spid="307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07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8" dur="500"/>
                                        <p:tgtEl>
                                          <p:spTgt spid="307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3" dur="500"/>
                                        <p:tgtEl>
                                          <p:spTgt spid="307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07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0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93" grpId="0" animBg="1"/>
      <p:bldP spid="307294" grpId="0" animBg="1"/>
      <p:bldP spid="307309" grpId="0" animBg="1"/>
      <p:bldP spid="30731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</a:t>
            </a:r>
          </a:p>
        </p:txBody>
      </p:sp>
      <p:sp>
        <p:nvSpPr>
          <p:cNvPr id="8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140AC-DCE8-4CB4-912E-DB0998929B2B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3102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如何利用计算机进行函数化简？</a:t>
            </a:r>
          </a:p>
        </p:txBody>
      </p:sp>
      <p:grpSp>
        <p:nvGrpSpPr>
          <p:cNvPr id="310276" name="Group 4"/>
          <p:cNvGrpSpPr>
            <a:grpSpLocks/>
          </p:cNvGrpSpPr>
          <p:nvPr/>
        </p:nvGrpSpPr>
        <p:grpSpPr bwMode="auto">
          <a:xfrm>
            <a:off x="5486400" y="2590800"/>
            <a:ext cx="3338513" cy="3448050"/>
            <a:chOff x="1584" y="1248"/>
            <a:chExt cx="2103" cy="2172"/>
          </a:xfrm>
        </p:grpSpPr>
        <p:sp>
          <p:nvSpPr>
            <p:cNvPr id="310277" name="Text Box 5"/>
            <p:cNvSpPr txBox="1">
              <a:spLocks noChangeArrowheads="1"/>
            </p:cNvSpPr>
            <p:nvPr/>
          </p:nvSpPr>
          <p:spPr bwMode="auto">
            <a:xfrm>
              <a:off x="2085" y="1488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00</a:t>
              </a:r>
            </a:p>
          </p:txBody>
        </p:sp>
        <p:sp>
          <p:nvSpPr>
            <p:cNvPr id="310278" name="Text Box 6"/>
            <p:cNvSpPr txBox="1">
              <a:spLocks noChangeArrowheads="1"/>
            </p:cNvSpPr>
            <p:nvPr/>
          </p:nvSpPr>
          <p:spPr bwMode="auto">
            <a:xfrm>
              <a:off x="2901" y="1488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11</a:t>
              </a:r>
            </a:p>
          </p:txBody>
        </p:sp>
        <p:sp>
          <p:nvSpPr>
            <p:cNvPr id="310279" name="Text Box 7"/>
            <p:cNvSpPr txBox="1">
              <a:spLocks noChangeArrowheads="1"/>
            </p:cNvSpPr>
            <p:nvPr/>
          </p:nvSpPr>
          <p:spPr bwMode="auto">
            <a:xfrm>
              <a:off x="2517" y="1488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01</a:t>
              </a:r>
            </a:p>
          </p:txBody>
        </p:sp>
        <p:sp>
          <p:nvSpPr>
            <p:cNvPr id="310280" name="Text Box 8"/>
            <p:cNvSpPr txBox="1">
              <a:spLocks noChangeArrowheads="1"/>
            </p:cNvSpPr>
            <p:nvPr/>
          </p:nvSpPr>
          <p:spPr bwMode="auto">
            <a:xfrm>
              <a:off x="3285" y="1488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10</a:t>
              </a:r>
            </a:p>
          </p:txBody>
        </p:sp>
        <p:sp>
          <p:nvSpPr>
            <p:cNvPr id="310281" name="Text Box 9"/>
            <p:cNvSpPr txBox="1">
              <a:spLocks noChangeArrowheads="1"/>
            </p:cNvSpPr>
            <p:nvPr/>
          </p:nvSpPr>
          <p:spPr bwMode="auto">
            <a:xfrm>
              <a:off x="1653" y="1872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00</a:t>
              </a:r>
            </a:p>
          </p:txBody>
        </p:sp>
        <p:sp>
          <p:nvSpPr>
            <p:cNvPr id="310282" name="Text Box 10"/>
            <p:cNvSpPr txBox="1">
              <a:spLocks noChangeArrowheads="1"/>
            </p:cNvSpPr>
            <p:nvPr/>
          </p:nvSpPr>
          <p:spPr bwMode="auto">
            <a:xfrm>
              <a:off x="1653" y="2688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11</a:t>
              </a:r>
            </a:p>
          </p:txBody>
        </p:sp>
        <p:sp>
          <p:nvSpPr>
            <p:cNvPr id="310283" name="Text Box 11"/>
            <p:cNvSpPr txBox="1">
              <a:spLocks noChangeArrowheads="1"/>
            </p:cNvSpPr>
            <p:nvPr/>
          </p:nvSpPr>
          <p:spPr bwMode="auto">
            <a:xfrm>
              <a:off x="1653" y="2256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01</a:t>
              </a:r>
            </a:p>
          </p:txBody>
        </p:sp>
        <p:sp>
          <p:nvSpPr>
            <p:cNvPr id="310284" name="Text Box 12"/>
            <p:cNvSpPr txBox="1">
              <a:spLocks noChangeArrowheads="1"/>
            </p:cNvSpPr>
            <p:nvPr/>
          </p:nvSpPr>
          <p:spPr bwMode="auto">
            <a:xfrm>
              <a:off x="1653" y="3072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10</a:t>
              </a:r>
            </a:p>
          </p:txBody>
        </p:sp>
        <p:grpSp>
          <p:nvGrpSpPr>
            <p:cNvPr id="310285" name="Group 13"/>
            <p:cNvGrpSpPr>
              <a:grpSpLocks/>
            </p:cNvGrpSpPr>
            <p:nvPr/>
          </p:nvGrpSpPr>
          <p:grpSpPr bwMode="auto">
            <a:xfrm>
              <a:off x="1584" y="1248"/>
              <a:ext cx="2103" cy="2172"/>
              <a:chOff x="1584" y="1248"/>
              <a:chExt cx="2103" cy="2172"/>
            </a:xfrm>
          </p:grpSpPr>
          <p:grpSp>
            <p:nvGrpSpPr>
              <p:cNvPr id="310286" name="Group 14"/>
              <p:cNvGrpSpPr>
                <a:grpSpLocks/>
              </p:cNvGrpSpPr>
              <p:nvPr/>
            </p:nvGrpSpPr>
            <p:grpSpPr bwMode="auto">
              <a:xfrm>
                <a:off x="1728" y="1536"/>
                <a:ext cx="1959" cy="1884"/>
                <a:chOff x="3033" y="1188"/>
                <a:chExt cx="1959" cy="1884"/>
              </a:xfrm>
            </p:grpSpPr>
            <p:grpSp>
              <p:nvGrpSpPr>
                <p:cNvPr id="310287" name="Group 15"/>
                <p:cNvGrpSpPr>
                  <a:grpSpLocks/>
                </p:cNvGrpSpPr>
                <p:nvPr/>
              </p:nvGrpSpPr>
              <p:grpSpPr bwMode="auto">
                <a:xfrm>
                  <a:off x="3033" y="1188"/>
                  <a:ext cx="1959" cy="1884"/>
                  <a:chOff x="1429" y="1389"/>
                  <a:chExt cx="2540" cy="2449"/>
                </a:xfrm>
              </p:grpSpPr>
              <p:sp>
                <p:nvSpPr>
                  <p:cNvPr id="310288" name="Rectangle 16"/>
                  <p:cNvSpPr>
                    <a:spLocks noChangeArrowheads="1"/>
                  </p:cNvSpPr>
                  <p:nvPr/>
                </p:nvSpPr>
                <p:spPr bwMode="auto">
                  <a:xfrm>
                    <a:off x="3428" y="3304"/>
                    <a:ext cx="541" cy="53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800"/>
                  </a:p>
                </p:txBody>
              </p:sp>
              <p:sp>
                <p:nvSpPr>
                  <p:cNvPr id="310289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2888" y="3304"/>
                    <a:ext cx="540" cy="53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800"/>
                  </a:p>
                </p:txBody>
              </p:sp>
              <p:sp>
                <p:nvSpPr>
                  <p:cNvPr id="310290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2347" y="3304"/>
                    <a:ext cx="541" cy="53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800"/>
                  </a:p>
                </p:txBody>
              </p:sp>
              <p:sp>
                <p:nvSpPr>
                  <p:cNvPr id="310291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806" y="3304"/>
                    <a:ext cx="541" cy="53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800"/>
                  </a:p>
                </p:txBody>
              </p:sp>
              <p:sp>
                <p:nvSpPr>
                  <p:cNvPr id="310292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3428" y="2770"/>
                    <a:ext cx="541" cy="53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800"/>
                  </a:p>
                </p:txBody>
              </p:sp>
              <p:sp>
                <p:nvSpPr>
                  <p:cNvPr id="310293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2888" y="2770"/>
                    <a:ext cx="540" cy="53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800"/>
                  </a:p>
                </p:txBody>
              </p:sp>
              <p:sp>
                <p:nvSpPr>
                  <p:cNvPr id="310294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2347" y="2770"/>
                    <a:ext cx="541" cy="53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800"/>
                  </a:p>
                </p:txBody>
              </p:sp>
              <p:sp>
                <p:nvSpPr>
                  <p:cNvPr id="310295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1806" y="2770"/>
                    <a:ext cx="541" cy="53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800"/>
                  </a:p>
                </p:txBody>
              </p:sp>
              <p:sp>
                <p:nvSpPr>
                  <p:cNvPr id="310296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3428" y="2235"/>
                    <a:ext cx="541" cy="53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800"/>
                  </a:p>
                </p:txBody>
              </p:sp>
              <p:sp>
                <p:nvSpPr>
                  <p:cNvPr id="310297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2888" y="2235"/>
                    <a:ext cx="540" cy="53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800"/>
                  </a:p>
                </p:txBody>
              </p:sp>
              <p:sp>
                <p:nvSpPr>
                  <p:cNvPr id="310298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2347" y="2235"/>
                    <a:ext cx="541" cy="53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800"/>
                  </a:p>
                </p:txBody>
              </p:sp>
              <p:sp>
                <p:nvSpPr>
                  <p:cNvPr id="310299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1806" y="2235"/>
                    <a:ext cx="541" cy="53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800"/>
                  </a:p>
                </p:txBody>
              </p:sp>
              <p:sp>
                <p:nvSpPr>
                  <p:cNvPr id="310300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3428" y="1701"/>
                    <a:ext cx="541" cy="53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800"/>
                  </a:p>
                </p:txBody>
              </p:sp>
              <p:sp>
                <p:nvSpPr>
                  <p:cNvPr id="310301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2888" y="1701"/>
                    <a:ext cx="540" cy="53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800"/>
                  </a:p>
                </p:txBody>
              </p:sp>
              <p:sp>
                <p:nvSpPr>
                  <p:cNvPr id="310302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2347" y="1701"/>
                    <a:ext cx="541" cy="53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800"/>
                  </a:p>
                </p:txBody>
              </p:sp>
              <p:sp>
                <p:nvSpPr>
                  <p:cNvPr id="310303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1806" y="1701"/>
                    <a:ext cx="541" cy="53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800"/>
                  </a:p>
                </p:txBody>
              </p:sp>
              <p:sp>
                <p:nvSpPr>
                  <p:cNvPr id="310304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1806" y="1701"/>
                    <a:ext cx="2163" cy="0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305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1806" y="2235"/>
                    <a:ext cx="2163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306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1806" y="2770"/>
                    <a:ext cx="2163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307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1806" y="3304"/>
                    <a:ext cx="2163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308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1806" y="3838"/>
                    <a:ext cx="2163" cy="0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309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1806" y="1701"/>
                    <a:ext cx="0" cy="2137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310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2347" y="1701"/>
                    <a:ext cx="0" cy="213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311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2888" y="1701"/>
                    <a:ext cx="0" cy="213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312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3428" y="1701"/>
                    <a:ext cx="0" cy="213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313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3969" y="1701"/>
                    <a:ext cx="0" cy="2137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0314" name="Line 4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429" y="1389"/>
                    <a:ext cx="362" cy="317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10315" name="Rectangle 43"/>
                <p:cNvSpPr>
                  <a:spLocks noChangeArrowheads="1"/>
                </p:cNvSpPr>
                <p:nvPr/>
              </p:nvSpPr>
              <p:spPr bwMode="auto">
                <a:xfrm>
                  <a:off x="3840" y="1488"/>
                  <a:ext cx="26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kumimoji="0" lang="en-US" altLang="zh-CN">
                      <a:ea typeface="幼圆" pitchFamily="49" charset="-122"/>
                      <a:cs typeface="Times New Roman" pitchFamily="18" charset="0"/>
                    </a:rPr>
                    <a:t>0</a:t>
                  </a:r>
                  <a:r>
                    <a:rPr kumimoji="0" lang="en-US" altLang="zh-CN" b="1">
                      <a:latin typeface="Tahoma" pitchFamily="34" charset="0"/>
                      <a:ea typeface="幼圆" pitchFamily="49" charset="-122"/>
                      <a:cs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310316" name="Rectangle 44"/>
                <p:cNvSpPr>
                  <a:spLocks noChangeArrowheads="1"/>
                </p:cNvSpPr>
                <p:nvPr/>
              </p:nvSpPr>
              <p:spPr bwMode="auto">
                <a:xfrm>
                  <a:off x="3408" y="1488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kumimoji="0" lang="en-US" altLang="zh-CN">
                      <a:ea typeface="幼圆" pitchFamily="49" charset="-122"/>
                      <a:cs typeface="Times New Roman" pitchFamily="18" charset="0"/>
                    </a:rPr>
                    <a:t>0</a:t>
                  </a:r>
                  <a:endParaRPr kumimoji="0" lang="en-US" altLang="zh-CN" b="1">
                    <a:latin typeface="Tahoma" pitchFamily="34" charset="0"/>
                    <a:ea typeface="幼圆" pitchFamily="49" charset="-122"/>
                    <a:cs typeface="Times New Roman" pitchFamily="18" charset="0"/>
                  </a:endParaRPr>
                </a:p>
              </p:txBody>
            </p:sp>
            <p:sp>
              <p:nvSpPr>
                <p:cNvPr id="310317" name="Rectangle 45"/>
                <p:cNvSpPr>
                  <a:spLocks noChangeArrowheads="1"/>
                </p:cNvSpPr>
                <p:nvPr/>
              </p:nvSpPr>
              <p:spPr bwMode="auto">
                <a:xfrm>
                  <a:off x="4244" y="1488"/>
                  <a:ext cx="26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kumimoji="0" lang="en-US" altLang="zh-CN">
                      <a:ea typeface="幼圆" pitchFamily="49" charset="-122"/>
                      <a:cs typeface="Times New Roman" pitchFamily="18" charset="0"/>
                    </a:rPr>
                    <a:t>0</a:t>
                  </a:r>
                  <a:r>
                    <a:rPr kumimoji="0" lang="en-US" altLang="zh-CN" b="1">
                      <a:latin typeface="Tahoma" pitchFamily="34" charset="0"/>
                      <a:ea typeface="幼圆" pitchFamily="49" charset="-122"/>
                      <a:cs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310318" name="Rectangle 46"/>
                <p:cNvSpPr>
                  <a:spLocks noChangeArrowheads="1"/>
                </p:cNvSpPr>
                <p:nvPr/>
              </p:nvSpPr>
              <p:spPr bwMode="auto">
                <a:xfrm>
                  <a:off x="4676" y="1488"/>
                  <a:ext cx="26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kumimoji="0" lang="en-US" altLang="zh-CN">
                      <a:ea typeface="幼圆" pitchFamily="49" charset="-122"/>
                      <a:cs typeface="Times New Roman" pitchFamily="18" charset="0"/>
                    </a:rPr>
                    <a:t>1</a:t>
                  </a:r>
                  <a:r>
                    <a:rPr kumimoji="0" lang="en-US" altLang="zh-CN" b="1">
                      <a:latin typeface="Tahoma" pitchFamily="34" charset="0"/>
                      <a:ea typeface="幼圆" pitchFamily="49" charset="-122"/>
                      <a:cs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310319" name="Rectangle 47"/>
                <p:cNvSpPr>
                  <a:spLocks noChangeArrowheads="1"/>
                </p:cNvSpPr>
                <p:nvPr/>
              </p:nvSpPr>
              <p:spPr bwMode="auto">
                <a:xfrm>
                  <a:off x="3840" y="1920"/>
                  <a:ext cx="26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kumimoji="0" lang="en-US" altLang="zh-CN">
                      <a:ea typeface="幼圆" pitchFamily="49" charset="-122"/>
                      <a:cs typeface="Times New Roman" pitchFamily="18" charset="0"/>
                    </a:rPr>
                    <a:t>0</a:t>
                  </a:r>
                  <a:r>
                    <a:rPr kumimoji="0" lang="en-US" altLang="zh-CN" b="1">
                      <a:latin typeface="Tahoma" pitchFamily="34" charset="0"/>
                      <a:ea typeface="幼圆" pitchFamily="49" charset="-122"/>
                      <a:cs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310320" name="Rectangle 48"/>
                <p:cNvSpPr>
                  <a:spLocks noChangeArrowheads="1"/>
                </p:cNvSpPr>
                <p:nvPr/>
              </p:nvSpPr>
              <p:spPr bwMode="auto">
                <a:xfrm>
                  <a:off x="3408" y="1920"/>
                  <a:ext cx="26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kumimoji="0" lang="en-US" altLang="zh-CN">
                      <a:ea typeface="幼圆" pitchFamily="49" charset="-122"/>
                      <a:cs typeface="Times New Roman" pitchFamily="18" charset="0"/>
                    </a:rPr>
                    <a:t>1</a:t>
                  </a:r>
                  <a:r>
                    <a:rPr kumimoji="0" lang="en-US" altLang="zh-CN" b="1">
                      <a:latin typeface="Tahoma" pitchFamily="34" charset="0"/>
                      <a:ea typeface="幼圆" pitchFamily="49" charset="-122"/>
                      <a:cs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310321" name="Rectangle 49"/>
                <p:cNvSpPr>
                  <a:spLocks noChangeArrowheads="1"/>
                </p:cNvSpPr>
                <p:nvPr/>
              </p:nvSpPr>
              <p:spPr bwMode="auto">
                <a:xfrm>
                  <a:off x="4272" y="1920"/>
                  <a:ext cx="26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kumimoji="0" lang="en-US" altLang="zh-CN">
                      <a:ea typeface="幼圆" pitchFamily="49" charset="-122"/>
                      <a:cs typeface="Times New Roman" pitchFamily="18" charset="0"/>
                    </a:rPr>
                    <a:t>0</a:t>
                  </a:r>
                  <a:r>
                    <a:rPr kumimoji="0" lang="en-US" altLang="zh-CN" b="1">
                      <a:latin typeface="Tahoma" pitchFamily="34" charset="0"/>
                      <a:ea typeface="幼圆" pitchFamily="49" charset="-122"/>
                      <a:cs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310322" name="Rectangle 50"/>
                <p:cNvSpPr>
                  <a:spLocks noChangeArrowheads="1"/>
                </p:cNvSpPr>
                <p:nvPr/>
              </p:nvSpPr>
              <p:spPr bwMode="auto">
                <a:xfrm>
                  <a:off x="4676" y="1920"/>
                  <a:ext cx="26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kumimoji="0" lang="en-US" altLang="zh-CN">
                      <a:ea typeface="幼圆" pitchFamily="49" charset="-122"/>
                      <a:cs typeface="Times New Roman" pitchFamily="18" charset="0"/>
                    </a:rPr>
                    <a:t>1</a:t>
                  </a:r>
                  <a:r>
                    <a:rPr kumimoji="0" lang="en-US" altLang="zh-CN" b="1">
                      <a:latin typeface="Tahoma" pitchFamily="34" charset="0"/>
                      <a:ea typeface="幼圆" pitchFamily="49" charset="-122"/>
                      <a:cs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310323" name="Rectangle 51"/>
                <p:cNvSpPr>
                  <a:spLocks noChangeArrowheads="1"/>
                </p:cNvSpPr>
                <p:nvPr/>
              </p:nvSpPr>
              <p:spPr bwMode="auto">
                <a:xfrm>
                  <a:off x="3840" y="2352"/>
                  <a:ext cx="27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kumimoji="0" lang="en-US" altLang="zh-CN">
                      <a:latin typeface="Tahoma" pitchFamily="34" charset="0"/>
                    </a:rPr>
                    <a:t>1</a:t>
                  </a:r>
                  <a:r>
                    <a:rPr kumimoji="0" lang="en-US" altLang="zh-CN" b="1">
                      <a:latin typeface="Tahoma" pitchFamily="34" charset="0"/>
                      <a:ea typeface="幼圆" pitchFamily="49" charset="-122"/>
                      <a:cs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310324" name="Rectangle 52"/>
                <p:cNvSpPr>
                  <a:spLocks noChangeArrowheads="1"/>
                </p:cNvSpPr>
                <p:nvPr/>
              </p:nvSpPr>
              <p:spPr bwMode="auto">
                <a:xfrm>
                  <a:off x="3419" y="2352"/>
                  <a:ext cx="27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kumimoji="0" lang="en-US" altLang="zh-CN">
                      <a:latin typeface="Tahoma" pitchFamily="34" charset="0"/>
                    </a:rPr>
                    <a:t>1</a:t>
                  </a:r>
                  <a:r>
                    <a:rPr kumimoji="0" lang="en-US" altLang="zh-CN" b="1">
                      <a:latin typeface="Tahoma" pitchFamily="34" charset="0"/>
                      <a:ea typeface="幼圆" pitchFamily="49" charset="-122"/>
                      <a:cs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310325" name="Rectangle 53"/>
                <p:cNvSpPr>
                  <a:spLocks noChangeArrowheads="1"/>
                </p:cNvSpPr>
                <p:nvPr/>
              </p:nvSpPr>
              <p:spPr bwMode="auto">
                <a:xfrm>
                  <a:off x="4272" y="2352"/>
                  <a:ext cx="27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kumimoji="0" lang="en-US" altLang="zh-CN">
                      <a:latin typeface="Tahoma" pitchFamily="34" charset="0"/>
                    </a:rPr>
                    <a:t>1</a:t>
                  </a:r>
                  <a:r>
                    <a:rPr kumimoji="0" lang="en-US" altLang="zh-CN" b="1">
                      <a:latin typeface="Tahoma" pitchFamily="34" charset="0"/>
                      <a:ea typeface="幼圆" pitchFamily="49" charset="-122"/>
                      <a:cs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310326" name="Rectangle 54"/>
                <p:cNvSpPr>
                  <a:spLocks noChangeArrowheads="1"/>
                </p:cNvSpPr>
                <p:nvPr/>
              </p:nvSpPr>
              <p:spPr bwMode="auto">
                <a:xfrm>
                  <a:off x="4667" y="2352"/>
                  <a:ext cx="27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kumimoji="0" lang="en-US" altLang="zh-CN">
                      <a:latin typeface="Tahoma" pitchFamily="34" charset="0"/>
                    </a:rPr>
                    <a:t>0</a:t>
                  </a:r>
                  <a:r>
                    <a:rPr kumimoji="0" lang="en-US" altLang="zh-CN" b="1">
                      <a:latin typeface="Tahoma" pitchFamily="34" charset="0"/>
                      <a:ea typeface="幼圆" pitchFamily="49" charset="-122"/>
                      <a:cs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310327" name="Rectangle 55"/>
                <p:cNvSpPr>
                  <a:spLocks noChangeArrowheads="1"/>
                </p:cNvSpPr>
                <p:nvPr/>
              </p:nvSpPr>
              <p:spPr bwMode="auto">
                <a:xfrm>
                  <a:off x="3859" y="2736"/>
                  <a:ext cx="221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kumimoji="0" lang="en-US" altLang="zh-CN"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310328" name="Rectangle 56"/>
                <p:cNvSpPr>
                  <a:spLocks noChangeArrowheads="1"/>
                </p:cNvSpPr>
                <p:nvPr/>
              </p:nvSpPr>
              <p:spPr bwMode="auto">
                <a:xfrm>
                  <a:off x="3428" y="2736"/>
                  <a:ext cx="26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kumimoji="0" lang="en-US" altLang="zh-CN">
                      <a:ea typeface="幼圆" pitchFamily="49" charset="-122"/>
                      <a:cs typeface="Times New Roman" pitchFamily="18" charset="0"/>
                    </a:rPr>
                    <a:t>1</a:t>
                  </a:r>
                  <a:r>
                    <a:rPr kumimoji="0" lang="en-US" altLang="zh-CN" b="1">
                      <a:latin typeface="Tahoma" pitchFamily="34" charset="0"/>
                      <a:ea typeface="幼圆" pitchFamily="49" charset="-122"/>
                      <a:cs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310329" name="Rectangle 57"/>
                <p:cNvSpPr>
                  <a:spLocks noChangeArrowheads="1"/>
                </p:cNvSpPr>
                <p:nvPr/>
              </p:nvSpPr>
              <p:spPr bwMode="auto">
                <a:xfrm>
                  <a:off x="4272" y="2736"/>
                  <a:ext cx="27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kumimoji="0" lang="en-US" altLang="zh-CN">
                      <a:latin typeface="Tahoma" pitchFamily="34" charset="0"/>
                    </a:rPr>
                    <a:t>0</a:t>
                  </a:r>
                  <a:r>
                    <a:rPr kumimoji="0" lang="en-US" altLang="zh-CN" b="1">
                      <a:latin typeface="Tahoma" pitchFamily="34" charset="0"/>
                      <a:ea typeface="幼圆" pitchFamily="49" charset="-122"/>
                      <a:cs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310330" name="Rectangle 58"/>
                <p:cNvSpPr>
                  <a:spLocks noChangeArrowheads="1"/>
                </p:cNvSpPr>
                <p:nvPr/>
              </p:nvSpPr>
              <p:spPr bwMode="auto">
                <a:xfrm>
                  <a:off x="4667" y="2736"/>
                  <a:ext cx="27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kumimoji="0" lang="en-US" altLang="zh-CN">
                      <a:latin typeface="Tahoma" pitchFamily="34" charset="0"/>
                    </a:rPr>
                    <a:t>1</a:t>
                  </a:r>
                  <a:r>
                    <a:rPr kumimoji="0" lang="en-US" altLang="zh-CN" b="1">
                      <a:latin typeface="Tahoma" pitchFamily="34" charset="0"/>
                      <a:ea typeface="幼圆" pitchFamily="49" charset="-122"/>
                      <a:cs typeface="Times New Roman" pitchFamily="18" charset="0"/>
                    </a:rPr>
                    <a:t> </a:t>
                  </a:r>
                </a:p>
              </p:txBody>
            </p:sp>
          </p:grpSp>
          <p:grpSp>
            <p:nvGrpSpPr>
              <p:cNvPr id="310331" name="Group 59"/>
              <p:cNvGrpSpPr>
                <a:grpSpLocks/>
              </p:cNvGrpSpPr>
              <p:nvPr/>
            </p:nvGrpSpPr>
            <p:grpSpPr bwMode="auto">
              <a:xfrm>
                <a:off x="1584" y="1248"/>
                <a:ext cx="545" cy="742"/>
                <a:chOff x="1337" y="1162"/>
                <a:chExt cx="545" cy="742"/>
              </a:xfrm>
            </p:grpSpPr>
            <p:sp>
              <p:nvSpPr>
                <p:cNvPr id="310332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1472" y="1162"/>
                  <a:ext cx="27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0" lang="en-US" altLang="zh-CN">
                      <a:latin typeface="Tahoma" pitchFamily="34" charset="0"/>
                    </a:rPr>
                    <a:t>B</a:t>
                  </a:r>
                </a:p>
              </p:txBody>
            </p:sp>
            <p:sp>
              <p:nvSpPr>
                <p:cNvPr id="310333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609" y="1344"/>
                  <a:ext cx="27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0" lang="en-US" altLang="zh-CN">
                      <a:latin typeface="Tahoma" pitchFamily="34" charset="0"/>
                    </a:rPr>
                    <a:t>A</a:t>
                  </a:r>
                </a:p>
              </p:txBody>
            </p:sp>
            <p:sp>
              <p:nvSpPr>
                <p:cNvPr id="310334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1337" y="1480"/>
                  <a:ext cx="27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0" lang="en-US" altLang="zh-CN">
                      <a:latin typeface="Tahoma" pitchFamily="34" charset="0"/>
                    </a:rPr>
                    <a:t>D</a:t>
                  </a:r>
                </a:p>
              </p:txBody>
            </p:sp>
            <p:sp>
              <p:nvSpPr>
                <p:cNvPr id="310335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1473" y="1616"/>
                  <a:ext cx="27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0" lang="en-US" altLang="zh-CN">
                      <a:latin typeface="Tahoma" pitchFamily="34" charset="0"/>
                    </a:rPr>
                    <a:t>C</a:t>
                  </a:r>
                </a:p>
              </p:txBody>
            </p:sp>
          </p:grpSp>
        </p:grpSp>
      </p:grpSp>
      <p:sp>
        <p:nvSpPr>
          <p:cNvPr id="310336" name="Rectangle 64"/>
          <p:cNvSpPr>
            <a:spLocks noChangeArrowheads="1"/>
          </p:cNvSpPr>
          <p:nvPr/>
        </p:nvSpPr>
        <p:spPr bwMode="auto">
          <a:xfrm>
            <a:off x="0" y="2133600"/>
            <a:ext cx="2554288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Ø"/>
            </a:pPr>
            <a:r>
              <a:rPr lang="zh-CN" altLang="en-US" sz="2600" dirty="0">
                <a:latin typeface="华文新魏" pitchFamily="2" charset="-122"/>
                <a:ea typeface="华文新魏" pitchFamily="2" charset="-122"/>
              </a:rPr>
              <a:t>观察卡诺图</a:t>
            </a:r>
          </a:p>
        </p:txBody>
      </p:sp>
      <p:sp>
        <p:nvSpPr>
          <p:cNvPr id="310337" name="Rectangle 65"/>
          <p:cNvSpPr>
            <a:spLocks noChangeArrowheads="1"/>
          </p:cNvSpPr>
          <p:nvPr/>
        </p:nvSpPr>
        <p:spPr bwMode="auto">
          <a:xfrm>
            <a:off x="8305800" y="3581400"/>
            <a:ext cx="381000" cy="10668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338" name="Rectangle 66"/>
          <p:cNvSpPr>
            <a:spLocks noChangeArrowheads="1"/>
          </p:cNvSpPr>
          <p:nvPr/>
        </p:nvSpPr>
        <p:spPr bwMode="auto">
          <a:xfrm>
            <a:off x="6324600" y="4191000"/>
            <a:ext cx="381000" cy="10668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339" name="Rectangle 67"/>
          <p:cNvSpPr>
            <a:spLocks noChangeArrowheads="1"/>
          </p:cNvSpPr>
          <p:nvPr/>
        </p:nvSpPr>
        <p:spPr bwMode="auto">
          <a:xfrm>
            <a:off x="7010400" y="4876800"/>
            <a:ext cx="381000" cy="10668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340" name="Rectangle 68"/>
          <p:cNvSpPr>
            <a:spLocks noChangeArrowheads="1"/>
          </p:cNvSpPr>
          <p:nvPr/>
        </p:nvSpPr>
        <p:spPr bwMode="auto">
          <a:xfrm>
            <a:off x="6324600" y="4876800"/>
            <a:ext cx="381000" cy="1066800"/>
          </a:xfrm>
          <a:prstGeom prst="rect">
            <a:avLst/>
          </a:prstGeom>
          <a:solidFill>
            <a:srgbClr val="FF00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341" name="Rectangle 69"/>
          <p:cNvSpPr>
            <a:spLocks noChangeArrowheads="1"/>
          </p:cNvSpPr>
          <p:nvPr/>
        </p:nvSpPr>
        <p:spPr bwMode="auto">
          <a:xfrm>
            <a:off x="6248400" y="4876800"/>
            <a:ext cx="1143000" cy="457200"/>
          </a:xfrm>
          <a:prstGeom prst="rect">
            <a:avLst/>
          </a:prstGeom>
          <a:solidFill>
            <a:srgbClr val="00FF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342" name="Rectangle 70"/>
          <p:cNvSpPr>
            <a:spLocks noChangeArrowheads="1"/>
          </p:cNvSpPr>
          <p:nvPr/>
        </p:nvSpPr>
        <p:spPr bwMode="auto">
          <a:xfrm>
            <a:off x="6248400" y="5486400"/>
            <a:ext cx="1219200" cy="457200"/>
          </a:xfrm>
          <a:prstGeom prst="rect">
            <a:avLst/>
          </a:prstGeom>
          <a:solidFill>
            <a:srgbClr val="80008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0346" name="Group 74"/>
          <p:cNvGrpSpPr>
            <a:grpSpLocks/>
          </p:cNvGrpSpPr>
          <p:nvPr/>
        </p:nvGrpSpPr>
        <p:grpSpPr bwMode="auto">
          <a:xfrm>
            <a:off x="8229600" y="3505200"/>
            <a:ext cx="533400" cy="2438400"/>
            <a:chOff x="5184" y="2208"/>
            <a:chExt cx="336" cy="1536"/>
          </a:xfrm>
        </p:grpSpPr>
        <p:sp>
          <p:nvSpPr>
            <p:cNvPr id="310344" name="Rectangle 72"/>
            <p:cNvSpPr>
              <a:spLocks noChangeArrowheads="1"/>
            </p:cNvSpPr>
            <p:nvPr/>
          </p:nvSpPr>
          <p:spPr bwMode="auto">
            <a:xfrm>
              <a:off x="5184" y="3456"/>
              <a:ext cx="336" cy="288"/>
            </a:xfrm>
            <a:prstGeom prst="rect">
              <a:avLst/>
            </a:prstGeom>
            <a:solidFill>
              <a:srgbClr val="FF66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345" name="Rectangle 73"/>
            <p:cNvSpPr>
              <a:spLocks noChangeArrowheads="1"/>
            </p:cNvSpPr>
            <p:nvPr/>
          </p:nvSpPr>
          <p:spPr bwMode="auto">
            <a:xfrm>
              <a:off x="5184" y="2208"/>
              <a:ext cx="336" cy="288"/>
            </a:xfrm>
            <a:prstGeom prst="rect">
              <a:avLst/>
            </a:prstGeom>
            <a:solidFill>
              <a:srgbClr val="FF66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0348" name="Rectangle 76"/>
          <p:cNvSpPr>
            <a:spLocks noChangeArrowheads="1"/>
          </p:cNvSpPr>
          <p:nvPr/>
        </p:nvSpPr>
        <p:spPr bwMode="auto">
          <a:xfrm>
            <a:off x="152400" y="2667000"/>
            <a:ext cx="4075155" cy="972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ü"/>
            </a:pPr>
            <a:r>
              <a:rPr lang="zh-CN" altLang="en-US" sz="2600" dirty="0">
                <a:latin typeface="华文新魏" pitchFamily="2" charset="-122"/>
                <a:ea typeface="华文新魏" pitchFamily="2" charset="-122"/>
              </a:rPr>
              <a:t>通过两个相邻的“</a:t>
            </a:r>
            <a:r>
              <a:rPr lang="en-US" altLang="zh-CN" sz="2600" dirty="0">
                <a:latin typeface="华文新魏" pitchFamily="2" charset="-122"/>
                <a:ea typeface="华文新魏" pitchFamily="2" charset="-122"/>
              </a:rPr>
              <a:t>1”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 sz="2600" dirty="0">
                <a:latin typeface="华文新魏" pitchFamily="2" charset="-122"/>
                <a:ea typeface="华文新魏" pitchFamily="2" charset="-122"/>
              </a:rPr>
              <a:t>   </a:t>
            </a:r>
            <a:r>
              <a:rPr lang="zh-CN" altLang="en-US" sz="2600" dirty="0">
                <a:latin typeface="华文新魏" pitchFamily="2" charset="-122"/>
                <a:ea typeface="华文新魏" pitchFamily="2" charset="-122"/>
              </a:rPr>
              <a:t>合并减少一个变量。</a:t>
            </a:r>
          </a:p>
        </p:txBody>
      </p:sp>
      <p:sp>
        <p:nvSpPr>
          <p:cNvPr id="310349" name="Rectangle 77"/>
          <p:cNvSpPr>
            <a:spLocks noChangeArrowheads="1"/>
          </p:cNvSpPr>
          <p:nvPr/>
        </p:nvSpPr>
        <p:spPr bwMode="auto">
          <a:xfrm>
            <a:off x="152400" y="3581400"/>
            <a:ext cx="4862513" cy="96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ü"/>
            </a:pPr>
            <a:r>
              <a:rPr lang="zh-CN" altLang="en-US" sz="2600">
                <a:latin typeface="华文新魏" pitchFamily="2" charset="-122"/>
                <a:ea typeface="华文新魏" pitchFamily="2" charset="-122"/>
              </a:rPr>
              <a:t>继续合并相邻项可再减少一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zh-CN" altLang="en-US" sz="2600">
                <a:latin typeface="华文新魏" pitchFamily="2" charset="-122"/>
                <a:ea typeface="华文新魏" pitchFamily="2" charset="-122"/>
              </a:rPr>
              <a:t>  个变量。</a:t>
            </a:r>
          </a:p>
        </p:txBody>
      </p:sp>
      <p:sp>
        <p:nvSpPr>
          <p:cNvPr id="310350" name="Rectangle 78"/>
          <p:cNvSpPr>
            <a:spLocks noChangeArrowheads="1"/>
          </p:cNvSpPr>
          <p:nvPr/>
        </p:nvSpPr>
        <p:spPr bwMode="auto">
          <a:xfrm>
            <a:off x="0" y="4495800"/>
            <a:ext cx="50292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Ø"/>
            </a:pPr>
            <a:r>
              <a:rPr lang="zh-CN" altLang="en-US" sz="2600" dirty="0">
                <a:latin typeface="华文新魏" pitchFamily="2" charset="-122"/>
                <a:ea typeface="华文新魏" pitchFamily="2" charset="-122"/>
              </a:rPr>
              <a:t>问题：相邻项通过组合方式合并，会产生重复！</a:t>
            </a:r>
          </a:p>
        </p:txBody>
      </p:sp>
      <p:sp>
        <p:nvSpPr>
          <p:cNvPr id="310351" name="Rectangle 79"/>
          <p:cNvSpPr>
            <a:spLocks noChangeArrowheads="1"/>
          </p:cNvSpPr>
          <p:nvPr/>
        </p:nvSpPr>
        <p:spPr bwMode="auto">
          <a:xfrm>
            <a:off x="0" y="5334000"/>
            <a:ext cx="5486400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Ø"/>
            </a:pPr>
            <a:r>
              <a:rPr lang="zh-CN" altLang="en-US" sz="2600" dirty="0">
                <a:latin typeface="华文新魏" pitchFamily="2" charset="-122"/>
                <a:ea typeface="华文新魏" pitchFamily="2" charset="-122"/>
              </a:rPr>
              <a:t>解决问题办法：设计一个较好的计算机算法，既可以合并，也可以消除重复挑出必要的项。</a:t>
            </a:r>
          </a:p>
        </p:txBody>
      </p:sp>
      <p:sp>
        <p:nvSpPr>
          <p:cNvPr id="310352" name="Rectangle 80"/>
          <p:cNvSpPr>
            <a:spLocks noChangeArrowheads="1"/>
          </p:cNvSpPr>
          <p:nvPr/>
        </p:nvSpPr>
        <p:spPr bwMode="auto">
          <a:xfrm>
            <a:off x="6967538" y="4800600"/>
            <a:ext cx="1109662" cy="533400"/>
          </a:xfrm>
          <a:prstGeom prst="rect">
            <a:avLst/>
          </a:prstGeom>
          <a:solidFill>
            <a:srgbClr val="FF66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0347" name="Rectangle 75"/>
          <p:cNvSpPr>
            <a:spLocks noChangeArrowheads="1"/>
          </p:cNvSpPr>
          <p:nvPr/>
        </p:nvSpPr>
        <p:spPr bwMode="auto">
          <a:xfrm>
            <a:off x="6248400" y="4800600"/>
            <a:ext cx="1219200" cy="1143000"/>
          </a:xfrm>
          <a:prstGeom prst="rect">
            <a:avLst/>
          </a:prstGeom>
          <a:solidFill>
            <a:srgbClr val="FFFF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25985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0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0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0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0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10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10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10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310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310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10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310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10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10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10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10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336" grpId="0" autoUpdateAnimBg="0"/>
      <p:bldP spid="310337" grpId="0" animBg="1"/>
      <p:bldP spid="310338" grpId="0" animBg="1"/>
      <p:bldP spid="310339" grpId="0" animBg="1"/>
      <p:bldP spid="310340" grpId="0" animBg="1"/>
      <p:bldP spid="310341" grpId="0" animBg="1"/>
      <p:bldP spid="310342" grpId="0" animBg="1"/>
      <p:bldP spid="310348" grpId="0" autoUpdateAnimBg="0"/>
      <p:bldP spid="310349" grpId="0" autoUpdateAnimBg="0"/>
      <p:bldP spid="310350" grpId="0" autoUpdateAnimBg="0"/>
      <p:bldP spid="310351" grpId="0" autoUpdateAnimBg="0"/>
      <p:bldP spid="310352" grpId="0" animBg="1"/>
      <p:bldP spid="31034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84D00-8FEA-479C-ADC8-9E6612E1E1AC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2170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/>
              <a:t>2.4 </a:t>
            </a:r>
            <a:r>
              <a:rPr lang="zh-CN" altLang="en-US"/>
              <a:t>逻辑函数的表格法化简</a:t>
            </a:r>
            <a:r>
              <a:rPr lang="en-US" altLang="zh-CN"/>
              <a:t>(Q-M</a:t>
            </a:r>
            <a:r>
              <a:rPr lang="zh-CN" altLang="en-US"/>
              <a:t>法</a:t>
            </a:r>
            <a:r>
              <a:rPr lang="en-US" altLang="zh-CN"/>
              <a:t>) </a:t>
            </a:r>
          </a:p>
          <a:p>
            <a:pPr lvl="1"/>
            <a:r>
              <a:rPr lang="en-US" altLang="zh-CN" sz="2800"/>
              <a:t>Q-M</a:t>
            </a:r>
            <a:r>
              <a:rPr lang="zh-CN" altLang="en-US" sz="2800"/>
              <a:t>法是用分组表格法，基本思想是</a:t>
            </a:r>
            <a:r>
              <a:rPr lang="zh-CN" altLang="en-US" sz="2800">
                <a:solidFill>
                  <a:srgbClr val="FF0000"/>
                </a:solidFill>
              </a:rPr>
              <a:t>相邻</a:t>
            </a:r>
            <a:r>
              <a:rPr lang="zh-CN" altLang="en-US" sz="2800"/>
              <a:t>两个最小项中有一个变量互补，这两相邻与项合成为一新的与项，从而消去一变量。</a:t>
            </a:r>
          </a:p>
          <a:p>
            <a:pPr lvl="1"/>
            <a:r>
              <a:rPr lang="en-US" altLang="zh-CN" sz="2800"/>
              <a:t>Q-M(Quine-McCluskey) </a:t>
            </a:r>
            <a:r>
              <a:rPr lang="zh-CN" altLang="en-US" sz="2800"/>
              <a:t>法和卡诺图法的化简思路是一致的。 </a:t>
            </a:r>
          </a:p>
        </p:txBody>
      </p:sp>
      <p:sp>
        <p:nvSpPr>
          <p:cNvPr id="217092" name="Rectangle 4"/>
          <p:cNvSpPr>
            <a:spLocks noChangeArrowheads="1"/>
          </p:cNvSpPr>
          <p:nvPr/>
        </p:nvSpPr>
        <p:spPr bwMode="auto">
          <a:xfrm>
            <a:off x="228600" y="4437112"/>
            <a:ext cx="8534400" cy="175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Ø"/>
            </a:pPr>
            <a:r>
              <a:rPr lang="zh-CN" altLang="en-US" sz="2600" b="1" dirty="0">
                <a:latin typeface="华文新魏" pitchFamily="2" charset="-122"/>
                <a:ea typeface="华文新魏" pitchFamily="2" charset="-122"/>
              </a:rPr>
              <a:t>表格法</a:t>
            </a:r>
          </a:p>
          <a:p>
            <a:pPr marL="1233488" lvl="2" indent="-319088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ü"/>
            </a:pPr>
            <a:r>
              <a:rPr lang="zh-CN" altLang="en-US" sz="2200" b="1" dirty="0">
                <a:latin typeface="华文新魏" pitchFamily="2" charset="-122"/>
                <a:ea typeface="华文新魏" pitchFamily="2" charset="-122"/>
              </a:rPr>
              <a:t>优点：适合于多变量的函数，化简过程规律性强，适用于计算机算法实现。</a:t>
            </a:r>
          </a:p>
          <a:p>
            <a:pPr marL="1233488" lvl="2" indent="-319088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ü"/>
            </a:pPr>
            <a:r>
              <a:rPr lang="zh-CN" altLang="en-US" sz="2200" b="1" dirty="0">
                <a:latin typeface="华文新魏" pitchFamily="2" charset="-122"/>
                <a:ea typeface="华文新魏" pitchFamily="2" charset="-122"/>
              </a:rPr>
              <a:t>缺点：人工进行表格法化简很繁琐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2186989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7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2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</a:t>
            </a:r>
          </a:p>
        </p:txBody>
      </p:sp>
      <p:sp>
        <p:nvSpPr>
          <p:cNvPr id="5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C3E4B-E407-4686-8668-52462E1D9043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2191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2.4 </a:t>
            </a:r>
            <a:r>
              <a:rPr lang="zh-CN" altLang="en-US" dirty="0"/>
              <a:t>逻辑函数的表格法化简</a:t>
            </a:r>
            <a:r>
              <a:rPr lang="en-US" altLang="zh-CN" dirty="0"/>
              <a:t>(Q-M</a:t>
            </a:r>
            <a:r>
              <a:rPr lang="zh-CN" altLang="en-US" dirty="0"/>
              <a:t>法</a:t>
            </a:r>
            <a:r>
              <a:rPr lang="en-US" altLang="zh-CN" dirty="0"/>
              <a:t>) </a:t>
            </a:r>
          </a:p>
          <a:p>
            <a:pPr lvl="1"/>
            <a:r>
              <a:rPr lang="zh-CN" altLang="en-US" sz="2400" dirty="0"/>
              <a:t>什么情况下会出现“相邻两个最小项中有一个变量互补”？从最小项的编号上看有什么规律？</a:t>
            </a:r>
          </a:p>
          <a:p>
            <a:pPr lvl="1"/>
            <a:r>
              <a:rPr lang="zh-CN" altLang="en-US" sz="2400" dirty="0"/>
              <a:t>观察：以</a:t>
            </a:r>
            <a:r>
              <a:rPr lang="en-US" altLang="zh-CN" sz="2400" dirty="0"/>
              <a:t>4</a:t>
            </a:r>
            <a:r>
              <a:rPr lang="zh-CN" altLang="en-US" sz="2400" dirty="0"/>
              <a:t>变量卡诺图为例：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ea typeface="幼圆" pitchFamily="49" charset="-122"/>
              </a:rPr>
              <a:t> </a:t>
            </a:r>
          </a:p>
          <a:p>
            <a:pPr lvl="1"/>
            <a:endParaRPr lang="zh-CN" altLang="en-US" dirty="0"/>
          </a:p>
          <a:p>
            <a:endParaRPr lang="zh-CN" altLang="en-US" sz="2600" b="1" dirty="0"/>
          </a:p>
          <a:p>
            <a:endParaRPr lang="en-US" altLang="zh-CN" dirty="0"/>
          </a:p>
        </p:txBody>
      </p:sp>
      <p:grpSp>
        <p:nvGrpSpPr>
          <p:cNvPr id="219140" name="Group 4"/>
          <p:cNvGrpSpPr>
            <a:grpSpLocks/>
          </p:cNvGrpSpPr>
          <p:nvPr/>
        </p:nvGrpSpPr>
        <p:grpSpPr bwMode="auto">
          <a:xfrm>
            <a:off x="5562600" y="2996952"/>
            <a:ext cx="3200400" cy="3278188"/>
            <a:chOff x="2736" y="1344"/>
            <a:chExt cx="2016" cy="2065"/>
          </a:xfrm>
        </p:grpSpPr>
        <p:grpSp>
          <p:nvGrpSpPr>
            <p:cNvPr id="219141" name="Group 5"/>
            <p:cNvGrpSpPr>
              <a:grpSpLocks/>
            </p:cNvGrpSpPr>
            <p:nvPr/>
          </p:nvGrpSpPr>
          <p:grpSpPr bwMode="auto">
            <a:xfrm>
              <a:off x="2880" y="1632"/>
              <a:ext cx="1872" cy="1777"/>
              <a:chOff x="1429" y="1389"/>
              <a:chExt cx="2540" cy="2449"/>
            </a:xfrm>
          </p:grpSpPr>
          <p:sp>
            <p:nvSpPr>
              <p:cNvPr id="219142" name="Rectangle 6"/>
              <p:cNvSpPr>
                <a:spLocks noChangeArrowheads="1"/>
              </p:cNvSpPr>
              <p:nvPr/>
            </p:nvSpPr>
            <p:spPr bwMode="auto">
              <a:xfrm>
                <a:off x="3428" y="3304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kumimoji="0" lang="en-US" altLang="zh-CN">
                    <a:ea typeface="幼圆" pitchFamily="49" charset="-122"/>
                  </a:rPr>
                  <a:t>m</a:t>
                </a:r>
                <a:r>
                  <a:rPr kumimoji="0" lang="en-US" altLang="zh-CN" baseline="-30000">
                    <a:ea typeface="幼圆" pitchFamily="49" charset="-122"/>
                  </a:rPr>
                  <a:t>10</a:t>
                </a:r>
              </a:p>
            </p:txBody>
          </p:sp>
          <p:sp>
            <p:nvSpPr>
              <p:cNvPr id="219143" name="Rectangle 7"/>
              <p:cNvSpPr>
                <a:spLocks noChangeArrowheads="1"/>
              </p:cNvSpPr>
              <p:nvPr/>
            </p:nvSpPr>
            <p:spPr bwMode="auto">
              <a:xfrm>
                <a:off x="2888" y="3304"/>
                <a:ext cx="540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kumimoji="0" lang="en-US" altLang="zh-CN">
                    <a:ea typeface="幼圆" pitchFamily="49" charset="-122"/>
                  </a:rPr>
                  <a:t>m</a:t>
                </a:r>
                <a:r>
                  <a:rPr kumimoji="0" lang="en-US" altLang="zh-CN" baseline="-30000">
                    <a:ea typeface="幼圆" pitchFamily="49" charset="-122"/>
                  </a:rPr>
                  <a:t>11</a:t>
                </a:r>
              </a:p>
            </p:txBody>
          </p:sp>
          <p:sp>
            <p:nvSpPr>
              <p:cNvPr id="219144" name="Rectangle 8"/>
              <p:cNvSpPr>
                <a:spLocks noChangeArrowheads="1"/>
              </p:cNvSpPr>
              <p:nvPr/>
            </p:nvSpPr>
            <p:spPr bwMode="auto">
              <a:xfrm>
                <a:off x="2347" y="3304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kumimoji="0" lang="en-US" altLang="zh-CN">
                    <a:solidFill>
                      <a:srgbClr val="3819E4"/>
                    </a:solidFill>
                    <a:ea typeface="幼圆" pitchFamily="49" charset="-122"/>
                  </a:rPr>
                  <a:t>m</a:t>
                </a:r>
                <a:r>
                  <a:rPr kumimoji="0" lang="en-US" altLang="zh-CN" baseline="-30000">
                    <a:solidFill>
                      <a:srgbClr val="3819E4"/>
                    </a:solidFill>
                    <a:ea typeface="幼圆" pitchFamily="49" charset="-122"/>
                  </a:rPr>
                  <a:t>9</a:t>
                </a:r>
              </a:p>
            </p:txBody>
          </p:sp>
          <p:sp>
            <p:nvSpPr>
              <p:cNvPr id="219145" name="Rectangle 9"/>
              <p:cNvSpPr>
                <a:spLocks noChangeArrowheads="1"/>
              </p:cNvSpPr>
              <p:nvPr/>
            </p:nvSpPr>
            <p:spPr bwMode="auto">
              <a:xfrm>
                <a:off x="1806" y="3304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kumimoji="0" lang="en-US" altLang="zh-CN">
                    <a:ea typeface="幼圆" pitchFamily="49" charset="-122"/>
                  </a:rPr>
                  <a:t>m</a:t>
                </a:r>
                <a:r>
                  <a:rPr kumimoji="0" lang="en-US" altLang="zh-CN" baseline="-30000">
                    <a:ea typeface="幼圆" pitchFamily="49" charset="-122"/>
                  </a:rPr>
                  <a:t>8</a:t>
                </a:r>
              </a:p>
            </p:txBody>
          </p:sp>
          <p:sp>
            <p:nvSpPr>
              <p:cNvPr id="219146" name="Rectangle 10"/>
              <p:cNvSpPr>
                <a:spLocks noChangeArrowheads="1"/>
              </p:cNvSpPr>
              <p:nvPr/>
            </p:nvSpPr>
            <p:spPr bwMode="auto">
              <a:xfrm>
                <a:off x="3428" y="2770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kumimoji="0" lang="en-US" altLang="zh-CN">
                    <a:ea typeface="幼圆" pitchFamily="49" charset="-122"/>
                  </a:rPr>
                  <a:t>m</a:t>
                </a:r>
                <a:r>
                  <a:rPr kumimoji="0" lang="en-US" altLang="zh-CN" baseline="-30000">
                    <a:ea typeface="幼圆" pitchFamily="49" charset="-122"/>
                  </a:rPr>
                  <a:t>14</a:t>
                </a:r>
              </a:p>
            </p:txBody>
          </p:sp>
          <p:sp>
            <p:nvSpPr>
              <p:cNvPr id="219147" name="Rectangle 11"/>
              <p:cNvSpPr>
                <a:spLocks noChangeArrowheads="1"/>
              </p:cNvSpPr>
              <p:nvPr/>
            </p:nvSpPr>
            <p:spPr bwMode="auto">
              <a:xfrm>
                <a:off x="2888" y="2770"/>
                <a:ext cx="540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kumimoji="0" lang="en-US" altLang="zh-CN">
                    <a:ea typeface="幼圆" pitchFamily="49" charset="-122"/>
                  </a:rPr>
                  <a:t>m</a:t>
                </a:r>
                <a:r>
                  <a:rPr kumimoji="0" lang="en-US" altLang="zh-CN" baseline="-30000">
                    <a:ea typeface="幼圆" pitchFamily="49" charset="-122"/>
                  </a:rPr>
                  <a:t>15</a:t>
                </a:r>
              </a:p>
            </p:txBody>
          </p:sp>
          <p:sp>
            <p:nvSpPr>
              <p:cNvPr id="219148" name="Rectangle 12"/>
              <p:cNvSpPr>
                <a:spLocks noChangeArrowheads="1"/>
              </p:cNvSpPr>
              <p:nvPr/>
            </p:nvSpPr>
            <p:spPr bwMode="auto">
              <a:xfrm>
                <a:off x="2347" y="2770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kumimoji="0" lang="en-US" altLang="zh-CN">
                    <a:ea typeface="幼圆" pitchFamily="49" charset="-122"/>
                  </a:rPr>
                  <a:t>m</a:t>
                </a:r>
                <a:r>
                  <a:rPr kumimoji="0" lang="en-US" altLang="zh-CN" baseline="-30000">
                    <a:ea typeface="幼圆" pitchFamily="49" charset="-122"/>
                  </a:rPr>
                  <a:t>13</a:t>
                </a:r>
              </a:p>
            </p:txBody>
          </p:sp>
          <p:sp>
            <p:nvSpPr>
              <p:cNvPr id="219149" name="Rectangle 13"/>
              <p:cNvSpPr>
                <a:spLocks noChangeArrowheads="1"/>
              </p:cNvSpPr>
              <p:nvPr/>
            </p:nvSpPr>
            <p:spPr bwMode="auto">
              <a:xfrm>
                <a:off x="1806" y="2770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kumimoji="0" lang="en-US" altLang="zh-CN">
                    <a:ea typeface="幼圆" pitchFamily="49" charset="-122"/>
                  </a:rPr>
                  <a:t>m</a:t>
                </a:r>
                <a:r>
                  <a:rPr kumimoji="0" lang="en-US" altLang="zh-CN" baseline="-30000">
                    <a:ea typeface="幼圆" pitchFamily="49" charset="-122"/>
                  </a:rPr>
                  <a:t>12</a:t>
                </a:r>
              </a:p>
            </p:txBody>
          </p:sp>
          <p:sp>
            <p:nvSpPr>
              <p:cNvPr id="219150" name="Rectangle 14"/>
              <p:cNvSpPr>
                <a:spLocks noChangeArrowheads="1"/>
              </p:cNvSpPr>
              <p:nvPr/>
            </p:nvSpPr>
            <p:spPr bwMode="auto">
              <a:xfrm>
                <a:off x="3428" y="2235"/>
                <a:ext cx="541" cy="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kumimoji="0" lang="en-US" altLang="zh-CN">
                    <a:ea typeface="幼圆" pitchFamily="49" charset="-122"/>
                  </a:rPr>
                  <a:t>m</a:t>
                </a:r>
                <a:r>
                  <a:rPr kumimoji="0" lang="en-US" altLang="zh-CN" baseline="-30000">
                    <a:ea typeface="幼圆" pitchFamily="49" charset="-122"/>
                  </a:rPr>
                  <a:t>6</a:t>
                </a:r>
              </a:p>
            </p:txBody>
          </p:sp>
          <p:sp>
            <p:nvSpPr>
              <p:cNvPr id="219151" name="Rectangle 15"/>
              <p:cNvSpPr>
                <a:spLocks noChangeArrowheads="1"/>
              </p:cNvSpPr>
              <p:nvPr/>
            </p:nvSpPr>
            <p:spPr bwMode="auto">
              <a:xfrm>
                <a:off x="2888" y="2235"/>
                <a:ext cx="540" cy="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kumimoji="0" lang="en-US" altLang="zh-CN">
                    <a:ea typeface="幼圆" pitchFamily="49" charset="-122"/>
                  </a:rPr>
                  <a:t>m</a:t>
                </a:r>
                <a:r>
                  <a:rPr kumimoji="0" lang="en-US" altLang="zh-CN" baseline="-30000">
                    <a:ea typeface="幼圆" pitchFamily="49" charset="-122"/>
                  </a:rPr>
                  <a:t>7</a:t>
                </a:r>
              </a:p>
            </p:txBody>
          </p:sp>
          <p:sp>
            <p:nvSpPr>
              <p:cNvPr id="219152" name="Rectangle 16"/>
              <p:cNvSpPr>
                <a:spLocks noChangeArrowheads="1"/>
              </p:cNvSpPr>
              <p:nvPr/>
            </p:nvSpPr>
            <p:spPr bwMode="auto">
              <a:xfrm>
                <a:off x="2347" y="2235"/>
                <a:ext cx="541" cy="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kumimoji="0" lang="en-US" altLang="zh-CN" dirty="0">
                    <a:solidFill>
                      <a:srgbClr val="3819E4"/>
                    </a:solidFill>
                    <a:ea typeface="幼圆" pitchFamily="49" charset="-122"/>
                  </a:rPr>
                  <a:t>m</a:t>
                </a:r>
                <a:r>
                  <a:rPr kumimoji="0" lang="en-US" altLang="zh-CN" baseline="-30000" dirty="0">
                    <a:solidFill>
                      <a:srgbClr val="3819E4"/>
                    </a:solidFill>
                    <a:ea typeface="幼圆" pitchFamily="49" charset="-122"/>
                  </a:rPr>
                  <a:t>5</a:t>
                </a:r>
              </a:p>
            </p:txBody>
          </p:sp>
          <p:sp>
            <p:nvSpPr>
              <p:cNvPr id="219153" name="Rectangle 17"/>
              <p:cNvSpPr>
                <a:spLocks noChangeArrowheads="1"/>
              </p:cNvSpPr>
              <p:nvPr/>
            </p:nvSpPr>
            <p:spPr bwMode="auto">
              <a:xfrm>
                <a:off x="1806" y="2235"/>
                <a:ext cx="541" cy="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kumimoji="0" lang="en-US" altLang="zh-CN">
                    <a:ea typeface="幼圆" pitchFamily="49" charset="-122"/>
                  </a:rPr>
                  <a:t>m</a:t>
                </a:r>
                <a:r>
                  <a:rPr kumimoji="0" lang="en-US" altLang="zh-CN" baseline="-30000">
                    <a:ea typeface="幼圆" pitchFamily="49" charset="-122"/>
                  </a:rPr>
                  <a:t>4</a:t>
                </a:r>
              </a:p>
            </p:txBody>
          </p:sp>
          <p:sp>
            <p:nvSpPr>
              <p:cNvPr id="219154" name="Rectangle 18"/>
              <p:cNvSpPr>
                <a:spLocks noChangeArrowheads="1"/>
              </p:cNvSpPr>
              <p:nvPr/>
            </p:nvSpPr>
            <p:spPr bwMode="auto">
              <a:xfrm>
                <a:off x="3428" y="1701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kumimoji="0" lang="en-US" altLang="zh-CN">
                    <a:ea typeface="幼圆" pitchFamily="49" charset="-122"/>
                  </a:rPr>
                  <a:t>m</a:t>
                </a:r>
                <a:r>
                  <a:rPr kumimoji="0" lang="en-US" altLang="zh-CN" baseline="-30000">
                    <a:ea typeface="幼圆" pitchFamily="49" charset="-122"/>
                  </a:rPr>
                  <a:t>2</a:t>
                </a:r>
              </a:p>
            </p:txBody>
          </p:sp>
          <p:sp>
            <p:nvSpPr>
              <p:cNvPr id="219155" name="Rectangle 19"/>
              <p:cNvSpPr>
                <a:spLocks noChangeArrowheads="1"/>
              </p:cNvSpPr>
              <p:nvPr/>
            </p:nvSpPr>
            <p:spPr bwMode="auto">
              <a:xfrm>
                <a:off x="2888" y="1701"/>
                <a:ext cx="540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kumimoji="0" lang="en-US" altLang="zh-CN" dirty="0">
                    <a:solidFill>
                      <a:srgbClr val="3819E4"/>
                    </a:solidFill>
                    <a:ea typeface="幼圆" pitchFamily="49" charset="-122"/>
                  </a:rPr>
                  <a:t>m</a:t>
                </a:r>
                <a:r>
                  <a:rPr kumimoji="0" lang="en-US" altLang="zh-CN" baseline="-30000" dirty="0">
                    <a:solidFill>
                      <a:srgbClr val="3819E4"/>
                    </a:solidFill>
                    <a:ea typeface="幼圆" pitchFamily="49" charset="-122"/>
                  </a:rPr>
                  <a:t>3</a:t>
                </a:r>
              </a:p>
            </p:txBody>
          </p:sp>
          <p:sp>
            <p:nvSpPr>
              <p:cNvPr id="219156" name="Rectangle 20"/>
              <p:cNvSpPr>
                <a:spLocks noChangeArrowheads="1"/>
              </p:cNvSpPr>
              <p:nvPr/>
            </p:nvSpPr>
            <p:spPr bwMode="auto">
              <a:xfrm>
                <a:off x="2347" y="1701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kumimoji="0" lang="en-US" altLang="zh-CN" dirty="0">
                    <a:solidFill>
                      <a:srgbClr val="FF0000"/>
                    </a:solidFill>
                    <a:ea typeface="幼圆" pitchFamily="49" charset="-122"/>
                  </a:rPr>
                  <a:t>m</a:t>
                </a:r>
                <a:r>
                  <a:rPr kumimoji="0" lang="en-US" altLang="zh-CN" baseline="-30000" dirty="0">
                    <a:solidFill>
                      <a:srgbClr val="FF0000"/>
                    </a:solidFill>
                    <a:ea typeface="幼圆" pitchFamily="49" charset="-122"/>
                  </a:rPr>
                  <a:t>1</a:t>
                </a:r>
              </a:p>
            </p:txBody>
          </p:sp>
          <p:sp>
            <p:nvSpPr>
              <p:cNvPr id="219157" name="Rectangle 21"/>
              <p:cNvSpPr>
                <a:spLocks noChangeArrowheads="1"/>
              </p:cNvSpPr>
              <p:nvPr/>
            </p:nvSpPr>
            <p:spPr bwMode="auto">
              <a:xfrm>
                <a:off x="1806" y="1701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kumimoji="0" lang="en-US" altLang="zh-CN" dirty="0">
                    <a:solidFill>
                      <a:srgbClr val="3819E4"/>
                    </a:solidFill>
                    <a:ea typeface="幼圆" pitchFamily="49" charset="-122"/>
                  </a:rPr>
                  <a:t>m</a:t>
                </a:r>
                <a:r>
                  <a:rPr kumimoji="0" lang="en-US" altLang="zh-CN" baseline="-30000" dirty="0">
                    <a:solidFill>
                      <a:srgbClr val="3819E4"/>
                    </a:solidFill>
                    <a:ea typeface="幼圆" pitchFamily="49" charset="-122"/>
                  </a:rPr>
                  <a:t>0</a:t>
                </a:r>
              </a:p>
            </p:txBody>
          </p:sp>
          <p:sp>
            <p:nvSpPr>
              <p:cNvPr id="219158" name="Line 22"/>
              <p:cNvSpPr>
                <a:spLocks noChangeShapeType="1"/>
              </p:cNvSpPr>
              <p:nvPr/>
            </p:nvSpPr>
            <p:spPr bwMode="auto">
              <a:xfrm>
                <a:off x="1806" y="1701"/>
                <a:ext cx="216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9159" name="Line 23"/>
              <p:cNvSpPr>
                <a:spLocks noChangeShapeType="1"/>
              </p:cNvSpPr>
              <p:nvPr/>
            </p:nvSpPr>
            <p:spPr bwMode="auto">
              <a:xfrm>
                <a:off x="1806" y="2235"/>
                <a:ext cx="21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9160" name="Line 24"/>
              <p:cNvSpPr>
                <a:spLocks noChangeShapeType="1"/>
              </p:cNvSpPr>
              <p:nvPr/>
            </p:nvSpPr>
            <p:spPr bwMode="auto">
              <a:xfrm>
                <a:off x="1806" y="2770"/>
                <a:ext cx="21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9161" name="Line 25"/>
              <p:cNvSpPr>
                <a:spLocks noChangeShapeType="1"/>
              </p:cNvSpPr>
              <p:nvPr/>
            </p:nvSpPr>
            <p:spPr bwMode="auto">
              <a:xfrm>
                <a:off x="1806" y="3304"/>
                <a:ext cx="21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9162" name="Line 26"/>
              <p:cNvSpPr>
                <a:spLocks noChangeShapeType="1"/>
              </p:cNvSpPr>
              <p:nvPr/>
            </p:nvSpPr>
            <p:spPr bwMode="auto">
              <a:xfrm>
                <a:off x="1806" y="3838"/>
                <a:ext cx="216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9163" name="Line 27"/>
              <p:cNvSpPr>
                <a:spLocks noChangeShapeType="1"/>
              </p:cNvSpPr>
              <p:nvPr/>
            </p:nvSpPr>
            <p:spPr bwMode="auto">
              <a:xfrm>
                <a:off x="1806" y="1701"/>
                <a:ext cx="0" cy="213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9164" name="Line 28"/>
              <p:cNvSpPr>
                <a:spLocks noChangeShapeType="1"/>
              </p:cNvSpPr>
              <p:nvPr/>
            </p:nvSpPr>
            <p:spPr bwMode="auto">
              <a:xfrm>
                <a:off x="2347" y="1701"/>
                <a:ext cx="0" cy="21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9165" name="Line 29"/>
              <p:cNvSpPr>
                <a:spLocks noChangeShapeType="1"/>
              </p:cNvSpPr>
              <p:nvPr/>
            </p:nvSpPr>
            <p:spPr bwMode="auto">
              <a:xfrm>
                <a:off x="2888" y="1701"/>
                <a:ext cx="0" cy="21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9166" name="Line 30"/>
              <p:cNvSpPr>
                <a:spLocks noChangeShapeType="1"/>
              </p:cNvSpPr>
              <p:nvPr/>
            </p:nvSpPr>
            <p:spPr bwMode="auto">
              <a:xfrm>
                <a:off x="3428" y="1701"/>
                <a:ext cx="0" cy="21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9167" name="Line 31"/>
              <p:cNvSpPr>
                <a:spLocks noChangeShapeType="1"/>
              </p:cNvSpPr>
              <p:nvPr/>
            </p:nvSpPr>
            <p:spPr bwMode="auto">
              <a:xfrm>
                <a:off x="3969" y="1701"/>
                <a:ext cx="0" cy="213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9168" name="Line 32"/>
              <p:cNvSpPr>
                <a:spLocks noChangeShapeType="1"/>
              </p:cNvSpPr>
              <p:nvPr/>
            </p:nvSpPr>
            <p:spPr bwMode="auto">
              <a:xfrm flipH="1" flipV="1">
                <a:off x="1429" y="1389"/>
                <a:ext cx="362" cy="31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19169" name="Group 33"/>
            <p:cNvGrpSpPr>
              <a:grpSpLocks/>
            </p:cNvGrpSpPr>
            <p:nvPr/>
          </p:nvGrpSpPr>
          <p:grpSpPr bwMode="auto">
            <a:xfrm>
              <a:off x="2736" y="1344"/>
              <a:ext cx="545" cy="742"/>
              <a:chOff x="1337" y="1162"/>
              <a:chExt cx="545" cy="742"/>
            </a:xfrm>
          </p:grpSpPr>
          <p:sp>
            <p:nvSpPr>
              <p:cNvPr id="219170" name="Text Box 34"/>
              <p:cNvSpPr txBox="1">
                <a:spLocks noChangeArrowheads="1"/>
              </p:cNvSpPr>
              <p:nvPr/>
            </p:nvSpPr>
            <p:spPr bwMode="auto">
              <a:xfrm>
                <a:off x="1472" y="1162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219171" name="Text Box 35"/>
              <p:cNvSpPr txBox="1">
                <a:spLocks noChangeArrowheads="1"/>
              </p:cNvSpPr>
              <p:nvPr/>
            </p:nvSpPr>
            <p:spPr bwMode="auto">
              <a:xfrm>
                <a:off x="1609" y="1344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219172" name="Text Box 36"/>
              <p:cNvSpPr txBox="1">
                <a:spLocks noChangeArrowheads="1"/>
              </p:cNvSpPr>
              <p:nvPr/>
            </p:nvSpPr>
            <p:spPr bwMode="auto">
              <a:xfrm>
                <a:off x="1337" y="1480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D</a:t>
                </a:r>
              </a:p>
            </p:txBody>
          </p:sp>
          <p:sp>
            <p:nvSpPr>
              <p:cNvPr id="219173" name="Text Box 37"/>
              <p:cNvSpPr txBox="1">
                <a:spLocks noChangeArrowheads="1"/>
              </p:cNvSpPr>
              <p:nvPr/>
            </p:nvSpPr>
            <p:spPr bwMode="auto">
              <a:xfrm>
                <a:off x="1473" y="1616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C</a:t>
                </a:r>
              </a:p>
            </p:txBody>
          </p:sp>
        </p:grpSp>
        <p:grpSp>
          <p:nvGrpSpPr>
            <p:cNvPr id="219174" name="Group 38"/>
            <p:cNvGrpSpPr>
              <a:grpSpLocks/>
            </p:cNvGrpSpPr>
            <p:nvPr/>
          </p:nvGrpSpPr>
          <p:grpSpPr bwMode="auto">
            <a:xfrm>
              <a:off x="3189" y="1584"/>
              <a:ext cx="1563" cy="288"/>
              <a:chOff x="3189" y="1488"/>
              <a:chExt cx="1563" cy="288"/>
            </a:xfrm>
          </p:grpSpPr>
          <p:sp>
            <p:nvSpPr>
              <p:cNvPr id="219175" name="Text Box 39"/>
              <p:cNvSpPr txBox="1">
                <a:spLocks noChangeArrowheads="1"/>
              </p:cNvSpPr>
              <p:nvPr/>
            </p:nvSpPr>
            <p:spPr bwMode="auto">
              <a:xfrm>
                <a:off x="3189" y="1488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219176" name="Text Box 40"/>
              <p:cNvSpPr txBox="1">
                <a:spLocks noChangeArrowheads="1"/>
              </p:cNvSpPr>
              <p:nvPr/>
            </p:nvSpPr>
            <p:spPr bwMode="auto">
              <a:xfrm>
                <a:off x="3984" y="1488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219177" name="Text Box 41"/>
              <p:cNvSpPr txBox="1">
                <a:spLocks noChangeArrowheads="1"/>
              </p:cNvSpPr>
              <p:nvPr/>
            </p:nvSpPr>
            <p:spPr bwMode="auto">
              <a:xfrm>
                <a:off x="3600" y="1488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219178" name="Text Box 42"/>
              <p:cNvSpPr txBox="1">
                <a:spLocks noChangeArrowheads="1"/>
              </p:cNvSpPr>
              <p:nvPr/>
            </p:nvSpPr>
            <p:spPr bwMode="auto">
              <a:xfrm>
                <a:off x="4389" y="1488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10</a:t>
                </a:r>
              </a:p>
            </p:txBody>
          </p:sp>
        </p:grpSp>
        <p:grpSp>
          <p:nvGrpSpPr>
            <p:cNvPr id="219179" name="Group 43"/>
            <p:cNvGrpSpPr>
              <a:grpSpLocks/>
            </p:cNvGrpSpPr>
            <p:nvPr/>
          </p:nvGrpSpPr>
          <p:grpSpPr bwMode="auto">
            <a:xfrm>
              <a:off x="2805" y="1968"/>
              <a:ext cx="363" cy="1392"/>
              <a:chOff x="2736" y="1968"/>
              <a:chExt cx="363" cy="1392"/>
            </a:xfrm>
          </p:grpSpPr>
          <p:sp>
            <p:nvSpPr>
              <p:cNvPr id="219180" name="Text Box 44"/>
              <p:cNvSpPr txBox="1">
                <a:spLocks noChangeArrowheads="1"/>
              </p:cNvSpPr>
              <p:nvPr/>
            </p:nvSpPr>
            <p:spPr bwMode="auto">
              <a:xfrm>
                <a:off x="2736" y="1968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219181" name="Text Box 45"/>
              <p:cNvSpPr txBox="1">
                <a:spLocks noChangeArrowheads="1"/>
              </p:cNvSpPr>
              <p:nvPr/>
            </p:nvSpPr>
            <p:spPr bwMode="auto">
              <a:xfrm>
                <a:off x="2736" y="2688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219182" name="Text Box 46"/>
              <p:cNvSpPr txBox="1">
                <a:spLocks noChangeArrowheads="1"/>
              </p:cNvSpPr>
              <p:nvPr/>
            </p:nvSpPr>
            <p:spPr bwMode="auto">
              <a:xfrm>
                <a:off x="2736" y="2304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219183" name="Text Box 47"/>
              <p:cNvSpPr txBox="1">
                <a:spLocks noChangeArrowheads="1"/>
              </p:cNvSpPr>
              <p:nvPr/>
            </p:nvSpPr>
            <p:spPr bwMode="auto">
              <a:xfrm>
                <a:off x="2736" y="3072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10</a:t>
                </a:r>
              </a:p>
            </p:txBody>
          </p:sp>
        </p:grpSp>
      </p:grpSp>
      <p:sp>
        <p:nvSpPr>
          <p:cNvPr id="219184" name="Rectangle 48"/>
          <p:cNvSpPr>
            <a:spLocks noChangeArrowheads="1"/>
          </p:cNvSpPr>
          <p:nvPr/>
        </p:nvSpPr>
        <p:spPr bwMode="auto">
          <a:xfrm>
            <a:off x="146564" y="3606552"/>
            <a:ext cx="537686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ü"/>
            </a:pP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m1 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同 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m0,m3,m5,m9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相邻，下标编号：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0001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与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0000,0011,0101,1001</a:t>
            </a:r>
          </a:p>
        </p:txBody>
      </p:sp>
      <p:sp>
        <p:nvSpPr>
          <p:cNvPr id="219185" name="Rectangle 49"/>
          <p:cNvSpPr>
            <a:spLocks noChangeArrowheads="1"/>
          </p:cNvSpPr>
          <p:nvPr/>
        </p:nvSpPr>
        <p:spPr bwMode="auto">
          <a:xfrm>
            <a:off x="140916" y="4838115"/>
            <a:ext cx="606765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ü"/>
            </a:pP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m1 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同 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m4,m8,m10, m13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等不相邻，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下标编号为：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0001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与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0100,1000,1010,1101</a:t>
            </a:r>
          </a:p>
        </p:txBody>
      </p:sp>
    </p:spTree>
    <p:extLst>
      <p:ext uri="{BB962C8B-B14F-4D97-AF65-F5344CB8AC3E}">
        <p14:creationId xmlns:p14="http://schemas.microsoft.com/office/powerpoint/2010/main" val="339072802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9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9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9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84" grpId="0" autoUpdateAnimBg="0"/>
      <p:bldP spid="219185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5DF6F-FBE2-4DD4-848E-D82B5617F091}" type="slidenum">
              <a:rPr lang="en-US" altLang="zh-CN">
                <a:latin typeface="+mn-ea"/>
                <a:ea typeface="+mn-ea"/>
              </a:rPr>
              <a:pPr/>
              <a:t>57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2201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2.4 </a:t>
            </a:r>
            <a:r>
              <a:rPr lang="zh-CN" altLang="en-US" dirty="0"/>
              <a:t>逻辑函数的表格法化简</a:t>
            </a:r>
            <a:r>
              <a:rPr lang="en-US" altLang="zh-CN" dirty="0"/>
              <a:t>(Q-M</a:t>
            </a:r>
            <a:r>
              <a:rPr lang="zh-CN" altLang="en-US" dirty="0"/>
              <a:t>法</a:t>
            </a:r>
            <a:r>
              <a:rPr lang="en-US" altLang="zh-CN" dirty="0"/>
              <a:t>) </a:t>
            </a:r>
          </a:p>
          <a:p>
            <a:pPr lvl="1"/>
            <a:r>
              <a:rPr lang="zh-CN" altLang="en-US" dirty="0"/>
              <a:t>结论：</a:t>
            </a:r>
          </a:p>
          <a:p>
            <a:pPr lvl="1">
              <a:buFont typeface="Wingdings" pitchFamily="2" charset="2"/>
              <a:buNone/>
            </a:pPr>
            <a:r>
              <a:rPr lang="zh-CN" altLang="en-US" dirty="0"/>
              <a:t>    </a:t>
            </a:r>
          </a:p>
        </p:txBody>
      </p:sp>
      <p:sp>
        <p:nvSpPr>
          <p:cNvPr id="220164" name="Rectangle 4"/>
          <p:cNvSpPr>
            <a:spLocks noChangeArrowheads="1"/>
          </p:cNvSpPr>
          <p:nvPr/>
        </p:nvSpPr>
        <p:spPr bwMode="auto">
          <a:xfrm>
            <a:off x="457200" y="2819400"/>
            <a:ext cx="83820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zh-CN" altLang="en-US" sz="2600" b="1" dirty="0">
                <a:latin typeface="华文新魏" pitchFamily="2" charset="-122"/>
                <a:ea typeface="华文新魏" pitchFamily="2" charset="-122"/>
              </a:rPr>
              <a:t>最小项编号中“</a:t>
            </a:r>
            <a:r>
              <a:rPr lang="en-US" altLang="zh-CN" sz="2600" b="1" dirty="0">
                <a:latin typeface="华文新魏" pitchFamily="2" charset="-122"/>
                <a:ea typeface="华文新魏" pitchFamily="2" charset="-122"/>
              </a:rPr>
              <a:t>1”</a:t>
            </a:r>
            <a:r>
              <a:rPr lang="zh-CN" altLang="en-US" sz="2600" b="1" dirty="0">
                <a:latin typeface="华文新魏" pitchFamily="2" charset="-122"/>
                <a:ea typeface="华文新魏" pitchFamily="2" charset="-122"/>
              </a:rPr>
              <a:t>的个数差＝</a:t>
            </a:r>
            <a:r>
              <a:rPr lang="en-US" altLang="zh-CN" sz="2600" b="1" dirty="0">
                <a:latin typeface="华文新魏" pitchFamily="2" charset="-122"/>
                <a:ea typeface="华文新魏" pitchFamily="2" charset="-122"/>
              </a:rPr>
              <a:t>0 </a:t>
            </a:r>
            <a:r>
              <a:rPr lang="zh-CN" altLang="en-US" sz="2600" b="1" dirty="0">
                <a:latin typeface="华文新魏" pitchFamily="2" charset="-122"/>
                <a:ea typeface="华文新魏" pitchFamily="2" charset="-122"/>
              </a:rPr>
              <a:t>，肯定不相邻</a:t>
            </a:r>
          </a:p>
        </p:txBody>
      </p:sp>
      <p:sp>
        <p:nvSpPr>
          <p:cNvPr id="220165" name="Rectangle 5"/>
          <p:cNvSpPr>
            <a:spLocks noChangeArrowheads="1"/>
          </p:cNvSpPr>
          <p:nvPr/>
        </p:nvSpPr>
        <p:spPr bwMode="auto">
          <a:xfrm>
            <a:off x="457200" y="3429000"/>
            <a:ext cx="79248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zh-CN" altLang="en-US" sz="2600" b="1">
                <a:latin typeface="华文新魏" pitchFamily="2" charset="-122"/>
                <a:ea typeface="华文新魏" pitchFamily="2" charset="-122"/>
              </a:rPr>
              <a:t>最小项编号中“</a:t>
            </a:r>
            <a:r>
              <a:rPr lang="en-US" altLang="zh-CN" sz="2600" b="1">
                <a:latin typeface="华文新魏" pitchFamily="2" charset="-122"/>
                <a:ea typeface="华文新魏" pitchFamily="2" charset="-122"/>
              </a:rPr>
              <a:t>1”</a:t>
            </a:r>
            <a:r>
              <a:rPr lang="zh-CN" altLang="en-US" sz="2600" b="1">
                <a:latin typeface="华文新魏" pitchFamily="2" charset="-122"/>
                <a:ea typeface="华文新魏" pitchFamily="2" charset="-122"/>
              </a:rPr>
              <a:t>的个数差</a:t>
            </a:r>
            <a:r>
              <a:rPr lang="en-US" altLang="zh-CN" sz="2600" b="1">
                <a:latin typeface="华文新魏" pitchFamily="2" charset="-122"/>
                <a:ea typeface="华文新魏" pitchFamily="2" charset="-122"/>
              </a:rPr>
              <a:t>&gt;</a:t>
            </a:r>
            <a:r>
              <a:rPr lang="zh-CN" altLang="en-US" sz="2600" b="1">
                <a:latin typeface="华文新魏" pitchFamily="2" charset="-122"/>
                <a:ea typeface="华文新魏" pitchFamily="2" charset="-122"/>
              </a:rPr>
              <a:t>＝</a:t>
            </a:r>
            <a:r>
              <a:rPr lang="en-US" altLang="zh-CN" sz="2600" b="1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2600" b="1">
                <a:latin typeface="华文新魏" pitchFamily="2" charset="-122"/>
                <a:ea typeface="华文新魏" pitchFamily="2" charset="-122"/>
              </a:rPr>
              <a:t>，肯定不相邻</a:t>
            </a:r>
          </a:p>
        </p:txBody>
      </p:sp>
      <p:sp>
        <p:nvSpPr>
          <p:cNvPr id="220166" name="Rectangle 6"/>
          <p:cNvSpPr>
            <a:spLocks noChangeArrowheads="1"/>
          </p:cNvSpPr>
          <p:nvPr/>
        </p:nvSpPr>
        <p:spPr bwMode="auto">
          <a:xfrm>
            <a:off x="838200" y="4038600"/>
            <a:ext cx="73914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b="1">
                <a:latin typeface="华文新魏" pitchFamily="2" charset="-122"/>
                <a:ea typeface="华文新魏" pitchFamily="2" charset="-122"/>
              </a:rPr>
              <a:t>最小项编号中“</a:t>
            </a:r>
            <a:r>
              <a:rPr lang="en-US" altLang="zh-CN" sz="2600" b="1">
                <a:latin typeface="华文新魏" pitchFamily="2" charset="-122"/>
                <a:ea typeface="华文新魏" pitchFamily="2" charset="-122"/>
              </a:rPr>
              <a:t>1”</a:t>
            </a:r>
            <a:r>
              <a:rPr lang="zh-CN" altLang="en-US" sz="2600" b="1">
                <a:latin typeface="华文新魏" pitchFamily="2" charset="-122"/>
                <a:ea typeface="华文新魏" pitchFamily="2" charset="-122"/>
              </a:rPr>
              <a:t>的个数差＝</a:t>
            </a:r>
            <a:r>
              <a:rPr lang="en-US" altLang="zh-CN" sz="2600" b="1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2600" b="1">
                <a:latin typeface="华文新魏" pitchFamily="2" charset="-122"/>
                <a:ea typeface="华文新魏" pitchFamily="2" charset="-122"/>
              </a:rPr>
              <a:t>，可能相邻！</a:t>
            </a:r>
            <a:endParaRPr kumimoji="0" lang="zh-CN" altLang="en-US" sz="180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20167" name="Rectangle 7"/>
          <p:cNvSpPr>
            <a:spLocks noChangeArrowheads="1"/>
          </p:cNvSpPr>
          <p:nvPr/>
        </p:nvSpPr>
        <p:spPr bwMode="auto">
          <a:xfrm>
            <a:off x="304800" y="4706938"/>
            <a:ext cx="8153400" cy="116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Ø"/>
            </a:pPr>
            <a:r>
              <a:rPr lang="zh-CN" altLang="en-US" sz="2600" b="1" dirty="0">
                <a:latin typeface="华文新魏" pitchFamily="2" charset="-122"/>
                <a:ea typeface="华文新魏" pitchFamily="2" charset="-122"/>
              </a:rPr>
              <a:t>按照最小项</a:t>
            </a:r>
            <a:r>
              <a:rPr lang="en-US" altLang="zh-CN" sz="2600" b="1" dirty="0">
                <a:latin typeface="华文新魏" pitchFamily="2" charset="-122"/>
                <a:ea typeface="华文新魏" pitchFamily="2" charset="-122"/>
              </a:rPr>
              <a:t>m</a:t>
            </a:r>
            <a:r>
              <a:rPr lang="en-US" altLang="zh-CN" sz="2600" b="1" baseline="-25000" dirty="0">
                <a:latin typeface="华文新魏" pitchFamily="2" charset="-122"/>
                <a:ea typeface="华文新魏" pitchFamily="2" charset="-122"/>
              </a:rPr>
              <a:t>i</a:t>
            </a:r>
            <a:r>
              <a:rPr lang="zh-CN" altLang="en-US" sz="2600" b="1" dirty="0">
                <a:latin typeface="华文新魏" pitchFamily="2" charset="-122"/>
                <a:ea typeface="华文新魏" pitchFamily="2" charset="-122"/>
              </a:rPr>
              <a:t>下标编号中二进制数“</a:t>
            </a:r>
            <a:r>
              <a:rPr lang="en-US" altLang="zh-CN" sz="2600" b="1" dirty="0">
                <a:latin typeface="华文新魏" pitchFamily="2" charset="-122"/>
                <a:ea typeface="华文新魏" pitchFamily="2" charset="-122"/>
              </a:rPr>
              <a:t>1”</a:t>
            </a:r>
            <a:r>
              <a:rPr lang="zh-CN" altLang="en-US" sz="2600" b="1" dirty="0">
                <a:latin typeface="华文新魏" pitchFamily="2" charset="-122"/>
                <a:ea typeface="华文新魏" pitchFamily="2" charset="-122"/>
              </a:rPr>
              <a:t>的个数进行分组比较，可以化简。</a:t>
            </a:r>
          </a:p>
          <a:p>
            <a:pPr eaLnBrk="0" hangingPunct="0"/>
            <a:endParaRPr kumimoji="0" lang="en-US" altLang="zh-CN" sz="1800" dirty="0"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041936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0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0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0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0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4" grpId="0" autoUpdateAnimBg="0"/>
      <p:bldP spid="220165" grpId="0" autoUpdateAnimBg="0"/>
      <p:bldP spid="220166" grpId="0" autoUpdateAnimBg="0"/>
      <p:bldP spid="220167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C31D6-5124-4616-9518-A651AA26617D}" type="slidenum">
              <a:rPr lang="en-US" altLang="zh-CN"/>
              <a:pPr/>
              <a:t>58</a:t>
            </a:fld>
            <a:endParaRPr lang="en-US" altLang="zh-CN"/>
          </a:p>
        </p:txBody>
      </p:sp>
      <p:sp>
        <p:nvSpPr>
          <p:cNvPr id="2211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/>
              <a:t>2.4 </a:t>
            </a:r>
            <a:r>
              <a:rPr lang="zh-CN" altLang="en-US"/>
              <a:t>逻辑函数的表格法化简</a:t>
            </a:r>
            <a:r>
              <a:rPr lang="en-US" altLang="zh-CN"/>
              <a:t>(Q-M</a:t>
            </a:r>
            <a:r>
              <a:rPr lang="zh-CN" altLang="en-US"/>
              <a:t>法</a:t>
            </a:r>
            <a:r>
              <a:rPr lang="en-US" altLang="zh-CN"/>
              <a:t>)</a:t>
            </a:r>
          </a:p>
          <a:p>
            <a:pPr lvl="1"/>
            <a:r>
              <a:rPr lang="zh-CN" altLang="en-US"/>
              <a:t>表格法化简按照步骤进行：</a:t>
            </a:r>
          </a:p>
          <a:p>
            <a:pPr lvl="2"/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）求出函数全部的质蕴涵项，</a:t>
            </a:r>
          </a:p>
          <a:p>
            <a:pPr lvl="2"/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）从质蕴涵项中选出必要的质蕴涵项。</a:t>
            </a:r>
          </a:p>
          <a:p>
            <a:pPr lvl="2"/>
            <a:endParaRPr lang="zh-CN" altLang="en-US"/>
          </a:p>
          <a:p>
            <a:pPr lvl="2">
              <a:buFont typeface="Wingdings" pitchFamily="2" charset="2"/>
              <a:buNone/>
            </a:pPr>
            <a:r>
              <a:rPr lang="zh-CN" altLang="en-US"/>
              <a:t>蕴涵项：函数“与或”表达式中的每个“与”项称为蕴涵项。</a:t>
            </a:r>
          </a:p>
          <a:p>
            <a:pPr lvl="2">
              <a:buFont typeface="Wingdings" pitchFamily="2" charset="2"/>
              <a:buNone/>
            </a:pPr>
            <a:r>
              <a:rPr lang="zh-CN" altLang="en-US"/>
              <a:t>质蕴涵项：不能通过相邻项合并的蕴涵项称为质蕴涵项。</a:t>
            </a:r>
          </a:p>
          <a:p>
            <a:pPr lvl="2"/>
            <a:endParaRPr lang="zh-CN" altLang="en-US"/>
          </a:p>
          <a:p>
            <a:pPr lvl="2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2560982"/>
      </p:ext>
    </p:extLst>
  </p:cSld>
  <p:clrMapOvr>
    <a:masterClrMapping/>
  </p:clrMapOvr>
  <p:transition spd="slow">
    <p:pull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</a:t>
            </a:r>
          </a:p>
        </p:txBody>
      </p:sp>
      <p:sp>
        <p:nvSpPr>
          <p:cNvPr id="8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18E44-F009-454B-9B8D-9C44C63EF462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2222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2.4 </a:t>
            </a:r>
            <a:r>
              <a:rPr lang="zh-CN" altLang="en-US" dirty="0"/>
              <a:t>逻辑函数的表格法化简</a:t>
            </a:r>
            <a:r>
              <a:rPr lang="en-US" altLang="zh-CN" dirty="0"/>
              <a:t>(Q-M</a:t>
            </a:r>
            <a:r>
              <a:rPr lang="zh-CN" altLang="en-US" dirty="0"/>
              <a:t>法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举例：化简函数</a:t>
            </a:r>
          </a:p>
          <a:p>
            <a:pPr lvl="1"/>
            <a:endParaRPr lang="en-US" altLang="zh-CN" sz="2400" dirty="0"/>
          </a:p>
          <a:p>
            <a:pPr lvl="1"/>
            <a:endParaRPr lang="zh-CN" altLang="en-US" sz="2400" dirty="0"/>
          </a:p>
          <a:p>
            <a:pPr lvl="1"/>
            <a:r>
              <a:rPr lang="zh-CN" altLang="en-US" sz="2400" dirty="0"/>
              <a:t>第一步：</a:t>
            </a:r>
            <a:br>
              <a:rPr lang="en-US" altLang="zh-CN" sz="2400" dirty="0"/>
            </a:br>
            <a:r>
              <a:rPr lang="zh-CN" altLang="en-US" sz="2400" dirty="0"/>
              <a:t>求出函数全部的质蕴涵项</a:t>
            </a:r>
          </a:p>
        </p:txBody>
      </p:sp>
      <p:graphicFrame>
        <p:nvGraphicFramePr>
          <p:cNvPr id="2222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1214339"/>
              </p:ext>
            </p:extLst>
          </p:nvPr>
        </p:nvGraphicFramePr>
        <p:xfrm>
          <a:off x="920750" y="2728913"/>
          <a:ext cx="4532313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64" name="公式" r:id="rId3" imgW="2057400" imgH="266400" progId="Equation.3">
                  <p:embed/>
                </p:oleObj>
              </mc:Choice>
              <mc:Fallback>
                <p:oleObj name="公式" r:id="rId3" imgW="205740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0" y="2728913"/>
                        <a:ext cx="4532313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2297" name="Rectangle 89"/>
          <p:cNvSpPr>
            <a:spLocks noChangeArrowheads="1"/>
          </p:cNvSpPr>
          <p:nvPr/>
        </p:nvSpPr>
        <p:spPr bwMode="auto">
          <a:xfrm>
            <a:off x="1066800" y="4365104"/>
            <a:ext cx="43434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0" lang="en-US" altLang="zh-CN" dirty="0">
                <a:latin typeface="华文新魏" pitchFamily="2" charset="-122"/>
                <a:ea typeface="华文新魏" pitchFamily="2" charset="-122"/>
              </a:rPr>
              <a:t>1</a:t>
            </a:r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）先把</a:t>
            </a:r>
            <a:r>
              <a:rPr kumimoji="0" lang="en-US" altLang="zh-CN" dirty="0">
                <a:latin typeface="华文新魏" pitchFamily="2" charset="-122"/>
                <a:ea typeface="华文新魏" pitchFamily="2" charset="-122"/>
              </a:rPr>
              <a:t>F</a:t>
            </a:r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中的各</a:t>
            </a:r>
            <a:r>
              <a:rPr kumimoji="0" lang="en-US" altLang="zh-CN" dirty="0">
                <a:latin typeface="华文新魏" pitchFamily="2" charset="-122"/>
                <a:ea typeface="华文新魏" pitchFamily="2" charset="-122"/>
              </a:rPr>
              <a:t>m</a:t>
            </a:r>
            <a:r>
              <a:rPr kumimoji="0" lang="en-US" altLang="zh-CN" sz="3200" baseline="-25000" dirty="0">
                <a:latin typeface="华文新魏" pitchFamily="2" charset="-122"/>
                <a:ea typeface="华文新魏" pitchFamily="2" charset="-122"/>
              </a:rPr>
              <a:t>i</a:t>
            </a:r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，按下标</a:t>
            </a:r>
            <a:r>
              <a:rPr kumimoji="0" lang="en-US" altLang="zh-CN" dirty="0" err="1">
                <a:latin typeface="华文新魏" pitchFamily="2" charset="-122"/>
                <a:ea typeface="华文新魏" pitchFamily="2" charset="-122"/>
              </a:rPr>
              <a:t>i</a:t>
            </a:r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中“</a:t>
            </a:r>
            <a:r>
              <a:rPr kumimoji="0" lang="en-US" altLang="zh-CN" dirty="0">
                <a:latin typeface="华文新魏" pitchFamily="2" charset="-122"/>
                <a:ea typeface="华文新魏" pitchFamily="2" charset="-122"/>
              </a:rPr>
              <a:t>1”</a:t>
            </a:r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的个数，由少到多，分组排队列表</a:t>
            </a:r>
            <a:r>
              <a:rPr kumimoji="0" lang="en-US" altLang="zh-CN" dirty="0">
                <a:latin typeface="华文新魏" pitchFamily="2" charset="-122"/>
                <a:ea typeface="华文新魏" pitchFamily="2" charset="-122"/>
              </a:rPr>
              <a:t>(</a:t>
            </a:r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见表</a:t>
            </a:r>
            <a:r>
              <a:rPr kumimoji="0" lang="en-US" altLang="zh-CN" dirty="0">
                <a:latin typeface="华文新魏" pitchFamily="2" charset="-122"/>
                <a:ea typeface="华文新魏" pitchFamily="2" charset="-122"/>
              </a:rPr>
              <a:t>I) </a:t>
            </a:r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。组号是</a:t>
            </a:r>
            <a:r>
              <a:rPr kumimoji="0" lang="en-US" altLang="zh-CN" dirty="0">
                <a:latin typeface="华文新魏" pitchFamily="2" charset="-122"/>
                <a:ea typeface="华文新魏" pitchFamily="2" charset="-122"/>
              </a:rPr>
              <a:t>m</a:t>
            </a:r>
            <a:r>
              <a:rPr kumimoji="0" lang="en-US" altLang="zh-CN" sz="3200" baseline="-25000" dirty="0">
                <a:latin typeface="华文新魏" pitchFamily="2" charset="-122"/>
                <a:ea typeface="华文新魏" pitchFamily="2" charset="-122"/>
              </a:rPr>
              <a:t>i</a:t>
            </a:r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中</a:t>
            </a:r>
            <a:r>
              <a:rPr kumimoji="0" lang="en-US" altLang="zh-CN" dirty="0" err="1">
                <a:latin typeface="华文新魏" pitchFamily="2" charset="-122"/>
                <a:ea typeface="华文新魏" pitchFamily="2" charset="-122"/>
              </a:rPr>
              <a:t>i</a:t>
            </a:r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所包含“</a:t>
            </a:r>
            <a:r>
              <a:rPr kumimoji="0" lang="en-US" altLang="zh-CN" dirty="0">
                <a:latin typeface="华文新魏" pitchFamily="2" charset="-122"/>
                <a:ea typeface="华文新魏" pitchFamily="2" charset="-122"/>
              </a:rPr>
              <a:t>1”</a:t>
            </a:r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的个数。</a:t>
            </a:r>
          </a:p>
        </p:txBody>
      </p:sp>
      <p:grpSp>
        <p:nvGrpSpPr>
          <p:cNvPr id="222373" name="Group 165"/>
          <p:cNvGrpSpPr>
            <a:grpSpLocks/>
          </p:cNvGrpSpPr>
          <p:nvPr/>
        </p:nvGrpSpPr>
        <p:grpSpPr bwMode="auto">
          <a:xfrm>
            <a:off x="5796136" y="2057400"/>
            <a:ext cx="2895600" cy="4489450"/>
            <a:chOff x="3840" y="1296"/>
            <a:chExt cx="1824" cy="2828"/>
          </a:xfrm>
        </p:grpSpPr>
        <p:grpSp>
          <p:nvGrpSpPr>
            <p:cNvPr id="222298" name="Group 90"/>
            <p:cNvGrpSpPr>
              <a:grpSpLocks/>
            </p:cNvGrpSpPr>
            <p:nvPr/>
          </p:nvGrpSpPr>
          <p:grpSpPr bwMode="auto">
            <a:xfrm>
              <a:off x="3871" y="1296"/>
              <a:ext cx="1793" cy="2828"/>
              <a:chOff x="668" y="1056"/>
              <a:chExt cx="1985" cy="2828"/>
            </a:xfrm>
          </p:grpSpPr>
          <p:sp>
            <p:nvSpPr>
              <p:cNvPr id="222299" name="Rectangle 91"/>
              <p:cNvSpPr>
                <a:spLocks noChangeArrowheads="1"/>
              </p:cNvSpPr>
              <p:nvPr/>
            </p:nvSpPr>
            <p:spPr bwMode="auto">
              <a:xfrm>
                <a:off x="2427" y="3635"/>
                <a:ext cx="226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222300" name="Rectangle 92"/>
              <p:cNvSpPr>
                <a:spLocks noChangeArrowheads="1"/>
              </p:cNvSpPr>
              <p:nvPr/>
            </p:nvSpPr>
            <p:spPr bwMode="auto">
              <a:xfrm>
                <a:off x="2200" y="3635"/>
                <a:ext cx="22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222301" name="Rectangle 93"/>
              <p:cNvSpPr>
                <a:spLocks noChangeArrowheads="1"/>
              </p:cNvSpPr>
              <p:nvPr/>
            </p:nvSpPr>
            <p:spPr bwMode="auto">
              <a:xfrm>
                <a:off x="1973" y="3635"/>
                <a:ext cx="22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222302" name="Rectangle 94"/>
              <p:cNvSpPr>
                <a:spLocks noChangeArrowheads="1"/>
              </p:cNvSpPr>
              <p:nvPr/>
            </p:nvSpPr>
            <p:spPr bwMode="auto">
              <a:xfrm>
                <a:off x="1746" y="3635"/>
                <a:ext cx="22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222303" name="Rectangle 95"/>
              <p:cNvSpPr>
                <a:spLocks noChangeArrowheads="1"/>
              </p:cNvSpPr>
              <p:nvPr/>
            </p:nvSpPr>
            <p:spPr bwMode="auto">
              <a:xfrm>
                <a:off x="1111" y="3635"/>
                <a:ext cx="635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15</a:t>
                </a:r>
              </a:p>
            </p:txBody>
          </p:sp>
          <p:sp>
            <p:nvSpPr>
              <p:cNvPr id="222304" name="Rectangle 96"/>
              <p:cNvSpPr>
                <a:spLocks noChangeArrowheads="1"/>
              </p:cNvSpPr>
              <p:nvPr/>
            </p:nvSpPr>
            <p:spPr bwMode="auto">
              <a:xfrm>
                <a:off x="2427" y="3386"/>
                <a:ext cx="226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222305" name="Rectangle 97"/>
              <p:cNvSpPr>
                <a:spLocks noChangeArrowheads="1"/>
              </p:cNvSpPr>
              <p:nvPr/>
            </p:nvSpPr>
            <p:spPr bwMode="auto">
              <a:xfrm>
                <a:off x="2200" y="3386"/>
                <a:ext cx="22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0</a:t>
                </a:r>
              </a:p>
            </p:txBody>
          </p:sp>
          <p:sp>
            <p:nvSpPr>
              <p:cNvPr id="222306" name="Rectangle 98"/>
              <p:cNvSpPr>
                <a:spLocks noChangeArrowheads="1"/>
              </p:cNvSpPr>
              <p:nvPr/>
            </p:nvSpPr>
            <p:spPr bwMode="auto">
              <a:xfrm>
                <a:off x="1973" y="3386"/>
                <a:ext cx="22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222307" name="Rectangle 99"/>
              <p:cNvSpPr>
                <a:spLocks noChangeArrowheads="1"/>
              </p:cNvSpPr>
              <p:nvPr/>
            </p:nvSpPr>
            <p:spPr bwMode="auto">
              <a:xfrm>
                <a:off x="1746" y="3386"/>
                <a:ext cx="22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222308" name="Rectangle 100"/>
              <p:cNvSpPr>
                <a:spLocks noChangeArrowheads="1"/>
              </p:cNvSpPr>
              <p:nvPr/>
            </p:nvSpPr>
            <p:spPr bwMode="auto">
              <a:xfrm>
                <a:off x="1111" y="3386"/>
                <a:ext cx="635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13</a:t>
                </a:r>
              </a:p>
            </p:txBody>
          </p:sp>
          <p:sp>
            <p:nvSpPr>
              <p:cNvPr id="222309" name="Rectangle 101"/>
              <p:cNvSpPr>
                <a:spLocks noChangeArrowheads="1"/>
              </p:cNvSpPr>
              <p:nvPr/>
            </p:nvSpPr>
            <p:spPr bwMode="auto">
              <a:xfrm>
                <a:off x="668" y="3386"/>
                <a:ext cx="443" cy="4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3</a:t>
                </a:r>
              </a:p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4</a:t>
                </a:r>
              </a:p>
            </p:txBody>
          </p:sp>
          <p:sp>
            <p:nvSpPr>
              <p:cNvPr id="222310" name="Rectangle 102"/>
              <p:cNvSpPr>
                <a:spLocks noChangeArrowheads="1"/>
              </p:cNvSpPr>
              <p:nvPr/>
            </p:nvSpPr>
            <p:spPr bwMode="auto">
              <a:xfrm>
                <a:off x="2427" y="3137"/>
                <a:ext cx="226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0</a:t>
                </a:r>
              </a:p>
            </p:txBody>
          </p:sp>
          <p:sp>
            <p:nvSpPr>
              <p:cNvPr id="222311" name="Rectangle 103"/>
              <p:cNvSpPr>
                <a:spLocks noChangeArrowheads="1"/>
              </p:cNvSpPr>
              <p:nvPr/>
            </p:nvSpPr>
            <p:spPr bwMode="auto">
              <a:xfrm>
                <a:off x="2200" y="3137"/>
                <a:ext cx="22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0</a:t>
                </a:r>
              </a:p>
            </p:txBody>
          </p:sp>
          <p:sp>
            <p:nvSpPr>
              <p:cNvPr id="222312" name="Rectangle 104"/>
              <p:cNvSpPr>
                <a:spLocks noChangeArrowheads="1"/>
              </p:cNvSpPr>
              <p:nvPr/>
            </p:nvSpPr>
            <p:spPr bwMode="auto">
              <a:xfrm>
                <a:off x="1973" y="3137"/>
                <a:ext cx="22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222313" name="Rectangle 105"/>
              <p:cNvSpPr>
                <a:spLocks noChangeArrowheads="1"/>
              </p:cNvSpPr>
              <p:nvPr/>
            </p:nvSpPr>
            <p:spPr bwMode="auto">
              <a:xfrm>
                <a:off x="1746" y="3137"/>
                <a:ext cx="22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222314" name="Rectangle 106"/>
              <p:cNvSpPr>
                <a:spLocks noChangeArrowheads="1"/>
              </p:cNvSpPr>
              <p:nvPr/>
            </p:nvSpPr>
            <p:spPr bwMode="auto">
              <a:xfrm>
                <a:off x="1111" y="3137"/>
                <a:ext cx="635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12</a:t>
                </a:r>
              </a:p>
            </p:txBody>
          </p:sp>
          <p:sp>
            <p:nvSpPr>
              <p:cNvPr id="222315" name="Rectangle 107"/>
              <p:cNvSpPr>
                <a:spLocks noChangeArrowheads="1"/>
              </p:cNvSpPr>
              <p:nvPr/>
            </p:nvSpPr>
            <p:spPr bwMode="auto">
              <a:xfrm>
                <a:off x="2427" y="2888"/>
                <a:ext cx="226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0</a:t>
                </a:r>
              </a:p>
            </p:txBody>
          </p:sp>
          <p:sp>
            <p:nvSpPr>
              <p:cNvPr id="222316" name="Rectangle 108"/>
              <p:cNvSpPr>
                <a:spLocks noChangeArrowheads="1"/>
              </p:cNvSpPr>
              <p:nvPr/>
            </p:nvSpPr>
            <p:spPr bwMode="auto">
              <a:xfrm>
                <a:off x="2200" y="2888"/>
                <a:ext cx="22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222317" name="Rectangle 109"/>
              <p:cNvSpPr>
                <a:spLocks noChangeArrowheads="1"/>
              </p:cNvSpPr>
              <p:nvPr/>
            </p:nvSpPr>
            <p:spPr bwMode="auto">
              <a:xfrm>
                <a:off x="1973" y="2888"/>
                <a:ext cx="22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0</a:t>
                </a:r>
              </a:p>
            </p:txBody>
          </p:sp>
          <p:sp>
            <p:nvSpPr>
              <p:cNvPr id="222318" name="Rectangle 110"/>
              <p:cNvSpPr>
                <a:spLocks noChangeArrowheads="1"/>
              </p:cNvSpPr>
              <p:nvPr/>
            </p:nvSpPr>
            <p:spPr bwMode="auto">
              <a:xfrm>
                <a:off x="1746" y="2888"/>
                <a:ext cx="22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222319" name="Rectangle 111"/>
              <p:cNvSpPr>
                <a:spLocks noChangeArrowheads="1"/>
              </p:cNvSpPr>
              <p:nvPr/>
            </p:nvSpPr>
            <p:spPr bwMode="auto">
              <a:xfrm>
                <a:off x="1111" y="2888"/>
                <a:ext cx="635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10</a:t>
                </a:r>
              </a:p>
            </p:txBody>
          </p:sp>
          <p:sp>
            <p:nvSpPr>
              <p:cNvPr id="222320" name="Rectangle 112"/>
              <p:cNvSpPr>
                <a:spLocks noChangeArrowheads="1"/>
              </p:cNvSpPr>
              <p:nvPr/>
            </p:nvSpPr>
            <p:spPr bwMode="auto">
              <a:xfrm>
                <a:off x="2427" y="2639"/>
                <a:ext cx="226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222321" name="Rectangle 113"/>
              <p:cNvSpPr>
                <a:spLocks noChangeArrowheads="1"/>
              </p:cNvSpPr>
              <p:nvPr/>
            </p:nvSpPr>
            <p:spPr bwMode="auto">
              <a:xfrm>
                <a:off x="2200" y="2639"/>
                <a:ext cx="22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0</a:t>
                </a:r>
              </a:p>
            </p:txBody>
          </p:sp>
          <p:sp>
            <p:nvSpPr>
              <p:cNvPr id="222322" name="Rectangle 114"/>
              <p:cNvSpPr>
                <a:spLocks noChangeArrowheads="1"/>
              </p:cNvSpPr>
              <p:nvPr/>
            </p:nvSpPr>
            <p:spPr bwMode="auto">
              <a:xfrm>
                <a:off x="1973" y="2639"/>
                <a:ext cx="22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0</a:t>
                </a:r>
              </a:p>
            </p:txBody>
          </p:sp>
          <p:sp>
            <p:nvSpPr>
              <p:cNvPr id="222323" name="Rectangle 115"/>
              <p:cNvSpPr>
                <a:spLocks noChangeArrowheads="1"/>
              </p:cNvSpPr>
              <p:nvPr/>
            </p:nvSpPr>
            <p:spPr bwMode="auto">
              <a:xfrm>
                <a:off x="1746" y="2639"/>
                <a:ext cx="22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222324" name="Rectangle 116"/>
              <p:cNvSpPr>
                <a:spLocks noChangeArrowheads="1"/>
              </p:cNvSpPr>
              <p:nvPr/>
            </p:nvSpPr>
            <p:spPr bwMode="auto">
              <a:xfrm>
                <a:off x="1111" y="2639"/>
                <a:ext cx="635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9</a:t>
                </a:r>
              </a:p>
            </p:txBody>
          </p:sp>
          <p:sp>
            <p:nvSpPr>
              <p:cNvPr id="222325" name="Rectangle 117"/>
              <p:cNvSpPr>
                <a:spLocks noChangeArrowheads="1"/>
              </p:cNvSpPr>
              <p:nvPr/>
            </p:nvSpPr>
            <p:spPr bwMode="auto">
              <a:xfrm>
                <a:off x="2427" y="2390"/>
                <a:ext cx="226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0</a:t>
                </a:r>
              </a:p>
            </p:txBody>
          </p:sp>
          <p:sp>
            <p:nvSpPr>
              <p:cNvPr id="222326" name="Rectangle 118"/>
              <p:cNvSpPr>
                <a:spLocks noChangeArrowheads="1"/>
              </p:cNvSpPr>
              <p:nvPr/>
            </p:nvSpPr>
            <p:spPr bwMode="auto">
              <a:xfrm>
                <a:off x="2200" y="2390"/>
                <a:ext cx="22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222327" name="Rectangle 119"/>
              <p:cNvSpPr>
                <a:spLocks noChangeArrowheads="1"/>
              </p:cNvSpPr>
              <p:nvPr/>
            </p:nvSpPr>
            <p:spPr bwMode="auto">
              <a:xfrm>
                <a:off x="1973" y="2390"/>
                <a:ext cx="22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222328" name="Rectangle 120"/>
              <p:cNvSpPr>
                <a:spLocks noChangeArrowheads="1"/>
              </p:cNvSpPr>
              <p:nvPr/>
            </p:nvSpPr>
            <p:spPr bwMode="auto">
              <a:xfrm>
                <a:off x="1746" y="2390"/>
                <a:ext cx="22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0</a:t>
                </a:r>
              </a:p>
            </p:txBody>
          </p:sp>
          <p:sp>
            <p:nvSpPr>
              <p:cNvPr id="222329" name="Rectangle 121"/>
              <p:cNvSpPr>
                <a:spLocks noChangeArrowheads="1"/>
              </p:cNvSpPr>
              <p:nvPr/>
            </p:nvSpPr>
            <p:spPr bwMode="auto">
              <a:xfrm>
                <a:off x="1111" y="2390"/>
                <a:ext cx="635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6</a:t>
                </a:r>
              </a:p>
            </p:txBody>
          </p:sp>
          <p:sp>
            <p:nvSpPr>
              <p:cNvPr id="222330" name="Rectangle 122"/>
              <p:cNvSpPr>
                <a:spLocks noChangeArrowheads="1"/>
              </p:cNvSpPr>
              <p:nvPr/>
            </p:nvSpPr>
            <p:spPr bwMode="auto">
              <a:xfrm>
                <a:off x="668" y="2390"/>
                <a:ext cx="443" cy="9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en-US" altLang="zh-CN" sz="2000"/>
              </a:p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2</a:t>
                </a:r>
              </a:p>
            </p:txBody>
          </p:sp>
          <p:sp>
            <p:nvSpPr>
              <p:cNvPr id="222331" name="Rectangle 123"/>
              <p:cNvSpPr>
                <a:spLocks noChangeArrowheads="1"/>
              </p:cNvSpPr>
              <p:nvPr/>
            </p:nvSpPr>
            <p:spPr bwMode="auto">
              <a:xfrm>
                <a:off x="2427" y="2141"/>
                <a:ext cx="226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0</a:t>
                </a:r>
              </a:p>
            </p:txBody>
          </p:sp>
          <p:sp>
            <p:nvSpPr>
              <p:cNvPr id="222332" name="Rectangle 124"/>
              <p:cNvSpPr>
                <a:spLocks noChangeArrowheads="1"/>
              </p:cNvSpPr>
              <p:nvPr/>
            </p:nvSpPr>
            <p:spPr bwMode="auto">
              <a:xfrm>
                <a:off x="2200" y="2141"/>
                <a:ext cx="22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0</a:t>
                </a:r>
              </a:p>
            </p:txBody>
          </p:sp>
          <p:sp>
            <p:nvSpPr>
              <p:cNvPr id="222333" name="Rectangle 125"/>
              <p:cNvSpPr>
                <a:spLocks noChangeArrowheads="1"/>
              </p:cNvSpPr>
              <p:nvPr/>
            </p:nvSpPr>
            <p:spPr bwMode="auto">
              <a:xfrm>
                <a:off x="1973" y="2141"/>
                <a:ext cx="22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0</a:t>
                </a:r>
              </a:p>
            </p:txBody>
          </p:sp>
          <p:sp>
            <p:nvSpPr>
              <p:cNvPr id="222334" name="Rectangle 126"/>
              <p:cNvSpPr>
                <a:spLocks noChangeArrowheads="1"/>
              </p:cNvSpPr>
              <p:nvPr/>
            </p:nvSpPr>
            <p:spPr bwMode="auto">
              <a:xfrm>
                <a:off x="1746" y="2141"/>
                <a:ext cx="22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222335" name="Rectangle 127"/>
              <p:cNvSpPr>
                <a:spLocks noChangeArrowheads="1"/>
              </p:cNvSpPr>
              <p:nvPr/>
            </p:nvSpPr>
            <p:spPr bwMode="auto">
              <a:xfrm>
                <a:off x="1111" y="2141"/>
                <a:ext cx="635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8</a:t>
                </a:r>
              </a:p>
            </p:txBody>
          </p:sp>
          <p:sp>
            <p:nvSpPr>
              <p:cNvPr id="222336" name="Rectangle 128"/>
              <p:cNvSpPr>
                <a:spLocks noChangeArrowheads="1"/>
              </p:cNvSpPr>
              <p:nvPr/>
            </p:nvSpPr>
            <p:spPr bwMode="auto">
              <a:xfrm>
                <a:off x="2427" y="1892"/>
                <a:ext cx="226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0</a:t>
                </a:r>
              </a:p>
            </p:txBody>
          </p:sp>
          <p:sp>
            <p:nvSpPr>
              <p:cNvPr id="222337" name="Rectangle 129"/>
              <p:cNvSpPr>
                <a:spLocks noChangeArrowheads="1"/>
              </p:cNvSpPr>
              <p:nvPr/>
            </p:nvSpPr>
            <p:spPr bwMode="auto">
              <a:xfrm>
                <a:off x="2200" y="1892"/>
                <a:ext cx="22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0</a:t>
                </a:r>
              </a:p>
            </p:txBody>
          </p:sp>
          <p:sp>
            <p:nvSpPr>
              <p:cNvPr id="222338" name="Rectangle 130"/>
              <p:cNvSpPr>
                <a:spLocks noChangeArrowheads="1"/>
              </p:cNvSpPr>
              <p:nvPr/>
            </p:nvSpPr>
            <p:spPr bwMode="auto">
              <a:xfrm>
                <a:off x="1973" y="1892"/>
                <a:ext cx="22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222339" name="Rectangle 131"/>
              <p:cNvSpPr>
                <a:spLocks noChangeArrowheads="1"/>
              </p:cNvSpPr>
              <p:nvPr/>
            </p:nvSpPr>
            <p:spPr bwMode="auto">
              <a:xfrm>
                <a:off x="1746" y="1892"/>
                <a:ext cx="22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0</a:t>
                </a:r>
              </a:p>
            </p:txBody>
          </p:sp>
          <p:sp>
            <p:nvSpPr>
              <p:cNvPr id="222340" name="Rectangle 132"/>
              <p:cNvSpPr>
                <a:spLocks noChangeArrowheads="1"/>
              </p:cNvSpPr>
              <p:nvPr/>
            </p:nvSpPr>
            <p:spPr bwMode="auto">
              <a:xfrm>
                <a:off x="1111" y="1892"/>
                <a:ext cx="635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4</a:t>
                </a:r>
              </a:p>
            </p:txBody>
          </p:sp>
          <p:sp>
            <p:nvSpPr>
              <p:cNvPr id="222341" name="Rectangle 133"/>
              <p:cNvSpPr>
                <a:spLocks noChangeArrowheads="1"/>
              </p:cNvSpPr>
              <p:nvPr/>
            </p:nvSpPr>
            <p:spPr bwMode="auto">
              <a:xfrm>
                <a:off x="2427" y="1643"/>
                <a:ext cx="226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0</a:t>
                </a:r>
              </a:p>
            </p:txBody>
          </p:sp>
          <p:sp>
            <p:nvSpPr>
              <p:cNvPr id="222342" name="Rectangle 134"/>
              <p:cNvSpPr>
                <a:spLocks noChangeArrowheads="1"/>
              </p:cNvSpPr>
              <p:nvPr/>
            </p:nvSpPr>
            <p:spPr bwMode="auto">
              <a:xfrm>
                <a:off x="2200" y="1643"/>
                <a:ext cx="22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222343" name="Rectangle 135"/>
              <p:cNvSpPr>
                <a:spLocks noChangeArrowheads="1"/>
              </p:cNvSpPr>
              <p:nvPr/>
            </p:nvSpPr>
            <p:spPr bwMode="auto">
              <a:xfrm>
                <a:off x="1973" y="1643"/>
                <a:ext cx="22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0</a:t>
                </a:r>
              </a:p>
            </p:txBody>
          </p:sp>
          <p:sp>
            <p:nvSpPr>
              <p:cNvPr id="222344" name="Rectangle 136"/>
              <p:cNvSpPr>
                <a:spLocks noChangeArrowheads="1"/>
              </p:cNvSpPr>
              <p:nvPr/>
            </p:nvSpPr>
            <p:spPr bwMode="auto">
              <a:xfrm>
                <a:off x="1746" y="1643"/>
                <a:ext cx="22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0</a:t>
                </a:r>
              </a:p>
            </p:txBody>
          </p:sp>
          <p:sp>
            <p:nvSpPr>
              <p:cNvPr id="222345" name="Rectangle 137"/>
              <p:cNvSpPr>
                <a:spLocks noChangeArrowheads="1"/>
              </p:cNvSpPr>
              <p:nvPr/>
            </p:nvSpPr>
            <p:spPr bwMode="auto">
              <a:xfrm>
                <a:off x="1111" y="1643"/>
                <a:ext cx="635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2</a:t>
                </a:r>
              </a:p>
            </p:txBody>
          </p:sp>
          <p:sp>
            <p:nvSpPr>
              <p:cNvPr id="222346" name="Rectangle 138"/>
              <p:cNvSpPr>
                <a:spLocks noChangeArrowheads="1"/>
              </p:cNvSpPr>
              <p:nvPr/>
            </p:nvSpPr>
            <p:spPr bwMode="auto">
              <a:xfrm>
                <a:off x="668" y="1643"/>
                <a:ext cx="443" cy="7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en-US" altLang="zh-CN" sz="2000"/>
              </a:p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222347" name="Rectangle 139"/>
              <p:cNvSpPr>
                <a:spLocks noChangeArrowheads="1"/>
              </p:cNvSpPr>
              <p:nvPr/>
            </p:nvSpPr>
            <p:spPr bwMode="auto">
              <a:xfrm>
                <a:off x="2427" y="1344"/>
                <a:ext cx="226" cy="2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A</a:t>
                </a:r>
              </a:p>
            </p:txBody>
          </p:sp>
          <p:sp>
            <p:nvSpPr>
              <p:cNvPr id="222348" name="Rectangle 140"/>
              <p:cNvSpPr>
                <a:spLocks noChangeArrowheads="1"/>
              </p:cNvSpPr>
              <p:nvPr/>
            </p:nvSpPr>
            <p:spPr bwMode="auto">
              <a:xfrm>
                <a:off x="2200" y="1344"/>
                <a:ext cx="227" cy="2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B</a:t>
                </a:r>
              </a:p>
            </p:txBody>
          </p:sp>
          <p:sp>
            <p:nvSpPr>
              <p:cNvPr id="222349" name="Rectangle 141"/>
              <p:cNvSpPr>
                <a:spLocks noChangeArrowheads="1"/>
              </p:cNvSpPr>
              <p:nvPr/>
            </p:nvSpPr>
            <p:spPr bwMode="auto">
              <a:xfrm>
                <a:off x="1973" y="1344"/>
                <a:ext cx="227" cy="2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C</a:t>
                </a:r>
              </a:p>
            </p:txBody>
          </p:sp>
          <p:sp>
            <p:nvSpPr>
              <p:cNvPr id="222350" name="Rectangle 142"/>
              <p:cNvSpPr>
                <a:spLocks noChangeArrowheads="1"/>
              </p:cNvSpPr>
              <p:nvPr/>
            </p:nvSpPr>
            <p:spPr bwMode="auto">
              <a:xfrm>
                <a:off x="1746" y="1344"/>
                <a:ext cx="227" cy="2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D</a:t>
                </a:r>
              </a:p>
            </p:txBody>
          </p:sp>
          <p:sp>
            <p:nvSpPr>
              <p:cNvPr id="222351" name="Rectangle 143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635" cy="2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zh-CN" altLang="en-US" sz="2000"/>
                  <a:t>最小项</a:t>
                </a:r>
              </a:p>
            </p:txBody>
          </p:sp>
          <p:sp>
            <p:nvSpPr>
              <p:cNvPr id="222352" name="Rectangle 144"/>
              <p:cNvSpPr>
                <a:spLocks noChangeArrowheads="1"/>
              </p:cNvSpPr>
              <p:nvPr/>
            </p:nvSpPr>
            <p:spPr bwMode="auto">
              <a:xfrm>
                <a:off x="668" y="1344"/>
                <a:ext cx="443" cy="2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zh-CN" altLang="en-US" sz="2000"/>
                  <a:t>组号</a:t>
                </a:r>
              </a:p>
            </p:txBody>
          </p:sp>
          <p:sp>
            <p:nvSpPr>
              <p:cNvPr id="222353" name="Line 145"/>
              <p:cNvSpPr>
                <a:spLocks noChangeShapeType="1"/>
              </p:cNvSpPr>
              <p:nvPr/>
            </p:nvSpPr>
            <p:spPr bwMode="auto">
              <a:xfrm>
                <a:off x="668" y="1344"/>
                <a:ext cx="1985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endParaRPr lang="zh-CN" altLang="en-US"/>
              </a:p>
            </p:txBody>
          </p:sp>
          <p:sp>
            <p:nvSpPr>
              <p:cNvPr id="222354" name="Line 146"/>
              <p:cNvSpPr>
                <a:spLocks noChangeShapeType="1"/>
              </p:cNvSpPr>
              <p:nvPr/>
            </p:nvSpPr>
            <p:spPr bwMode="auto">
              <a:xfrm>
                <a:off x="668" y="1643"/>
                <a:ext cx="198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endParaRPr lang="zh-CN" altLang="en-US"/>
              </a:p>
            </p:txBody>
          </p:sp>
          <p:sp>
            <p:nvSpPr>
              <p:cNvPr id="222355" name="Line 147"/>
              <p:cNvSpPr>
                <a:spLocks noChangeShapeType="1"/>
              </p:cNvSpPr>
              <p:nvPr/>
            </p:nvSpPr>
            <p:spPr bwMode="auto">
              <a:xfrm>
                <a:off x="668" y="2390"/>
                <a:ext cx="198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endParaRPr lang="zh-CN" altLang="en-US"/>
              </a:p>
            </p:txBody>
          </p:sp>
          <p:sp>
            <p:nvSpPr>
              <p:cNvPr id="222356" name="Line 148"/>
              <p:cNvSpPr>
                <a:spLocks noChangeShapeType="1"/>
              </p:cNvSpPr>
              <p:nvPr/>
            </p:nvSpPr>
            <p:spPr bwMode="auto">
              <a:xfrm>
                <a:off x="668" y="3386"/>
                <a:ext cx="198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endParaRPr lang="zh-CN" altLang="en-US"/>
              </a:p>
            </p:txBody>
          </p:sp>
          <p:sp>
            <p:nvSpPr>
              <p:cNvPr id="222357" name="Line 149"/>
              <p:cNvSpPr>
                <a:spLocks noChangeShapeType="1"/>
              </p:cNvSpPr>
              <p:nvPr/>
            </p:nvSpPr>
            <p:spPr bwMode="auto">
              <a:xfrm>
                <a:off x="668" y="3884"/>
                <a:ext cx="1985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endParaRPr lang="zh-CN" altLang="en-US"/>
              </a:p>
            </p:txBody>
          </p:sp>
          <p:sp>
            <p:nvSpPr>
              <p:cNvPr id="222358" name="Line 150"/>
              <p:cNvSpPr>
                <a:spLocks noChangeShapeType="1"/>
              </p:cNvSpPr>
              <p:nvPr/>
            </p:nvSpPr>
            <p:spPr bwMode="auto">
              <a:xfrm>
                <a:off x="668" y="1344"/>
                <a:ext cx="0" cy="254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endParaRPr lang="zh-CN" altLang="en-US"/>
              </a:p>
            </p:txBody>
          </p:sp>
          <p:sp>
            <p:nvSpPr>
              <p:cNvPr id="222359" name="Line 151"/>
              <p:cNvSpPr>
                <a:spLocks noChangeShapeType="1"/>
              </p:cNvSpPr>
              <p:nvPr/>
            </p:nvSpPr>
            <p:spPr bwMode="auto">
              <a:xfrm>
                <a:off x="1111" y="1344"/>
                <a:ext cx="0" cy="25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endParaRPr lang="zh-CN" altLang="en-US"/>
              </a:p>
            </p:txBody>
          </p:sp>
          <p:sp>
            <p:nvSpPr>
              <p:cNvPr id="222360" name="Line 152"/>
              <p:cNvSpPr>
                <a:spLocks noChangeShapeType="1"/>
              </p:cNvSpPr>
              <p:nvPr/>
            </p:nvSpPr>
            <p:spPr bwMode="auto">
              <a:xfrm>
                <a:off x="1746" y="1344"/>
                <a:ext cx="0" cy="25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endParaRPr lang="zh-CN" altLang="en-US"/>
              </a:p>
            </p:txBody>
          </p:sp>
          <p:sp>
            <p:nvSpPr>
              <p:cNvPr id="222361" name="Line 153"/>
              <p:cNvSpPr>
                <a:spLocks noChangeShapeType="1"/>
              </p:cNvSpPr>
              <p:nvPr/>
            </p:nvSpPr>
            <p:spPr bwMode="auto">
              <a:xfrm>
                <a:off x="1973" y="1344"/>
                <a:ext cx="0" cy="25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endParaRPr lang="zh-CN" altLang="en-US"/>
              </a:p>
            </p:txBody>
          </p:sp>
          <p:sp>
            <p:nvSpPr>
              <p:cNvPr id="222362" name="Line 154"/>
              <p:cNvSpPr>
                <a:spLocks noChangeShapeType="1"/>
              </p:cNvSpPr>
              <p:nvPr/>
            </p:nvSpPr>
            <p:spPr bwMode="auto">
              <a:xfrm>
                <a:off x="2200" y="1344"/>
                <a:ext cx="0" cy="25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endParaRPr lang="zh-CN" altLang="en-US"/>
              </a:p>
            </p:txBody>
          </p:sp>
          <p:sp>
            <p:nvSpPr>
              <p:cNvPr id="222363" name="Line 155"/>
              <p:cNvSpPr>
                <a:spLocks noChangeShapeType="1"/>
              </p:cNvSpPr>
              <p:nvPr/>
            </p:nvSpPr>
            <p:spPr bwMode="auto">
              <a:xfrm>
                <a:off x="2427" y="1344"/>
                <a:ext cx="0" cy="25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endParaRPr lang="zh-CN" altLang="en-US"/>
              </a:p>
            </p:txBody>
          </p:sp>
          <p:sp>
            <p:nvSpPr>
              <p:cNvPr id="222364" name="Line 156"/>
              <p:cNvSpPr>
                <a:spLocks noChangeShapeType="1"/>
              </p:cNvSpPr>
              <p:nvPr/>
            </p:nvSpPr>
            <p:spPr bwMode="auto">
              <a:xfrm>
                <a:off x="2653" y="1344"/>
                <a:ext cx="0" cy="254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endParaRPr lang="zh-CN" altLang="en-US"/>
              </a:p>
            </p:txBody>
          </p:sp>
          <p:sp>
            <p:nvSpPr>
              <p:cNvPr id="222365" name="Line 157"/>
              <p:cNvSpPr>
                <a:spLocks noChangeShapeType="1"/>
              </p:cNvSpPr>
              <p:nvPr/>
            </p:nvSpPr>
            <p:spPr bwMode="auto">
              <a:xfrm>
                <a:off x="1111" y="1892"/>
                <a:ext cx="154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endParaRPr lang="zh-CN" altLang="en-US"/>
              </a:p>
            </p:txBody>
          </p:sp>
          <p:sp>
            <p:nvSpPr>
              <p:cNvPr id="222366" name="Line 158"/>
              <p:cNvSpPr>
                <a:spLocks noChangeShapeType="1"/>
              </p:cNvSpPr>
              <p:nvPr/>
            </p:nvSpPr>
            <p:spPr bwMode="auto">
              <a:xfrm>
                <a:off x="1111" y="2141"/>
                <a:ext cx="154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endParaRPr lang="zh-CN" altLang="en-US"/>
              </a:p>
            </p:txBody>
          </p:sp>
          <p:sp>
            <p:nvSpPr>
              <p:cNvPr id="222367" name="Line 159"/>
              <p:cNvSpPr>
                <a:spLocks noChangeShapeType="1"/>
              </p:cNvSpPr>
              <p:nvPr/>
            </p:nvSpPr>
            <p:spPr bwMode="auto">
              <a:xfrm>
                <a:off x="1111" y="2639"/>
                <a:ext cx="154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endParaRPr lang="zh-CN" altLang="en-US"/>
              </a:p>
            </p:txBody>
          </p:sp>
          <p:sp>
            <p:nvSpPr>
              <p:cNvPr id="222368" name="Line 160"/>
              <p:cNvSpPr>
                <a:spLocks noChangeShapeType="1"/>
              </p:cNvSpPr>
              <p:nvPr/>
            </p:nvSpPr>
            <p:spPr bwMode="auto">
              <a:xfrm>
                <a:off x="1111" y="2888"/>
                <a:ext cx="154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endParaRPr lang="zh-CN" altLang="en-US"/>
              </a:p>
            </p:txBody>
          </p:sp>
          <p:sp>
            <p:nvSpPr>
              <p:cNvPr id="222369" name="Line 161"/>
              <p:cNvSpPr>
                <a:spLocks noChangeShapeType="1"/>
              </p:cNvSpPr>
              <p:nvPr/>
            </p:nvSpPr>
            <p:spPr bwMode="auto">
              <a:xfrm>
                <a:off x="1111" y="3137"/>
                <a:ext cx="154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endParaRPr lang="zh-CN" altLang="en-US"/>
              </a:p>
            </p:txBody>
          </p:sp>
          <p:sp>
            <p:nvSpPr>
              <p:cNvPr id="222370" name="Line 162"/>
              <p:cNvSpPr>
                <a:spLocks noChangeShapeType="1"/>
              </p:cNvSpPr>
              <p:nvPr/>
            </p:nvSpPr>
            <p:spPr bwMode="auto">
              <a:xfrm>
                <a:off x="1111" y="3635"/>
                <a:ext cx="154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/>
              <a:lstStyle/>
              <a:p>
                <a:endParaRPr lang="zh-CN" altLang="en-US"/>
              </a:p>
            </p:txBody>
          </p:sp>
          <p:sp>
            <p:nvSpPr>
              <p:cNvPr id="222371" name="Rectangle 163"/>
              <p:cNvSpPr>
                <a:spLocks noChangeArrowheads="1"/>
              </p:cNvSpPr>
              <p:nvPr/>
            </p:nvSpPr>
            <p:spPr bwMode="auto">
              <a:xfrm>
                <a:off x="1429" y="1056"/>
                <a:ext cx="2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rIns="0">
                <a:spAutoFit/>
              </a:bodyPr>
              <a:lstStyle/>
              <a:p>
                <a:r>
                  <a:rPr kumimoji="0" lang="zh-CN" altLang="en-US">
                    <a:latin typeface="Tahoma" pitchFamily="34" charset="0"/>
                  </a:rPr>
                  <a:t>表</a:t>
                </a:r>
                <a:r>
                  <a:rPr kumimoji="0" lang="en-US" altLang="zh-CN">
                    <a:latin typeface="Tahoma" pitchFamily="34" charset="0"/>
                  </a:rPr>
                  <a:t>I</a:t>
                </a:r>
              </a:p>
            </p:txBody>
          </p:sp>
        </p:grpSp>
        <p:sp>
          <p:nvSpPr>
            <p:cNvPr id="222372" name="Line 164"/>
            <p:cNvSpPr>
              <a:spLocks noChangeShapeType="1"/>
            </p:cNvSpPr>
            <p:nvPr/>
          </p:nvSpPr>
          <p:spPr bwMode="auto">
            <a:xfrm flipH="1">
              <a:off x="3840" y="388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254718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2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9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8130C-36C4-44D4-9C01-88986EF71F30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382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/>
              <a:t>2.3 </a:t>
            </a:r>
            <a:r>
              <a:rPr lang="zh-CN" altLang="en-US"/>
              <a:t>图解法</a:t>
            </a:r>
            <a:r>
              <a:rPr lang="en-US" altLang="zh-CN"/>
              <a:t>(</a:t>
            </a:r>
            <a:r>
              <a:rPr lang="zh-CN" altLang="en-US"/>
              <a:t>卡诺图</a:t>
            </a:r>
            <a:r>
              <a:rPr lang="en-US" altLang="zh-CN"/>
              <a:t>)</a:t>
            </a:r>
            <a:r>
              <a:rPr lang="zh-CN" altLang="en-US"/>
              <a:t>化简逻辑函数</a:t>
            </a:r>
          </a:p>
          <a:p>
            <a:pPr lvl="1"/>
            <a:r>
              <a:rPr lang="zh-CN" altLang="en-US"/>
              <a:t>逻辑代数中的两个重要概念</a:t>
            </a:r>
          </a:p>
          <a:p>
            <a:pPr lvl="2"/>
            <a:r>
              <a:rPr lang="zh-CN" altLang="en-US"/>
              <a:t>最小项（</a:t>
            </a:r>
            <a:r>
              <a:rPr lang="en-US" altLang="zh-CN"/>
              <a:t>MinTerm</a:t>
            </a:r>
            <a:r>
              <a:rPr lang="zh-CN" altLang="en-US"/>
              <a:t>）</a:t>
            </a:r>
          </a:p>
          <a:p>
            <a:pPr lvl="2"/>
            <a:r>
              <a:rPr lang="zh-CN" altLang="en-US"/>
              <a:t>最大项（</a:t>
            </a:r>
            <a:r>
              <a:rPr lang="en-US" altLang="zh-CN"/>
              <a:t>MaxTerm</a:t>
            </a:r>
            <a:r>
              <a:rPr lang="zh-CN" altLang="en-US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689897202"/>
      </p:ext>
    </p:extLst>
  </p:cSld>
  <p:clrMapOvr>
    <a:masterClrMapping/>
  </p:clrMapOvr>
  <p:transition spd="slow">
    <p:pull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0FC02-63BC-4AF6-8CDC-760838BB153A}" type="slidenum">
              <a:rPr lang="en-US" altLang="zh-CN"/>
              <a:pPr/>
              <a:t>60</a:t>
            </a:fld>
            <a:endParaRPr lang="en-US" altLang="zh-CN"/>
          </a:p>
        </p:txBody>
      </p:sp>
      <p:sp>
        <p:nvSpPr>
          <p:cNvPr id="175109" name="Rectangle 5"/>
          <p:cNvSpPr>
            <a:spLocks noChangeArrowheads="1"/>
          </p:cNvSpPr>
          <p:nvPr/>
        </p:nvSpPr>
        <p:spPr bwMode="auto">
          <a:xfrm>
            <a:off x="914400" y="2423547"/>
            <a:ext cx="774065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0" lang="en-US" altLang="zh-CN" dirty="0">
                <a:latin typeface="华文新魏" pitchFamily="2" charset="-122"/>
                <a:ea typeface="华文新魏" pitchFamily="2" charset="-122"/>
              </a:rPr>
              <a:t>2</a:t>
            </a:r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）在表</a:t>
            </a:r>
            <a:r>
              <a:rPr kumimoji="0" lang="en-US" altLang="zh-CN" dirty="0">
                <a:latin typeface="华文新魏" pitchFamily="2" charset="-122"/>
                <a:ea typeface="华文新魏" pitchFamily="2" charset="-122"/>
              </a:rPr>
              <a:t>I</a:t>
            </a:r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的相邻组间进行逐项搜索，寻找相邻项，把可以合并的记在</a:t>
            </a:r>
            <a:r>
              <a:rPr kumimoji="0" lang="zh-CN" altLang="en-US" dirty="0">
                <a:latin typeface="华文新魏" pitchFamily="2" charset="-122"/>
                <a:ea typeface="华文新魏" pitchFamily="2" charset="-122"/>
                <a:hlinkClick r:id="rId2" action="ppaction://hlinksldjump"/>
              </a:rPr>
              <a:t>表</a:t>
            </a:r>
            <a:r>
              <a:rPr kumimoji="0" lang="en-US" altLang="zh-CN" dirty="0">
                <a:latin typeface="华文新魏" pitchFamily="2" charset="-122"/>
                <a:ea typeface="华文新魏" pitchFamily="2" charset="-122"/>
                <a:hlinkClick r:id="rId2" action="ppaction://hlinksldjump"/>
              </a:rPr>
              <a:t>II</a:t>
            </a:r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中，并在表</a:t>
            </a:r>
            <a:r>
              <a:rPr kumimoji="0" lang="en-US" altLang="zh-CN" dirty="0">
                <a:latin typeface="华文新魏" pitchFamily="2" charset="-122"/>
                <a:ea typeface="华文新魏" pitchFamily="2" charset="-122"/>
              </a:rPr>
              <a:t>I</a:t>
            </a:r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中相应的最小项旁作记号“√”。表</a:t>
            </a:r>
            <a:r>
              <a:rPr kumimoji="0" lang="en-US" altLang="zh-CN" dirty="0">
                <a:latin typeface="华文新魏" pitchFamily="2" charset="-122"/>
                <a:ea typeface="华文新魏" pitchFamily="2" charset="-122"/>
              </a:rPr>
              <a:t>II</a:t>
            </a:r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所列均是变量数为</a:t>
            </a:r>
            <a:r>
              <a:rPr kumimoji="0" lang="en-US" altLang="zh-CN" dirty="0">
                <a:latin typeface="华文新魏" pitchFamily="2" charset="-122"/>
                <a:ea typeface="华文新魏" pitchFamily="2" charset="-122"/>
              </a:rPr>
              <a:t>n-1</a:t>
            </a:r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的与项（</a:t>
            </a:r>
            <a:r>
              <a:rPr kumimoji="0" lang="en-US" altLang="zh-CN" dirty="0">
                <a:latin typeface="华文新魏" pitchFamily="2" charset="-122"/>
                <a:ea typeface="华文新魏" pitchFamily="2" charset="-122"/>
              </a:rPr>
              <a:t>n</a:t>
            </a:r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是</a:t>
            </a:r>
            <a:r>
              <a:rPr kumimoji="0" lang="en-US" altLang="zh-CN" dirty="0">
                <a:latin typeface="华文新魏" pitchFamily="2" charset="-122"/>
                <a:ea typeface="华文新魏" pitchFamily="2" charset="-122"/>
              </a:rPr>
              <a:t>F</a:t>
            </a:r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的变量数），它们同样按与项所含“</a:t>
            </a:r>
            <a:r>
              <a:rPr kumimoji="0" lang="en-US" altLang="zh-CN" dirty="0">
                <a:latin typeface="华文新魏" pitchFamily="2" charset="-122"/>
                <a:ea typeface="华文新魏" pitchFamily="2" charset="-122"/>
              </a:rPr>
              <a:t>1”</a:t>
            </a:r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的个数由少到多，分组排列。 </a:t>
            </a:r>
          </a:p>
          <a:p>
            <a:endParaRPr kumimoji="0" lang="zh-CN" altLang="en-US" dirty="0">
              <a:latin typeface="华文新魏" pitchFamily="2" charset="-122"/>
              <a:ea typeface="华文新魏" pitchFamily="2" charset="-122"/>
            </a:endParaRPr>
          </a:p>
          <a:p>
            <a:r>
              <a:rPr kumimoji="0" lang="en-US" altLang="zh-CN" dirty="0">
                <a:latin typeface="华文新魏" pitchFamily="2" charset="-122"/>
                <a:ea typeface="华文新魏" pitchFamily="2" charset="-122"/>
              </a:rPr>
              <a:t>3</a:t>
            </a:r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）重复上述过程，直到不能合并为止。</a:t>
            </a:r>
          </a:p>
        </p:txBody>
      </p:sp>
      <p:sp>
        <p:nvSpPr>
          <p:cNvPr id="175110" name="Rectangle 6"/>
          <p:cNvSpPr>
            <a:spLocks noChangeArrowheads="1"/>
          </p:cNvSpPr>
          <p:nvPr/>
        </p:nvSpPr>
        <p:spPr bwMode="auto">
          <a:xfrm>
            <a:off x="304800" y="1524000"/>
            <a:ext cx="86106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l"/>
            </a:pPr>
            <a:r>
              <a:rPr lang="en-US" altLang="zh-CN" sz="3200">
                <a:latin typeface="华文新魏" pitchFamily="2" charset="-122"/>
                <a:ea typeface="华文新魏" pitchFamily="2" charset="-122"/>
              </a:rPr>
              <a:t>2.4 </a:t>
            </a:r>
            <a:r>
              <a:rPr lang="zh-CN" altLang="en-US" sz="3200">
                <a:latin typeface="华文新魏" pitchFamily="2" charset="-122"/>
                <a:ea typeface="华文新魏" pitchFamily="2" charset="-122"/>
              </a:rPr>
              <a:t>逻辑函数的表格法化简</a:t>
            </a:r>
            <a:r>
              <a:rPr lang="en-US" altLang="zh-CN" sz="3200">
                <a:latin typeface="华文新魏" pitchFamily="2" charset="-122"/>
                <a:ea typeface="华文新魏" pitchFamily="2" charset="-122"/>
              </a:rPr>
              <a:t>(Q-M</a:t>
            </a:r>
            <a:r>
              <a:rPr lang="zh-CN" altLang="en-US" sz="3200">
                <a:latin typeface="华文新魏" pitchFamily="2" charset="-122"/>
                <a:ea typeface="华文新魏" pitchFamily="2" charset="-122"/>
              </a:rPr>
              <a:t>法</a:t>
            </a:r>
            <a:r>
              <a:rPr lang="en-US" altLang="zh-CN" sz="3200">
                <a:latin typeface="华文新魏" pitchFamily="2" charset="-122"/>
                <a:ea typeface="华文新魏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9931634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9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763000" cy="1431925"/>
          </a:xfrm>
        </p:spPr>
        <p:txBody>
          <a:bodyPr/>
          <a:lstStyle/>
          <a:p>
            <a:r>
              <a:rPr lang="en-US" altLang="zh-CN"/>
              <a:t>2.4</a:t>
            </a:r>
            <a:r>
              <a:rPr lang="zh-CN" altLang="en-US"/>
              <a:t>逻辑函数的</a:t>
            </a:r>
            <a:r>
              <a:rPr lang="en-US" altLang="zh-CN"/>
              <a:t>Q-M</a:t>
            </a:r>
            <a:r>
              <a:rPr lang="zh-CN" altLang="en-US"/>
              <a:t>法化简</a:t>
            </a:r>
            <a:endParaRPr lang="zh-CN" altLang="en-US" sz="3600"/>
          </a:p>
        </p:txBody>
      </p:sp>
      <p:sp>
        <p:nvSpPr>
          <p:cNvPr id="18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6E77-ED44-48E0-9C97-610FC5870392}" type="slidenum">
              <a:rPr lang="en-US" altLang="zh-CN"/>
              <a:pPr/>
              <a:t>61</a:t>
            </a:fld>
            <a:endParaRPr lang="en-US" altLang="zh-CN"/>
          </a:p>
        </p:txBody>
      </p:sp>
      <p:grpSp>
        <p:nvGrpSpPr>
          <p:cNvPr id="176131" name="Group 3"/>
          <p:cNvGrpSpPr>
            <a:grpSpLocks/>
          </p:cNvGrpSpPr>
          <p:nvPr/>
        </p:nvGrpSpPr>
        <p:grpSpPr bwMode="auto">
          <a:xfrm>
            <a:off x="5868988" y="4580912"/>
            <a:ext cx="2447925" cy="534989"/>
            <a:chOff x="3697" y="2868"/>
            <a:chExt cx="1542" cy="337"/>
          </a:xfrm>
        </p:grpSpPr>
        <p:sp>
          <p:nvSpPr>
            <p:cNvPr id="176132" name="Rectangle 4"/>
            <p:cNvSpPr>
              <a:spLocks noChangeArrowheads="1"/>
            </p:cNvSpPr>
            <p:nvPr/>
          </p:nvSpPr>
          <p:spPr bwMode="auto">
            <a:xfrm>
              <a:off x="5013" y="2956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176133" name="Rectangle 5"/>
            <p:cNvSpPr>
              <a:spLocks noChangeArrowheads="1"/>
            </p:cNvSpPr>
            <p:nvPr/>
          </p:nvSpPr>
          <p:spPr bwMode="auto">
            <a:xfrm>
              <a:off x="4786" y="2956"/>
              <a:ext cx="22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176134" name="Rectangle 6"/>
            <p:cNvSpPr>
              <a:spLocks noChangeArrowheads="1"/>
            </p:cNvSpPr>
            <p:nvPr/>
          </p:nvSpPr>
          <p:spPr bwMode="auto">
            <a:xfrm>
              <a:off x="4559" y="2868"/>
              <a:ext cx="22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_</a:t>
              </a:r>
            </a:p>
          </p:txBody>
        </p:sp>
        <p:sp>
          <p:nvSpPr>
            <p:cNvPr id="176135" name="Rectangle 7"/>
            <p:cNvSpPr>
              <a:spLocks noChangeArrowheads="1"/>
            </p:cNvSpPr>
            <p:nvPr/>
          </p:nvSpPr>
          <p:spPr bwMode="auto">
            <a:xfrm>
              <a:off x="4332" y="2956"/>
              <a:ext cx="22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1</a:t>
              </a:r>
            </a:p>
          </p:txBody>
        </p:sp>
        <p:sp>
          <p:nvSpPr>
            <p:cNvPr id="176136" name="Rectangle 8"/>
            <p:cNvSpPr>
              <a:spLocks noChangeArrowheads="1"/>
            </p:cNvSpPr>
            <p:nvPr/>
          </p:nvSpPr>
          <p:spPr bwMode="auto">
            <a:xfrm>
              <a:off x="3697" y="2956"/>
              <a:ext cx="63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8,12</a:t>
              </a:r>
            </a:p>
          </p:txBody>
        </p:sp>
      </p:grpSp>
      <p:grpSp>
        <p:nvGrpSpPr>
          <p:cNvPr id="176137" name="Group 9"/>
          <p:cNvGrpSpPr>
            <a:grpSpLocks/>
          </p:cNvGrpSpPr>
          <p:nvPr/>
        </p:nvGrpSpPr>
        <p:grpSpPr bwMode="auto">
          <a:xfrm>
            <a:off x="5868988" y="5804870"/>
            <a:ext cx="2447925" cy="496887"/>
            <a:chOff x="3697" y="3639"/>
            <a:chExt cx="1542" cy="313"/>
          </a:xfrm>
        </p:grpSpPr>
        <p:sp>
          <p:nvSpPr>
            <p:cNvPr id="176138" name="Rectangle 10"/>
            <p:cNvSpPr>
              <a:spLocks noChangeArrowheads="1"/>
            </p:cNvSpPr>
            <p:nvPr/>
          </p:nvSpPr>
          <p:spPr bwMode="auto">
            <a:xfrm>
              <a:off x="5013" y="3703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1</a:t>
              </a:r>
            </a:p>
          </p:txBody>
        </p:sp>
        <p:sp>
          <p:nvSpPr>
            <p:cNvPr id="176139" name="Rectangle 11"/>
            <p:cNvSpPr>
              <a:spLocks noChangeArrowheads="1"/>
            </p:cNvSpPr>
            <p:nvPr/>
          </p:nvSpPr>
          <p:spPr bwMode="auto">
            <a:xfrm>
              <a:off x="4786" y="3639"/>
              <a:ext cx="22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_</a:t>
              </a:r>
            </a:p>
          </p:txBody>
        </p:sp>
        <p:sp>
          <p:nvSpPr>
            <p:cNvPr id="176140" name="Rectangle 12"/>
            <p:cNvSpPr>
              <a:spLocks noChangeArrowheads="1"/>
            </p:cNvSpPr>
            <p:nvPr/>
          </p:nvSpPr>
          <p:spPr bwMode="auto">
            <a:xfrm>
              <a:off x="4559" y="3703"/>
              <a:ext cx="22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1</a:t>
              </a:r>
            </a:p>
          </p:txBody>
        </p:sp>
        <p:sp>
          <p:nvSpPr>
            <p:cNvPr id="176141" name="Rectangle 13"/>
            <p:cNvSpPr>
              <a:spLocks noChangeArrowheads="1"/>
            </p:cNvSpPr>
            <p:nvPr/>
          </p:nvSpPr>
          <p:spPr bwMode="auto">
            <a:xfrm>
              <a:off x="4332" y="3703"/>
              <a:ext cx="22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1</a:t>
              </a:r>
            </a:p>
          </p:txBody>
        </p:sp>
        <p:sp>
          <p:nvSpPr>
            <p:cNvPr id="176142" name="Rectangle 14"/>
            <p:cNvSpPr>
              <a:spLocks noChangeArrowheads="1"/>
            </p:cNvSpPr>
            <p:nvPr/>
          </p:nvSpPr>
          <p:spPr bwMode="auto">
            <a:xfrm>
              <a:off x="3697" y="3703"/>
              <a:ext cx="63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13,15</a:t>
              </a:r>
            </a:p>
          </p:txBody>
        </p:sp>
      </p:grpSp>
      <p:grpSp>
        <p:nvGrpSpPr>
          <p:cNvPr id="176143" name="Group 15"/>
          <p:cNvGrpSpPr>
            <a:grpSpLocks/>
          </p:cNvGrpSpPr>
          <p:nvPr/>
        </p:nvGrpSpPr>
        <p:grpSpPr bwMode="auto">
          <a:xfrm>
            <a:off x="5868988" y="5373071"/>
            <a:ext cx="2447925" cy="533401"/>
            <a:chOff x="3697" y="3367"/>
            <a:chExt cx="1542" cy="336"/>
          </a:xfrm>
        </p:grpSpPr>
        <p:sp>
          <p:nvSpPr>
            <p:cNvPr id="176144" name="Rectangle 16"/>
            <p:cNvSpPr>
              <a:spLocks noChangeArrowheads="1"/>
            </p:cNvSpPr>
            <p:nvPr/>
          </p:nvSpPr>
          <p:spPr bwMode="auto">
            <a:xfrm>
              <a:off x="5013" y="3367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_</a:t>
              </a:r>
            </a:p>
          </p:txBody>
        </p:sp>
        <p:sp>
          <p:nvSpPr>
            <p:cNvPr id="176145" name="Rectangle 17"/>
            <p:cNvSpPr>
              <a:spLocks noChangeArrowheads="1"/>
            </p:cNvSpPr>
            <p:nvPr/>
          </p:nvSpPr>
          <p:spPr bwMode="auto">
            <a:xfrm>
              <a:off x="4786" y="3454"/>
              <a:ext cx="22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176146" name="Rectangle 18"/>
            <p:cNvSpPr>
              <a:spLocks noChangeArrowheads="1"/>
            </p:cNvSpPr>
            <p:nvPr/>
          </p:nvSpPr>
          <p:spPr bwMode="auto">
            <a:xfrm>
              <a:off x="4559" y="3454"/>
              <a:ext cx="22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1</a:t>
              </a:r>
            </a:p>
          </p:txBody>
        </p:sp>
        <p:sp>
          <p:nvSpPr>
            <p:cNvPr id="176147" name="Rectangle 19"/>
            <p:cNvSpPr>
              <a:spLocks noChangeArrowheads="1"/>
            </p:cNvSpPr>
            <p:nvPr/>
          </p:nvSpPr>
          <p:spPr bwMode="auto">
            <a:xfrm>
              <a:off x="4332" y="3454"/>
              <a:ext cx="22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1</a:t>
              </a:r>
            </a:p>
          </p:txBody>
        </p:sp>
        <p:sp>
          <p:nvSpPr>
            <p:cNvPr id="176148" name="Rectangle 20"/>
            <p:cNvSpPr>
              <a:spLocks noChangeArrowheads="1"/>
            </p:cNvSpPr>
            <p:nvPr/>
          </p:nvSpPr>
          <p:spPr bwMode="auto">
            <a:xfrm>
              <a:off x="3697" y="3454"/>
              <a:ext cx="63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12,13</a:t>
              </a:r>
            </a:p>
          </p:txBody>
        </p:sp>
      </p:grpSp>
      <p:grpSp>
        <p:nvGrpSpPr>
          <p:cNvPr id="176149" name="Group 21"/>
          <p:cNvGrpSpPr>
            <a:grpSpLocks/>
          </p:cNvGrpSpPr>
          <p:nvPr/>
        </p:nvGrpSpPr>
        <p:grpSpPr bwMode="auto">
          <a:xfrm>
            <a:off x="5868988" y="5012702"/>
            <a:ext cx="2447925" cy="498474"/>
            <a:chOff x="3697" y="3140"/>
            <a:chExt cx="1542" cy="314"/>
          </a:xfrm>
        </p:grpSpPr>
        <p:sp>
          <p:nvSpPr>
            <p:cNvPr id="176150" name="Rectangle 22"/>
            <p:cNvSpPr>
              <a:spLocks noChangeArrowheads="1"/>
            </p:cNvSpPr>
            <p:nvPr/>
          </p:nvSpPr>
          <p:spPr bwMode="auto">
            <a:xfrm>
              <a:off x="5013" y="3205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1</a:t>
              </a:r>
            </a:p>
          </p:txBody>
        </p:sp>
        <p:sp>
          <p:nvSpPr>
            <p:cNvPr id="176151" name="Rectangle 23"/>
            <p:cNvSpPr>
              <a:spLocks noChangeArrowheads="1"/>
            </p:cNvSpPr>
            <p:nvPr/>
          </p:nvSpPr>
          <p:spPr bwMode="auto">
            <a:xfrm>
              <a:off x="4786" y="3205"/>
              <a:ext cx="22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176152" name="Rectangle 24"/>
            <p:cNvSpPr>
              <a:spLocks noChangeArrowheads="1"/>
            </p:cNvSpPr>
            <p:nvPr/>
          </p:nvSpPr>
          <p:spPr bwMode="auto">
            <a:xfrm>
              <a:off x="4559" y="3140"/>
              <a:ext cx="22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_</a:t>
              </a:r>
            </a:p>
          </p:txBody>
        </p:sp>
        <p:sp>
          <p:nvSpPr>
            <p:cNvPr id="176153" name="Rectangle 25"/>
            <p:cNvSpPr>
              <a:spLocks noChangeArrowheads="1"/>
            </p:cNvSpPr>
            <p:nvPr/>
          </p:nvSpPr>
          <p:spPr bwMode="auto">
            <a:xfrm>
              <a:off x="4332" y="3205"/>
              <a:ext cx="22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1</a:t>
              </a:r>
            </a:p>
          </p:txBody>
        </p:sp>
        <p:sp>
          <p:nvSpPr>
            <p:cNvPr id="176154" name="Rectangle 26"/>
            <p:cNvSpPr>
              <a:spLocks noChangeArrowheads="1"/>
            </p:cNvSpPr>
            <p:nvPr/>
          </p:nvSpPr>
          <p:spPr bwMode="auto">
            <a:xfrm>
              <a:off x="3697" y="3205"/>
              <a:ext cx="63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9,13</a:t>
              </a:r>
            </a:p>
          </p:txBody>
        </p:sp>
      </p:grpSp>
      <p:grpSp>
        <p:nvGrpSpPr>
          <p:cNvPr id="176155" name="Group 27"/>
          <p:cNvGrpSpPr>
            <a:grpSpLocks/>
          </p:cNvGrpSpPr>
          <p:nvPr/>
        </p:nvGrpSpPr>
        <p:grpSpPr bwMode="auto">
          <a:xfrm>
            <a:off x="5868988" y="4220544"/>
            <a:ext cx="2447925" cy="500062"/>
            <a:chOff x="3697" y="2641"/>
            <a:chExt cx="1542" cy="315"/>
          </a:xfrm>
        </p:grpSpPr>
        <p:sp>
          <p:nvSpPr>
            <p:cNvPr id="176156" name="Rectangle 28"/>
            <p:cNvSpPr>
              <a:spLocks noChangeArrowheads="1"/>
            </p:cNvSpPr>
            <p:nvPr/>
          </p:nvSpPr>
          <p:spPr bwMode="auto">
            <a:xfrm>
              <a:off x="5013" y="2707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176157" name="Rectangle 29"/>
            <p:cNvSpPr>
              <a:spLocks noChangeArrowheads="1"/>
            </p:cNvSpPr>
            <p:nvPr/>
          </p:nvSpPr>
          <p:spPr bwMode="auto">
            <a:xfrm>
              <a:off x="4786" y="2641"/>
              <a:ext cx="22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_</a:t>
              </a:r>
            </a:p>
          </p:txBody>
        </p:sp>
        <p:sp>
          <p:nvSpPr>
            <p:cNvPr id="176158" name="Rectangle 30"/>
            <p:cNvSpPr>
              <a:spLocks noChangeArrowheads="1"/>
            </p:cNvSpPr>
            <p:nvPr/>
          </p:nvSpPr>
          <p:spPr bwMode="auto">
            <a:xfrm>
              <a:off x="4559" y="2707"/>
              <a:ext cx="22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176159" name="Rectangle 31"/>
            <p:cNvSpPr>
              <a:spLocks noChangeArrowheads="1"/>
            </p:cNvSpPr>
            <p:nvPr/>
          </p:nvSpPr>
          <p:spPr bwMode="auto">
            <a:xfrm>
              <a:off x="4332" y="2707"/>
              <a:ext cx="22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1</a:t>
              </a:r>
            </a:p>
          </p:txBody>
        </p:sp>
        <p:sp>
          <p:nvSpPr>
            <p:cNvPr id="176160" name="Rectangle 32"/>
            <p:cNvSpPr>
              <a:spLocks noChangeArrowheads="1"/>
            </p:cNvSpPr>
            <p:nvPr/>
          </p:nvSpPr>
          <p:spPr bwMode="auto">
            <a:xfrm>
              <a:off x="3697" y="2707"/>
              <a:ext cx="63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8,10</a:t>
              </a:r>
            </a:p>
          </p:txBody>
        </p:sp>
      </p:grpSp>
      <p:grpSp>
        <p:nvGrpSpPr>
          <p:cNvPr id="176161" name="Group 33"/>
          <p:cNvGrpSpPr>
            <a:grpSpLocks/>
          </p:cNvGrpSpPr>
          <p:nvPr/>
        </p:nvGrpSpPr>
        <p:grpSpPr bwMode="auto">
          <a:xfrm>
            <a:off x="5868988" y="3788745"/>
            <a:ext cx="2447925" cy="536576"/>
            <a:chOff x="3697" y="2369"/>
            <a:chExt cx="1542" cy="338"/>
          </a:xfrm>
        </p:grpSpPr>
        <p:sp>
          <p:nvSpPr>
            <p:cNvPr id="176162" name="Rectangle 34"/>
            <p:cNvSpPr>
              <a:spLocks noChangeArrowheads="1"/>
            </p:cNvSpPr>
            <p:nvPr/>
          </p:nvSpPr>
          <p:spPr bwMode="auto">
            <a:xfrm>
              <a:off x="5013" y="2369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_</a:t>
              </a:r>
            </a:p>
          </p:txBody>
        </p:sp>
        <p:sp>
          <p:nvSpPr>
            <p:cNvPr id="176163" name="Rectangle 35"/>
            <p:cNvSpPr>
              <a:spLocks noChangeArrowheads="1"/>
            </p:cNvSpPr>
            <p:nvPr/>
          </p:nvSpPr>
          <p:spPr bwMode="auto">
            <a:xfrm>
              <a:off x="4786" y="2458"/>
              <a:ext cx="22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176164" name="Rectangle 36"/>
            <p:cNvSpPr>
              <a:spLocks noChangeArrowheads="1"/>
            </p:cNvSpPr>
            <p:nvPr/>
          </p:nvSpPr>
          <p:spPr bwMode="auto">
            <a:xfrm>
              <a:off x="4559" y="2458"/>
              <a:ext cx="22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176165" name="Rectangle 37"/>
            <p:cNvSpPr>
              <a:spLocks noChangeArrowheads="1"/>
            </p:cNvSpPr>
            <p:nvPr/>
          </p:nvSpPr>
          <p:spPr bwMode="auto">
            <a:xfrm>
              <a:off x="4332" y="2458"/>
              <a:ext cx="22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1</a:t>
              </a:r>
            </a:p>
          </p:txBody>
        </p:sp>
        <p:sp>
          <p:nvSpPr>
            <p:cNvPr id="176166" name="Rectangle 38"/>
            <p:cNvSpPr>
              <a:spLocks noChangeArrowheads="1"/>
            </p:cNvSpPr>
            <p:nvPr/>
          </p:nvSpPr>
          <p:spPr bwMode="auto">
            <a:xfrm>
              <a:off x="3697" y="2458"/>
              <a:ext cx="63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8,9</a:t>
              </a:r>
            </a:p>
          </p:txBody>
        </p:sp>
      </p:grpSp>
      <p:grpSp>
        <p:nvGrpSpPr>
          <p:cNvPr id="176167" name="Group 39"/>
          <p:cNvGrpSpPr>
            <a:grpSpLocks/>
          </p:cNvGrpSpPr>
          <p:nvPr/>
        </p:nvGrpSpPr>
        <p:grpSpPr bwMode="auto">
          <a:xfrm>
            <a:off x="5868988" y="3428378"/>
            <a:ext cx="2447925" cy="501649"/>
            <a:chOff x="3697" y="2142"/>
            <a:chExt cx="1542" cy="316"/>
          </a:xfrm>
        </p:grpSpPr>
        <p:sp>
          <p:nvSpPr>
            <p:cNvPr id="176168" name="Rectangle 40"/>
            <p:cNvSpPr>
              <a:spLocks noChangeArrowheads="1"/>
            </p:cNvSpPr>
            <p:nvPr/>
          </p:nvSpPr>
          <p:spPr bwMode="auto">
            <a:xfrm>
              <a:off x="5013" y="2209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176169" name="Rectangle 41"/>
            <p:cNvSpPr>
              <a:spLocks noChangeArrowheads="1"/>
            </p:cNvSpPr>
            <p:nvPr/>
          </p:nvSpPr>
          <p:spPr bwMode="auto">
            <a:xfrm>
              <a:off x="4786" y="2209"/>
              <a:ext cx="22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176170" name="Rectangle 42"/>
            <p:cNvSpPr>
              <a:spLocks noChangeArrowheads="1"/>
            </p:cNvSpPr>
            <p:nvPr/>
          </p:nvSpPr>
          <p:spPr bwMode="auto">
            <a:xfrm>
              <a:off x="4559" y="2209"/>
              <a:ext cx="22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1</a:t>
              </a:r>
            </a:p>
          </p:txBody>
        </p:sp>
        <p:sp>
          <p:nvSpPr>
            <p:cNvPr id="176171" name="Rectangle 43"/>
            <p:cNvSpPr>
              <a:spLocks noChangeArrowheads="1"/>
            </p:cNvSpPr>
            <p:nvPr/>
          </p:nvSpPr>
          <p:spPr bwMode="auto">
            <a:xfrm>
              <a:off x="4332" y="2142"/>
              <a:ext cx="22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_</a:t>
              </a:r>
            </a:p>
          </p:txBody>
        </p:sp>
        <p:sp>
          <p:nvSpPr>
            <p:cNvPr id="176172" name="Rectangle 44"/>
            <p:cNvSpPr>
              <a:spLocks noChangeArrowheads="1"/>
            </p:cNvSpPr>
            <p:nvPr/>
          </p:nvSpPr>
          <p:spPr bwMode="auto">
            <a:xfrm>
              <a:off x="3697" y="2209"/>
              <a:ext cx="63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4,12</a:t>
              </a:r>
            </a:p>
          </p:txBody>
        </p:sp>
      </p:grpSp>
      <p:grpSp>
        <p:nvGrpSpPr>
          <p:cNvPr id="176173" name="Group 45"/>
          <p:cNvGrpSpPr>
            <a:grpSpLocks/>
          </p:cNvGrpSpPr>
          <p:nvPr/>
        </p:nvGrpSpPr>
        <p:grpSpPr bwMode="auto">
          <a:xfrm>
            <a:off x="5868988" y="2996578"/>
            <a:ext cx="2447925" cy="538163"/>
            <a:chOff x="3697" y="1870"/>
            <a:chExt cx="1542" cy="339"/>
          </a:xfrm>
        </p:grpSpPr>
        <p:sp>
          <p:nvSpPr>
            <p:cNvPr id="176174" name="Rectangle 46"/>
            <p:cNvSpPr>
              <a:spLocks noChangeArrowheads="1"/>
            </p:cNvSpPr>
            <p:nvPr/>
          </p:nvSpPr>
          <p:spPr bwMode="auto">
            <a:xfrm>
              <a:off x="5013" y="1960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176175" name="Rectangle 47"/>
            <p:cNvSpPr>
              <a:spLocks noChangeArrowheads="1"/>
            </p:cNvSpPr>
            <p:nvPr/>
          </p:nvSpPr>
          <p:spPr bwMode="auto">
            <a:xfrm>
              <a:off x="4786" y="1870"/>
              <a:ext cx="22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_</a:t>
              </a:r>
            </a:p>
          </p:txBody>
        </p:sp>
        <p:sp>
          <p:nvSpPr>
            <p:cNvPr id="176176" name="Rectangle 48"/>
            <p:cNvSpPr>
              <a:spLocks noChangeArrowheads="1"/>
            </p:cNvSpPr>
            <p:nvPr/>
          </p:nvSpPr>
          <p:spPr bwMode="auto">
            <a:xfrm>
              <a:off x="4559" y="1960"/>
              <a:ext cx="22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1</a:t>
              </a:r>
            </a:p>
          </p:txBody>
        </p:sp>
        <p:sp>
          <p:nvSpPr>
            <p:cNvPr id="176177" name="Rectangle 49"/>
            <p:cNvSpPr>
              <a:spLocks noChangeArrowheads="1"/>
            </p:cNvSpPr>
            <p:nvPr/>
          </p:nvSpPr>
          <p:spPr bwMode="auto">
            <a:xfrm>
              <a:off x="4332" y="1960"/>
              <a:ext cx="22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176178" name="Rectangle 50"/>
            <p:cNvSpPr>
              <a:spLocks noChangeArrowheads="1"/>
            </p:cNvSpPr>
            <p:nvPr/>
          </p:nvSpPr>
          <p:spPr bwMode="auto">
            <a:xfrm>
              <a:off x="3697" y="1960"/>
              <a:ext cx="63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4,6</a:t>
              </a:r>
            </a:p>
          </p:txBody>
        </p:sp>
      </p:grpSp>
      <p:grpSp>
        <p:nvGrpSpPr>
          <p:cNvPr id="176179" name="Group 51"/>
          <p:cNvGrpSpPr>
            <a:grpSpLocks/>
          </p:cNvGrpSpPr>
          <p:nvPr/>
        </p:nvGrpSpPr>
        <p:grpSpPr bwMode="auto">
          <a:xfrm>
            <a:off x="5868988" y="2744168"/>
            <a:ext cx="2447925" cy="395287"/>
            <a:chOff x="3697" y="1711"/>
            <a:chExt cx="1542" cy="249"/>
          </a:xfrm>
        </p:grpSpPr>
        <p:sp>
          <p:nvSpPr>
            <p:cNvPr id="176180" name="Rectangle 52"/>
            <p:cNvSpPr>
              <a:spLocks noChangeArrowheads="1"/>
            </p:cNvSpPr>
            <p:nvPr/>
          </p:nvSpPr>
          <p:spPr bwMode="auto">
            <a:xfrm>
              <a:off x="5013" y="1711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176181" name="Rectangle 53"/>
            <p:cNvSpPr>
              <a:spLocks noChangeArrowheads="1"/>
            </p:cNvSpPr>
            <p:nvPr/>
          </p:nvSpPr>
          <p:spPr bwMode="auto">
            <a:xfrm>
              <a:off x="4786" y="1711"/>
              <a:ext cx="22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1</a:t>
              </a:r>
            </a:p>
          </p:txBody>
        </p:sp>
        <p:sp>
          <p:nvSpPr>
            <p:cNvPr id="176182" name="Rectangle 54"/>
            <p:cNvSpPr>
              <a:spLocks noChangeArrowheads="1"/>
            </p:cNvSpPr>
            <p:nvPr/>
          </p:nvSpPr>
          <p:spPr bwMode="auto">
            <a:xfrm>
              <a:off x="4559" y="1711"/>
              <a:ext cx="22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176183" name="Rectangle 55"/>
            <p:cNvSpPr>
              <a:spLocks noChangeArrowheads="1"/>
            </p:cNvSpPr>
            <p:nvPr/>
          </p:nvSpPr>
          <p:spPr bwMode="auto">
            <a:xfrm>
              <a:off x="4332" y="1711"/>
              <a:ext cx="22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_</a:t>
              </a:r>
            </a:p>
          </p:txBody>
        </p:sp>
        <p:sp>
          <p:nvSpPr>
            <p:cNvPr id="176184" name="Rectangle 56"/>
            <p:cNvSpPr>
              <a:spLocks noChangeArrowheads="1"/>
            </p:cNvSpPr>
            <p:nvPr/>
          </p:nvSpPr>
          <p:spPr bwMode="auto">
            <a:xfrm>
              <a:off x="3697" y="1711"/>
              <a:ext cx="63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2,10</a:t>
              </a:r>
            </a:p>
          </p:txBody>
        </p:sp>
      </p:grpSp>
      <p:grpSp>
        <p:nvGrpSpPr>
          <p:cNvPr id="176185" name="Group 57"/>
          <p:cNvGrpSpPr>
            <a:grpSpLocks/>
          </p:cNvGrpSpPr>
          <p:nvPr/>
        </p:nvGrpSpPr>
        <p:grpSpPr bwMode="auto">
          <a:xfrm>
            <a:off x="5868988" y="2204418"/>
            <a:ext cx="2447925" cy="539751"/>
            <a:chOff x="3697" y="1371"/>
            <a:chExt cx="1542" cy="340"/>
          </a:xfrm>
        </p:grpSpPr>
        <p:sp>
          <p:nvSpPr>
            <p:cNvPr id="176186" name="Rectangle 58"/>
            <p:cNvSpPr>
              <a:spLocks noChangeArrowheads="1"/>
            </p:cNvSpPr>
            <p:nvPr/>
          </p:nvSpPr>
          <p:spPr bwMode="auto">
            <a:xfrm>
              <a:off x="5013" y="1462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176187" name="Rectangle 59"/>
            <p:cNvSpPr>
              <a:spLocks noChangeArrowheads="1"/>
            </p:cNvSpPr>
            <p:nvPr/>
          </p:nvSpPr>
          <p:spPr bwMode="auto">
            <a:xfrm>
              <a:off x="4786" y="1462"/>
              <a:ext cx="22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1</a:t>
              </a:r>
            </a:p>
          </p:txBody>
        </p:sp>
        <p:sp>
          <p:nvSpPr>
            <p:cNvPr id="176188" name="Rectangle 60"/>
            <p:cNvSpPr>
              <a:spLocks noChangeArrowheads="1"/>
            </p:cNvSpPr>
            <p:nvPr/>
          </p:nvSpPr>
          <p:spPr bwMode="auto">
            <a:xfrm>
              <a:off x="4559" y="1371"/>
              <a:ext cx="22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_</a:t>
              </a:r>
            </a:p>
          </p:txBody>
        </p:sp>
        <p:sp>
          <p:nvSpPr>
            <p:cNvPr id="176189" name="Rectangle 61"/>
            <p:cNvSpPr>
              <a:spLocks noChangeArrowheads="1"/>
            </p:cNvSpPr>
            <p:nvPr/>
          </p:nvSpPr>
          <p:spPr bwMode="auto">
            <a:xfrm>
              <a:off x="4332" y="1462"/>
              <a:ext cx="22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176190" name="Rectangle 62"/>
            <p:cNvSpPr>
              <a:spLocks noChangeArrowheads="1"/>
            </p:cNvSpPr>
            <p:nvPr/>
          </p:nvSpPr>
          <p:spPr bwMode="auto">
            <a:xfrm>
              <a:off x="3697" y="1462"/>
              <a:ext cx="63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2,6</a:t>
              </a:r>
            </a:p>
          </p:txBody>
        </p:sp>
      </p:grpSp>
      <p:grpSp>
        <p:nvGrpSpPr>
          <p:cNvPr id="176265" name="Group 137"/>
          <p:cNvGrpSpPr>
            <a:grpSpLocks/>
          </p:cNvGrpSpPr>
          <p:nvPr/>
        </p:nvGrpSpPr>
        <p:grpSpPr bwMode="auto">
          <a:xfrm>
            <a:off x="5148263" y="1412875"/>
            <a:ext cx="3151187" cy="4932363"/>
            <a:chOff x="3254" y="845"/>
            <a:chExt cx="1985" cy="3107"/>
          </a:xfrm>
        </p:grpSpPr>
        <p:sp>
          <p:nvSpPr>
            <p:cNvPr id="176266" name="Rectangle 138"/>
            <p:cNvSpPr>
              <a:spLocks noChangeArrowheads="1"/>
            </p:cNvSpPr>
            <p:nvPr/>
          </p:nvSpPr>
          <p:spPr bwMode="auto">
            <a:xfrm>
              <a:off x="3254" y="3703"/>
              <a:ext cx="443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3</a:t>
              </a:r>
            </a:p>
          </p:txBody>
        </p:sp>
        <p:sp>
          <p:nvSpPr>
            <p:cNvPr id="176267" name="Rectangle 139"/>
            <p:cNvSpPr>
              <a:spLocks noChangeArrowheads="1"/>
            </p:cNvSpPr>
            <p:nvPr/>
          </p:nvSpPr>
          <p:spPr bwMode="auto">
            <a:xfrm>
              <a:off x="3254" y="3205"/>
              <a:ext cx="443" cy="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2</a:t>
              </a:r>
            </a:p>
          </p:txBody>
        </p:sp>
        <p:sp>
          <p:nvSpPr>
            <p:cNvPr id="176268" name="Rectangle 140"/>
            <p:cNvSpPr>
              <a:spLocks noChangeArrowheads="1"/>
            </p:cNvSpPr>
            <p:nvPr/>
          </p:nvSpPr>
          <p:spPr bwMode="auto">
            <a:xfrm>
              <a:off x="3254" y="1462"/>
              <a:ext cx="443" cy="17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en-US" altLang="zh-CN" sz="2000"/>
            </a:p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en-US" altLang="zh-CN" sz="2000"/>
            </a:p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en-US" altLang="zh-CN" sz="2000"/>
            </a:p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1</a:t>
              </a:r>
            </a:p>
          </p:txBody>
        </p:sp>
        <p:sp>
          <p:nvSpPr>
            <p:cNvPr id="176269" name="Rectangle 141"/>
            <p:cNvSpPr>
              <a:spLocks noChangeArrowheads="1"/>
            </p:cNvSpPr>
            <p:nvPr/>
          </p:nvSpPr>
          <p:spPr bwMode="auto">
            <a:xfrm>
              <a:off x="5013" y="1163"/>
              <a:ext cx="226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A</a:t>
              </a:r>
            </a:p>
          </p:txBody>
        </p:sp>
        <p:sp>
          <p:nvSpPr>
            <p:cNvPr id="176270" name="Rectangle 142"/>
            <p:cNvSpPr>
              <a:spLocks noChangeArrowheads="1"/>
            </p:cNvSpPr>
            <p:nvPr/>
          </p:nvSpPr>
          <p:spPr bwMode="auto">
            <a:xfrm>
              <a:off x="4786" y="1163"/>
              <a:ext cx="227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B</a:t>
              </a:r>
            </a:p>
          </p:txBody>
        </p:sp>
        <p:sp>
          <p:nvSpPr>
            <p:cNvPr id="176271" name="Rectangle 143"/>
            <p:cNvSpPr>
              <a:spLocks noChangeArrowheads="1"/>
            </p:cNvSpPr>
            <p:nvPr/>
          </p:nvSpPr>
          <p:spPr bwMode="auto">
            <a:xfrm>
              <a:off x="4559" y="1163"/>
              <a:ext cx="227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C</a:t>
              </a:r>
            </a:p>
          </p:txBody>
        </p:sp>
        <p:sp>
          <p:nvSpPr>
            <p:cNvPr id="176272" name="Rectangle 144"/>
            <p:cNvSpPr>
              <a:spLocks noChangeArrowheads="1"/>
            </p:cNvSpPr>
            <p:nvPr/>
          </p:nvSpPr>
          <p:spPr bwMode="auto">
            <a:xfrm>
              <a:off x="4332" y="1163"/>
              <a:ext cx="227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D</a:t>
              </a:r>
            </a:p>
          </p:txBody>
        </p:sp>
        <p:sp>
          <p:nvSpPr>
            <p:cNvPr id="176273" name="Rectangle 145"/>
            <p:cNvSpPr>
              <a:spLocks noChangeArrowheads="1"/>
            </p:cNvSpPr>
            <p:nvPr/>
          </p:nvSpPr>
          <p:spPr bwMode="auto">
            <a:xfrm>
              <a:off x="3697" y="1163"/>
              <a:ext cx="635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m</a:t>
              </a:r>
            </a:p>
          </p:txBody>
        </p:sp>
        <p:sp>
          <p:nvSpPr>
            <p:cNvPr id="176274" name="Rectangle 146"/>
            <p:cNvSpPr>
              <a:spLocks noChangeArrowheads="1"/>
            </p:cNvSpPr>
            <p:nvPr/>
          </p:nvSpPr>
          <p:spPr bwMode="auto">
            <a:xfrm>
              <a:off x="3254" y="1163"/>
              <a:ext cx="443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zh-CN" altLang="en-US" sz="2000"/>
                <a:t>组号</a:t>
              </a:r>
            </a:p>
          </p:txBody>
        </p:sp>
        <p:sp>
          <p:nvSpPr>
            <p:cNvPr id="176275" name="Line 147"/>
            <p:cNvSpPr>
              <a:spLocks noChangeShapeType="1"/>
            </p:cNvSpPr>
            <p:nvPr/>
          </p:nvSpPr>
          <p:spPr bwMode="auto">
            <a:xfrm>
              <a:off x="3254" y="1163"/>
              <a:ext cx="198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276" name="Line 148"/>
            <p:cNvSpPr>
              <a:spLocks noChangeShapeType="1"/>
            </p:cNvSpPr>
            <p:nvPr/>
          </p:nvSpPr>
          <p:spPr bwMode="auto">
            <a:xfrm>
              <a:off x="3254" y="1462"/>
              <a:ext cx="19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277" name="Line 149"/>
            <p:cNvSpPr>
              <a:spLocks noChangeShapeType="1"/>
            </p:cNvSpPr>
            <p:nvPr/>
          </p:nvSpPr>
          <p:spPr bwMode="auto">
            <a:xfrm>
              <a:off x="3254" y="3205"/>
              <a:ext cx="19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278" name="Line 150"/>
            <p:cNvSpPr>
              <a:spLocks noChangeShapeType="1"/>
            </p:cNvSpPr>
            <p:nvPr/>
          </p:nvSpPr>
          <p:spPr bwMode="auto">
            <a:xfrm>
              <a:off x="3254" y="3703"/>
              <a:ext cx="19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279" name="Line 151"/>
            <p:cNvSpPr>
              <a:spLocks noChangeShapeType="1"/>
            </p:cNvSpPr>
            <p:nvPr/>
          </p:nvSpPr>
          <p:spPr bwMode="auto">
            <a:xfrm>
              <a:off x="3254" y="3952"/>
              <a:ext cx="198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280" name="Line 152"/>
            <p:cNvSpPr>
              <a:spLocks noChangeShapeType="1"/>
            </p:cNvSpPr>
            <p:nvPr/>
          </p:nvSpPr>
          <p:spPr bwMode="auto">
            <a:xfrm>
              <a:off x="3254" y="1163"/>
              <a:ext cx="0" cy="278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281" name="Line 153"/>
            <p:cNvSpPr>
              <a:spLocks noChangeShapeType="1"/>
            </p:cNvSpPr>
            <p:nvPr/>
          </p:nvSpPr>
          <p:spPr bwMode="auto">
            <a:xfrm>
              <a:off x="3697" y="1163"/>
              <a:ext cx="0" cy="27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282" name="Line 154"/>
            <p:cNvSpPr>
              <a:spLocks noChangeShapeType="1"/>
            </p:cNvSpPr>
            <p:nvPr/>
          </p:nvSpPr>
          <p:spPr bwMode="auto">
            <a:xfrm>
              <a:off x="4332" y="1163"/>
              <a:ext cx="0" cy="27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283" name="Line 155"/>
            <p:cNvSpPr>
              <a:spLocks noChangeShapeType="1"/>
            </p:cNvSpPr>
            <p:nvPr/>
          </p:nvSpPr>
          <p:spPr bwMode="auto">
            <a:xfrm>
              <a:off x="4559" y="1163"/>
              <a:ext cx="0" cy="27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284" name="Line 156"/>
            <p:cNvSpPr>
              <a:spLocks noChangeShapeType="1"/>
            </p:cNvSpPr>
            <p:nvPr/>
          </p:nvSpPr>
          <p:spPr bwMode="auto">
            <a:xfrm>
              <a:off x="4786" y="1163"/>
              <a:ext cx="0" cy="27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285" name="Line 157"/>
            <p:cNvSpPr>
              <a:spLocks noChangeShapeType="1"/>
            </p:cNvSpPr>
            <p:nvPr/>
          </p:nvSpPr>
          <p:spPr bwMode="auto">
            <a:xfrm>
              <a:off x="5013" y="1163"/>
              <a:ext cx="0" cy="27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286" name="Line 158"/>
            <p:cNvSpPr>
              <a:spLocks noChangeShapeType="1"/>
            </p:cNvSpPr>
            <p:nvPr/>
          </p:nvSpPr>
          <p:spPr bwMode="auto">
            <a:xfrm>
              <a:off x="5239" y="1163"/>
              <a:ext cx="0" cy="278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287" name="Line 159"/>
            <p:cNvSpPr>
              <a:spLocks noChangeShapeType="1"/>
            </p:cNvSpPr>
            <p:nvPr/>
          </p:nvSpPr>
          <p:spPr bwMode="auto">
            <a:xfrm>
              <a:off x="3697" y="1711"/>
              <a:ext cx="15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288" name="Line 160"/>
            <p:cNvSpPr>
              <a:spLocks noChangeShapeType="1"/>
            </p:cNvSpPr>
            <p:nvPr/>
          </p:nvSpPr>
          <p:spPr bwMode="auto">
            <a:xfrm>
              <a:off x="3697" y="1960"/>
              <a:ext cx="15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289" name="Line 161"/>
            <p:cNvSpPr>
              <a:spLocks noChangeShapeType="1"/>
            </p:cNvSpPr>
            <p:nvPr/>
          </p:nvSpPr>
          <p:spPr bwMode="auto">
            <a:xfrm>
              <a:off x="3697" y="2209"/>
              <a:ext cx="15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290" name="Line 162"/>
            <p:cNvSpPr>
              <a:spLocks noChangeShapeType="1"/>
            </p:cNvSpPr>
            <p:nvPr/>
          </p:nvSpPr>
          <p:spPr bwMode="auto">
            <a:xfrm>
              <a:off x="3697" y="2458"/>
              <a:ext cx="15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291" name="Line 163"/>
            <p:cNvSpPr>
              <a:spLocks noChangeShapeType="1"/>
            </p:cNvSpPr>
            <p:nvPr/>
          </p:nvSpPr>
          <p:spPr bwMode="auto">
            <a:xfrm>
              <a:off x="3697" y="2707"/>
              <a:ext cx="15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292" name="Line 164"/>
            <p:cNvSpPr>
              <a:spLocks noChangeShapeType="1"/>
            </p:cNvSpPr>
            <p:nvPr/>
          </p:nvSpPr>
          <p:spPr bwMode="auto">
            <a:xfrm>
              <a:off x="3697" y="2956"/>
              <a:ext cx="15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293" name="Line 165"/>
            <p:cNvSpPr>
              <a:spLocks noChangeShapeType="1"/>
            </p:cNvSpPr>
            <p:nvPr/>
          </p:nvSpPr>
          <p:spPr bwMode="auto">
            <a:xfrm>
              <a:off x="3697" y="3454"/>
              <a:ext cx="15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294" name="Rectangle 166"/>
            <p:cNvSpPr>
              <a:spLocks noChangeArrowheads="1"/>
            </p:cNvSpPr>
            <p:nvPr/>
          </p:nvSpPr>
          <p:spPr bwMode="auto">
            <a:xfrm>
              <a:off x="4014" y="845"/>
              <a:ext cx="4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CN" altLang="en-US">
                  <a:latin typeface="Tahoma" pitchFamily="34" charset="0"/>
                </a:rPr>
                <a:t>表</a:t>
              </a:r>
              <a:r>
                <a:rPr kumimoji="0" lang="en-US" altLang="zh-CN">
                  <a:latin typeface="Tahoma" pitchFamily="34" charset="0"/>
                </a:rPr>
                <a:t>II</a:t>
              </a:r>
            </a:p>
          </p:txBody>
        </p:sp>
      </p:grpSp>
      <p:sp>
        <p:nvSpPr>
          <p:cNvPr id="176295" name="Rectangle 167"/>
          <p:cNvSpPr>
            <a:spLocks noChangeArrowheads="1"/>
          </p:cNvSpPr>
          <p:nvPr/>
        </p:nvSpPr>
        <p:spPr bwMode="auto">
          <a:xfrm>
            <a:off x="4284786" y="3043832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>
                <a:latin typeface="Tahoma" pitchFamily="34" charset="0"/>
              </a:rPr>
              <a:t>√</a:t>
            </a:r>
          </a:p>
        </p:txBody>
      </p:sp>
      <p:sp>
        <p:nvSpPr>
          <p:cNvPr id="176296" name="Rectangle 168"/>
          <p:cNvSpPr>
            <a:spLocks noChangeArrowheads="1"/>
          </p:cNvSpPr>
          <p:nvPr/>
        </p:nvSpPr>
        <p:spPr bwMode="auto">
          <a:xfrm>
            <a:off x="4299074" y="2659657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>
                <a:latin typeface="Tahoma" pitchFamily="34" charset="0"/>
              </a:rPr>
              <a:t>√</a:t>
            </a:r>
          </a:p>
        </p:txBody>
      </p:sp>
      <p:sp>
        <p:nvSpPr>
          <p:cNvPr id="176297" name="Rectangle 169"/>
          <p:cNvSpPr>
            <a:spLocks noChangeArrowheads="1"/>
          </p:cNvSpPr>
          <p:nvPr/>
        </p:nvSpPr>
        <p:spPr bwMode="auto">
          <a:xfrm>
            <a:off x="4299074" y="347722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>
                <a:latin typeface="Tahoma" pitchFamily="34" charset="0"/>
              </a:rPr>
              <a:t>√</a:t>
            </a:r>
          </a:p>
        </p:txBody>
      </p:sp>
      <p:sp>
        <p:nvSpPr>
          <p:cNvPr id="176298" name="Rectangle 170"/>
          <p:cNvSpPr>
            <a:spLocks noChangeArrowheads="1"/>
          </p:cNvSpPr>
          <p:nvPr/>
        </p:nvSpPr>
        <p:spPr bwMode="auto">
          <a:xfrm>
            <a:off x="4284786" y="4269382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>
                <a:latin typeface="Tahoma" pitchFamily="34" charset="0"/>
              </a:rPr>
              <a:t>√</a:t>
            </a:r>
          </a:p>
        </p:txBody>
      </p:sp>
      <p:sp>
        <p:nvSpPr>
          <p:cNvPr id="176299" name="Rectangle 171"/>
          <p:cNvSpPr>
            <a:spLocks noChangeArrowheads="1"/>
          </p:cNvSpPr>
          <p:nvPr/>
        </p:nvSpPr>
        <p:spPr bwMode="auto">
          <a:xfrm>
            <a:off x="4284786" y="383599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>
                <a:latin typeface="Tahoma" pitchFamily="34" charset="0"/>
              </a:rPr>
              <a:t>√</a:t>
            </a:r>
          </a:p>
        </p:txBody>
      </p:sp>
      <p:sp>
        <p:nvSpPr>
          <p:cNvPr id="176300" name="Rectangle 172"/>
          <p:cNvSpPr>
            <a:spLocks noChangeArrowheads="1"/>
          </p:cNvSpPr>
          <p:nvPr/>
        </p:nvSpPr>
        <p:spPr bwMode="auto">
          <a:xfrm>
            <a:off x="4284786" y="4675782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>
                <a:latin typeface="Tahoma" pitchFamily="34" charset="0"/>
              </a:rPr>
              <a:t>√</a:t>
            </a:r>
          </a:p>
        </p:txBody>
      </p:sp>
      <p:sp>
        <p:nvSpPr>
          <p:cNvPr id="176301" name="Rectangle 173"/>
          <p:cNvSpPr>
            <a:spLocks noChangeArrowheads="1"/>
          </p:cNvSpPr>
          <p:nvPr/>
        </p:nvSpPr>
        <p:spPr bwMode="auto">
          <a:xfrm>
            <a:off x="4284786" y="546794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>
                <a:latin typeface="Tahoma" pitchFamily="34" charset="0"/>
              </a:rPr>
              <a:t>√</a:t>
            </a:r>
          </a:p>
        </p:txBody>
      </p:sp>
      <p:sp>
        <p:nvSpPr>
          <p:cNvPr id="176302" name="Rectangle 174"/>
          <p:cNvSpPr>
            <a:spLocks noChangeArrowheads="1"/>
          </p:cNvSpPr>
          <p:nvPr/>
        </p:nvSpPr>
        <p:spPr bwMode="auto">
          <a:xfrm>
            <a:off x="4299074" y="506154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>
                <a:latin typeface="Tahoma" pitchFamily="34" charset="0"/>
              </a:rPr>
              <a:t>√</a:t>
            </a:r>
          </a:p>
        </p:txBody>
      </p:sp>
      <p:sp>
        <p:nvSpPr>
          <p:cNvPr id="176303" name="Rectangle 175"/>
          <p:cNvSpPr>
            <a:spLocks noChangeArrowheads="1"/>
          </p:cNvSpPr>
          <p:nvPr/>
        </p:nvSpPr>
        <p:spPr bwMode="auto">
          <a:xfrm>
            <a:off x="4284786" y="5828307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>
                <a:latin typeface="Tahoma" pitchFamily="34" charset="0"/>
              </a:rPr>
              <a:t>√</a:t>
            </a:r>
          </a:p>
        </p:txBody>
      </p:sp>
      <p:graphicFrame>
        <p:nvGraphicFramePr>
          <p:cNvPr id="176304" name="Object 1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839368"/>
              </p:ext>
            </p:extLst>
          </p:nvPr>
        </p:nvGraphicFramePr>
        <p:xfrm>
          <a:off x="914400" y="1457325"/>
          <a:ext cx="39465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8" name="Equation" r:id="rId3" imgW="2374560" imgH="266400" progId="Equation.DSMT4">
                  <p:embed/>
                </p:oleObj>
              </mc:Choice>
              <mc:Fallback>
                <p:oleObj name="Equation" r:id="rId3" imgW="237456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457325"/>
                        <a:ext cx="394652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6306" name="Group 178"/>
          <p:cNvGrpSpPr>
            <a:grpSpLocks/>
          </p:cNvGrpSpPr>
          <p:nvPr/>
        </p:nvGrpSpPr>
        <p:grpSpPr bwMode="auto">
          <a:xfrm>
            <a:off x="1260599" y="1819870"/>
            <a:ext cx="3151187" cy="4489450"/>
            <a:chOff x="703" y="1071"/>
            <a:chExt cx="1985" cy="2828"/>
          </a:xfrm>
        </p:grpSpPr>
        <p:grpSp>
          <p:nvGrpSpPr>
            <p:cNvPr id="176191" name="Group 63"/>
            <p:cNvGrpSpPr>
              <a:grpSpLocks/>
            </p:cNvGrpSpPr>
            <p:nvPr/>
          </p:nvGrpSpPr>
          <p:grpSpPr bwMode="auto">
            <a:xfrm>
              <a:off x="703" y="1071"/>
              <a:ext cx="1985" cy="2828"/>
              <a:chOff x="668" y="1056"/>
              <a:chExt cx="1985" cy="2828"/>
            </a:xfrm>
          </p:grpSpPr>
          <p:sp>
            <p:nvSpPr>
              <p:cNvPr id="176192" name="Rectangle 64"/>
              <p:cNvSpPr>
                <a:spLocks noChangeArrowheads="1"/>
              </p:cNvSpPr>
              <p:nvPr/>
            </p:nvSpPr>
            <p:spPr bwMode="auto">
              <a:xfrm>
                <a:off x="2427" y="3635"/>
                <a:ext cx="226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176193" name="Rectangle 65"/>
              <p:cNvSpPr>
                <a:spLocks noChangeArrowheads="1"/>
              </p:cNvSpPr>
              <p:nvPr/>
            </p:nvSpPr>
            <p:spPr bwMode="auto">
              <a:xfrm>
                <a:off x="2200" y="3635"/>
                <a:ext cx="22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176194" name="Rectangle 66"/>
              <p:cNvSpPr>
                <a:spLocks noChangeArrowheads="1"/>
              </p:cNvSpPr>
              <p:nvPr/>
            </p:nvSpPr>
            <p:spPr bwMode="auto">
              <a:xfrm>
                <a:off x="1973" y="3635"/>
                <a:ext cx="22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176195" name="Rectangle 67"/>
              <p:cNvSpPr>
                <a:spLocks noChangeArrowheads="1"/>
              </p:cNvSpPr>
              <p:nvPr/>
            </p:nvSpPr>
            <p:spPr bwMode="auto">
              <a:xfrm>
                <a:off x="1746" y="3635"/>
                <a:ext cx="22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176196" name="Rectangle 68"/>
              <p:cNvSpPr>
                <a:spLocks noChangeArrowheads="1"/>
              </p:cNvSpPr>
              <p:nvPr/>
            </p:nvSpPr>
            <p:spPr bwMode="auto">
              <a:xfrm>
                <a:off x="1111" y="3635"/>
                <a:ext cx="635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15</a:t>
                </a:r>
              </a:p>
            </p:txBody>
          </p:sp>
          <p:sp>
            <p:nvSpPr>
              <p:cNvPr id="176197" name="Rectangle 69"/>
              <p:cNvSpPr>
                <a:spLocks noChangeArrowheads="1"/>
              </p:cNvSpPr>
              <p:nvPr/>
            </p:nvSpPr>
            <p:spPr bwMode="auto">
              <a:xfrm>
                <a:off x="2427" y="3386"/>
                <a:ext cx="226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176198" name="Rectangle 70"/>
              <p:cNvSpPr>
                <a:spLocks noChangeArrowheads="1"/>
              </p:cNvSpPr>
              <p:nvPr/>
            </p:nvSpPr>
            <p:spPr bwMode="auto">
              <a:xfrm>
                <a:off x="2200" y="3386"/>
                <a:ext cx="22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0</a:t>
                </a:r>
              </a:p>
            </p:txBody>
          </p:sp>
          <p:sp>
            <p:nvSpPr>
              <p:cNvPr id="176199" name="Rectangle 71"/>
              <p:cNvSpPr>
                <a:spLocks noChangeArrowheads="1"/>
              </p:cNvSpPr>
              <p:nvPr/>
            </p:nvSpPr>
            <p:spPr bwMode="auto">
              <a:xfrm>
                <a:off x="1973" y="3386"/>
                <a:ext cx="22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176200" name="Rectangle 72"/>
              <p:cNvSpPr>
                <a:spLocks noChangeArrowheads="1"/>
              </p:cNvSpPr>
              <p:nvPr/>
            </p:nvSpPr>
            <p:spPr bwMode="auto">
              <a:xfrm>
                <a:off x="1746" y="3386"/>
                <a:ext cx="22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176201" name="Rectangle 73"/>
              <p:cNvSpPr>
                <a:spLocks noChangeArrowheads="1"/>
              </p:cNvSpPr>
              <p:nvPr/>
            </p:nvSpPr>
            <p:spPr bwMode="auto">
              <a:xfrm>
                <a:off x="1111" y="3386"/>
                <a:ext cx="635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13</a:t>
                </a:r>
              </a:p>
            </p:txBody>
          </p:sp>
          <p:sp>
            <p:nvSpPr>
              <p:cNvPr id="176202" name="Rectangle 74"/>
              <p:cNvSpPr>
                <a:spLocks noChangeArrowheads="1"/>
              </p:cNvSpPr>
              <p:nvPr/>
            </p:nvSpPr>
            <p:spPr bwMode="auto">
              <a:xfrm>
                <a:off x="668" y="3386"/>
                <a:ext cx="443" cy="4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 dirty="0"/>
                  <a:t>3</a:t>
                </a:r>
              </a:p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 dirty="0"/>
                  <a:t>4</a:t>
                </a:r>
              </a:p>
            </p:txBody>
          </p:sp>
          <p:sp>
            <p:nvSpPr>
              <p:cNvPr id="176203" name="Rectangle 75"/>
              <p:cNvSpPr>
                <a:spLocks noChangeArrowheads="1"/>
              </p:cNvSpPr>
              <p:nvPr/>
            </p:nvSpPr>
            <p:spPr bwMode="auto">
              <a:xfrm>
                <a:off x="2427" y="3137"/>
                <a:ext cx="226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0</a:t>
                </a:r>
              </a:p>
            </p:txBody>
          </p:sp>
          <p:sp>
            <p:nvSpPr>
              <p:cNvPr id="176204" name="Rectangle 76"/>
              <p:cNvSpPr>
                <a:spLocks noChangeArrowheads="1"/>
              </p:cNvSpPr>
              <p:nvPr/>
            </p:nvSpPr>
            <p:spPr bwMode="auto">
              <a:xfrm>
                <a:off x="2200" y="3137"/>
                <a:ext cx="22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0</a:t>
                </a:r>
              </a:p>
            </p:txBody>
          </p:sp>
          <p:sp>
            <p:nvSpPr>
              <p:cNvPr id="176205" name="Rectangle 77"/>
              <p:cNvSpPr>
                <a:spLocks noChangeArrowheads="1"/>
              </p:cNvSpPr>
              <p:nvPr/>
            </p:nvSpPr>
            <p:spPr bwMode="auto">
              <a:xfrm>
                <a:off x="1973" y="3137"/>
                <a:ext cx="22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176206" name="Rectangle 78"/>
              <p:cNvSpPr>
                <a:spLocks noChangeArrowheads="1"/>
              </p:cNvSpPr>
              <p:nvPr/>
            </p:nvSpPr>
            <p:spPr bwMode="auto">
              <a:xfrm>
                <a:off x="1746" y="3137"/>
                <a:ext cx="22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176207" name="Rectangle 79"/>
              <p:cNvSpPr>
                <a:spLocks noChangeArrowheads="1"/>
              </p:cNvSpPr>
              <p:nvPr/>
            </p:nvSpPr>
            <p:spPr bwMode="auto">
              <a:xfrm>
                <a:off x="1111" y="3137"/>
                <a:ext cx="635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12</a:t>
                </a:r>
              </a:p>
            </p:txBody>
          </p:sp>
          <p:sp>
            <p:nvSpPr>
              <p:cNvPr id="176208" name="Rectangle 80"/>
              <p:cNvSpPr>
                <a:spLocks noChangeArrowheads="1"/>
              </p:cNvSpPr>
              <p:nvPr/>
            </p:nvSpPr>
            <p:spPr bwMode="auto">
              <a:xfrm>
                <a:off x="2427" y="2888"/>
                <a:ext cx="226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0</a:t>
                </a:r>
              </a:p>
            </p:txBody>
          </p:sp>
          <p:sp>
            <p:nvSpPr>
              <p:cNvPr id="176209" name="Rectangle 81"/>
              <p:cNvSpPr>
                <a:spLocks noChangeArrowheads="1"/>
              </p:cNvSpPr>
              <p:nvPr/>
            </p:nvSpPr>
            <p:spPr bwMode="auto">
              <a:xfrm>
                <a:off x="2200" y="2888"/>
                <a:ext cx="22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176210" name="Rectangle 82"/>
              <p:cNvSpPr>
                <a:spLocks noChangeArrowheads="1"/>
              </p:cNvSpPr>
              <p:nvPr/>
            </p:nvSpPr>
            <p:spPr bwMode="auto">
              <a:xfrm>
                <a:off x="1973" y="2888"/>
                <a:ext cx="22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0</a:t>
                </a:r>
              </a:p>
            </p:txBody>
          </p:sp>
          <p:sp>
            <p:nvSpPr>
              <p:cNvPr id="176211" name="Rectangle 83"/>
              <p:cNvSpPr>
                <a:spLocks noChangeArrowheads="1"/>
              </p:cNvSpPr>
              <p:nvPr/>
            </p:nvSpPr>
            <p:spPr bwMode="auto">
              <a:xfrm>
                <a:off x="1746" y="2888"/>
                <a:ext cx="22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176212" name="Rectangle 84"/>
              <p:cNvSpPr>
                <a:spLocks noChangeArrowheads="1"/>
              </p:cNvSpPr>
              <p:nvPr/>
            </p:nvSpPr>
            <p:spPr bwMode="auto">
              <a:xfrm>
                <a:off x="1111" y="2888"/>
                <a:ext cx="635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10</a:t>
                </a:r>
              </a:p>
            </p:txBody>
          </p:sp>
          <p:sp>
            <p:nvSpPr>
              <p:cNvPr id="176213" name="Rectangle 85"/>
              <p:cNvSpPr>
                <a:spLocks noChangeArrowheads="1"/>
              </p:cNvSpPr>
              <p:nvPr/>
            </p:nvSpPr>
            <p:spPr bwMode="auto">
              <a:xfrm>
                <a:off x="2427" y="2639"/>
                <a:ext cx="226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176214" name="Rectangle 86"/>
              <p:cNvSpPr>
                <a:spLocks noChangeArrowheads="1"/>
              </p:cNvSpPr>
              <p:nvPr/>
            </p:nvSpPr>
            <p:spPr bwMode="auto">
              <a:xfrm>
                <a:off x="2200" y="2639"/>
                <a:ext cx="22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0</a:t>
                </a:r>
              </a:p>
            </p:txBody>
          </p:sp>
          <p:sp>
            <p:nvSpPr>
              <p:cNvPr id="176215" name="Rectangle 87"/>
              <p:cNvSpPr>
                <a:spLocks noChangeArrowheads="1"/>
              </p:cNvSpPr>
              <p:nvPr/>
            </p:nvSpPr>
            <p:spPr bwMode="auto">
              <a:xfrm>
                <a:off x="1973" y="2639"/>
                <a:ext cx="22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0</a:t>
                </a:r>
              </a:p>
            </p:txBody>
          </p:sp>
          <p:sp>
            <p:nvSpPr>
              <p:cNvPr id="176216" name="Rectangle 88"/>
              <p:cNvSpPr>
                <a:spLocks noChangeArrowheads="1"/>
              </p:cNvSpPr>
              <p:nvPr/>
            </p:nvSpPr>
            <p:spPr bwMode="auto">
              <a:xfrm>
                <a:off x="1746" y="2639"/>
                <a:ext cx="22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176217" name="Rectangle 89"/>
              <p:cNvSpPr>
                <a:spLocks noChangeArrowheads="1"/>
              </p:cNvSpPr>
              <p:nvPr/>
            </p:nvSpPr>
            <p:spPr bwMode="auto">
              <a:xfrm>
                <a:off x="1111" y="2639"/>
                <a:ext cx="635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9</a:t>
                </a:r>
              </a:p>
            </p:txBody>
          </p:sp>
          <p:sp>
            <p:nvSpPr>
              <p:cNvPr id="176218" name="Rectangle 90"/>
              <p:cNvSpPr>
                <a:spLocks noChangeArrowheads="1"/>
              </p:cNvSpPr>
              <p:nvPr/>
            </p:nvSpPr>
            <p:spPr bwMode="auto">
              <a:xfrm>
                <a:off x="2427" y="2390"/>
                <a:ext cx="226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0</a:t>
                </a:r>
              </a:p>
            </p:txBody>
          </p:sp>
          <p:sp>
            <p:nvSpPr>
              <p:cNvPr id="176219" name="Rectangle 91"/>
              <p:cNvSpPr>
                <a:spLocks noChangeArrowheads="1"/>
              </p:cNvSpPr>
              <p:nvPr/>
            </p:nvSpPr>
            <p:spPr bwMode="auto">
              <a:xfrm>
                <a:off x="2200" y="2390"/>
                <a:ext cx="22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176220" name="Rectangle 92"/>
              <p:cNvSpPr>
                <a:spLocks noChangeArrowheads="1"/>
              </p:cNvSpPr>
              <p:nvPr/>
            </p:nvSpPr>
            <p:spPr bwMode="auto">
              <a:xfrm>
                <a:off x="1973" y="2390"/>
                <a:ext cx="22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176221" name="Rectangle 93"/>
              <p:cNvSpPr>
                <a:spLocks noChangeArrowheads="1"/>
              </p:cNvSpPr>
              <p:nvPr/>
            </p:nvSpPr>
            <p:spPr bwMode="auto">
              <a:xfrm>
                <a:off x="1746" y="2390"/>
                <a:ext cx="22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0</a:t>
                </a:r>
              </a:p>
            </p:txBody>
          </p:sp>
          <p:sp>
            <p:nvSpPr>
              <p:cNvPr id="176222" name="Rectangle 94"/>
              <p:cNvSpPr>
                <a:spLocks noChangeArrowheads="1"/>
              </p:cNvSpPr>
              <p:nvPr/>
            </p:nvSpPr>
            <p:spPr bwMode="auto">
              <a:xfrm>
                <a:off x="1111" y="2390"/>
                <a:ext cx="635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6</a:t>
                </a:r>
              </a:p>
            </p:txBody>
          </p:sp>
          <p:sp>
            <p:nvSpPr>
              <p:cNvPr id="176223" name="Rectangle 95"/>
              <p:cNvSpPr>
                <a:spLocks noChangeArrowheads="1"/>
              </p:cNvSpPr>
              <p:nvPr/>
            </p:nvSpPr>
            <p:spPr bwMode="auto">
              <a:xfrm>
                <a:off x="668" y="2390"/>
                <a:ext cx="443" cy="9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en-US" altLang="zh-CN" sz="2000" dirty="0"/>
              </a:p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 dirty="0"/>
                  <a:t>2</a:t>
                </a:r>
              </a:p>
            </p:txBody>
          </p:sp>
          <p:sp>
            <p:nvSpPr>
              <p:cNvPr id="176224" name="Rectangle 96"/>
              <p:cNvSpPr>
                <a:spLocks noChangeArrowheads="1"/>
              </p:cNvSpPr>
              <p:nvPr/>
            </p:nvSpPr>
            <p:spPr bwMode="auto">
              <a:xfrm>
                <a:off x="2427" y="2141"/>
                <a:ext cx="226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0</a:t>
                </a:r>
              </a:p>
            </p:txBody>
          </p:sp>
          <p:sp>
            <p:nvSpPr>
              <p:cNvPr id="176225" name="Rectangle 97"/>
              <p:cNvSpPr>
                <a:spLocks noChangeArrowheads="1"/>
              </p:cNvSpPr>
              <p:nvPr/>
            </p:nvSpPr>
            <p:spPr bwMode="auto">
              <a:xfrm>
                <a:off x="2200" y="2141"/>
                <a:ext cx="22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0</a:t>
                </a:r>
              </a:p>
            </p:txBody>
          </p:sp>
          <p:sp>
            <p:nvSpPr>
              <p:cNvPr id="176226" name="Rectangle 98"/>
              <p:cNvSpPr>
                <a:spLocks noChangeArrowheads="1"/>
              </p:cNvSpPr>
              <p:nvPr/>
            </p:nvSpPr>
            <p:spPr bwMode="auto">
              <a:xfrm>
                <a:off x="1973" y="2141"/>
                <a:ext cx="22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0</a:t>
                </a:r>
              </a:p>
            </p:txBody>
          </p:sp>
          <p:sp>
            <p:nvSpPr>
              <p:cNvPr id="176227" name="Rectangle 99"/>
              <p:cNvSpPr>
                <a:spLocks noChangeArrowheads="1"/>
              </p:cNvSpPr>
              <p:nvPr/>
            </p:nvSpPr>
            <p:spPr bwMode="auto">
              <a:xfrm>
                <a:off x="1746" y="2141"/>
                <a:ext cx="22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176228" name="Rectangle 100"/>
              <p:cNvSpPr>
                <a:spLocks noChangeArrowheads="1"/>
              </p:cNvSpPr>
              <p:nvPr/>
            </p:nvSpPr>
            <p:spPr bwMode="auto">
              <a:xfrm>
                <a:off x="1111" y="2141"/>
                <a:ext cx="635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8</a:t>
                </a:r>
              </a:p>
            </p:txBody>
          </p:sp>
          <p:sp>
            <p:nvSpPr>
              <p:cNvPr id="176229" name="Rectangle 101"/>
              <p:cNvSpPr>
                <a:spLocks noChangeArrowheads="1"/>
              </p:cNvSpPr>
              <p:nvPr/>
            </p:nvSpPr>
            <p:spPr bwMode="auto">
              <a:xfrm>
                <a:off x="2427" y="1892"/>
                <a:ext cx="226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0</a:t>
                </a:r>
              </a:p>
            </p:txBody>
          </p:sp>
          <p:sp>
            <p:nvSpPr>
              <p:cNvPr id="176230" name="Rectangle 102"/>
              <p:cNvSpPr>
                <a:spLocks noChangeArrowheads="1"/>
              </p:cNvSpPr>
              <p:nvPr/>
            </p:nvSpPr>
            <p:spPr bwMode="auto">
              <a:xfrm>
                <a:off x="2200" y="1892"/>
                <a:ext cx="22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0</a:t>
                </a:r>
              </a:p>
            </p:txBody>
          </p:sp>
          <p:sp>
            <p:nvSpPr>
              <p:cNvPr id="176231" name="Rectangle 103"/>
              <p:cNvSpPr>
                <a:spLocks noChangeArrowheads="1"/>
              </p:cNvSpPr>
              <p:nvPr/>
            </p:nvSpPr>
            <p:spPr bwMode="auto">
              <a:xfrm>
                <a:off x="1973" y="1892"/>
                <a:ext cx="22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176232" name="Rectangle 104"/>
              <p:cNvSpPr>
                <a:spLocks noChangeArrowheads="1"/>
              </p:cNvSpPr>
              <p:nvPr/>
            </p:nvSpPr>
            <p:spPr bwMode="auto">
              <a:xfrm>
                <a:off x="1746" y="1892"/>
                <a:ext cx="22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0</a:t>
                </a:r>
              </a:p>
            </p:txBody>
          </p:sp>
          <p:sp>
            <p:nvSpPr>
              <p:cNvPr id="176233" name="Rectangle 105"/>
              <p:cNvSpPr>
                <a:spLocks noChangeArrowheads="1"/>
              </p:cNvSpPr>
              <p:nvPr/>
            </p:nvSpPr>
            <p:spPr bwMode="auto">
              <a:xfrm>
                <a:off x="1111" y="1892"/>
                <a:ext cx="635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4</a:t>
                </a:r>
              </a:p>
            </p:txBody>
          </p:sp>
          <p:sp>
            <p:nvSpPr>
              <p:cNvPr id="176234" name="Rectangle 106"/>
              <p:cNvSpPr>
                <a:spLocks noChangeArrowheads="1"/>
              </p:cNvSpPr>
              <p:nvPr/>
            </p:nvSpPr>
            <p:spPr bwMode="auto">
              <a:xfrm>
                <a:off x="2427" y="1643"/>
                <a:ext cx="226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0</a:t>
                </a:r>
              </a:p>
            </p:txBody>
          </p:sp>
          <p:sp>
            <p:nvSpPr>
              <p:cNvPr id="176235" name="Rectangle 107"/>
              <p:cNvSpPr>
                <a:spLocks noChangeArrowheads="1"/>
              </p:cNvSpPr>
              <p:nvPr/>
            </p:nvSpPr>
            <p:spPr bwMode="auto">
              <a:xfrm>
                <a:off x="2200" y="1643"/>
                <a:ext cx="22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176236" name="Rectangle 108"/>
              <p:cNvSpPr>
                <a:spLocks noChangeArrowheads="1"/>
              </p:cNvSpPr>
              <p:nvPr/>
            </p:nvSpPr>
            <p:spPr bwMode="auto">
              <a:xfrm>
                <a:off x="1973" y="1643"/>
                <a:ext cx="22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0</a:t>
                </a:r>
              </a:p>
            </p:txBody>
          </p:sp>
          <p:sp>
            <p:nvSpPr>
              <p:cNvPr id="176237" name="Rectangle 109"/>
              <p:cNvSpPr>
                <a:spLocks noChangeArrowheads="1"/>
              </p:cNvSpPr>
              <p:nvPr/>
            </p:nvSpPr>
            <p:spPr bwMode="auto">
              <a:xfrm>
                <a:off x="1746" y="1643"/>
                <a:ext cx="22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0</a:t>
                </a:r>
              </a:p>
            </p:txBody>
          </p:sp>
          <p:sp>
            <p:nvSpPr>
              <p:cNvPr id="176238" name="Rectangle 110"/>
              <p:cNvSpPr>
                <a:spLocks noChangeArrowheads="1"/>
              </p:cNvSpPr>
              <p:nvPr/>
            </p:nvSpPr>
            <p:spPr bwMode="auto">
              <a:xfrm>
                <a:off x="1111" y="1643"/>
                <a:ext cx="635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2</a:t>
                </a:r>
              </a:p>
            </p:txBody>
          </p:sp>
          <p:sp>
            <p:nvSpPr>
              <p:cNvPr id="176239" name="Rectangle 111"/>
              <p:cNvSpPr>
                <a:spLocks noChangeArrowheads="1"/>
              </p:cNvSpPr>
              <p:nvPr/>
            </p:nvSpPr>
            <p:spPr bwMode="auto">
              <a:xfrm>
                <a:off x="668" y="1643"/>
                <a:ext cx="443" cy="7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en-US" altLang="zh-CN" sz="2000"/>
              </a:p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176240" name="Rectangle 112"/>
              <p:cNvSpPr>
                <a:spLocks noChangeArrowheads="1"/>
              </p:cNvSpPr>
              <p:nvPr/>
            </p:nvSpPr>
            <p:spPr bwMode="auto">
              <a:xfrm>
                <a:off x="2427" y="1344"/>
                <a:ext cx="226" cy="2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A</a:t>
                </a:r>
              </a:p>
            </p:txBody>
          </p:sp>
          <p:sp>
            <p:nvSpPr>
              <p:cNvPr id="176241" name="Rectangle 113"/>
              <p:cNvSpPr>
                <a:spLocks noChangeArrowheads="1"/>
              </p:cNvSpPr>
              <p:nvPr/>
            </p:nvSpPr>
            <p:spPr bwMode="auto">
              <a:xfrm>
                <a:off x="2200" y="1344"/>
                <a:ext cx="227" cy="2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B</a:t>
                </a:r>
              </a:p>
            </p:txBody>
          </p:sp>
          <p:sp>
            <p:nvSpPr>
              <p:cNvPr id="176242" name="Rectangle 114"/>
              <p:cNvSpPr>
                <a:spLocks noChangeArrowheads="1"/>
              </p:cNvSpPr>
              <p:nvPr/>
            </p:nvSpPr>
            <p:spPr bwMode="auto">
              <a:xfrm>
                <a:off x="1973" y="1344"/>
                <a:ext cx="227" cy="2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C</a:t>
                </a:r>
              </a:p>
            </p:txBody>
          </p:sp>
          <p:sp>
            <p:nvSpPr>
              <p:cNvPr id="176243" name="Rectangle 115"/>
              <p:cNvSpPr>
                <a:spLocks noChangeArrowheads="1"/>
              </p:cNvSpPr>
              <p:nvPr/>
            </p:nvSpPr>
            <p:spPr bwMode="auto">
              <a:xfrm>
                <a:off x="1746" y="1344"/>
                <a:ext cx="227" cy="2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D</a:t>
                </a:r>
              </a:p>
            </p:txBody>
          </p:sp>
          <p:sp>
            <p:nvSpPr>
              <p:cNvPr id="176244" name="Rectangle 116"/>
              <p:cNvSpPr>
                <a:spLocks noChangeArrowheads="1"/>
              </p:cNvSpPr>
              <p:nvPr/>
            </p:nvSpPr>
            <p:spPr bwMode="auto">
              <a:xfrm>
                <a:off x="1111" y="1344"/>
                <a:ext cx="635" cy="2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zh-CN" altLang="en-US" sz="2000"/>
                  <a:t>最小项</a:t>
                </a:r>
              </a:p>
            </p:txBody>
          </p:sp>
          <p:sp>
            <p:nvSpPr>
              <p:cNvPr id="176245" name="Rectangle 117"/>
              <p:cNvSpPr>
                <a:spLocks noChangeArrowheads="1"/>
              </p:cNvSpPr>
              <p:nvPr/>
            </p:nvSpPr>
            <p:spPr bwMode="auto">
              <a:xfrm>
                <a:off x="668" y="1344"/>
                <a:ext cx="443" cy="2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zh-CN" altLang="en-US" sz="2000"/>
                  <a:t>组号</a:t>
                </a:r>
              </a:p>
            </p:txBody>
          </p:sp>
          <p:sp>
            <p:nvSpPr>
              <p:cNvPr id="176246" name="Line 118"/>
              <p:cNvSpPr>
                <a:spLocks noChangeShapeType="1"/>
              </p:cNvSpPr>
              <p:nvPr/>
            </p:nvSpPr>
            <p:spPr bwMode="auto">
              <a:xfrm>
                <a:off x="668" y="1344"/>
                <a:ext cx="1985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6247" name="Line 119"/>
              <p:cNvSpPr>
                <a:spLocks noChangeShapeType="1"/>
              </p:cNvSpPr>
              <p:nvPr/>
            </p:nvSpPr>
            <p:spPr bwMode="auto">
              <a:xfrm>
                <a:off x="668" y="1643"/>
                <a:ext cx="198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6248" name="Line 120"/>
              <p:cNvSpPr>
                <a:spLocks noChangeShapeType="1"/>
              </p:cNvSpPr>
              <p:nvPr/>
            </p:nvSpPr>
            <p:spPr bwMode="auto">
              <a:xfrm>
                <a:off x="668" y="2390"/>
                <a:ext cx="198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6249" name="Line 121"/>
              <p:cNvSpPr>
                <a:spLocks noChangeShapeType="1"/>
              </p:cNvSpPr>
              <p:nvPr/>
            </p:nvSpPr>
            <p:spPr bwMode="auto">
              <a:xfrm>
                <a:off x="668" y="3386"/>
                <a:ext cx="198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6250" name="Line 122"/>
              <p:cNvSpPr>
                <a:spLocks noChangeShapeType="1"/>
              </p:cNvSpPr>
              <p:nvPr/>
            </p:nvSpPr>
            <p:spPr bwMode="auto">
              <a:xfrm>
                <a:off x="668" y="3884"/>
                <a:ext cx="1985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6251" name="Line 123"/>
              <p:cNvSpPr>
                <a:spLocks noChangeShapeType="1"/>
              </p:cNvSpPr>
              <p:nvPr/>
            </p:nvSpPr>
            <p:spPr bwMode="auto">
              <a:xfrm>
                <a:off x="668" y="1344"/>
                <a:ext cx="0" cy="254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6252" name="Line 124"/>
              <p:cNvSpPr>
                <a:spLocks noChangeShapeType="1"/>
              </p:cNvSpPr>
              <p:nvPr/>
            </p:nvSpPr>
            <p:spPr bwMode="auto">
              <a:xfrm>
                <a:off x="1111" y="1344"/>
                <a:ext cx="0" cy="25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6253" name="Line 125"/>
              <p:cNvSpPr>
                <a:spLocks noChangeShapeType="1"/>
              </p:cNvSpPr>
              <p:nvPr/>
            </p:nvSpPr>
            <p:spPr bwMode="auto">
              <a:xfrm>
                <a:off x="1746" y="1344"/>
                <a:ext cx="0" cy="25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6254" name="Line 126"/>
              <p:cNvSpPr>
                <a:spLocks noChangeShapeType="1"/>
              </p:cNvSpPr>
              <p:nvPr/>
            </p:nvSpPr>
            <p:spPr bwMode="auto">
              <a:xfrm>
                <a:off x="1973" y="1344"/>
                <a:ext cx="0" cy="25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6255" name="Line 127"/>
              <p:cNvSpPr>
                <a:spLocks noChangeShapeType="1"/>
              </p:cNvSpPr>
              <p:nvPr/>
            </p:nvSpPr>
            <p:spPr bwMode="auto">
              <a:xfrm>
                <a:off x="2200" y="1344"/>
                <a:ext cx="0" cy="25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6256" name="Line 128"/>
              <p:cNvSpPr>
                <a:spLocks noChangeShapeType="1"/>
              </p:cNvSpPr>
              <p:nvPr/>
            </p:nvSpPr>
            <p:spPr bwMode="auto">
              <a:xfrm>
                <a:off x="2427" y="1344"/>
                <a:ext cx="0" cy="25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6257" name="Line 129"/>
              <p:cNvSpPr>
                <a:spLocks noChangeShapeType="1"/>
              </p:cNvSpPr>
              <p:nvPr/>
            </p:nvSpPr>
            <p:spPr bwMode="auto">
              <a:xfrm>
                <a:off x="2653" y="1344"/>
                <a:ext cx="0" cy="254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6258" name="Line 130"/>
              <p:cNvSpPr>
                <a:spLocks noChangeShapeType="1"/>
              </p:cNvSpPr>
              <p:nvPr/>
            </p:nvSpPr>
            <p:spPr bwMode="auto">
              <a:xfrm>
                <a:off x="1111" y="1892"/>
                <a:ext cx="154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6259" name="Line 131"/>
              <p:cNvSpPr>
                <a:spLocks noChangeShapeType="1"/>
              </p:cNvSpPr>
              <p:nvPr/>
            </p:nvSpPr>
            <p:spPr bwMode="auto">
              <a:xfrm>
                <a:off x="1111" y="2141"/>
                <a:ext cx="154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6260" name="Line 132"/>
              <p:cNvSpPr>
                <a:spLocks noChangeShapeType="1"/>
              </p:cNvSpPr>
              <p:nvPr/>
            </p:nvSpPr>
            <p:spPr bwMode="auto">
              <a:xfrm>
                <a:off x="1111" y="2639"/>
                <a:ext cx="154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6261" name="Line 133"/>
              <p:cNvSpPr>
                <a:spLocks noChangeShapeType="1"/>
              </p:cNvSpPr>
              <p:nvPr/>
            </p:nvSpPr>
            <p:spPr bwMode="auto">
              <a:xfrm>
                <a:off x="1111" y="2888"/>
                <a:ext cx="154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6262" name="Line 134"/>
              <p:cNvSpPr>
                <a:spLocks noChangeShapeType="1"/>
              </p:cNvSpPr>
              <p:nvPr/>
            </p:nvSpPr>
            <p:spPr bwMode="auto">
              <a:xfrm>
                <a:off x="1111" y="3137"/>
                <a:ext cx="154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6263" name="Line 135"/>
              <p:cNvSpPr>
                <a:spLocks noChangeShapeType="1"/>
              </p:cNvSpPr>
              <p:nvPr/>
            </p:nvSpPr>
            <p:spPr bwMode="auto">
              <a:xfrm>
                <a:off x="1111" y="3635"/>
                <a:ext cx="154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6264" name="Rectangle 136"/>
              <p:cNvSpPr>
                <a:spLocks noChangeArrowheads="1"/>
              </p:cNvSpPr>
              <p:nvPr/>
            </p:nvSpPr>
            <p:spPr bwMode="auto">
              <a:xfrm>
                <a:off x="1429" y="1056"/>
                <a:ext cx="38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zh-CN" altLang="en-US">
                    <a:latin typeface="Tahoma" pitchFamily="34" charset="0"/>
                  </a:rPr>
                  <a:t>表</a:t>
                </a:r>
                <a:r>
                  <a:rPr kumimoji="0" lang="en-US" altLang="zh-CN">
                    <a:latin typeface="Tahoma" pitchFamily="34" charset="0"/>
                  </a:rPr>
                  <a:t>I</a:t>
                </a:r>
              </a:p>
            </p:txBody>
          </p:sp>
        </p:grpSp>
        <p:sp>
          <p:nvSpPr>
            <p:cNvPr id="176305" name="Line 177"/>
            <p:cNvSpPr>
              <a:spLocks noChangeShapeType="1"/>
            </p:cNvSpPr>
            <p:nvPr/>
          </p:nvSpPr>
          <p:spPr bwMode="auto">
            <a:xfrm flipH="1">
              <a:off x="720" y="364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762188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6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76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6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6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6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6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6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6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6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76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6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6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76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6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6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7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76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76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76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76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7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76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7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76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76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176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176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76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76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295" grpId="0" autoUpdateAnimBg="0"/>
      <p:bldP spid="176296" grpId="0" autoUpdateAnimBg="0"/>
      <p:bldP spid="176297" grpId="0" autoUpdateAnimBg="0"/>
      <p:bldP spid="176298" grpId="0" autoUpdateAnimBg="0"/>
      <p:bldP spid="176299" grpId="0" autoUpdateAnimBg="0"/>
      <p:bldP spid="176300" grpId="0" autoUpdateAnimBg="0"/>
      <p:bldP spid="176301" grpId="0" autoUpdateAnimBg="0"/>
      <p:bldP spid="176302" grpId="0" autoUpdateAnimBg="0"/>
      <p:bldP spid="176303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8077200" cy="934992"/>
          </a:xfrm>
        </p:spPr>
        <p:txBody>
          <a:bodyPr/>
          <a:lstStyle/>
          <a:p>
            <a:r>
              <a:rPr lang="zh-CN" altLang="en-US" dirty="0"/>
              <a:t>逻辑函数的</a:t>
            </a:r>
            <a:r>
              <a:rPr lang="en-US" altLang="zh-CN" dirty="0"/>
              <a:t>Q-M</a:t>
            </a:r>
            <a:r>
              <a:rPr lang="zh-CN" altLang="en-US" dirty="0"/>
              <a:t>法化简</a:t>
            </a:r>
          </a:p>
        </p:txBody>
      </p:sp>
      <p:sp>
        <p:nvSpPr>
          <p:cNvPr id="13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58995-05AA-4C61-AFA6-8FB5E17482A5}" type="slidenum">
              <a:rPr lang="en-US" altLang="zh-CN"/>
              <a:pPr/>
              <a:t>62</a:t>
            </a:fld>
            <a:endParaRPr lang="en-US" altLang="zh-CN"/>
          </a:p>
        </p:txBody>
      </p:sp>
      <p:grpSp>
        <p:nvGrpSpPr>
          <p:cNvPr id="177155" name="Group 3"/>
          <p:cNvGrpSpPr>
            <a:grpSpLocks/>
          </p:cNvGrpSpPr>
          <p:nvPr/>
        </p:nvGrpSpPr>
        <p:grpSpPr bwMode="auto">
          <a:xfrm>
            <a:off x="1312863" y="4646613"/>
            <a:ext cx="2447925" cy="395287"/>
            <a:chOff x="3697" y="2956"/>
            <a:chExt cx="1542" cy="249"/>
          </a:xfrm>
        </p:grpSpPr>
        <p:sp>
          <p:nvSpPr>
            <p:cNvPr id="177156" name="Rectangle 4"/>
            <p:cNvSpPr>
              <a:spLocks noChangeArrowheads="1"/>
            </p:cNvSpPr>
            <p:nvPr/>
          </p:nvSpPr>
          <p:spPr bwMode="auto">
            <a:xfrm>
              <a:off x="5013" y="2956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177157" name="Rectangle 5"/>
            <p:cNvSpPr>
              <a:spLocks noChangeArrowheads="1"/>
            </p:cNvSpPr>
            <p:nvPr/>
          </p:nvSpPr>
          <p:spPr bwMode="auto">
            <a:xfrm>
              <a:off x="4786" y="2956"/>
              <a:ext cx="22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177158" name="Rectangle 6"/>
            <p:cNvSpPr>
              <a:spLocks noChangeArrowheads="1"/>
            </p:cNvSpPr>
            <p:nvPr/>
          </p:nvSpPr>
          <p:spPr bwMode="auto">
            <a:xfrm>
              <a:off x="4559" y="2956"/>
              <a:ext cx="22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_</a:t>
              </a:r>
            </a:p>
          </p:txBody>
        </p:sp>
        <p:sp>
          <p:nvSpPr>
            <p:cNvPr id="177159" name="Rectangle 7"/>
            <p:cNvSpPr>
              <a:spLocks noChangeArrowheads="1"/>
            </p:cNvSpPr>
            <p:nvPr/>
          </p:nvSpPr>
          <p:spPr bwMode="auto">
            <a:xfrm>
              <a:off x="4332" y="2956"/>
              <a:ext cx="22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1</a:t>
              </a:r>
            </a:p>
          </p:txBody>
        </p:sp>
        <p:sp>
          <p:nvSpPr>
            <p:cNvPr id="177160" name="Rectangle 8"/>
            <p:cNvSpPr>
              <a:spLocks noChangeArrowheads="1"/>
            </p:cNvSpPr>
            <p:nvPr/>
          </p:nvSpPr>
          <p:spPr bwMode="auto">
            <a:xfrm>
              <a:off x="3697" y="2956"/>
              <a:ext cx="63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8,12</a:t>
              </a:r>
            </a:p>
          </p:txBody>
        </p:sp>
      </p:grpSp>
      <p:grpSp>
        <p:nvGrpSpPr>
          <p:cNvPr id="177161" name="Group 9"/>
          <p:cNvGrpSpPr>
            <a:grpSpLocks/>
          </p:cNvGrpSpPr>
          <p:nvPr/>
        </p:nvGrpSpPr>
        <p:grpSpPr bwMode="auto">
          <a:xfrm>
            <a:off x="1312863" y="5832475"/>
            <a:ext cx="2447925" cy="395288"/>
            <a:chOff x="3697" y="3703"/>
            <a:chExt cx="1542" cy="249"/>
          </a:xfrm>
        </p:grpSpPr>
        <p:sp>
          <p:nvSpPr>
            <p:cNvPr id="177162" name="Rectangle 10"/>
            <p:cNvSpPr>
              <a:spLocks noChangeArrowheads="1"/>
            </p:cNvSpPr>
            <p:nvPr/>
          </p:nvSpPr>
          <p:spPr bwMode="auto">
            <a:xfrm>
              <a:off x="5013" y="3703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1</a:t>
              </a:r>
            </a:p>
          </p:txBody>
        </p:sp>
        <p:sp>
          <p:nvSpPr>
            <p:cNvPr id="177163" name="Rectangle 11"/>
            <p:cNvSpPr>
              <a:spLocks noChangeArrowheads="1"/>
            </p:cNvSpPr>
            <p:nvPr/>
          </p:nvSpPr>
          <p:spPr bwMode="auto">
            <a:xfrm>
              <a:off x="4786" y="3703"/>
              <a:ext cx="22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_</a:t>
              </a:r>
            </a:p>
          </p:txBody>
        </p:sp>
        <p:sp>
          <p:nvSpPr>
            <p:cNvPr id="177164" name="Rectangle 12"/>
            <p:cNvSpPr>
              <a:spLocks noChangeArrowheads="1"/>
            </p:cNvSpPr>
            <p:nvPr/>
          </p:nvSpPr>
          <p:spPr bwMode="auto">
            <a:xfrm>
              <a:off x="4559" y="3703"/>
              <a:ext cx="22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1</a:t>
              </a:r>
            </a:p>
          </p:txBody>
        </p:sp>
        <p:sp>
          <p:nvSpPr>
            <p:cNvPr id="177165" name="Rectangle 13"/>
            <p:cNvSpPr>
              <a:spLocks noChangeArrowheads="1"/>
            </p:cNvSpPr>
            <p:nvPr/>
          </p:nvSpPr>
          <p:spPr bwMode="auto">
            <a:xfrm>
              <a:off x="4332" y="3703"/>
              <a:ext cx="22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1</a:t>
              </a:r>
            </a:p>
          </p:txBody>
        </p:sp>
        <p:sp>
          <p:nvSpPr>
            <p:cNvPr id="177166" name="Rectangle 14"/>
            <p:cNvSpPr>
              <a:spLocks noChangeArrowheads="1"/>
            </p:cNvSpPr>
            <p:nvPr/>
          </p:nvSpPr>
          <p:spPr bwMode="auto">
            <a:xfrm>
              <a:off x="3697" y="3703"/>
              <a:ext cx="63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13,15</a:t>
              </a:r>
            </a:p>
          </p:txBody>
        </p:sp>
      </p:grpSp>
      <p:grpSp>
        <p:nvGrpSpPr>
          <p:cNvPr id="177167" name="Group 15"/>
          <p:cNvGrpSpPr>
            <a:grpSpLocks/>
          </p:cNvGrpSpPr>
          <p:nvPr/>
        </p:nvGrpSpPr>
        <p:grpSpPr bwMode="auto">
          <a:xfrm>
            <a:off x="1312863" y="5437188"/>
            <a:ext cx="2447925" cy="395287"/>
            <a:chOff x="3697" y="3454"/>
            <a:chExt cx="1542" cy="249"/>
          </a:xfrm>
        </p:grpSpPr>
        <p:sp>
          <p:nvSpPr>
            <p:cNvPr id="177168" name="Rectangle 16"/>
            <p:cNvSpPr>
              <a:spLocks noChangeArrowheads="1"/>
            </p:cNvSpPr>
            <p:nvPr/>
          </p:nvSpPr>
          <p:spPr bwMode="auto">
            <a:xfrm>
              <a:off x="5013" y="3454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_</a:t>
              </a:r>
            </a:p>
          </p:txBody>
        </p:sp>
        <p:sp>
          <p:nvSpPr>
            <p:cNvPr id="177169" name="Rectangle 17"/>
            <p:cNvSpPr>
              <a:spLocks noChangeArrowheads="1"/>
            </p:cNvSpPr>
            <p:nvPr/>
          </p:nvSpPr>
          <p:spPr bwMode="auto">
            <a:xfrm>
              <a:off x="4786" y="3454"/>
              <a:ext cx="22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177170" name="Rectangle 18"/>
            <p:cNvSpPr>
              <a:spLocks noChangeArrowheads="1"/>
            </p:cNvSpPr>
            <p:nvPr/>
          </p:nvSpPr>
          <p:spPr bwMode="auto">
            <a:xfrm>
              <a:off x="4559" y="3454"/>
              <a:ext cx="22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1</a:t>
              </a:r>
            </a:p>
          </p:txBody>
        </p:sp>
        <p:sp>
          <p:nvSpPr>
            <p:cNvPr id="177171" name="Rectangle 19"/>
            <p:cNvSpPr>
              <a:spLocks noChangeArrowheads="1"/>
            </p:cNvSpPr>
            <p:nvPr/>
          </p:nvSpPr>
          <p:spPr bwMode="auto">
            <a:xfrm>
              <a:off x="4332" y="3454"/>
              <a:ext cx="22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1</a:t>
              </a:r>
            </a:p>
          </p:txBody>
        </p:sp>
        <p:sp>
          <p:nvSpPr>
            <p:cNvPr id="177172" name="Rectangle 20"/>
            <p:cNvSpPr>
              <a:spLocks noChangeArrowheads="1"/>
            </p:cNvSpPr>
            <p:nvPr/>
          </p:nvSpPr>
          <p:spPr bwMode="auto">
            <a:xfrm>
              <a:off x="3697" y="3454"/>
              <a:ext cx="63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12,13</a:t>
              </a:r>
            </a:p>
          </p:txBody>
        </p:sp>
      </p:grpSp>
      <p:grpSp>
        <p:nvGrpSpPr>
          <p:cNvPr id="177173" name="Group 21"/>
          <p:cNvGrpSpPr>
            <a:grpSpLocks/>
          </p:cNvGrpSpPr>
          <p:nvPr/>
        </p:nvGrpSpPr>
        <p:grpSpPr bwMode="auto">
          <a:xfrm>
            <a:off x="1312863" y="5041900"/>
            <a:ext cx="2447925" cy="395288"/>
            <a:chOff x="3697" y="3205"/>
            <a:chExt cx="1542" cy="249"/>
          </a:xfrm>
        </p:grpSpPr>
        <p:sp>
          <p:nvSpPr>
            <p:cNvPr id="177174" name="Rectangle 22"/>
            <p:cNvSpPr>
              <a:spLocks noChangeArrowheads="1"/>
            </p:cNvSpPr>
            <p:nvPr/>
          </p:nvSpPr>
          <p:spPr bwMode="auto">
            <a:xfrm>
              <a:off x="5013" y="3205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1</a:t>
              </a:r>
            </a:p>
          </p:txBody>
        </p:sp>
        <p:sp>
          <p:nvSpPr>
            <p:cNvPr id="177175" name="Rectangle 23"/>
            <p:cNvSpPr>
              <a:spLocks noChangeArrowheads="1"/>
            </p:cNvSpPr>
            <p:nvPr/>
          </p:nvSpPr>
          <p:spPr bwMode="auto">
            <a:xfrm>
              <a:off x="4786" y="3205"/>
              <a:ext cx="22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177176" name="Rectangle 24"/>
            <p:cNvSpPr>
              <a:spLocks noChangeArrowheads="1"/>
            </p:cNvSpPr>
            <p:nvPr/>
          </p:nvSpPr>
          <p:spPr bwMode="auto">
            <a:xfrm>
              <a:off x="4559" y="3205"/>
              <a:ext cx="22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_</a:t>
              </a:r>
            </a:p>
          </p:txBody>
        </p:sp>
        <p:sp>
          <p:nvSpPr>
            <p:cNvPr id="177177" name="Rectangle 25"/>
            <p:cNvSpPr>
              <a:spLocks noChangeArrowheads="1"/>
            </p:cNvSpPr>
            <p:nvPr/>
          </p:nvSpPr>
          <p:spPr bwMode="auto">
            <a:xfrm>
              <a:off x="4332" y="3205"/>
              <a:ext cx="22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1</a:t>
              </a:r>
            </a:p>
          </p:txBody>
        </p:sp>
        <p:sp>
          <p:nvSpPr>
            <p:cNvPr id="177178" name="Rectangle 26"/>
            <p:cNvSpPr>
              <a:spLocks noChangeArrowheads="1"/>
            </p:cNvSpPr>
            <p:nvPr/>
          </p:nvSpPr>
          <p:spPr bwMode="auto">
            <a:xfrm>
              <a:off x="3697" y="3205"/>
              <a:ext cx="63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9,13</a:t>
              </a:r>
            </a:p>
          </p:txBody>
        </p:sp>
      </p:grpSp>
      <p:grpSp>
        <p:nvGrpSpPr>
          <p:cNvPr id="177179" name="Group 27"/>
          <p:cNvGrpSpPr>
            <a:grpSpLocks/>
          </p:cNvGrpSpPr>
          <p:nvPr/>
        </p:nvGrpSpPr>
        <p:grpSpPr bwMode="auto">
          <a:xfrm>
            <a:off x="1312863" y="4251325"/>
            <a:ext cx="2447925" cy="395288"/>
            <a:chOff x="3697" y="2707"/>
            <a:chExt cx="1542" cy="249"/>
          </a:xfrm>
        </p:grpSpPr>
        <p:sp>
          <p:nvSpPr>
            <p:cNvPr id="177180" name="Rectangle 28"/>
            <p:cNvSpPr>
              <a:spLocks noChangeArrowheads="1"/>
            </p:cNvSpPr>
            <p:nvPr/>
          </p:nvSpPr>
          <p:spPr bwMode="auto">
            <a:xfrm>
              <a:off x="5013" y="2707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177181" name="Rectangle 29"/>
            <p:cNvSpPr>
              <a:spLocks noChangeArrowheads="1"/>
            </p:cNvSpPr>
            <p:nvPr/>
          </p:nvSpPr>
          <p:spPr bwMode="auto">
            <a:xfrm>
              <a:off x="4786" y="2707"/>
              <a:ext cx="22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_</a:t>
              </a:r>
            </a:p>
          </p:txBody>
        </p:sp>
        <p:sp>
          <p:nvSpPr>
            <p:cNvPr id="177182" name="Rectangle 30"/>
            <p:cNvSpPr>
              <a:spLocks noChangeArrowheads="1"/>
            </p:cNvSpPr>
            <p:nvPr/>
          </p:nvSpPr>
          <p:spPr bwMode="auto">
            <a:xfrm>
              <a:off x="4559" y="2707"/>
              <a:ext cx="22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177183" name="Rectangle 31"/>
            <p:cNvSpPr>
              <a:spLocks noChangeArrowheads="1"/>
            </p:cNvSpPr>
            <p:nvPr/>
          </p:nvSpPr>
          <p:spPr bwMode="auto">
            <a:xfrm>
              <a:off x="4332" y="2707"/>
              <a:ext cx="22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1</a:t>
              </a:r>
            </a:p>
          </p:txBody>
        </p:sp>
        <p:sp>
          <p:nvSpPr>
            <p:cNvPr id="177184" name="Rectangle 32"/>
            <p:cNvSpPr>
              <a:spLocks noChangeArrowheads="1"/>
            </p:cNvSpPr>
            <p:nvPr/>
          </p:nvSpPr>
          <p:spPr bwMode="auto">
            <a:xfrm>
              <a:off x="3697" y="2707"/>
              <a:ext cx="63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8,10</a:t>
              </a:r>
            </a:p>
          </p:txBody>
        </p:sp>
      </p:grpSp>
      <p:grpSp>
        <p:nvGrpSpPr>
          <p:cNvPr id="177185" name="Group 33"/>
          <p:cNvGrpSpPr>
            <a:grpSpLocks/>
          </p:cNvGrpSpPr>
          <p:nvPr/>
        </p:nvGrpSpPr>
        <p:grpSpPr bwMode="auto">
          <a:xfrm>
            <a:off x="1312863" y="3856038"/>
            <a:ext cx="2447925" cy="395287"/>
            <a:chOff x="3697" y="2458"/>
            <a:chExt cx="1542" cy="249"/>
          </a:xfrm>
        </p:grpSpPr>
        <p:sp>
          <p:nvSpPr>
            <p:cNvPr id="177186" name="Rectangle 34"/>
            <p:cNvSpPr>
              <a:spLocks noChangeArrowheads="1"/>
            </p:cNvSpPr>
            <p:nvPr/>
          </p:nvSpPr>
          <p:spPr bwMode="auto">
            <a:xfrm>
              <a:off x="5013" y="2458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_</a:t>
              </a:r>
            </a:p>
          </p:txBody>
        </p:sp>
        <p:sp>
          <p:nvSpPr>
            <p:cNvPr id="177187" name="Rectangle 35"/>
            <p:cNvSpPr>
              <a:spLocks noChangeArrowheads="1"/>
            </p:cNvSpPr>
            <p:nvPr/>
          </p:nvSpPr>
          <p:spPr bwMode="auto">
            <a:xfrm>
              <a:off x="4786" y="2458"/>
              <a:ext cx="22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177188" name="Rectangle 36"/>
            <p:cNvSpPr>
              <a:spLocks noChangeArrowheads="1"/>
            </p:cNvSpPr>
            <p:nvPr/>
          </p:nvSpPr>
          <p:spPr bwMode="auto">
            <a:xfrm>
              <a:off x="4559" y="2458"/>
              <a:ext cx="22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177189" name="Rectangle 37"/>
            <p:cNvSpPr>
              <a:spLocks noChangeArrowheads="1"/>
            </p:cNvSpPr>
            <p:nvPr/>
          </p:nvSpPr>
          <p:spPr bwMode="auto">
            <a:xfrm>
              <a:off x="4332" y="2458"/>
              <a:ext cx="22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1</a:t>
              </a:r>
            </a:p>
          </p:txBody>
        </p:sp>
        <p:sp>
          <p:nvSpPr>
            <p:cNvPr id="177190" name="Rectangle 38"/>
            <p:cNvSpPr>
              <a:spLocks noChangeArrowheads="1"/>
            </p:cNvSpPr>
            <p:nvPr/>
          </p:nvSpPr>
          <p:spPr bwMode="auto">
            <a:xfrm>
              <a:off x="3697" y="2458"/>
              <a:ext cx="63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8,9</a:t>
              </a:r>
            </a:p>
          </p:txBody>
        </p:sp>
      </p:grpSp>
      <p:grpSp>
        <p:nvGrpSpPr>
          <p:cNvPr id="177191" name="Group 39"/>
          <p:cNvGrpSpPr>
            <a:grpSpLocks/>
          </p:cNvGrpSpPr>
          <p:nvPr/>
        </p:nvGrpSpPr>
        <p:grpSpPr bwMode="auto">
          <a:xfrm>
            <a:off x="1312863" y="3460750"/>
            <a:ext cx="2447925" cy="395288"/>
            <a:chOff x="3697" y="2209"/>
            <a:chExt cx="1542" cy="249"/>
          </a:xfrm>
        </p:grpSpPr>
        <p:sp>
          <p:nvSpPr>
            <p:cNvPr id="177192" name="Rectangle 40"/>
            <p:cNvSpPr>
              <a:spLocks noChangeArrowheads="1"/>
            </p:cNvSpPr>
            <p:nvPr/>
          </p:nvSpPr>
          <p:spPr bwMode="auto">
            <a:xfrm>
              <a:off x="5013" y="2209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177193" name="Rectangle 41"/>
            <p:cNvSpPr>
              <a:spLocks noChangeArrowheads="1"/>
            </p:cNvSpPr>
            <p:nvPr/>
          </p:nvSpPr>
          <p:spPr bwMode="auto">
            <a:xfrm>
              <a:off x="4786" y="2209"/>
              <a:ext cx="22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177194" name="Rectangle 42"/>
            <p:cNvSpPr>
              <a:spLocks noChangeArrowheads="1"/>
            </p:cNvSpPr>
            <p:nvPr/>
          </p:nvSpPr>
          <p:spPr bwMode="auto">
            <a:xfrm>
              <a:off x="4559" y="2209"/>
              <a:ext cx="22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1</a:t>
              </a:r>
            </a:p>
          </p:txBody>
        </p:sp>
        <p:sp>
          <p:nvSpPr>
            <p:cNvPr id="177195" name="Rectangle 43"/>
            <p:cNvSpPr>
              <a:spLocks noChangeArrowheads="1"/>
            </p:cNvSpPr>
            <p:nvPr/>
          </p:nvSpPr>
          <p:spPr bwMode="auto">
            <a:xfrm>
              <a:off x="4332" y="2209"/>
              <a:ext cx="22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_</a:t>
              </a:r>
            </a:p>
          </p:txBody>
        </p:sp>
        <p:sp>
          <p:nvSpPr>
            <p:cNvPr id="177196" name="Rectangle 44"/>
            <p:cNvSpPr>
              <a:spLocks noChangeArrowheads="1"/>
            </p:cNvSpPr>
            <p:nvPr/>
          </p:nvSpPr>
          <p:spPr bwMode="auto">
            <a:xfrm>
              <a:off x="3697" y="2209"/>
              <a:ext cx="63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4,12</a:t>
              </a:r>
            </a:p>
          </p:txBody>
        </p:sp>
      </p:grpSp>
      <p:grpSp>
        <p:nvGrpSpPr>
          <p:cNvPr id="177197" name="Group 45"/>
          <p:cNvGrpSpPr>
            <a:grpSpLocks/>
          </p:cNvGrpSpPr>
          <p:nvPr/>
        </p:nvGrpSpPr>
        <p:grpSpPr bwMode="auto">
          <a:xfrm>
            <a:off x="1312863" y="3065463"/>
            <a:ext cx="2447925" cy="395287"/>
            <a:chOff x="3697" y="1960"/>
            <a:chExt cx="1542" cy="249"/>
          </a:xfrm>
        </p:grpSpPr>
        <p:sp>
          <p:nvSpPr>
            <p:cNvPr id="177198" name="Rectangle 46"/>
            <p:cNvSpPr>
              <a:spLocks noChangeArrowheads="1"/>
            </p:cNvSpPr>
            <p:nvPr/>
          </p:nvSpPr>
          <p:spPr bwMode="auto">
            <a:xfrm>
              <a:off x="5013" y="1960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177199" name="Rectangle 47"/>
            <p:cNvSpPr>
              <a:spLocks noChangeArrowheads="1"/>
            </p:cNvSpPr>
            <p:nvPr/>
          </p:nvSpPr>
          <p:spPr bwMode="auto">
            <a:xfrm>
              <a:off x="4786" y="1960"/>
              <a:ext cx="22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_</a:t>
              </a:r>
            </a:p>
          </p:txBody>
        </p:sp>
        <p:sp>
          <p:nvSpPr>
            <p:cNvPr id="177200" name="Rectangle 48"/>
            <p:cNvSpPr>
              <a:spLocks noChangeArrowheads="1"/>
            </p:cNvSpPr>
            <p:nvPr/>
          </p:nvSpPr>
          <p:spPr bwMode="auto">
            <a:xfrm>
              <a:off x="4559" y="1960"/>
              <a:ext cx="22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1</a:t>
              </a:r>
            </a:p>
          </p:txBody>
        </p:sp>
        <p:sp>
          <p:nvSpPr>
            <p:cNvPr id="177201" name="Rectangle 49"/>
            <p:cNvSpPr>
              <a:spLocks noChangeArrowheads="1"/>
            </p:cNvSpPr>
            <p:nvPr/>
          </p:nvSpPr>
          <p:spPr bwMode="auto">
            <a:xfrm>
              <a:off x="4332" y="1960"/>
              <a:ext cx="22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177202" name="Rectangle 50"/>
            <p:cNvSpPr>
              <a:spLocks noChangeArrowheads="1"/>
            </p:cNvSpPr>
            <p:nvPr/>
          </p:nvSpPr>
          <p:spPr bwMode="auto">
            <a:xfrm>
              <a:off x="3697" y="1960"/>
              <a:ext cx="63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4,6</a:t>
              </a:r>
            </a:p>
          </p:txBody>
        </p:sp>
      </p:grpSp>
      <p:grpSp>
        <p:nvGrpSpPr>
          <p:cNvPr id="177203" name="Group 51"/>
          <p:cNvGrpSpPr>
            <a:grpSpLocks/>
          </p:cNvGrpSpPr>
          <p:nvPr/>
        </p:nvGrpSpPr>
        <p:grpSpPr bwMode="auto">
          <a:xfrm>
            <a:off x="1312863" y="2670175"/>
            <a:ext cx="2447925" cy="395288"/>
            <a:chOff x="3697" y="1711"/>
            <a:chExt cx="1542" cy="249"/>
          </a:xfrm>
        </p:grpSpPr>
        <p:sp>
          <p:nvSpPr>
            <p:cNvPr id="177204" name="Rectangle 52"/>
            <p:cNvSpPr>
              <a:spLocks noChangeArrowheads="1"/>
            </p:cNvSpPr>
            <p:nvPr/>
          </p:nvSpPr>
          <p:spPr bwMode="auto">
            <a:xfrm>
              <a:off x="5013" y="1711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177205" name="Rectangle 53"/>
            <p:cNvSpPr>
              <a:spLocks noChangeArrowheads="1"/>
            </p:cNvSpPr>
            <p:nvPr/>
          </p:nvSpPr>
          <p:spPr bwMode="auto">
            <a:xfrm>
              <a:off x="4786" y="1711"/>
              <a:ext cx="22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1</a:t>
              </a:r>
            </a:p>
          </p:txBody>
        </p:sp>
        <p:sp>
          <p:nvSpPr>
            <p:cNvPr id="177206" name="Rectangle 54"/>
            <p:cNvSpPr>
              <a:spLocks noChangeArrowheads="1"/>
            </p:cNvSpPr>
            <p:nvPr/>
          </p:nvSpPr>
          <p:spPr bwMode="auto">
            <a:xfrm>
              <a:off x="4559" y="1711"/>
              <a:ext cx="22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177207" name="Rectangle 55"/>
            <p:cNvSpPr>
              <a:spLocks noChangeArrowheads="1"/>
            </p:cNvSpPr>
            <p:nvPr/>
          </p:nvSpPr>
          <p:spPr bwMode="auto">
            <a:xfrm>
              <a:off x="4332" y="1711"/>
              <a:ext cx="22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_</a:t>
              </a:r>
            </a:p>
          </p:txBody>
        </p:sp>
        <p:sp>
          <p:nvSpPr>
            <p:cNvPr id="177208" name="Rectangle 56"/>
            <p:cNvSpPr>
              <a:spLocks noChangeArrowheads="1"/>
            </p:cNvSpPr>
            <p:nvPr/>
          </p:nvSpPr>
          <p:spPr bwMode="auto">
            <a:xfrm>
              <a:off x="3697" y="1711"/>
              <a:ext cx="63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2,10</a:t>
              </a:r>
            </a:p>
          </p:txBody>
        </p:sp>
      </p:grpSp>
      <p:grpSp>
        <p:nvGrpSpPr>
          <p:cNvPr id="177209" name="Group 57"/>
          <p:cNvGrpSpPr>
            <a:grpSpLocks/>
          </p:cNvGrpSpPr>
          <p:nvPr/>
        </p:nvGrpSpPr>
        <p:grpSpPr bwMode="auto">
          <a:xfrm>
            <a:off x="1312863" y="2274888"/>
            <a:ext cx="2447925" cy="395287"/>
            <a:chOff x="3697" y="1462"/>
            <a:chExt cx="1542" cy="249"/>
          </a:xfrm>
        </p:grpSpPr>
        <p:sp>
          <p:nvSpPr>
            <p:cNvPr id="177210" name="Rectangle 58"/>
            <p:cNvSpPr>
              <a:spLocks noChangeArrowheads="1"/>
            </p:cNvSpPr>
            <p:nvPr/>
          </p:nvSpPr>
          <p:spPr bwMode="auto">
            <a:xfrm>
              <a:off x="5013" y="1462"/>
              <a:ext cx="22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177211" name="Rectangle 59"/>
            <p:cNvSpPr>
              <a:spLocks noChangeArrowheads="1"/>
            </p:cNvSpPr>
            <p:nvPr/>
          </p:nvSpPr>
          <p:spPr bwMode="auto">
            <a:xfrm>
              <a:off x="4786" y="1462"/>
              <a:ext cx="22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1</a:t>
              </a:r>
            </a:p>
          </p:txBody>
        </p:sp>
        <p:sp>
          <p:nvSpPr>
            <p:cNvPr id="177212" name="Rectangle 60"/>
            <p:cNvSpPr>
              <a:spLocks noChangeArrowheads="1"/>
            </p:cNvSpPr>
            <p:nvPr/>
          </p:nvSpPr>
          <p:spPr bwMode="auto">
            <a:xfrm>
              <a:off x="4559" y="1462"/>
              <a:ext cx="22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_</a:t>
              </a:r>
            </a:p>
          </p:txBody>
        </p:sp>
        <p:sp>
          <p:nvSpPr>
            <p:cNvPr id="177213" name="Rectangle 61"/>
            <p:cNvSpPr>
              <a:spLocks noChangeArrowheads="1"/>
            </p:cNvSpPr>
            <p:nvPr/>
          </p:nvSpPr>
          <p:spPr bwMode="auto">
            <a:xfrm>
              <a:off x="4332" y="1462"/>
              <a:ext cx="22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177214" name="Rectangle 62"/>
            <p:cNvSpPr>
              <a:spLocks noChangeArrowheads="1"/>
            </p:cNvSpPr>
            <p:nvPr/>
          </p:nvSpPr>
          <p:spPr bwMode="auto">
            <a:xfrm>
              <a:off x="3697" y="1462"/>
              <a:ext cx="63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2,6</a:t>
              </a:r>
            </a:p>
          </p:txBody>
        </p:sp>
      </p:grpSp>
      <p:grpSp>
        <p:nvGrpSpPr>
          <p:cNvPr id="177215" name="Group 63"/>
          <p:cNvGrpSpPr>
            <a:grpSpLocks/>
          </p:cNvGrpSpPr>
          <p:nvPr/>
        </p:nvGrpSpPr>
        <p:grpSpPr bwMode="auto">
          <a:xfrm>
            <a:off x="609600" y="1295400"/>
            <a:ext cx="3151188" cy="4932363"/>
            <a:chOff x="3254" y="845"/>
            <a:chExt cx="1985" cy="3107"/>
          </a:xfrm>
        </p:grpSpPr>
        <p:sp>
          <p:nvSpPr>
            <p:cNvPr id="177216" name="Rectangle 64"/>
            <p:cNvSpPr>
              <a:spLocks noChangeArrowheads="1"/>
            </p:cNvSpPr>
            <p:nvPr/>
          </p:nvSpPr>
          <p:spPr bwMode="auto">
            <a:xfrm>
              <a:off x="3254" y="3703"/>
              <a:ext cx="443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3</a:t>
              </a:r>
            </a:p>
          </p:txBody>
        </p:sp>
        <p:sp>
          <p:nvSpPr>
            <p:cNvPr id="177217" name="Rectangle 65"/>
            <p:cNvSpPr>
              <a:spLocks noChangeArrowheads="1"/>
            </p:cNvSpPr>
            <p:nvPr/>
          </p:nvSpPr>
          <p:spPr bwMode="auto">
            <a:xfrm>
              <a:off x="3254" y="3205"/>
              <a:ext cx="443" cy="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2</a:t>
              </a:r>
            </a:p>
          </p:txBody>
        </p:sp>
        <p:sp>
          <p:nvSpPr>
            <p:cNvPr id="177218" name="Rectangle 66"/>
            <p:cNvSpPr>
              <a:spLocks noChangeArrowheads="1"/>
            </p:cNvSpPr>
            <p:nvPr/>
          </p:nvSpPr>
          <p:spPr bwMode="auto">
            <a:xfrm>
              <a:off x="3254" y="1462"/>
              <a:ext cx="443" cy="17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en-US" altLang="zh-CN" sz="2000"/>
            </a:p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en-US" altLang="zh-CN" sz="2000"/>
            </a:p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en-US" altLang="zh-CN" sz="2000"/>
            </a:p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1</a:t>
              </a:r>
            </a:p>
          </p:txBody>
        </p:sp>
        <p:sp>
          <p:nvSpPr>
            <p:cNvPr id="177219" name="Rectangle 67"/>
            <p:cNvSpPr>
              <a:spLocks noChangeArrowheads="1"/>
            </p:cNvSpPr>
            <p:nvPr/>
          </p:nvSpPr>
          <p:spPr bwMode="auto">
            <a:xfrm>
              <a:off x="5013" y="1163"/>
              <a:ext cx="226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A</a:t>
              </a:r>
            </a:p>
          </p:txBody>
        </p:sp>
        <p:sp>
          <p:nvSpPr>
            <p:cNvPr id="177220" name="Rectangle 68"/>
            <p:cNvSpPr>
              <a:spLocks noChangeArrowheads="1"/>
            </p:cNvSpPr>
            <p:nvPr/>
          </p:nvSpPr>
          <p:spPr bwMode="auto">
            <a:xfrm>
              <a:off x="4786" y="1163"/>
              <a:ext cx="227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B</a:t>
              </a:r>
            </a:p>
          </p:txBody>
        </p:sp>
        <p:sp>
          <p:nvSpPr>
            <p:cNvPr id="177221" name="Rectangle 69"/>
            <p:cNvSpPr>
              <a:spLocks noChangeArrowheads="1"/>
            </p:cNvSpPr>
            <p:nvPr/>
          </p:nvSpPr>
          <p:spPr bwMode="auto">
            <a:xfrm>
              <a:off x="4559" y="1163"/>
              <a:ext cx="227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C</a:t>
              </a:r>
            </a:p>
          </p:txBody>
        </p:sp>
        <p:sp>
          <p:nvSpPr>
            <p:cNvPr id="177222" name="Rectangle 70"/>
            <p:cNvSpPr>
              <a:spLocks noChangeArrowheads="1"/>
            </p:cNvSpPr>
            <p:nvPr/>
          </p:nvSpPr>
          <p:spPr bwMode="auto">
            <a:xfrm>
              <a:off x="4332" y="1163"/>
              <a:ext cx="227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D</a:t>
              </a:r>
            </a:p>
          </p:txBody>
        </p:sp>
        <p:sp>
          <p:nvSpPr>
            <p:cNvPr id="177223" name="Rectangle 71"/>
            <p:cNvSpPr>
              <a:spLocks noChangeArrowheads="1"/>
            </p:cNvSpPr>
            <p:nvPr/>
          </p:nvSpPr>
          <p:spPr bwMode="auto">
            <a:xfrm>
              <a:off x="3697" y="1163"/>
              <a:ext cx="635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m</a:t>
              </a:r>
            </a:p>
          </p:txBody>
        </p:sp>
        <p:sp>
          <p:nvSpPr>
            <p:cNvPr id="177224" name="Rectangle 72"/>
            <p:cNvSpPr>
              <a:spLocks noChangeArrowheads="1"/>
            </p:cNvSpPr>
            <p:nvPr/>
          </p:nvSpPr>
          <p:spPr bwMode="auto">
            <a:xfrm>
              <a:off x="3254" y="1163"/>
              <a:ext cx="443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zh-CN" altLang="en-US" sz="2000"/>
                <a:t>组号</a:t>
              </a:r>
            </a:p>
          </p:txBody>
        </p:sp>
        <p:sp>
          <p:nvSpPr>
            <p:cNvPr id="177225" name="Line 73"/>
            <p:cNvSpPr>
              <a:spLocks noChangeShapeType="1"/>
            </p:cNvSpPr>
            <p:nvPr/>
          </p:nvSpPr>
          <p:spPr bwMode="auto">
            <a:xfrm>
              <a:off x="3254" y="1163"/>
              <a:ext cx="198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26" name="Line 74"/>
            <p:cNvSpPr>
              <a:spLocks noChangeShapeType="1"/>
            </p:cNvSpPr>
            <p:nvPr/>
          </p:nvSpPr>
          <p:spPr bwMode="auto">
            <a:xfrm>
              <a:off x="3254" y="1462"/>
              <a:ext cx="19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27" name="Line 75"/>
            <p:cNvSpPr>
              <a:spLocks noChangeShapeType="1"/>
            </p:cNvSpPr>
            <p:nvPr/>
          </p:nvSpPr>
          <p:spPr bwMode="auto">
            <a:xfrm>
              <a:off x="3254" y="3205"/>
              <a:ext cx="19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28" name="Line 76"/>
            <p:cNvSpPr>
              <a:spLocks noChangeShapeType="1"/>
            </p:cNvSpPr>
            <p:nvPr/>
          </p:nvSpPr>
          <p:spPr bwMode="auto">
            <a:xfrm>
              <a:off x="3254" y="3703"/>
              <a:ext cx="19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29" name="Line 77"/>
            <p:cNvSpPr>
              <a:spLocks noChangeShapeType="1"/>
            </p:cNvSpPr>
            <p:nvPr/>
          </p:nvSpPr>
          <p:spPr bwMode="auto">
            <a:xfrm>
              <a:off x="3254" y="3952"/>
              <a:ext cx="198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30" name="Line 78"/>
            <p:cNvSpPr>
              <a:spLocks noChangeShapeType="1"/>
            </p:cNvSpPr>
            <p:nvPr/>
          </p:nvSpPr>
          <p:spPr bwMode="auto">
            <a:xfrm>
              <a:off x="3254" y="1163"/>
              <a:ext cx="0" cy="278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31" name="Line 79"/>
            <p:cNvSpPr>
              <a:spLocks noChangeShapeType="1"/>
            </p:cNvSpPr>
            <p:nvPr/>
          </p:nvSpPr>
          <p:spPr bwMode="auto">
            <a:xfrm>
              <a:off x="3697" y="1163"/>
              <a:ext cx="0" cy="27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32" name="Line 80"/>
            <p:cNvSpPr>
              <a:spLocks noChangeShapeType="1"/>
            </p:cNvSpPr>
            <p:nvPr/>
          </p:nvSpPr>
          <p:spPr bwMode="auto">
            <a:xfrm>
              <a:off x="4332" y="1163"/>
              <a:ext cx="0" cy="27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33" name="Line 81"/>
            <p:cNvSpPr>
              <a:spLocks noChangeShapeType="1"/>
            </p:cNvSpPr>
            <p:nvPr/>
          </p:nvSpPr>
          <p:spPr bwMode="auto">
            <a:xfrm>
              <a:off x="4559" y="1163"/>
              <a:ext cx="0" cy="27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34" name="Line 82"/>
            <p:cNvSpPr>
              <a:spLocks noChangeShapeType="1"/>
            </p:cNvSpPr>
            <p:nvPr/>
          </p:nvSpPr>
          <p:spPr bwMode="auto">
            <a:xfrm>
              <a:off x="4786" y="1163"/>
              <a:ext cx="0" cy="27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35" name="Line 83"/>
            <p:cNvSpPr>
              <a:spLocks noChangeShapeType="1"/>
            </p:cNvSpPr>
            <p:nvPr/>
          </p:nvSpPr>
          <p:spPr bwMode="auto">
            <a:xfrm>
              <a:off x="5013" y="1163"/>
              <a:ext cx="0" cy="27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36" name="Line 84"/>
            <p:cNvSpPr>
              <a:spLocks noChangeShapeType="1"/>
            </p:cNvSpPr>
            <p:nvPr/>
          </p:nvSpPr>
          <p:spPr bwMode="auto">
            <a:xfrm>
              <a:off x="5239" y="1163"/>
              <a:ext cx="0" cy="278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37" name="Line 85"/>
            <p:cNvSpPr>
              <a:spLocks noChangeShapeType="1"/>
            </p:cNvSpPr>
            <p:nvPr/>
          </p:nvSpPr>
          <p:spPr bwMode="auto">
            <a:xfrm>
              <a:off x="3697" y="1711"/>
              <a:ext cx="15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38" name="Line 86"/>
            <p:cNvSpPr>
              <a:spLocks noChangeShapeType="1"/>
            </p:cNvSpPr>
            <p:nvPr/>
          </p:nvSpPr>
          <p:spPr bwMode="auto">
            <a:xfrm>
              <a:off x="3697" y="1960"/>
              <a:ext cx="15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39" name="Line 87"/>
            <p:cNvSpPr>
              <a:spLocks noChangeShapeType="1"/>
            </p:cNvSpPr>
            <p:nvPr/>
          </p:nvSpPr>
          <p:spPr bwMode="auto">
            <a:xfrm>
              <a:off x="3697" y="2209"/>
              <a:ext cx="15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40" name="Line 88"/>
            <p:cNvSpPr>
              <a:spLocks noChangeShapeType="1"/>
            </p:cNvSpPr>
            <p:nvPr/>
          </p:nvSpPr>
          <p:spPr bwMode="auto">
            <a:xfrm>
              <a:off x="3697" y="2458"/>
              <a:ext cx="15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41" name="Line 89"/>
            <p:cNvSpPr>
              <a:spLocks noChangeShapeType="1"/>
            </p:cNvSpPr>
            <p:nvPr/>
          </p:nvSpPr>
          <p:spPr bwMode="auto">
            <a:xfrm>
              <a:off x="3697" y="2707"/>
              <a:ext cx="15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42" name="Line 90"/>
            <p:cNvSpPr>
              <a:spLocks noChangeShapeType="1"/>
            </p:cNvSpPr>
            <p:nvPr/>
          </p:nvSpPr>
          <p:spPr bwMode="auto">
            <a:xfrm>
              <a:off x="3697" y="2956"/>
              <a:ext cx="15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43" name="Line 91"/>
            <p:cNvSpPr>
              <a:spLocks noChangeShapeType="1"/>
            </p:cNvSpPr>
            <p:nvPr/>
          </p:nvSpPr>
          <p:spPr bwMode="auto">
            <a:xfrm>
              <a:off x="3697" y="3454"/>
              <a:ext cx="15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244" name="Rectangle 92"/>
            <p:cNvSpPr>
              <a:spLocks noChangeArrowheads="1"/>
            </p:cNvSpPr>
            <p:nvPr/>
          </p:nvSpPr>
          <p:spPr bwMode="auto">
            <a:xfrm>
              <a:off x="4014" y="845"/>
              <a:ext cx="4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CN" altLang="en-US">
                  <a:latin typeface="Tahoma" pitchFamily="34" charset="0"/>
                </a:rPr>
                <a:t>表</a:t>
              </a:r>
              <a:r>
                <a:rPr kumimoji="0" lang="en-US" altLang="zh-CN">
                  <a:latin typeface="Tahoma" pitchFamily="34" charset="0"/>
                </a:rPr>
                <a:t>II</a:t>
              </a:r>
            </a:p>
          </p:txBody>
        </p:sp>
      </p:grpSp>
      <p:grpSp>
        <p:nvGrpSpPr>
          <p:cNvPr id="177245" name="Group 93"/>
          <p:cNvGrpSpPr>
            <a:grpSpLocks/>
          </p:cNvGrpSpPr>
          <p:nvPr/>
        </p:nvGrpSpPr>
        <p:grpSpPr bwMode="auto">
          <a:xfrm>
            <a:off x="3687763" y="3814763"/>
            <a:ext cx="488950" cy="2089150"/>
            <a:chOff x="2638" y="2568"/>
            <a:chExt cx="308" cy="1316"/>
          </a:xfrm>
        </p:grpSpPr>
        <p:sp>
          <p:nvSpPr>
            <p:cNvPr id="177246" name="Rectangle 94"/>
            <p:cNvSpPr>
              <a:spLocks noChangeArrowheads="1"/>
            </p:cNvSpPr>
            <p:nvPr/>
          </p:nvSpPr>
          <p:spPr bwMode="auto">
            <a:xfrm>
              <a:off x="2638" y="2568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>
                  <a:latin typeface="Tahoma" pitchFamily="34" charset="0"/>
                </a:rPr>
                <a:t>√</a:t>
              </a:r>
            </a:p>
          </p:txBody>
        </p:sp>
        <p:sp>
          <p:nvSpPr>
            <p:cNvPr id="177247" name="Rectangle 95"/>
            <p:cNvSpPr>
              <a:spLocks noChangeArrowheads="1"/>
            </p:cNvSpPr>
            <p:nvPr/>
          </p:nvSpPr>
          <p:spPr bwMode="auto">
            <a:xfrm>
              <a:off x="2638" y="3596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>
                  <a:latin typeface="Tahoma" pitchFamily="34" charset="0"/>
                </a:rPr>
                <a:t>√</a:t>
              </a:r>
            </a:p>
          </p:txBody>
        </p:sp>
        <p:sp>
          <p:nvSpPr>
            <p:cNvPr id="177248" name="Rectangle 96"/>
            <p:cNvSpPr>
              <a:spLocks noChangeArrowheads="1"/>
            </p:cNvSpPr>
            <p:nvPr/>
          </p:nvSpPr>
          <p:spPr bwMode="auto">
            <a:xfrm>
              <a:off x="2638" y="33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>
                  <a:latin typeface="Tahoma" pitchFamily="34" charset="0"/>
                </a:rPr>
                <a:t>√</a:t>
              </a:r>
            </a:p>
          </p:txBody>
        </p:sp>
        <p:sp>
          <p:nvSpPr>
            <p:cNvPr id="177249" name="Rectangle 97"/>
            <p:cNvSpPr>
              <a:spLocks noChangeArrowheads="1"/>
            </p:cNvSpPr>
            <p:nvPr/>
          </p:nvSpPr>
          <p:spPr bwMode="auto">
            <a:xfrm>
              <a:off x="2638" y="306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>
                  <a:latin typeface="Tahoma" pitchFamily="34" charset="0"/>
                </a:rPr>
                <a:t>√</a:t>
              </a:r>
            </a:p>
          </p:txBody>
        </p:sp>
      </p:grpSp>
      <p:grpSp>
        <p:nvGrpSpPr>
          <p:cNvPr id="177250" name="Group 98"/>
          <p:cNvGrpSpPr>
            <a:grpSpLocks/>
          </p:cNvGrpSpPr>
          <p:nvPr/>
        </p:nvGrpSpPr>
        <p:grpSpPr bwMode="auto">
          <a:xfrm>
            <a:off x="5054600" y="2806700"/>
            <a:ext cx="3122613" cy="431800"/>
            <a:chOff x="3612" y="1662"/>
            <a:chExt cx="1967" cy="272"/>
          </a:xfrm>
        </p:grpSpPr>
        <p:sp>
          <p:nvSpPr>
            <p:cNvPr id="177251" name="Rectangle 99"/>
            <p:cNvSpPr>
              <a:spLocks noChangeArrowheads="1"/>
            </p:cNvSpPr>
            <p:nvPr/>
          </p:nvSpPr>
          <p:spPr bwMode="auto">
            <a:xfrm>
              <a:off x="4423" y="1662"/>
              <a:ext cx="1156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1    _   0    _</a:t>
              </a:r>
            </a:p>
          </p:txBody>
        </p:sp>
        <p:sp>
          <p:nvSpPr>
            <p:cNvPr id="177252" name="Rectangle 100"/>
            <p:cNvSpPr>
              <a:spLocks noChangeArrowheads="1"/>
            </p:cNvSpPr>
            <p:nvPr/>
          </p:nvSpPr>
          <p:spPr bwMode="auto">
            <a:xfrm>
              <a:off x="3612" y="1662"/>
              <a:ext cx="811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8,9,12,13</a:t>
              </a:r>
            </a:p>
          </p:txBody>
        </p:sp>
      </p:grpSp>
      <p:grpSp>
        <p:nvGrpSpPr>
          <p:cNvPr id="177283" name="Group 131"/>
          <p:cNvGrpSpPr>
            <a:grpSpLocks/>
          </p:cNvGrpSpPr>
          <p:nvPr/>
        </p:nvGrpSpPr>
        <p:grpSpPr bwMode="auto">
          <a:xfrm>
            <a:off x="3760788" y="2230438"/>
            <a:ext cx="4848225" cy="4032250"/>
            <a:chOff x="2369" y="1405"/>
            <a:chExt cx="3054" cy="2540"/>
          </a:xfrm>
        </p:grpSpPr>
        <p:sp>
          <p:nvSpPr>
            <p:cNvPr id="177254" name="Rectangle 102"/>
            <p:cNvSpPr>
              <a:spLocks noChangeArrowheads="1"/>
            </p:cNvSpPr>
            <p:nvPr/>
          </p:nvSpPr>
          <p:spPr bwMode="auto">
            <a:xfrm>
              <a:off x="2369" y="1405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cs typeface="Times New Roman" pitchFamily="18" charset="0"/>
                </a:rPr>
                <a:t>P</a:t>
              </a:r>
              <a:r>
                <a:rPr kumimoji="0" lang="en-US" altLang="zh-CN" baseline="-30000">
                  <a:cs typeface="Times New Roman" pitchFamily="18" charset="0"/>
                </a:rPr>
                <a:t>1</a:t>
              </a:r>
            </a:p>
          </p:txBody>
        </p:sp>
        <p:sp>
          <p:nvSpPr>
            <p:cNvPr id="177255" name="Rectangle 103"/>
            <p:cNvSpPr>
              <a:spLocks noChangeArrowheads="1"/>
            </p:cNvSpPr>
            <p:nvPr/>
          </p:nvSpPr>
          <p:spPr bwMode="auto">
            <a:xfrm>
              <a:off x="2369" y="1632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cs typeface="Times New Roman" pitchFamily="18" charset="0"/>
                </a:rPr>
                <a:t>P</a:t>
              </a:r>
              <a:r>
                <a:rPr kumimoji="0" lang="en-US" altLang="zh-CN" baseline="-30000">
                  <a:cs typeface="Times New Roman" pitchFamily="18" charset="0"/>
                </a:rPr>
                <a:t>2</a:t>
              </a:r>
            </a:p>
          </p:txBody>
        </p:sp>
        <p:sp>
          <p:nvSpPr>
            <p:cNvPr id="177256" name="Rectangle 104"/>
            <p:cNvSpPr>
              <a:spLocks noChangeArrowheads="1"/>
            </p:cNvSpPr>
            <p:nvPr/>
          </p:nvSpPr>
          <p:spPr bwMode="auto">
            <a:xfrm>
              <a:off x="2369" y="1888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cs typeface="Times New Roman" pitchFamily="18" charset="0"/>
                </a:rPr>
                <a:t>P</a:t>
              </a:r>
              <a:r>
                <a:rPr kumimoji="0" lang="en-US" altLang="zh-CN" baseline="-30000">
                  <a:cs typeface="Times New Roman" pitchFamily="18" charset="0"/>
                </a:rPr>
                <a:t>3</a:t>
              </a:r>
            </a:p>
          </p:txBody>
        </p:sp>
        <p:sp>
          <p:nvSpPr>
            <p:cNvPr id="177257" name="Rectangle 105"/>
            <p:cNvSpPr>
              <a:spLocks noChangeArrowheads="1"/>
            </p:cNvSpPr>
            <p:nvPr/>
          </p:nvSpPr>
          <p:spPr bwMode="auto">
            <a:xfrm>
              <a:off x="2369" y="2131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cs typeface="Times New Roman" pitchFamily="18" charset="0"/>
                </a:rPr>
                <a:t>P</a:t>
              </a:r>
              <a:r>
                <a:rPr kumimoji="0" lang="en-US" altLang="zh-CN" baseline="-30000">
                  <a:cs typeface="Times New Roman" pitchFamily="18" charset="0"/>
                </a:rPr>
                <a:t>4</a:t>
              </a:r>
            </a:p>
          </p:txBody>
        </p:sp>
        <p:sp>
          <p:nvSpPr>
            <p:cNvPr id="177258" name="Rectangle 106"/>
            <p:cNvSpPr>
              <a:spLocks noChangeArrowheads="1"/>
            </p:cNvSpPr>
            <p:nvPr/>
          </p:nvSpPr>
          <p:spPr bwMode="auto">
            <a:xfrm>
              <a:off x="2369" y="2659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cs typeface="Times New Roman" pitchFamily="18" charset="0"/>
                </a:rPr>
                <a:t>P</a:t>
              </a:r>
              <a:r>
                <a:rPr kumimoji="0" lang="en-US" altLang="zh-CN" baseline="-30000">
                  <a:cs typeface="Times New Roman" pitchFamily="18" charset="0"/>
                </a:rPr>
                <a:t>5</a:t>
              </a:r>
            </a:p>
          </p:txBody>
        </p:sp>
        <p:sp>
          <p:nvSpPr>
            <p:cNvPr id="177259" name="Rectangle 107"/>
            <p:cNvSpPr>
              <a:spLocks noChangeArrowheads="1"/>
            </p:cNvSpPr>
            <p:nvPr/>
          </p:nvSpPr>
          <p:spPr bwMode="auto">
            <a:xfrm>
              <a:off x="2369" y="3657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cs typeface="Times New Roman" pitchFamily="18" charset="0"/>
                </a:rPr>
                <a:t>P</a:t>
              </a:r>
              <a:r>
                <a:rPr kumimoji="0" lang="en-US" altLang="zh-CN" baseline="-30000">
                  <a:cs typeface="Times New Roman" pitchFamily="18" charset="0"/>
                </a:rPr>
                <a:t>6</a:t>
              </a:r>
            </a:p>
          </p:txBody>
        </p:sp>
        <p:sp>
          <p:nvSpPr>
            <p:cNvPr id="177260" name="Rectangle 108"/>
            <p:cNvSpPr>
              <a:spLocks noChangeArrowheads="1"/>
            </p:cNvSpPr>
            <p:nvPr/>
          </p:nvSpPr>
          <p:spPr bwMode="auto">
            <a:xfrm>
              <a:off x="5136" y="1776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cs typeface="Times New Roman" pitchFamily="18" charset="0"/>
                </a:rPr>
                <a:t>P</a:t>
              </a:r>
              <a:r>
                <a:rPr kumimoji="0" lang="en-US" altLang="zh-CN" baseline="-30000">
                  <a:cs typeface="Times New Roman" pitchFamily="18" charset="0"/>
                </a:rPr>
                <a:t>7</a:t>
              </a:r>
            </a:p>
          </p:txBody>
        </p:sp>
      </p:grpSp>
      <p:sp>
        <p:nvSpPr>
          <p:cNvPr id="177261" name="Rectangle 109"/>
          <p:cNvSpPr>
            <a:spLocks noChangeArrowheads="1"/>
          </p:cNvSpPr>
          <p:nvPr/>
        </p:nvSpPr>
        <p:spPr bwMode="auto">
          <a:xfrm>
            <a:off x="4300538" y="3387121"/>
            <a:ext cx="407996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在表</a:t>
            </a:r>
            <a:r>
              <a:rPr kumimoji="0" lang="en-US" altLang="zh-CN" dirty="0">
                <a:latin typeface="华文新魏" pitchFamily="2" charset="-122"/>
                <a:ea typeface="华文新魏" pitchFamily="2" charset="-122"/>
              </a:rPr>
              <a:t>I</a:t>
            </a:r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、</a:t>
            </a:r>
            <a:r>
              <a:rPr kumimoji="0" lang="en-US" altLang="zh-CN" dirty="0">
                <a:latin typeface="华文新魏" pitchFamily="2" charset="-122"/>
                <a:ea typeface="华文新魏" pitchFamily="2" charset="-122"/>
              </a:rPr>
              <a:t>II</a:t>
            </a:r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、</a:t>
            </a:r>
            <a:r>
              <a:rPr kumimoji="0" lang="en-US" altLang="zh-CN" dirty="0">
                <a:latin typeface="华文新魏" pitchFamily="2" charset="-122"/>
                <a:ea typeface="华文新魏" pitchFamily="2" charset="-122"/>
              </a:rPr>
              <a:t>III</a:t>
            </a:r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中，未打“√”</a:t>
            </a:r>
          </a:p>
          <a:p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的，标以</a:t>
            </a:r>
            <a:r>
              <a:rPr kumimoji="0" lang="en-US" altLang="zh-CN" dirty="0">
                <a:latin typeface="华文新魏" pitchFamily="2" charset="-122"/>
                <a:ea typeface="华文新魏" pitchFamily="2" charset="-122"/>
              </a:rPr>
              <a:t>P1~P7</a:t>
            </a:r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，称质蕴涵</a:t>
            </a:r>
          </a:p>
          <a:p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项。全部质蕴涵项，完全覆</a:t>
            </a:r>
          </a:p>
          <a:p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盖了</a:t>
            </a:r>
            <a:r>
              <a:rPr kumimoji="0" lang="en-US" altLang="zh-CN" dirty="0">
                <a:latin typeface="华文新魏" pitchFamily="2" charset="-122"/>
                <a:ea typeface="华文新魏" pitchFamily="2" charset="-122"/>
              </a:rPr>
              <a:t>F</a:t>
            </a:r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的各最小项。</a:t>
            </a:r>
          </a:p>
        </p:txBody>
      </p:sp>
      <p:grpSp>
        <p:nvGrpSpPr>
          <p:cNvPr id="177262" name="Group 110"/>
          <p:cNvGrpSpPr>
            <a:grpSpLocks/>
          </p:cNvGrpSpPr>
          <p:nvPr/>
        </p:nvGrpSpPr>
        <p:grpSpPr bwMode="auto">
          <a:xfrm>
            <a:off x="4216400" y="1773238"/>
            <a:ext cx="3924300" cy="1465262"/>
            <a:chOff x="2971" y="1282"/>
            <a:chExt cx="2472" cy="923"/>
          </a:xfrm>
        </p:grpSpPr>
        <p:grpSp>
          <p:nvGrpSpPr>
            <p:cNvPr id="177263" name="Group 111"/>
            <p:cNvGrpSpPr>
              <a:grpSpLocks/>
            </p:cNvGrpSpPr>
            <p:nvPr/>
          </p:nvGrpSpPr>
          <p:grpSpPr bwMode="auto">
            <a:xfrm>
              <a:off x="2971" y="1615"/>
              <a:ext cx="2472" cy="590"/>
              <a:chOff x="3107" y="1344"/>
              <a:chExt cx="2472" cy="590"/>
            </a:xfrm>
          </p:grpSpPr>
          <p:sp>
            <p:nvSpPr>
              <p:cNvPr id="177264" name="Rectangle 112"/>
              <p:cNvSpPr>
                <a:spLocks noChangeArrowheads="1"/>
              </p:cNvSpPr>
              <p:nvPr/>
            </p:nvSpPr>
            <p:spPr bwMode="auto">
              <a:xfrm>
                <a:off x="3107" y="1662"/>
                <a:ext cx="505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177265" name="Rectangle 113"/>
              <p:cNvSpPr>
                <a:spLocks noChangeArrowheads="1"/>
              </p:cNvSpPr>
              <p:nvPr/>
            </p:nvSpPr>
            <p:spPr bwMode="auto">
              <a:xfrm>
                <a:off x="4423" y="1344"/>
                <a:ext cx="1156" cy="3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D   C   B   A</a:t>
                </a:r>
              </a:p>
            </p:txBody>
          </p:sp>
          <p:sp>
            <p:nvSpPr>
              <p:cNvPr id="177266" name="Rectangle 114"/>
              <p:cNvSpPr>
                <a:spLocks noChangeArrowheads="1"/>
              </p:cNvSpPr>
              <p:nvPr/>
            </p:nvSpPr>
            <p:spPr bwMode="auto">
              <a:xfrm>
                <a:off x="3612" y="1344"/>
                <a:ext cx="811" cy="3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m</a:t>
                </a:r>
              </a:p>
            </p:txBody>
          </p:sp>
          <p:sp>
            <p:nvSpPr>
              <p:cNvPr id="177267" name="Rectangle 115"/>
              <p:cNvSpPr>
                <a:spLocks noChangeArrowheads="1"/>
              </p:cNvSpPr>
              <p:nvPr/>
            </p:nvSpPr>
            <p:spPr bwMode="auto">
              <a:xfrm>
                <a:off x="3107" y="1344"/>
                <a:ext cx="505" cy="3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zh-CN" altLang="en-US" sz="2000"/>
                  <a:t>组号</a:t>
                </a:r>
              </a:p>
            </p:txBody>
          </p:sp>
          <p:sp>
            <p:nvSpPr>
              <p:cNvPr id="177268" name="Line 116"/>
              <p:cNvSpPr>
                <a:spLocks noChangeShapeType="1"/>
              </p:cNvSpPr>
              <p:nvPr/>
            </p:nvSpPr>
            <p:spPr bwMode="auto">
              <a:xfrm>
                <a:off x="3107" y="1344"/>
                <a:ext cx="247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7269" name="Line 117"/>
              <p:cNvSpPr>
                <a:spLocks noChangeShapeType="1"/>
              </p:cNvSpPr>
              <p:nvPr/>
            </p:nvSpPr>
            <p:spPr bwMode="auto">
              <a:xfrm>
                <a:off x="3107" y="1662"/>
                <a:ext cx="24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7270" name="Line 118"/>
              <p:cNvSpPr>
                <a:spLocks noChangeShapeType="1"/>
              </p:cNvSpPr>
              <p:nvPr/>
            </p:nvSpPr>
            <p:spPr bwMode="auto">
              <a:xfrm>
                <a:off x="3107" y="1934"/>
                <a:ext cx="247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7271" name="Line 119"/>
              <p:cNvSpPr>
                <a:spLocks noChangeShapeType="1"/>
              </p:cNvSpPr>
              <p:nvPr/>
            </p:nvSpPr>
            <p:spPr bwMode="auto">
              <a:xfrm>
                <a:off x="3107" y="1344"/>
                <a:ext cx="0" cy="59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7272" name="Line 120"/>
              <p:cNvSpPr>
                <a:spLocks noChangeShapeType="1"/>
              </p:cNvSpPr>
              <p:nvPr/>
            </p:nvSpPr>
            <p:spPr bwMode="auto">
              <a:xfrm>
                <a:off x="3612" y="1344"/>
                <a:ext cx="0" cy="5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7273" name="Line 121"/>
              <p:cNvSpPr>
                <a:spLocks noChangeShapeType="1"/>
              </p:cNvSpPr>
              <p:nvPr/>
            </p:nvSpPr>
            <p:spPr bwMode="auto">
              <a:xfrm>
                <a:off x="4423" y="1344"/>
                <a:ext cx="0" cy="5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7274" name="Line 122"/>
              <p:cNvSpPr>
                <a:spLocks noChangeShapeType="1"/>
              </p:cNvSpPr>
              <p:nvPr/>
            </p:nvSpPr>
            <p:spPr bwMode="auto">
              <a:xfrm>
                <a:off x="5579" y="1344"/>
                <a:ext cx="0" cy="59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7275" name="Rectangle 123"/>
            <p:cNvSpPr>
              <a:spLocks noChangeArrowheads="1"/>
            </p:cNvSpPr>
            <p:nvPr/>
          </p:nvSpPr>
          <p:spPr bwMode="auto">
            <a:xfrm>
              <a:off x="3969" y="1282"/>
              <a:ext cx="5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CN" altLang="en-US">
                  <a:latin typeface="Tahoma" pitchFamily="34" charset="0"/>
                </a:rPr>
                <a:t>表</a:t>
              </a:r>
              <a:r>
                <a:rPr kumimoji="0" lang="en-US" altLang="zh-CN">
                  <a:latin typeface="Tahoma" pitchFamily="34" charset="0"/>
                </a:rPr>
                <a:t>III</a:t>
              </a:r>
            </a:p>
          </p:txBody>
        </p:sp>
      </p:grpSp>
      <p:graphicFrame>
        <p:nvGraphicFramePr>
          <p:cNvPr id="177276" name="Object 1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593543"/>
              </p:ext>
            </p:extLst>
          </p:nvPr>
        </p:nvGraphicFramePr>
        <p:xfrm>
          <a:off x="4432300" y="5118100"/>
          <a:ext cx="118745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88" name="Equation" r:id="rId3" imgW="685800" imgH="253800" progId="Equation.3">
                  <p:embed/>
                </p:oleObj>
              </mc:Choice>
              <mc:Fallback>
                <p:oleObj name="Equation" r:id="rId3" imgW="6858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2300" y="5118100"/>
                        <a:ext cx="118745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277" name="Object 1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2415208"/>
              </p:ext>
            </p:extLst>
          </p:nvPr>
        </p:nvGraphicFramePr>
        <p:xfrm>
          <a:off x="6043613" y="5118100"/>
          <a:ext cx="1192212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89" name="Equation" r:id="rId5" imgW="685800" imgH="253800" progId="Equation.3">
                  <p:embed/>
                </p:oleObj>
              </mc:Choice>
              <mc:Fallback>
                <p:oleObj name="Equation" r:id="rId5" imgW="6858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3613" y="5118100"/>
                        <a:ext cx="1192212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278" name="Object 1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4159692"/>
              </p:ext>
            </p:extLst>
          </p:nvPr>
        </p:nvGraphicFramePr>
        <p:xfrm>
          <a:off x="7610475" y="5095875"/>
          <a:ext cx="119221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90" name="Equation" r:id="rId7" imgW="685800" imgH="253800" progId="Equation.3">
                  <p:embed/>
                </p:oleObj>
              </mc:Choice>
              <mc:Fallback>
                <p:oleObj name="Equation" r:id="rId7" imgW="6858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0475" y="5095875"/>
                        <a:ext cx="1192213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279" name="Object 1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3226259"/>
              </p:ext>
            </p:extLst>
          </p:nvPr>
        </p:nvGraphicFramePr>
        <p:xfrm>
          <a:off x="4410075" y="5608638"/>
          <a:ext cx="119380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91" name="Equation" r:id="rId9" imgW="685800" imgH="253800" progId="Equation.3">
                  <p:embed/>
                </p:oleObj>
              </mc:Choice>
              <mc:Fallback>
                <p:oleObj name="Equation" r:id="rId9" imgW="6858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0075" y="5608638"/>
                        <a:ext cx="1193800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280" name="Object 1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2910909"/>
              </p:ext>
            </p:extLst>
          </p:nvPr>
        </p:nvGraphicFramePr>
        <p:xfrm>
          <a:off x="6022975" y="5629275"/>
          <a:ext cx="1198563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92" name="Equation" r:id="rId11" imgW="685800" imgH="253800" progId="Equation.3">
                  <p:embed/>
                </p:oleObj>
              </mc:Choice>
              <mc:Fallback>
                <p:oleObj name="Equation" r:id="rId11" imgW="6858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2975" y="5629275"/>
                        <a:ext cx="1198563" cy="44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281" name="Object 1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1408683"/>
              </p:ext>
            </p:extLst>
          </p:nvPr>
        </p:nvGraphicFramePr>
        <p:xfrm>
          <a:off x="7558088" y="5619750"/>
          <a:ext cx="117475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93" name="Equation" r:id="rId13" imgW="672840" imgH="228600" progId="Equation.3">
                  <p:embed/>
                </p:oleObj>
              </mc:Choice>
              <mc:Fallback>
                <p:oleObj name="Equation" r:id="rId13" imgW="6728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8088" y="5619750"/>
                        <a:ext cx="1174750" cy="411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282" name="Object 1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5133487"/>
              </p:ext>
            </p:extLst>
          </p:nvPr>
        </p:nvGraphicFramePr>
        <p:xfrm>
          <a:off x="4356100" y="6113463"/>
          <a:ext cx="10699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94" name="Equation" r:id="rId15" imgW="609480" imgH="253800" progId="Equation.3">
                  <p:embed/>
                </p:oleObj>
              </mc:Choice>
              <mc:Fallback>
                <p:oleObj name="Equation" r:id="rId15" imgW="6094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6113463"/>
                        <a:ext cx="106997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512991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77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7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7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7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7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7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7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7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7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7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7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7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7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7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7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7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7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7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77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261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1B55D-EDF7-41F0-9304-1439B625B4F4}" type="slidenum">
              <a:rPr lang="en-US" altLang="zh-CN"/>
              <a:pPr/>
              <a:t>63</a:t>
            </a:fld>
            <a:endParaRPr lang="en-US" altLang="zh-CN"/>
          </a:p>
        </p:txBody>
      </p:sp>
      <p:grpSp>
        <p:nvGrpSpPr>
          <p:cNvPr id="178179" name="Group 3"/>
          <p:cNvGrpSpPr>
            <a:grpSpLocks/>
          </p:cNvGrpSpPr>
          <p:nvPr/>
        </p:nvGrpSpPr>
        <p:grpSpPr bwMode="auto">
          <a:xfrm>
            <a:off x="373063" y="2820988"/>
            <a:ext cx="4032250" cy="3887787"/>
            <a:chOff x="1429" y="1389"/>
            <a:chExt cx="2540" cy="2449"/>
          </a:xfrm>
        </p:grpSpPr>
        <p:sp>
          <p:nvSpPr>
            <p:cNvPr id="178180" name="Rectangle 4"/>
            <p:cNvSpPr>
              <a:spLocks noChangeArrowheads="1"/>
            </p:cNvSpPr>
            <p:nvPr/>
          </p:nvSpPr>
          <p:spPr bwMode="auto">
            <a:xfrm>
              <a:off x="3428" y="3304"/>
              <a:ext cx="541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178181" name="Rectangle 5"/>
            <p:cNvSpPr>
              <a:spLocks noChangeArrowheads="1"/>
            </p:cNvSpPr>
            <p:nvPr/>
          </p:nvSpPr>
          <p:spPr bwMode="auto">
            <a:xfrm>
              <a:off x="2888" y="3304"/>
              <a:ext cx="540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178182" name="Rectangle 6"/>
            <p:cNvSpPr>
              <a:spLocks noChangeArrowheads="1"/>
            </p:cNvSpPr>
            <p:nvPr/>
          </p:nvSpPr>
          <p:spPr bwMode="auto">
            <a:xfrm>
              <a:off x="2347" y="3304"/>
              <a:ext cx="541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178183" name="Rectangle 7"/>
            <p:cNvSpPr>
              <a:spLocks noChangeArrowheads="1"/>
            </p:cNvSpPr>
            <p:nvPr/>
          </p:nvSpPr>
          <p:spPr bwMode="auto">
            <a:xfrm>
              <a:off x="1806" y="3304"/>
              <a:ext cx="541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178184" name="Rectangle 8"/>
            <p:cNvSpPr>
              <a:spLocks noChangeArrowheads="1"/>
            </p:cNvSpPr>
            <p:nvPr/>
          </p:nvSpPr>
          <p:spPr bwMode="auto">
            <a:xfrm>
              <a:off x="3428" y="2770"/>
              <a:ext cx="541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178185" name="Rectangle 9"/>
            <p:cNvSpPr>
              <a:spLocks noChangeArrowheads="1"/>
            </p:cNvSpPr>
            <p:nvPr/>
          </p:nvSpPr>
          <p:spPr bwMode="auto">
            <a:xfrm>
              <a:off x="2888" y="2770"/>
              <a:ext cx="540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178186" name="Rectangle 10"/>
            <p:cNvSpPr>
              <a:spLocks noChangeArrowheads="1"/>
            </p:cNvSpPr>
            <p:nvPr/>
          </p:nvSpPr>
          <p:spPr bwMode="auto">
            <a:xfrm>
              <a:off x="2347" y="2770"/>
              <a:ext cx="541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178187" name="Rectangle 11"/>
            <p:cNvSpPr>
              <a:spLocks noChangeArrowheads="1"/>
            </p:cNvSpPr>
            <p:nvPr/>
          </p:nvSpPr>
          <p:spPr bwMode="auto">
            <a:xfrm>
              <a:off x="1806" y="2770"/>
              <a:ext cx="541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178188" name="Rectangle 12"/>
            <p:cNvSpPr>
              <a:spLocks noChangeArrowheads="1"/>
            </p:cNvSpPr>
            <p:nvPr/>
          </p:nvSpPr>
          <p:spPr bwMode="auto">
            <a:xfrm>
              <a:off x="3428" y="2235"/>
              <a:ext cx="541" cy="5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178189" name="Rectangle 13"/>
            <p:cNvSpPr>
              <a:spLocks noChangeArrowheads="1"/>
            </p:cNvSpPr>
            <p:nvPr/>
          </p:nvSpPr>
          <p:spPr bwMode="auto">
            <a:xfrm>
              <a:off x="2888" y="2235"/>
              <a:ext cx="540" cy="5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178190" name="Rectangle 14"/>
            <p:cNvSpPr>
              <a:spLocks noChangeArrowheads="1"/>
            </p:cNvSpPr>
            <p:nvPr/>
          </p:nvSpPr>
          <p:spPr bwMode="auto">
            <a:xfrm>
              <a:off x="2347" y="2235"/>
              <a:ext cx="541" cy="5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178191" name="Rectangle 15"/>
            <p:cNvSpPr>
              <a:spLocks noChangeArrowheads="1"/>
            </p:cNvSpPr>
            <p:nvPr/>
          </p:nvSpPr>
          <p:spPr bwMode="auto">
            <a:xfrm>
              <a:off x="1806" y="2235"/>
              <a:ext cx="541" cy="5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178192" name="Rectangle 16"/>
            <p:cNvSpPr>
              <a:spLocks noChangeArrowheads="1"/>
            </p:cNvSpPr>
            <p:nvPr/>
          </p:nvSpPr>
          <p:spPr bwMode="auto">
            <a:xfrm>
              <a:off x="3428" y="1701"/>
              <a:ext cx="541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178193" name="Rectangle 17"/>
            <p:cNvSpPr>
              <a:spLocks noChangeArrowheads="1"/>
            </p:cNvSpPr>
            <p:nvPr/>
          </p:nvSpPr>
          <p:spPr bwMode="auto">
            <a:xfrm>
              <a:off x="2888" y="1701"/>
              <a:ext cx="540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178194" name="Rectangle 18"/>
            <p:cNvSpPr>
              <a:spLocks noChangeArrowheads="1"/>
            </p:cNvSpPr>
            <p:nvPr/>
          </p:nvSpPr>
          <p:spPr bwMode="auto">
            <a:xfrm>
              <a:off x="2347" y="1701"/>
              <a:ext cx="541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178195" name="Rectangle 19"/>
            <p:cNvSpPr>
              <a:spLocks noChangeArrowheads="1"/>
            </p:cNvSpPr>
            <p:nvPr/>
          </p:nvSpPr>
          <p:spPr bwMode="auto">
            <a:xfrm>
              <a:off x="1806" y="1701"/>
              <a:ext cx="541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178196" name="Line 20"/>
            <p:cNvSpPr>
              <a:spLocks noChangeShapeType="1"/>
            </p:cNvSpPr>
            <p:nvPr/>
          </p:nvSpPr>
          <p:spPr bwMode="auto">
            <a:xfrm>
              <a:off x="1806" y="1701"/>
              <a:ext cx="216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197" name="Line 21"/>
            <p:cNvSpPr>
              <a:spLocks noChangeShapeType="1"/>
            </p:cNvSpPr>
            <p:nvPr/>
          </p:nvSpPr>
          <p:spPr bwMode="auto">
            <a:xfrm>
              <a:off x="1806" y="2235"/>
              <a:ext cx="21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198" name="Line 22"/>
            <p:cNvSpPr>
              <a:spLocks noChangeShapeType="1"/>
            </p:cNvSpPr>
            <p:nvPr/>
          </p:nvSpPr>
          <p:spPr bwMode="auto">
            <a:xfrm>
              <a:off x="1806" y="2770"/>
              <a:ext cx="21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199" name="Line 23"/>
            <p:cNvSpPr>
              <a:spLocks noChangeShapeType="1"/>
            </p:cNvSpPr>
            <p:nvPr/>
          </p:nvSpPr>
          <p:spPr bwMode="auto">
            <a:xfrm>
              <a:off x="1806" y="3304"/>
              <a:ext cx="21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200" name="Line 24"/>
            <p:cNvSpPr>
              <a:spLocks noChangeShapeType="1"/>
            </p:cNvSpPr>
            <p:nvPr/>
          </p:nvSpPr>
          <p:spPr bwMode="auto">
            <a:xfrm>
              <a:off x="1806" y="3838"/>
              <a:ext cx="216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201" name="Line 25"/>
            <p:cNvSpPr>
              <a:spLocks noChangeShapeType="1"/>
            </p:cNvSpPr>
            <p:nvPr/>
          </p:nvSpPr>
          <p:spPr bwMode="auto">
            <a:xfrm>
              <a:off x="1806" y="1701"/>
              <a:ext cx="0" cy="21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202" name="Line 26"/>
            <p:cNvSpPr>
              <a:spLocks noChangeShapeType="1"/>
            </p:cNvSpPr>
            <p:nvPr/>
          </p:nvSpPr>
          <p:spPr bwMode="auto">
            <a:xfrm>
              <a:off x="2347" y="1701"/>
              <a:ext cx="0" cy="21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203" name="Line 27"/>
            <p:cNvSpPr>
              <a:spLocks noChangeShapeType="1"/>
            </p:cNvSpPr>
            <p:nvPr/>
          </p:nvSpPr>
          <p:spPr bwMode="auto">
            <a:xfrm>
              <a:off x="2888" y="1701"/>
              <a:ext cx="0" cy="21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204" name="Line 28"/>
            <p:cNvSpPr>
              <a:spLocks noChangeShapeType="1"/>
            </p:cNvSpPr>
            <p:nvPr/>
          </p:nvSpPr>
          <p:spPr bwMode="auto">
            <a:xfrm>
              <a:off x="3428" y="1701"/>
              <a:ext cx="0" cy="21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205" name="Line 29"/>
            <p:cNvSpPr>
              <a:spLocks noChangeShapeType="1"/>
            </p:cNvSpPr>
            <p:nvPr/>
          </p:nvSpPr>
          <p:spPr bwMode="auto">
            <a:xfrm>
              <a:off x="3969" y="1701"/>
              <a:ext cx="0" cy="21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206" name="Line 30"/>
            <p:cNvSpPr>
              <a:spLocks noChangeShapeType="1"/>
            </p:cNvSpPr>
            <p:nvPr/>
          </p:nvSpPr>
          <p:spPr bwMode="auto">
            <a:xfrm flipH="1" flipV="1">
              <a:off x="1429" y="1389"/>
              <a:ext cx="362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78207" name="Group 31"/>
          <p:cNvGrpSpPr>
            <a:grpSpLocks/>
          </p:cNvGrpSpPr>
          <p:nvPr/>
        </p:nvGrpSpPr>
        <p:grpSpPr bwMode="auto">
          <a:xfrm>
            <a:off x="444500" y="2820988"/>
            <a:ext cx="3887788" cy="3671887"/>
            <a:chOff x="885" y="1571"/>
            <a:chExt cx="2449" cy="2313"/>
          </a:xfrm>
        </p:grpSpPr>
        <p:grpSp>
          <p:nvGrpSpPr>
            <p:cNvPr id="178208" name="Group 32"/>
            <p:cNvGrpSpPr>
              <a:grpSpLocks/>
            </p:cNvGrpSpPr>
            <p:nvPr/>
          </p:nvGrpSpPr>
          <p:grpSpPr bwMode="auto">
            <a:xfrm>
              <a:off x="1338" y="1571"/>
              <a:ext cx="1996" cy="288"/>
              <a:chOff x="1927" y="1389"/>
              <a:chExt cx="1996" cy="288"/>
            </a:xfrm>
          </p:grpSpPr>
          <p:sp>
            <p:nvSpPr>
              <p:cNvPr id="178209" name="Text Box 33"/>
              <p:cNvSpPr txBox="1">
                <a:spLocks noChangeArrowheads="1"/>
              </p:cNvSpPr>
              <p:nvPr/>
            </p:nvSpPr>
            <p:spPr bwMode="auto">
              <a:xfrm>
                <a:off x="1927" y="1389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178210" name="Text Box 34"/>
              <p:cNvSpPr txBox="1">
                <a:spLocks noChangeArrowheads="1"/>
              </p:cNvSpPr>
              <p:nvPr/>
            </p:nvSpPr>
            <p:spPr bwMode="auto">
              <a:xfrm>
                <a:off x="3016" y="1389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178211" name="Text Box 35"/>
              <p:cNvSpPr txBox="1">
                <a:spLocks noChangeArrowheads="1"/>
              </p:cNvSpPr>
              <p:nvPr/>
            </p:nvSpPr>
            <p:spPr bwMode="auto">
              <a:xfrm>
                <a:off x="2472" y="1389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178212" name="Text Box 36"/>
              <p:cNvSpPr txBox="1">
                <a:spLocks noChangeArrowheads="1"/>
              </p:cNvSpPr>
              <p:nvPr/>
            </p:nvSpPr>
            <p:spPr bwMode="auto">
              <a:xfrm>
                <a:off x="3560" y="1389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10</a:t>
                </a:r>
              </a:p>
            </p:txBody>
          </p:sp>
        </p:grpSp>
        <p:grpSp>
          <p:nvGrpSpPr>
            <p:cNvPr id="178213" name="Group 37"/>
            <p:cNvGrpSpPr>
              <a:grpSpLocks/>
            </p:cNvGrpSpPr>
            <p:nvPr/>
          </p:nvGrpSpPr>
          <p:grpSpPr bwMode="auto">
            <a:xfrm>
              <a:off x="885" y="2054"/>
              <a:ext cx="363" cy="1830"/>
              <a:chOff x="1474" y="1872"/>
              <a:chExt cx="363" cy="1830"/>
            </a:xfrm>
          </p:grpSpPr>
          <p:sp>
            <p:nvSpPr>
              <p:cNvPr id="178214" name="Text Box 38"/>
              <p:cNvSpPr txBox="1">
                <a:spLocks noChangeArrowheads="1"/>
              </p:cNvSpPr>
              <p:nvPr/>
            </p:nvSpPr>
            <p:spPr bwMode="auto">
              <a:xfrm>
                <a:off x="1474" y="1872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178215" name="Text Box 39"/>
              <p:cNvSpPr txBox="1">
                <a:spLocks noChangeArrowheads="1"/>
              </p:cNvSpPr>
              <p:nvPr/>
            </p:nvSpPr>
            <p:spPr bwMode="auto">
              <a:xfrm>
                <a:off x="1474" y="2915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178216" name="Text Box 40"/>
              <p:cNvSpPr txBox="1">
                <a:spLocks noChangeArrowheads="1"/>
              </p:cNvSpPr>
              <p:nvPr/>
            </p:nvSpPr>
            <p:spPr bwMode="auto">
              <a:xfrm>
                <a:off x="1474" y="2371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178217" name="Text Box 41"/>
              <p:cNvSpPr txBox="1">
                <a:spLocks noChangeArrowheads="1"/>
              </p:cNvSpPr>
              <p:nvPr/>
            </p:nvSpPr>
            <p:spPr bwMode="auto">
              <a:xfrm>
                <a:off x="1474" y="3414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10</a:t>
                </a:r>
              </a:p>
            </p:txBody>
          </p:sp>
        </p:grpSp>
      </p:grpSp>
      <p:grpSp>
        <p:nvGrpSpPr>
          <p:cNvPr id="178218" name="Group 42"/>
          <p:cNvGrpSpPr>
            <a:grpSpLocks/>
          </p:cNvGrpSpPr>
          <p:nvPr/>
        </p:nvGrpSpPr>
        <p:grpSpPr bwMode="auto">
          <a:xfrm>
            <a:off x="1196975" y="3514725"/>
            <a:ext cx="3070225" cy="2978150"/>
            <a:chOff x="2019" y="2099"/>
            <a:chExt cx="1934" cy="1876"/>
          </a:xfrm>
        </p:grpSpPr>
        <p:sp>
          <p:nvSpPr>
            <p:cNvPr id="178219" name="Rectangle 43"/>
            <p:cNvSpPr>
              <a:spLocks noChangeArrowheads="1"/>
            </p:cNvSpPr>
            <p:nvPr/>
          </p:nvSpPr>
          <p:spPr bwMode="auto">
            <a:xfrm>
              <a:off x="2586" y="2099"/>
              <a:ext cx="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0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178220" name="Rectangle 44"/>
            <p:cNvSpPr>
              <a:spLocks noChangeArrowheads="1"/>
            </p:cNvSpPr>
            <p:nvPr/>
          </p:nvSpPr>
          <p:spPr bwMode="auto">
            <a:xfrm>
              <a:off x="2019" y="210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0</a:t>
              </a:r>
              <a:endParaRPr kumimoji="0" lang="en-US" altLang="zh-CN" b="1">
                <a:latin typeface="Tahoma" pitchFamily="34" charset="0"/>
                <a:ea typeface="幼圆" pitchFamily="49" charset="-122"/>
                <a:cs typeface="Times New Roman" pitchFamily="18" charset="0"/>
              </a:endParaRPr>
            </a:p>
          </p:txBody>
        </p:sp>
        <p:sp>
          <p:nvSpPr>
            <p:cNvPr id="178221" name="Rectangle 45"/>
            <p:cNvSpPr>
              <a:spLocks noChangeArrowheads="1"/>
            </p:cNvSpPr>
            <p:nvPr/>
          </p:nvSpPr>
          <p:spPr bwMode="auto">
            <a:xfrm>
              <a:off x="3108" y="2099"/>
              <a:ext cx="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0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178222" name="Rectangle 46"/>
            <p:cNvSpPr>
              <a:spLocks noChangeArrowheads="1"/>
            </p:cNvSpPr>
            <p:nvPr/>
          </p:nvSpPr>
          <p:spPr bwMode="auto">
            <a:xfrm>
              <a:off x="3652" y="2099"/>
              <a:ext cx="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1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178223" name="Rectangle 47"/>
            <p:cNvSpPr>
              <a:spLocks noChangeArrowheads="1"/>
            </p:cNvSpPr>
            <p:nvPr/>
          </p:nvSpPr>
          <p:spPr bwMode="auto">
            <a:xfrm>
              <a:off x="2587" y="2598"/>
              <a:ext cx="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0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178224" name="Rectangle 48"/>
            <p:cNvSpPr>
              <a:spLocks noChangeArrowheads="1"/>
            </p:cNvSpPr>
            <p:nvPr/>
          </p:nvSpPr>
          <p:spPr bwMode="auto">
            <a:xfrm>
              <a:off x="2043" y="2599"/>
              <a:ext cx="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1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178225" name="Rectangle 49"/>
            <p:cNvSpPr>
              <a:spLocks noChangeArrowheads="1"/>
            </p:cNvSpPr>
            <p:nvPr/>
          </p:nvSpPr>
          <p:spPr bwMode="auto">
            <a:xfrm>
              <a:off x="3131" y="2598"/>
              <a:ext cx="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0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178226" name="Rectangle 50"/>
            <p:cNvSpPr>
              <a:spLocks noChangeArrowheads="1"/>
            </p:cNvSpPr>
            <p:nvPr/>
          </p:nvSpPr>
          <p:spPr bwMode="auto">
            <a:xfrm>
              <a:off x="3676" y="2613"/>
              <a:ext cx="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1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178227" name="Rectangle 51"/>
            <p:cNvSpPr>
              <a:spLocks noChangeArrowheads="1"/>
            </p:cNvSpPr>
            <p:nvPr/>
          </p:nvSpPr>
          <p:spPr bwMode="auto">
            <a:xfrm>
              <a:off x="2587" y="3187"/>
              <a:ext cx="2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latin typeface="Tahoma" pitchFamily="34" charset="0"/>
                </a:rPr>
                <a:t>1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178228" name="Rectangle 52"/>
            <p:cNvSpPr>
              <a:spLocks noChangeArrowheads="1"/>
            </p:cNvSpPr>
            <p:nvPr/>
          </p:nvSpPr>
          <p:spPr bwMode="auto">
            <a:xfrm>
              <a:off x="2043" y="3158"/>
              <a:ext cx="2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latin typeface="Tahoma" pitchFamily="34" charset="0"/>
                </a:rPr>
                <a:t>1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178229" name="Rectangle 53"/>
            <p:cNvSpPr>
              <a:spLocks noChangeArrowheads="1"/>
            </p:cNvSpPr>
            <p:nvPr/>
          </p:nvSpPr>
          <p:spPr bwMode="auto">
            <a:xfrm>
              <a:off x="3108" y="3187"/>
              <a:ext cx="2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latin typeface="Tahoma" pitchFamily="34" charset="0"/>
                </a:rPr>
                <a:t>1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178230" name="Rectangle 54"/>
            <p:cNvSpPr>
              <a:spLocks noChangeArrowheads="1"/>
            </p:cNvSpPr>
            <p:nvPr/>
          </p:nvSpPr>
          <p:spPr bwMode="auto">
            <a:xfrm>
              <a:off x="3652" y="3187"/>
              <a:ext cx="2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latin typeface="Tahoma" pitchFamily="34" charset="0"/>
                </a:rPr>
                <a:t>0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178231" name="Rectangle 55"/>
            <p:cNvSpPr>
              <a:spLocks noChangeArrowheads="1"/>
            </p:cNvSpPr>
            <p:nvPr/>
          </p:nvSpPr>
          <p:spPr bwMode="auto">
            <a:xfrm>
              <a:off x="2609" y="3686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latin typeface="Tahoma" pitchFamily="34" charset="0"/>
                </a:rPr>
                <a:t>1</a:t>
              </a:r>
            </a:p>
          </p:txBody>
        </p:sp>
        <p:sp>
          <p:nvSpPr>
            <p:cNvPr id="178232" name="Rectangle 56"/>
            <p:cNvSpPr>
              <a:spLocks noChangeArrowheads="1"/>
            </p:cNvSpPr>
            <p:nvPr/>
          </p:nvSpPr>
          <p:spPr bwMode="auto">
            <a:xfrm>
              <a:off x="2043" y="3687"/>
              <a:ext cx="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1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178233" name="Rectangle 57"/>
            <p:cNvSpPr>
              <a:spLocks noChangeArrowheads="1"/>
            </p:cNvSpPr>
            <p:nvPr/>
          </p:nvSpPr>
          <p:spPr bwMode="auto">
            <a:xfrm>
              <a:off x="3153" y="3686"/>
              <a:ext cx="2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latin typeface="Tahoma" pitchFamily="34" charset="0"/>
                </a:rPr>
                <a:t>0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178234" name="Rectangle 58"/>
            <p:cNvSpPr>
              <a:spLocks noChangeArrowheads="1"/>
            </p:cNvSpPr>
            <p:nvPr/>
          </p:nvSpPr>
          <p:spPr bwMode="auto">
            <a:xfrm>
              <a:off x="3676" y="3686"/>
              <a:ext cx="2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latin typeface="Tahoma" pitchFamily="34" charset="0"/>
                </a:rPr>
                <a:t>1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</p:grpSp>
      <p:grpSp>
        <p:nvGrpSpPr>
          <p:cNvPr id="178235" name="Group 59"/>
          <p:cNvGrpSpPr>
            <a:grpSpLocks/>
          </p:cNvGrpSpPr>
          <p:nvPr/>
        </p:nvGrpSpPr>
        <p:grpSpPr bwMode="auto">
          <a:xfrm>
            <a:off x="228600" y="2433638"/>
            <a:ext cx="865188" cy="1177925"/>
            <a:chOff x="1337" y="1162"/>
            <a:chExt cx="545" cy="742"/>
          </a:xfrm>
        </p:grpSpPr>
        <p:sp>
          <p:nvSpPr>
            <p:cNvPr id="178236" name="Text Box 60"/>
            <p:cNvSpPr txBox="1">
              <a:spLocks noChangeArrowheads="1"/>
            </p:cNvSpPr>
            <p:nvPr/>
          </p:nvSpPr>
          <p:spPr bwMode="auto">
            <a:xfrm>
              <a:off x="1472" y="1162"/>
              <a:ext cx="2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B</a:t>
              </a:r>
            </a:p>
          </p:txBody>
        </p:sp>
        <p:sp>
          <p:nvSpPr>
            <p:cNvPr id="178237" name="Text Box 61"/>
            <p:cNvSpPr txBox="1">
              <a:spLocks noChangeArrowheads="1"/>
            </p:cNvSpPr>
            <p:nvPr/>
          </p:nvSpPr>
          <p:spPr bwMode="auto">
            <a:xfrm>
              <a:off x="1609" y="1344"/>
              <a:ext cx="2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A</a:t>
              </a:r>
            </a:p>
          </p:txBody>
        </p:sp>
        <p:sp>
          <p:nvSpPr>
            <p:cNvPr id="178238" name="Text Box 62"/>
            <p:cNvSpPr txBox="1">
              <a:spLocks noChangeArrowheads="1"/>
            </p:cNvSpPr>
            <p:nvPr/>
          </p:nvSpPr>
          <p:spPr bwMode="auto">
            <a:xfrm>
              <a:off x="1337" y="1480"/>
              <a:ext cx="2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D</a:t>
              </a:r>
            </a:p>
          </p:txBody>
        </p:sp>
        <p:sp>
          <p:nvSpPr>
            <p:cNvPr id="178239" name="Text Box 63"/>
            <p:cNvSpPr txBox="1">
              <a:spLocks noChangeArrowheads="1"/>
            </p:cNvSpPr>
            <p:nvPr/>
          </p:nvSpPr>
          <p:spPr bwMode="auto">
            <a:xfrm>
              <a:off x="1473" y="1616"/>
              <a:ext cx="2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C</a:t>
              </a:r>
            </a:p>
          </p:txBody>
        </p:sp>
      </p:grpSp>
      <p:sp>
        <p:nvSpPr>
          <p:cNvPr id="178240" name="Rectangle 64"/>
          <p:cNvSpPr>
            <a:spLocks noChangeArrowheads="1"/>
          </p:cNvSpPr>
          <p:nvPr/>
        </p:nvSpPr>
        <p:spPr bwMode="auto">
          <a:xfrm>
            <a:off x="533400" y="378768"/>
            <a:ext cx="395332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在卡诺图上看全部质蕴涵项 </a:t>
            </a:r>
          </a:p>
        </p:txBody>
      </p:sp>
      <p:grpSp>
        <p:nvGrpSpPr>
          <p:cNvPr id="178241" name="Group 65"/>
          <p:cNvGrpSpPr>
            <a:grpSpLocks/>
          </p:cNvGrpSpPr>
          <p:nvPr/>
        </p:nvGrpSpPr>
        <p:grpSpPr bwMode="auto">
          <a:xfrm>
            <a:off x="3686175" y="3468688"/>
            <a:ext cx="576263" cy="1295400"/>
            <a:chOff x="3334" y="1979"/>
            <a:chExt cx="363" cy="816"/>
          </a:xfrm>
        </p:grpSpPr>
        <p:sp>
          <p:nvSpPr>
            <p:cNvPr id="178242" name="Rectangle 66"/>
            <p:cNvSpPr>
              <a:spLocks noChangeArrowheads="1"/>
            </p:cNvSpPr>
            <p:nvPr/>
          </p:nvSpPr>
          <p:spPr bwMode="auto">
            <a:xfrm>
              <a:off x="3379" y="1979"/>
              <a:ext cx="272" cy="81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243" name="Text Box 67"/>
            <p:cNvSpPr txBox="1">
              <a:spLocks noChangeArrowheads="1"/>
            </p:cNvSpPr>
            <p:nvPr/>
          </p:nvSpPr>
          <p:spPr bwMode="auto">
            <a:xfrm>
              <a:off x="3334" y="2235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P1</a:t>
              </a:r>
            </a:p>
          </p:txBody>
        </p:sp>
      </p:grpSp>
      <p:grpSp>
        <p:nvGrpSpPr>
          <p:cNvPr id="178244" name="Group 68"/>
          <p:cNvGrpSpPr>
            <a:grpSpLocks/>
          </p:cNvGrpSpPr>
          <p:nvPr/>
        </p:nvGrpSpPr>
        <p:grpSpPr bwMode="auto">
          <a:xfrm>
            <a:off x="3686175" y="3179763"/>
            <a:ext cx="792163" cy="3602037"/>
            <a:chOff x="3334" y="1797"/>
            <a:chExt cx="499" cy="2269"/>
          </a:xfrm>
        </p:grpSpPr>
        <p:grpSp>
          <p:nvGrpSpPr>
            <p:cNvPr id="178245" name="Group 69"/>
            <p:cNvGrpSpPr>
              <a:grpSpLocks/>
            </p:cNvGrpSpPr>
            <p:nvPr/>
          </p:nvGrpSpPr>
          <p:grpSpPr bwMode="auto">
            <a:xfrm>
              <a:off x="3334" y="1797"/>
              <a:ext cx="362" cy="2269"/>
              <a:chOff x="3334" y="1797"/>
              <a:chExt cx="362" cy="2269"/>
            </a:xfrm>
          </p:grpSpPr>
          <p:sp>
            <p:nvSpPr>
              <p:cNvPr id="178246" name="Rectangle 70"/>
              <p:cNvSpPr>
                <a:spLocks noChangeArrowheads="1"/>
              </p:cNvSpPr>
              <p:nvPr/>
            </p:nvSpPr>
            <p:spPr bwMode="auto">
              <a:xfrm>
                <a:off x="3334" y="1797"/>
                <a:ext cx="362" cy="454"/>
              </a:xfrm>
              <a:prstGeom prst="rect">
                <a:avLst/>
              </a:prstGeom>
              <a:solidFill>
                <a:srgbClr val="FFCC99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8247" name="Rectangle 71"/>
              <p:cNvSpPr>
                <a:spLocks noChangeArrowheads="1"/>
              </p:cNvSpPr>
              <p:nvPr/>
            </p:nvSpPr>
            <p:spPr bwMode="auto">
              <a:xfrm>
                <a:off x="3334" y="3612"/>
                <a:ext cx="362" cy="454"/>
              </a:xfrm>
              <a:prstGeom prst="rect">
                <a:avLst/>
              </a:prstGeom>
              <a:solidFill>
                <a:srgbClr val="FFCC99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8248" name="Text Box 72"/>
            <p:cNvSpPr txBox="1">
              <a:spLocks noChangeArrowheads="1"/>
            </p:cNvSpPr>
            <p:nvPr/>
          </p:nvSpPr>
          <p:spPr bwMode="auto">
            <a:xfrm>
              <a:off x="3379" y="3702"/>
              <a:ext cx="4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P2</a:t>
              </a:r>
            </a:p>
          </p:txBody>
        </p:sp>
      </p:grpSp>
      <p:grpSp>
        <p:nvGrpSpPr>
          <p:cNvPr id="178249" name="Group 73"/>
          <p:cNvGrpSpPr>
            <a:grpSpLocks/>
          </p:cNvGrpSpPr>
          <p:nvPr/>
        </p:nvGrpSpPr>
        <p:grpSpPr bwMode="auto">
          <a:xfrm>
            <a:off x="877888" y="4260850"/>
            <a:ext cx="3671887" cy="574675"/>
            <a:chOff x="1565" y="2478"/>
            <a:chExt cx="2313" cy="362"/>
          </a:xfrm>
        </p:grpSpPr>
        <p:grpSp>
          <p:nvGrpSpPr>
            <p:cNvPr id="178250" name="Group 74"/>
            <p:cNvGrpSpPr>
              <a:grpSpLocks/>
            </p:cNvGrpSpPr>
            <p:nvPr/>
          </p:nvGrpSpPr>
          <p:grpSpPr bwMode="auto">
            <a:xfrm>
              <a:off x="1565" y="2478"/>
              <a:ext cx="2313" cy="362"/>
              <a:chOff x="1565" y="2478"/>
              <a:chExt cx="2313" cy="362"/>
            </a:xfrm>
          </p:grpSpPr>
          <p:sp>
            <p:nvSpPr>
              <p:cNvPr id="178251" name="Rectangle 75"/>
              <p:cNvSpPr>
                <a:spLocks noChangeArrowheads="1"/>
              </p:cNvSpPr>
              <p:nvPr/>
            </p:nvSpPr>
            <p:spPr bwMode="auto">
              <a:xfrm>
                <a:off x="1565" y="2478"/>
                <a:ext cx="499" cy="362"/>
              </a:xfrm>
              <a:prstGeom prst="rect">
                <a:avLst/>
              </a:prstGeom>
              <a:solidFill>
                <a:schemeClr val="hlink">
                  <a:alpha val="5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8252" name="Rectangle 76"/>
              <p:cNvSpPr>
                <a:spLocks noChangeArrowheads="1"/>
              </p:cNvSpPr>
              <p:nvPr/>
            </p:nvSpPr>
            <p:spPr bwMode="auto">
              <a:xfrm>
                <a:off x="3379" y="2478"/>
                <a:ext cx="499" cy="362"/>
              </a:xfrm>
              <a:prstGeom prst="rect">
                <a:avLst/>
              </a:prstGeom>
              <a:solidFill>
                <a:schemeClr val="hlink">
                  <a:alpha val="5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8253" name="Text Box 77"/>
            <p:cNvSpPr txBox="1">
              <a:spLocks noChangeArrowheads="1"/>
            </p:cNvSpPr>
            <p:nvPr/>
          </p:nvSpPr>
          <p:spPr bwMode="auto">
            <a:xfrm>
              <a:off x="1565" y="2478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P3</a:t>
              </a:r>
            </a:p>
          </p:txBody>
        </p:sp>
      </p:grpSp>
      <p:grpSp>
        <p:nvGrpSpPr>
          <p:cNvPr id="178254" name="Group 78"/>
          <p:cNvGrpSpPr>
            <a:grpSpLocks/>
          </p:cNvGrpSpPr>
          <p:nvPr/>
        </p:nvGrpSpPr>
        <p:grpSpPr bwMode="auto">
          <a:xfrm>
            <a:off x="1165225" y="4403725"/>
            <a:ext cx="647700" cy="1296988"/>
            <a:chOff x="1746" y="2568"/>
            <a:chExt cx="408" cy="817"/>
          </a:xfrm>
        </p:grpSpPr>
        <p:sp>
          <p:nvSpPr>
            <p:cNvPr id="178255" name="Rectangle 79"/>
            <p:cNvSpPr>
              <a:spLocks noChangeArrowheads="1"/>
            </p:cNvSpPr>
            <p:nvPr/>
          </p:nvSpPr>
          <p:spPr bwMode="auto">
            <a:xfrm>
              <a:off x="1746" y="2568"/>
              <a:ext cx="318" cy="817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256" name="Text Box 80"/>
            <p:cNvSpPr txBox="1">
              <a:spLocks noChangeArrowheads="1"/>
            </p:cNvSpPr>
            <p:nvPr/>
          </p:nvSpPr>
          <p:spPr bwMode="auto">
            <a:xfrm>
              <a:off x="1746" y="2795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P4</a:t>
              </a:r>
            </a:p>
          </p:txBody>
        </p:sp>
      </p:grpSp>
      <p:grpSp>
        <p:nvGrpSpPr>
          <p:cNvPr id="178257" name="Group 81"/>
          <p:cNvGrpSpPr>
            <a:grpSpLocks/>
          </p:cNvGrpSpPr>
          <p:nvPr/>
        </p:nvGrpSpPr>
        <p:grpSpPr bwMode="auto">
          <a:xfrm>
            <a:off x="1957388" y="5195888"/>
            <a:ext cx="1439862" cy="576262"/>
            <a:chOff x="2245" y="3067"/>
            <a:chExt cx="907" cy="363"/>
          </a:xfrm>
        </p:grpSpPr>
        <p:sp>
          <p:nvSpPr>
            <p:cNvPr id="178258" name="Rectangle 82"/>
            <p:cNvSpPr>
              <a:spLocks noChangeArrowheads="1"/>
            </p:cNvSpPr>
            <p:nvPr/>
          </p:nvSpPr>
          <p:spPr bwMode="auto">
            <a:xfrm>
              <a:off x="2245" y="3067"/>
              <a:ext cx="907" cy="363"/>
            </a:xfrm>
            <a:prstGeom prst="rect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259" name="Text Box 83"/>
            <p:cNvSpPr txBox="1">
              <a:spLocks noChangeArrowheads="1"/>
            </p:cNvSpPr>
            <p:nvPr/>
          </p:nvSpPr>
          <p:spPr bwMode="auto">
            <a:xfrm>
              <a:off x="2562" y="3113"/>
              <a:ext cx="4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P6</a:t>
              </a:r>
            </a:p>
          </p:txBody>
        </p:sp>
      </p:grpSp>
      <p:grpSp>
        <p:nvGrpSpPr>
          <p:cNvPr id="178260" name="Group 84"/>
          <p:cNvGrpSpPr>
            <a:grpSpLocks/>
          </p:cNvGrpSpPr>
          <p:nvPr/>
        </p:nvGrpSpPr>
        <p:grpSpPr bwMode="auto">
          <a:xfrm>
            <a:off x="1165225" y="5195888"/>
            <a:ext cx="1296988" cy="1296987"/>
            <a:chOff x="1746" y="3067"/>
            <a:chExt cx="817" cy="817"/>
          </a:xfrm>
        </p:grpSpPr>
        <p:sp>
          <p:nvSpPr>
            <p:cNvPr id="178261" name="Rectangle 85"/>
            <p:cNvSpPr>
              <a:spLocks noChangeArrowheads="1"/>
            </p:cNvSpPr>
            <p:nvPr/>
          </p:nvSpPr>
          <p:spPr bwMode="auto">
            <a:xfrm>
              <a:off x="1746" y="3067"/>
              <a:ext cx="817" cy="817"/>
            </a:xfrm>
            <a:prstGeom prst="rect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262" name="Text Box 86"/>
            <p:cNvSpPr txBox="1">
              <a:spLocks noChangeArrowheads="1"/>
            </p:cNvSpPr>
            <p:nvPr/>
          </p:nvSpPr>
          <p:spPr bwMode="auto">
            <a:xfrm>
              <a:off x="1973" y="3324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P7</a:t>
              </a:r>
            </a:p>
          </p:txBody>
        </p:sp>
      </p:grpSp>
      <p:graphicFrame>
        <p:nvGraphicFramePr>
          <p:cNvPr id="178266" name="Object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7782636"/>
              </p:ext>
            </p:extLst>
          </p:nvPr>
        </p:nvGraphicFramePr>
        <p:xfrm>
          <a:off x="1238250" y="1814513"/>
          <a:ext cx="1566863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58" name="公式" r:id="rId4" imgW="685800" imgH="253800" progId="Equation.3">
                  <p:embed/>
                </p:oleObj>
              </mc:Choice>
              <mc:Fallback>
                <p:oleObj name="公式" r:id="rId4" imgW="6858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0" y="1814513"/>
                        <a:ext cx="1566863" cy="582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267" name="Object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6498770"/>
              </p:ext>
            </p:extLst>
          </p:nvPr>
        </p:nvGraphicFramePr>
        <p:xfrm>
          <a:off x="2852738" y="1814513"/>
          <a:ext cx="1566862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59" name="公式" r:id="rId6" imgW="685800" imgH="253800" progId="Equation.3">
                  <p:embed/>
                </p:oleObj>
              </mc:Choice>
              <mc:Fallback>
                <p:oleObj name="公式" r:id="rId6" imgW="6858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2738" y="1814513"/>
                        <a:ext cx="1566862" cy="582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268" name="Object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7806331"/>
              </p:ext>
            </p:extLst>
          </p:nvPr>
        </p:nvGraphicFramePr>
        <p:xfrm>
          <a:off x="4529138" y="1828800"/>
          <a:ext cx="1566862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60" name="公式" r:id="rId8" imgW="685800" imgH="253800" progId="Equation.3">
                  <p:embed/>
                </p:oleObj>
              </mc:Choice>
              <mc:Fallback>
                <p:oleObj name="公式" r:id="rId8" imgW="6858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9138" y="1828800"/>
                        <a:ext cx="1566862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269" name="Object 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1522635"/>
              </p:ext>
            </p:extLst>
          </p:nvPr>
        </p:nvGraphicFramePr>
        <p:xfrm>
          <a:off x="6129338" y="1814513"/>
          <a:ext cx="1566862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61" name="公式" r:id="rId10" imgW="685800" imgH="253800" progId="Equation.3">
                  <p:embed/>
                </p:oleObj>
              </mc:Choice>
              <mc:Fallback>
                <p:oleObj name="公式" r:id="rId10" imgW="6858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9338" y="1814513"/>
                        <a:ext cx="1566862" cy="582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270" name="Object 9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5215355"/>
              </p:ext>
            </p:extLst>
          </p:nvPr>
        </p:nvGraphicFramePr>
        <p:xfrm>
          <a:off x="3127375" y="2458789"/>
          <a:ext cx="1440827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62" name="公式" r:id="rId12" imgW="685800" imgH="253800" progId="Equation.3">
                  <p:embed/>
                </p:oleObj>
              </mc:Choice>
              <mc:Fallback>
                <p:oleObj name="公式" r:id="rId12" imgW="6858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7375" y="2458789"/>
                        <a:ext cx="1440827" cy="5381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271" name="Object 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0550879"/>
              </p:ext>
            </p:extLst>
          </p:nvPr>
        </p:nvGraphicFramePr>
        <p:xfrm>
          <a:off x="4788024" y="2479675"/>
          <a:ext cx="1440160" cy="503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63" name="公式" r:id="rId14" imgW="672840" imgH="228600" progId="Equation.3">
                  <p:embed/>
                </p:oleObj>
              </mc:Choice>
              <mc:Fallback>
                <p:oleObj name="公式" r:id="rId14" imgW="6728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2479675"/>
                        <a:ext cx="1440160" cy="5033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272" name="Object 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9235308"/>
              </p:ext>
            </p:extLst>
          </p:nvPr>
        </p:nvGraphicFramePr>
        <p:xfrm>
          <a:off x="6516215" y="2484776"/>
          <a:ext cx="1224137" cy="512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64" name="公式" r:id="rId16" imgW="609480" imgH="253800" progId="Equation.3">
                  <p:embed/>
                </p:oleObj>
              </mc:Choice>
              <mc:Fallback>
                <p:oleObj name="公式" r:id="rId16" imgW="6094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215" y="2484776"/>
                        <a:ext cx="1224137" cy="5121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8273" name="Rectangle 97"/>
          <p:cNvSpPr>
            <a:spLocks noChangeArrowheads="1"/>
          </p:cNvSpPr>
          <p:nvPr/>
        </p:nvSpPr>
        <p:spPr bwMode="auto">
          <a:xfrm>
            <a:off x="4953000" y="3200400"/>
            <a:ext cx="373380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zh-CN" altLang="en-US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由图可见，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P</a:t>
            </a:r>
            <a:r>
              <a:rPr lang="en-US" altLang="zh-CN" baseline="-30000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1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~ P</a:t>
            </a:r>
            <a:r>
              <a:rPr lang="en-US" altLang="zh-CN" baseline="-30000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7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覆盖了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F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的全部最小项；对每个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P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项，它们是不能再和其它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P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项或最小项合并了。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  <a:p>
            <a:pPr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zh-CN" altLang="en-US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由图还可见，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P</a:t>
            </a:r>
            <a:r>
              <a:rPr lang="en-US" altLang="zh-CN" baseline="-30000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1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~ P</a:t>
            </a:r>
            <a:r>
              <a:rPr lang="en-US" altLang="zh-CN" baseline="-30000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7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中有不必要的质蕴涵项：例如，若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P</a:t>
            </a:r>
            <a:r>
              <a:rPr lang="en-US" altLang="zh-CN" baseline="-30000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2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，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P</a:t>
            </a:r>
            <a:r>
              <a:rPr lang="en-US" altLang="zh-CN" baseline="-30000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3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必须，则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P</a:t>
            </a:r>
            <a:r>
              <a:rPr lang="en-US" altLang="zh-CN" baseline="-30000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1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就不必要。</a:t>
            </a:r>
          </a:p>
        </p:txBody>
      </p:sp>
      <p:graphicFrame>
        <p:nvGraphicFramePr>
          <p:cNvPr id="178274" name="Object 9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8081497"/>
              </p:ext>
            </p:extLst>
          </p:nvPr>
        </p:nvGraphicFramePr>
        <p:xfrm>
          <a:off x="1225550" y="901700"/>
          <a:ext cx="4532313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65" name="公式" r:id="rId18" imgW="2057400" imgH="266400" progId="Equation.3">
                  <p:embed/>
                </p:oleObj>
              </mc:Choice>
              <mc:Fallback>
                <p:oleObj name="公式" r:id="rId18" imgW="205740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901700"/>
                        <a:ext cx="4532313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8277" name="Group 101"/>
          <p:cNvGrpSpPr>
            <a:grpSpLocks/>
          </p:cNvGrpSpPr>
          <p:nvPr/>
        </p:nvGrpSpPr>
        <p:grpSpPr bwMode="auto">
          <a:xfrm>
            <a:off x="1066800" y="5943600"/>
            <a:ext cx="3327400" cy="719138"/>
            <a:chOff x="672" y="3744"/>
            <a:chExt cx="2096" cy="453"/>
          </a:xfrm>
        </p:grpSpPr>
        <p:sp>
          <p:nvSpPr>
            <p:cNvPr id="178264" name="Rectangle 88"/>
            <p:cNvSpPr>
              <a:spLocks noChangeArrowheads="1"/>
            </p:cNvSpPr>
            <p:nvPr/>
          </p:nvSpPr>
          <p:spPr bwMode="auto">
            <a:xfrm>
              <a:off x="672" y="3744"/>
              <a:ext cx="464" cy="453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265" name="Text Box 89"/>
            <p:cNvSpPr txBox="1">
              <a:spLocks noChangeArrowheads="1"/>
            </p:cNvSpPr>
            <p:nvPr/>
          </p:nvSpPr>
          <p:spPr bwMode="auto">
            <a:xfrm>
              <a:off x="672" y="3792"/>
              <a:ext cx="5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2800">
                  <a:latin typeface="Tahoma" pitchFamily="34" charset="0"/>
                </a:rPr>
                <a:t>P5</a:t>
              </a:r>
            </a:p>
          </p:txBody>
        </p:sp>
        <p:sp>
          <p:nvSpPr>
            <p:cNvPr id="178276" name="Rectangle 100"/>
            <p:cNvSpPr>
              <a:spLocks noChangeArrowheads="1"/>
            </p:cNvSpPr>
            <p:nvPr/>
          </p:nvSpPr>
          <p:spPr bwMode="auto">
            <a:xfrm>
              <a:off x="2304" y="3744"/>
              <a:ext cx="464" cy="453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726888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8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8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8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8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8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8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8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8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8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8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8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8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78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78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78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78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78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78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240" grpId="0" autoUpdateAnimBg="0"/>
      <p:bldP spid="178273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逻辑函数的</a:t>
            </a:r>
            <a:r>
              <a:rPr lang="en-US" altLang="zh-CN"/>
              <a:t>Q-M</a:t>
            </a:r>
            <a:r>
              <a:rPr lang="zh-CN" altLang="en-US"/>
              <a:t>法化简</a:t>
            </a:r>
          </a:p>
        </p:txBody>
      </p:sp>
      <p:sp>
        <p:nvSpPr>
          <p:cNvPr id="8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77748-E235-4254-B3DF-6FA54C5FB3DE}" type="slidenum">
              <a:rPr lang="en-US" altLang="zh-CN"/>
              <a:pPr/>
              <a:t>64</a:t>
            </a:fld>
            <a:endParaRPr lang="en-US" altLang="zh-CN"/>
          </a:p>
        </p:txBody>
      </p:sp>
      <p:sp>
        <p:nvSpPr>
          <p:cNvPr id="311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219200"/>
            <a:ext cx="8610600" cy="4572000"/>
          </a:xfrm>
        </p:spPr>
        <p:txBody>
          <a:bodyPr/>
          <a:lstStyle/>
          <a:p>
            <a:r>
              <a:rPr lang="zh-CN" altLang="en-US"/>
              <a:t>如何挑选必要的质蕴涵项？</a:t>
            </a:r>
          </a:p>
        </p:txBody>
      </p:sp>
      <p:sp>
        <p:nvSpPr>
          <p:cNvPr id="311300" name="Rectangle 4"/>
          <p:cNvSpPr>
            <a:spLocks noChangeArrowheads="1"/>
          </p:cNvSpPr>
          <p:nvPr/>
        </p:nvSpPr>
        <p:spPr bwMode="auto">
          <a:xfrm>
            <a:off x="457200" y="1828800"/>
            <a:ext cx="3841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从卡诺图上能否有所启发？</a:t>
            </a:r>
          </a:p>
        </p:txBody>
      </p:sp>
      <p:graphicFrame>
        <p:nvGraphicFramePr>
          <p:cNvPr id="311372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5930208"/>
              </p:ext>
            </p:extLst>
          </p:nvPr>
        </p:nvGraphicFramePr>
        <p:xfrm>
          <a:off x="552450" y="2728913"/>
          <a:ext cx="1566863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52" name="公式" r:id="rId3" imgW="685800" imgH="253800" progId="Equation.3">
                  <p:embed/>
                </p:oleObj>
              </mc:Choice>
              <mc:Fallback>
                <p:oleObj name="公式" r:id="rId3" imgW="6858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" y="2728913"/>
                        <a:ext cx="1566863" cy="582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73" name="Object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0199677"/>
              </p:ext>
            </p:extLst>
          </p:nvPr>
        </p:nvGraphicFramePr>
        <p:xfrm>
          <a:off x="2166938" y="2728913"/>
          <a:ext cx="1566862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53" name="公式" r:id="rId5" imgW="685800" imgH="253800" progId="Equation.3">
                  <p:embed/>
                </p:oleObj>
              </mc:Choice>
              <mc:Fallback>
                <p:oleObj name="公式" r:id="rId5" imgW="6858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38" y="2728913"/>
                        <a:ext cx="1566862" cy="582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74" name="Object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1128838"/>
              </p:ext>
            </p:extLst>
          </p:nvPr>
        </p:nvGraphicFramePr>
        <p:xfrm>
          <a:off x="566738" y="3325813"/>
          <a:ext cx="1565275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54" name="公式" r:id="rId7" imgW="685800" imgH="253800" progId="Equation.3">
                  <p:embed/>
                </p:oleObj>
              </mc:Choice>
              <mc:Fallback>
                <p:oleObj name="公式" r:id="rId7" imgW="6858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8" y="3325813"/>
                        <a:ext cx="1565275" cy="582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1379" name="Group 83"/>
          <p:cNvGrpSpPr>
            <a:grpSpLocks/>
          </p:cNvGrpSpPr>
          <p:nvPr/>
        </p:nvGrpSpPr>
        <p:grpSpPr bwMode="auto">
          <a:xfrm>
            <a:off x="4800600" y="2286000"/>
            <a:ext cx="4032250" cy="3887788"/>
            <a:chOff x="1429" y="1389"/>
            <a:chExt cx="2540" cy="2449"/>
          </a:xfrm>
        </p:grpSpPr>
        <p:sp>
          <p:nvSpPr>
            <p:cNvPr id="311380" name="Rectangle 84"/>
            <p:cNvSpPr>
              <a:spLocks noChangeArrowheads="1"/>
            </p:cNvSpPr>
            <p:nvPr/>
          </p:nvSpPr>
          <p:spPr bwMode="auto">
            <a:xfrm>
              <a:off x="3428" y="3304"/>
              <a:ext cx="541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311381" name="Rectangle 85"/>
            <p:cNvSpPr>
              <a:spLocks noChangeArrowheads="1"/>
            </p:cNvSpPr>
            <p:nvPr/>
          </p:nvSpPr>
          <p:spPr bwMode="auto">
            <a:xfrm>
              <a:off x="2888" y="3304"/>
              <a:ext cx="540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311382" name="Rectangle 86"/>
            <p:cNvSpPr>
              <a:spLocks noChangeArrowheads="1"/>
            </p:cNvSpPr>
            <p:nvPr/>
          </p:nvSpPr>
          <p:spPr bwMode="auto">
            <a:xfrm>
              <a:off x="2347" y="3304"/>
              <a:ext cx="541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311383" name="Rectangle 87"/>
            <p:cNvSpPr>
              <a:spLocks noChangeArrowheads="1"/>
            </p:cNvSpPr>
            <p:nvPr/>
          </p:nvSpPr>
          <p:spPr bwMode="auto">
            <a:xfrm>
              <a:off x="1806" y="3304"/>
              <a:ext cx="541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311384" name="Rectangle 88"/>
            <p:cNvSpPr>
              <a:spLocks noChangeArrowheads="1"/>
            </p:cNvSpPr>
            <p:nvPr/>
          </p:nvSpPr>
          <p:spPr bwMode="auto">
            <a:xfrm>
              <a:off x="3428" y="2770"/>
              <a:ext cx="541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311385" name="Rectangle 89"/>
            <p:cNvSpPr>
              <a:spLocks noChangeArrowheads="1"/>
            </p:cNvSpPr>
            <p:nvPr/>
          </p:nvSpPr>
          <p:spPr bwMode="auto">
            <a:xfrm>
              <a:off x="2888" y="2770"/>
              <a:ext cx="540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311386" name="Rectangle 90"/>
            <p:cNvSpPr>
              <a:spLocks noChangeArrowheads="1"/>
            </p:cNvSpPr>
            <p:nvPr/>
          </p:nvSpPr>
          <p:spPr bwMode="auto">
            <a:xfrm>
              <a:off x="2347" y="2770"/>
              <a:ext cx="541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311387" name="Rectangle 91"/>
            <p:cNvSpPr>
              <a:spLocks noChangeArrowheads="1"/>
            </p:cNvSpPr>
            <p:nvPr/>
          </p:nvSpPr>
          <p:spPr bwMode="auto">
            <a:xfrm>
              <a:off x="1806" y="2770"/>
              <a:ext cx="541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311388" name="Rectangle 92"/>
            <p:cNvSpPr>
              <a:spLocks noChangeArrowheads="1"/>
            </p:cNvSpPr>
            <p:nvPr/>
          </p:nvSpPr>
          <p:spPr bwMode="auto">
            <a:xfrm>
              <a:off x="3428" y="2235"/>
              <a:ext cx="541" cy="5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311389" name="Rectangle 93"/>
            <p:cNvSpPr>
              <a:spLocks noChangeArrowheads="1"/>
            </p:cNvSpPr>
            <p:nvPr/>
          </p:nvSpPr>
          <p:spPr bwMode="auto">
            <a:xfrm>
              <a:off x="2888" y="2235"/>
              <a:ext cx="540" cy="5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311390" name="Rectangle 94"/>
            <p:cNvSpPr>
              <a:spLocks noChangeArrowheads="1"/>
            </p:cNvSpPr>
            <p:nvPr/>
          </p:nvSpPr>
          <p:spPr bwMode="auto">
            <a:xfrm>
              <a:off x="2347" y="2235"/>
              <a:ext cx="541" cy="5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311391" name="Rectangle 95"/>
            <p:cNvSpPr>
              <a:spLocks noChangeArrowheads="1"/>
            </p:cNvSpPr>
            <p:nvPr/>
          </p:nvSpPr>
          <p:spPr bwMode="auto">
            <a:xfrm>
              <a:off x="1806" y="2235"/>
              <a:ext cx="541" cy="5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311392" name="Rectangle 96"/>
            <p:cNvSpPr>
              <a:spLocks noChangeArrowheads="1"/>
            </p:cNvSpPr>
            <p:nvPr/>
          </p:nvSpPr>
          <p:spPr bwMode="auto">
            <a:xfrm>
              <a:off x="3428" y="1701"/>
              <a:ext cx="541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311393" name="Rectangle 97"/>
            <p:cNvSpPr>
              <a:spLocks noChangeArrowheads="1"/>
            </p:cNvSpPr>
            <p:nvPr/>
          </p:nvSpPr>
          <p:spPr bwMode="auto">
            <a:xfrm>
              <a:off x="2888" y="1701"/>
              <a:ext cx="540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311394" name="Rectangle 98"/>
            <p:cNvSpPr>
              <a:spLocks noChangeArrowheads="1"/>
            </p:cNvSpPr>
            <p:nvPr/>
          </p:nvSpPr>
          <p:spPr bwMode="auto">
            <a:xfrm>
              <a:off x="2347" y="1701"/>
              <a:ext cx="541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311395" name="Rectangle 99"/>
            <p:cNvSpPr>
              <a:spLocks noChangeArrowheads="1"/>
            </p:cNvSpPr>
            <p:nvPr/>
          </p:nvSpPr>
          <p:spPr bwMode="auto">
            <a:xfrm>
              <a:off x="1806" y="1701"/>
              <a:ext cx="541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311396" name="Line 100"/>
            <p:cNvSpPr>
              <a:spLocks noChangeShapeType="1"/>
            </p:cNvSpPr>
            <p:nvPr/>
          </p:nvSpPr>
          <p:spPr bwMode="auto">
            <a:xfrm>
              <a:off x="1806" y="1701"/>
              <a:ext cx="216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397" name="Line 101"/>
            <p:cNvSpPr>
              <a:spLocks noChangeShapeType="1"/>
            </p:cNvSpPr>
            <p:nvPr/>
          </p:nvSpPr>
          <p:spPr bwMode="auto">
            <a:xfrm>
              <a:off x="1806" y="2235"/>
              <a:ext cx="21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398" name="Line 102"/>
            <p:cNvSpPr>
              <a:spLocks noChangeShapeType="1"/>
            </p:cNvSpPr>
            <p:nvPr/>
          </p:nvSpPr>
          <p:spPr bwMode="auto">
            <a:xfrm>
              <a:off x="1806" y="2770"/>
              <a:ext cx="21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399" name="Line 103"/>
            <p:cNvSpPr>
              <a:spLocks noChangeShapeType="1"/>
            </p:cNvSpPr>
            <p:nvPr/>
          </p:nvSpPr>
          <p:spPr bwMode="auto">
            <a:xfrm>
              <a:off x="1806" y="3304"/>
              <a:ext cx="21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400" name="Line 104"/>
            <p:cNvSpPr>
              <a:spLocks noChangeShapeType="1"/>
            </p:cNvSpPr>
            <p:nvPr/>
          </p:nvSpPr>
          <p:spPr bwMode="auto">
            <a:xfrm>
              <a:off x="1806" y="3838"/>
              <a:ext cx="216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401" name="Line 105"/>
            <p:cNvSpPr>
              <a:spLocks noChangeShapeType="1"/>
            </p:cNvSpPr>
            <p:nvPr/>
          </p:nvSpPr>
          <p:spPr bwMode="auto">
            <a:xfrm>
              <a:off x="1806" y="1701"/>
              <a:ext cx="0" cy="21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402" name="Line 106"/>
            <p:cNvSpPr>
              <a:spLocks noChangeShapeType="1"/>
            </p:cNvSpPr>
            <p:nvPr/>
          </p:nvSpPr>
          <p:spPr bwMode="auto">
            <a:xfrm>
              <a:off x="2347" y="1701"/>
              <a:ext cx="0" cy="21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403" name="Line 107"/>
            <p:cNvSpPr>
              <a:spLocks noChangeShapeType="1"/>
            </p:cNvSpPr>
            <p:nvPr/>
          </p:nvSpPr>
          <p:spPr bwMode="auto">
            <a:xfrm>
              <a:off x="2888" y="1701"/>
              <a:ext cx="0" cy="21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404" name="Line 108"/>
            <p:cNvSpPr>
              <a:spLocks noChangeShapeType="1"/>
            </p:cNvSpPr>
            <p:nvPr/>
          </p:nvSpPr>
          <p:spPr bwMode="auto">
            <a:xfrm>
              <a:off x="3428" y="1701"/>
              <a:ext cx="0" cy="21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405" name="Line 109"/>
            <p:cNvSpPr>
              <a:spLocks noChangeShapeType="1"/>
            </p:cNvSpPr>
            <p:nvPr/>
          </p:nvSpPr>
          <p:spPr bwMode="auto">
            <a:xfrm>
              <a:off x="3969" y="1701"/>
              <a:ext cx="0" cy="21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406" name="Line 110"/>
            <p:cNvSpPr>
              <a:spLocks noChangeShapeType="1"/>
            </p:cNvSpPr>
            <p:nvPr/>
          </p:nvSpPr>
          <p:spPr bwMode="auto">
            <a:xfrm flipH="1" flipV="1">
              <a:off x="1429" y="1389"/>
              <a:ext cx="362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1407" name="Group 111"/>
          <p:cNvGrpSpPr>
            <a:grpSpLocks/>
          </p:cNvGrpSpPr>
          <p:nvPr/>
        </p:nvGrpSpPr>
        <p:grpSpPr bwMode="auto">
          <a:xfrm>
            <a:off x="4872038" y="2286000"/>
            <a:ext cx="3887787" cy="3671888"/>
            <a:chOff x="885" y="1571"/>
            <a:chExt cx="2449" cy="2313"/>
          </a:xfrm>
        </p:grpSpPr>
        <p:grpSp>
          <p:nvGrpSpPr>
            <p:cNvPr id="311408" name="Group 112"/>
            <p:cNvGrpSpPr>
              <a:grpSpLocks/>
            </p:cNvGrpSpPr>
            <p:nvPr/>
          </p:nvGrpSpPr>
          <p:grpSpPr bwMode="auto">
            <a:xfrm>
              <a:off x="1338" y="1571"/>
              <a:ext cx="1996" cy="288"/>
              <a:chOff x="1927" y="1389"/>
              <a:chExt cx="1996" cy="288"/>
            </a:xfrm>
          </p:grpSpPr>
          <p:sp>
            <p:nvSpPr>
              <p:cNvPr id="311409" name="Text Box 113"/>
              <p:cNvSpPr txBox="1">
                <a:spLocks noChangeArrowheads="1"/>
              </p:cNvSpPr>
              <p:nvPr/>
            </p:nvSpPr>
            <p:spPr bwMode="auto">
              <a:xfrm>
                <a:off x="1927" y="1389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311410" name="Text Box 114"/>
              <p:cNvSpPr txBox="1">
                <a:spLocks noChangeArrowheads="1"/>
              </p:cNvSpPr>
              <p:nvPr/>
            </p:nvSpPr>
            <p:spPr bwMode="auto">
              <a:xfrm>
                <a:off x="3016" y="1389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311411" name="Text Box 115"/>
              <p:cNvSpPr txBox="1">
                <a:spLocks noChangeArrowheads="1"/>
              </p:cNvSpPr>
              <p:nvPr/>
            </p:nvSpPr>
            <p:spPr bwMode="auto">
              <a:xfrm>
                <a:off x="2472" y="1389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311412" name="Text Box 116"/>
              <p:cNvSpPr txBox="1">
                <a:spLocks noChangeArrowheads="1"/>
              </p:cNvSpPr>
              <p:nvPr/>
            </p:nvSpPr>
            <p:spPr bwMode="auto">
              <a:xfrm>
                <a:off x="3560" y="1389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10</a:t>
                </a:r>
              </a:p>
            </p:txBody>
          </p:sp>
        </p:grpSp>
        <p:grpSp>
          <p:nvGrpSpPr>
            <p:cNvPr id="311413" name="Group 117"/>
            <p:cNvGrpSpPr>
              <a:grpSpLocks/>
            </p:cNvGrpSpPr>
            <p:nvPr/>
          </p:nvGrpSpPr>
          <p:grpSpPr bwMode="auto">
            <a:xfrm>
              <a:off x="885" y="2054"/>
              <a:ext cx="363" cy="1830"/>
              <a:chOff x="1474" y="1872"/>
              <a:chExt cx="363" cy="1830"/>
            </a:xfrm>
          </p:grpSpPr>
          <p:sp>
            <p:nvSpPr>
              <p:cNvPr id="311414" name="Text Box 118"/>
              <p:cNvSpPr txBox="1">
                <a:spLocks noChangeArrowheads="1"/>
              </p:cNvSpPr>
              <p:nvPr/>
            </p:nvSpPr>
            <p:spPr bwMode="auto">
              <a:xfrm>
                <a:off x="1474" y="1872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311415" name="Text Box 119"/>
              <p:cNvSpPr txBox="1">
                <a:spLocks noChangeArrowheads="1"/>
              </p:cNvSpPr>
              <p:nvPr/>
            </p:nvSpPr>
            <p:spPr bwMode="auto">
              <a:xfrm>
                <a:off x="1474" y="2915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311416" name="Text Box 120"/>
              <p:cNvSpPr txBox="1">
                <a:spLocks noChangeArrowheads="1"/>
              </p:cNvSpPr>
              <p:nvPr/>
            </p:nvSpPr>
            <p:spPr bwMode="auto">
              <a:xfrm>
                <a:off x="1474" y="2371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311417" name="Text Box 121"/>
              <p:cNvSpPr txBox="1">
                <a:spLocks noChangeArrowheads="1"/>
              </p:cNvSpPr>
              <p:nvPr/>
            </p:nvSpPr>
            <p:spPr bwMode="auto">
              <a:xfrm>
                <a:off x="1474" y="3414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10</a:t>
                </a:r>
              </a:p>
            </p:txBody>
          </p:sp>
        </p:grpSp>
      </p:grpSp>
      <p:grpSp>
        <p:nvGrpSpPr>
          <p:cNvPr id="311418" name="Group 122"/>
          <p:cNvGrpSpPr>
            <a:grpSpLocks/>
          </p:cNvGrpSpPr>
          <p:nvPr/>
        </p:nvGrpSpPr>
        <p:grpSpPr bwMode="auto">
          <a:xfrm>
            <a:off x="5624513" y="2979739"/>
            <a:ext cx="3070225" cy="2979738"/>
            <a:chOff x="2019" y="2099"/>
            <a:chExt cx="1934" cy="1877"/>
          </a:xfrm>
        </p:grpSpPr>
        <p:sp>
          <p:nvSpPr>
            <p:cNvPr id="311419" name="Rectangle 123"/>
            <p:cNvSpPr>
              <a:spLocks noChangeArrowheads="1"/>
            </p:cNvSpPr>
            <p:nvPr/>
          </p:nvSpPr>
          <p:spPr bwMode="auto">
            <a:xfrm>
              <a:off x="2586" y="2099"/>
              <a:ext cx="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0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311420" name="Rectangle 124"/>
            <p:cNvSpPr>
              <a:spLocks noChangeArrowheads="1"/>
            </p:cNvSpPr>
            <p:nvPr/>
          </p:nvSpPr>
          <p:spPr bwMode="auto">
            <a:xfrm>
              <a:off x="2019" y="210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0</a:t>
              </a:r>
              <a:endParaRPr kumimoji="0" lang="en-US" altLang="zh-CN" b="1">
                <a:latin typeface="Tahoma" pitchFamily="34" charset="0"/>
                <a:ea typeface="幼圆" pitchFamily="49" charset="-122"/>
                <a:cs typeface="Times New Roman" pitchFamily="18" charset="0"/>
              </a:endParaRPr>
            </a:p>
          </p:txBody>
        </p:sp>
        <p:sp>
          <p:nvSpPr>
            <p:cNvPr id="311421" name="Rectangle 125"/>
            <p:cNvSpPr>
              <a:spLocks noChangeArrowheads="1"/>
            </p:cNvSpPr>
            <p:nvPr/>
          </p:nvSpPr>
          <p:spPr bwMode="auto">
            <a:xfrm>
              <a:off x="3108" y="2099"/>
              <a:ext cx="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0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311422" name="Rectangle 126"/>
            <p:cNvSpPr>
              <a:spLocks noChangeArrowheads="1"/>
            </p:cNvSpPr>
            <p:nvPr/>
          </p:nvSpPr>
          <p:spPr bwMode="auto">
            <a:xfrm>
              <a:off x="3652" y="2099"/>
              <a:ext cx="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1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311423" name="Rectangle 127"/>
            <p:cNvSpPr>
              <a:spLocks noChangeArrowheads="1"/>
            </p:cNvSpPr>
            <p:nvPr/>
          </p:nvSpPr>
          <p:spPr bwMode="auto">
            <a:xfrm>
              <a:off x="2587" y="2598"/>
              <a:ext cx="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0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311424" name="Rectangle 128"/>
            <p:cNvSpPr>
              <a:spLocks noChangeArrowheads="1"/>
            </p:cNvSpPr>
            <p:nvPr/>
          </p:nvSpPr>
          <p:spPr bwMode="auto">
            <a:xfrm>
              <a:off x="2043" y="2599"/>
              <a:ext cx="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1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311425" name="Rectangle 129"/>
            <p:cNvSpPr>
              <a:spLocks noChangeArrowheads="1"/>
            </p:cNvSpPr>
            <p:nvPr/>
          </p:nvSpPr>
          <p:spPr bwMode="auto">
            <a:xfrm>
              <a:off x="3131" y="2598"/>
              <a:ext cx="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0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311426" name="Rectangle 130"/>
            <p:cNvSpPr>
              <a:spLocks noChangeArrowheads="1"/>
            </p:cNvSpPr>
            <p:nvPr/>
          </p:nvSpPr>
          <p:spPr bwMode="auto">
            <a:xfrm>
              <a:off x="3676" y="2613"/>
              <a:ext cx="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1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311427" name="Rectangle 131"/>
            <p:cNvSpPr>
              <a:spLocks noChangeArrowheads="1"/>
            </p:cNvSpPr>
            <p:nvPr/>
          </p:nvSpPr>
          <p:spPr bwMode="auto">
            <a:xfrm>
              <a:off x="2587" y="3186"/>
              <a:ext cx="2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latin typeface="Tahoma" pitchFamily="34" charset="0"/>
                </a:rPr>
                <a:t>1</a:t>
              </a:r>
              <a:r>
                <a:rPr kumimoji="0" lang="en-US" altLang="zh-CN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311428" name="Rectangle 132"/>
            <p:cNvSpPr>
              <a:spLocks noChangeArrowheads="1"/>
            </p:cNvSpPr>
            <p:nvPr/>
          </p:nvSpPr>
          <p:spPr bwMode="auto">
            <a:xfrm>
              <a:off x="2043" y="3157"/>
              <a:ext cx="2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 dirty="0">
                  <a:latin typeface="Tahoma" pitchFamily="34" charset="0"/>
                </a:rPr>
                <a:t>1</a:t>
              </a:r>
              <a:r>
                <a:rPr kumimoji="0" lang="en-US" altLang="zh-CN" dirty="0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311429" name="Rectangle 133"/>
            <p:cNvSpPr>
              <a:spLocks noChangeArrowheads="1"/>
            </p:cNvSpPr>
            <p:nvPr/>
          </p:nvSpPr>
          <p:spPr bwMode="auto">
            <a:xfrm>
              <a:off x="3108" y="3186"/>
              <a:ext cx="2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latin typeface="Tahoma" pitchFamily="34" charset="0"/>
                </a:rPr>
                <a:t>1</a:t>
              </a:r>
              <a:r>
                <a:rPr kumimoji="0" lang="en-US" altLang="zh-CN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311430" name="Rectangle 134"/>
            <p:cNvSpPr>
              <a:spLocks noChangeArrowheads="1"/>
            </p:cNvSpPr>
            <p:nvPr/>
          </p:nvSpPr>
          <p:spPr bwMode="auto">
            <a:xfrm>
              <a:off x="3652" y="3186"/>
              <a:ext cx="2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latin typeface="Tahoma" pitchFamily="34" charset="0"/>
                </a:rPr>
                <a:t>0</a:t>
              </a:r>
              <a:r>
                <a:rPr kumimoji="0" lang="en-US" altLang="zh-CN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311431" name="Rectangle 135"/>
            <p:cNvSpPr>
              <a:spLocks noChangeArrowheads="1"/>
            </p:cNvSpPr>
            <p:nvPr/>
          </p:nvSpPr>
          <p:spPr bwMode="auto">
            <a:xfrm>
              <a:off x="2609" y="3685"/>
              <a:ext cx="22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latin typeface="Tahoma" pitchFamily="34" charset="0"/>
                </a:rPr>
                <a:t>1</a:t>
              </a:r>
            </a:p>
          </p:txBody>
        </p:sp>
        <p:sp>
          <p:nvSpPr>
            <p:cNvPr id="311432" name="Rectangle 136"/>
            <p:cNvSpPr>
              <a:spLocks noChangeArrowheads="1"/>
            </p:cNvSpPr>
            <p:nvPr/>
          </p:nvSpPr>
          <p:spPr bwMode="auto">
            <a:xfrm>
              <a:off x="2043" y="3687"/>
              <a:ext cx="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1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311433" name="Rectangle 137"/>
            <p:cNvSpPr>
              <a:spLocks noChangeArrowheads="1"/>
            </p:cNvSpPr>
            <p:nvPr/>
          </p:nvSpPr>
          <p:spPr bwMode="auto">
            <a:xfrm>
              <a:off x="3153" y="3685"/>
              <a:ext cx="2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latin typeface="Tahoma" pitchFamily="34" charset="0"/>
                </a:rPr>
                <a:t>0</a:t>
              </a:r>
              <a:r>
                <a:rPr kumimoji="0" lang="en-US" altLang="zh-CN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311434" name="Rectangle 138"/>
            <p:cNvSpPr>
              <a:spLocks noChangeArrowheads="1"/>
            </p:cNvSpPr>
            <p:nvPr/>
          </p:nvSpPr>
          <p:spPr bwMode="auto">
            <a:xfrm>
              <a:off x="3676" y="3686"/>
              <a:ext cx="2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 dirty="0">
                  <a:latin typeface="Tahoma" pitchFamily="34" charset="0"/>
                </a:rPr>
                <a:t>1</a:t>
              </a:r>
              <a:r>
                <a:rPr kumimoji="0" lang="en-US" altLang="zh-CN" b="1" dirty="0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</p:grpSp>
      <p:grpSp>
        <p:nvGrpSpPr>
          <p:cNvPr id="311435" name="Group 139"/>
          <p:cNvGrpSpPr>
            <a:grpSpLocks/>
          </p:cNvGrpSpPr>
          <p:nvPr/>
        </p:nvGrpSpPr>
        <p:grpSpPr bwMode="auto">
          <a:xfrm>
            <a:off x="4656138" y="1898650"/>
            <a:ext cx="865187" cy="1177925"/>
            <a:chOff x="1337" y="1162"/>
            <a:chExt cx="545" cy="742"/>
          </a:xfrm>
        </p:grpSpPr>
        <p:sp>
          <p:nvSpPr>
            <p:cNvPr id="311436" name="Text Box 140"/>
            <p:cNvSpPr txBox="1">
              <a:spLocks noChangeArrowheads="1"/>
            </p:cNvSpPr>
            <p:nvPr/>
          </p:nvSpPr>
          <p:spPr bwMode="auto">
            <a:xfrm>
              <a:off x="1472" y="1162"/>
              <a:ext cx="2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B</a:t>
              </a:r>
            </a:p>
          </p:txBody>
        </p:sp>
        <p:sp>
          <p:nvSpPr>
            <p:cNvPr id="311437" name="Text Box 141"/>
            <p:cNvSpPr txBox="1">
              <a:spLocks noChangeArrowheads="1"/>
            </p:cNvSpPr>
            <p:nvPr/>
          </p:nvSpPr>
          <p:spPr bwMode="auto">
            <a:xfrm>
              <a:off x="1609" y="1344"/>
              <a:ext cx="2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A</a:t>
              </a:r>
            </a:p>
          </p:txBody>
        </p:sp>
        <p:sp>
          <p:nvSpPr>
            <p:cNvPr id="311438" name="Text Box 142"/>
            <p:cNvSpPr txBox="1">
              <a:spLocks noChangeArrowheads="1"/>
            </p:cNvSpPr>
            <p:nvPr/>
          </p:nvSpPr>
          <p:spPr bwMode="auto">
            <a:xfrm>
              <a:off x="1337" y="1480"/>
              <a:ext cx="2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D</a:t>
              </a:r>
            </a:p>
          </p:txBody>
        </p:sp>
        <p:sp>
          <p:nvSpPr>
            <p:cNvPr id="311439" name="Text Box 143"/>
            <p:cNvSpPr txBox="1">
              <a:spLocks noChangeArrowheads="1"/>
            </p:cNvSpPr>
            <p:nvPr/>
          </p:nvSpPr>
          <p:spPr bwMode="auto">
            <a:xfrm>
              <a:off x="1473" y="1616"/>
              <a:ext cx="2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C</a:t>
              </a:r>
            </a:p>
          </p:txBody>
        </p:sp>
      </p:grpSp>
      <p:grpSp>
        <p:nvGrpSpPr>
          <p:cNvPr id="311440" name="Group 144"/>
          <p:cNvGrpSpPr>
            <a:grpSpLocks/>
          </p:cNvGrpSpPr>
          <p:nvPr/>
        </p:nvGrpSpPr>
        <p:grpSpPr bwMode="auto">
          <a:xfrm>
            <a:off x="8113713" y="2933700"/>
            <a:ext cx="576262" cy="1295400"/>
            <a:chOff x="3334" y="1979"/>
            <a:chExt cx="363" cy="816"/>
          </a:xfrm>
        </p:grpSpPr>
        <p:sp>
          <p:nvSpPr>
            <p:cNvPr id="311441" name="Rectangle 145"/>
            <p:cNvSpPr>
              <a:spLocks noChangeArrowheads="1"/>
            </p:cNvSpPr>
            <p:nvPr/>
          </p:nvSpPr>
          <p:spPr bwMode="auto">
            <a:xfrm>
              <a:off x="3379" y="1979"/>
              <a:ext cx="272" cy="81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442" name="Text Box 146"/>
            <p:cNvSpPr txBox="1">
              <a:spLocks noChangeArrowheads="1"/>
            </p:cNvSpPr>
            <p:nvPr/>
          </p:nvSpPr>
          <p:spPr bwMode="auto">
            <a:xfrm>
              <a:off x="3334" y="2235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P1</a:t>
              </a:r>
            </a:p>
          </p:txBody>
        </p:sp>
      </p:grpSp>
      <p:grpSp>
        <p:nvGrpSpPr>
          <p:cNvPr id="311443" name="Group 147"/>
          <p:cNvGrpSpPr>
            <a:grpSpLocks/>
          </p:cNvGrpSpPr>
          <p:nvPr/>
        </p:nvGrpSpPr>
        <p:grpSpPr bwMode="auto">
          <a:xfrm>
            <a:off x="8113713" y="2644775"/>
            <a:ext cx="827087" cy="3584576"/>
            <a:chOff x="3334" y="1797"/>
            <a:chExt cx="521" cy="2258"/>
          </a:xfrm>
        </p:grpSpPr>
        <p:grpSp>
          <p:nvGrpSpPr>
            <p:cNvPr id="311444" name="Group 148"/>
            <p:cNvGrpSpPr>
              <a:grpSpLocks/>
            </p:cNvGrpSpPr>
            <p:nvPr/>
          </p:nvGrpSpPr>
          <p:grpSpPr bwMode="auto">
            <a:xfrm>
              <a:off x="3334" y="1797"/>
              <a:ext cx="373" cy="2258"/>
              <a:chOff x="3334" y="1797"/>
              <a:chExt cx="373" cy="2258"/>
            </a:xfrm>
          </p:grpSpPr>
          <p:sp>
            <p:nvSpPr>
              <p:cNvPr id="311445" name="Rectangle 149"/>
              <p:cNvSpPr>
                <a:spLocks noChangeArrowheads="1"/>
              </p:cNvSpPr>
              <p:nvPr/>
            </p:nvSpPr>
            <p:spPr bwMode="auto">
              <a:xfrm>
                <a:off x="3334" y="1797"/>
                <a:ext cx="362" cy="454"/>
              </a:xfrm>
              <a:prstGeom prst="rect">
                <a:avLst/>
              </a:prstGeom>
              <a:solidFill>
                <a:srgbClr val="FFCC99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446" name="Rectangle 150"/>
              <p:cNvSpPr>
                <a:spLocks noChangeArrowheads="1"/>
              </p:cNvSpPr>
              <p:nvPr/>
            </p:nvSpPr>
            <p:spPr bwMode="auto">
              <a:xfrm>
                <a:off x="3345" y="3601"/>
                <a:ext cx="362" cy="454"/>
              </a:xfrm>
              <a:prstGeom prst="rect">
                <a:avLst/>
              </a:prstGeom>
              <a:solidFill>
                <a:srgbClr val="FFCC99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11447" name="Text Box 151"/>
            <p:cNvSpPr txBox="1">
              <a:spLocks noChangeArrowheads="1"/>
            </p:cNvSpPr>
            <p:nvPr/>
          </p:nvSpPr>
          <p:spPr bwMode="auto">
            <a:xfrm>
              <a:off x="3401" y="3655"/>
              <a:ext cx="4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dirty="0">
                  <a:latin typeface="Tahoma" pitchFamily="34" charset="0"/>
                </a:rPr>
                <a:t>P2</a:t>
              </a:r>
            </a:p>
          </p:txBody>
        </p:sp>
      </p:grpSp>
      <p:grpSp>
        <p:nvGrpSpPr>
          <p:cNvPr id="311448" name="Group 152"/>
          <p:cNvGrpSpPr>
            <a:grpSpLocks/>
          </p:cNvGrpSpPr>
          <p:nvPr/>
        </p:nvGrpSpPr>
        <p:grpSpPr bwMode="auto">
          <a:xfrm>
            <a:off x="5305425" y="3725863"/>
            <a:ext cx="3671888" cy="574675"/>
            <a:chOff x="1565" y="2478"/>
            <a:chExt cx="2313" cy="362"/>
          </a:xfrm>
        </p:grpSpPr>
        <p:grpSp>
          <p:nvGrpSpPr>
            <p:cNvPr id="311449" name="Group 153"/>
            <p:cNvGrpSpPr>
              <a:grpSpLocks/>
            </p:cNvGrpSpPr>
            <p:nvPr/>
          </p:nvGrpSpPr>
          <p:grpSpPr bwMode="auto">
            <a:xfrm>
              <a:off x="1565" y="2478"/>
              <a:ext cx="2313" cy="362"/>
              <a:chOff x="1565" y="2478"/>
              <a:chExt cx="2313" cy="362"/>
            </a:xfrm>
          </p:grpSpPr>
          <p:sp>
            <p:nvSpPr>
              <p:cNvPr id="311450" name="Rectangle 154"/>
              <p:cNvSpPr>
                <a:spLocks noChangeArrowheads="1"/>
              </p:cNvSpPr>
              <p:nvPr/>
            </p:nvSpPr>
            <p:spPr bwMode="auto">
              <a:xfrm>
                <a:off x="1565" y="2478"/>
                <a:ext cx="499" cy="362"/>
              </a:xfrm>
              <a:prstGeom prst="rect">
                <a:avLst/>
              </a:prstGeom>
              <a:solidFill>
                <a:schemeClr val="hlink">
                  <a:alpha val="5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1451" name="Rectangle 155"/>
              <p:cNvSpPr>
                <a:spLocks noChangeArrowheads="1"/>
              </p:cNvSpPr>
              <p:nvPr/>
            </p:nvSpPr>
            <p:spPr bwMode="auto">
              <a:xfrm>
                <a:off x="3379" y="2478"/>
                <a:ext cx="499" cy="362"/>
              </a:xfrm>
              <a:prstGeom prst="rect">
                <a:avLst/>
              </a:prstGeom>
              <a:solidFill>
                <a:schemeClr val="hlink">
                  <a:alpha val="5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11452" name="Text Box 156"/>
            <p:cNvSpPr txBox="1">
              <a:spLocks noChangeArrowheads="1"/>
            </p:cNvSpPr>
            <p:nvPr/>
          </p:nvSpPr>
          <p:spPr bwMode="auto">
            <a:xfrm>
              <a:off x="1565" y="2478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P3</a:t>
              </a:r>
            </a:p>
          </p:txBody>
        </p:sp>
      </p:grpSp>
      <p:sp>
        <p:nvSpPr>
          <p:cNvPr id="311466" name="Rectangle 170"/>
          <p:cNvSpPr>
            <a:spLocks noChangeArrowheads="1"/>
          </p:cNvSpPr>
          <p:nvPr/>
        </p:nvSpPr>
        <p:spPr bwMode="auto">
          <a:xfrm>
            <a:off x="457200" y="2362200"/>
            <a:ext cx="2713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先观察</a:t>
            </a:r>
            <a:r>
              <a:rPr kumimoji="0" lang="en-US" altLang="zh-CN">
                <a:latin typeface="华文新魏" pitchFamily="2" charset="-122"/>
                <a:ea typeface="华文新魏" pitchFamily="2" charset="-122"/>
              </a:rPr>
              <a:t>P1</a:t>
            </a: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，</a:t>
            </a:r>
            <a:r>
              <a:rPr kumimoji="0" lang="en-US" altLang="zh-CN">
                <a:latin typeface="华文新魏" pitchFamily="2" charset="-122"/>
                <a:ea typeface="华文新魏" pitchFamily="2" charset="-122"/>
              </a:rPr>
              <a:t>P2</a:t>
            </a: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，</a:t>
            </a:r>
            <a:r>
              <a:rPr kumimoji="0" lang="en-US" altLang="zh-CN">
                <a:latin typeface="华文新魏" pitchFamily="2" charset="-122"/>
                <a:ea typeface="华文新魏" pitchFamily="2" charset="-122"/>
              </a:rPr>
              <a:t>P3</a:t>
            </a:r>
          </a:p>
        </p:txBody>
      </p:sp>
      <p:sp>
        <p:nvSpPr>
          <p:cNvPr id="311467" name="Rectangle 171"/>
          <p:cNvSpPr>
            <a:spLocks noChangeArrowheads="1"/>
          </p:cNvSpPr>
          <p:nvPr/>
        </p:nvSpPr>
        <p:spPr bwMode="auto">
          <a:xfrm>
            <a:off x="381000" y="3881864"/>
            <a:ext cx="422102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从卡诺图中可以看出：</a:t>
            </a:r>
            <a:r>
              <a:rPr kumimoji="0" lang="en-US" altLang="zh-CN">
                <a:latin typeface="华文新魏" pitchFamily="2" charset="-122"/>
                <a:ea typeface="华文新魏" pitchFamily="2" charset="-122"/>
              </a:rPr>
              <a:t>P2</a:t>
            </a: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，</a:t>
            </a:r>
            <a:r>
              <a:rPr kumimoji="0" lang="en-US" altLang="zh-CN">
                <a:latin typeface="华文新魏" pitchFamily="2" charset="-122"/>
                <a:ea typeface="华文新魏" pitchFamily="2" charset="-122"/>
              </a:rPr>
              <a:t>P3</a:t>
            </a:r>
          </a:p>
          <a:p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可能是必要项，</a:t>
            </a:r>
            <a:r>
              <a:rPr kumimoji="0" lang="en-US" altLang="zh-CN">
                <a:latin typeface="华文新魏" pitchFamily="2" charset="-122"/>
                <a:ea typeface="华文新魏" pitchFamily="2" charset="-122"/>
              </a:rPr>
              <a:t>P1</a:t>
            </a: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是冗余项。</a:t>
            </a:r>
          </a:p>
        </p:txBody>
      </p:sp>
      <p:sp>
        <p:nvSpPr>
          <p:cNvPr id="311468" name="Rectangle 172"/>
          <p:cNvSpPr>
            <a:spLocks noChangeArrowheads="1"/>
          </p:cNvSpPr>
          <p:nvPr/>
        </p:nvSpPr>
        <p:spPr bwMode="auto">
          <a:xfrm>
            <a:off x="331228" y="4674027"/>
            <a:ext cx="452880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原因：</a:t>
            </a:r>
            <a:r>
              <a:rPr kumimoji="0" lang="en-US" altLang="zh-CN" dirty="0">
                <a:latin typeface="华文新魏" pitchFamily="2" charset="-122"/>
                <a:ea typeface="华文新魏" pitchFamily="2" charset="-122"/>
              </a:rPr>
              <a:t>P1</a:t>
            </a:r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包含的两个最小项被</a:t>
            </a:r>
            <a:r>
              <a:rPr kumimoji="0" lang="en-US" altLang="zh-CN" dirty="0">
                <a:latin typeface="华文新魏" pitchFamily="2" charset="-122"/>
                <a:ea typeface="华文新魏" pitchFamily="2" charset="-122"/>
              </a:rPr>
              <a:t>P2</a:t>
            </a:r>
          </a:p>
          <a:p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和</a:t>
            </a:r>
            <a:r>
              <a:rPr kumimoji="0" lang="en-US" altLang="zh-CN" dirty="0">
                <a:latin typeface="华文新魏" pitchFamily="2" charset="-122"/>
                <a:ea typeface="华文新魏" pitchFamily="2" charset="-122"/>
              </a:rPr>
              <a:t>P3</a:t>
            </a:r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所包含。</a:t>
            </a:r>
          </a:p>
        </p:txBody>
      </p:sp>
      <p:sp>
        <p:nvSpPr>
          <p:cNvPr id="311470" name="Rectangle 174"/>
          <p:cNvSpPr>
            <a:spLocks noChangeArrowheads="1"/>
          </p:cNvSpPr>
          <p:nvPr/>
        </p:nvSpPr>
        <p:spPr bwMode="auto">
          <a:xfrm>
            <a:off x="381000" y="5638800"/>
            <a:ext cx="24929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有没有什么启发</a:t>
            </a:r>
            <a:r>
              <a:rPr kumimoji="0" lang="en-US" altLang="zh-CN">
                <a:latin typeface="华文新魏" pitchFamily="2" charset="-122"/>
                <a:ea typeface="华文新魏" pitchFamily="2" charset="-122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1027933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1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1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14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14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1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1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11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11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1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1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11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300" grpId="0" autoUpdateAnimBg="0"/>
      <p:bldP spid="311466" grpId="0" autoUpdateAnimBg="0"/>
      <p:bldP spid="311467" grpId="0" autoUpdateAnimBg="0"/>
      <p:bldP spid="311468" grpId="0" autoUpdateAnimBg="0"/>
      <p:bldP spid="311470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逻辑函数的</a:t>
            </a:r>
            <a:r>
              <a:rPr lang="en-US" altLang="zh-CN"/>
              <a:t>Q-M</a:t>
            </a:r>
            <a:r>
              <a:rPr lang="zh-CN" altLang="en-US"/>
              <a:t>法化简</a:t>
            </a:r>
          </a:p>
        </p:txBody>
      </p:sp>
      <p:sp>
        <p:nvSpPr>
          <p:cNvPr id="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0D3DE-54A2-409E-A03A-70B78EE42D84}" type="slidenum">
              <a:rPr lang="en-US" altLang="zh-CN"/>
              <a:pPr/>
              <a:t>65</a:t>
            </a:fld>
            <a:endParaRPr lang="en-US" altLang="zh-CN"/>
          </a:p>
        </p:txBody>
      </p:sp>
      <p:sp>
        <p:nvSpPr>
          <p:cNvPr id="3153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219200"/>
            <a:ext cx="8610600" cy="4572000"/>
          </a:xfrm>
        </p:spPr>
        <p:txBody>
          <a:bodyPr/>
          <a:lstStyle/>
          <a:p>
            <a:r>
              <a:rPr lang="zh-CN" altLang="en-US"/>
              <a:t>如何挑选必要的质蕴涵项？</a:t>
            </a:r>
          </a:p>
        </p:txBody>
      </p:sp>
      <p:grpSp>
        <p:nvGrpSpPr>
          <p:cNvPr id="315474" name="Group 82"/>
          <p:cNvGrpSpPr>
            <a:grpSpLocks/>
          </p:cNvGrpSpPr>
          <p:nvPr/>
        </p:nvGrpSpPr>
        <p:grpSpPr bwMode="auto">
          <a:xfrm>
            <a:off x="4656138" y="1898650"/>
            <a:ext cx="4321175" cy="4348163"/>
            <a:chOff x="2933" y="1196"/>
            <a:chExt cx="2722" cy="2739"/>
          </a:xfrm>
        </p:grpSpPr>
        <p:grpSp>
          <p:nvGrpSpPr>
            <p:cNvPr id="315396" name="Group 4"/>
            <p:cNvGrpSpPr>
              <a:grpSpLocks/>
            </p:cNvGrpSpPr>
            <p:nvPr/>
          </p:nvGrpSpPr>
          <p:grpSpPr bwMode="auto">
            <a:xfrm>
              <a:off x="3024" y="1440"/>
              <a:ext cx="2540" cy="2449"/>
              <a:chOff x="1429" y="1389"/>
              <a:chExt cx="2540" cy="2449"/>
            </a:xfrm>
          </p:grpSpPr>
          <p:sp>
            <p:nvSpPr>
              <p:cNvPr id="315397" name="Rectangle 5"/>
              <p:cNvSpPr>
                <a:spLocks noChangeArrowheads="1"/>
              </p:cNvSpPr>
              <p:nvPr/>
            </p:nvSpPr>
            <p:spPr bwMode="auto">
              <a:xfrm>
                <a:off x="3428" y="3304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800"/>
              </a:p>
            </p:txBody>
          </p:sp>
          <p:sp>
            <p:nvSpPr>
              <p:cNvPr id="315398" name="Rectangle 6"/>
              <p:cNvSpPr>
                <a:spLocks noChangeArrowheads="1"/>
              </p:cNvSpPr>
              <p:nvPr/>
            </p:nvSpPr>
            <p:spPr bwMode="auto">
              <a:xfrm>
                <a:off x="2888" y="3304"/>
                <a:ext cx="540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800"/>
              </a:p>
            </p:txBody>
          </p:sp>
          <p:sp>
            <p:nvSpPr>
              <p:cNvPr id="315399" name="Rectangle 7"/>
              <p:cNvSpPr>
                <a:spLocks noChangeArrowheads="1"/>
              </p:cNvSpPr>
              <p:nvPr/>
            </p:nvSpPr>
            <p:spPr bwMode="auto">
              <a:xfrm>
                <a:off x="2347" y="3304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800"/>
              </a:p>
            </p:txBody>
          </p:sp>
          <p:sp>
            <p:nvSpPr>
              <p:cNvPr id="315400" name="Rectangle 8"/>
              <p:cNvSpPr>
                <a:spLocks noChangeArrowheads="1"/>
              </p:cNvSpPr>
              <p:nvPr/>
            </p:nvSpPr>
            <p:spPr bwMode="auto">
              <a:xfrm>
                <a:off x="1806" y="3304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800"/>
              </a:p>
            </p:txBody>
          </p:sp>
          <p:sp>
            <p:nvSpPr>
              <p:cNvPr id="315401" name="Rectangle 9"/>
              <p:cNvSpPr>
                <a:spLocks noChangeArrowheads="1"/>
              </p:cNvSpPr>
              <p:nvPr/>
            </p:nvSpPr>
            <p:spPr bwMode="auto">
              <a:xfrm>
                <a:off x="3428" y="2770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800"/>
              </a:p>
            </p:txBody>
          </p:sp>
          <p:sp>
            <p:nvSpPr>
              <p:cNvPr id="315402" name="Rectangle 10"/>
              <p:cNvSpPr>
                <a:spLocks noChangeArrowheads="1"/>
              </p:cNvSpPr>
              <p:nvPr/>
            </p:nvSpPr>
            <p:spPr bwMode="auto">
              <a:xfrm>
                <a:off x="2888" y="2770"/>
                <a:ext cx="540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800"/>
              </a:p>
            </p:txBody>
          </p:sp>
          <p:sp>
            <p:nvSpPr>
              <p:cNvPr id="315403" name="Rectangle 11"/>
              <p:cNvSpPr>
                <a:spLocks noChangeArrowheads="1"/>
              </p:cNvSpPr>
              <p:nvPr/>
            </p:nvSpPr>
            <p:spPr bwMode="auto">
              <a:xfrm>
                <a:off x="2347" y="2770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800"/>
              </a:p>
            </p:txBody>
          </p:sp>
          <p:sp>
            <p:nvSpPr>
              <p:cNvPr id="315404" name="Rectangle 12"/>
              <p:cNvSpPr>
                <a:spLocks noChangeArrowheads="1"/>
              </p:cNvSpPr>
              <p:nvPr/>
            </p:nvSpPr>
            <p:spPr bwMode="auto">
              <a:xfrm>
                <a:off x="1806" y="2770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800"/>
              </a:p>
            </p:txBody>
          </p:sp>
          <p:sp>
            <p:nvSpPr>
              <p:cNvPr id="315405" name="Rectangle 13"/>
              <p:cNvSpPr>
                <a:spLocks noChangeArrowheads="1"/>
              </p:cNvSpPr>
              <p:nvPr/>
            </p:nvSpPr>
            <p:spPr bwMode="auto">
              <a:xfrm>
                <a:off x="3428" y="2235"/>
                <a:ext cx="541" cy="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800"/>
              </a:p>
            </p:txBody>
          </p:sp>
          <p:sp>
            <p:nvSpPr>
              <p:cNvPr id="315406" name="Rectangle 14"/>
              <p:cNvSpPr>
                <a:spLocks noChangeArrowheads="1"/>
              </p:cNvSpPr>
              <p:nvPr/>
            </p:nvSpPr>
            <p:spPr bwMode="auto">
              <a:xfrm>
                <a:off x="2888" y="2235"/>
                <a:ext cx="540" cy="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800"/>
              </a:p>
            </p:txBody>
          </p:sp>
          <p:sp>
            <p:nvSpPr>
              <p:cNvPr id="315407" name="Rectangle 15"/>
              <p:cNvSpPr>
                <a:spLocks noChangeArrowheads="1"/>
              </p:cNvSpPr>
              <p:nvPr/>
            </p:nvSpPr>
            <p:spPr bwMode="auto">
              <a:xfrm>
                <a:off x="2347" y="2235"/>
                <a:ext cx="541" cy="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800"/>
              </a:p>
            </p:txBody>
          </p:sp>
          <p:sp>
            <p:nvSpPr>
              <p:cNvPr id="315408" name="Rectangle 16"/>
              <p:cNvSpPr>
                <a:spLocks noChangeArrowheads="1"/>
              </p:cNvSpPr>
              <p:nvPr/>
            </p:nvSpPr>
            <p:spPr bwMode="auto">
              <a:xfrm>
                <a:off x="1806" y="2235"/>
                <a:ext cx="541" cy="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800"/>
              </a:p>
            </p:txBody>
          </p:sp>
          <p:sp>
            <p:nvSpPr>
              <p:cNvPr id="315409" name="Rectangle 17"/>
              <p:cNvSpPr>
                <a:spLocks noChangeArrowheads="1"/>
              </p:cNvSpPr>
              <p:nvPr/>
            </p:nvSpPr>
            <p:spPr bwMode="auto">
              <a:xfrm>
                <a:off x="3428" y="1701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800"/>
              </a:p>
            </p:txBody>
          </p:sp>
          <p:sp>
            <p:nvSpPr>
              <p:cNvPr id="315410" name="Rectangle 18"/>
              <p:cNvSpPr>
                <a:spLocks noChangeArrowheads="1"/>
              </p:cNvSpPr>
              <p:nvPr/>
            </p:nvSpPr>
            <p:spPr bwMode="auto">
              <a:xfrm>
                <a:off x="2888" y="1701"/>
                <a:ext cx="540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800"/>
              </a:p>
            </p:txBody>
          </p:sp>
          <p:sp>
            <p:nvSpPr>
              <p:cNvPr id="315411" name="Rectangle 19"/>
              <p:cNvSpPr>
                <a:spLocks noChangeArrowheads="1"/>
              </p:cNvSpPr>
              <p:nvPr/>
            </p:nvSpPr>
            <p:spPr bwMode="auto">
              <a:xfrm>
                <a:off x="2347" y="1701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800"/>
              </a:p>
            </p:txBody>
          </p:sp>
          <p:sp>
            <p:nvSpPr>
              <p:cNvPr id="315412" name="Rectangle 20"/>
              <p:cNvSpPr>
                <a:spLocks noChangeArrowheads="1"/>
              </p:cNvSpPr>
              <p:nvPr/>
            </p:nvSpPr>
            <p:spPr bwMode="auto">
              <a:xfrm>
                <a:off x="1806" y="1701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800"/>
              </a:p>
            </p:txBody>
          </p:sp>
          <p:sp>
            <p:nvSpPr>
              <p:cNvPr id="315413" name="Line 21"/>
              <p:cNvSpPr>
                <a:spLocks noChangeShapeType="1"/>
              </p:cNvSpPr>
              <p:nvPr/>
            </p:nvSpPr>
            <p:spPr bwMode="auto">
              <a:xfrm>
                <a:off x="1806" y="1701"/>
                <a:ext cx="216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5414" name="Line 22"/>
              <p:cNvSpPr>
                <a:spLocks noChangeShapeType="1"/>
              </p:cNvSpPr>
              <p:nvPr/>
            </p:nvSpPr>
            <p:spPr bwMode="auto">
              <a:xfrm>
                <a:off x="1806" y="2235"/>
                <a:ext cx="21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5415" name="Line 23"/>
              <p:cNvSpPr>
                <a:spLocks noChangeShapeType="1"/>
              </p:cNvSpPr>
              <p:nvPr/>
            </p:nvSpPr>
            <p:spPr bwMode="auto">
              <a:xfrm>
                <a:off x="1806" y="2770"/>
                <a:ext cx="21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5416" name="Line 24"/>
              <p:cNvSpPr>
                <a:spLocks noChangeShapeType="1"/>
              </p:cNvSpPr>
              <p:nvPr/>
            </p:nvSpPr>
            <p:spPr bwMode="auto">
              <a:xfrm>
                <a:off x="1806" y="3304"/>
                <a:ext cx="21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5417" name="Line 25"/>
              <p:cNvSpPr>
                <a:spLocks noChangeShapeType="1"/>
              </p:cNvSpPr>
              <p:nvPr/>
            </p:nvSpPr>
            <p:spPr bwMode="auto">
              <a:xfrm>
                <a:off x="1806" y="3838"/>
                <a:ext cx="216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5418" name="Line 26"/>
              <p:cNvSpPr>
                <a:spLocks noChangeShapeType="1"/>
              </p:cNvSpPr>
              <p:nvPr/>
            </p:nvSpPr>
            <p:spPr bwMode="auto">
              <a:xfrm>
                <a:off x="1806" y="1701"/>
                <a:ext cx="0" cy="213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5419" name="Line 27"/>
              <p:cNvSpPr>
                <a:spLocks noChangeShapeType="1"/>
              </p:cNvSpPr>
              <p:nvPr/>
            </p:nvSpPr>
            <p:spPr bwMode="auto">
              <a:xfrm>
                <a:off x="2347" y="1701"/>
                <a:ext cx="0" cy="21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5420" name="Line 28"/>
              <p:cNvSpPr>
                <a:spLocks noChangeShapeType="1"/>
              </p:cNvSpPr>
              <p:nvPr/>
            </p:nvSpPr>
            <p:spPr bwMode="auto">
              <a:xfrm>
                <a:off x="2888" y="1701"/>
                <a:ext cx="0" cy="21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5421" name="Line 29"/>
              <p:cNvSpPr>
                <a:spLocks noChangeShapeType="1"/>
              </p:cNvSpPr>
              <p:nvPr/>
            </p:nvSpPr>
            <p:spPr bwMode="auto">
              <a:xfrm>
                <a:off x="3428" y="1701"/>
                <a:ext cx="0" cy="21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5422" name="Line 30"/>
              <p:cNvSpPr>
                <a:spLocks noChangeShapeType="1"/>
              </p:cNvSpPr>
              <p:nvPr/>
            </p:nvSpPr>
            <p:spPr bwMode="auto">
              <a:xfrm>
                <a:off x="3969" y="1701"/>
                <a:ext cx="0" cy="213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5423" name="Line 31"/>
              <p:cNvSpPr>
                <a:spLocks noChangeShapeType="1"/>
              </p:cNvSpPr>
              <p:nvPr/>
            </p:nvSpPr>
            <p:spPr bwMode="auto">
              <a:xfrm flipH="1" flipV="1">
                <a:off x="1429" y="1389"/>
                <a:ext cx="362" cy="31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15424" name="Group 32"/>
            <p:cNvGrpSpPr>
              <a:grpSpLocks/>
            </p:cNvGrpSpPr>
            <p:nvPr/>
          </p:nvGrpSpPr>
          <p:grpSpPr bwMode="auto">
            <a:xfrm>
              <a:off x="3069" y="1440"/>
              <a:ext cx="2449" cy="2313"/>
              <a:chOff x="885" y="1571"/>
              <a:chExt cx="2449" cy="2313"/>
            </a:xfrm>
          </p:grpSpPr>
          <p:grpSp>
            <p:nvGrpSpPr>
              <p:cNvPr id="315425" name="Group 33"/>
              <p:cNvGrpSpPr>
                <a:grpSpLocks/>
              </p:cNvGrpSpPr>
              <p:nvPr/>
            </p:nvGrpSpPr>
            <p:grpSpPr bwMode="auto">
              <a:xfrm>
                <a:off x="1338" y="1571"/>
                <a:ext cx="1996" cy="288"/>
                <a:chOff x="1927" y="1389"/>
                <a:chExt cx="1996" cy="288"/>
              </a:xfrm>
            </p:grpSpPr>
            <p:sp>
              <p:nvSpPr>
                <p:cNvPr id="315426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1927" y="1389"/>
                  <a:ext cx="36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0" lang="en-US" altLang="zh-CN">
                      <a:latin typeface="Tahoma" pitchFamily="34" charset="0"/>
                    </a:rPr>
                    <a:t>00</a:t>
                  </a:r>
                </a:p>
              </p:txBody>
            </p:sp>
            <p:sp>
              <p:nvSpPr>
                <p:cNvPr id="315427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3016" y="1389"/>
                  <a:ext cx="36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0" lang="en-US" altLang="zh-CN">
                      <a:latin typeface="Tahoma" pitchFamily="34" charset="0"/>
                    </a:rPr>
                    <a:t>11</a:t>
                  </a:r>
                </a:p>
              </p:txBody>
            </p:sp>
            <p:sp>
              <p:nvSpPr>
                <p:cNvPr id="315428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2472" y="1389"/>
                  <a:ext cx="36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0" lang="en-US" altLang="zh-CN">
                      <a:latin typeface="Tahoma" pitchFamily="34" charset="0"/>
                    </a:rPr>
                    <a:t>01</a:t>
                  </a:r>
                </a:p>
              </p:txBody>
            </p:sp>
            <p:sp>
              <p:nvSpPr>
                <p:cNvPr id="315429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3560" y="1389"/>
                  <a:ext cx="36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0" lang="en-US" altLang="zh-CN">
                      <a:latin typeface="Tahoma" pitchFamily="34" charset="0"/>
                    </a:rPr>
                    <a:t>10</a:t>
                  </a:r>
                </a:p>
              </p:txBody>
            </p:sp>
          </p:grpSp>
          <p:grpSp>
            <p:nvGrpSpPr>
              <p:cNvPr id="315430" name="Group 38"/>
              <p:cNvGrpSpPr>
                <a:grpSpLocks/>
              </p:cNvGrpSpPr>
              <p:nvPr/>
            </p:nvGrpSpPr>
            <p:grpSpPr bwMode="auto">
              <a:xfrm>
                <a:off x="885" y="2054"/>
                <a:ext cx="363" cy="1830"/>
                <a:chOff x="1474" y="1872"/>
                <a:chExt cx="363" cy="1830"/>
              </a:xfrm>
            </p:grpSpPr>
            <p:sp>
              <p:nvSpPr>
                <p:cNvPr id="315431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1474" y="1872"/>
                  <a:ext cx="36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0" lang="en-US" altLang="zh-CN">
                      <a:latin typeface="Tahoma" pitchFamily="34" charset="0"/>
                    </a:rPr>
                    <a:t>00</a:t>
                  </a:r>
                </a:p>
              </p:txBody>
            </p:sp>
            <p:sp>
              <p:nvSpPr>
                <p:cNvPr id="315432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1474" y="2915"/>
                  <a:ext cx="36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0" lang="en-US" altLang="zh-CN">
                      <a:latin typeface="Tahoma" pitchFamily="34" charset="0"/>
                    </a:rPr>
                    <a:t>11</a:t>
                  </a:r>
                </a:p>
              </p:txBody>
            </p:sp>
            <p:sp>
              <p:nvSpPr>
                <p:cNvPr id="315433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1474" y="2371"/>
                  <a:ext cx="36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0" lang="en-US" altLang="zh-CN">
                      <a:latin typeface="Tahoma" pitchFamily="34" charset="0"/>
                    </a:rPr>
                    <a:t>01</a:t>
                  </a:r>
                </a:p>
              </p:txBody>
            </p:sp>
            <p:sp>
              <p:nvSpPr>
                <p:cNvPr id="315434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1474" y="3414"/>
                  <a:ext cx="36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0" lang="en-US" altLang="zh-CN">
                      <a:latin typeface="Tahoma" pitchFamily="34" charset="0"/>
                    </a:rPr>
                    <a:t>10</a:t>
                  </a:r>
                </a:p>
              </p:txBody>
            </p:sp>
          </p:grpSp>
        </p:grpSp>
        <p:grpSp>
          <p:nvGrpSpPr>
            <p:cNvPr id="315435" name="Group 43"/>
            <p:cNvGrpSpPr>
              <a:grpSpLocks/>
            </p:cNvGrpSpPr>
            <p:nvPr/>
          </p:nvGrpSpPr>
          <p:grpSpPr bwMode="auto">
            <a:xfrm>
              <a:off x="3543" y="1877"/>
              <a:ext cx="1934" cy="1876"/>
              <a:chOff x="2019" y="2099"/>
              <a:chExt cx="1934" cy="1876"/>
            </a:xfrm>
          </p:grpSpPr>
          <p:sp>
            <p:nvSpPr>
              <p:cNvPr id="315436" name="Rectangle 44"/>
              <p:cNvSpPr>
                <a:spLocks noChangeArrowheads="1"/>
              </p:cNvSpPr>
              <p:nvPr/>
            </p:nvSpPr>
            <p:spPr bwMode="auto">
              <a:xfrm>
                <a:off x="2586" y="2099"/>
                <a:ext cx="26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kumimoji="0" lang="en-US" altLang="zh-CN">
                    <a:ea typeface="幼圆" pitchFamily="49" charset="-122"/>
                    <a:cs typeface="Times New Roman" pitchFamily="18" charset="0"/>
                  </a:rPr>
                  <a:t>0</a:t>
                </a:r>
                <a:r>
                  <a:rPr kumimoji="0" lang="en-US" altLang="zh-CN" b="1">
                    <a:latin typeface="Tahoma" pitchFamily="34" charset="0"/>
                    <a:ea typeface="幼圆" pitchFamily="49" charset="-122"/>
                    <a:cs typeface="Times New Roman" pitchFamily="18" charset="0"/>
                  </a:rPr>
                  <a:t> </a:t>
                </a:r>
              </a:p>
            </p:txBody>
          </p:sp>
          <p:sp>
            <p:nvSpPr>
              <p:cNvPr id="315437" name="Rectangle 45"/>
              <p:cNvSpPr>
                <a:spLocks noChangeArrowheads="1"/>
              </p:cNvSpPr>
              <p:nvPr/>
            </p:nvSpPr>
            <p:spPr bwMode="auto">
              <a:xfrm>
                <a:off x="2019" y="2100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kumimoji="0" lang="en-US" altLang="zh-CN">
                    <a:ea typeface="幼圆" pitchFamily="49" charset="-122"/>
                    <a:cs typeface="Times New Roman" pitchFamily="18" charset="0"/>
                  </a:rPr>
                  <a:t>0</a:t>
                </a:r>
                <a:endPara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endParaRPr>
              </a:p>
            </p:txBody>
          </p:sp>
          <p:sp>
            <p:nvSpPr>
              <p:cNvPr id="315438" name="Rectangle 46"/>
              <p:cNvSpPr>
                <a:spLocks noChangeArrowheads="1"/>
              </p:cNvSpPr>
              <p:nvPr/>
            </p:nvSpPr>
            <p:spPr bwMode="auto">
              <a:xfrm>
                <a:off x="3108" y="2099"/>
                <a:ext cx="26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kumimoji="0" lang="en-US" altLang="zh-CN">
                    <a:ea typeface="幼圆" pitchFamily="49" charset="-122"/>
                    <a:cs typeface="Times New Roman" pitchFamily="18" charset="0"/>
                  </a:rPr>
                  <a:t>0</a:t>
                </a:r>
                <a:r>
                  <a:rPr kumimoji="0" lang="en-US" altLang="zh-CN" b="1">
                    <a:latin typeface="Tahoma" pitchFamily="34" charset="0"/>
                    <a:ea typeface="幼圆" pitchFamily="49" charset="-122"/>
                    <a:cs typeface="Times New Roman" pitchFamily="18" charset="0"/>
                  </a:rPr>
                  <a:t> </a:t>
                </a:r>
              </a:p>
            </p:txBody>
          </p:sp>
          <p:sp>
            <p:nvSpPr>
              <p:cNvPr id="315439" name="Rectangle 47"/>
              <p:cNvSpPr>
                <a:spLocks noChangeArrowheads="1"/>
              </p:cNvSpPr>
              <p:nvPr/>
            </p:nvSpPr>
            <p:spPr bwMode="auto">
              <a:xfrm>
                <a:off x="3652" y="2099"/>
                <a:ext cx="26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kumimoji="0" lang="en-US" altLang="zh-CN">
                    <a:ea typeface="幼圆" pitchFamily="49" charset="-122"/>
                    <a:cs typeface="Times New Roman" pitchFamily="18" charset="0"/>
                  </a:rPr>
                  <a:t>1</a:t>
                </a:r>
                <a:r>
                  <a:rPr kumimoji="0" lang="en-US" altLang="zh-CN" b="1">
                    <a:latin typeface="Tahoma" pitchFamily="34" charset="0"/>
                    <a:ea typeface="幼圆" pitchFamily="49" charset="-122"/>
                    <a:cs typeface="Times New Roman" pitchFamily="18" charset="0"/>
                  </a:rPr>
                  <a:t> </a:t>
                </a:r>
              </a:p>
            </p:txBody>
          </p:sp>
          <p:sp>
            <p:nvSpPr>
              <p:cNvPr id="315440" name="Rectangle 48"/>
              <p:cNvSpPr>
                <a:spLocks noChangeArrowheads="1"/>
              </p:cNvSpPr>
              <p:nvPr/>
            </p:nvSpPr>
            <p:spPr bwMode="auto">
              <a:xfrm>
                <a:off x="2587" y="2598"/>
                <a:ext cx="26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kumimoji="0" lang="en-US" altLang="zh-CN">
                    <a:ea typeface="幼圆" pitchFamily="49" charset="-122"/>
                    <a:cs typeface="Times New Roman" pitchFamily="18" charset="0"/>
                  </a:rPr>
                  <a:t>0</a:t>
                </a:r>
                <a:r>
                  <a:rPr kumimoji="0" lang="en-US" altLang="zh-CN" b="1">
                    <a:latin typeface="Tahoma" pitchFamily="34" charset="0"/>
                    <a:ea typeface="幼圆" pitchFamily="49" charset="-122"/>
                    <a:cs typeface="Times New Roman" pitchFamily="18" charset="0"/>
                  </a:rPr>
                  <a:t> </a:t>
                </a:r>
              </a:p>
            </p:txBody>
          </p:sp>
          <p:sp>
            <p:nvSpPr>
              <p:cNvPr id="315441" name="Rectangle 49"/>
              <p:cNvSpPr>
                <a:spLocks noChangeArrowheads="1"/>
              </p:cNvSpPr>
              <p:nvPr/>
            </p:nvSpPr>
            <p:spPr bwMode="auto">
              <a:xfrm>
                <a:off x="2043" y="2599"/>
                <a:ext cx="26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kumimoji="0" lang="en-US" altLang="zh-CN">
                    <a:ea typeface="幼圆" pitchFamily="49" charset="-122"/>
                    <a:cs typeface="Times New Roman" pitchFamily="18" charset="0"/>
                  </a:rPr>
                  <a:t>1</a:t>
                </a:r>
                <a:r>
                  <a:rPr kumimoji="0" lang="en-US" altLang="zh-CN" b="1">
                    <a:latin typeface="Tahoma" pitchFamily="34" charset="0"/>
                    <a:ea typeface="幼圆" pitchFamily="49" charset="-122"/>
                    <a:cs typeface="Times New Roman" pitchFamily="18" charset="0"/>
                  </a:rPr>
                  <a:t> </a:t>
                </a:r>
              </a:p>
            </p:txBody>
          </p:sp>
          <p:sp>
            <p:nvSpPr>
              <p:cNvPr id="315442" name="Rectangle 50"/>
              <p:cNvSpPr>
                <a:spLocks noChangeArrowheads="1"/>
              </p:cNvSpPr>
              <p:nvPr/>
            </p:nvSpPr>
            <p:spPr bwMode="auto">
              <a:xfrm>
                <a:off x="3131" y="2598"/>
                <a:ext cx="26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kumimoji="0" lang="en-US" altLang="zh-CN">
                    <a:ea typeface="幼圆" pitchFamily="49" charset="-122"/>
                    <a:cs typeface="Times New Roman" pitchFamily="18" charset="0"/>
                  </a:rPr>
                  <a:t>0</a:t>
                </a:r>
                <a:r>
                  <a:rPr kumimoji="0" lang="en-US" altLang="zh-CN" b="1">
                    <a:latin typeface="Tahoma" pitchFamily="34" charset="0"/>
                    <a:ea typeface="幼圆" pitchFamily="49" charset="-122"/>
                    <a:cs typeface="Times New Roman" pitchFamily="18" charset="0"/>
                  </a:rPr>
                  <a:t> </a:t>
                </a:r>
              </a:p>
            </p:txBody>
          </p:sp>
          <p:sp>
            <p:nvSpPr>
              <p:cNvPr id="315443" name="Rectangle 51"/>
              <p:cNvSpPr>
                <a:spLocks noChangeArrowheads="1"/>
              </p:cNvSpPr>
              <p:nvPr/>
            </p:nvSpPr>
            <p:spPr bwMode="auto">
              <a:xfrm>
                <a:off x="3676" y="2613"/>
                <a:ext cx="26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kumimoji="0" lang="en-US" altLang="zh-CN">
                    <a:ea typeface="幼圆" pitchFamily="49" charset="-122"/>
                    <a:cs typeface="Times New Roman" pitchFamily="18" charset="0"/>
                  </a:rPr>
                  <a:t>1</a:t>
                </a:r>
                <a:r>
                  <a:rPr kumimoji="0" lang="en-US" altLang="zh-CN" b="1">
                    <a:latin typeface="Tahoma" pitchFamily="34" charset="0"/>
                    <a:ea typeface="幼圆" pitchFamily="49" charset="-122"/>
                    <a:cs typeface="Times New Roman" pitchFamily="18" charset="0"/>
                  </a:rPr>
                  <a:t> </a:t>
                </a:r>
              </a:p>
            </p:txBody>
          </p:sp>
          <p:sp>
            <p:nvSpPr>
              <p:cNvPr id="315444" name="Rectangle 52"/>
              <p:cNvSpPr>
                <a:spLocks noChangeArrowheads="1"/>
              </p:cNvSpPr>
              <p:nvPr/>
            </p:nvSpPr>
            <p:spPr bwMode="auto">
              <a:xfrm>
                <a:off x="2587" y="3187"/>
                <a:ext cx="27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kumimoji="0" lang="en-US" altLang="zh-CN">
                    <a:latin typeface="Tahoma" pitchFamily="34" charset="0"/>
                  </a:rPr>
                  <a:t>1</a:t>
                </a:r>
                <a:r>
                  <a:rPr kumimoji="0" lang="en-US" altLang="zh-CN" b="1">
                    <a:latin typeface="Tahoma" pitchFamily="34" charset="0"/>
                    <a:ea typeface="幼圆" pitchFamily="49" charset="-122"/>
                    <a:cs typeface="Times New Roman" pitchFamily="18" charset="0"/>
                  </a:rPr>
                  <a:t> </a:t>
                </a:r>
              </a:p>
            </p:txBody>
          </p:sp>
          <p:sp>
            <p:nvSpPr>
              <p:cNvPr id="315445" name="Rectangle 53"/>
              <p:cNvSpPr>
                <a:spLocks noChangeArrowheads="1"/>
              </p:cNvSpPr>
              <p:nvPr/>
            </p:nvSpPr>
            <p:spPr bwMode="auto">
              <a:xfrm>
                <a:off x="2043" y="3158"/>
                <a:ext cx="27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kumimoji="0" lang="en-US" altLang="zh-CN" dirty="0">
                    <a:latin typeface="Tahoma" pitchFamily="34" charset="0"/>
                  </a:rPr>
                  <a:t>1</a:t>
                </a:r>
                <a:r>
                  <a:rPr kumimoji="0" lang="en-US" altLang="zh-CN" b="1" dirty="0">
                    <a:latin typeface="Tahoma" pitchFamily="34" charset="0"/>
                    <a:ea typeface="幼圆" pitchFamily="49" charset="-122"/>
                    <a:cs typeface="Times New Roman" pitchFamily="18" charset="0"/>
                  </a:rPr>
                  <a:t> </a:t>
                </a:r>
              </a:p>
            </p:txBody>
          </p:sp>
          <p:sp>
            <p:nvSpPr>
              <p:cNvPr id="315446" name="Rectangle 54"/>
              <p:cNvSpPr>
                <a:spLocks noChangeArrowheads="1"/>
              </p:cNvSpPr>
              <p:nvPr/>
            </p:nvSpPr>
            <p:spPr bwMode="auto">
              <a:xfrm>
                <a:off x="3108" y="3187"/>
                <a:ext cx="27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kumimoji="0" lang="en-US" altLang="zh-CN">
                    <a:latin typeface="Tahoma" pitchFamily="34" charset="0"/>
                  </a:rPr>
                  <a:t>1</a:t>
                </a:r>
                <a:r>
                  <a:rPr kumimoji="0" lang="en-US" altLang="zh-CN" b="1">
                    <a:latin typeface="Tahoma" pitchFamily="34" charset="0"/>
                    <a:ea typeface="幼圆" pitchFamily="49" charset="-122"/>
                    <a:cs typeface="Times New Roman" pitchFamily="18" charset="0"/>
                  </a:rPr>
                  <a:t> </a:t>
                </a:r>
              </a:p>
            </p:txBody>
          </p:sp>
          <p:sp>
            <p:nvSpPr>
              <p:cNvPr id="315447" name="Rectangle 55"/>
              <p:cNvSpPr>
                <a:spLocks noChangeArrowheads="1"/>
              </p:cNvSpPr>
              <p:nvPr/>
            </p:nvSpPr>
            <p:spPr bwMode="auto">
              <a:xfrm>
                <a:off x="3652" y="3187"/>
                <a:ext cx="27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kumimoji="0" lang="en-US" altLang="zh-CN">
                    <a:latin typeface="Tahoma" pitchFamily="34" charset="0"/>
                  </a:rPr>
                  <a:t>0</a:t>
                </a:r>
                <a:r>
                  <a:rPr kumimoji="0" lang="en-US" altLang="zh-CN" b="1">
                    <a:latin typeface="Tahoma" pitchFamily="34" charset="0"/>
                    <a:ea typeface="幼圆" pitchFamily="49" charset="-122"/>
                    <a:cs typeface="Times New Roman" pitchFamily="18" charset="0"/>
                  </a:rPr>
                  <a:t> </a:t>
                </a:r>
              </a:p>
            </p:txBody>
          </p:sp>
          <p:sp>
            <p:nvSpPr>
              <p:cNvPr id="315448" name="Rectangle 56"/>
              <p:cNvSpPr>
                <a:spLocks noChangeArrowheads="1"/>
              </p:cNvSpPr>
              <p:nvPr/>
            </p:nvSpPr>
            <p:spPr bwMode="auto">
              <a:xfrm>
                <a:off x="2609" y="3686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kumimoji="0" lang="en-US" altLang="zh-CN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315449" name="Rectangle 57"/>
              <p:cNvSpPr>
                <a:spLocks noChangeArrowheads="1"/>
              </p:cNvSpPr>
              <p:nvPr/>
            </p:nvSpPr>
            <p:spPr bwMode="auto">
              <a:xfrm>
                <a:off x="2043" y="3687"/>
                <a:ext cx="26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kumimoji="0" lang="en-US" altLang="zh-CN">
                    <a:ea typeface="幼圆" pitchFamily="49" charset="-122"/>
                    <a:cs typeface="Times New Roman" pitchFamily="18" charset="0"/>
                  </a:rPr>
                  <a:t>1</a:t>
                </a:r>
                <a:r>
                  <a:rPr kumimoji="0" lang="en-US" altLang="zh-CN" b="1">
                    <a:latin typeface="Tahoma" pitchFamily="34" charset="0"/>
                    <a:ea typeface="幼圆" pitchFamily="49" charset="-122"/>
                    <a:cs typeface="Times New Roman" pitchFamily="18" charset="0"/>
                  </a:rPr>
                  <a:t> </a:t>
                </a:r>
              </a:p>
            </p:txBody>
          </p:sp>
          <p:sp>
            <p:nvSpPr>
              <p:cNvPr id="315450" name="Rectangle 58"/>
              <p:cNvSpPr>
                <a:spLocks noChangeArrowheads="1"/>
              </p:cNvSpPr>
              <p:nvPr/>
            </p:nvSpPr>
            <p:spPr bwMode="auto">
              <a:xfrm>
                <a:off x="3153" y="3686"/>
                <a:ext cx="27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kumimoji="0" lang="en-US" altLang="zh-CN">
                    <a:latin typeface="Tahoma" pitchFamily="34" charset="0"/>
                  </a:rPr>
                  <a:t>0</a:t>
                </a:r>
                <a:r>
                  <a:rPr kumimoji="0" lang="en-US" altLang="zh-CN" b="1">
                    <a:latin typeface="Tahoma" pitchFamily="34" charset="0"/>
                    <a:ea typeface="幼圆" pitchFamily="49" charset="-122"/>
                    <a:cs typeface="Times New Roman" pitchFamily="18" charset="0"/>
                  </a:rPr>
                  <a:t> </a:t>
                </a:r>
              </a:p>
            </p:txBody>
          </p:sp>
          <p:sp>
            <p:nvSpPr>
              <p:cNvPr id="315451" name="Rectangle 59"/>
              <p:cNvSpPr>
                <a:spLocks noChangeArrowheads="1"/>
              </p:cNvSpPr>
              <p:nvPr/>
            </p:nvSpPr>
            <p:spPr bwMode="auto">
              <a:xfrm>
                <a:off x="3676" y="3686"/>
                <a:ext cx="27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kumimoji="0" lang="en-US" altLang="zh-CN">
                    <a:latin typeface="Tahoma" pitchFamily="34" charset="0"/>
                  </a:rPr>
                  <a:t>1</a:t>
                </a:r>
                <a:r>
                  <a:rPr kumimoji="0" lang="en-US" altLang="zh-CN" b="1">
                    <a:latin typeface="Tahoma" pitchFamily="34" charset="0"/>
                    <a:ea typeface="幼圆" pitchFamily="49" charset="-122"/>
                    <a:cs typeface="Times New Roman" pitchFamily="18" charset="0"/>
                  </a:rPr>
                  <a:t> </a:t>
                </a:r>
              </a:p>
            </p:txBody>
          </p:sp>
        </p:grpSp>
        <p:grpSp>
          <p:nvGrpSpPr>
            <p:cNvPr id="315452" name="Group 60"/>
            <p:cNvGrpSpPr>
              <a:grpSpLocks/>
            </p:cNvGrpSpPr>
            <p:nvPr/>
          </p:nvGrpSpPr>
          <p:grpSpPr bwMode="auto">
            <a:xfrm>
              <a:off x="2933" y="1196"/>
              <a:ext cx="545" cy="742"/>
              <a:chOff x="1337" y="1162"/>
              <a:chExt cx="545" cy="742"/>
            </a:xfrm>
          </p:grpSpPr>
          <p:sp>
            <p:nvSpPr>
              <p:cNvPr id="315453" name="Text Box 61"/>
              <p:cNvSpPr txBox="1">
                <a:spLocks noChangeArrowheads="1"/>
              </p:cNvSpPr>
              <p:nvPr/>
            </p:nvSpPr>
            <p:spPr bwMode="auto">
              <a:xfrm>
                <a:off x="1472" y="1162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315454" name="Text Box 62"/>
              <p:cNvSpPr txBox="1">
                <a:spLocks noChangeArrowheads="1"/>
              </p:cNvSpPr>
              <p:nvPr/>
            </p:nvSpPr>
            <p:spPr bwMode="auto">
              <a:xfrm>
                <a:off x="1609" y="1344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315455" name="Text Box 63"/>
              <p:cNvSpPr txBox="1">
                <a:spLocks noChangeArrowheads="1"/>
              </p:cNvSpPr>
              <p:nvPr/>
            </p:nvSpPr>
            <p:spPr bwMode="auto">
              <a:xfrm>
                <a:off x="1337" y="1480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D</a:t>
                </a:r>
              </a:p>
            </p:txBody>
          </p:sp>
          <p:sp>
            <p:nvSpPr>
              <p:cNvPr id="315456" name="Text Box 64"/>
              <p:cNvSpPr txBox="1">
                <a:spLocks noChangeArrowheads="1"/>
              </p:cNvSpPr>
              <p:nvPr/>
            </p:nvSpPr>
            <p:spPr bwMode="auto">
              <a:xfrm>
                <a:off x="1473" y="1616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C</a:t>
                </a:r>
              </a:p>
            </p:txBody>
          </p:sp>
        </p:grpSp>
        <p:grpSp>
          <p:nvGrpSpPr>
            <p:cNvPr id="315457" name="Group 65"/>
            <p:cNvGrpSpPr>
              <a:grpSpLocks/>
            </p:cNvGrpSpPr>
            <p:nvPr/>
          </p:nvGrpSpPr>
          <p:grpSpPr bwMode="auto">
            <a:xfrm>
              <a:off x="5111" y="1848"/>
              <a:ext cx="363" cy="816"/>
              <a:chOff x="3334" y="1979"/>
              <a:chExt cx="363" cy="816"/>
            </a:xfrm>
          </p:grpSpPr>
          <p:sp>
            <p:nvSpPr>
              <p:cNvPr id="315458" name="Rectangle 66"/>
              <p:cNvSpPr>
                <a:spLocks noChangeArrowheads="1"/>
              </p:cNvSpPr>
              <p:nvPr/>
            </p:nvSpPr>
            <p:spPr bwMode="auto">
              <a:xfrm>
                <a:off x="3379" y="1979"/>
                <a:ext cx="272" cy="816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5459" name="Text Box 67"/>
              <p:cNvSpPr txBox="1">
                <a:spLocks noChangeArrowheads="1"/>
              </p:cNvSpPr>
              <p:nvPr/>
            </p:nvSpPr>
            <p:spPr bwMode="auto">
              <a:xfrm>
                <a:off x="3334" y="2235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P1</a:t>
                </a:r>
              </a:p>
            </p:txBody>
          </p:sp>
        </p:grpSp>
        <p:grpSp>
          <p:nvGrpSpPr>
            <p:cNvPr id="315460" name="Group 68"/>
            <p:cNvGrpSpPr>
              <a:grpSpLocks/>
            </p:cNvGrpSpPr>
            <p:nvPr/>
          </p:nvGrpSpPr>
          <p:grpSpPr bwMode="auto">
            <a:xfrm>
              <a:off x="5111" y="1666"/>
              <a:ext cx="499" cy="2269"/>
              <a:chOff x="3334" y="1797"/>
              <a:chExt cx="499" cy="2269"/>
            </a:xfrm>
          </p:grpSpPr>
          <p:grpSp>
            <p:nvGrpSpPr>
              <p:cNvPr id="315461" name="Group 69"/>
              <p:cNvGrpSpPr>
                <a:grpSpLocks/>
              </p:cNvGrpSpPr>
              <p:nvPr/>
            </p:nvGrpSpPr>
            <p:grpSpPr bwMode="auto">
              <a:xfrm>
                <a:off x="3334" y="1797"/>
                <a:ext cx="362" cy="2269"/>
                <a:chOff x="3334" y="1797"/>
                <a:chExt cx="362" cy="2269"/>
              </a:xfrm>
            </p:grpSpPr>
            <p:sp>
              <p:nvSpPr>
                <p:cNvPr id="315462" name="Rectangle 70"/>
                <p:cNvSpPr>
                  <a:spLocks noChangeArrowheads="1"/>
                </p:cNvSpPr>
                <p:nvPr/>
              </p:nvSpPr>
              <p:spPr bwMode="auto">
                <a:xfrm>
                  <a:off x="3334" y="1797"/>
                  <a:ext cx="362" cy="454"/>
                </a:xfrm>
                <a:prstGeom prst="rect">
                  <a:avLst/>
                </a:prstGeom>
                <a:solidFill>
                  <a:srgbClr val="FFCC99">
                    <a:alpha val="50000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5463" name="Rectangle 71"/>
                <p:cNvSpPr>
                  <a:spLocks noChangeArrowheads="1"/>
                </p:cNvSpPr>
                <p:nvPr/>
              </p:nvSpPr>
              <p:spPr bwMode="auto">
                <a:xfrm>
                  <a:off x="3334" y="3612"/>
                  <a:ext cx="362" cy="454"/>
                </a:xfrm>
                <a:prstGeom prst="rect">
                  <a:avLst/>
                </a:prstGeom>
                <a:solidFill>
                  <a:srgbClr val="FFCC99">
                    <a:alpha val="50000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15464" name="Text Box 72"/>
              <p:cNvSpPr txBox="1">
                <a:spLocks noChangeArrowheads="1"/>
              </p:cNvSpPr>
              <p:nvPr/>
            </p:nvSpPr>
            <p:spPr bwMode="auto">
              <a:xfrm>
                <a:off x="3379" y="3702"/>
                <a:ext cx="45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P2</a:t>
                </a:r>
              </a:p>
            </p:txBody>
          </p:sp>
        </p:grpSp>
        <p:grpSp>
          <p:nvGrpSpPr>
            <p:cNvPr id="315465" name="Group 73"/>
            <p:cNvGrpSpPr>
              <a:grpSpLocks/>
            </p:cNvGrpSpPr>
            <p:nvPr/>
          </p:nvGrpSpPr>
          <p:grpSpPr bwMode="auto">
            <a:xfrm>
              <a:off x="3342" y="2347"/>
              <a:ext cx="2313" cy="362"/>
              <a:chOff x="1565" y="2478"/>
              <a:chExt cx="2313" cy="362"/>
            </a:xfrm>
          </p:grpSpPr>
          <p:grpSp>
            <p:nvGrpSpPr>
              <p:cNvPr id="315466" name="Group 74"/>
              <p:cNvGrpSpPr>
                <a:grpSpLocks/>
              </p:cNvGrpSpPr>
              <p:nvPr/>
            </p:nvGrpSpPr>
            <p:grpSpPr bwMode="auto">
              <a:xfrm>
                <a:off x="1565" y="2478"/>
                <a:ext cx="2313" cy="362"/>
                <a:chOff x="1565" y="2478"/>
                <a:chExt cx="2313" cy="362"/>
              </a:xfrm>
            </p:grpSpPr>
            <p:sp>
              <p:nvSpPr>
                <p:cNvPr id="315467" name="Rectangle 75"/>
                <p:cNvSpPr>
                  <a:spLocks noChangeArrowheads="1"/>
                </p:cNvSpPr>
                <p:nvPr/>
              </p:nvSpPr>
              <p:spPr bwMode="auto">
                <a:xfrm>
                  <a:off x="1565" y="2478"/>
                  <a:ext cx="499" cy="362"/>
                </a:xfrm>
                <a:prstGeom prst="rect">
                  <a:avLst/>
                </a:prstGeom>
                <a:solidFill>
                  <a:schemeClr val="hlink">
                    <a:alpha val="5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5468" name="Rectangle 76"/>
                <p:cNvSpPr>
                  <a:spLocks noChangeArrowheads="1"/>
                </p:cNvSpPr>
                <p:nvPr/>
              </p:nvSpPr>
              <p:spPr bwMode="auto">
                <a:xfrm>
                  <a:off x="3379" y="2478"/>
                  <a:ext cx="499" cy="362"/>
                </a:xfrm>
                <a:prstGeom prst="rect">
                  <a:avLst/>
                </a:prstGeom>
                <a:solidFill>
                  <a:schemeClr val="hlink">
                    <a:alpha val="5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15469" name="Text Box 77"/>
              <p:cNvSpPr txBox="1">
                <a:spLocks noChangeArrowheads="1"/>
              </p:cNvSpPr>
              <p:nvPr/>
            </p:nvSpPr>
            <p:spPr bwMode="auto">
              <a:xfrm>
                <a:off x="1565" y="2478"/>
                <a:ext cx="4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P3</a:t>
                </a:r>
              </a:p>
            </p:txBody>
          </p:sp>
        </p:grpSp>
      </p:grpSp>
      <p:sp>
        <p:nvSpPr>
          <p:cNvPr id="315470" name="Rectangle 78"/>
          <p:cNvSpPr>
            <a:spLocks noChangeArrowheads="1"/>
          </p:cNvSpPr>
          <p:nvPr/>
        </p:nvSpPr>
        <p:spPr bwMode="auto">
          <a:xfrm>
            <a:off x="300608" y="2185406"/>
            <a:ext cx="4343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如果一个</a:t>
            </a:r>
            <a:r>
              <a:rPr kumimoji="0" lang="en-US" altLang="zh-CN">
                <a:latin typeface="华文新魏" pitchFamily="2" charset="-122"/>
                <a:ea typeface="华文新魏" pitchFamily="2" charset="-122"/>
              </a:rPr>
              <a:t>P</a:t>
            </a: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项中的最小项被其它</a:t>
            </a:r>
            <a:r>
              <a:rPr kumimoji="0" lang="en-US" altLang="zh-CN">
                <a:latin typeface="华文新魏" pitchFamily="2" charset="-122"/>
                <a:ea typeface="华文新魏" pitchFamily="2" charset="-122"/>
              </a:rPr>
              <a:t>P</a:t>
            </a: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项全包含，则该</a:t>
            </a:r>
            <a:r>
              <a:rPr kumimoji="0" lang="en-US" altLang="zh-CN">
                <a:latin typeface="华文新魏" pitchFamily="2" charset="-122"/>
                <a:ea typeface="华文新魏" pitchFamily="2" charset="-122"/>
              </a:rPr>
              <a:t>P</a:t>
            </a: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项是冗余项。</a:t>
            </a:r>
          </a:p>
        </p:txBody>
      </p:sp>
      <p:sp>
        <p:nvSpPr>
          <p:cNvPr id="315471" name="Rectangle 79"/>
          <p:cNvSpPr>
            <a:spLocks noChangeArrowheads="1"/>
          </p:cNvSpPr>
          <p:nvPr/>
        </p:nvSpPr>
        <p:spPr bwMode="auto">
          <a:xfrm>
            <a:off x="300608" y="3023606"/>
            <a:ext cx="4343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0" lang="en-US" altLang="zh-CN">
                <a:latin typeface="华文新魏" pitchFamily="2" charset="-122"/>
                <a:ea typeface="华文新魏" pitchFamily="2" charset="-122"/>
              </a:rPr>
              <a:t> </a:t>
            </a: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编写算法比较复杂，因为</a:t>
            </a:r>
            <a:r>
              <a:rPr kumimoji="0" lang="en-US" altLang="zh-CN">
                <a:latin typeface="华文新魏" pitchFamily="2" charset="-122"/>
                <a:ea typeface="华文新魏" pitchFamily="2" charset="-122"/>
              </a:rPr>
              <a:t>P2</a:t>
            </a: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，</a:t>
            </a:r>
            <a:r>
              <a:rPr kumimoji="0" lang="en-US" altLang="zh-CN">
                <a:latin typeface="华文新魏" pitchFamily="2" charset="-122"/>
                <a:ea typeface="华文新魏" pitchFamily="2" charset="-122"/>
              </a:rPr>
              <a:t>P3</a:t>
            </a: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是否为冗余项不确定！</a:t>
            </a:r>
          </a:p>
        </p:txBody>
      </p:sp>
      <p:sp>
        <p:nvSpPr>
          <p:cNvPr id="315472" name="Rectangle 80"/>
          <p:cNvSpPr>
            <a:spLocks noChangeArrowheads="1"/>
          </p:cNvSpPr>
          <p:nvPr/>
        </p:nvSpPr>
        <p:spPr bwMode="auto">
          <a:xfrm>
            <a:off x="300608" y="3866142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0" lang="en-US" altLang="zh-CN">
                <a:latin typeface="华文新魏" pitchFamily="2" charset="-122"/>
                <a:ea typeface="华文新魏" pitchFamily="2" charset="-122"/>
              </a:rPr>
              <a:t> </a:t>
            </a: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反过来看，先挑选必要的</a:t>
            </a:r>
            <a:r>
              <a:rPr kumimoji="0" lang="en-US" altLang="zh-CN">
                <a:latin typeface="华文新魏" pitchFamily="2" charset="-122"/>
                <a:ea typeface="华文新魏" pitchFamily="2" charset="-122"/>
              </a:rPr>
              <a:t>P</a:t>
            </a: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项！</a:t>
            </a:r>
          </a:p>
        </p:txBody>
      </p:sp>
      <p:sp>
        <p:nvSpPr>
          <p:cNvPr id="315473" name="Rectangle 81"/>
          <p:cNvSpPr>
            <a:spLocks noChangeArrowheads="1"/>
          </p:cNvSpPr>
          <p:nvPr/>
        </p:nvSpPr>
        <p:spPr bwMode="auto">
          <a:xfrm>
            <a:off x="300608" y="4316903"/>
            <a:ext cx="43434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如果只观察</a:t>
            </a:r>
            <a:r>
              <a:rPr kumimoji="0" lang="en-US" altLang="zh-CN" dirty="0">
                <a:latin typeface="华文新魏" pitchFamily="2" charset="-122"/>
                <a:ea typeface="华文新魏" pitchFamily="2" charset="-122"/>
              </a:rPr>
              <a:t>P1</a:t>
            </a:r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、</a:t>
            </a:r>
            <a:r>
              <a:rPr kumimoji="0" lang="en-US" altLang="zh-CN" dirty="0">
                <a:latin typeface="华文新魏" pitchFamily="2" charset="-122"/>
                <a:ea typeface="华文新魏" pitchFamily="2" charset="-122"/>
              </a:rPr>
              <a:t>P2</a:t>
            </a:r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、</a:t>
            </a:r>
            <a:r>
              <a:rPr kumimoji="0" lang="en-US" altLang="zh-CN" dirty="0">
                <a:latin typeface="华文新魏" pitchFamily="2" charset="-122"/>
                <a:ea typeface="华文新魏" pitchFamily="2" charset="-122"/>
              </a:rPr>
              <a:t>P3</a:t>
            </a:r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，由于</a:t>
            </a:r>
            <a:r>
              <a:rPr kumimoji="0" lang="en-US" altLang="zh-CN" dirty="0">
                <a:latin typeface="华文新魏" pitchFamily="2" charset="-122"/>
                <a:ea typeface="华文新魏" pitchFamily="2" charset="-122"/>
              </a:rPr>
              <a:t>1010</a:t>
            </a:r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只被</a:t>
            </a:r>
            <a:r>
              <a:rPr kumimoji="0" lang="en-US" altLang="zh-CN" dirty="0">
                <a:latin typeface="华文新魏" pitchFamily="2" charset="-122"/>
                <a:ea typeface="华文新魏" pitchFamily="2" charset="-122"/>
              </a:rPr>
              <a:t>P2</a:t>
            </a:r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包含，</a:t>
            </a:r>
            <a:r>
              <a:rPr kumimoji="0" lang="en-US" altLang="zh-CN" dirty="0">
                <a:latin typeface="华文新魏" pitchFamily="2" charset="-122"/>
                <a:ea typeface="华文新魏" pitchFamily="2" charset="-122"/>
              </a:rPr>
              <a:t>0100</a:t>
            </a:r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只被</a:t>
            </a:r>
            <a:r>
              <a:rPr kumimoji="0" lang="en-US" altLang="zh-CN" dirty="0">
                <a:latin typeface="华文新魏" pitchFamily="2" charset="-122"/>
                <a:ea typeface="华文新魏" pitchFamily="2" charset="-122"/>
              </a:rPr>
              <a:t>P3</a:t>
            </a:r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包含，</a:t>
            </a:r>
            <a:r>
              <a:rPr kumimoji="0" lang="en-US" altLang="zh-CN" dirty="0">
                <a:latin typeface="华文新魏" pitchFamily="2" charset="-122"/>
                <a:ea typeface="华文新魏" pitchFamily="2" charset="-122"/>
              </a:rPr>
              <a:t>P2</a:t>
            </a:r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，</a:t>
            </a:r>
            <a:r>
              <a:rPr kumimoji="0" lang="en-US" altLang="zh-CN" dirty="0">
                <a:latin typeface="华文新魏" pitchFamily="2" charset="-122"/>
                <a:ea typeface="华文新魏" pitchFamily="2" charset="-122"/>
              </a:rPr>
              <a:t>P3</a:t>
            </a:r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为必需。</a:t>
            </a:r>
          </a:p>
        </p:txBody>
      </p:sp>
    </p:spTree>
    <p:extLst>
      <p:ext uri="{BB962C8B-B14F-4D97-AF65-F5344CB8AC3E}">
        <p14:creationId xmlns:p14="http://schemas.microsoft.com/office/powerpoint/2010/main" val="119836291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470" grpId="0" autoUpdateAnimBg="0"/>
      <p:bldP spid="315471" grpId="0" autoUpdateAnimBg="0"/>
      <p:bldP spid="315472" grpId="0" autoUpdateAnimBg="0"/>
      <p:bldP spid="315473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逻辑函数的</a:t>
            </a:r>
            <a:r>
              <a:rPr lang="en-US" altLang="zh-CN"/>
              <a:t>Q-M</a:t>
            </a:r>
            <a:r>
              <a:rPr lang="zh-CN" altLang="en-US"/>
              <a:t>法化简</a:t>
            </a:r>
          </a:p>
        </p:txBody>
      </p:sp>
      <p:sp>
        <p:nvSpPr>
          <p:cNvPr id="10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159E-E695-42BD-ABCF-8D363F662216}" type="slidenum">
              <a:rPr lang="en-US" altLang="zh-CN"/>
              <a:pPr/>
              <a:t>66</a:t>
            </a:fld>
            <a:endParaRPr lang="en-US" altLang="zh-CN"/>
          </a:p>
        </p:txBody>
      </p:sp>
      <p:sp>
        <p:nvSpPr>
          <p:cNvPr id="3194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219200"/>
            <a:ext cx="8610600" cy="4572000"/>
          </a:xfrm>
        </p:spPr>
        <p:txBody>
          <a:bodyPr/>
          <a:lstStyle/>
          <a:p>
            <a:r>
              <a:rPr lang="zh-CN" altLang="en-US"/>
              <a:t>如何挑选必要的质蕴涵项？</a:t>
            </a:r>
          </a:p>
        </p:txBody>
      </p:sp>
      <p:sp>
        <p:nvSpPr>
          <p:cNvPr id="319492" name="Rectangle 4"/>
          <p:cNvSpPr>
            <a:spLocks noChangeArrowheads="1"/>
          </p:cNvSpPr>
          <p:nvPr/>
        </p:nvSpPr>
        <p:spPr bwMode="auto">
          <a:xfrm>
            <a:off x="304800" y="2087563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继续观察包含全部</a:t>
            </a:r>
            <a:r>
              <a:rPr kumimoji="0" lang="en-US" altLang="zh-CN">
                <a:latin typeface="华文新魏" pitchFamily="2" charset="-122"/>
                <a:ea typeface="华文新魏" pitchFamily="2" charset="-122"/>
              </a:rPr>
              <a:t>P</a:t>
            </a: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项卡诺图</a:t>
            </a:r>
          </a:p>
        </p:txBody>
      </p:sp>
      <p:sp>
        <p:nvSpPr>
          <p:cNvPr id="319493" name="Rectangle 5"/>
          <p:cNvSpPr>
            <a:spLocks noChangeArrowheads="1"/>
          </p:cNvSpPr>
          <p:nvPr/>
        </p:nvSpPr>
        <p:spPr bwMode="auto">
          <a:xfrm>
            <a:off x="304800" y="4221088"/>
            <a:ext cx="43434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发现</a:t>
            </a:r>
            <a:r>
              <a:rPr kumimoji="0" lang="en-US" altLang="zh-CN">
                <a:latin typeface="华文新魏" pitchFamily="2" charset="-122"/>
                <a:ea typeface="华文新魏" pitchFamily="2" charset="-122"/>
              </a:rPr>
              <a:t>P6</a:t>
            </a: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和</a:t>
            </a:r>
            <a:r>
              <a:rPr kumimoji="0" lang="en-US" altLang="zh-CN">
                <a:latin typeface="华文新魏" pitchFamily="2" charset="-122"/>
                <a:ea typeface="华文新魏" pitchFamily="2" charset="-122"/>
              </a:rPr>
              <a:t>P7</a:t>
            </a: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为必须保留的项！原因是最小项</a:t>
            </a:r>
            <a:r>
              <a:rPr kumimoji="0" lang="en-US" altLang="zh-CN">
                <a:latin typeface="华文新魏" pitchFamily="2" charset="-122"/>
                <a:ea typeface="华文新魏" pitchFamily="2" charset="-122"/>
              </a:rPr>
              <a:t>1111</a:t>
            </a: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只被</a:t>
            </a:r>
            <a:r>
              <a:rPr kumimoji="0" lang="en-US" altLang="zh-CN">
                <a:latin typeface="华文新魏" pitchFamily="2" charset="-122"/>
                <a:ea typeface="华文新魏" pitchFamily="2" charset="-122"/>
              </a:rPr>
              <a:t>P6</a:t>
            </a: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包含，</a:t>
            </a:r>
            <a:r>
              <a:rPr kumimoji="0" lang="en-US" altLang="zh-CN">
                <a:latin typeface="华文新魏" pitchFamily="2" charset="-122"/>
                <a:ea typeface="华文新魏" pitchFamily="2" charset="-122"/>
              </a:rPr>
              <a:t>1001</a:t>
            </a: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只被</a:t>
            </a:r>
            <a:r>
              <a:rPr kumimoji="0" lang="en-US" altLang="zh-CN">
                <a:latin typeface="华文新魏" pitchFamily="2" charset="-122"/>
                <a:ea typeface="华文新魏" pitchFamily="2" charset="-122"/>
              </a:rPr>
              <a:t>P7</a:t>
            </a: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包含。</a:t>
            </a:r>
          </a:p>
        </p:txBody>
      </p:sp>
      <p:grpSp>
        <p:nvGrpSpPr>
          <p:cNvPr id="319494" name="Group 6"/>
          <p:cNvGrpSpPr>
            <a:grpSpLocks/>
          </p:cNvGrpSpPr>
          <p:nvPr/>
        </p:nvGrpSpPr>
        <p:grpSpPr bwMode="auto">
          <a:xfrm>
            <a:off x="4800600" y="2286000"/>
            <a:ext cx="4032250" cy="3887788"/>
            <a:chOff x="1429" y="1389"/>
            <a:chExt cx="2540" cy="2449"/>
          </a:xfrm>
        </p:grpSpPr>
        <p:sp>
          <p:nvSpPr>
            <p:cNvPr id="319495" name="Rectangle 7"/>
            <p:cNvSpPr>
              <a:spLocks noChangeArrowheads="1"/>
            </p:cNvSpPr>
            <p:nvPr/>
          </p:nvSpPr>
          <p:spPr bwMode="auto">
            <a:xfrm>
              <a:off x="3428" y="3304"/>
              <a:ext cx="541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319496" name="Rectangle 8"/>
            <p:cNvSpPr>
              <a:spLocks noChangeArrowheads="1"/>
            </p:cNvSpPr>
            <p:nvPr/>
          </p:nvSpPr>
          <p:spPr bwMode="auto">
            <a:xfrm>
              <a:off x="2888" y="3304"/>
              <a:ext cx="540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319497" name="Rectangle 9"/>
            <p:cNvSpPr>
              <a:spLocks noChangeArrowheads="1"/>
            </p:cNvSpPr>
            <p:nvPr/>
          </p:nvSpPr>
          <p:spPr bwMode="auto">
            <a:xfrm>
              <a:off x="2347" y="3304"/>
              <a:ext cx="541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319498" name="Rectangle 10"/>
            <p:cNvSpPr>
              <a:spLocks noChangeArrowheads="1"/>
            </p:cNvSpPr>
            <p:nvPr/>
          </p:nvSpPr>
          <p:spPr bwMode="auto">
            <a:xfrm>
              <a:off x="1806" y="3304"/>
              <a:ext cx="541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319499" name="Rectangle 11"/>
            <p:cNvSpPr>
              <a:spLocks noChangeArrowheads="1"/>
            </p:cNvSpPr>
            <p:nvPr/>
          </p:nvSpPr>
          <p:spPr bwMode="auto">
            <a:xfrm>
              <a:off x="3428" y="2770"/>
              <a:ext cx="541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319500" name="Rectangle 12"/>
            <p:cNvSpPr>
              <a:spLocks noChangeArrowheads="1"/>
            </p:cNvSpPr>
            <p:nvPr/>
          </p:nvSpPr>
          <p:spPr bwMode="auto">
            <a:xfrm>
              <a:off x="2888" y="2770"/>
              <a:ext cx="540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319501" name="Rectangle 13"/>
            <p:cNvSpPr>
              <a:spLocks noChangeArrowheads="1"/>
            </p:cNvSpPr>
            <p:nvPr/>
          </p:nvSpPr>
          <p:spPr bwMode="auto">
            <a:xfrm>
              <a:off x="2347" y="2770"/>
              <a:ext cx="541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319502" name="Rectangle 14"/>
            <p:cNvSpPr>
              <a:spLocks noChangeArrowheads="1"/>
            </p:cNvSpPr>
            <p:nvPr/>
          </p:nvSpPr>
          <p:spPr bwMode="auto">
            <a:xfrm>
              <a:off x="1806" y="2770"/>
              <a:ext cx="541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319503" name="Rectangle 15"/>
            <p:cNvSpPr>
              <a:spLocks noChangeArrowheads="1"/>
            </p:cNvSpPr>
            <p:nvPr/>
          </p:nvSpPr>
          <p:spPr bwMode="auto">
            <a:xfrm>
              <a:off x="3428" y="2235"/>
              <a:ext cx="541" cy="5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319504" name="Rectangle 16"/>
            <p:cNvSpPr>
              <a:spLocks noChangeArrowheads="1"/>
            </p:cNvSpPr>
            <p:nvPr/>
          </p:nvSpPr>
          <p:spPr bwMode="auto">
            <a:xfrm>
              <a:off x="2888" y="2235"/>
              <a:ext cx="540" cy="5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319505" name="Rectangle 17"/>
            <p:cNvSpPr>
              <a:spLocks noChangeArrowheads="1"/>
            </p:cNvSpPr>
            <p:nvPr/>
          </p:nvSpPr>
          <p:spPr bwMode="auto">
            <a:xfrm>
              <a:off x="2347" y="2235"/>
              <a:ext cx="541" cy="5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319506" name="Rectangle 18"/>
            <p:cNvSpPr>
              <a:spLocks noChangeArrowheads="1"/>
            </p:cNvSpPr>
            <p:nvPr/>
          </p:nvSpPr>
          <p:spPr bwMode="auto">
            <a:xfrm>
              <a:off x="1806" y="2235"/>
              <a:ext cx="541" cy="5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319507" name="Rectangle 19"/>
            <p:cNvSpPr>
              <a:spLocks noChangeArrowheads="1"/>
            </p:cNvSpPr>
            <p:nvPr/>
          </p:nvSpPr>
          <p:spPr bwMode="auto">
            <a:xfrm>
              <a:off x="3428" y="1701"/>
              <a:ext cx="541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319508" name="Rectangle 20"/>
            <p:cNvSpPr>
              <a:spLocks noChangeArrowheads="1"/>
            </p:cNvSpPr>
            <p:nvPr/>
          </p:nvSpPr>
          <p:spPr bwMode="auto">
            <a:xfrm>
              <a:off x="2888" y="1701"/>
              <a:ext cx="540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319509" name="Rectangle 21"/>
            <p:cNvSpPr>
              <a:spLocks noChangeArrowheads="1"/>
            </p:cNvSpPr>
            <p:nvPr/>
          </p:nvSpPr>
          <p:spPr bwMode="auto">
            <a:xfrm>
              <a:off x="2347" y="1701"/>
              <a:ext cx="541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319510" name="Rectangle 22"/>
            <p:cNvSpPr>
              <a:spLocks noChangeArrowheads="1"/>
            </p:cNvSpPr>
            <p:nvPr/>
          </p:nvSpPr>
          <p:spPr bwMode="auto">
            <a:xfrm>
              <a:off x="1806" y="1701"/>
              <a:ext cx="541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319511" name="Line 23"/>
            <p:cNvSpPr>
              <a:spLocks noChangeShapeType="1"/>
            </p:cNvSpPr>
            <p:nvPr/>
          </p:nvSpPr>
          <p:spPr bwMode="auto">
            <a:xfrm>
              <a:off x="1806" y="1701"/>
              <a:ext cx="216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512" name="Line 24"/>
            <p:cNvSpPr>
              <a:spLocks noChangeShapeType="1"/>
            </p:cNvSpPr>
            <p:nvPr/>
          </p:nvSpPr>
          <p:spPr bwMode="auto">
            <a:xfrm>
              <a:off x="1806" y="2235"/>
              <a:ext cx="21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513" name="Line 25"/>
            <p:cNvSpPr>
              <a:spLocks noChangeShapeType="1"/>
            </p:cNvSpPr>
            <p:nvPr/>
          </p:nvSpPr>
          <p:spPr bwMode="auto">
            <a:xfrm>
              <a:off x="1806" y="2770"/>
              <a:ext cx="21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514" name="Line 26"/>
            <p:cNvSpPr>
              <a:spLocks noChangeShapeType="1"/>
            </p:cNvSpPr>
            <p:nvPr/>
          </p:nvSpPr>
          <p:spPr bwMode="auto">
            <a:xfrm>
              <a:off x="1806" y="3304"/>
              <a:ext cx="21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515" name="Line 27"/>
            <p:cNvSpPr>
              <a:spLocks noChangeShapeType="1"/>
            </p:cNvSpPr>
            <p:nvPr/>
          </p:nvSpPr>
          <p:spPr bwMode="auto">
            <a:xfrm>
              <a:off x="1806" y="3838"/>
              <a:ext cx="216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516" name="Line 28"/>
            <p:cNvSpPr>
              <a:spLocks noChangeShapeType="1"/>
            </p:cNvSpPr>
            <p:nvPr/>
          </p:nvSpPr>
          <p:spPr bwMode="auto">
            <a:xfrm>
              <a:off x="1806" y="1701"/>
              <a:ext cx="0" cy="21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517" name="Line 29"/>
            <p:cNvSpPr>
              <a:spLocks noChangeShapeType="1"/>
            </p:cNvSpPr>
            <p:nvPr/>
          </p:nvSpPr>
          <p:spPr bwMode="auto">
            <a:xfrm>
              <a:off x="2347" y="1701"/>
              <a:ext cx="0" cy="21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518" name="Line 30"/>
            <p:cNvSpPr>
              <a:spLocks noChangeShapeType="1"/>
            </p:cNvSpPr>
            <p:nvPr/>
          </p:nvSpPr>
          <p:spPr bwMode="auto">
            <a:xfrm>
              <a:off x="2888" y="1701"/>
              <a:ext cx="0" cy="21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519" name="Line 31"/>
            <p:cNvSpPr>
              <a:spLocks noChangeShapeType="1"/>
            </p:cNvSpPr>
            <p:nvPr/>
          </p:nvSpPr>
          <p:spPr bwMode="auto">
            <a:xfrm>
              <a:off x="3428" y="1701"/>
              <a:ext cx="0" cy="21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520" name="Line 32"/>
            <p:cNvSpPr>
              <a:spLocks noChangeShapeType="1"/>
            </p:cNvSpPr>
            <p:nvPr/>
          </p:nvSpPr>
          <p:spPr bwMode="auto">
            <a:xfrm>
              <a:off x="3969" y="1701"/>
              <a:ext cx="0" cy="21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521" name="Line 33"/>
            <p:cNvSpPr>
              <a:spLocks noChangeShapeType="1"/>
            </p:cNvSpPr>
            <p:nvPr/>
          </p:nvSpPr>
          <p:spPr bwMode="auto">
            <a:xfrm flipH="1" flipV="1">
              <a:off x="1429" y="1389"/>
              <a:ext cx="362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9522" name="Group 34"/>
          <p:cNvGrpSpPr>
            <a:grpSpLocks/>
          </p:cNvGrpSpPr>
          <p:nvPr/>
        </p:nvGrpSpPr>
        <p:grpSpPr bwMode="auto">
          <a:xfrm>
            <a:off x="4872038" y="2286000"/>
            <a:ext cx="3887787" cy="3671888"/>
            <a:chOff x="885" y="1571"/>
            <a:chExt cx="2449" cy="2313"/>
          </a:xfrm>
        </p:grpSpPr>
        <p:grpSp>
          <p:nvGrpSpPr>
            <p:cNvPr id="319523" name="Group 35"/>
            <p:cNvGrpSpPr>
              <a:grpSpLocks/>
            </p:cNvGrpSpPr>
            <p:nvPr/>
          </p:nvGrpSpPr>
          <p:grpSpPr bwMode="auto">
            <a:xfrm>
              <a:off x="1338" y="1571"/>
              <a:ext cx="1996" cy="288"/>
              <a:chOff x="1927" y="1389"/>
              <a:chExt cx="1996" cy="288"/>
            </a:xfrm>
          </p:grpSpPr>
          <p:sp>
            <p:nvSpPr>
              <p:cNvPr id="319524" name="Text Box 36"/>
              <p:cNvSpPr txBox="1">
                <a:spLocks noChangeArrowheads="1"/>
              </p:cNvSpPr>
              <p:nvPr/>
            </p:nvSpPr>
            <p:spPr bwMode="auto">
              <a:xfrm>
                <a:off x="1927" y="1389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319525" name="Text Box 37"/>
              <p:cNvSpPr txBox="1">
                <a:spLocks noChangeArrowheads="1"/>
              </p:cNvSpPr>
              <p:nvPr/>
            </p:nvSpPr>
            <p:spPr bwMode="auto">
              <a:xfrm>
                <a:off x="3016" y="1389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319526" name="Text Box 38"/>
              <p:cNvSpPr txBox="1">
                <a:spLocks noChangeArrowheads="1"/>
              </p:cNvSpPr>
              <p:nvPr/>
            </p:nvSpPr>
            <p:spPr bwMode="auto">
              <a:xfrm>
                <a:off x="2472" y="1389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319527" name="Text Box 39"/>
              <p:cNvSpPr txBox="1">
                <a:spLocks noChangeArrowheads="1"/>
              </p:cNvSpPr>
              <p:nvPr/>
            </p:nvSpPr>
            <p:spPr bwMode="auto">
              <a:xfrm>
                <a:off x="3560" y="1389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10</a:t>
                </a:r>
              </a:p>
            </p:txBody>
          </p:sp>
        </p:grpSp>
        <p:grpSp>
          <p:nvGrpSpPr>
            <p:cNvPr id="319528" name="Group 40"/>
            <p:cNvGrpSpPr>
              <a:grpSpLocks/>
            </p:cNvGrpSpPr>
            <p:nvPr/>
          </p:nvGrpSpPr>
          <p:grpSpPr bwMode="auto">
            <a:xfrm>
              <a:off x="885" y="2054"/>
              <a:ext cx="363" cy="1830"/>
              <a:chOff x="1474" y="1872"/>
              <a:chExt cx="363" cy="1830"/>
            </a:xfrm>
          </p:grpSpPr>
          <p:sp>
            <p:nvSpPr>
              <p:cNvPr id="319529" name="Text Box 41"/>
              <p:cNvSpPr txBox="1">
                <a:spLocks noChangeArrowheads="1"/>
              </p:cNvSpPr>
              <p:nvPr/>
            </p:nvSpPr>
            <p:spPr bwMode="auto">
              <a:xfrm>
                <a:off x="1474" y="1872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319530" name="Text Box 42"/>
              <p:cNvSpPr txBox="1">
                <a:spLocks noChangeArrowheads="1"/>
              </p:cNvSpPr>
              <p:nvPr/>
            </p:nvSpPr>
            <p:spPr bwMode="auto">
              <a:xfrm>
                <a:off x="1474" y="2915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319531" name="Text Box 43"/>
              <p:cNvSpPr txBox="1">
                <a:spLocks noChangeArrowheads="1"/>
              </p:cNvSpPr>
              <p:nvPr/>
            </p:nvSpPr>
            <p:spPr bwMode="auto">
              <a:xfrm>
                <a:off x="1474" y="2371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319532" name="Text Box 44"/>
              <p:cNvSpPr txBox="1">
                <a:spLocks noChangeArrowheads="1"/>
              </p:cNvSpPr>
              <p:nvPr/>
            </p:nvSpPr>
            <p:spPr bwMode="auto">
              <a:xfrm>
                <a:off x="1474" y="3414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10</a:t>
                </a:r>
              </a:p>
            </p:txBody>
          </p:sp>
        </p:grpSp>
      </p:grpSp>
      <p:grpSp>
        <p:nvGrpSpPr>
          <p:cNvPr id="319533" name="Group 45"/>
          <p:cNvGrpSpPr>
            <a:grpSpLocks/>
          </p:cNvGrpSpPr>
          <p:nvPr/>
        </p:nvGrpSpPr>
        <p:grpSpPr bwMode="auto">
          <a:xfrm>
            <a:off x="5624513" y="2979738"/>
            <a:ext cx="3070225" cy="2978150"/>
            <a:chOff x="2019" y="2099"/>
            <a:chExt cx="1934" cy="1876"/>
          </a:xfrm>
        </p:grpSpPr>
        <p:sp>
          <p:nvSpPr>
            <p:cNvPr id="319534" name="Rectangle 46"/>
            <p:cNvSpPr>
              <a:spLocks noChangeArrowheads="1"/>
            </p:cNvSpPr>
            <p:nvPr/>
          </p:nvSpPr>
          <p:spPr bwMode="auto">
            <a:xfrm>
              <a:off x="2586" y="2099"/>
              <a:ext cx="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0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319535" name="Rectangle 47"/>
            <p:cNvSpPr>
              <a:spLocks noChangeArrowheads="1"/>
            </p:cNvSpPr>
            <p:nvPr/>
          </p:nvSpPr>
          <p:spPr bwMode="auto">
            <a:xfrm>
              <a:off x="2019" y="210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0</a:t>
              </a:r>
              <a:endParaRPr kumimoji="0" lang="en-US" altLang="zh-CN" b="1">
                <a:latin typeface="Tahoma" pitchFamily="34" charset="0"/>
                <a:ea typeface="幼圆" pitchFamily="49" charset="-122"/>
                <a:cs typeface="Times New Roman" pitchFamily="18" charset="0"/>
              </a:endParaRPr>
            </a:p>
          </p:txBody>
        </p:sp>
        <p:sp>
          <p:nvSpPr>
            <p:cNvPr id="319536" name="Rectangle 48"/>
            <p:cNvSpPr>
              <a:spLocks noChangeArrowheads="1"/>
            </p:cNvSpPr>
            <p:nvPr/>
          </p:nvSpPr>
          <p:spPr bwMode="auto">
            <a:xfrm>
              <a:off x="3108" y="2099"/>
              <a:ext cx="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0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319537" name="Rectangle 49"/>
            <p:cNvSpPr>
              <a:spLocks noChangeArrowheads="1"/>
            </p:cNvSpPr>
            <p:nvPr/>
          </p:nvSpPr>
          <p:spPr bwMode="auto">
            <a:xfrm>
              <a:off x="3652" y="2099"/>
              <a:ext cx="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1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319538" name="Rectangle 50"/>
            <p:cNvSpPr>
              <a:spLocks noChangeArrowheads="1"/>
            </p:cNvSpPr>
            <p:nvPr/>
          </p:nvSpPr>
          <p:spPr bwMode="auto">
            <a:xfrm>
              <a:off x="2587" y="2598"/>
              <a:ext cx="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0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319539" name="Rectangle 51"/>
            <p:cNvSpPr>
              <a:spLocks noChangeArrowheads="1"/>
            </p:cNvSpPr>
            <p:nvPr/>
          </p:nvSpPr>
          <p:spPr bwMode="auto">
            <a:xfrm>
              <a:off x="2043" y="2599"/>
              <a:ext cx="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1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319540" name="Rectangle 52"/>
            <p:cNvSpPr>
              <a:spLocks noChangeArrowheads="1"/>
            </p:cNvSpPr>
            <p:nvPr/>
          </p:nvSpPr>
          <p:spPr bwMode="auto">
            <a:xfrm>
              <a:off x="3131" y="2598"/>
              <a:ext cx="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0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319541" name="Rectangle 53"/>
            <p:cNvSpPr>
              <a:spLocks noChangeArrowheads="1"/>
            </p:cNvSpPr>
            <p:nvPr/>
          </p:nvSpPr>
          <p:spPr bwMode="auto">
            <a:xfrm>
              <a:off x="3676" y="2613"/>
              <a:ext cx="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1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319542" name="Rectangle 54"/>
            <p:cNvSpPr>
              <a:spLocks noChangeArrowheads="1"/>
            </p:cNvSpPr>
            <p:nvPr/>
          </p:nvSpPr>
          <p:spPr bwMode="auto">
            <a:xfrm>
              <a:off x="2587" y="3187"/>
              <a:ext cx="2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latin typeface="Tahoma" pitchFamily="34" charset="0"/>
                </a:rPr>
                <a:t>1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319543" name="Rectangle 55"/>
            <p:cNvSpPr>
              <a:spLocks noChangeArrowheads="1"/>
            </p:cNvSpPr>
            <p:nvPr/>
          </p:nvSpPr>
          <p:spPr bwMode="auto">
            <a:xfrm>
              <a:off x="2043" y="3158"/>
              <a:ext cx="2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latin typeface="Tahoma" pitchFamily="34" charset="0"/>
                </a:rPr>
                <a:t>1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319544" name="Rectangle 56"/>
            <p:cNvSpPr>
              <a:spLocks noChangeArrowheads="1"/>
            </p:cNvSpPr>
            <p:nvPr/>
          </p:nvSpPr>
          <p:spPr bwMode="auto">
            <a:xfrm>
              <a:off x="3108" y="3187"/>
              <a:ext cx="2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latin typeface="Tahoma" pitchFamily="34" charset="0"/>
                </a:rPr>
                <a:t>1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319545" name="Rectangle 57"/>
            <p:cNvSpPr>
              <a:spLocks noChangeArrowheads="1"/>
            </p:cNvSpPr>
            <p:nvPr/>
          </p:nvSpPr>
          <p:spPr bwMode="auto">
            <a:xfrm>
              <a:off x="3652" y="3187"/>
              <a:ext cx="2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 dirty="0">
                  <a:latin typeface="Tahoma" pitchFamily="34" charset="0"/>
                </a:rPr>
                <a:t>0</a:t>
              </a:r>
              <a:r>
                <a:rPr kumimoji="0" lang="en-US" altLang="zh-CN" b="1" dirty="0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319546" name="Rectangle 58"/>
            <p:cNvSpPr>
              <a:spLocks noChangeArrowheads="1"/>
            </p:cNvSpPr>
            <p:nvPr/>
          </p:nvSpPr>
          <p:spPr bwMode="auto">
            <a:xfrm>
              <a:off x="2609" y="3686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latin typeface="Tahoma" pitchFamily="34" charset="0"/>
                </a:rPr>
                <a:t>1</a:t>
              </a:r>
            </a:p>
          </p:txBody>
        </p:sp>
        <p:sp>
          <p:nvSpPr>
            <p:cNvPr id="319547" name="Rectangle 59"/>
            <p:cNvSpPr>
              <a:spLocks noChangeArrowheads="1"/>
            </p:cNvSpPr>
            <p:nvPr/>
          </p:nvSpPr>
          <p:spPr bwMode="auto">
            <a:xfrm>
              <a:off x="2043" y="3687"/>
              <a:ext cx="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1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319548" name="Rectangle 60"/>
            <p:cNvSpPr>
              <a:spLocks noChangeArrowheads="1"/>
            </p:cNvSpPr>
            <p:nvPr/>
          </p:nvSpPr>
          <p:spPr bwMode="auto">
            <a:xfrm>
              <a:off x="3153" y="3686"/>
              <a:ext cx="2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latin typeface="Tahoma" pitchFamily="34" charset="0"/>
                </a:rPr>
                <a:t>0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319549" name="Rectangle 61"/>
            <p:cNvSpPr>
              <a:spLocks noChangeArrowheads="1"/>
            </p:cNvSpPr>
            <p:nvPr/>
          </p:nvSpPr>
          <p:spPr bwMode="auto">
            <a:xfrm>
              <a:off x="3676" y="3686"/>
              <a:ext cx="2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latin typeface="Tahoma" pitchFamily="34" charset="0"/>
                </a:rPr>
                <a:t>1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</p:grpSp>
      <p:grpSp>
        <p:nvGrpSpPr>
          <p:cNvPr id="319550" name="Group 62"/>
          <p:cNvGrpSpPr>
            <a:grpSpLocks/>
          </p:cNvGrpSpPr>
          <p:nvPr/>
        </p:nvGrpSpPr>
        <p:grpSpPr bwMode="auto">
          <a:xfrm>
            <a:off x="4656138" y="1898650"/>
            <a:ext cx="865187" cy="1177925"/>
            <a:chOff x="1337" y="1162"/>
            <a:chExt cx="545" cy="742"/>
          </a:xfrm>
        </p:grpSpPr>
        <p:sp>
          <p:nvSpPr>
            <p:cNvPr id="319551" name="Text Box 63"/>
            <p:cNvSpPr txBox="1">
              <a:spLocks noChangeArrowheads="1"/>
            </p:cNvSpPr>
            <p:nvPr/>
          </p:nvSpPr>
          <p:spPr bwMode="auto">
            <a:xfrm>
              <a:off x="1472" y="1162"/>
              <a:ext cx="2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B</a:t>
              </a:r>
            </a:p>
          </p:txBody>
        </p:sp>
        <p:sp>
          <p:nvSpPr>
            <p:cNvPr id="319552" name="Text Box 64"/>
            <p:cNvSpPr txBox="1">
              <a:spLocks noChangeArrowheads="1"/>
            </p:cNvSpPr>
            <p:nvPr/>
          </p:nvSpPr>
          <p:spPr bwMode="auto">
            <a:xfrm>
              <a:off x="1609" y="1344"/>
              <a:ext cx="2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A</a:t>
              </a:r>
            </a:p>
          </p:txBody>
        </p:sp>
        <p:sp>
          <p:nvSpPr>
            <p:cNvPr id="319553" name="Text Box 65"/>
            <p:cNvSpPr txBox="1">
              <a:spLocks noChangeArrowheads="1"/>
            </p:cNvSpPr>
            <p:nvPr/>
          </p:nvSpPr>
          <p:spPr bwMode="auto">
            <a:xfrm>
              <a:off x="1337" y="1480"/>
              <a:ext cx="2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D</a:t>
              </a:r>
            </a:p>
          </p:txBody>
        </p:sp>
        <p:sp>
          <p:nvSpPr>
            <p:cNvPr id="319554" name="Text Box 66"/>
            <p:cNvSpPr txBox="1">
              <a:spLocks noChangeArrowheads="1"/>
            </p:cNvSpPr>
            <p:nvPr/>
          </p:nvSpPr>
          <p:spPr bwMode="auto">
            <a:xfrm>
              <a:off x="1473" y="1616"/>
              <a:ext cx="2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C</a:t>
              </a:r>
            </a:p>
          </p:txBody>
        </p:sp>
      </p:grpSp>
      <p:grpSp>
        <p:nvGrpSpPr>
          <p:cNvPr id="319555" name="Group 67"/>
          <p:cNvGrpSpPr>
            <a:grpSpLocks/>
          </p:cNvGrpSpPr>
          <p:nvPr/>
        </p:nvGrpSpPr>
        <p:grpSpPr bwMode="auto">
          <a:xfrm>
            <a:off x="8113713" y="2933700"/>
            <a:ext cx="576262" cy="1295400"/>
            <a:chOff x="3334" y="1979"/>
            <a:chExt cx="363" cy="816"/>
          </a:xfrm>
        </p:grpSpPr>
        <p:sp>
          <p:nvSpPr>
            <p:cNvPr id="319556" name="Rectangle 68"/>
            <p:cNvSpPr>
              <a:spLocks noChangeArrowheads="1"/>
            </p:cNvSpPr>
            <p:nvPr/>
          </p:nvSpPr>
          <p:spPr bwMode="auto">
            <a:xfrm>
              <a:off x="3379" y="1979"/>
              <a:ext cx="272" cy="81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9557" name="Text Box 69"/>
            <p:cNvSpPr txBox="1">
              <a:spLocks noChangeArrowheads="1"/>
            </p:cNvSpPr>
            <p:nvPr/>
          </p:nvSpPr>
          <p:spPr bwMode="auto">
            <a:xfrm>
              <a:off x="3334" y="2235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P1</a:t>
              </a:r>
            </a:p>
          </p:txBody>
        </p:sp>
      </p:grpSp>
      <p:grpSp>
        <p:nvGrpSpPr>
          <p:cNvPr id="319558" name="Group 70"/>
          <p:cNvGrpSpPr>
            <a:grpSpLocks/>
          </p:cNvGrpSpPr>
          <p:nvPr/>
        </p:nvGrpSpPr>
        <p:grpSpPr bwMode="auto">
          <a:xfrm>
            <a:off x="8113713" y="2644775"/>
            <a:ext cx="792162" cy="3602038"/>
            <a:chOff x="3334" y="1797"/>
            <a:chExt cx="499" cy="2269"/>
          </a:xfrm>
        </p:grpSpPr>
        <p:grpSp>
          <p:nvGrpSpPr>
            <p:cNvPr id="319559" name="Group 71"/>
            <p:cNvGrpSpPr>
              <a:grpSpLocks/>
            </p:cNvGrpSpPr>
            <p:nvPr/>
          </p:nvGrpSpPr>
          <p:grpSpPr bwMode="auto">
            <a:xfrm>
              <a:off x="3334" y="1797"/>
              <a:ext cx="362" cy="2269"/>
              <a:chOff x="3334" y="1797"/>
              <a:chExt cx="362" cy="2269"/>
            </a:xfrm>
          </p:grpSpPr>
          <p:sp>
            <p:nvSpPr>
              <p:cNvPr id="319560" name="Rectangle 72"/>
              <p:cNvSpPr>
                <a:spLocks noChangeArrowheads="1"/>
              </p:cNvSpPr>
              <p:nvPr/>
            </p:nvSpPr>
            <p:spPr bwMode="auto">
              <a:xfrm>
                <a:off x="3334" y="1797"/>
                <a:ext cx="362" cy="454"/>
              </a:xfrm>
              <a:prstGeom prst="rect">
                <a:avLst/>
              </a:prstGeom>
              <a:solidFill>
                <a:srgbClr val="FFCC99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9561" name="Rectangle 73"/>
              <p:cNvSpPr>
                <a:spLocks noChangeArrowheads="1"/>
              </p:cNvSpPr>
              <p:nvPr/>
            </p:nvSpPr>
            <p:spPr bwMode="auto">
              <a:xfrm>
                <a:off x="3334" y="3612"/>
                <a:ext cx="362" cy="454"/>
              </a:xfrm>
              <a:prstGeom prst="rect">
                <a:avLst/>
              </a:prstGeom>
              <a:solidFill>
                <a:srgbClr val="FFCC99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19562" name="Text Box 74"/>
            <p:cNvSpPr txBox="1">
              <a:spLocks noChangeArrowheads="1"/>
            </p:cNvSpPr>
            <p:nvPr/>
          </p:nvSpPr>
          <p:spPr bwMode="auto">
            <a:xfrm>
              <a:off x="3379" y="3702"/>
              <a:ext cx="4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P2</a:t>
              </a:r>
            </a:p>
          </p:txBody>
        </p:sp>
      </p:grpSp>
      <p:grpSp>
        <p:nvGrpSpPr>
          <p:cNvPr id="319563" name="Group 75"/>
          <p:cNvGrpSpPr>
            <a:grpSpLocks/>
          </p:cNvGrpSpPr>
          <p:nvPr/>
        </p:nvGrpSpPr>
        <p:grpSpPr bwMode="auto">
          <a:xfrm>
            <a:off x="5305425" y="3725863"/>
            <a:ext cx="3671888" cy="574675"/>
            <a:chOff x="1565" y="2478"/>
            <a:chExt cx="2313" cy="362"/>
          </a:xfrm>
        </p:grpSpPr>
        <p:grpSp>
          <p:nvGrpSpPr>
            <p:cNvPr id="319564" name="Group 76"/>
            <p:cNvGrpSpPr>
              <a:grpSpLocks/>
            </p:cNvGrpSpPr>
            <p:nvPr/>
          </p:nvGrpSpPr>
          <p:grpSpPr bwMode="auto">
            <a:xfrm>
              <a:off x="1565" y="2478"/>
              <a:ext cx="2313" cy="362"/>
              <a:chOff x="1565" y="2478"/>
              <a:chExt cx="2313" cy="362"/>
            </a:xfrm>
          </p:grpSpPr>
          <p:sp>
            <p:nvSpPr>
              <p:cNvPr id="319565" name="Rectangle 77"/>
              <p:cNvSpPr>
                <a:spLocks noChangeArrowheads="1"/>
              </p:cNvSpPr>
              <p:nvPr/>
            </p:nvSpPr>
            <p:spPr bwMode="auto">
              <a:xfrm>
                <a:off x="1565" y="2478"/>
                <a:ext cx="499" cy="362"/>
              </a:xfrm>
              <a:prstGeom prst="rect">
                <a:avLst/>
              </a:prstGeom>
              <a:solidFill>
                <a:schemeClr val="hlink">
                  <a:alpha val="5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9566" name="Rectangle 78"/>
              <p:cNvSpPr>
                <a:spLocks noChangeArrowheads="1"/>
              </p:cNvSpPr>
              <p:nvPr/>
            </p:nvSpPr>
            <p:spPr bwMode="auto">
              <a:xfrm>
                <a:off x="3379" y="2478"/>
                <a:ext cx="499" cy="362"/>
              </a:xfrm>
              <a:prstGeom prst="rect">
                <a:avLst/>
              </a:prstGeom>
              <a:solidFill>
                <a:schemeClr val="hlink">
                  <a:alpha val="5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19567" name="Text Box 79"/>
            <p:cNvSpPr txBox="1">
              <a:spLocks noChangeArrowheads="1"/>
            </p:cNvSpPr>
            <p:nvPr/>
          </p:nvSpPr>
          <p:spPr bwMode="auto">
            <a:xfrm>
              <a:off x="1565" y="2478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P3</a:t>
              </a:r>
            </a:p>
          </p:txBody>
        </p:sp>
      </p:grpSp>
      <p:grpSp>
        <p:nvGrpSpPr>
          <p:cNvPr id="319568" name="Group 80"/>
          <p:cNvGrpSpPr>
            <a:grpSpLocks/>
          </p:cNvGrpSpPr>
          <p:nvPr/>
        </p:nvGrpSpPr>
        <p:grpSpPr bwMode="auto">
          <a:xfrm>
            <a:off x="5592763" y="3868738"/>
            <a:ext cx="647700" cy="1296987"/>
            <a:chOff x="1746" y="2568"/>
            <a:chExt cx="408" cy="817"/>
          </a:xfrm>
        </p:grpSpPr>
        <p:sp>
          <p:nvSpPr>
            <p:cNvPr id="319569" name="Rectangle 81"/>
            <p:cNvSpPr>
              <a:spLocks noChangeArrowheads="1"/>
            </p:cNvSpPr>
            <p:nvPr/>
          </p:nvSpPr>
          <p:spPr bwMode="auto">
            <a:xfrm>
              <a:off x="1746" y="2568"/>
              <a:ext cx="318" cy="817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9570" name="Text Box 82"/>
            <p:cNvSpPr txBox="1">
              <a:spLocks noChangeArrowheads="1"/>
            </p:cNvSpPr>
            <p:nvPr/>
          </p:nvSpPr>
          <p:spPr bwMode="auto">
            <a:xfrm>
              <a:off x="1746" y="2795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P4</a:t>
              </a:r>
            </a:p>
          </p:txBody>
        </p:sp>
      </p:grpSp>
      <p:grpSp>
        <p:nvGrpSpPr>
          <p:cNvPr id="319571" name="Group 83"/>
          <p:cNvGrpSpPr>
            <a:grpSpLocks/>
          </p:cNvGrpSpPr>
          <p:nvPr/>
        </p:nvGrpSpPr>
        <p:grpSpPr bwMode="auto">
          <a:xfrm>
            <a:off x="6384925" y="4660900"/>
            <a:ext cx="1439863" cy="576263"/>
            <a:chOff x="2245" y="3067"/>
            <a:chExt cx="907" cy="363"/>
          </a:xfrm>
        </p:grpSpPr>
        <p:sp>
          <p:nvSpPr>
            <p:cNvPr id="319572" name="Rectangle 84"/>
            <p:cNvSpPr>
              <a:spLocks noChangeArrowheads="1"/>
            </p:cNvSpPr>
            <p:nvPr/>
          </p:nvSpPr>
          <p:spPr bwMode="auto">
            <a:xfrm>
              <a:off x="2245" y="3067"/>
              <a:ext cx="907" cy="363"/>
            </a:xfrm>
            <a:prstGeom prst="rect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9573" name="Text Box 85"/>
            <p:cNvSpPr txBox="1">
              <a:spLocks noChangeArrowheads="1"/>
            </p:cNvSpPr>
            <p:nvPr/>
          </p:nvSpPr>
          <p:spPr bwMode="auto">
            <a:xfrm>
              <a:off x="2562" y="3113"/>
              <a:ext cx="4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P6</a:t>
              </a:r>
            </a:p>
          </p:txBody>
        </p:sp>
      </p:grpSp>
      <p:grpSp>
        <p:nvGrpSpPr>
          <p:cNvPr id="319574" name="Group 86"/>
          <p:cNvGrpSpPr>
            <a:grpSpLocks/>
          </p:cNvGrpSpPr>
          <p:nvPr/>
        </p:nvGrpSpPr>
        <p:grpSpPr bwMode="auto">
          <a:xfrm>
            <a:off x="5592763" y="4660900"/>
            <a:ext cx="1296987" cy="1296988"/>
            <a:chOff x="1746" y="3067"/>
            <a:chExt cx="817" cy="817"/>
          </a:xfrm>
        </p:grpSpPr>
        <p:sp>
          <p:nvSpPr>
            <p:cNvPr id="319575" name="Rectangle 87"/>
            <p:cNvSpPr>
              <a:spLocks noChangeArrowheads="1"/>
            </p:cNvSpPr>
            <p:nvPr/>
          </p:nvSpPr>
          <p:spPr bwMode="auto">
            <a:xfrm>
              <a:off x="1746" y="3067"/>
              <a:ext cx="817" cy="817"/>
            </a:xfrm>
            <a:prstGeom prst="rect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9576" name="Text Box 88"/>
            <p:cNvSpPr txBox="1">
              <a:spLocks noChangeArrowheads="1"/>
            </p:cNvSpPr>
            <p:nvPr/>
          </p:nvSpPr>
          <p:spPr bwMode="auto">
            <a:xfrm>
              <a:off x="1973" y="3324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P7</a:t>
              </a:r>
            </a:p>
          </p:txBody>
        </p:sp>
      </p:grpSp>
      <p:grpSp>
        <p:nvGrpSpPr>
          <p:cNvPr id="319577" name="Group 89"/>
          <p:cNvGrpSpPr>
            <a:grpSpLocks/>
          </p:cNvGrpSpPr>
          <p:nvPr/>
        </p:nvGrpSpPr>
        <p:grpSpPr bwMode="auto">
          <a:xfrm>
            <a:off x="5494338" y="5408613"/>
            <a:ext cx="3327400" cy="719137"/>
            <a:chOff x="672" y="3744"/>
            <a:chExt cx="2096" cy="453"/>
          </a:xfrm>
        </p:grpSpPr>
        <p:sp>
          <p:nvSpPr>
            <p:cNvPr id="319578" name="Rectangle 90"/>
            <p:cNvSpPr>
              <a:spLocks noChangeArrowheads="1"/>
            </p:cNvSpPr>
            <p:nvPr/>
          </p:nvSpPr>
          <p:spPr bwMode="auto">
            <a:xfrm>
              <a:off x="672" y="3744"/>
              <a:ext cx="464" cy="453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9579" name="Text Box 91"/>
            <p:cNvSpPr txBox="1">
              <a:spLocks noChangeArrowheads="1"/>
            </p:cNvSpPr>
            <p:nvPr/>
          </p:nvSpPr>
          <p:spPr bwMode="auto">
            <a:xfrm>
              <a:off x="672" y="3792"/>
              <a:ext cx="5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2800">
                  <a:latin typeface="Tahoma" pitchFamily="34" charset="0"/>
                </a:rPr>
                <a:t>P5</a:t>
              </a:r>
            </a:p>
          </p:txBody>
        </p:sp>
        <p:sp>
          <p:nvSpPr>
            <p:cNvPr id="319580" name="Rectangle 92"/>
            <p:cNvSpPr>
              <a:spLocks noChangeArrowheads="1"/>
            </p:cNvSpPr>
            <p:nvPr/>
          </p:nvSpPr>
          <p:spPr bwMode="auto">
            <a:xfrm>
              <a:off x="2304" y="3744"/>
              <a:ext cx="464" cy="453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9581" name="Rectangle 93"/>
          <p:cNvSpPr>
            <a:spLocks noChangeArrowheads="1"/>
          </p:cNvSpPr>
          <p:nvPr/>
        </p:nvSpPr>
        <p:spPr bwMode="auto">
          <a:xfrm>
            <a:off x="304800" y="5486841"/>
            <a:ext cx="4343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既然</a:t>
            </a:r>
            <a:r>
              <a:rPr kumimoji="0" lang="en-US" altLang="zh-CN">
                <a:latin typeface="华文新魏" pitchFamily="2" charset="-122"/>
                <a:ea typeface="华文新魏" pitchFamily="2" charset="-122"/>
              </a:rPr>
              <a:t>P6</a:t>
            </a: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和</a:t>
            </a:r>
            <a:r>
              <a:rPr kumimoji="0" lang="en-US" altLang="zh-CN">
                <a:latin typeface="华文新魏" pitchFamily="2" charset="-122"/>
                <a:ea typeface="华文新魏" pitchFamily="2" charset="-122"/>
              </a:rPr>
              <a:t>P7</a:t>
            </a: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为必须保留的项，保留</a:t>
            </a:r>
            <a:r>
              <a:rPr kumimoji="0" lang="en-US" altLang="zh-CN">
                <a:latin typeface="华文新魏" pitchFamily="2" charset="-122"/>
                <a:ea typeface="华文新魏" pitchFamily="2" charset="-122"/>
              </a:rPr>
              <a:t>P6</a:t>
            </a: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和</a:t>
            </a:r>
            <a:r>
              <a:rPr kumimoji="0" lang="en-US" altLang="zh-CN">
                <a:latin typeface="华文新魏" pitchFamily="2" charset="-122"/>
                <a:ea typeface="华文新魏" pitchFamily="2" charset="-122"/>
              </a:rPr>
              <a:t>P7</a:t>
            </a: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！</a:t>
            </a:r>
          </a:p>
        </p:txBody>
      </p:sp>
      <p:graphicFrame>
        <p:nvGraphicFramePr>
          <p:cNvPr id="319582" name="Object 9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730300"/>
              </p:ext>
            </p:extLst>
          </p:nvPr>
        </p:nvGraphicFramePr>
        <p:xfrm>
          <a:off x="171450" y="2500313"/>
          <a:ext cx="156686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60" name="公式" r:id="rId3" imgW="685800" imgH="253800" progId="Equation.3">
                  <p:embed/>
                </p:oleObj>
              </mc:Choice>
              <mc:Fallback>
                <p:oleObj name="公式" r:id="rId3" imgW="6858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" y="2500313"/>
                        <a:ext cx="1566863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583" name="Object 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5436514"/>
              </p:ext>
            </p:extLst>
          </p:nvPr>
        </p:nvGraphicFramePr>
        <p:xfrm>
          <a:off x="1709738" y="2500313"/>
          <a:ext cx="156686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61" name="公式" r:id="rId5" imgW="685800" imgH="253800" progId="Equation.3">
                  <p:embed/>
                </p:oleObj>
              </mc:Choice>
              <mc:Fallback>
                <p:oleObj name="公式" r:id="rId5" imgW="6858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738" y="2500313"/>
                        <a:ext cx="1566862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584" name="Object 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2602824"/>
              </p:ext>
            </p:extLst>
          </p:nvPr>
        </p:nvGraphicFramePr>
        <p:xfrm>
          <a:off x="109538" y="3048000"/>
          <a:ext cx="1565275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62" name="公式" r:id="rId7" imgW="685800" imgH="253800" progId="Equation.3">
                  <p:embed/>
                </p:oleObj>
              </mc:Choice>
              <mc:Fallback>
                <p:oleObj name="公式" r:id="rId7" imgW="6858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8" y="3048000"/>
                        <a:ext cx="1565275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585" name="Object 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767472"/>
              </p:ext>
            </p:extLst>
          </p:nvPr>
        </p:nvGraphicFramePr>
        <p:xfrm>
          <a:off x="1633538" y="3033713"/>
          <a:ext cx="1566862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63" name="公式" r:id="rId9" imgW="685800" imgH="253800" progId="Equation.3">
                  <p:embed/>
                </p:oleObj>
              </mc:Choice>
              <mc:Fallback>
                <p:oleObj name="公式" r:id="rId9" imgW="6858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3538" y="3033713"/>
                        <a:ext cx="1566862" cy="582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586" name="Object 9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7501840"/>
              </p:ext>
            </p:extLst>
          </p:nvPr>
        </p:nvGraphicFramePr>
        <p:xfrm>
          <a:off x="3335288" y="3075517"/>
          <a:ext cx="1524744" cy="5695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64" name="Equation" r:id="rId11" imgW="685800" imgH="253800" progId="Equation.3">
                  <p:embed/>
                </p:oleObj>
              </mc:Choice>
              <mc:Fallback>
                <p:oleObj name="Equation" r:id="rId11" imgW="6858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5288" y="3075517"/>
                        <a:ext cx="1524744" cy="5695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587" name="Object 9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3155446"/>
              </p:ext>
            </p:extLst>
          </p:nvPr>
        </p:nvGraphicFramePr>
        <p:xfrm>
          <a:off x="138113" y="3657600"/>
          <a:ext cx="15367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65" name="公式" r:id="rId13" imgW="672840" imgH="228600" progId="Equation.3">
                  <p:embed/>
                </p:oleObj>
              </mc:Choice>
              <mc:Fallback>
                <p:oleObj name="公式" r:id="rId13" imgW="6728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113" y="3657600"/>
                        <a:ext cx="1536700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588" name="Object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8906910"/>
              </p:ext>
            </p:extLst>
          </p:nvPr>
        </p:nvGraphicFramePr>
        <p:xfrm>
          <a:off x="1679575" y="3581400"/>
          <a:ext cx="1393825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66" name="公式" r:id="rId15" imgW="609480" imgH="253800" progId="Equation.3">
                  <p:embed/>
                </p:oleObj>
              </mc:Choice>
              <mc:Fallback>
                <p:oleObj name="公式" r:id="rId15" imgW="6094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9575" y="3581400"/>
                        <a:ext cx="1393825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465900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9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9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95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95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9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9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9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9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9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9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19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19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19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19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19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19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19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19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2" grpId="0" autoUpdateAnimBg="0"/>
      <p:bldP spid="319493" grpId="0" autoUpdateAnimBg="0"/>
      <p:bldP spid="319581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逻辑函数的</a:t>
            </a:r>
            <a:r>
              <a:rPr lang="en-US" altLang="zh-CN" dirty="0"/>
              <a:t>Q-M</a:t>
            </a:r>
            <a:r>
              <a:rPr lang="zh-CN" altLang="en-US" dirty="0"/>
              <a:t>法化简</a:t>
            </a:r>
          </a:p>
        </p:txBody>
      </p:sp>
      <p:sp>
        <p:nvSpPr>
          <p:cNvPr id="13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A4984-6CA7-47B6-9E8E-DFA0C2751C81}" type="slidenum">
              <a:rPr lang="en-US" altLang="zh-CN"/>
              <a:pPr/>
              <a:t>67</a:t>
            </a:fld>
            <a:endParaRPr lang="en-US" altLang="zh-CN"/>
          </a:p>
        </p:txBody>
      </p:sp>
      <p:sp>
        <p:nvSpPr>
          <p:cNvPr id="317444" name="Rectangle 4"/>
          <p:cNvSpPr>
            <a:spLocks noChangeArrowheads="1"/>
          </p:cNvSpPr>
          <p:nvPr/>
        </p:nvSpPr>
        <p:spPr bwMode="auto">
          <a:xfrm>
            <a:off x="685800" y="1600200"/>
            <a:ext cx="770255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600" dirty="0">
                <a:latin typeface="华文新魏" pitchFamily="2" charset="-122"/>
                <a:ea typeface="华文新魏" pitchFamily="2" charset="-122"/>
              </a:rPr>
              <a:t>由于卡诺图不便用计算机处理，计算机处理表格比较方便，作出</a:t>
            </a:r>
            <a:r>
              <a:rPr lang="en-US" altLang="zh-CN" sz="2600" dirty="0">
                <a:latin typeface="华文新魏" pitchFamily="2" charset="-122"/>
                <a:ea typeface="华文新魏" pitchFamily="2" charset="-122"/>
              </a:rPr>
              <a:t>P</a:t>
            </a:r>
            <a:r>
              <a:rPr lang="zh-CN" altLang="en-US" sz="2600" dirty="0">
                <a:latin typeface="华文新魏" pitchFamily="2" charset="-122"/>
                <a:ea typeface="华文新魏" pitchFamily="2" charset="-122"/>
              </a:rPr>
              <a:t>项和最小项的对应表</a:t>
            </a:r>
          </a:p>
        </p:txBody>
      </p:sp>
      <p:grpSp>
        <p:nvGrpSpPr>
          <p:cNvPr id="317532" name="Group 92"/>
          <p:cNvGrpSpPr>
            <a:grpSpLocks/>
          </p:cNvGrpSpPr>
          <p:nvPr/>
        </p:nvGrpSpPr>
        <p:grpSpPr bwMode="auto">
          <a:xfrm>
            <a:off x="1295400" y="2667000"/>
            <a:ext cx="6600825" cy="3625850"/>
            <a:chOff x="748" y="1328"/>
            <a:chExt cx="4158" cy="2284"/>
          </a:xfrm>
        </p:grpSpPr>
        <p:grpSp>
          <p:nvGrpSpPr>
            <p:cNvPr id="317533" name="Group 93"/>
            <p:cNvGrpSpPr>
              <a:grpSpLocks/>
            </p:cNvGrpSpPr>
            <p:nvPr/>
          </p:nvGrpSpPr>
          <p:grpSpPr bwMode="auto">
            <a:xfrm>
              <a:off x="748" y="1552"/>
              <a:ext cx="4158" cy="2060"/>
              <a:chOff x="748" y="1525"/>
              <a:chExt cx="4158" cy="2060"/>
            </a:xfrm>
          </p:grpSpPr>
          <p:grpSp>
            <p:nvGrpSpPr>
              <p:cNvPr id="317534" name="Group 94"/>
              <p:cNvGrpSpPr>
                <a:grpSpLocks/>
              </p:cNvGrpSpPr>
              <p:nvPr/>
            </p:nvGrpSpPr>
            <p:grpSpPr bwMode="auto">
              <a:xfrm>
                <a:off x="1066" y="1842"/>
                <a:ext cx="3840" cy="1743"/>
                <a:chOff x="1066" y="1823"/>
                <a:chExt cx="3840" cy="1743"/>
              </a:xfrm>
            </p:grpSpPr>
            <p:sp>
              <p:nvSpPr>
                <p:cNvPr id="317535" name="Rectangle 95"/>
                <p:cNvSpPr>
                  <a:spLocks noChangeArrowheads="1"/>
                </p:cNvSpPr>
                <p:nvPr/>
              </p:nvSpPr>
              <p:spPr bwMode="auto">
                <a:xfrm>
                  <a:off x="4479" y="3317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17536" name="Rectangle 96"/>
                <p:cNvSpPr>
                  <a:spLocks noChangeArrowheads="1"/>
                </p:cNvSpPr>
                <p:nvPr/>
              </p:nvSpPr>
              <p:spPr bwMode="auto">
                <a:xfrm>
                  <a:off x="4053" y="3317"/>
                  <a:ext cx="426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17537" name="Rectangle 97"/>
                <p:cNvSpPr>
                  <a:spLocks noChangeArrowheads="1"/>
                </p:cNvSpPr>
                <p:nvPr/>
              </p:nvSpPr>
              <p:spPr bwMode="auto">
                <a:xfrm>
                  <a:off x="3626" y="3317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17538" name="Rectangle 98"/>
                <p:cNvSpPr>
                  <a:spLocks noChangeArrowheads="1"/>
                </p:cNvSpPr>
                <p:nvPr/>
              </p:nvSpPr>
              <p:spPr bwMode="auto">
                <a:xfrm>
                  <a:off x="3199" y="3317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17539" name="Rectangle 99"/>
                <p:cNvSpPr>
                  <a:spLocks noChangeArrowheads="1"/>
                </p:cNvSpPr>
                <p:nvPr/>
              </p:nvSpPr>
              <p:spPr bwMode="auto">
                <a:xfrm>
                  <a:off x="2773" y="3317"/>
                  <a:ext cx="426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17540" name="Rectangle 100"/>
                <p:cNvSpPr>
                  <a:spLocks noChangeArrowheads="1"/>
                </p:cNvSpPr>
                <p:nvPr/>
              </p:nvSpPr>
              <p:spPr bwMode="auto">
                <a:xfrm>
                  <a:off x="2346" y="3317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17541" name="Rectangle 101"/>
                <p:cNvSpPr>
                  <a:spLocks noChangeArrowheads="1"/>
                </p:cNvSpPr>
                <p:nvPr/>
              </p:nvSpPr>
              <p:spPr bwMode="auto">
                <a:xfrm>
                  <a:off x="1919" y="3317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17542" name="Rectangle 102"/>
                <p:cNvSpPr>
                  <a:spLocks noChangeArrowheads="1"/>
                </p:cNvSpPr>
                <p:nvPr/>
              </p:nvSpPr>
              <p:spPr bwMode="auto">
                <a:xfrm>
                  <a:off x="1493" y="3317"/>
                  <a:ext cx="426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17543" name="Rectangle 103"/>
                <p:cNvSpPr>
                  <a:spLocks noChangeArrowheads="1"/>
                </p:cNvSpPr>
                <p:nvPr/>
              </p:nvSpPr>
              <p:spPr bwMode="auto">
                <a:xfrm>
                  <a:off x="1066" y="3317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17544" name="Rectangle 104"/>
                <p:cNvSpPr>
                  <a:spLocks noChangeArrowheads="1"/>
                </p:cNvSpPr>
                <p:nvPr/>
              </p:nvSpPr>
              <p:spPr bwMode="auto">
                <a:xfrm>
                  <a:off x="4479" y="3068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17545" name="Rectangle 105"/>
                <p:cNvSpPr>
                  <a:spLocks noChangeArrowheads="1"/>
                </p:cNvSpPr>
                <p:nvPr/>
              </p:nvSpPr>
              <p:spPr bwMode="auto">
                <a:xfrm>
                  <a:off x="4053" y="3068"/>
                  <a:ext cx="426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17546" name="Rectangle 106"/>
                <p:cNvSpPr>
                  <a:spLocks noChangeArrowheads="1"/>
                </p:cNvSpPr>
                <p:nvPr/>
              </p:nvSpPr>
              <p:spPr bwMode="auto">
                <a:xfrm>
                  <a:off x="3626" y="3068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17547" name="Rectangle 107"/>
                <p:cNvSpPr>
                  <a:spLocks noChangeArrowheads="1"/>
                </p:cNvSpPr>
                <p:nvPr/>
              </p:nvSpPr>
              <p:spPr bwMode="auto">
                <a:xfrm>
                  <a:off x="3199" y="3068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17548" name="Rectangle 108"/>
                <p:cNvSpPr>
                  <a:spLocks noChangeArrowheads="1"/>
                </p:cNvSpPr>
                <p:nvPr/>
              </p:nvSpPr>
              <p:spPr bwMode="auto">
                <a:xfrm>
                  <a:off x="2773" y="3068"/>
                  <a:ext cx="426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17549" name="Rectangle 109"/>
                <p:cNvSpPr>
                  <a:spLocks noChangeArrowheads="1"/>
                </p:cNvSpPr>
                <p:nvPr/>
              </p:nvSpPr>
              <p:spPr bwMode="auto">
                <a:xfrm>
                  <a:off x="2346" y="3068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17550" name="Rectangle 110"/>
                <p:cNvSpPr>
                  <a:spLocks noChangeArrowheads="1"/>
                </p:cNvSpPr>
                <p:nvPr/>
              </p:nvSpPr>
              <p:spPr bwMode="auto">
                <a:xfrm>
                  <a:off x="1919" y="3068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17551" name="Rectangle 111"/>
                <p:cNvSpPr>
                  <a:spLocks noChangeArrowheads="1"/>
                </p:cNvSpPr>
                <p:nvPr/>
              </p:nvSpPr>
              <p:spPr bwMode="auto">
                <a:xfrm>
                  <a:off x="1493" y="3068"/>
                  <a:ext cx="426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17552" name="Rectangle 112"/>
                <p:cNvSpPr>
                  <a:spLocks noChangeArrowheads="1"/>
                </p:cNvSpPr>
                <p:nvPr/>
              </p:nvSpPr>
              <p:spPr bwMode="auto">
                <a:xfrm>
                  <a:off x="1066" y="3068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17553" name="Rectangle 113"/>
                <p:cNvSpPr>
                  <a:spLocks noChangeArrowheads="1"/>
                </p:cNvSpPr>
                <p:nvPr/>
              </p:nvSpPr>
              <p:spPr bwMode="auto">
                <a:xfrm>
                  <a:off x="4479" y="2819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17554" name="Rectangle 114"/>
                <p:cNvSpPr>
                  <a:spLocks noChangeArrowheads="1"/>
                </p:cNvSpPr>
                <p:nvPr/>
              </p:nvSpPr>
              <p:spPr bwMode="auto">
                <a:xfrm>
                  <a:off x="4053" y="2819"/>
                  <a:ext cx="426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17555" name="Rectangle 115"/>
                <p:cNvSpPr>
                  <a:spLocks noChangeArrowheads="1"/>
                </p:cNvSpPr>
                <p:nvPr/>
              </p:nvSpPr>
              <p:spPr bwMode="auto">
                <a:xfrm>
                  <a:off x="3626" y="2819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17556" name="Rectangle 116"/>
                <p:cNvSpPr>
                  <a:spLocks noChangeArrowheads="1"/>
                </p:cNvSpPr>
                <p:nvPr/>
              </p:nvSpPr>
              <p:spPr bwMode="auto">
                <a:xfrm>
                  <a:off x="3199" y="2819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17557" name="Rectangle 117"/>
                <p:cNvSpPr>
                  <a:spLocks noChangeArrowheads="1"/>
                </p:cNvSpPr>
                <p:nvPr/>
              </p:nvSpPr>
              <p:spPr bwMode="auto">
                <a:xfrm>
                  <a:off x="2773" y="2819"/>
                  <a:ext cx="426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17558" name="Rectangle 118"/>
                <p:cNvSpPr>
                  <a:spLocks noChangeArrowheads="1"/>
                </p:cNvSpPr>
                <p:nvPr/>
              </p:nvSpPr>
              <p:spPr bwMode="auto">
                <a:xfrm>
                  <a:off x="2346" y="2819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17559" name="Rectangle 119"/>
                <p:cNvSpPr>
                  <a:spLocks noChangeArrowheads="1"/>
                </p:cNvSpPr>
                <p:nvPr/>
              </p:nvSpPr>
              <p:spPr bwMode="auto">
                <a:xfrm>
                  <a:off x="1919" y="2819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17560" name="Rectangle 120"/>
                <p:cNvSpPr>
                  <a:spLocks noChangeArrowheads="1"/>
                </p:cNvSpPr>
                <p:nvPr/>
              </p:nvSpPr>
              <p:spPr bwMode="auto">
                <a:xfrm>
                  <a:off x="1493" y="2819"/>
                  <a:ext cx="426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17561" name="Rectangle 121"/>
                <p:cNvSpPr>
                  <a:spLocks noChangeArrowheads="1"/>
                </p:cNvSpPr>
                <p:nvPr/>
              </p:nvSpPr>
              <p:spPr bwMode="auto">
                <a:xfrm>
                  <a:off x="1066" y="2819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17562" name="Rectangle 122"/>
                <p:cNvSpPr>
                  <a:spLocks noChangeArrowheads="1"/>
                </p:cNvSpPr>
                <p:nvPr/>
              </p:nvSpPr>
              <p:spPr bwMode="auto">
                <a:xfrm>
                  <a:off x="4479" y="2570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17563" name="Rectangle 123"/>
                <p:cNvSpPr>
                  <a:spLocks noChangeArrowheads="1"/>
                </p:cNvSpPr>
                <p:nvPr/>
              </p:nvSpPr>
              <p:spPr bwMode="auto">
                <a:xfrm>
                  <a:off x="4053" y="2570"/>
                  <a:ext cx="426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17564" name="Rectangle 124"/>
                <p:cNvSpPr>
                  <a:spLocks noChangeArrowheads="1"/>
                </p:cNvSpPr>
                <p:nvPr/>
              </p:nvSpPr>
              <p:spPr bwMode="auto">
                <a:xfrm>
                  <a:off x="3626" y="2570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17565" name="Rectangle 125"/>
                <p:cNvSpPr>
                  <a:spLocks noChangeArrowheads="1"/>
                </p:cNvSpPr>
                <p:nvPr/>
              </p:nvSpPr>
              <p:spPr bwMode="auto">
                <a:xfrm>
                  <a:off x="3199" y="2570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17566" name="Rectangle 126"/>
                <p:cNvSpPr>
                  <a:spLocks noChangeArrowheads="1"/>
                </p:cNvSpPr>
                <p:nvPr/>
              </p:nvSpPr>
              <p:spPr bwMode="auto">
                <a:xfrm>
                  <a:off x="2773" y="2570"/>
                  <a:ext cx="426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17567" name="Rectangle 127"/>
                <p:cNvSpPr>
                  <a:spLocks noChangeArrowheads="1"/>
                </p:cNvSpPr>
                <p:nvPr/>
              </p:nvSpPr>
              <p:spPr bwMode="auto">
                <a:xfrm>
                  <a:off x="2346" y="2570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17568" name="Rectangle 128"/>
                <p:cNvSpPr>
                  <a:spLocks noChangeArrowheads="1"/>
                </p:cNvSpPr>
                <p:nvPr/>
              </p:nvSpPr>
              <p:spPr bwMode="auto">
                <a:xfrm>
                  <a:off x="1919" y="2570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17569" name="Rectangle 129"/>
                <p:cNvSpPr>
                  <a:spLocks noChangeArrowheads="1"/>
                </p:cNvSpPr>
                <p:nvPr/>
              </p:nvSpPr>
              <p:spPr bwMode="auto">
                <a:xfrm>
                  <a:off x="1493" y="2570"/>
                  <a:ext cx="426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17570" name="Rectangle 130"/>
                <p:cNvSpPr>
                  <a:spLocks noChangeArrowheads="1"/>
                </p:cNvSpPr>
                <p:nvPr/>
              </p:nvSpPr>
              <p:spPr bwMode="auto">
                <a:xfrm>
                  <a:off x="1066" y="2570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17571" name="Rectangle 131"/>
                <p:cNvSpPr>
                  <a:spLocks noChangeArrowheads="1"/>
                </p:cNvSpPr>
                <p:nvPr/>
              </p:nvSpPr>
              <p:spPr bwMode="auto">
                <a:xfrm>
                  <a:off x="4479" y="2321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17572" name="Rectangle 132"/>
                <p:cNvSpPr>
                  <a:spLocks noChangeArrowheads="1"/>
                </p:cNvSpPr>
                <p:nvPr/>
              </p:nvSpPr>
              <p:spPr bwMode="auto">
                <a:xfrm>
                  <a:off x="4053" y="2321"/>
                  <a:ext cx="426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17573" name="Rectangle 133"/>
                <p:cNvSpPr>
                  <a:spLocks noChangeArrowheads="1"/>
                </p:cNvSpPr>
                <p:nvPr/>
              </p:nvSpPr>
              <p:spPr bwMode="auto">
                <a:xfrm>
                  <a:off x="3626" y="2321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17574" name="Rectangle 134"/>
                <p:cNvSpPr>
                  <a:spLocks noChangeArrowheads="1"/>
                </p:cNvSpPr>
                <p:nvPr/>
              </p:nvSpPr>
              <p:spPr bwMode="auto">
                <a:xfrm>
                  <a:off x="3199" y="2321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17575" name="Rectangle 135"/>
                <p:cNvSpPr>
                  <a:spLocks noChangeArrowheads="1"/>
                </p:cNvSpPr>
                <p:nvPr/>
              </p:nvSpPr>
              <p:spPr bwMode="auto">
                <a:xfrm>
                  <a:off x="2773" y="2321"/>
                  <a:ext cx="426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17576" name="Rectangle 136"/>
                <p:cNvSpPr>
                  <a:spLocks noChangeArrowheads="1"/>
                </p:cNvSpPr>
                <p:nvPr/>
              </p:nvSpPr>
              <p:spPr bwMode="auto">
                <a:xfrm>
                  <a:off x="2346" y="2321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17577" name="Rectangle 137"/>
                <p:cNvSpPr>
                  <a:spLocks noChangeArrowheads="1"/>
                </p:cNvSpPr>
                <p:nvPr/>
              </p:nvSpPr>
              <p:spPr bwMode="auto">
                <a:xfrm>
                  <a:off x="1919" y="2321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17578" name="Rectangle 138"/>
                <p:cNvSpPr>
                  <a:spLocks noChangeArrowheads="1"/>
                </p:cNvSpPr>
                <p:nvPr/>
              </p:nvSpPr>
              <p:spPr bwMode="auto">
                <a:xfrm>
                  <a:off x="1493" y="2321"/>
                  <a:ext cx="426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17579" name="Rectangle 139"/>
                <p:cNvSpPr>
                  <a:spLocks noChangeArrowheads="1"/>
                </p:cNvSpPr>
                <p:nvPr/>
              </p:nvSpPr>
              <p:spPr bwMode="auto">
                <a:xfrm>
                  <a:off x="1066" y="2321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17580" name="Rectangle 140"/>
                <p:cNvSpPr>
                  <a:spLocks noChangeArrowheads="1"/>
                </p:cNvSpPr>
                <p:nvPr/>
              </p:nvSpPr>
              <p:spPr bwMode="auto">
                <a:xfrm>
                  <a:off x="4479" y="2072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17581" name="Rectangle 141"/>
                <p:cNvSpPr>
                  <a:spLocks noChangeArrowheads="1"/>
                </p:cNvSpPr>
                <p:nvPr/>
              </p:nvSpPr>
              <p:spPr bwMode="auto">
                <a:xfrm>
                  <a:off x="4053" y="2072"/>
                  <a:ext cx="426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17582" name="Rectangle 142"/>
                <p:cNvSpPr>
                  <a:spLocks noChangeArrowheads="1"/>
                </p:cNvSpPr>
                <p:nvPr/>
              </p:nvSpPr>
              <p:spPr bwMode="auto">
                <a:xfrm>
                  <a:off x="3626" y="2072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17583" name="Rectangle 143"/>
                <p:cNvSpPr>
                  <a:spLocks noChangeArrowheads="1"/>
                </p:cNvSpPr>
                <p:nvPr/>
              </p:nvSpPr>
              <p:spPr bwMode="auto">
                <a:xfrm>
                  <a:off x="3199" y="2072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17584" name="Rectangle 144"/>
                <p:cNvSpPr>
                  <a:spLocks noChangeArrowheads="1"/>
                </p:cNvSpPr>
                <p:nvPr/>
              </p:nvSpPr>
              <p:spPr bwMode="auto">
                <a:xfrm>
                  <a:off x="2773" y="2072"/>
                  <a:ext cx="426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17585" name="Rectangle 145"/>
                <p:cNvSpPr>
                  <a:spLocks noChangeArrowheads="1"/>
                </p:cNvSpPr>
                <p:nvPr/>
              </p:nvSpPr>
              <p:spPr bwMode="auto">
                <a:xfrm>
                  <a:off x="2346" y="2072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17586" name="Rectangle 146"/>
                <p:cNvSpPr>
                  <a:spLocks noChangeArrowheads="1"/>
                </p:cNvSpPr>
                <p:nvPr/>
              </p:nvSpPr>
              <p:spPr bwMode="auto">
                <a:xfrm>
                  <a:off x="1919" y="2072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17587" name="Rectangle 147"/>
                <p:cNvSpPr>
                  <a:spLocks noChangeArrowheads="1"/>
                </p:cNvSpPr>
                <p:nvPr/>
              </p:nvSpPr>
              <p:spPr bwMode="auto">
                <a:xfrm>
                  <a:off x="1493" y="2072"/>
                  <a:ext cx="426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17588" name="Rectangle 148"/>
                <p:cNvSpPr>
                  <a:spLocks noChangeArrowheads="1"/>
                </p:cNvSpPr>
                <p:nvPr/>
              </p:nvSpPr>
              <p:spPr bwMode="auto">
                <a:xfrm>
                  <a:off x="1066" y="2072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17589" name="Rectangle 149"/>
                <p:cNvSpPr>
                  <a:spLocks noChangeArrowheads="1"/>
                </p:cNvSpPr>
                <p:nvPr/>
              </p:nvSpPr>
              <p:spPr bwMode="auto">
                <a:xfrm>
                  <a:off x="4479" y="1823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17590" name="Rectangle 150"/>
                <p:cNvSpPr>
                  <a:spLocks noChangeArrowheads="1"/>
                </p:cNvSpPr>
                <p:nvPr/>
              </p:nvSpPr>
              <p:spPr bwMode="auto">
                <a:xfrm>
                  <a:off x="4053" y="1823"/>
                  <a:ext cx="426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17591" name="Rectangle 151"/>
                <p:cNvSpPr>
                  <a:spLocks noChangeArrowheads="1"/>
                </p:cNvSpPr>
                <p:nvPr/>
              </p:nvSpPr>
              <p:spPr bwMode="auto">
                <a:xfrm>
                  <a:off x="3626" y="1823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17592" name="Rectangle 152"/>
                <p:cNvSpPr>
                  <a:spLocks noChangeArrowheads="1"/>
                </p:cNvSpPr>
                <p:nvPr/>
              </p:nvSpPr>
              <p:spPr bwMode="auto">
                <a:xfrm>
                  <a:off x="3199" y="1823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17593" name="Rectangle 153"/>
                <p:cNvSpPr>
                  <a:spLocks noChangeArrowheads="1"/>
                </p:cNvSpPr>
                <p:nvPr/>
              </p:nvSpPr>
              <p:spPr bwMode="auto">
                <a:xfrm>
                  <a:off x="2773" y="1823"/>
                  <a:ext cx="426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17594" name="Rectangle 154"/>
                <p:cNvSpPr>
                  <a:spLocks noChangeArrowheads="1"/>
                </p:cNvSpPr>
                <p:nvPr/>
              </p:nvSpPr>
              <p:spPr bwMode="auto">
                <a:xfrm>
                  <a:off x="2346" y="1823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17595" name="Rectangle 155"/>
                <p:cNvSpPr>
                  <a:spLocks noChangeArrowheads="1"/>
                </p:cNvSpPr>
                <p:nvPr/>
              </p:nvSpPr>
              <p:spPr bwMode="auto">
                <a:xfrm>
                  <a:off x="1919" y="1823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17596" name="Rectangle 156"/>
                <p:cNvSpPr>
                  <a:spLocks noChangeArrowheads="1"/>
                </p:cNvSpPr>
                <p:nvPr/>
              </p:nvSpPr>
              <p:spPr bwMode="auto">
                <a:xfrm>
                  <a:off x="1493" y="1823"/>
                  <a:ext cx="426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17597" name="Rectangle 157"/>
                <p:cNvSpPr>
                  <a:spLocks noChangeArrowheads="1"/>
                </p:cNvSpPr>
                <p:nvPr/>
              </p:nvSpPr>
              <p:spPr bwMode="auto">
                <a:xfrm>
                  <a:off x="1066" y="1823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17598" name="Line 158"/>
                <p:cNvSpPr>
                  <a:spLocks noChangeShapeType="1"/>
                </p:cNvSpPr>
                <p:nvPr/>
              </p:nvSpPr>
              <p:spPr bwMode="auto">
                <a:xfrm>
                  <a:off x="1066" y="1823"/>
                  <a:ext cx="3840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599" name="Line 159"/>
                <p:cNvSpPr>
                  <a:spLocks noChangeShapeType="1"/>
                </p:cNvSpPr>
                <p:nvPr/>
              </p:nvSpPr>
              <p:spPr bwMode="auto">
                <a:xfrm>
                  <a:off x="1066" y="2072"/>
                  <a:ext cx="38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600" name="Line 160"/>
                <p:cNvSpPr>
                  <a:spLocks noChangeShapeType="1"/>
                </p:cNvSpPr>
                <p:nvPr/>
              </p:nvSpPr>
              <p:spPr bwMode="auto">
                <a:xfrm>
                  <a:off x="1066" y="2321"/>
                  <a:ext cx="38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601" name="Line 161"/>
                <p:cNvSpPr>
                  <a:spLocks noChangeShapeType="1"/>
                </p:cNvSpPr>
                <p:nvPr/>
              </p:nvSpPr>
              <p:spPr bwMode="auto">
                <a:xfrm>
                  <a:off x="1066" y="2570"/>
                  <a:ext cx="38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602" name="Line 162"/>
                <p:cNvSpPr>
                  <a:spLocks noChangeShapeType="1"/>
                </p:cNvSpPr>
                <p:nvPr/>
              </p:nvSpPr>
              <p:spPr bwMode="auto">
                <a:xfrm>
                  <a:off x="1066" y="2819"/>
                  <a:ext cx="38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603" name="Line 163"/>
                <p:cNvSpPr>
                  <a:spLocks noChangeShapeType="1"/>
                </p:cNvSpPr>
                <p:nvPr/>
              </p:nvSpPr>
              <p:spPr bwMode="auto">
                <a:xfrm>
                  <a:off x="1066" y="3068"/>
                  <a:ext cx="38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604" name="Line 164"/>
                <p:cNvSpPr>
                  <a:spLocks noChangeShapeType="1"/>
                </p:cNvSpPr>
                <p:nvPr/>
              </p:nvSpPr>
              <p:spPr bwMode="auto">
                <a:xfrm>
                  <a:off x="1066" y="3317"/>
                  <a:ext cx="38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605" name="Line 165"/>
                <p:cNvSpPr>
                  <a:spLocks noChangeShapeType="1"/>
                </p:cNvSpPr>
                <p:nvPr/>
              </p:nvSpPr>
              <p:spPr bwMode="auto">
                <a:xfrm>
                  <a:off x="1066" y="3566"/>
                  <a:ext cx="3840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606" name="Line 166"/>
                <p:cNvSpPr>
                  <a:spLocks noChangeShapeType="1"/>
                </p:cNvSpPr>
                <p:nvPr/>
              </p:nvSpPr>
              <p:spPr bwMode="auto">
                <a:xfrm>
                  <a:off x="1066" y="1823"/>
                  <a:ext cx="0" cy="1743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607" name="Line 167"/>
                <p:cNvSpPr>
                  <a:spLocks noChangeShapeType="1"/>
                </p:cNvSpPr>
                <p:nvPr/>
              </p:nvSpPr>
              <p:spPr bwMode="auto">
                <a:xfrm>
                  <a:off x="1493" y="1823"/>
                  <a:ext cx="0" cy="174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608" name="Line 168"/>
                <p:cNvSpPr>
                  <a:spLocks noChangeShapeType="1"/>
                </p:cNvSpPr>
                <p:nvPr/>
              </p:nvSpPr>
              <p:spPr bwMode="auto">
                <a:xfrm>
                  <a:off x="1919" y="1823"/>
                  <a:ext cx="0" cy="174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609" name="Line 169"/>
                <p:cNvSpPr>
                  <a:spLocks noChangeShapeType="1"/>
                </p:cNvSpPr>
                <p:nvPr/>
              </p:nvSpPr>
              <p:spPr bwMode="auto">
                <a:xfrm>
                  <a:off x="2346" y="1823"/>
                  <a:ext cx="0" cy="174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610" name="Line 170"/>
                <p:cNvSpPr>
                  <a:spLocks noChangeShapeType="1"/>
                </p:cNvSpPr>
                <p:nvPr/>
              </p:nvSpPr>
              <p:spPr bwMode="auto">
                <a:xfrm>
                  <a:off x="2773" y="1823"/>
                  <a:ext cx="0" cy="174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611" name="Line 171"/>
                <p:cNvSpPr>
                  <a:spLocks noChangeShapeType="1"/>
                </p:cNvSpPr>
                <p:nvPr/>
              </p:nvSpPr>
              <p:spPr bwMode="auto">
                <a:xfrm>
                  <a:off x="3199" y="1823"/>
                  <a:ext cx="0" cy="174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612" name="Line 172"/>
                <p:cNvSpPr>
                  <a:spLocks noChangeShapeType="1"/>
                </p:cNvSpPr>
                <p:nvPr/>
              </p:nvSpPr>
              <p:spPr bwMode="auto">
                <a:xfrm>
                  <a:off x="3626" y="1823"/>
                  <a:ext cx="0" cy="174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613" name="Line 173"/>
                <p:cNvSpPr>
                  <a:spLocks noChangeShapeType="1"/>
                </p:cNvSpPr>
                <p:nvPr/>
              </p:nvSpPr>
              <p:spPr bwMode="auto">
                <a:xfrm>
                  <a:off x="4053" y="1823"/>
                  <a:ext cx="0" cy="174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614" name="Line 174"/>
                <p:cNvSpPr>
                  <a:spLocks noChangeShapeType="1"/>
                </p:cNvSpPr>
                <p:nvPr/>
              </p:nvSpPr>
              <p:spPr bwMode="auto">
                <a:xfrm>
                  <a:off x="4479" y="1823"/>
                  <a:ext cx="0" cy="174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7615" name="Line 175"/>
                <p:cNvSpPr>
                  <a:spLocks noChangeShapeType="1"/>
                </p:cNvSpPr>
                <p:nvPr/>
              </p:nvSpPr>
              <p:spPr bwMode="auto">
                <a:xfrm>
                  <a:off x="4906" y="1823"/>
                  <a:ext cx="0" cy="1743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17616" name="Line 176"/>
              <p:cNvSpPr>
                <a:spLocks noChangeShapeType="1"/>
              </p:cNvSpPr>
              <p:nvPr/>
            </p:nvSpPr>
            <p:spPr bwMode="auto">
              <a:xfrm flipH="1" flipV="1">
                <a:off x="748" y="1525"/>
                <a:ext cx="318" cy="31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17617" name="Rectangle 177"/>
            <p:cNvSpPr>
              <a:spLocks noChangeArrowheads="1"/>
            </p:cNvSpPr>
            <p:nvPr/>
          </p:nvSpPr>
          <p:spPr bwMode="auto">
            <a:xfrm>
              <a:off x="2603" y="1328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kumimoji="0" lang="zh-CN" altLang="zh-CN">
                <a:latin typeface="Tahoma" pitchFamily="34" charset="0"/>
              </a:endParaRPr>
            </a:p>
          </p:txBody>
        </p:sp>
      </p:grpSp>
      <p:grpSp>
        <p:nvGrpSpPr>
          <p:cNvPr id="317618" name="Group 178"/>
          <p:cNvGrpSpPr>
            <a:grpSpLocks/>
          </p:cNvGrpSpPr>
          <p:nvPr/>
        </p:nvGrpSpPr>
        <p:grpSpPr bwMode="auto">
          <a:xfrm>
            <a:off x="468313" y="2671764"/>
            <a:ext cx="2297113" cy="1403352"/>
            <a:chOff x="227" y="1331"/>
            <a:chExt cx="1447" cy="884"/>
          </a:xfrm>
        </p:grpSpPr>
        <p:sp>
          <p:nvSpPr>
            <p:cNvPr id="317619" name="Rectangle 179"/>
            <p:cNvSpPr>
              <a:spLocks noChangeArrowheads="1"/>
            </p:cNvSpPr>
            <p:nvPr/>
          </p:nvSpPr>
          <p:spPr bwMode="auto">
            <a:xfrm>
              <a:off x="227" y="1692"/>
              <a:ext cx="552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zh-CN" altLang="en-US">
                  <a:latin typeface="华文新魏" pitchFamily="2" charset="-122"/>
                  <a:ea typeface="华文新魏" pitchFamily="2" charset="-122"/>
                </a:rPr>
                <a:t>质蕴</a:t>
              </a:r>
              <a:endParaRPr kumimoji="0" lang="en-US" altLang="zh-CN">
                <a:latin typeface="华文新魏" pitchFamily="2" charset="-122"/>
                <a:ea typeface="华文新魏" pitchFamily="2" charset="-122"/>
              </a:endParaRPr>
            </a:p>
            <a:p>
              <a:r>
                <a:rPr kumimoji="0" lang="zh-CN" altLang="en-US">
                  <a:latin typeface="华文新魏" pitchFamily="2" charset="-122"/>
                  <a:ea typeface="华文新魏" pitchFamily="2" charset="-122"/>
                </a:rPr>
                <a:t>涵项 </a:t>
              </a:r>
            </a:p>
          </p:txBody>
        </p:sp>
        <p:sp>
          <p:nvSpPr>
            <p:cNvPr id="317620" name="Rectangle 180"/>
            <p:cNvSpPr>
              <a:spLocks noChangeArrowheads="1"/>
            </p:cNvSpPr>
            <p:nvPr/>
          </p:nvSpPr>
          <p:spPr bwMode="auto">
            <a:xfrm>
              <a:off x="922" y="1331"/>
              <a:ext cx="7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zh-CN" altLang="en-US">
                  <a:latin typeface="华文新魏" pitchFamily="2" charset="-122"/>
                  <a:ea typeface="华文新魏" pitchFamily="2" charset="-122"/>
                </a:rPr>
                <a:t>最小项 </a:t>
              </a:r>
            </a:p>
          </p:txBody>
        </p:sp>
      </p:grpSp>
      <p:grpSp>
        <p:nvGrpSpPr>
          <p:cNvPr id="317621" name="Group 181"/>
          <p:cNvGrpSpPr>
            <a:grpSpLocks/>
          </p:cNvGrpSpPr>
          <p:nvPr/>
        </p:nvGrpSpPr>
        <p:grpSpPr bwMode="auto">
          <a:xfrm>
            <a:off x="1344613" y="3051175"/>
            <a:ext cx="6573837" cy="3246438"/>
            <a:chOff x="779" y="1570"/>
            <a:chExt cx="4141" cy="2045"/>
          </a:xfrm>
        </p:grpSpPr>
        <p:grpSp>
          <p:nvGrpSpPr>
            <p:cNvPr id="317622" name="Group 182"/>
            <p:cNvGrpSpPr>
              <a:grpSpLocks/>
            </p:cNvGrpSpPr>
            <p:nvPr/>
          </p:nvGrpSpPr>
          <p:grpSpPr bwMode="auto">
            <a:xfrm>
              <a:off x="779" y="1827"/>
              <a:ext cx="313" cy="1788"/>
              <a:chOff x="779" y="1827"/>
              <a:chExt cx="313" cy="1788"/>
            </a:xfrm>
          </p:grpSpPr>
          <p:sp>
            <p:nvSpPr>
              <p:cNvPr id="317623" name="Rectangle 183"/>
              <p:cNvSpPr>
                <a:spLocks noChangeArrowheads="1"/>
              </p:cNvSpPr>
              <p:nvPr/>
            </p:nvSpPr>
            <p:spPr bwMode="auto">
              <a:xfrm>
                <a:off x="793" y="1827"/>
                <a:ext cx="29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zh-CN" b="1">
                    <a:cs typeface="Times New Roman" pitchFamily="18" charset="0"/>
                  </a:rPr>
                  <a:t>P</a:t>
                </a:r>
                <a:r>
                  <a:rPr kumimoji="0" lang="en-US" altLang="zh-CN" b="1" baseline="-30000"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317624" name="Rectangle 184"/>
              <p:cNvSpPr>
                <a:spLocks noChangeArrowheads="1"/>
              </p:cNvSpPr>
              <p:nvPr/>
            </p:nvSpPr>
            <p:spPr bwMode="auto">
              <a:xfrm>
                <a:off x="779" y="2069"/>
                <a:ext cx="29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zh-CN" b="1">
                    <a:cs typeface="Times New Roman" pitchFamily="18" charset="0"/>
                  </a:rPr>
                  <a:t>P</a:t>
                </a:r>
                <a:r>
                  <a:rPr kumimoji="0" lang="en-US" altLang="zh-CN" b="1" baseline="-30000"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317625" name="Rectangle 185"/>
              <p:cNvSpPr>
                <a:spLocks noChangeArrowheads="1"/>
              </p:cNvSpPr>
              <p:nvPr/>
            </p:nvSpPr>
            <p:spPr bwMode="auto">
              <a:xfrm>
                <a:off x="793" y="2326"/>
                <a:ext cx="29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zh-CN" b="1">
                    <a:cs typeface="Times New Roman" pitchFamily="18" charset="0"/>
                  </a:rPr>
                  <a:t>P</a:t>
                </a:r>
                <a:r>
                  <a:rPr kumimoji="0" lang="en-US" altLang="zh-CN" b="1" baseline="-30000"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317626" name="Rectangle 186"/>
              <p:cNvSpPr>
                <a:spLocks noChangeArrowheads="1"/>
              </p:cNvSpPr>
              <p:nvPr/>
            </p:nvSpPr>
            <p:spPr bwMode="auto">
              <a:xfrm>
                <a:off x="779" y="2598"/>
                <a:ext cx="29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zh-CN" b="1">
                    <a:cs typeface="Times New Roman" pitchFamily="18" charset="0"/>
                  </a:rPr>
                  <a:t>P</a:t>
                </a:r>
                <a:r>
                  <a:rPr kumimoji="0" lang="en-US" altLang="zh-CN" b="1" baseline="-30000">
                    <a:cs typeface="Times New Roman" pitchFamily="18" charset="0"/>
                  </a:rPr>
                  <a:t>4</a:t>
                </a:r>
              </a:p>
            </p:txBody>
          </p:sp>
          <p:sp>
            <p:nvSpPr>
              <p:cNvPr id="317627" name="Rectangle 187"/>
              <p:cNvSpPr>
                <a:spLocks noChangeArrowheads="1"/>
              </p:cNvSpPr>
              <p:nvPr/>
            </p:nvSpPr>
            <p:spPr bwMode="auto">
              <a:xfrm>
                <a:off x="793" y="2825"/>
                <a:ext cx="29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zh-CN" b="1">
                    <a:cs typeface="Times New Roman" pitchFamily="18" charset="0"/>
                  </a:rPr>
                  <a:t>P</a:t>
                </a:r>
                <a:r>
                  <a:rPr kumimoji="0" lang="en-US" altLang="zh-CN" b="1" baseline="-30000">
                    <a:cs typeface="Times New Roman" pitchFamily="18" charset="0"/>
                  </a:rPr>
                  <a:t>5</a:t>
                </a:r>
              </a:p>
            </p:txBody>
          </p:sp>
          <p:sp>
            <p:nvSpPr>
              <p:cNvPr id="317628" name="Rectangle 188"/>
              <p:cNvSpPr>
                <a:spLocks noChangeArrowheads="1"/>
              </p:cNvSpPr>
              <p:nvPr/>
            </p:nvSpPr>
            <p:spPr bwMode="auto">
              <a:xfrm>
                <a:off x="779" y="3067"/>
                <a:ext cx="29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zh-CN" b="1">
                    <a:cs typeface="Times New Roman" pitchFamily="18" charset="0"/>
                  </a:rPr>
                  <a:t>P</a:t>
                </a:r>
                <a:r>
                  <a:rPr kumimoji="0" lang="en-US" altLang="zh-CN" b="1" baseline="-30000">
                    <a:cs typeface="Times New Roman" pitchFamily="18" charset="0"/>
                  </a:rPr>
                  <a:t>6</a:t>
                </a:r>
              </a:p>
            </p:txBody>
          </p:sp>
          <p:sp>
            <p:nvSpPr>
              <p:cNvPr id="317629" name="Rectangle 189"/>
              <p:cNvSpPr>
                <a:spLocks noChangeArrowheads="1"/>
              </p:cNvSpPr>
              <p:nvPr/>
            </p:nvSpPr>
            <p:spPr bwMode="auto">
              <a:xfrm>
                <a:off x="793" y="3324"/>
                <a:ext cx="29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zh-CN" b="1">
                    <a:cs typeface="Times New Roman" pitchFamily="18" charset="0"/>
                  </a:rPr>
                  <a:t>P</a:t>
                </a:r>
                <a:r>
                  <a:rPr kumimoji="0" lang="en-US" altLang="zh-CN" b="1" baseline="-30000">
                    <a:cs typeface="Times New Roman" pitchFamily="18" charset="0"/>
                  </a:rPr>
                  <a:t>7</a:t>
                </a:r>
              </a:p>
            </p:txBody>
          </p:sp>
        </p:grpSp>
        <p:grpSp>
          <p:nvGrpSpPr>
            <p:cNvPr id="317630" name="Group 190"/>
            <p:cNvGrpSpPr>
              <a:grpSpLocks/>
            </p:cNvGrpSpPr>
            <p:nvPr/>
          </p:nvGrpSpPr>
          <p:grpSpPr bwMode="auto">
            <a:xfrm>
              <a:off x="1156" y="1570"/>
              <a:ext cx="3764" cy="291"/>
              <a:chOff x="1156" y="1570"/>
              <a:chExt cx="3764" cy="291"/>
            </a:xfrm>
          </p:grpSpPr>
          <p:sp>
            <p:nvSpPr>
              <p:cNvPr id="317631" name="Rectangle 191"/>
              <p:cNvSpPr>
                <a:spLocks noChangeArrowheads="1"/>
              </p:cNvSpPr>
              <p:nvPr/>
            </p:nvSpPr>
            <p:spPr bwMode="auto">
              <a:xfrm>
                <a:off x="1156" y="1570"/>
                <a:ext cx="34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zh-CN" b="1">
                    <a:cs typeface="Times New Roman" pitchFamily="18" charset="0"/>
                  </a:rPr>
                  <a:t>m</a:t>
                </a:r>
                <a:r>
                  <a:rPr kumimoji="0" lang="en-US" altLang="zh-CN" b="1" baseline="-30000"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317632" name="Rectangle 192"/>
              <p:cNvSpPr>
                <a:spLocks noChangeArrowheads="1"/>
              </p:cNvSpPr>
              <p:nvPr/>
            </p:nvSpPr>
            <p:spPr bwMode="auto">
              <a:xfrm>
                <a:off x="1553" y="1570"/>
                <a:ext cx="34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zh-CN" b="1">
                    <a:cs typeface="Times New Roman" pitchFamily="18" charset="0"/>
                  </a:rPr>
                  <a:t>m</a:t>
                </a:r>
                <a:r>
                  <a:rPr kumimoji="0" lang="en-US" altLang="zh-CN" b="1" baseline="-30000">
                    <a:cs typeface="Times New Roman" pitchFamily="18" charset="0"/>
                  </a:rPr>
                  <a:t>4</a:t>
                </a:r>
              </a:p>
            </p:txBody>
          </p:sp>
          <p:sp>
            <p:nvSpPr>
              <p:cNvPr id="317633" name="Rectangle 193"/>
              <p:cNvSpPr>
                <a:spLocks noChangeArrowheads="1"/>
              </p:cNvSpPr>
              <p:nvPr/>
            </p:nvSpPr>
            <p:spPr bwMode="auto">
              <a:xfrm>
                <a:off x="2415" y="1570"/>
                <a:ext cx="34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zh-CN" b="1">
                    <a:cs typeface="Times New Roman" pitchFamily="18" charset="0"/>
                  </a:rPr>
                  <a:t>m</a:t>
                </a:r>
                <a:r>
                  <a:rPr kumimoji="0" lang="en-US" altLang="zh-CN" b="1" baseline="-30000">
                    <a:cs typeface="Times New Roman" pitchFamily="18" charset="0"/>
                  </a:rPr>
                  <a:t>8</a:t>
                </a:r>
              </a:p>
            </p:txBody>
          </p:sp>
          <p:sp>
            <p:nvSpPr>
              <p:cNvPr id="317634" name="Rectangle 194"/>
              <p:cNvSpPr>
                <a:spLocks noChangeArrowheads="1"/>
              </p:cNvSpPr>
              <p:nvPr/>
            </p:nvSpPr>
            <p:spPr bwMode="auto">
              <a:xfrm>
                <a:off x="2007" y="1570"/>
                <a:ext cx="34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zh-CN" b="1">
                    <a:cs typeface="Times New Roman" pitchFamily="18" charset="0"/>
                  </a:rPr>
                  <a:t>m</a:t>
                </a:r>
                <a:r>
                  <a:rPr kumimoji="0" lang="en-US" altLang="zh-CN" b="1" baseline="-30000">
                    <a:cs typeface="Times New Roman" pitchFamily="18" charset="0"/>
                  </a:rPr>
                  <a:t>6</a:t>
                </a:r>
              </a:p>
            </p:txBody>
          </p:sp>
          <p:sp>
            <p:nvSpPr>
              <p:cNvPr id="317635" name="Rectangle 195"/>
              <p:cNvSpPr>
                <a:spLocks noChangeArrowheads="1"/>
              </p:cNvSpPr>
              <p:nvPr/>
            </p:nvSpPr>
            <p:spPr bwMode="auto">
              <a:xfrm>
                <a:off x="2823" y="1570"/>
                <a:ext cx="34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zh-CN" b="1">
                    <a:cs typeface="Times New Roman" pitchFamily="18" charset="0"/>
                  </a:rPr>
                  <a:t>m</a:t>
                </a:r>
                <a:r>
                  <a:rPr kumimoji="0" lang="en-US" altLang="zh-CN" b="1" baseline="-30000">
                    <a:cs typeface="Times New Roman" pitchFamily="18" charset="0"/>
                  </a:rPr>
                  <a:t>9</a:t>
                </a:r>
              </a:p>
            </p:txBody>
          </p:sp>
          <p:sp>
            <p:nvSpPr>
              <p:cNvPr id="317636" name="Rectangle 196"/>
              <p:cNvSpPr>
                <a:spLocks noChangeArrowheads="1"/>
              </p:cNvSpPr>
              <p:nvPr/>
            </p:nvSpPr>
            <p:spPr bwMode="auto">
              <a:xfrm>
                <a:off x="3685" y="1570"/>
                <a:ext cx="40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zh-CN" b="1">
                    <a:cs typeface="Times New Roman" pitchFamily="18" charset="0"/>
                  </a:rPr>
                  <a:t>m</a:t>
                </a:r>
                <a:r>
                  <a:rPr kumimoji="0" lang="en-US" altLang="zh-CN" b="1" baseline="-30000">
                    <a:cs typeface="Times New Roman" pitchFamily="18" charset="0"/>
                  </a:rPr>
                  <a:t>12</a:t>
                </a:r>
              </a:p>
            </p:txBody>
          </p:sp>
          <p:sp>
            <p:nvSpPr>
              <p:cNvPr id="317637" name="Rectangle 197"/>
              <p:cNvSpPr>
                <a:spLocks noChangeArrowheads="1"/>
              </p:cNvSpPr>
              <p:nvPr/>
            </p:nvSpPr>
            <p:spPr bwMode="auto">
              <a:xfrm>
                <a:off x="3277" y="1570"/>
                <a:ext cx="40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zh-CN" b="1">
                    <a:cs typeface="Times New Roman" pitchFamily="18" charset="0"/>
                  </a:rPr>
                  <a:t>m</a:t>
                </a:r>
                <a:r>
                  <a:rPr kumimoji="0" lang="en-US" altLang="zh-CN" b="1" baseline="-30000">
                    <a:cs typeface="Times New Roman" pitchFamily="18" charset="0"/>
                  </a:rPr>
                  <a:t>10</a:t>
                </a:r>
              </a:p>
            </p:txBody>
          </p:sp>
          <p:sp>
            <p:nvSpPr>
              <p:cNvPr id="317638" name="Rectangle 198"/>
              <p:cNvSpPr>
                <a:spLocks noChangeArrowheads="1"/>
              </p:cNvSpPr>
              <p:nvPr/>
            </p:nvSpPr>
            <p:spPr bwMode="auto">
              <a:xfrm>
                <a:off x="4093" y="1570"/>
                <a:ext cx="40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zh-CN" b="1">
                    <a:cs typeface="Times New Roman" pitchFamily="18" charset="0"/>
                  </a:rPr>
                  <a:t>m</a:t>
                </a:r>
                <a:r>
                  <a:rPr kumimoji="0" lang="en-US" altLang="zh-CN" b="1" baseline="-30000">
                    <a:cs typeface="Times New Roman" pitchFamily="18" charset="0"/>
                  </a:rPr>
                  <a:t>13</a:t>
                </a:r>
              </a:p>
            </p:txBody>
          </p:sp>
          <p:sp>
            <p:nvSpPr>
              <p:cNvPr id="317639" name="Rectangle 199"/>
              <p:cNvSpPr>
                <a:spLocks noChangeArrowheads="1"/>
              </p:cNvSpPr>
              <p:nvPr/>
            </p:nvSpPr>
            <p:spPr bwMode="auto">
              <a:xfrm>
                <a:off x="4513" y="1570"/>
                <a:ext cx="40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zh-CN" b="1">
                    <a:cs typeface="Times New Roman" pitchFamily="18" charset="0"/>
                  </a:rPr>
                  <a:t>m</a:t>
                </a:r>
                <a:r>
                  <a:rPr kumimoji="0" lang="en-US" altLang="zh-CN" b="1" baseline="-30000">
                    <a:cs typeface="Times New Roman" pitchFamily="18" charset="0"/>
                  </a:rPr>
                  <a:t>15</a:t>
                </a:r>
              </a:p>
            </p:txBody>
          </p:sp>
        </p:grpSp>
      </p:grpSp>
      <p:grpSp>
        <p:nvGrpSpPr>
          <p:cNvPr id="317640" name="Group 200"/>
          <p:cNvGrpSpPr>
            <a:grpSpLocks/>
          </p:cNvGrpSpPr>
          <p:nvPr/>
        </p:nvGrpSpPr>
        <p:grpSpPr bwMode="auto">
          <a:xfrm>
            <a:off x="2016125" y="3627438"/>
            <a:ext cx="5688013" cy="2592387"/>
            <a:chOff x="1202" y="1933"/>
            <a:chExt cx="3583" cy="1633"/>
          </a:xfrm>
        </p:grpSpPr>
        <p:sp>
          <p:nvSpPr>
            <p:cNvPr id="317641" name="AutoShape 201"/>
            <p:cNvSpPr>
              <a:spLocks noChangeArrowheads="1"/>
            </p:cNvSpPr>
            <p:nvPr/>
          </p:nvSpPr>
          <p:spPr bwMode="auto">
            <a:xfrm>
              <a:off x="1202" y="1933"/>
              <a:ext cx="136" cy="13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42" name="AutoShape 202"/>
            <p:cNvSpPr>
              <a:spLocks noChangeArrowheads="1"/>
            </p:cNvSpPr>
            <p:nvPr/>
          </p:nvSpPr>
          <p:spPr bwMode="auto">
            <a:xfrm>
              <a:off x="1202" y="2160"/>
              <a:ext cx="136" cy="13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43" name="AutoShape 203"/>
            <p:cNvSpPr>
              <a:spLocks noChangeArrowheads="1"/>
            </p:cNvSpPr>
            <p:nvPr/>
          </p:nvSpPr>
          <p:spPr bwMode="auto">
            <a:xfrm>
              <a:off x="1655" y="2704"/>
              <a:ext cx="136" cy="13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44" name="AutoShape 204"/>
            <p:cNvSpPr>
              <a:spLocks noChangeArrowheads="1"/>
            </p:cNvSpPr>
            <p:nvPr/>
          </p:nvSpPr>
          <p:spPr bwMode="auto">
            <a:xfrm>
              <a:off x="1655" y="2432"/>
              <a:ext cx="136" cy="13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45" name="AutoShape 205"/>
            <p:cNvSpPr>
              <a:spLocks noChangeArrowheads="1"/>
            </p:cNvSpPr>
            <p:nvPr/>
          </p:nvSpPr>
          <p:spPr bwMode="auto">
            <a:xfrm>
              <a:off x="2064" y="2432"/>
              <a:ext cx="136" cy="13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46" name="AutoShape 206"/>
            <p:cNvSpPr>
              <a:spLocks noChangeArrowheads="1"/>
            </p:cNvSpPr>
            <p:nvPr/>
          </p:nvSpPr>
          <p:spPr bwMode="auto">
            <a:xfrm>
              <a:off x="2064" y="1933"/>
              <a:ext cx="136" cy="13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47" name="AutoShape 207"/>
            <p:cNvSpPr>
              <a:spLocks noChangeArrowheads="1"/>
            </p:cNvSpPr>
            <p:nvPr/>
          </p:nvSpPr>
          <p:spPr bwMode="auto">
            <a:xfrm>
              <a:off x="2472" y="3430"/>
              <a:ext cx="136" cy="13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48" name="AutoShape 208"/>
            <p:cNvSpPr>
              <a:spLocks noChangeArrowheads="1"/>
            </p:cNvSpPr>
            <p:nvPr/>
          </p:nvSpPr>
          <p:spPr bwMode="auto">
            <a:xfrm>
              <a:off x="2472" y="2931"/>
              <a:ext cx="136" cy="13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49" name="AutoShape 209"/>
            <p:cNvSpPr>
              <a:spLocks noChangeArrowheads="1"/>
            </p:cNvSpPr>
            <p:nvPr/>
          </p:nvSpPr>
          <p:spPr bwMode="auto">
            <a:xfrm>
              <a:off x="3334" y="2931"/>
              <a:ext cx="136" cy="13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50" name="AutoShape 210"/>
            <p:cNvSpPr>
              <a:spLocks noChangeArrowheads="1"/>
            </p:cNvSpPr>
            <p:nvPr/>
          </p:nvSpPr>
          <p:spPr bwMode="auto">
            <a:xfrm>
              <a:off x="2925" y="3430"/>
              <a:ext cx="136" cy="13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51" name="AutoShape 211"/>
            <p:cNvSpPr>
              <a:spLocks noChangeArrowheads="1"/>
            </p:cNvSpPr>
            <p:nvPr/>
          </p:nvSpPr>
          <p:spPr bwMode="auto">
            <a:xfrm>
              <a:off x="3334" y="2160"/>
              <a:ext cx="136" cy="13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52" name="AutoShape 212"/>
            <p:cNvSpPr>
              <a:spLocks noChangeArrowheads="1"/>
            </p:cNvSpPr>
            <p:nvPr/>
          </p:nvSpPr>
          <p:spPr bwMode="auto">
            <a:xfrm>
              <a:off x="3787" y="3430"/>
              <a:ext cx="136" cy="13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53" name="AutoShape 213"/>
            <p:cNvSpPr>
              <a:spLocks noChangeArrowheads="1"/>
            </p:cNvSpPr>
            <p:nvPr/>
          </p:nvSpPr>
          <p:spPr bwMode="auto">
            <a:xfrm>
              <a:off x="3787" y="2659"/>
              <a:ext cx="136" cy="13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54" name="AutoShape 214"/>
            <p:cNvSpPr>
              <a:spLocks noChangeArrowheads="1"/>
            </p:cNvSpPr>
            <p:nvPr/>
          </p:nvSpPr>
          <p:spPr bwMode="auto">
            <a:xfrm>
              <a:off x="4195" y="3430"/>
              <a:ext cx="136" cy="13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55" name="AutoShape 215"/>
            <p:cNvSpPr>
              <a:spLocks noChangeArrowheads="1"/>
            </p:cNvSpPr>
            <p:nvPr/>
          </p:nvSpPr>
          <p:spPr bwMode="auto">
            <a:xfrm>
              <a:off x="4195" y="3158"/>
              <a:ext cx="136" cy="13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56" name="AutoShape 216"/>
            <p:cNvSpPr>
              <a:spLocks noChangeArrowheads="1"/>
            </p:cNvSpPr>
            <p:nvPr/>
          </p:nvSpPr>
          <p:spPr bwMode="auto">
            <a:xfrm>
              <a:off x="4649" y="3158"/>
              <a:ext cx="136" cy="13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7657" name="Line 217"/>
          <p:cNvSpPr>
            <a:spLocks noChangeShapeType="1"/>
          </p:cNvSpPr>
          <p:nvPr/>
        </p:nvSpPr>
        <p:spPr bwMode="auto">
          <a:xfrm flipH="1">
            <a:off x="7620000" y="4648200"/>
            <a:ext cx="1066800" cy="1066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58" name="Line 218"/>
          <p:cNvSpPr>
            <a:spLocks noChangeShapeType="1"/>
          </p:cNvSpPr>
          <p:nvPr/>
        </p:nvSpPr>
        <p:spPr bwMode="auto">
          <a:xfrm flipH="1">
            <a:off x="4800600" y="3962400"/>
            <a:ext cx="3733800" cy="2209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74742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176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76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76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76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17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3176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3176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657" grpId="0" animBg="1"/>
      <p:bldP spid="31765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1"/>
            <a:ext cx="6025480" cy="1035968"/>
          </a:xfrm>
        </p:spPr>
        <p:txBody>
          <a:bodyPr anchor="ctr"/>
          <a:lstStyle/>
          <a:p>
            <a:r>
              <a:rPr lang="zh-CN" altLang="en-US" dirty="0"/>
              <a:t>逻辑函数的</a:t>
            </a:r>
            <a:r>
              <a:rPr lang="en-US" altLang="zh-CN" dirty="0"/>
              <a:t>Q-M</a:t>
            </a:r>
            <a:r>
              <a:rPr lang="zh-CN" altLang="en-US" dirty="0"/>
              <a:t>法化简</a:t>
            </a:r>
          </a:p>
        </p:txBody>
      </p:sp>
      <p:sp>
        <p:nvSpPr>
          <p:cNvPr id="13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7957B-039E-4520-82A2-6496E94A37EB}" type="slidenum">
              <a:rPr lang="en-US" altLang="zh-CN"/>
              <a:pPr/>
              <a:t>68</a:t>
            </a:fld>
            <a:endParaRPr lang="en-US" altLang="zh-CN"/>
          </a:p>
        </p:txBody>
      </p:sp>
      <p:sp>
        <p:nvSpPr>
          <p:cNvPr id="1792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2.4 </a:t>
            </a:r>
            <a:r>
              <a:rPr lang="zh-CN" altLang="en-US" dirty="0"/>
              <a:t>逻辑函数的表格法化简</a:t>
            </a:r>
            <a:r>
              <a:rPr lang="en-US" altLang="zh-CN" dirty="0"/>
              <a:t>(Q-M</a:t>
            </a:r>
            <a:r>
              <a:rPr lang="zh-CN" altLang="en-US" dirty="0"/>
              <a:t>法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sz="2400" dirty="0"/>
              <a:t>第二步：从全部质蕴涵项中选出必要的质蕴涵项。</a:t>
            </a:r>
            <a:endParaRPr lang="zh-CN" altLang="en-US" sz="2200" dirty="0">
              <a:cs typeface="Times New Roman" pitchFamily="18" charset="0"/>
            </a:endParaRPr>
          </a:p>
        </p:txBody>
      </p:sp>
      <p:sp>
        <p:nvSpPr>
          <p:cNvPr id="179204" name="Rectangle 4"/>
          <p:cNvSpPr>
            <a:spLocks noChangeArrowheads="1"/>
          </p:cNvSpPr>
          <p:nvPr/>
        </p:nvSpPr>
        <p:spPr bwMode="auto">
          <a:xfrm>
            <a:off x="1344613" y="2564904"/>
            <a:ext cx="544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en-US" altLang="zh-CN" dirty="0">
                <a:latin typeface="华文新魏" pitchFamily="2" charset="-122"/>
                <a:ea typeface="华文新魏" pitchFamily="2" charset="-122"/>
              </a:rPr>
              <a:t>1</a:t>
            </a:r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）先作</a:t>
            </a:r>
            <a:r>
              <a:rPr kumimoji="0" lang="en-US" altLang="zh-CN" dirty="0">
                <a:latin typeface="华文新魏" pitchFamily="2" charset="-122"/>
                <a:ea typeface="华文新魏" pitchFamily="2" charset="-122"/>
              </a:rPr>
              <a:t>P</a:t>
            </a:r>
            <a:r>
              <a:rPr kumimoji="0" lang="en-US" altLang="zh-CN" baseline="-30000" dirty="0">
                <a:latin typeface="华文新魏" pitchFamily="2" charset="-122"/>
                <a:ea typeface="华文新魏" pitchFamily="2" charset="-122"/>
              </a:rPr>
              <a:t>1</a:t>
            </a:r>
            <a:r>
              <a:rPr kumimoji="0" lang="en-US" altLang="zh-CN" dirty="0">
                <a:latin typeface="华文新魏" pitchFamily="2" charset="-122"/>
                <a:ea typeface="华文新魏" pitchFamily="2" charset="-122"/>
              </a:rPr>
              <a:t>~ P</a:t>
            </a:r>
            <a:r>
              <a:rPr kumimoji="0" lang="en-US" altLang="zh-CN" baseline="-30000" dirty="0">
                <a:latin typeface="华文新魏" pitchFamily="2" charset="-122"/>
                <a:ea typeface="华文新魏" pitchFamily="2" charset="-122"/>
              </a:rPr>
              <a:t>7</a:t>
            </a:r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和</a:t>
            </a:r>
            <a:r>
              <a:rPr kumimoji="0" lang="en-US" altLang="zh-CN" dirty="0">
                <a:latin typeface="华文新魏" pitchFamily="2" charset="-122"/>
                <a:ea typeface="华文新魏" pitchFamily="2" charset="-122"/>
              </a:rPr>
              <a:t>m</a:t>
            </a:r>
            <a:r>
              <a:rPr kumimoji="0" lang="en-US" altLang="zh-CN" baseline="-30000" dirty="0">
                <a:latin typeface="华文新魏" pitchFamily="2" charset="-122"/>
                <a:ea typeface="华文新魏" pitchFamily="2" charset="-122"/>
              </a:rPr>
              <a:t>i</a:t>
            </a:r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对应的表格（表</a:t>
            </a:r>
            <a:r>
              <a:rPr kumimoji="0" lang="en-US" altLang="zh-CN" dirty="0">
                <a:latin typeface="华文新魏" pitchFamily="2" charset="-122"/>
                <a:ea typeface="华文新魏" pitchFamily="2" charset="-122"/>
              </a:rPr>
              <a:t>IV</a:t>
            </a:r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）</a:t>
            </a:r>
          </a:p>
        </p:txBody>
      </p:sp>
      <p:grpSp>
        <p:nvGrpSpPr>
          <p:cNvPr id="179205" name="Group 5"/>
          <p:cNvGrpSpPr>
            <a:grpSpLocks/>
          </p:cNvGrpSpPr>
          <p:nvPr/>
        </p:nvGrpSpPr>
        <p:grpSpPr bwMode="auto">
          <a:xfrm>
            <a:off x="1295400" y="3048000"/>
            <a:ext cx="6600825" cy="3625850"/>
            <a:chOff x="748" y="1328"/>
            <a:chExt cx="4158" cy="2284"/>
          </a:xfrm>
        </p:grpSpPr>
        <p:grpSp>
          <p:nvGrpSpPr>
            <p:cNvPr id="179206" name="Group 6"/>
            <p:cNvGrpSpPr>
              <a:grpSpLocks/>
            </p:cNvGrpSpPr>
            <p:nvPr/>
          </p:nvGrpSpPr>
          <p:grpSpPr bwMode="auto">
            <a:xfrm>
              <a:off x="748" y="1552"/>
              <a:ext cx="4158" cy="2060"/>
              <a:chOff x="748" y="1525"/>
              <a:chExt cx="4158" cy="2060"/>
            </a:xfrm>
          </p:grpSpPr>
          <p:grpSp>
            <p:nvGrpSpPr>
              <p:cNvPr id="179207" name="Group 7"/>
              <p:cNvGrpSpPr>
                <a:grpSpLocks/>
              </p:cNvGrpSpPr>
              <p:nvPr/>
            </p:nvGrpSpPr>
            <p:grpSpPr bwMode="auto">
              <a:xfrm>
                <a:off x="1066" y="1842"/>
                <a:ext cx="3840" cy="1743"/>
                <a:chOff x="1066" y="1823"/>
                <a:chExt cx="3840" cy="1743"/>
              </a:xfrm>
            </p:grpSpPr>
            <p:sp>
              <p:nvSpPr>
                <p:cNvPr id="179208" name="Rectangle 8"/>
                <p:cNvSpPr>
                  <a:spLocks noChangeArrowheads="1"/>
                </p:cNvSpPr>
                <p:nvPr/>
              </p:nvSpPr>
              <p:spPr bwMode="auto">
                <a:xfrm>
                  <a:off x="4479" y="3317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179209" name="Rectangle 9"/>
                <p:cNvSpPr>
                  <a:spLocks noChangeArrowheads="1"/>
                </p:cNvSpPr>
                <p:nvPr/>
              </p:nvSpPr>
              <p:spPr bwMode="auto">
                <a:xfrm>
                  <a:off x="4053" y="3317"/>
                  <a:ext cx="426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179210" name="Rectangle 10"/>
                <p:cNvSpPr>
                  <a:spLocks noChangeArrowheads="1"/>
                </p:cNvSpPr>
                <p:nvPr/>
              </p:nvSpPr>
              <p:spPr bwMode="auto">
                <a:xfrm>
                  <a:off x="3626" y="3317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179211" name="Rectangle 11"/>
                <p:cNvSpPr>
                  <a:spLocks noChangeArrowheads="1"/>
                </p:cNvSpPr>
                <p:nvPr/>
              </p:nvSpPr>
              <p:spPr bwMode="auto">
                <a:xfrm>
                  <a:off x="3199" y="3317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179212" name="Rectangle 12"/>
                <p:cNvSpPr>
                  <a:spLocks noChangeArrowheads="1"/>
                </p:cNvSpPr>
                <p:nvPr/>
              </p:nvSpPr>
              <p:spPr bwMode="auto">
                <a:xfrm>
                  <a:off x="2773" y="3317"/>
                  <a:ext cx="426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179213" name="Rectangle 13"/>
                <p:cNvSpPr>
                  <a:spLocks noChangeArrowheads="1"/>
                </p:cNvSpPr>
                <p:nvPr/>
              </p:nvSpPr>
              <p:spPr bwMode="auto">
                <a:xfrm>
                  <a:off x="2346" y="3317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179214" name="Rectangle 14"/>
                <p:cNvSpPr>
                  <a:spLocks noChangeArrowheads="1"/>
                </p:cNvSpPr>
                <p:nvPr/>
              </p:nvSpPr>
              <p:spPr bwMode="auto">
                <a:xfrm>
                  <a:off x="1919" y="3317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179215" name="Rectangle 15"/>
                <p:cNvSpPr>
                  <a:spLocks noChangeArrowheads="1"/>
                </p:cNvSpPr>
                <p:nvPr/>
              </p:nvSpPr>
              <p:spPr bwMode="auto">
                <a:xfrm>
                  <a:off x="1493" y="3317"/>
                  <a:ext cx="426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179216" name="Rectangle 16"/>
                <p:cNvSpPr>
                  <a:spLocks noChangeArrowheads="1"/>
                </p:cNvSpPr>
                <p:nvPr/>
              </p:nvSpPr>
              <p:spPr bwMode="auto">
                <a:xfrm>
                  <a:off x="1066" y="3317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179217" name="Rectangle 17"/>
                <p:cNvSpPr>
                  <a:spLocks noChangeArrowheads="1"/>
                </p:cNvSpPr>
                <p:nvPr/>
              </p:nvSpPr>
              <p:spPr bwMode="auto">
                <a:xfrm>
                  <a:off x="4479" y="3068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179218" name="Rectangle 18"/>
                <p:cNvSpPr>
                  <a:spLocks noChangeArrowheads="1"/>
                </p:cNvSpPr>
                <p:nvPr/>
              </p:nvSpPr>
              <p:spPr bwMode="auto">
                <a:xfrm>
                  <a:off x="4053" y="3068"/>
                  <a:ext cx="426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179219" name="Rectangle 19"/>
                <p:cNvSpPr>
                  <a:spLocks noChangeArrowheads="1"/>
                </p:cNvSpPr>
                <p:nvPr/>
              </p:nvSpPr>
              <p:spPr bwMode="auto">
                <a:xfrm>
                  <a:off x="3626" y="3068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179220" name="Rectangle 20"/>
                <p:cNvSpPr>
                  <a:spLocks noChangeArrowheads="1"/>
                </p:cNvSpPr>
                <p:nvPr/>
              </p:nvSpPr>
              <p:spPr bwMode="auto">
                <a:xfrm>
                  <a:off x="3199" y="3068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179221" name="Rectangle 21"/>
                <p:cNvSpPr>
                  <a:spLocks noChangeArrowheads="1"/>
                </p:cNvSpPr>
                <p:nvPr/>
              </p:nvSpPr>
              <p:spPr bwMode="auto">
                <a:xfrm>
                  <a:off x="2773" y="3068"/>
                  <a:ext cx="426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179222" name="Rectangle 22"/>
                <p:cNvSpPr>
                  <a:spLocks noChangeArrowheads="1"/>
                </p:cNvSpPr>
                <p:nvPr/>
              </p:nvSpPr>
              <p:spPr bwMode="auto">
                <a:xfrm>
                  <a:off x="2346" y="3068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179223" name="Rectangle 23"/>
                <p:cNvSpPr>
                  <a:spLocks noChangeArrowheads="1"/>
                </p:cNvSpPr>
                <p:nvPr/>
              </p:nvSpPr>
              <p:spPr bwMode="auto">
                <a:xfrm>
                  <a:off x="1919" y="3068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179224" name="Rectangle 24"/>
                <p:cNvSpPr>
                  <a:spLocks noChangeArrowheads="1"/>
                </p:cNvSpPr>
                <p:nvPr/>
              </p:nvSpPr>
              <p:spPr bwMode="auto">
                <a:xfrm>
                  <a:off x="1493" y="3068"/>
                  <a:ext cx="426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179225" name="Rectangle 25"/>
                <p:cNvSpPr>
                  <a:spLocks noChangeArrowheads="1"/>
                </p:cNvSpPr>
                <p:nvPr/>
              </p:nvSpPr>
              <p:spPr bwMode="auto">
                <a:xfrm>
                  <a:off x="1066" y="3068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179226" name="Rectangle 26"/>
                <p:cNvSpPr>
                  <a:spLocks noChangeArrowheads="1"/>
                </p:cNvSpPr>
                <p:nvPr/>
              </p:nvSpPr>
              <p:spPr bwMode="auto">
                <a:xfrm>
                  <a:off x="4479" y="2819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179227" name="Rectangle 27"/>
                <p:cNvSpPr>
                  <a:spLocks noChangeArrowheads="1"/>
                </p:cNvSpPr>
                <p:nvPr/>
              </p:nvSpPr>
              <p:spPr bwMode="auto">
                <a:xfrm>
                  <a:off x="4053" y="2819"/>
                  <a:ext cx="426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179228" name="Rectangle 28"/>
                <p:cNvSpPr>
                  <a:spLocks noChangeArrowheads="1"/>
                </p:cNvSpPr>
                <p:nvPr/>
              </p:nvSpPr>
              <p:spPr bwMode="auto">
                <a:xfrm>
                  <a:off x="3626" y="2819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179229" name="Rectangle 29"/>
                <p:cNvSpPr>
                  <a:spLocks noChangeArrowheads="1"/>
                </p:cNvSpPr>
                <p:nvPr/>
              </p:nvSpPr>
              <p:spPr bwMode="auto">
                <a:xfrm>
                  <a:off x="3199" y="2819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179230" name="Rectangle 30"/>
                <p:cNvSpPr>
                  <a:spLocks noChangeArrowheads="1"/>
                </p:cNvSpPr>
                <p:nvPr/>
              </p:nvSpPr>
              <p:spPr bwMode="auto">
                <a:xfrm>
                  <a:off x="2773" y="2819"/>
                  <a:ext cx="426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179231" name="Rectangle 31"/>
                <p:cNvSpPr>
                  <a:spLocks noChangeArrowheads="1"/>
                </p:cNvSpPr>
                <p:nvPr/>
              </p:nvSpPr>
              <p:spPr bwMode="auto">
                <a:xfrm>
                  <a:off x="2346" y="2819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179232" name="Rectangle 32"/>
                <p:cNvSpPr>
                  <a:spLocks noChangeArrowheads="1"/>
                </p:cNvSpPr>
                <p:nvPr/>
              </p:nvSpPr>
              <p:spPr bwMode="auto">
                <a:xfrm>
                  <a:off x="1919" y="2819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179233" name="Rectangle 33"/>
                <p:cNvSpPr>
                  <a:spLocks noChangeArrowheads="1"/>
                </p:cNvSpPr>
                <p:nvPr/>
              </p:nvSpPr>
              <p:spPr bwMode="auto">
                <a:xfrm>
                  <a:off x="1493" y="2819"/>
                  <a:ext cx="426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179234" name="Rectangle 34"/>
                <p:cNvSpPr>
                  <a:spLocks noChangeArrowheads="1"/>
                </p:cNvSpPr>
                <p:nvPr/>
              </p:nvSpPr>
              <p:spPr bwMode="auto">
                <a:xfrm>
                  <a:off x="1066" y="2819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179235" name="Rectangle 35"/>
                <p:cNvSpPr>
                  <a:spLocks noChangeArrowheads="1"/>
                </p:cNvSpPr>
                <p:nvPr/>
              </p:nvSpPr>
              <p:spPr bwMode="auto">
                <a:xfrm>
                  <a:off x="4479" y="2570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179236" name="Rectangle 36"/>
                <p:cNvSpPr>
                  <a:spLocks noChangeArrowheads="1"/>
                </p:cNvSpPr>
                <p:nvPr/>
              </p:nvSpPr>
              <p:spPr bwMode="auto">
                <a:xfrm>
                  <a:off x="4053" y="2570"/>
                  <a:ext cx="426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179237" name="Rectangle 37"/>
                <p:cNvSpPr>
                  <a:spLocks noChangeArrowheads="1"/>
                </p:cNvSpPr>
                <p:nvPr/>
              </p:nvSpPr>
              <p:spPr bwMode="auto">
                <a:xfrm>
                  <a:off x="3626" y="2570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179238" name="Rectangle 38"/>
                <p:cNvSpPr>
                  <a:spLocks noChangeArrowheads="1"/>
                </p:cNvSpPr>
                <p:nvPr/>
              </p:nvSpPr>
              <p:spPr bwMode="auto">
                <a:xfrm>
                  <a:off x="3199" y="2570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179239" name="Rectangle 39"/>
                <p:cNvSpPr>
                  <a:spLocks noChangeArrowheads="1"/>
                </p:cNvSpPr>
                <p:nvPr/>
              </p:nvSpPr>
              <p:spPr bwMode="auto">
                <a:xfrm>
                  <a:off x="2773" y="2570"/>
                  <a:ext cx="426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179240" name="Rectangle 40"/>
                <p:cNvSpPr>
                  <a:spLocks noChangeArrowheads="1"/>
                </p:cNvSpPr>
                <p:nvPr/>
              </p:nvSpPr>
              <p:spPr bwMode="auto">
                <a:xfrm>
                  <a:off x="2346" y="2570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179241" name="Rectangle 41"/>
                <p:cNvSpPr>
                  <a:spLocks noChangeArrowheads="1"/>
                </p:cNvSpPr>
                <p:nvPr/>
              </p:nvSpPr>
              <p:spPr bwMode="auto">
                <a:xfrm>
                  <a:off x="1919" y="2570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179242" name="Rectangle 42"/>
                <p:cNvSpPr>
                  <a:spLocks noChangeArrowheads="1"/>
                </p:cNvSpPr>
                <p:nvPr/>
              </p:nvSpPr>
              <p:spPr bwMode="auto">
                <a:xfrm>
                  <a:off x="1493" y="2570"/>
                  <a:ext cx="426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179243" name="Rectangle 43"/>
                <p:cNvSpPr>
                  <a:spLocks noChangeArrowheads="1"/>
                </p:cNvSpPr>
                <p:nvPr/>
              </p:nvSpPr>
              <p:spPr bwMode="auto">
                <a:xfrm>
                  <a:off x="1066" y="2570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179244" name="Rectangle 44"/>
                <p:cNvSpPr>
                  <a:spLocks noChangeArrowheads="1"/>
                </p:cNvSpPr>
                <p:nvPr/>
              </p:nvSpPr>
              <p:spPr bwMode="auto">
                <a:xfrm>
                  <a:off x="4479" y="2321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179245" name="Rectangle 45"/>
                <p:cNvSpPr>
                  <a:spLocks noChangeArrowheads="1"/>
                </p:cNvSpPr>
                <p:nvPr/>
              </p:nvSpPr>
              <p:spPr bwMode="auto">
                <a:xfrm>
                  <a:off x="4053" y="2321"/>
                  <a:ext cx="426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179246" name="Rectangle 46"/>
                <p:cNvSpPr>
                  <a:spLocks noChangeArrowheads="1"/>
                </p:cNvSpPr>
                <p:nvPr/>
              </p:nvSpPr>
              <p:spPr bwMode="auto">
                <a:xfrm>
                  <a:off x="3626" y="2321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179247" name="Rectangle 47"/>
                <p:cNvSpPr>
                  <a:spLocks noChangeArrowheads="1"/>
                </p:cNvSpPr>
                <p:nvPr/>
              </p:nvSpPr>
              <p:spPr bwMode="auto">
                <a:xfrm>
                  <a:off x="3199" y="2321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179248" name="Rectangle 48"/>
                <p:cNvSpPr>
                  <a:spLocks noChangeArrowheads="1"/>
                </p:cNvSpPr>
                <p:nvPr/>
              </p:nvSpPr>
              <p:spPr bwMode="auto">
                <a:xfrm>
                  <a:off x="2773" y="2321"/>
                  <a:ext cx="426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179249" name="Rectangle 49"/>
                <p:cNvSpPr>
                  <a:spLocks noChangeArrowheads="1"/>
                </p:cNvSpPr>
                <p:nvPr/>
              </p:nvSpPr>
              <p:spPr bwMode="auto">
                <a:xfrm>
                  <a:off x="2346" y="2321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179250" name="Rectangle 50"/>
                <p:cNvSpPr>
                  <a:spLocks noChangeArrowheads="1"/>
                </p:cNvSpPr>
                <p:nvPr/>
              </p:nvSpPr>
              <p:spPr bwMode="auto">
                <a:xfrm>
                  <a:off x="1919" y="2321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179251" name="Rectangle 51"/>
                <p:cNvSpPr>
                  <a:spLocks noChangeArrowheads="1"/>
                </p:cNvSpPr>
                <p:nvPr/>
              </p:nvSpPr>
              <p:spPr bwMode="auto">
                <a:xfrm>
                  <a:off x="1493" y="2321"/>
                  <a:ext cx="426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179252" name="Rectangle 52"/>
                <p:cNvSpPr>
                  <a:spLocks noChangeArrowheads="1"/>
                </p:cNvSpPr>
                <p:nvPr/>
              </p:nvSpPr>
              <p:spPr bwMode="auto">
                <a:xfrm>
                  <a:off x="1066" y="2321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179253" name="Rectangle 53"/>
                <p:cNvSpPr>
                  <a:spLocks noChangeArrowheads="1"/>
                </p:cNvSpPr>
                <p:nvPr/>
              </p:nvSpPr>
              <p:spPr bwMode="auto">
                <a:xfrm>
                  <a:off x="4479" y="2072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179254" name="Rectangle 54"/>
                <p:cNvSpPr>
                  <a:spLocks noChangeArrowheads="1"/>
                </p:cNvSpPr>
                <p:nvPr/>
              </p:nvSpPr>
              <p:spPr bwMode="auto">
                <a:xfrm>
                  <a:off x="4053" y="2072"/>
                  <a:ext cx="426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179255" name="Rectangle 55"/>
                <p:cNvSpPr>
                  <a:spLocks noChangeArrowheads="1"/>
                </p:cNvSpPr>
                <p:nvPr/>
              </p:nvSpPr>
              <p:spPr bwMode="auto">
                <a:xfrm>
                  <a:off x="3626" y="2072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179256" name="Rectangle 56"/>
                <p:cNvSpPr>
                  <a:spLocks noChangeArrowheads="1"/>
                </p:cNvSpPr>
                <p:nvPr/>
              </p:nvSpPr>
              <p:spPr bwMode="auto">
                <a:xfrm>
                  <a:off x="3199" y="2072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179257" name="Rectangle 57"/>
                <p:cNvSpPr>
                  <a:spLocks noChangeArrowheads="1"/>
                </p:cNvSpPr>
                <p:nvPr/>
              </p:nvSpPr>
              <p:spPr bwMode="auto">
                <a:xfrm>
                  <a:off x="2773" y="2072"/>
                  <a:ext cx="426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179258" name="Rectangle 58"/>
                <p:cNvSpPr>
                  <a:spLocks noChangeArrowheads="1"/>
                </p:cNvSpPr>
                <p:nvPr/>
              </p:nvSpPr>
              <p:spPr bwMode="auto">
                <a:xfrm>
                  <a:off x="2346" y="2072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179259" name="Rectangle 59"/>
                <p:cNvSpPr>
                  <a:spLocks noChangeArrowheads="1"/>
                </p:cNvSpPr>
                <p:nvPr/>
              </p:nvSpPr>
              <p:spPr bwMode="auto">
                <a:xfrm>
                  <a:off x="1919" y="2072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179260" name="Rectangle 60"/>
                <p:cNvSpPr>
                  <a:spLocks noChangeArrowheads="1"/>
                </p:cNvSpPr>
                <p:nvPr/>
              </p:nvSpPr>
              <p:spPr bwMode="auto">
                <a:xfrm>
                  <a:off x="1493" y="2072"/>
                  <a:ext cx="426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179261" name="Rectangle 61"/>
                <p:cNvSpPr>
                  <a:spLocks noChangeArrowheads="1"/>
                </p:cNvSpPr>
                <p:nvPr/>
              </p:nvSpPr>
              <p:spPr bwMode="auto">
                <a:xfrm>
                  <a:off x="1066" y="2072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179262" name="Rectangle 62"/>
                <p:cNvSpPr>
                  <a:spLocks noChangeArrowheads="1"/>
                </p:cNvSpPr>
                <p:nvPr/>
              </p:nvSpPr>
              <p:spPr bwMode="auto">
                <a:xfrm>
                  <a:off x="4479" y="1823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179263" name="Rectangle 63"/>
                <p:cNvSpPr>
                  <a:spLocks noChangeArrowheads="1"/>
                </p:cNvSpPr>
                <p:nvPr/>
              </p:nvSpPr>
              <p:spPr bwMode="auto">
                <a:xfrm>
                  <a:off x="4053" y="1823"/>
                  <a:ext cx="426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179264" name="Rectangle 64"/>
                <p:cNvSpPr>
                  <a:spLocks noChangeArrowheads="1"/>
                </p:cNvSpPr>
                <p:nvPr/>
              </p:nvSpPr>
              <p:spPr bwMode="auto">
                <a:xfrm>
                  <a:off x="3626" y="1823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179265" name="Rectangle 65"/>
                <p:cNvSpPr>
                  <a:spLocks noChangeArrowheads="1"/>
                </p:cNvSpPr>
                <p:nvPr/>
              </p:nvSpPr>
              <p:spPr bwMode="auto">
                <a:xfrm>
                  <a:off x="3199" y="1823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179266" name="Rectangle 66"/>
                <p:cNvSpPr>
                  <a:spLocks noChangeArrowheads="1"/>
                </p:cNvSpPr>
                <p:nvPr/>
              </p:nvSpPr>
              <p:spPr bwMode="auto">
                <a:xfrm>
                  <a:off x="2773" y="1823"/>
                  <a:ext cx="426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179267" name="Rectangle 67"/>
                <p:cNvSpPr>
                  <a:spLocks noChangeArrowheads="1"/>
                </p:cNvSpPr>
                <p:nvPr/>
              </p:nvSpPr>
              <p:spPr bwMode="auto">
                <a:xfrm>
                  <a:off x="2346" y="1823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179268" name="Rectangle 68"/>
                <p:cNvSpPr>
                  <a:spLocks noChangeArrowheads="1"/>
                </p:cNvSpPr>
                <p:nvPr/>
              </p:nvSpPr>
              <p:spPr bwMode="auto">
                <a:xfrm>
                  <a:off x="1919" y="1823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179269" name="Rectangle 69"/>
                <p:cNvSpPr>
                  <a:spLocks noChangeArrowheads="1"/>
                </p:cNvSpPr>
                <p:nvPr/>
              </p:nvSpPr>
              <p:spPr bwMode="auto">
                <a:xfrm>
                  <a:off x="1493" y="1823"/>
                  <a:ext cx="426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179270" name="Rectangle 70"/>
                <p:cNvSpPr>
                  <a:spLocks noChangeArrowheads="1"/>
                </p:cNvSpPr>
                <p:nvPr/>
              </p:nvSpPr>
              <p:spPr bwMode="auto">
                <a:xfrm>
                  <a:off x="1066" y="1823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179271" name="Line 71"/>
                <p:cNvSpPr>
                  <a:spLocks noChangeShapeType="1"/>
                </p:cNvSpPr>
                <p:nvPr/>
              </p:nvSpPr>
              <p:spPr bwMode="auto">
                <a:xfrm>
                  <a:off x="1066" y="1823"/>
                  <a:ext cx="3840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9272" name="Line 72"/>
                <p:cNvSpPr>
                  <a:spLocks noChangeShapeType="1"/>
                </p:cNvSpPr>
                <p:nvPr/>
              </p:nvSpPr>
              <p:spPr bwMode="auto">
                <a:xfrm>
                  <a:off x="1066" y="2072"/>
                  <a:ext cx="38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9273" name="Line 73"/>
                <p:cNvSpPr>
                  <a:spLocks noChangeShapeType="1"/>
                </p:cNvSpPr>
                <p:nvPr/>
              </p:nvSpPr>
              <p:spPr bwMode="auto">
                <a:xfrm>
                  <a:off x="1066" y="2321"/>
                  <a:ext cx="38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9274" name="Line 74"/>
                <p:cNvSpPr>
                  <a:spLocks noChangeShapeType="1"/>
                </p:cNvSpPr>
                <p:nvPr/>
              </p:nvSpPr>
              <p:spPr bwMode="auto">
                <a:xfrm>
                  <a:off x="1066" y="2570"/>
                  <a:ext cx="38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9275" name="Line 75"/>
                <p:cNvSpPr>
                  <a:spLocks noChangeShapeType="1"/>
                </p:cNvSpPr>
                <p:nvPr/>
              </p:nvSpPr>
              <p:spPr bwMode="auto">
                <a:xfrm>
                  <a:off x="1066" y="2819"/>
                  <a:ext cx="38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9276" name="Line 76"/>
                <p:cNvSpPr>
                  <a:spLocks noChangeShapeType="1"/>
                </p:cNvSpPr>
                <p:nvPr/>
              </p:nvSpPr>
              <p:spPr bwMode="auto">
                <a:xfrm>
                  <a:off x="1066" y="3068"/>
                  <a:ext cx="38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9277" name="Line 77"/>
                <p:cNvSpPr>
                  <a:spLocks noChangeShapeType="1"/>
                </p:cNvSpPr>
                <p:nvPr/>
              </p:nvSpPr>
              <p:spPr bwMode="auto">
                <a:xfrm>
                  <a:off x="1066" y="3317"/>
                  <a:ext cx="38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9278" name="Line 78"/>
                <p:cNvSpPr>
                  <a:spLocks noChangeShapeType="1"/>
                </p:cNvSpPr>
                <p:nvPr/>
              </p:nvSpPr>
              <p:spPr bwMode="auto">
                <a:xfrm>
                  <a:off x="1066" y="3566"/>
                  <a:ext cx="3840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9279" name="Line 79"/>
                <p:cNvSpPr>
                  <a:spLocks noChangeShapeType="1"/>
                </p:cNvSpPr>
                <p:nvPr/>
              </p:nvSpPr>
              <p:spPr bwMode="auto">
                <a:xfrm>
                  <a:off x="1066" y="1823"/>
                  <a:ext cx="0" cy="1743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9280" name="Line 80"/>
                <p:cNvSpPr>
                  <a:spLocks noChangeShapeType="1"/>
                </p:cNvSpPr>
                <p:nvPr/>
              </p:nvSpPr>
              <p:spPr bwMode="auto">
                <a:xfrm>
                  <a:off x="1493" y="1823"/>
                  <a:ext cx="0" cy="174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9281" name="Line 81"/>
                <p:cNvSpPr>
                  <a:spLocks noChangeShapeType="1"/>
                </p:cNvSpPr>
                <p:nvPr/>
              </p:nvSpPr>
              <p:spPr bwMode="auto">
                <a:xfrm>
                  <a:off x="1919" y="1823"/>
                  <a:ext cx="0" cy="174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9282" name="Line 82"/>
                <p:cNvSpPr>
                  <a:spLocks noChangeShapeType="1"/>
                </p:cNvSpPr>
                <p:nvPr/>
              </p:nvSpPr>
              <p:spPr bwMode="auto">
                <a:xfrm>
                  <a:off x="2346" y="1823"/>
                  <a:ext cx="0" cy="174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9283" name="Line 83"/>
                <p:cNvSpPr>
                  <a:spLocks noChangeShapeType="1"/>
                </p:cNvSpPr>
                <p:nvPr/>
              </p:nvSpPr>
              <p:spPr bwMode="auto">
                <a:xfrm>
                  <a:off x="2773" y="1823"/>
                  <a:ext cx="0" cy="174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9284" name="Line 84"/>
                <p:cNvSpPr>
                  <a:spLocks noChangeShapeType="1"/>
                </p:cNvSpPr>
                <p:nvPr/>
              </p:nvSpPr>
              <p:spPr bwMode="auto">
                <a:xfrm>
                  <a:off x="3199" y="1823"/>
                  <a:ext cx="0" cy="174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9285" name="Line 85"/>
                <p:cNvSpPr>
                  <a:spLocks noChangeShapeType="1"/>
                </p:cNvSpPr>
                <p:nvPr/>
              </p:nvSpPr>
              <p:spPr bwMode="auto">
                <a:xfrm>
                  <a:off x="3626" y="1823"/>
                  <a:ext cx="0" cy="174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9286" name="Line 86"/>
                <p:cNvSpPr>
                  <a:spLocks noChangeShapeType="1"/>
                </p:cNvSpPr>
                <p:nvPr/>
              </p:nvSpPr>
              <p:spPr bwMode="auto">
                <a:xfrm>
                  <a:off x="4053" y="1823"/>
                  <a:ext cx="0" cy="174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9287" name="Line 87"/>
                <p:cNvSpPr>
                  <a:spLocks noChangeShapeType="1"/>
                </p:cNvSpPr>
                <p:nvPr/>
              </p:nvSpPr>
              <p:spPr bwMode="auto">
                <a:xfrm>
                  <a:off x="4479" y="1823"/>
                  <a:ext cx="0" cy="174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9288" name="Line 88"/>
                <p:cNvSpPr>
                  <a:spLocks noChangeShapeType="1"/>
                </p:cNvSpPr>
                <p:nvPr/>
              </p:nvSpPr>
              <p:spPr bwMode="auto">
                <a:xfrm>
                  <a:off x="4906" y="1823"/>
                  <a:ext cx="0" cy="1743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79289" name="Line 89"/>
              <p:cNvSpPr>
                <a:spLocks noChangeShapeType="1"/>
              </p:cNvSpPr>
              <p:nvPr/>
            </p:nvSpPr>
            <p:spPr bwMode="auto">
              <a:xfrm flipH="1" flipV="1">
                <a:off x="748" y="1525"/>
                <a:ext cx="318" cy="31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9290" name="Rectangle 90"/>
            <p:cNvSpPr>
              <a:spLocks noChangeArrowheads="1"/>
            </p:cNvSpPr>
            <p:nvPr/>
          </p:nvSpPr>
          <p:spPr bwMode="auto">
            <a:xfrm>
              <a:off x="2603" y="1328"/>
              <a:ext cx="5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zh-CN" altLang="en-US">
                  <a:latin typeface="Tahoma" pitchFamily="34" charset="0"/>
                </a:rPr>
                <a:t>表</a:t>
              </a:r>
              <a:r>
                <a:rPr kumimoji="0" lang="en-US" altLang="zh-CN">
                  <a:latin typeface="Tahoma" pitchFamily="34" charset="0"/>
                </a:rPr>
                <a:t>IV </a:t>
              </a:r>
            </a:p>
          </p:txBody>
        </p:sp>
      </p:grpSp>
      <p:grpSp>
        <p:nvGrpSpPr>
          <p:cNvPr id="179291" name="Group 91"/>
          <p:cNvGrpSpPr>
            <a:grpSpLocks/>
          </p:cNvGrpSpPr>
          <p:nvPr/>
        </p:nvGrpSpPr>
        <p:grpSpPr bwMode="auto">
          <a:xfrm>
            <a:off x="490538" y="3124201"/>
            <a:ext cx="2230438" cy="1298576"/>
            <a:chOff x="241" y="1376"/>
            <a:chExt cx="1405" cy="818"/>
          </a:xfrm>
        </p:grpSpPr>
        <p:sp>
          <p:nvSpPr>
            <p:cNvPr id="179292" name="Rectangle 92"/>
            <p:cNvSpPr>
              <a:spLocks noChangeArrowheads="1"/>
            </p:cNvSpPr>
            <p:nvPr/>
          </p:nvSpPr>
          <p:spPr bwMode="auto">
            <a:xfrm>
              <a:off x="241" y="1671"/>
              <a:ext cx="552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zh-CN" altLang="en-US">
                  <a:latin typeface="华文新魏" pitchFamily="2" charset="-122"/>
                  <a:ea typeface="华文新魏" pitchFamily="2" charset="-122"/>
                </a:rPr>
                <a:t>质蕴</a:t>
              </a:r>
              <a:endParaRPr kumimoji="0" lang="en-US" altLang="zh-CN">
                <a:latin typeface="华文新魏" pitchFamily="2" charset="-122"/>
                <a:ea typeface="华文新魏" pitchFamily="2" charset="-122"/>
              </a:endParaRPr>
            </a:p>
            <a:p>
              <a:r>
                <a:rPr kumimoji="0" lang="zh-CN" altLang="en-US">
                  <a:latin typeface="华文新魏" pitchFamily="2" charset="-122"/>
                  <a:ea typeface="华文新魏" pitchFamily="2" charset="-122"/>
                </a:rPr>
                <a:t>涵项 </a:t>
              </a:r>
            </a:p>
          </p:txBody>
        </p:sp>
        <p:sp>
          <p:nvSpPr>
            <p:cNvPr id="179293" name="Rectangle 93"/>
            <p:cNvSpPr>
              <a:spLocks noChangeArrowheads="1"/>
            </p:cNvSpPr>
            <p:nvPr/>
          </p:nvSpPr>
          <p:spPr bwMode="auto">
            <a:xfrm>
              <a:off x="894" y="1376"/>
              <a:ext cx="7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zh-CN" altLang="en-US">
                  <a:latin typeface="华文新魏" pitchFamily="2" charset="-122"/>
                  <a:ea typeface="华文新魏" pitchFamily="2" charset="-122"/>
                </a:rPr>
                <a:t>最小项 </a:t>
              </a:r>
            </a:p>
          </p:txBody>
        </p:sp>
      </p:grpSp>
      <p:grpSp>
        <p:nvGrpSpPr>
          <p:cNvPr id="179294" name="Group 94"/>
          <p:cNvGrpSpPr>
            <a:grpSpLocks/>
          </p:cNvGrpSpPr>
          <p:nvPr/>
        </p:nvGrpSpPr>
        <p:grpSpPr bwMode="auto">
          <a:xfrm>
            <a:off x="1344613" y="3432175"/>
            <a:ext cx="6573837" cy="3246438"/>
            <a:chOff x="779" y="1570"/>
            <a:chExt cx="4141" cy="2045"/>
          </a:xfrm>
        </p:grpSpPr>
        <p:grpSp>
          <p:nvGrpSpPr>
            <p:cNvPr id="179295" name="Group 95"/>
            <p:cNvGrpSpPr>
              <a:grpSpLocks/>
            </p:cNvGrpSpPr>
            <p:nvPr/>
          </p:nvGrpSpPr>
          <p:grpSpPr bwMode="auto">
            <a:xfrm>
              <a:off x="779" y="1827"/>
              <a:ext cx="313" cy="1788"/>
              <a:chOff x="779" y="1827"/>
              <a:chExt cx="313" cy="1788"/>
            </a:xfrm>
          </p:grpSpPr>
          <p:sp>
            <p:nvSpPr>
              <p:cNvPr id="179296" name="Rectangle 96"/>
              <p:cNvSpPr>
                <a:spLocks noChangeArrowheads="1"/>
              </p:cNvSpPr>
              <p:nvPr/>
            </p:nvSpPr>
            <p:spPr bwMode="auto">
              <a:xfrm>
                <a:off x="793" y="1827"/>
                <a:ext cx="29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zh-CN" b="1">
                    <a:cs typeface="Times New Roman" pitchFamily="18" charset="0"/>
                  </a:rPr>
                  <a:t>P</a:t>
                </a:r>
                <a:r>
                  <a:rPr kumimoji="0" lang="en-US" altLang="zh-CN" b="1" baseline="-30000"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179297" name="Rectangle 97"/>
              <p:cNvSpPr>
                <a:spLocks noChangeArrowheads="1"/>
              </p:cNvSpPr>
              <p:nvPr/>
            </p:nvSpPr>
            <p:spPr bwMode="auto">
              <a:xfrm>
                <a:off x="779" y="2069"/>
                <a:ext cx="29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zh-CN" b="1">
                    <a:cs typeface="Times New Roman" pitchFamily="18" charset="0"/>
                  </a:rPr>
                  <a:t>P</a:t>
                </a:r>
                <a:r>
                  <a:rPr kumimoji="0" lang="en-US" altLang="zh-CN" b="1" baseline="-30000"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179298" name="Rectangle 98"/>
              <p:cNvSpPr>
                <a:spLocks noChangeArrowheads="1"/>
              </p:cNvSpPr>
              <p:nvPr/>
            </p:nvSpPr>
            <p:spPr bwMode="auto">
              <a:xfrm>
                <a:off x="793" y="2326"/>
                <a:ext cx="29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zh-CN" b="1">
                    <a:cs typeface="Times New Roman" pitchFamily="18" charset="0"/>
                  </a:rPr>
                  <a:t>P</a:t>
                </a:r>
                <a:r>
                  <a:rPr kumimoji="0" lang="en-US" altLang="zh-CN" b="1" baseline="-30000"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179299" name="Rectangle 99"/>
              <p:cNvSpPr>
                <a:spLocks noChangeArrowheads="1"/>
              </p:cNvSpPr>
              <p:nvPr/>
            </p:nvSpPr>
            <p:spPr bwMode="auto">
              <a:xfrm>
                <a:off x="779" y="2598"/>
                <a:ext cx="29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zh-CN" b="1">
                    <a:cs typeface="Times New Roman" pitchFamily="18" charset="0"/>
                  </a:rPr>
                  <a:t>P</a:t>
                </a:r>
                <a:r>
                  <a:rPr kumimoji="0" lang="en-US" altLang="zh-CN" b="1" baseline="-30000">
                    <a:cs typeface="Times New Roman" pitchFamily="18" charset="0"/>
                  </a:rPr>
                  <a:t>4</a:t>
                </a:r>
              </a:p>
            </p:txBody>
          </p:sp>
          <p:sp>
            <p:nvSpPr>
              <p:cNvPr id="179300" name="Rectangle 100"/>
              <p:cNvSpPr>
                <a:spLocks noChangeArrowheads="1"/>
              </p:cNvSpPr>
              <p:nvPr/>
            </p:nvSpPr>
            <p:spPr bwMode="auto">
              <a:xfrm>
                <a:off x="793" y="2825"/>
                <a:ext cx="29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zh-CN" b="1">
                    <a:cs typeface="Times New Roman" pitchFamily="18" charset="0"/>
                  </a:rPr>
                  <a:t>P</a:t>
                </a:r>
                <a:r>
                  <a:rPr kumimoji="0" lang="en-US" altLang="zh-CN" b="1" baseline="-30000">
                    <a:cs typeface="Times New Roman" pitchFamily="18" charset="0"/>
                  </a:rPr>
                  <a:t>5</a:t>
                </a:r>
              </a:p>
            </p:txBody>
          </p:sp>
          <p:sp>
            <p:nvSpPr>
              <p:cNvPr id="179301" name="Rectangle 101"/>
              <p:cNvSpPr>
                <a:spLocks noChangeArrowheads="1"/>
              </p:cNvSpPr>
              <p:nvPr/>
            </p:nvSpPr>
            <p:spPr bwMode="auto">
              <a:xfrm>
                <a:off x="779" y="3067"/>
                <a:ext cx="29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zh-CN" b="1">
                    <a:cs typeface="Times New Roman" pitchFamily="18" charset="0"/>
                  </a:rPr>
                  <a:t>P</a:t>
                </a:r>
                <a:r>
                  <a:rPr kumimoji="0" lang="en-US" altLang="zh-CN" b="1" baseline="-30000">
                    <a:cs typeface="Times New Roman" pitchFamily="18" charset="0"/>
                  </a:rPr>
                  <a:t>6</a:t>
                </a:r>
              </a:p>
            </p:txBody>
          </p:sp>
          <p:sp>
            <p:nvSpPr>
              <p:cNvPr id="179302" name="Rectangle 102"/>
              <p:cNvSpPr>
                <a:spLocks noChangeArrowheads="1"/>
              </p:cNvSpPr>
              <p:nvPr/>
            </p:nvSpPr>
            <p:spPr bwMode="auto">
              <a:xfrm>
                <a:off x="793" y="3324"/>
                <a:ext cx="29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zh-CN" b="1">
                    <a:cs typeface="Times New Roman" pitchFamily="18" charset="0"/>
                  </a:rPr>
                  <a:t>P</a:t>
                </a:r>
                <a:r>
                  <a:rPr kumimoji="0" lang="en-US" altLang="zh-CN" b="1" baseline="-30000">
                    <a:cs typeface="Times New Roman" pitchFamily="18" charset="0"/>
                  </a:rPr>
                  <a:t>7</a:t>
                </a:r>
              </a:p>
            </p:txBody>
          </p:sp>
        </p:grpSp>
        <p:grpSp>
          <p:nvGrpSpPr>
            <p:cNvPr id="179303" name="Group 103"/>
            <p:cNvGrpSpPr>
              <a:grpSpLocks/>
            </p:cNvGrpSpPr>
            <p:nvPr/>
          </p:nvGrpSpPr>
          <p:grpSpPr bwMode="auto">
            <a:xfrm>
              <a:off x="1156" y="1570"/>
              <a:ext cx="3764" cy="291"/>
              <a:chOff x="1156" y="1570"/>
              <a:chExt cx="3764" cy="291"/>
            </a:xfrm>
          </p:grpSpPr>
          <p:sp>
            <p:nvSpPr>
              <p:cNvPr id="179304" name="Rectangle 104"/>
              <p:cNvSpPr>
                <a:spLocks noChangeArrowheads="1"/>
              </p:cNvSpPr>
              <p:nvPr/>
            </p:nvSpPr>
            <p:spPr bwMode="auto">
              <a:xfrm>
                <a:off x="1156" y="1570"/>
                <a:ext cx="34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zh-CN" b="1">
                    <a:cs typeface="Times New Roman" pitchFamily="18" charset="0"/>
                  </a:rPr>
                  <a:t>m</a:t>
                </a:r>
                <a:r>
                  <a:rPr kumimoji="0" lang="en-US" altLang="zh-CN" b="1" baseline="-30000"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179305" name="Rectangle 105"/>
              <p:cNvSpPr>
                <a:spLocks noChangeArrowheads="1"/>
              </p:cNvSpPr>
              <p:nvPr/>
            </p:nvSpPr>
            <p:spPr bwMode="auto">
              <a:xfrm>
                <a:off x="1553" y="1570"/>
                <a:ext cx="34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zh-CN" b="1">
                    <a:cs typeface="Times New Roman" pitchFamily="18" charset="0"/>
                  </a:rPr>
                  <a:t>m</a:t>
                </a:r>
                <a:r>
                  <a:rPr kumimoji="0" lang="en-US" altLang="zh-CN" b="1" baseline="-30000">
                    <a:cs typeface="Times New Roman" pitchFamily="18" charset="0"/>
                  </a:rPr>
                  <a:t>4</a:t>
                </a:r>
              </a:p>
            </p:txBody>
          </p:sp>
          <p:sp>
            <p:nvSpPr>
              <p:cNvPr id="179306" name="Rectangle 106"/>
              <p:cNvSpPr>
                <a:spLocks noChangeArrowheads="1"/>
              </p:cNvSpPr>
              <p:nvPr/>
            </p:nvSpPr>
            <p:spPr bwMode="auto">
              <a:xfrm>
                <a:off x="2415" y="1570"/>
                <a:ext cx="34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zh-CN" b="1">
                    <a:cs typeface="Times New Roman" pitchFamily="18" charset="0"/>
                  </a:rPr>
                  <a:t>m</a:t>
                </a:r>
                <a:r>
                  <a:rPr kumimoji="0" lang="en-US" altLang="zh-CN" b="1" baseline="-30000">
                    <a:cs typeface="Times New Roman" pitchFamily="18" charset="0"/>
                  </a:rPr>
                  <a:t>8</a:t>
                </a:r>
              </a:p>
            </p:txBody>
          </p:sp>
          <p:sp>
            <p:nvSpPr>
              <p:cNvPr id="179307" name="Rectangle 107"/>
              <p:cNvSpPr>
                <a:spLocks noChangeArrowheads="1"/>
              </p:cNvSpPr>
              <p:nvPr/>
            </p:nvSpPr>
            <p:spPr bwMode="auto">
              <a:xfrm>
                <a:off x="2007" y="1570"/>
                <a:ext cx="34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zh-CN" b="1">
                    <a:cs typeface="Times New Roman" pitchFamily="18" charset="0"/>
                  </a:rPr>
                  <a:t>m</a:t>
                </a:r>
                <a:r>
                  <a:rPr kumimoji="0" lang="en-US" altLang="zh-CN" b="1" baseline="-30000">
                    <a:cs typeface="Times New Roman" pitchFamily="18" charset="0"/>
                  </a:rPr>
                  <a:t>6</a:t>
                </a:r>
              </a:p>
            </p:txBody>
          </p:sp>
          <p:sp>
            <p:nvSpPr>
              <p:cNvPr id="179308" name="Rectangle 108"/>
              <p:cNvSpPr>
                <a:spLocks noChangeArrowheads="1"/>
              </p:cNvSpPr>
              <p:nvPr/>
            </p:nvSpPr>
            <p:spPr bwMode="auto">
              <a:xfrm>
                <a:off x="2823" y="1570"/>
                <a:ext cx="34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zh-CN" b="1">
                    <a:cs typeface="Times New Roman" pitchFamily="18" charset="0"/>
                  </a:rPr>
                  <a:t>m</a:t>
                </a:r>
                <a:r>
                  <a:rPr kumimoji="0" lang="en-US" altLang="zh-CN" b="1" baseline="-30000">
                    <a:cs typeface="Times New Roman" pitchFamily="18" charset="0"/>
                  </a:rPr>
                  <a:t>9</a:t>
                </a:r>
              </a:p>
            </p:txBody>
          </p:sp>
          <p:sp>
            <p:nvSpPr>
              <p:cNvPr id="179309" name="Rectangle 109"/>
              <p:cNvSpPr>
                <a:spLocks noChangeArrowheads="1"/>
              </p:cNvSpPr>
              <p:nvPr/>
            </p:nvSpPr>
            <p:spPr bwMode="auto">
              <a:xfrm>
                <a:off x="3685" y="1570"/>
                <a:ext cx="40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zh-CN" b="1">
                    <a:cs typeface="Times New Roman" pitchFamily="18" charset="0"/>
                  </a:rPr>
                  <a:t>m</a:t>
                </a:r>
                <a:r>
                  <a:rPr kumimoji="0" lang="en-US" altLang="zh-CN" b="1" baseline="-30000">
                    <a:cs typeface="Times New Roman" pitchFamily="18" charset="0"/>
                  </a:rPr>
                  <a:t>12</a:t>
                </a:r>
              </a:p>
            </p:txBody>
          </p:sp>
          <p:sp>
            <p:nvSpPr>
              <p:cNvPr id="179310" name="Rectangle 110"/>
              <p:cNvSpPr>
                <a:spLocks noChangeArrowheads="1"/>
              </p:cNvSpPr>
              <p:nvPr/>
            </p:nvSpPr>
            <p:spPr bwMode="auto">
              <a:xfrm>
                <a:off x="3277" y="1570"/>
                <a:ext cx="40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zh-CN" b="1">
                    <a:cs typeface="Times New Roman" pitchFamily="18" charset="0"/>
                  </a:rPr>
                  <a:t>m</a:t>
                </a:r>
                <a:r>
                  <a:rPr kumimoji="0" lang="en-US" altLang="zh-CN" b="1" baseline="-30000">
                    <a:cs typeface="Times New Roman" pitchFamily="18" charset="0"/>
                  </a:rPr>
                  <a:t>10</a:t>
                </a:r>
              </a:p>
            </p:txBody>
          </p:sp>
          <p:sp>
            <p:nvSpPr>
              <p:cNvPr id="179311" name="Rectangle 111"/>
              <p:cNvSpPr>
                <a:spLocks noChangeArrowheads="1"/>
              </p:cNvSpPr>
              <p:nvPr/>
            </p:nvSpPr>
            <p:spPr bwMode="auto">
              <a:xfrm>
                <a:off x="4093" y="1570"/>
                <a:ext cx="40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zh-CN" b="1">
                    <a:cs typeface="Times New Roman" pitchFamily="18" charset="0"/>
                  </a:rPr>
                  <a:t>m</a:t>
                </a:r>
                <a:r>
                  <a:rPr kumimoji="0" lang="en-US" altLang="zh-CN" b="1" baseline="-30000">
                    <a:cs typeface="Times New Roman" pitchFamily="18" charset="0"/>
                  </a:rPr>
                  <a:t>13</a:t>
                </a:r>
              </a:p>
            </p:txBody>
          </p:sp>
          <p:sp>
            <p:nvSpPr>
              <p:cNvPr id="179312" name="Rectangle 112"/>
              <p:cNvSpPr>
                <a:spLocks noChangeArrowheads="1"/>
              </p:cNvSpPr>
              <p:nvPr/>
            </p:nvSpPr>
            <p:spPr bwMode="auto">
              <a:xfrm>
                <a:off x="4513" y="1570"/>
                <a:ext cx="40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zh-CN" b="1">
                    <a:cs typeface="Times New Roman" pitchFamily="18" charset="0"/>
                  </a:rPr>
                  <a:t>m</a:t>
                </a:r>
                <a:r>
                  <a:rPr kumimoji="0" lang="en-US" altLang="zh-CN" b="1" baseline="-30000">
                    <a:cs typeface="Times New Roman" pitchFamily="18" charset="0"/>
                  </a:rPr>
                  <a:t>15</a:t>
                </a:r>
              </a:p>
            </p:txBody>
          </p:sp>
        </p:grpSp>
      </p:grpSp>
      <p:grpSp>
        <p:nvGrpSpPr>
          <p:cNvPr id="179313" name="Group 113"/>
          <p:cNvGrpSpPr>
            <a:grpSpLocks/>
          </p:cNvGrpSpPr>
          <p:nvPr/>
        </p:nvGrpSpPr>
        <p:grpSpPr bwMode="auto">
          <a:xfrm>
            <a:off x="2016125" y="4008438"/>
            <a:ext cx="5688013" cy="2592387"/>
            <a:chOff x="1202" y="1933"/>
            <a:chExt cx="3583" cy="1633"/>
          </a:xfrm>
        </p:grpSpPr>
        <p:sp>
          <p:nvSpPr>
            <p:cNvPr id="179314" name="AutoShape 114"/>
            <p:cNvSpPr>
              <a:spLocks noChangeArrowheads="1"/>
            </p:cNvSpPr>
            <p:nvPr/>
          </p:nvSpPr>
          <p:spPr bwMode="auto">
            <a:xfrm>
              <a:off x="1202" y="1933"/>
              <a:ext cx="136" cy="13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315" name="AutoShape 115"/>
            <p:cNvSpPr>
              <a:spLocks noChangeArrowheads="1"/>
            </p:cNvSpPr>
            <p:nvPr/>
          </p:nvSpPr>
          <p:spPr bwMode="auto">
            <a:xfrm>
              <a:off x="1202" y="2160"/>
              <a:ext cx="136" cy="13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316" name="AutoShape 116"/>
            <p:cNvSpPr>
              <a:spLocks noChangeArrowheads="1"/>
            </p:cNvSpPr>
            <p:nvPr/>
          </p:nvSpPr>
          <p:spPr bwMode="auto">
            <a:xfrm>
              <a:off x="1655" y="2704"/>
              <a:ext cx="136" cy="13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317" name="AutoShape 117"/>
            <p:cNvSpPr>
              <a:spLocks noChangeArrowheads="1"/>
            </p:cNvSpPr>
            <p:nvPr/>
          </p:nvSpPr>
          <p:spPr bwMode="auto">
            <a:xfrm>
              <a:off x="1655" y="2432"/>
              <a:ext cx="136" cy="13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318" name="AutoShape 118"/>
            <p:cNvSpPr>
              <a:spLocks noChangeArrowheads="1"/>
            </p:cNvSpPr>
            <p:nvPr/>
          </p:nvSpPr>
          <p:spPr bwMode="auto">
            <a:xfrm>
              <a:off x="2064" y="2432"/>
              <a:ext cx="136" cy="13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319" name="AutoShape 119"/>
            <p:cNvSpPr>
              <a:spLocks noChangeArrowheads="1"/>
            </p:cNvSpPr>
            <p:nvPr/>
          </p:nvSpPr>
          <p:spPr bwMode="auto">
            <a:xfrm>
              <a:off x="2064" y="1933"/>
              <a:ext cx="136" cy="13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320" name="AutoShape 120"/>
            <p:cNvSpPr>
              <a:spLocks noChangeArrowheads="1"/>
            </p:cNvSpPr>
            <p:nvPr/>
          </p:nvSpPr>
          <p:spPr bwMode="auto">
            <a:xfrm>
              <a:off x="2472" y="3430"/>
              <a:ext cx="136" cy="13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321" name="AutoShape 121"/>
            <p:cNvSpPr>
              <a:spLocks noChangeArrowheads="1"/>
            </p:cNvSpPr>
            <p:nvPr/>
          </p:nvSpPr>
          <p:spPr bwMode="auto">
            <a:xfrm>
              <a:off x="2472" y="2931"/>
              <a:ext cx="136" cy="13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322" name="AutoShape 122"/>
            <p:cNvSpPr>
              <a:spLocks noChangeArrowheads="1"/>
            </p:cNvSpPr>
            <p:nvPr/>
          </p:nvSpPr>
          <p:spPr bwMode="auto">
            <a:xfrm>
              <a:off x="3334" y="2931"/>
              <a:ext cx="136" cy="13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323" name="AutoShape 123"/>
            <p:cNvSpPr>
              <a:spLocks noChangeArrowheads="1"/>
            </p:cNvSpPr>
            <p:nvPr/>
          </p:nvSpPr>
          <p:spPr bwMode="auto">
            <a:xfrm>
              <a:off x="2925" y="3430"/>
              <a:ext cx="136" cy="13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324" name="AutoShape 124"/>
            <p:cNvSpPr>
              <a:spLocks noChangeArrowheads="1"/>
            </p:cNvSpPr>
            <p:nvPr/>
          </p:nvSpPr>
          <p:spPr bwMode="auto">
            <a:xfrm>
              <a:off x="3334" y="2160"/>
              <a:ext cx="136" cy="13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325" name="AutoShape 125"/>
            <p:cNvSpPr>
              <a:spLocks noChangeArrowheads="1"/>
            </p:cNvSpPr>
            <p:nvPr/>
          </p:nvSpPr>
          <p:spPr bwMode="auto">
            <a:xfrm>
              <a:off x="3787" y="3430"/>
              <a:ext cx="136" cy="13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326" name="AutoShape 126"/>
            <p:cNvSpPr>
              <a:spLocks noChangeArrowheads="1"/>
            </p:cNvSpPr>
            <p:nvPr/>
          </p:nvSpPr>
          <p:spPr bwMode="auto">
            <a:xfrm>
              <a:off x="3787" y="2659"/>
              <a:ext cx="136" cy="13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327" name="AutoShape 127"/>
            <p:cNvSpPr>
              <a:spLocks noChangeArrowheads="1"/>
            </p:cNvSpPr>
            <p:nvPr/>
          </p:nvSpPr>
          <p:spPr bwMode="auto">
            <a:xfrm>
              <a:off x="4195" y="3430"/>
              <a:ext cx="136" cy="13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328" name="AutoShape 128"/>
            <p:cNvSpPr>
              <a:spLocks noChangeArrowheads="1"/>
            </p:cNvSpPr>
            <p:nvPr/>
          </p:nvSpPr>
          <p:spPr bwMode="auto">
            <a:xfrm>
              <a:off x="4195" y="3158"/>
              <a:ext cx="136" cy="13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329" name="AutoShape 129"/>
            <p:cNvSpPr>
              <a:spLocks noChangeArrowheads="1"/>
            </p:cNvSpPr>
            <p:nvPr/>
          </p:nvSpPr>
          <p:spPr bwMode="auto">
            <a:xfrm>
              <a:off x="4649" y="3158"/>
              <a:ext cx="136" cy="13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737742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9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9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9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9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9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9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79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3" grpId="0" autoUpdateAnimBg="0"/>
      <p:bldP spid="179204" grpId="0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8FF0-569B-4EEE-BABE-56521BB8356F}" type="slidenum">
              <a:rPr lang="en-US" altLang="zh-CN"/>
              <a:pPr/>
              <a:t>69</a:t>
            </a:fld>
            <a:endParaRPr lang="en-US" altLang="zh-CN"/>
          </a:p>
        </p:txBody>
      </p:sp>
      <p:sp>
        <p:nvSpPr>
          <p:cNvPr id="180227" name="Rectangle 3"/>
          <p:cNvSpPr>
            <a:spLocks noChangeArrowheads="1"/>
          </p:cNvSpPr>
          <p:nvPr/>
        </p:nvSpPr>
        <p:spPr bwMode="auto">
          <a:xfrm>
            <a:off x="76200" y="174864"/>
            <a:ext cx="8991600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 anchor="ctr">
            <a:spAutoFit/>
          </a:bodyPr>
          <a:lstStyle/>
          <a:p>
            <a:r>
              <a:rPr kumimoji="0" lang="en-US" altLang="zh-CN" dirty="0">
                <a:latin typeface="华文新魏" pitchFamily="2" charset="-122"/>
                <a:ea typeface="华文新魏" pitchFamily="2" charset="-122"/>
              </a:rPr>
              <a:t>2</a:t>
            </a:r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）进行“</a:t>
            </a:r>
            <a:r>
              <a:rPr kumimoji="0" lang="zh-CN" altLang="en-US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行列</a:t>
            </a:r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消去”</a:t>
            </a:r>
            <a:r>
              <a:rPr kumimoji="0" lang="en-US" altLang="zh-CN" dirty="0">
                <a:latin typeface="华文新魏" pitchFamily="2" charset="-122"/>
                <a:ea typeface="华文新魏" pitchFamily="2" charset="-122"/>
              </a:rPr>
              <a:t>:</a:t>
            </a:r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检查所有的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m</a:t>
            </a:r>
            <a:r>
              <a:rPr lang="en-US" altLang="zh-CN" sz="3200" baseline="-30000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i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对应的列，若在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m</a:t>
            </a:r>
            <a:r>
              <a:rPr lang="en-US" altLang="zh-CN" sz="3200" baseline="-30000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i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对应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列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中只有一个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△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，则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该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△所对应的</a:t>
            </a:r>
            <a:r>
              <a:rPr lang="en-US" altLang="zh-CN" dirty="0" err="1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P</a:t>
            </a:r>
            <a:r>
              <a:rPr lang="en-US" altLang="zh-CN" sz="3200" baseline="-25000" dirty="0" err="1">
                <a:latin typeface="华文新魏" pitchFamily="2" charset="-122"/>
                <a:ea typeface="华文新魏" pitchFamily="2" charset="-122"/>
              </a:rPr>
              <a:t>j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项为必要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；保留</a:t>
            </a:r>
            <a:r>
              <a:rPr lang="en-US" altLang="zh-CN" dirty="0" err="1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P</a:t>
            </a:r>
            <a:r>
              <a:rPr lang="en-US" altLang="zh-CN" sz="3200" baseline="-25000" dirty="0" err="1">
                <a:latin typeface="华文新魏" pitchFamily="2" charset="-122"/>
                <a:ea typeface="华文新魏" pitchFamily="2" charset="-122"/>
              </a:rPr>
              <a:t>j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并消去</a:t>
            </a:r>
            <a:r>
              <a:rPr lang="en-US" altLang="zh-CN" dirty="0" err="1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P</a:t>
            </a:r>
            <a:r>
              <a:rPr lang="en-US" altLang="zh-CN" sz="3200" baseline="-25000" dirty="0" err="1">
                <a:latin typeface="华文新魏" pitchFamily="2" charset="-122"/>
                <a:ea typeface="华文新魏" pitchFamily="2" charset="-122"/>
              </a:rPr>
              <a:t>j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对应的行</a:t>
            </a:r>
            <a:r>
              <a:rPr lang="zh-CN" altLang="en-US" sz="3200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。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由于</a:t>
            </a:r>
            <a:r>
              <a:rPr lang="en-US" altLang="zh-CN" dirty="0" err="1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P</a:t>
            </a:r>
            <a:r>
              <a:rPr lang="en-US" altLang="zh-CN" sz="3200" baseline="-25000" dirty="0" err="1">
                <a:latin typeface="华文新魏" pitchFamily="2" charset="-122"/>
                <a:ea typeface="华文新魏" pitchFamily="2" charset="-122"/>
              </a:rPr>
              <a:t>j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项为必要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dirty="0" err="1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P</a:t>
            </a:r>
            <a:r>
              <a:rPr lang="en-US" altLang="zh-CN" sz="3200" baseline="-25000" dirty="0" err="1">
                <a:latin typeface="华文新魏" pitchFamily="2" charset="-122"/>
                <a:ea typeface="华文新魏" pitchFamily="2" charset="-122"/>
              </a:rPr>
              <a:t>j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包含的所有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△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对应的列（最小项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m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）均可消去</a:t>
            </a:r>
            <a:r>
              <a:rPr lang="zh-CN" altLang="en-US" sz="3200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。</a:t>
            </a:r>
          </a:p>
        </p:txBody>
      </p:sp>
      <p:sp>
        <p:nvSpPr>
          <p:cNvPr id="180353" name="Rectangle 129"/>
          <p:cNvSpPr>
            <a:spLocks noChangeArrowheads="1"/>
          </p:cNvSpPr>
          <p:nvPr/>
        </p:nvSpPr>
        <p:spPr bwMode="auto">
          <a:xfrm>
            <a:off x="533400" y="1828800"/>
            <a:ext cx="8458200" cy="131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l"/>
            </a:pPr>
            <a:r>
              <a:rPr lang="en-US" altLang="zh-CN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m</a:t>
            </a:r>
            <a:r>
              <a:rPr lang="en-US" altLang="zh-CN" baseline="-30000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9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列只有一个△，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所以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P</a:t>
            </a:r>
            <a:r>
              <a:rPr lang="en-US" altLang="zh-CN" baseline="-30000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7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为必要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；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P</a:t>
            </a:r>
            <a:r>
              <a:rPr lang="en-US" altLang="zh-CN" baseline="-30000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7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有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4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个△，分别对应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m</a:t>
            </a:r>
            <a:r>
              <a:rPr lang="en-US" altLang="zh-CN" baseline="-30000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8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, m</a:t>
            </a:r>
            <a:r>
              <a:rPr lang="en-US" altLang="zh-CN" baseline="-30000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9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, m</a:t>
            </a:r>
            <a:r>
              <a:rPr lang="en-US" altLang="zh-CN" baseline="-30000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12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, m</a:t>
            </a:r>
            <a:r>
              <a:rPr lang="en-US" altLang="zh-CN" baseline="-30000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13</a:t>
            </a:r>
            <a:r>
              <a:rPr lang="zh-CN" altLang="en-US" sz="3200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。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P</a:t>
            </a:r>
            <a:r>
              <a:rPr lang="en-US" altLang="zh-CN" baseline="-30000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7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所蕴涵的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m</a:t>
            </a:r>
            <a:r>
              <a:rPr lang="en-US" altLang="zh-CN" baseline="-30000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8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, m</a:t>
            </a:r>
            <a:r>
              <a:rPr lang="en-US" altLang="zh-CN" baseline="-30000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9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, m</a:t>
            </a:r>
            <a:r>
              <a:rPr lang="en-US" altLang="zh-CN" baseline="-30000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12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, m</a:t>
            </a:r>
            <a:r>
              <a:rPr lang="en-US" altLang="zh-CN" baseline="-30000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13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均可从表中删去</a:t>
            </a:r>
            <a:r>
              <a:rPr lang="zh-CN" altLang="en-US" sz="3200" dirty="0">
                <a:latin typeface="华文新魏" pitchFamily="2" charset="-122"/>
                <a:ea typeface="华文新魏" pitchFamily="2" charset="-122"/>
              </a:rPr>
              <a:t>。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同理，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P</a:t>
            </a:r>
            <a:r>
              <a:rPr lang="en-US" altLang="zh-CN" baseline="-30000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6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也为必要， 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P</a:t>
            </a:r>
            <a:r>
              <a:rPr lang="en-US" altLang="zh-CN" baseline="-30000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6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所蕴涵的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m</a:t>
            </a:r>
            <a:r>
              <a:rPr lang="en-US" altLang="zh-CN" baseline="-30000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13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, m</a:t>
            </a:r>
            <a:r>
              <a:rPr lang="en-US" altLang="zh-CN" baseline="-30000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15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可以从表中删去</a:t>
            </a:r>
            <a:r>
              <a:rPr lang="zh-CN" altLang="en-US" sz="3200" dirty="0">
                <a:latin typeface="华文新魏" pitchFamily="2" charset="-122"/>
                <a:ea typeface="华文新魏" pitchFamily="2" charset="-122"/>
              </a:rPr>
              <a:t>。</a:t>
            </a:r>
          </a:p>
        </p:txBody>
      </p:sp>
      <p:sp>
        <p:nvSpPr>
          <p:cNvPr id="180478" name="Line 254"/>
          <p:cNvSpPr>
            <a:spLocks noChangeShapeType="1"/>
          </p:cNvSpPr>
          <p:nvPr/>
        </p:nvSpPr>
        <p:spPr bwMode="auto">
          <a:xfrm>
            <a:off x="6732588" y="4038600"/>
            <a:ext cx="0" cy="2743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0479" name="Line 255"/>
          <p:cNvSpPr>
            <a:spLocks noChangeShapeType="1"/>
          </p:cNvSpPr>
          <p:nvPr/>
        </p:nvSpPr>
        <p:spPr bwMode="auto">
          <a:xfrm>
            <a:off x="7451725" y="4038600"/>
            <a:ext cx="0" cy="2743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0481" name="Line 257"/>
          <p:cNvSpPr>
            <a:spLocks noChangeShapeType="1"/>
          </p:cNvSpPr>
          <p:nvPr/>
        </p:nvSpPr>
        <p:spPr bwMode="auto">
          <a:xfrm>
            <a:off x="4067175" y="4038600"/>
            <a:ext cx="0" cy="2743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0482" name="Line 258"/>
          <p:cNvSpPr>
            <a:spLocks noChangeShapeType="1"/>
          </p:cNvSpPr>
          <p:nvPr/>
        </p:nvSpPr>
        <p:spPr bwMode="auto">
          <a:xfrm>
            <a:off x="4714875" y="4038600"/>
            <a:ext cx="0" cy="2743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0484" name="Line 260"/>
          <p:cNvSpPr>
            <a:spLocks noChangeShapeType="1"/>
          </p:cNvSpPr>
          <p:nvPr/>
        </p:nvSpPr>
        <p:spPr bwMode="auto">
          <a:xfrm>
            <a:off x="1116013" y="6075363"/>
            <a:ext cx="7343775" cy="0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0485" name="Line 261"/>
          <p:cNvSpPr>
            <a:spLocks noChangeShapeType="1"/>
          </p:cNvSpPr>
          <p:nvPr/>
        </p:nvSpPr>
        <p:spPr bwMode="auto">
          <a:xfrm>
            <a:off x="1116013" y="6507163"/>
            <a:ext cx="7343775" cy="0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80495" name="Group 271"/>
          <p:cNvGrpSpPr>
            <a:grpSpLocks/>
          </p:cNvGrpSpPr>
          <p:nvPr/>
        </p:nvGrpSpPr>
        <p:grpSpPr bwMode="auto">
          <a:xfrm>
            <a:off x="382588" y="3051175"/>
            <a:ext cx="7427913" cy="3625850"/>
            <a:chOff x="241" y="1922"/>
            <a:chExt cx="4679" cy="2284"/>
          </a:xfrm>
        </p:grpSpPr>
        <p:grpSp>
          <p:nvGrpSpPr>
            <p:cNvPr id="180355" name="Group 131"/>
            <p:cNvGrpSpPr>
              <a:grpSpLocks/>
            </p:cNvGrpSpPr>
            <p:nvPr/>
          </p:nvGrpSpPr>
          <p:grpSpPr bwMode="auto">
            <a:xfrm>
              <a:off x="748" y="1922"/>
              <a:ext cx="4158" cy="2284"/>
              <a:chOff x="748" y="1328"/>
              <a:chExt cx="4158" cy="2284"/>
            </a:xfrm>
          </p:grpSpPr>
          <p:grpSp>
            <p:nvGrpSpPr>
              <p:cNvPr id="180356" name="Group 132"/>
              <p:cNvGrpSpPr>
                <a:grpSpLocks/>
              </p:cNvGrpSpPr>
              <p:nvPr/>
            </p:nvGrpSpPr>
            <p:grpSpPr bwMode="auto">
              <a:xfrm>
                <a:off x="748" y="1552"/>
                <a:ext cx="4158" cy="2060"/>
                <a:chOff x="748" y="1525"/>
                <a:chExt cx="4158" cy="2060"/>
              </a:xfrm>
            </p:grpSpPr>
            <p:grpSp>
              <p:nvGrpSpPr>
                <p:cNvPr id="180357" name="Group 133"/>
                <p:cNvGrpSpPr>
                  <a:grpSpLocks/>
                </p:cNvGrpSpPr>
                <p:nvPr/>
              </p:nvGrpSpPr>
              <p:grpSpPr bwMode="auto">
                <a:xfrm>
                  <a:off x="1066" y="1842"/>
                  <a:ext cx="3840" cy="1743"/>
                  <a:chOff x="1066" y="1823"/>
                  <a:chExt cx="3840" cy="1743"/>
                </a:xfrm>
              </p:grpSpPr>
              <p:sp>
                <p:nvSpPr>
                  <p:cNvPr id="180358" name="Rectangle 134"/>
                  <p:cNvSpPr>
                    <a:spLocks noChangeArrowheads="1"/>
                  </p:cNvSpPr>
                  <p:nvPr/>
                </p:nvSpPr>
                <p:spPr bwMode="auto">
                  <a:xfrm>
                    <a:off x="4479" y="3317"/>
                    <a:ext cx="427" cy="2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000"/>
                  </a:p>
                </p:txBody>
              </p:sp>
              <p:sp>
                <p:nvSpPr>
                  <p:cNvPr id="180359" name="Rectangle 135"/>
                  <p:cNvSpPr>
                    <a:spLocks noChangeArrowheads="1"/>
                  </p:cNvSpPr>
                  <p:nvPr/>
                </p:nvSpPr>
                <p:spPr bwMode="auto">
                  <a:xfrm>
                    <a:off x="4053" y="3317"/>
                    <a:ext cx="426" cy="2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000"/>
                  </a:p>
                </p:txBody>
              </p:sp>
              <p:sp>
                <p:nvSpPr>
                  <p:cNvPr id="180360" name="Rectangle 136"/>
                  <p:cNvSpPr>
                    <a:spLocks noChangeArrowheads="1"/>
                  </p:cNvSpPr>
                  <p:nvPr/>
                </p:nvSpPr>
                <p:spPr bwMode="auto">
                  <a:xfrm>
                    <a:off x="3626" y="3317"/>
                    <a:ext cx="427" cy="2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000"/>
                  </a:p>
                </p:txBody>
              </p:sp>
              <p:sp>
                <p:nvSpPr>
                  <p:cNvPr id="180361" name="Rectangle 137"/>
                  <p:cNvSpPr>
                    <a:spLocks noChangeArrowheads="1"/>
                  </p:cNvSpPr>
                  <p:nvPr/>
                </p:nvSpPr>
                <p:spPr bwMode="auto">
                  <a:xfrm>
                    <a:off x="3199" y="3317"/>
                    <a:ext cx="427" cy="2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000"/>
                  </a:p>
                </p:txBody>
              </p:sp>
              <p:sp>
                <p:nvSpPr>
                  <p:cNvPr id="180362" name="Rectangle 138"/>
                  <p:cNvSpPr>
                    <a:spLocks noChangeArrowheads="1"/>
                  </p:cNvSpPr>
                  <p:nvPr/>
                </p:nvSpPr>
                <p:spPr bwMode="auto">
                  <a:xfrm>
                    <a:off x="2773" y="3317"/>
                    <a:ext cx="426" cy="2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000"/>
                  </a:p>
                </p:txBody>
              </p:sp>
              <p:sp>
                <p:nvSpPr>
                  <p:cNvPr id="180363" name="Rectangle 139"/>
                  <p:cNvSpPr>
                    <a:spLocks noChangeArrowheads="1"/>
                  </p:cNvSpPr>
                  <p:nvPr/>
                </p:nvSpPr>
                <p:spPr bwMode="auto">
                  <a:xfrm>
                    <a:off x="2346" y="3317"/>
                    <a:ext cx="427" cy="2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000"/>
                  </a:p>
                </p:txBody>
              </p:sp>
              <p:sp>
                <p:nvSpPr>
                  <p:cNvPr id="180364" name="Rectangle 140"/>
                  <p:cNvSpPr>
                    <a:spLocks noChangeArrowheads="1"/>
                  </p:cNvSpPr>
                  <p:nvPr/>
                </p:nvSpPr>
                <p:spPr bwMode="auto">
                  <a:xfrm>
                    <a:off x="1919" y="3317"/>
                    <a:ext cx="427" cy="2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000"/>
                  </a:p>
                </p:txBody>
              </p:sp>
              <p:sp>
                <p:nvSpPr>
                  <p:cNvPr id="180365" name="Rectangle 141"/>
                  <p:cNvSpPr>
                    <a:spLocks noChangeArrowheads="1"/>
                  </p:cNvSpPr>
                  <p:nvPr/>
                </p:nvSpPr>
                <p:spPr bwMode="auto">
                  <a:xfrm>
                    <a:off x="1493" y="3317"/>
                    <a:ext cx="426" cy="2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000"/>
                  </a:p>
                </p:txBody>
              </p:sp>
              <p:sp>
                <p:nvSpPr>
                  <p:cNvPr id="180366" name="Rectangle 142"/>
                  <p:cNvSpPr>
                    <a:spLocks noChangeArrowheads="1"/>
                  </p:cNvSpPr>
                  <p:nvPr/>
                </p:nvSpPr>
                <p:spPr bwMode="auto">
                  <a:xfrm>
                    <a:off x="1066" y="3317"/>
                    <a:ext cx="427" cy="2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000"/>
                  </a:p>
                </p:txBody>
              </p:sp>
              <p:sp>
                <p:nvSpPr>
                  <p:cNvPr id="180367" name="Rectangle 143"/>
                  <p:cNvSpPr>
                    <a:spLocks noChangeArrowheads="1"/>
                  </p:cNvSpPr>
                  <p:nvPr/>
                </p:nvSpPr>
                <p:spPr bwMode="auto">
                  <a:xfrm>
                    <a:off x="4479" y="3068"/>
                    <a:ext cx="427" cy="2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000"/>
                  </a:p>
                </p:txBody>
              </p:sp>
              <p:sp>
                <p:nvSpPr>
                  <p:cNvPr id="180368" name="Rectangle 144"/>
                  <p:cNvSpPr>
                    <a:spLocks noChangeArrowheads="1"/>
                  </p:cNvSpPr>
                  <p:nvPr/>
                </p:nvSpPr>
                <p:spPr bwMode="auto">
                  <a:xfrm>
                    <a:off x="4053" y="3068"/>
                    <a:ext cx="426" cy="2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000"/>
                  </a:p>
                </p:txBody>
              </p:sp>
              <p:sp>
                <p:nvSpPr>
                  <p:cNvPr id="180369" name="Rectangle 145"/>
                  <p:cNvSpPr>
                    <a:spLocks noChangeArrowheads="1"/>
                  </p:cNvSpPr>
                  <p:nvPr/>
                </p:nvSpPr>
                <p:spPr bwMode="auto">
                  <a:xfrm>
                    <a:off x="3626" y="3068"/>
                    <a:ext cx="427" cy="2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000"/>
                  </a:p>
                </p:txBody>
              </p:sp>
              <p:sp>
                <p:nvSpPr>
                  <p:cNvPr id="180370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3199" y="3068"/>
                    <a:ext cx="427" cy="2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000"/>
                  </a:p>
                </p:txBody>
              </p:sp>
              <p:sp>
                <p:nvSpPr>
                  <p:cNvPr id="180371" name="Rectangle 147"/>
                  <p:cNvSpPr>
                    <a:spLocks noChangeArrowheads="1"/>
                  </p:cNvSpPr>
                  <p:nvPr/>
                </p:nvSpPr>
                <p:spPr bwMode="auto">
                  <a:xfrm>
                    <a:off x="2773" y="3068"/>
                    <a:ext cx="426" cy="2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000"/>
                  </a:p>
                </p:txBody>
              </p:sp>
              <p:sp>
                <p:nvSpPr>
                  <p:cNvPr id="180372" name="Rectangle 148"/>
                  <p:cNvSpPr>
                    <a:spLocks noChangeArrowheads="1"/>
                  </p:cNvSpPr>
                  <p:nvPr/>
                </p:nvSpPr>
                <p:spPr bwMode="auto">
                  <a:xfrm>
                    <a:off x="2346" y="3068"/>
                    <a:ext cx="427" cy="2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000"/>
                  </a:p>
                </p:txBody>
              </p:sp>
              <p:sp>
                <p:nvSpPr>
                  <p:cNvPr id="180373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1919" y="3068"/>
                    <a:ext cx="427" cy="2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000"/>
                  </a:p>
                </p:txBody>
              </p:sp>
              <p:sp>
                <p:nvSpPr>
                  <p:cNvPr id="180374" name="Rectangle 150"/>
                  <p:cNvSpPr>
                    <a:spLocks noChangeArrowheads="1"/>
                  </p:cNvSpPr>
                  <p:nvPr/>
                </p:nvSpPr>
                <p:spPr bwMode="auto">
                  <a:xfrm>
                    <a:off x="1493" y="3068"/>
                    <a:ext cx="426" cy="2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000"/>
                  </a:p>
                </p:txBody>
              </p:sp>
              <p:sp>
                <p:nvSpPr>
                  <p:cNvPr id="180375" name="Rectangle 151"/>
                  <p:cNvSpPr>
                    <a:spLocks noChangeArrowheads="1"/>
                  </p:cNvSpPr>
                  <p:nvPr/>
                </p:nvSpPr>
                <p:spPr bwMode="auto">
                  <a:xfrm>
                    <a:off x="1066" y="3068"/>
                    <a:ext cx="427" cy="2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000"/>
                  </a:p>
                </p:txBody>
              </p:sp>
              <p:sp>
                <p:nvSpPr>
                  <p:cNvPr id="180376" name="Rectangle 152"/>
                  <p:cNvSpPr>
                    <a:spLocks noChangeArrowheads="1"/>
                  </p:cNvSpPr>
                  <p:nvPr/>
                </p:nvSpPr>
                <p:spPr bwMode="auto">
                  <a:xfrm>
                    <a:off x="4479" y="2819"/>
                    <a:ext cx="427" cy="2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000"/>
                  </a:p>
                </p:txBody>
              </p:sp>
              <p:sp>
                <p:nvSpPr>
                  <p:cNvPr id="180377" name="Rectangle 153"/>
                  <p:cNvSpPr>
                    <a:spLocks noChangeArrowheads="1"/>
                  </p:cNvSpPr>
                  <p:nvPr/>
                </p:nvSpPr>
                <p:spPr bwMode="auto">
                  <a:xfrm>
                    <a:off x="4053" y="2819"/>
                    <a:ext cx="426" cy="2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000"/>
                  </a:p>
                </p:txBody>
              </p:sp>
              <p:sp>
                <p:nvSpPr>
                  <p:cNvPr id="180378" name="Rectangle 154"/>
                  <p:cNvSpPr>
                    <a:spLocks noChangeArrowheads="1"/>
                  </p:cNvSpPr>
                  <p:nvPr/>
                </p:nvSpPr>
                <p:spPr bwMode="auto">
                  <a:xfrm>
                    <a:off x="3626" y="2819"/>
                    <a:ext cx="427" cy="2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000"/>
                  </a:p>
                </p:txBody>
              </p:sp>
              <p:sp>
                <p:nvSpPr>
                  <p:cNvPr id="180379" name="Rectangle 155"/>
                  <p:cNvSpPr>
                    <a:spLocks noChangeArrowheads="1"/>
                  </p:cNvSpPr>
                  <p:nvPr/>
                </p:nvSpPr>
                <p:spPr bwMode="auto">
                  <a:xfrm>
                    <a:off x="3199" y="2819"/>
                    <a:ext cx="427" cy="2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000"/>
                  </a:p>
                </p:txBody>
              </p:sp>
              <p:sp>
                <p:nvSpPr>
                  <p:cNvPr id="180380" name="Rectangle 156"/>
                  <p:cNvSpPr>
                    <a:spLocks noChangeArrowheads="1"/>
                  </p:cNvSpPr>
                  <p:nvPr/>
                </p:nvSpPr>
                <p:spPr bwMode="auto">
                  <a:xfrm>
                    <a:off x="2773" y="2819"/>
                    <a:ext cx="426" cy="2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000"/>
                  </a:p>
                </p:txBody>
              </p:sp>
              <p:sp>
                <p:nvSpPr>
                  <p:cNvPr id="180381" name="Rectangle 157"/>
                  <p:cNvSpPr>
                    <a:spLocks noChangeArrowheads="1"/>
                  </p:cNvSpPr>
                  <p:nvPr/>
                </p:nvSpPr>
                <p:spPr bwMode="auto">
                  <a:xfrm>
                    <a:off x="2346" y="2819"/>
                    <a:ext cx="427" cy="2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000"/>
                  </a:p>
                </p:txBody>
              </p:sp>
              <p:sp>
                <p:nvSpPr>
                  <p:cNvPr id="180382" name="Rectangle 158"/>
                  <p:cNvSpPr>
                    <a:spLocks noChangeArrowheads="1"/>
                  </p:cNvSpPr>
                  <p:nvPr/>
                </p:nvSpPr>
                <p:spPr bwMode="auto">
                  <a:xfrm>
                    <a:off x="1919" y="2819"/>
                    <a:ext cx="427" cy="2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000"/>
                  </a:p>
                </p:txBody>
              </p:sp>
              <p:sp>
                <p:nvSpPr>
                  <p:cNvPr id="180383" name="Rectangle 159"/>
                  <p:cNvSpPr>
                    <a:spLocks noChangeArrowheads="1"/>
                  </p:cNvSpPr>
                  <p:nvPr/>
                </p:nvSpPr>
                <p:spPr bwMode="auto">
                  <a:xfrm>
                    <a:off x="1493" y="2819"/>
                    <a:ext cx="426" cy="2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000"/>
                  </a:p>
                </p:txBody>
              </p:sp>
              <p:sp>
                <p:nvSpPr>
                  <p:cNvPr id="180384" name="Rectangle 160"/>
                  <p:cNvSpPr>
                    <a:spLocks noChangeArrowheads="1"/>
                  </p:cNvSpPr>
                  <p:nvPr/>
                </p:nvSpPr>
                <p:spPr bwMode="auto">
                  <a:xfrm>
                    <a:off x="1066" y="2819"/>
                    <a:ext cx="427" cy="2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000"/>
                  </a:p>
                </p:txBody>
              </p:sp>
              <p:sp>
                <p:nvSpPr>
                  <p:cNvPr id="180385" name="Rectangle 161"/>
                  <p:cNvSpPr>
                    <a:spLocks noChangeArrowheads="1"/>
                  </p:cNvSpPr>
                  <p:nvPr/>
                </p:nvSpPr>
                <p:spPr bwMode="auto">
                  <a:xfrm>
                    <a:off x="4479" y="2570"/>
                    <a:ext cx="427" cy="2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000"/>
                  </a:p>
                </p:txBody>
              </p:sp>
              <p:sp>
                <p:nvSpPr>
                  <p:cNvPr id="180386" name="Rectangle 162"/>
                  <p:cNvSpPr>
                    <a:spLocks noChangeArrowheads="1"/>
                  </p:cNvSpPr>
                  <p:nvPr/>
                </p:nvSpPr>
                <p:spPr bwMode="auto">
                  <a:xfrm>
                    <a:off x="4053" y="2570"/>
                    <a:ext cx="426" cy="2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000"/>
                  </a:p>
                </p:txBody>
              </p:sp>
              <p:sp>
                <p:nvSpPr>
                  <p:cNvPr id="180387" name="Rectangle 163"/>
                  <p:cNvSpPr>
                    <a:spLocks noChangeArrowheads="1"/>
                  </p:cNvSpPr>
                  <p:nvPr/>
                </p:nvSpPr>
                <p:spPr bwMode="auto">
                  <a:xfrm>
                    <a:off x="3626" y="2570"/>
                    <a:ext cx="427" cy="2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000"/>
                  </a:p>
                </p:txBody>
              </p:sp>
              <p:sp>
                <p:nvSpPr>
                  <p:cNvPr id="180388" name="Rectangle 164"/>
                  <p:cNvSpPr>
                    <a:spLocks noChangeArrowheads="1"/>
                  </p:cNvSpPr>
                  <p:nvPr/>
                </p:nvSpPr>
                <p:spPr bwMode="auto">
                  <a:xfrm>
                    <a:off x="3199" y="2570"/>
                    <a:ext cx="427" cy="2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000"/>
                  </a:p>
                </p:txBody>
              </p:sp>
              <p:sp>
                <p:nvSpPr>
                  <p:cNvPr id="180389" name="Rectangle 165"/>
                  <p:cNvSpPr>
                    <a:spLocks noChangeArrowheads="1"/>
                  </p:cNvSpPr>
                  <p:nvPr/>
                </p:nvSpPr>
                <p:spPr bwMode="auto">
                  <a:xfrm>
                    <a:off x="2773" y="2570"/>
                    <a:ext cx="426" cy="2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000"/>
                  </a:p>
                </p:txBody>
              </p:sp>
              <p:sp>
                <p:nvSpPr>
                  <p:cNvPr id="180390" name="Rectangle 166"/>
                  <p:cNvSpPr>
                    <a:spLocks noChangeArrowheads="1"/>
                  </p:cNvSpPr>
                  <p:nvPr/>
                </p:nvSpPr>
                <p:spPr bwMode="auto">
                  <a:xfrm>
                    <a:off x="2346" y="2570"/>
                    <a:ext cx="427" cy="2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000"/>
                  </a:p>
                </p:txBody>
              </p:sp>
              <p:sp>
                <p:nvSpPr>
                  <p:cNvPr id="180391" name="Rectangle 167"/>
                  <p:cNvSpPr>
                    <a:spLocks noChangeArrowheads="1"/>
                  </p:cNvSpPr>
                  <p:nvPr/>
                </p:nvSpPr>
                <p:spPr bwMode="auto">
                  <a:xfrm>
                    <a:off x="1919" y="2570"/>
                    <a:ext cx="427" cy="2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000"/>
                  </a:p>
                </p:txBody>
              </p:sp>
              <p:sp>
                <p:nvSpPr>
                  <p:cNvPr id="180392" name="Rectangle 168"/>
                  <p:cNvSpPr>
                    <a:spLocks noChangeArrowheads="1"/>
                  </p:cNvSpPr>
                  <p:nvPr/>
                </p:nvSpPr>
                <p:spPr bwMode="auto">
                  <a:xfrm>
                    <a:off x="1493" y="2570"/>
                    <a:ext cx="426" cy="2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000"/>
                  </a:p>
                </p:txBody>
              </p:sp>
              <p:sp>
                <p:nvSpPr>
                  <p:cNvPr id="180393" name="Rectangle 169"/>
                  <p:cNvSpPr>
                    <a:spLocks noChangeArrowheads="1"/>
                  </p:cNvSpPr>
                  <p:nvPr/>
                </p:nvSpPr>
                <p:spPr bwMode="auto">
                  <a:xfrm>
                    <a:off x="1066" y="2570"/>
                    <a:ext cx="427" cy="2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000"/>
                  </a:p>
                </p:txBody>
              </p:sp>
              <p:sp>
                <p:nvSpPr>
                  <p:cNvPr id="180394" name="Rectangle 170"/>
                  <p:cNvSpPr>
                    <a:spLocks noChangeArrowheads="1"/>
                  </p:cNvSpPr>
                  <p:nvPr/>
                </p:nvSpPr>
                <p:spPr bwMode="auto">
                  <a:xfrm>
                    <a:off x="4479" y="2321"/>
                    <a:ext cx="427" cy="2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000"/>
                  </a:p>
                </p:txBody>
              </p:sp>
              <p:sp>
                <p:nvSpPr>
                  <p:cNvPr id="180395" name="Rectangle 171"/>
                  <p:cNvSpPr>
                    <a:spLocks noChangeArrowheads="1"/>
                  </p:cNvSpPr>
                  <p:nvPr/>
                </p:nvSpPr>
                <p:spPr bwMode="auto">
                  <a:xfrm>
                    <a:off x="4053" y="2321"/>
                    <a:ext cx="426" cy="2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000"/>
                  </a:p>
                </p:txBody>
              </p:sp>
              <p:sp>
                <p:nvSpPr>
                  <p:cNvPr id="180396" name="Rectangle 172"/>
                  <p:cNvSpPr>
                    <a:spLocks noChangeArrowheads="1"/>
                  </p:cNvSpPr>
                  <p:nvPr/>
                </p:nvSpPr>
                <p:spPr bwMode="auto">
                  <a:xfrm>
                    <a:off x="3626" y="2321"/>
                    <a:ext cx="427" cy="2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000"/>
                  </a:p>
                </p:txBody>
              </p:sp>
              <p:sp>
                <p:nvSpPr>
                  <p:cNvPr id="180397" name="Rectangle 173"/>
                  <p:cNvSpPr>
                    <a:spLocks noChangeArrowheads="1"/>
                  </p:cNvSpPr>
                  <p:nvPr/>
                </p:nvSpPr>
                <p:spPr bwMode="auto">
                  <a:xfrm>
                    <a:off x="3199" y="2321"/>
                    <a:ext cx="427" cy="2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000"/>
                  </a:p>
                </p:txBody>
              </p:sp>
              <p:sp>
                <p:nvSpPr>
                  <p:cNvPr id="180398" name="Rectangle 174"/>
                  <p:cNvSpPr>
                    <a:spLocks noChangeArrowheads="1"/>
                  </p:cNvSpPr>
                  <p:nvPr/>
                </p:nvSpPr>
                <p:spPr bwMode="auto">
                  <a:xfrm>
                    <a:off x="2773" y="2321"/>
                    <a:ext cx="426" cy="2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000"/>
                  </a:p>
                </p:txBody>
              </p:sp>
              <p:sp>
                <p:nvSpPr>
                  <p:cNvPr id="180399" name="Rectangle 175"/>
                  <p:cNvSpPr>
                    <a:spLocks noChangeArrowheads="1"/>
                  </p:cNvSpPr>
                  <p:nvPr/>
                </p:nvSpPr>
                <p:spPr bwMode="auto">
                  <a:xfrm>
                    <a:off x="2346" y="2321"/>
                    <a:ext cx="427" cy="2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000"/>
                  </a:p>
                </p:txBody>
              </p:sp>
              <p:sp>
                <p:nvSpPr>
                  <p:cNvPr id="180400" name="Rectangle 176"/>
                  <p:cNvSpPr>
                    <a:spLocks noChangeArrowheads="1"/>
                  </p:cNvSpPr>
                  <p:nvPr/>
                </p:nvSpPr>
                <p:spPr bwMode="auto">
                  <a:xfrm>
                    <a:off x="1919" y="2321"/>
                    <a:ext cx="427" cy="2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000"/>
                  </a:p>
                </p:txBody>
              </p:sp>
              <p:sp>
                <p:nvSpPr>
                  <p:cNvPr id="180401" name="Rectangle 177"/>
                  <p:cNvSpPr>
                    <a:spLocks noChangeArrowheads="1"/>
                  </p:cNvSpPr>
                  <p:nvPr/>
                </p:nvSpPr>
                <p:spPr bwMode="auto">
                  <a:xfrm>
                    <a:off x="1493" y="2321"/>
                    <a:ext cx="426" cy="2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000"/>
                  </a:p>
                </p:txBody>
              </p:sp>
              <p:sp>
                <p:nvSpPr>
                  <p:cNvPr id="180402" name="Rectangle 178"/>
                  <p:cNvSpPr>
                    <a:spLocks noChangeArrowheads="1"/>
                  </p:cNvSpPr>
                  <p:nvPr/>
                </p:nvSpPr>
                <p:spPr bwMode="auto">
                  <a:xfrm>
                    <a:off x="1066" y="2321"/>
                    <a:ext cx="427" cy="2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000"/>
                  </a:p>
                </p:txBody>
              </p:sp>
              <p:sp>
                <p:nvSpPr>
                  <p:cNvPr id="180403" name="Rectangle 179"/>
                  <p:cNvSpPr>
                    <a:spLocks noChangeArrowheads="1"/>
                  </p:cNvSpPr>
                  <p:nvPr/>
                </p:nvSpPr>
                <p:spPr bwMode="auto">
                  <a:xfrm>
                    <a:off x="4479" y="2072"/>
                    <a:ext cx="427" cy="2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000"/>
                  </a:p>
                </p:txBody>
              </p:sp>
              <p:sp>
                <p:nvSpPr>
                  <p:cNvPr id="180404" name="Rectangle 180"/>
                  <p:cNvSpPr>
                    <a:spLocks noChangeArrowheads="1"/>
                  </p:cNvSpPr>
                  <p:nvPr/>
                </p:nvSpPr>
                <p:spPr bwMode="auto">
                  <a:xfrm>
                    <a:off x="4053" y="2072"/>
                    <a:ext cx="426" cy="2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000"/>
                  </a:p>
                </p:txBody>
              </p:sp>
              <p:sp>
                <p:nvSpPr>
                  <p:cNvPr id="180405" name="Rectangle 181"/>
                  <p:cNvSpPr>
                    <a:spLocks noChangeArrowheads="1"/>
                  </p:cNvSpPr>
                  <p:nvPr/>
                </p:nvSpPr>
                <p:spPr bwMode="auto">
                  <a:xfrm>
                    <a:off x="3626" y="2072"/>
                    <a:ext cx="427" cy="2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000"/>
                  </a:p>
                </p:txBody>
              </p:sp>
              <p:sp>
                <p:nvSpPr>
                  <p:cNvPr id="180406" name="Rectangle 182"/>
                  <p:cNvSpPr>
                    <a:spLocks noChangeArrowheads="1"/>
                  </p:cNvSpPr>
                  <p:nvPr/>
                </p:nvSpPr>
                <p:spPr bwMode="auto">
                  <a:xfrm>
                    <a:off x="3199" y="2072"/>
                    <a:ext cx="427" cy="2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000"/>
                  </a:p>
                </p:txBody>
              </p:sp>
              <p:sp>
                <p:nvSpPr>
                  <p:cNvPr id="180407" name="Rectangle 183"/>
                  <p:cNvSpPr>
                    <a:spLocks noChangeArrowheads="1"/>
                  </p:cNvSpPr>
                  <p:nvPr/>
                </p:nvSpPr>
                <p:spPr bwMode="auto">
                  <a:xfrm>
                    <a:off x="2773" y="2072"/>
                    <a:ext cx="426" cy="2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000"/>
                  </a:p>
                </p:txBody>
              </p:sp>
              <p:sp>
                <p:nvSpPr>
                  <p:cNvPr id="180408" name="Rectangle 184"/>
                  <p:cNvSpPr>
                    <a:spLocks noChangeArrowheads="1"/>
                  </p:cNvSpPr>
                  <p:nvPr/>
                </p:nvSpPr>
                <p:spPr bwMode="auto">
                  <a:xfrm>
                    <a:off x="2346" y="2072"/>
                    <a:ext cx="427" cy="2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000"/>
                  </a:p>
                </p:txBody>
              </p:sp>
              <p:sp>
                <p:nvSpPr>
                  <p:cNvPr id="180409" name="Rectangle 185"/>
                  <p:cNvSpPr>
                    <a:spLocks noChangeArrowheads="1"/>
                  </p:cNvSpPr>
                  <p:nvPr/>
                </p:nvSpPr>
                <p:spPr bwMode="auto">
                  <a:xfrm>
                    <a:off x="1919" y="2072"/>
                    <a:ext cx="427" cy="2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000"/>
                  </a:p>
                </p:txBody>
              </p:sp>
              <p:sp>
                <p:nvSpPr>
                  <p:cNvPr id="180410" name="Rectangle 186"/>
                  <p:cNvSpPr>
                    <a:spLocks noChangeArrowheads="1"/>
                  </p:cNvSpPr>
                  <p:nvPr/>
                </p:nvSpPr>
                <p:spPr bwMode="auto">
                  <a:xfrm>
                    <a:off x="1493" y="2072"/>
                    <a:ext cx="426" cy="2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000"/>
                  </a:p>
                </p:txBody>
              </p:sp>
              <p:sp>
                <p:nvSpPr>
                  <p:cNvPr id="180411" name="Rectangle 187"/>
                  <p:cNvSpPr>
                    <a:spLocks noChangeArrowheads="1"/>
                  </p:cNvSpPr>
                  <p:nvPr/>
                </p:nvSpPr>
                <p:spPr bwMode="auto">
                  <a:xfrm>
                    <a:off x="1066" y="2072"/>
                    <a:ext cx="427" cy="2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000"/>
                  </a:p>
                </p:txBody>
              </p:sp>
              <p:sp>
                <p:nvSpPr>
                  <p:cNvPr id="180412" name="Rectangle 188"/>
                  <p:cNvSpPr>
                    <a:spLocks noChangeArrowheads="1"/>
                  </p:cNvSpPr>
                  <p:nvPr/>
                </p:nvSpPr>
                <p:spPr bwMode="auto">
                  <a:xfrm>
                    <a:off x="4479" y="1823"/>
                    <a:ext cx="427" cy="2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000"/>
                  </a:p>
                </p:txBody>
              </p:sp>
              <p:sp>
                <p:nvSpPr>
                  <p:cNvPr id="180413" name="Rectangle 189"/>
                  <p:cNvSpPr>
                    <a:spLocks noChangeArrowheads="1"/>
                  </p:cNvSpPr>
                  <p:nvPr/>
                </p:nvSpPr>
                <p:spPr bwMode="auto">
                  <a:xfrm>
                    <a:off x="4053" y="1823"/>
                    <a:ext cx="426" cy="2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000"/>
                  </a:p>
                </p:txBody>
              </p:sp>
              <p:sp>
                <p:nvSpPr>
                  <p:cNvPr id="180414" name="Rectangle 190"/>
                  <p:cNvSpPr>
                    <a:spLocks noChangeArrowheads="1"/>
                  </p:cNvSpPr>
                  <p:nvPr/>
                </p:nvSpPr>
                <p:spPr bwMode="auto">
                  <a:xfrm>
                    <a:off x="3626" y="1823"/>
                    <a:ext cx="427" cy="2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000"/>
                  </a:p>
                </p:txBody>
              </p:sp>
              <p:sp>
                <p:nvSpPr>
                  <p:cNvPr id="180415" name="Rectangle 191"/>
                  <p:cNvSpPr>
                    <a:spLocks noChangeArrowheads="1"/>
                  </p:cNvSpPr>
                  <p:nvPr/>
                </p:nvSpPr>
                <p:spPr bwMode="auto">
                  <a:xfrm>
                    <a:off x="3199" y="1823"/>
                    <a:ext cx="427" cy="2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000"/>
                  </a:p>
                </p:txBody>
              </p:sp>
              <p:sp>
                <p:nvSpPr>
                  <p:cNvPr id="180416" name="Rectangle 192"/>
                  <p:cNvSpPr>
                    <a:spLocks noChangeArrowheads="1"/>
                  </p:cNvSpPr>
                  <p:nvPr/>
                </p:nvSpPr>
                <p:spPr bwMode="auto">
                  <a:xfrm>
                    <a:off x="2773" y="1823"/>
                    <a:ext cx="426" cy="2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000"/>
                  </a:p>
                </p:txBody>
              </p:sp>
              <p:sp>
                <p:nvSpPr>
                  <p:cNvPr id="180417" name="Rectangle 193"/>
                  <p:cNvSpPr>
                    <a:spLocks noChangeArrowheads="1"/>
                  </p:cNvSpPr>
                  <p:nvPr/>
                </p:nvSpPr>
                <p:spPr bwMode="auto">
                  <a:xfrm>
                    <a:off x="2346" y="1823"/>
                    <a:ext cx="427" cy="2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000"/>
                  </a:p>
                </p:txBody>
              </p:sp>
              <p:sp>
                <p:nvSpPr>
                  <p:cNvPr id="180418" name="Rectangle 194"/>
                  <p:cNvSpPr>
                    <a:spLocks noChangeArrowheads="1"/>
                  </p:cNvSpPr>
                  <p:nvPr/>
                </p:nvSpPr>
                <p:spPr bwMode="auto">
                  <a:xfrm>
                    <a:off x="1919" y="1823"/>
                    <a:ext cx="427" cy="2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000"/>
                  </a:p>
                </p:txBody>
              </p:sp>
              <p:sp>
                <p:nvSpPr>
                  <p:cNvPr id="180419" name="Rectangle 195"/>
                  <p:cNvSpPr>
                    <a:spLocks noChangeArrowheads="1"/>
                  </p:cNvSpPr>
                  <p:nvPr/>
                </p:nvSpPr>
                <p:spPr bwMode="auto">
                  <a:xfrm>
                    <a:off x="1493" y="1823"/>
                    <a:ext cx="426" cy="2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000"/>
                  </a:p>
                </p:txBody>
              </p:sp>
              <p:sp>
                <p:nvSpPr>
                  <p:cNvPr id="180420" name="Rectangle 196"/>
                  <p:cNvSpPr>
                    <a:spLocks noChangeArrowheads="1"/>
                  </p:cNvSpPr>
                  <p:nvPr/>
                </p:nvSpPr>
                <p:spPr bwMode="auto">
                  <a:xfrm>
                    <a:off x="1066" y="1823"/>
                    <a:ext cx="427" cy="2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000"/>
                  </a:p>
                </p:txBody>
              </p:sp>
              <p:sp>
                <p:nvSpPr>
                  <p:cNvPr id="180421" name="Line 197"/>
                  <p:cNvSpPr>
                    <a:spLocks noChangeShapeType="1"/>
                  </p:cNvSpPr>
                  <p:nvPr/>
                </p:nvSpPr>
                <p:spPr bwMode="auto">
                  <a:xfrm>
                    <a:off x="1066" y="1823"/>
                    <a:ext cx="3840" cy="0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422" name="Line 198"/>
                  <p:cNvSpPr>
                    <a:spLocks noChangeShapeType="1"/>
                  </p:cNvSpPr>
                  <p:nvPr/>
                </p:nvSpPr>
                <p:spPr bwMode="auto">
                  <a:xfrm>
                    <a:off x="1066" y="2072"/>
                    <a:ext cx="384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423" name="Line 199"/>
                  <p:cNvSpPr>
                    <a:spLocks noChangeShapeType="1"/>
                  </p:cNvSpPr>
                  <p:nvPr/>
                </p:nvSpPr>
                <p:spPr bwMode="auto">
                  <a:xfrm>
                    <a:off x="1066" y="2321"/>
                    <a:ext cx="384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424" name="Line 200"/>
                  <p:cNvSpPr>
                    <a:spLocks noChangeShapeType="1"/>
                  </p:cNvSpPr>
                  <p:nvPr/>
                </p:nvSpPr>
                <p:spPr bwMode="auto">
                  <a:xfrm>
                    <a:off x="1066" y="2570"/>
                    <a:ext cx="384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425" name="Line 201"/>
                  <p:cNvSpPr>
                    <a:spLocks noChangeShapeType="1"/>
                  </p:cNvSpPr>
                  <p:nvPr/>
                </p:nvSpPr>
                <p:spPr bwMode="auto">
                  <a:xfrm>
                    <a:off x="1066" y="2819"/>
                    <a:ext cx="384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426" name="Line 202"/>
                  <p:cNvSpPr>
                    <a:spLocks noChangeShapeType="1"/>
                  </p:cNvSpPr>
                  <p:nvPr/>
                </p:nvSpPr>
                <p:spPr bwMode="auto">
                  <a:xfrm>
                    <a:off x="1066" y="3068"/>
                    <a:ext cx="384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427" name="Line 203"/>
                  <p:cNvSpPr>
                    <a:spLocks noChangeShapeType="1"/>
                  </p:cNvSpPr>
                  <p:nvPr/>
                </p:nvSpPr>
                <p:spPr bwMode="auto">
                  <a:xfrm>
                    <a:off x="1066" y="3317"/>
                    <a:ext cx="384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428" name="Line 204"/>
                  <p:cNvSpPr>
                    <a:spLocks noChangeShapeType="1"/>
                  </p:cNvSpPr>
                  <p:nvPr/>
                </p:nvSpPr>
                <p:spPr bwMode="auto">
                  <a:xfrm>
                    <a:off x="1066" y="3566"/>
                    <a:ext cx="3840" cy="0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429" name="Line 205"/>
                  <p:cNvSpPr>
                    <a:spLocks noChangeShapeType="1"/>
                  </p:cNvSpPr>
                  <p:nvPr/>
                </p:nvSpPr>
                <p:spPr bwMode="auto">
                  <a:xfrm>
                    <a:off x="1066" y="1823"/>
                    <a:ext cx="0" cy="1743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430" name="Line 206"/>
                  <p:cNvSpPr>
                    <a:spLocks noChangeShapeType="1"/>
                  </p:cNvSpPr>
                  <p:nvPr/>
                </p:nvSpPr>
                <p:spPr bwMode="auto">
                  <a:xfrm>
                    <a:off x="1493" y="1823"/>
                    <a:ext cx="0" cy="1743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431" name="Line 207"/>
                  <p:cNvSpPr>
                    <a:spLocks noChangeShapeType="1"/>
                  </p:cNvSpPr>
                  <p:nvPr/>
                </p:nvSpPr>
                <p:spPr bwMode="auto">
                  <a:xfrm>
                    <a:off x="1919" y="1823"/>
                    <a:ext cx="0" cy="1743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432" name="Line 208"/>
                  <p:cNvSpPr>
                    <a:spLocks noChangeShapeType="1"/>
                  </p:cNvSpPr>
                  <p:nvPr/>
                </p:nvSpPr>
                <p:spPr bwMode="auto">
                  <a:xfrm>
                    <a:off x="2346" y="1823"/>
                    <a:ext cx="0" cy="1743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433" name="Line 209"/>
                  <p:cNvSpPr>
                    <a:spLocks noChangeShapeType="1"/>
                  </p:cNvSpPr>
                  <p:nvPr/>
                </p:nvSpPr>
                <p:spPr bwMode="auto">
                  <a:xfrm>
                    <a:off x="2773" y="1823"/>
                    <a:ext cx="0" cy="1743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434" name="Line 210"/>
                  <p:cNvSpPr>
                    <a:spLocks noChangeShapeType="1"/>
                  </p:cNvSpPr>
                  <p:nvPr/>
                </p:nvSpPr>
                <p:spPr bwMode="auto">
                  <a:xfrm>
                    <a:off x="3199" y="1823"/>
                    <a:ext cx="0" cy="1743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435" name="Line 211"/>
                  <p:cNvSpPr>
                    <a:spLocks noChangeShapeType="1"/>
                  </p:cNvSpPr>
                  <p:nvPr/>
                </p:nvSpPr>
                <p:spPr bwMode="auto">
                  <a:xfrm>
                    <a:off x="3626" y="1823"/>
                    <a:ext cx="0" cy="1743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436" name="Line 212"/>
                  <p:cNvSpPr>
                    <a:spLocks noChangeShapeType="1"/>
                  </p:cNvSpPr>
                  <p:nvPr/>
                </p:nvSpPr>
                <p:spPr bwMode="auto">
                  <a:xfrm>
                    <a:off x="4053" y="1823"/>
                    <a:ext cx="0" cy="1743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437" name="Line 213"/>
                  <p:cNvSpPr>
                    <a:spLocks noChangeShapeType="1"/>
                  </p:cNvSpPr>
                  <p:nvPr/>
                </p:nvSpPr>
                <p:spPr bwMode="auto">
                  <a:xfrm>
                    <a:off x="4479" y="1823"/>
                    <a:ext cx="0" cy="1743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0438" name="Line 214"/>
                  <p:cNvSpPr>
                    <a:spLocks noChangeShapeType="1"/>
                  </p:cNvSpPr>
                  <p:nvPr/>
                </p:nvSpPr>
                <p:spPr bwMode="auto">
                  <a:xfrm>
                    <a:off x="4906" y="1823"/>
                    <a:ext cx="0" cy="1743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80439" name="Line 215"/>
                <p:cNvSpPr>
                  <a:spLocks noChangeShapeType="1"/>
                </p:cNvSpPr>
                <p:nvPr/>
              </p:nvSpPr>
              <p:spPr bwMode="auto">
                <a:xfrm flipH="1" flipV="1">
                  <a:off x="748" y="1525"/>
                  <a:ext cx="318" cy="31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80440" name="Rectangle 216"/>
              <p:cNvSpPr>
                <a:spLocks noChangeArrowheads="1"/>
              </p:cNvSpPr>
              <p:nvPr/>
            </p:nvSpPr>
            <p:spPr bwMode="auto">
              <a:xfrm>
                <a:off x="2603" y="1328"/>
                <a:ext cx="5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kumimoji="0" lang="zh-CN" altLang="en-US">
                    <a:latin typeface="Tahoma" pitchFamily="34" charset="0"/>
                  </a:rPr>
                  <a:t>表</a:t>
                </a:r>
                <a:r>
                  <a:rPr kumimoji="0" lang="en-US" altLang="zh-CN">
                    <a:latin typeface="Tahoma" pitchFamily="34" charset="0"/>
                  </a:rPr>
                  <a:t>IV </a:t>
                </a:r>
              </a:p>
            </p:txBody>
          </p:sp>
        </p:grpSp>
        <p:grpSp>
          <p:nvGrpSpPr>
            <p:cNvPr id="180441" name="Group 217"/>
            <p:cNvGrpSpPr>
              <a:grpSpLocks/>
            </p:cNvGrpSpPr>
            <p:nvPr/>
          </p:nvGrpSpPr>
          <p:grpSpPr bwMode="auto">
            <a:xfrm>
              <a:off x="779" y="2148"/>
              <a:ext cx="4141" cy="2045"/>
              <a:chOff x="779" y="1570"/>
              <a:chExt cx="4141" cy="2045"/>
            </a:xfrm>
          </p:grpSpPr>
          <p:grpSp>
            <p:nvGrpSpPr>
              <p:cNvPr id="180442" name="Group 218"/>
              <p:cNvGrpSpPr>
                <a:grpSpLocks/>
              </p:cNvGrpSpPr>
              <p:nvPr/>
            </p:nvGrpSpPr>
            <p:grpSpPr bwMode="auto">
              <a:xfrm>
                <a:off x="779" y="1827"/>
                <a:ext cx="313" cy="1788"/>
                <a:chOff x="779" y="1827"/>
                <a:chExt cx="313" cy="1788"/>
              </a:xfrm>
            </p:grpSpPr>
            <p:sp>
              <p:nvSpPr>
                <p:cNvPr id="180443" name="Rectangle 219"/>
                <p:cNvSpPr>
                  <a:spLocks noChangeArrowheads="1"/>
                </p:cNvSpPr>
                <p:nvPr/>
              </p:nvSpPr>
              <p:spPr bwMode="auto">
                <a:xfrm>
                  <a:off x="793" y="1827"/>
                  <a:ext cx="29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0" lang="en-US" altLang="zh-CN" b="1">
                      <a:cs typeface="Times New Roman" pitchFamily="18" charset="0"/>
                    </a:rPr>
                    <a:t>P</a:t>
                  </a:r>
                  <a:r>
                    <a:rPr kumimoji="0" lang="en-US" altLang="zh-CN" b="1" baseline="-30000">
                      <a:cs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180444" name="Rectangle 220"/>
                <p:cNvSpPr>
                  <a:spLocks noChangeArrowheads="1"/>
                </p:cNvSpPr>
                <p:nvPr/>
              </p:nvSpPr>
              <p:spPr bwMode="auto">
                <a:xfrm>
                  <a:off x="779" y="2069"/>
                  <a:ext cx="29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0" lang="en-US" altLang="zh-CN" b="1">
                      <a:cs typeface="Times New Roman" pitchFamily="18" charset="0"/>
                    </a:rPr>
                    <a:t>P</a:t>
                  </a:r>
                  <a:r>
                    <a:rPr kumimoji="0" lang="en-US" altLang="zh-CN" b="1" baseline="-30000">
                      <a:cs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180445" name="Rectangle 221"/>
                <p:cNvSpPr>
                  <a:spLocks noChangeArrowheads="1"/>
                </p:cNvSpPr>
                <p:nvPr/>
              </p:nvSpPr>
              <p:spPr bwMode="auto">
                <a:xfrm>
                  <a:off x="793" y="2326"/>
                  <a:ext cx="29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0" lang="en-US" altLang="zh-CN" b="1">
                      <a:cs typeface="Times New Roman" pitchFamily="18" charset="0"/>
                    </a:rPr>
                    <a:t>P</a:t>
                  </a:r>
                  <a:r>
                    <a:rPr kumimoji="0" lang="en-US" altLang="zh-CN" b="1" baseline="-30000">
                      <a:cs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180446" name="Rectangle 222"/>
                <p:cNvSpPr>
                  <a:spLocks noChangeArrowheads="1"/>
                </p:cNvSpPr>
                <p:nvPr/>
              </p:nvSpPr>
              <p:spPr bwMode="auto">
                <a:xfrm>
                  <a:off x="779" y="2598"/>
                  <a:ext cx="29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0" lang="en-US" altLang="zh-CN" b="1">
                      <a:cs typeface="Times New Roman" pitchFamily="18" charset="0"/>
                    </a:rPr>
                    <a:t>P</a:t>
                  </a:r>
                  <a:r>
                    <a:rPr kumimoji="0" lang="en-US" altLang="zh-CN" b="1" baseline="-30000">
                      <a:cs typeface="Times New Roman" pitchFamily="18" charset="0"/>
                    </a:rPr>
                    <a:t>4</a:t>
                  </a:r>
                </a:p>
              </p:txBody>
            </p:sp>
            <p:sp>
              <p:nvSpPr>
                <p:cNvPr id="180447" name="Rectangle 223"/>
                <p:cNvSpPr>
                  <a:spLocks noChangeArrowheads="1"/>
                </p:cNvSpPr>
                <p:nvPr/>
              </p:nvSpPr>
              <p:spPr bwMode="auto">
                <a:xfrm>
                  <a:off x="793" y="2825"/>
                  <a:ext cx="29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0" lang="en-US" altLang="zh-CN" b="1">
                      <a:cs typeface="Times New Roman" pitchFamily="18" charset="0"/>
                    </a:rPr>
                    <a:t>P</a:t>
                  </a:r>
                  <a:r>
                    <a:rPr kumimoji="0" lang="en-US" altLang="zh-CN" b="1" baseline="-30000">
                      <a:cs typeface="Times New Roman" pitchFamily="18" charset="0"/>
                    </a:rPr>
                    <a:t>5</a:t>
                  </a:r>
                </a:p>
              </p:txBody>
            </p:sp>
            <p:sp>
              <p:nvSpPr>
                <p:cNvPr id="180448" name="Rectangle 224"/>
                <p:cNvSpPr>
                  <a:spLocks noChangeArrowheads="1"/>
                </p:cNvSpPr>
                <p:nvPr/>
              </p:nvSpPr>
              <p:spPr bwMode="auto">
                <a:xfrm>
                  <a:off x="779" y="3067"/>
                  <a:ext cx="29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0" lang="en-US" altLang="zh-CN" b="1">
                      <a:cs typeface="Times New Roman" pitchFamily="18" charset="0"/>
                    </a:rPr>
                    <a:t>P</a:t>
                  </a:r>
                  <a:r>
                    <a:rPr kumimoji="0" lang="en-US" altLang="zh-CN" b="1" baseline="-30000">
                      <a:cs typeface="Times New Roman" pitchFamily="18" charset="0"/>
                    </a:rPr>
                    <a:t>6</a:t>
                  </a:r>
                </a:p>
              </p:txBody>
            </p:sp>
            <p:sp>
              <p:nvSpPr>
                <p:cNvPr id="180449" name="Rectangle 225"/>
                <p:cNvSpPr>
                  <a:spLocks noChangeArrowheads="1"/>
                </p:cNvSpPr>
                <p:nvPr/>
              </p:nvSpPr>
              <p:spPr bwMode="auto">
                <a:xfrm>
                  <a:off x="793" y="3324"/>
                  <a:ext cx="29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0" lang="en-US" altLang="zh-CN" b="1">
                      <a:cs typeface="Times New Roman" pitchFamily="18" charset="0"/>
                    </a:rPr>
                    <a:t>P</a:t>
                  </a:r>
                  <a:r>
                    <a:rPr kumimoji="0" lang="en-US" altLang="zh-CN" b="1" baseline="-30000">
                      <a:cs typeface="Times New Roman" pitchFamily="18" charset="0"/>
                    </a:rPr>
                    <a:t>7</a:t>
                  </a:r>
                </a:p>
              </p:txBody>
            </p:sp>
          </p:grpSp>
          <p:grpSp>
            <p:nvGrpSpPr>
              <p:cNvPr id="180450" name="Group 226"/>
              <p:cNvGrpSpPr>
                <a:grpSpLocks/>
              </p:cNvGrpSpPr>
              <p:nvPr/>
            </p:nvGrpSpPr>
            <p:grpSpPr bwMode="auto">
              <a:xfrm>
                <a:off x="1156" y="1570"/>
                <a:ext cx="3764" cy="291"/>
                <a:chOff x="1156" y="1570"/>
                <a:chExt cx="3764" cy="291"/>
              </a:xfrm>
            </p:grpSpPr>
            <p:sp>
              <p:nvSpPr>
                <p:cNvPr id="180451" name="Rectangle 227"/>
                <p:cNvSpPr>
                  <a:spLocks noChangeArrowheads="1"/>
                </p:cNvSpPr>
                <p:nvPr/>
              </p:nvSpPr>
              <p:spPr bwMode="auto">
                <a:xfrm>
                  <a:off x="1156" y="1570"/>
                  <a:ext cx="343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0" lang="en-US" altLang="zh-CN" b="1">
                      <a:cs typeface="Times New Roman" pitchFamily="18" charset="0"/>
                    </a:rPr>
                    <a:t>m</a:t>
                  </a:r>
                  <a:r>
                    <a:rPr kumimoji="0" lang="en-US" altLang="zh-CN" b="1" baseline="-30000">
                      <a:cs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180452" name="Rectangle 228"/>
                <p:cNvSpPr>
                  <a:spLocks noChangeArrowheads="1"/>
                </p:cNvSpPr>
                <p:nvPr/>
              </p:nvSpPr>
              <p:spPr bwMode="auto">
                <a:xfrm>
                  <a:off x="1553" y="1570"/>
                  <a:ext cx="343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0" lang="en-US" altLang="zh-CN" b="1">
                      <a:cs typeface="Times New Roman" pitchFamily="18" charset="0"/>
                    </a:rPr>
                    <a:t>m</a:t>
                  </a:r>
                  <a:r>
                    <a:rPr kumimoji="0" lang="en-US" altLang="zh-CN" b="1" baseline="-30000">
                      <a:cs typeface="Times New Roman" pitchFamily="18" charset="0"/>
                    </a:rPr>
                    <a:t>4</a:t>
                  </a:r>
                </a:p>
              </p:txBody>
            </p:sp>
            <p:sp>
              <p:nvSpPr>
                <p:cNvPr id="180453" name="Rectangle 229"/>
                <p:cNvSpPr>
                  <a:spLocks noChangeArrowheads="1"/>
                </p:cNvSpPr>
                <p:nvPr/>
              </p:nvSpPr>
              <p:spPr bwMode="auto">
                <a:xfrm>
                  <a:off x="2415" y="1570"/>
                  <a:ext cx="343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0" lang="en-US" altLang="zh-CN" b="1">
                      <a:cs typeface="Times New Roman" pitchFamily="18" charset="0"/>
                    </a:rPr>
                    <a:t>m</a:t>
                  </a:r>
                  <a:r>
                    <a:rPr kumimoji="0" lang="en-US" altLang="zh-CN" b="1" baseline="-30000">
                      <a:cs typeface="Times New Roman" pitchFamily="18" charset="0"/>
                    </a:rPr>
                    <a:t>8</a:t>
                  </a:r>
                </a:p>
              </p:txBody>
            </p:sp>
            <p:sp>
              <p:nvSpPr>
                <p:cNvPr id="180454" name="Rectangle 230"/>
                <p:cNvSpPr>
                  <a:spLocks noChangeArrowheads="1"/>
                </p:cNvSpPr>
                <p:nvPr/>
              </p:nvSpPr>
              <p:spPr bwMode="auto">
                <a:xfrm>
                  <a:off x="2007" y="1570"/>
                  <a:ext cx="343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0" lang="en-US" altLang="zh-CN" b="1">
                      <a:cs typeface="Times New Roman" pitchFamily="18" charset="0"/>
                    </a:rPr>
                    <a:t>m</a:t>
                  </a:r>
                  <a:r>
                    <a:rPr kumimoji="0" lang="en-US" altLang="zh-CN" b="1" baseline="-30000">
                      <a:cs typeface="Times New Roman" pitchFamily="18" charset="0"/>
                    </a:rPr>
                    <a:t>6</a:t>
                  </a:r>
                </a:p>
              </p:txBody>
            </p:sp>
            <p:sp>
              <p:nvSpPr>
                <p:cNvPr id="180455" name="Rectangle 231"/>
                <p:cNvSpPr>
                  <a:spLocks noChangeArrowheads="1"/>
                </p:cNvSpPr>
                <p:nvPr/>
              </p:nvSpPr>
              <p:spPr bwMode="auto">
                <a:xfrm>
                  <a:off x="2823" y="1570"/>
                  <a:ext cx="343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0" lang="en-US" altLang="zh-CN" b="1">
                      <a:cs typeface="Times New Roman" pitchFamily="18" charset="0"/>
                    </a:rPr>
                    <a:t>m</a:t>
                  </a:r>
                  <a:r>
                    <a:rPr kumimoji="0" lang="en-US" altLang="zh-CN" b="1" baseline="-30000">
                      <a:cs typeface="Times New Roman" pitchFamily="18" charset="0"/>
                    </a:rPr>
                    <a:t>9</a:t>
                  </a:r>
                </a:p>
              </p:txBody>
            </p:sp>
            <p:sp>
              <p:nvSpPr>
                <p:cNvPr id="180456" name="Rectangle 232"/>
                <p:cNvSpPr>
                  <a:spLocks noChangeArrowheads="1"/>
                </p:cNvSpPr>
                <p:nvPr/>
              </p:nvSpPr>
              <p:spPr bwMode="auto">
                <a:xfrm>
                  <a:off x="3685" y="1570"/>
                  <a:ext cx="407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0" lang="en-US" altLang="zh-CN" b="1">
                      <a:cs typeface="Times New Roman" pitchFamily="18" charset="0"/>
                    </a:rPr>
                    <a:t>m</a:t>
                  </a:r>
                  <a:r>
                    <a:rPr kumimoji="0" lang="en-US" altLang="zh-CN" b="1" baseline="-30000">
                      <a:cs typeface="Times New Roman" pitchFamily="18" charset="0"/>
                    </a:rPr>
                    <a:t>12</a:t>
                  </a:r>
                </a:p>
              </p:txBody>
            </p:sp>
            <p:sp>
              <p:nvSpPr>
                <p:cNvPr id="180457" name="Rectangle 233"/>
                <p:cNvSpPr>
                  <a:spLocks noChangeArrowheads="1"/>
                </p:cNvSpPr>
                <p:nvPr/>
              </p:nvSpPr>
              <p:spPr bwMode="auto">
                <a:xfrm>
                  <a:off x="3277" y="1570"/>
                  <a:ext cx="407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0" lang="en-US" altLang="zh-CN" b="1">
                      <a:cs typeface="Times New Roman" pitchFamily="18" charset="0"/>
                    </a:rPr>
                    <a:t>m</a:t>
                  </a:r>
                  <a:r>
                    <a:rPr kumimoji="0" lang="en-US" altLang="zh-CN" b="1" baseline="-30000">
                      <a:cs typeface="Times New Roman" pitchFamily="18" charset="0"/>
                    </a:rPr>
                    <a:t>10</a:t>
                  </a:r>
                </a:p>
              </p:txBody>
            </p:sp>
            <p:sp>
              <p:nvSpPr>
                <p:cNvPr id="180458" name="Rectangle 234"/>
                <p:cNvSpPr>
                  <a:spLocks noChangeArrowheads="1"/>
                </p:cNvSpPr>
                <p:nvPr/>
              </p:nvSpPr>
              <p:spPr bwMode="auto">
                <a:xfrm>
                  <a:off x="4093" y="1570"/>
                  <a:ext cx="407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0" lang="en-US" altLang="zh-CN" b="1">
                      <a:cs typeface="Times New Roman" pitchFamily="18" charset="0"/>
                    </a:rPr>
                    <a:t>m</a:t>
                  </a:r>
                  <a:r>
                    <a:rPr kumimoji="0" lang="en-US" altLang="zh-CN" b="1" baseline="-30000">
                      <a:cs typeface="Times New Roman" pitchFamily="18" charset="0"/>
                    </a:rPr>
                    <a:t>13</a:t>
                  </a:r>
                </a:p>
              </p:txBody>
            </p:sp>
            <p:sp>
              <p:nvSpPr>
                <p:cNvPr id="180459" name="Rectangle 235"/>
                <p:cNvSpPr>
                  <a:spLocks noChangeArrowheads="1"/>
                </p:cNvSpPr>
                <p:nvPr/>
              </p:nvSpPr>
              <p:spPr bwMode="auto">
                <a:xfrm>
                  <a:off x="4513" y="1570"/>
                  <a:ext cx="407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0" lang="en-US" altLang="zh-CN" b="1">
                      <a:cs typeface="Times New Roman" pitchFamily="18" charset="0"/>
                    </a:rPr>
                    <a:t>m</a:t>
                  </a:r>
                  <a:r>
                    <a:rPr kumimoji="0" lang="en-US" altLang="zh-CN" b="1" baseline="-30000">
                      <a:cs typeface="Times New Roman" pitchFamily="18" charset="0"/>
                    </a:rPr>
                    <a:t>15</a:t>
                  </a:r>
                </a:p>
              </p:txBody>
            </p:sp>
          </p:grpSp>
        </p:grpSp>
        <p:grpSp>
          <p:nvGrpSpPr>
            <p:cNvPr id="180460" name="Group 236"/>
            <p:cNvGrpSpPr>
              <a:grpSpLocks/>
            </p:cNvGrpSpPr>
            <p:nvPr/>
          </p:nvGrpSpPr>
          <p:grpSpPr bwMode="auto">
            <a:xfrm>
              <a:off x="1202" y="2511"/>
              <a:ext cx="3583" cy="1633"/>
              <a:chOff x="1202" y="1933"/>
              <a:chExt cx="3583" cy="1633"/>
            </a:xfrm>
          </p:grpSpPr>
          <p:sp>
            <p:nvSpPr>
              <p:cNvPr id="180461" name="AutoShape 237"/>
              <p:cNvSpPr>
                <a:spLocks noChangeArrowheads="1"/>
              </p:cNvSpPr>
              <p:nvPr/>
            </p:nvSpPr>
            <p:spPr bwMode="auto">
              <a:xfrm>
                <a:off x="1202" y="1933"/>
                <a:ext cx="136" cy="13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0462" name="AutoShape 238"/>
              <p:cNvSpPr>
                <a:spLocks noChangeArrowheads="1"/>
              </p:cNvSpPr>
              <p:nvPr/>
            </p:nvSpPr>
            <p:spPr bwMode="auto">
              <a:xfrm>
                <a:off x="1202" y="2160"/>
                <a:ext cx="136" cy="13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0463" name="AutoShape 239"/>
              <p:cNvSpPr>
                <a:spLocks noChangeArrowheads="1"/>
              </p:cNvSpPr>
              <p:nvPr/>
            </p:nvSpPr>
            <p:spPr bwMode="auto">
              <a:xfrm>
                <a:off x="1655" y="2704"/>
                <a:ext cx="136" cy="13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0464" name="AutoShape 240"/>
              <p:cNvSpPr>
                <a:spLocks noChangeArrowheads="1"/>
              </p:cNvSpPr>
              <p:nvPr/>
            </p:nvSpPr>
            <p:spPr bwMode="auto">
              <a:xfrm>
                <a:off x="1655" y="2432"/>
                <a:ext cx="136" cy="13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0465" name="AutoShape 241"/>
              <p:cNvSpPr>
                <a:spLocks noChangeArrowheads="1"/>
              </p:cNvSpPr>
              <p:nvPr/>
            </p:nvSpPr>
            <p:spPr bwMode="auto">
              <a:xfrm>
                <a:off x="2064" y="2432"/>
                <a:ext cx="136" cy="13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0466" name="AutoShape 242"/>
              <p:cNvSpPr>
                <a:spLocks noChangeArrowheads="1"/>
              </p:cNvSpPr>
              <p:nvPr/>
            </p:nvSpPr>
            <p:spPr bwMode="auto">
              <a:xfrm>
                <a:off x="2064" y="1933"/>
                <a:ext cx="136" cy="13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0467" name="AutoShape 243"/>
              <p:cNvSpPr>
                <a:spLocks noChangeArrowheads="1"/>
              </p:cNvSpPr>
              <p:nvPr/>
            </p:nvSpPr>
            <p:spPr bwMode="auto">
              <a:xfrm>
                <a:off x="2472" y="3430"/>
                <a:ext cx="136" cy="13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0468" name="AutoShape 244"/>
              <p:cNvSpPr>
                <a:spLocks noChangeArrowheads="1"/>
              </p:cNvSpPr>
              <p:nvPr/>
            </p:nvSpPr>
            <p:spPr bwMode="auto">
              <a:xfrm>
                <a:off x="2472" y="2931"/>
                <a:ext cx="136" cy="13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0469" name="AutoShape 245"/>
              <p:cNvSpPr>
                <a:spLocks noChangeArrowheads="1"/>
              </p:cNvSpPr>
              <p:nvPr/>
            </p:nvSpPr>
            <p:spPr bwMode="auto">
              <a:xfrm>
                <a:off x="3334" y="2931"/>
                <a:ext cx="136" cy="13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0470" name="AutoShape 246"/>
              <p:cNvSpPr>
                <a:spLocks noChangeArrowheads="1"/>
              </p:cNvSpPr>
              <p:nvPr/>
            </p:nvSpPr>
            <p:spPr bwMode="auto">
              <a:xfrm>
                <a:off x="2925" y="3430"/>
                <a:ext cx="136" cy="13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0471" name="AutoShape 247"/>
              <p:cNvSpPr>
                <a:spLocks noChangeArrowheads="1"/>
              </p:cNvSpPr>
              <p:nvPr/>
            </p:nvSpPr>
            <p:spPr bwMode="auto">
              <a:xfrm>
                <a:off x="3334" y="2160"/>
                <a:ext cx="136" cy="13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0472" name="AutoShape 248"/>
              <p:cNvSpPr>
                <a:spLocks noChangeArrowheads="1"/>
              </p:cNvSpPr>
              <p:nvPr/>
            </p:nvSpPr>
            <p:spPr bwMode="auto">
              <a:xfrm>
                <a:off x="3787" y="3430"/>
                <a:ext cx="136" cy="13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0473" name="AutoShape 249"/>
              <p:cNvSpPr>
                <a:spLocks noChangeArrowheads="1"/>
              </p:cNvSpPr>
              <p:nvPr/>
            </p:nvSpPr>
            <p:spPr bwMode="auto">
              <a:xfrm>
                <a:off x="3787" y="2659"/>
                <a:ext cx="136" cy="13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0474" name="AutoShape 250"/>
              <p:cNvSpPr>
                <a:spLocks noChangeArrowheads="1"/>
              </p:cNvSpPr>
              <p:nvPr/>
            </p:nvSpPr>
            <p:spPr bwMode="auto">
              <a:xfrm>
                <a:off x="4195" y="3430"/>
                <a:ext cx="136" cy="13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0475" name="AutoShape 251"/>
              <p:cNvSpPr>
                <a:spLocks noChangeArrowheads="1"/>
              </p:cNvSpPr>
              <p:nvPr/>
            </p:nvSpPr>
            <p:spPr bwMode="auto">
              <a:xfrm>
                <a:off x="4195" y="3158"/>
                <a:ext cx="136" cy="13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0476" name="AutoShape 252"/>
              <p:cNvSpPr>
                <a:spLocks noChangeArrowheads="1"/>
              </p:cNvSpPr>
              <p:nvPr/>
            </p:nvSpPr>
            <p:spPr bwMode="auto">
              <a:xfrm>
                <a:off x="4649" y="3158"/>
                <a:ext cx="136" cy="13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80488" name="Group 264"/>
            <p:cNvGrpSpPr>
              <a:grpSpLocks/>
            </p:cNvGrpSpPr>
            <p:nvPr/>
          </p:nvGrpSpPr>
          <p:grpSpPr bwMode="auto">
            <a:xfrm>
              <a:off x="241" y="1942"/>
              <a:ext cx="1434" cy="907"/>
              <a:chOff x="241" y="1364"/>
              <a:chExt cx="1434" cy="907"/>
            </a:xfrm>
          </p:grpSpPr>
          <p:sp>
            <p:nvSpPr>
              <p:cNvPr id="180489" name="Rectangle 265"/>
              <p:cNvSpPr>
                <a:spLocks noChangeArrowheads="1"/>
              </p:cNvSpPr>
              <p:nvPr/>
            </p:nvSpPr>
            <p:spPr bwMode="auto">
              <a:xfrm>
                <a:off x="241" y="1748"/>
                <a:ext cx="552" cy="5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kumimoji="0" lang="zh-CN" altLang="en-US">
                    <a:latin typeface="华文新魏" pitchFamily="2" charset="-122"/>
                    <a:ea typeface="华文新魏" pitchFamily="2" charset="-122"/>
                  </a:rPr>
                  <a:t>质蕴</a:t>
                </a:r>
                <a:endParaRPr kumimoji="0" lang="en-US" altLang="zh-CN">
                  <a:latin typeface="华文新魏" pitchFamily="2" charset="-122"/>
                  <a:ea typeface="华文新魏" pitchFamily="2" charset="-122"/>
                </a:endParaRPr>
              </a:p>
              <a:p>
                <a:r>
                  <a:rPr kumimoji="0" lang="zh-CN" altLang="en-US">
                    <a:latin typeface="华文新魏" pitchFamily="2" charset="-122"/>
                    <a:ea typeface="华文新魏" pitchFamily="2" charset="-122"/>
                  </a:rPr>
                  <a:t>涵项 </a:t>
                </a:r>
              </a:p>
            </p:txBody>
          </p:sp>
          <p:sp>
            <p:nvSpPr>
              <p:cNvPr id="180490" name="Rectangle 266"/>
              <p:cNvSpPr>
                <a:spLocks noChangeArrowheads="1"/>
              </p:cNvSpPr>
              <p:nvPr/>
            </p:nvSpPr>
            <p:spPr bwMode="auto">
              <a:xfrm>
                <a:off x="923" y="1364"/>
                <a:ext cx="75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kumimoji="0" lang="zh-CN" altLang="en-US">
                    <a:latin typeface="华文新魏" pitchFamily="2" charset="-122"/>
                    <a:ea typeface="华文新魏" pitchFamily="2" charset="-122"/>
                  </a:rPr>
                  <a:t>最小项 </a:t>
                </a:r>
              </a:p>
            </p:txBody>
          </p:sp>
        </p:grpSp>
      </p:grpSp>
      <p:sp>
        <p:nvSpPr>
          <p:cNvPr id="180492" name="Line 268"/>
          <p:cNvSpPr>
            <a:spLocks noChangeShapeType="1"/>
          </p:cNvSpPr>
          <p:nvPr/>
        </p:nvSpPr>
        <p:spPr bwMode="auto">
          <a:xfrm>
            <a:off x="6096000" y="4038600"/>
            <a:ext cx="0" cy="2743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0493" name="Line 269"/>
          <p:cNvSpPr>
            <a:spLocks noChangeShapeType="1"/>
          </p:cNvSpPr>
          <p:nvPr/>
        </p:nvSpPr>
        <p:spPr bwMode="auto">
          <a:xfrm flipH="1">
            <a:off x="7620000" y="4876800"/>
            <a:ext cx="1066800" cy="1066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0494" name="Line 270"/>
          <p:cNvSpPr>
            <a:spLocks noChangeShapeType="1"/>
          </p:cNvSpPr>
          <p:nvPr/>
        </p:nvSpPr>
        <p:spPr bwMode="auto">
          <a:xfrm flipH="1">
            <a:off x="4800600" y="4191000"/>
            <a:ext cx="3733800" cy="2209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36372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1804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1804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8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8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180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18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18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180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180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353" grpId="0" autoUpdateAnimBg="0"/>
      <p:bldP spid="180478" grpId="0" animBg="1"/>
      <p:bldP spid="180479" grpId="0" animBg="1"/>
      <p:bldP spid="180481" grpId="0" animBg="1"/>
      <p:bldP spid="180482" grpId="0" animBg="1"/>
      <p:bldP spid="180484" grpId="0" animBg="1"/>
      <p:bldP spid="180485" grpId="0" animBg="1"/>
      <p:bldP spid="180492" grpId="0" animBg="1"/>
      <p:bldP spid="180493" grpId="0" animBg="1"/>
      <p:bldP spid="18049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66A68-93E4-4660-A9E0-E5798E561D1E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392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图解法</a:t>
            </a:r>
            <a:r>
              <a:rPr lang="en-US" altLang="zh-CN" dirty="0"/>
              <a:t>(</a:t>
            </a:r>
            <a:r>
              <a:rPr lang="zh-CN" altLang="en-US" dirty="0"/>
              <a:t>卡诺图</a:t>
            </a:r>
            <a:r>
              <a:rPr lang="en-US" altLang="zh-CN" dirty="0"/>
              <a:t>)</a:t>
            </a:r>
            <a:r>
              <a:rPr lang="zh-CN" altLang="en-US" dirty="0"/>
              <a:t>化简逻辑函数</a:t>
            </a:r>
          </a:p>
          <a:p>
            <a:pPr lvl="1"/>
            <a:r>
              <a:rPr lang="zh-CN" altLang="en-US" sz="2800" dirty="0"/>
              <a:t>最小项的定义</a:t>
            </a:r>
          </a:p>
          <a:p>
            <a:pPr lvl="2"/>
            <a:r>
              <a:rPr lang="zh-CN" altLang="en-US" dirty="0"/>
              <a:t>设一个逻辑函数表达式中有</a:t>
            </a:r>
            <a:r>
              <a:rPr lang="en-US" altLang="zh-CN" dirty="0"/>
              <a:t>n</a:t>
            </a:r>
            <a:r>
              <a:rPr lang="zh-CN" altLang="en-US" dirty="0"/>
              <a:t>个变量，由它们组成的具有</a:t>
            </a:r>
            <a:r>
              <a:rPr lang="en-US" altLang="zh-CN" dirty="0"/>
              <a:t>n</a:t>
            </a:r>
            <a:r>
              <a:rPr lang="zh-CN" altLang="en-US" dirty="0"/>
              <a:t>个变量的“</a:t>
            </a:r>
            <a:r>
              <a:rPr lang="zh-CN" altLang="en-US" dirty="0">
                <a:solidFill>
                  <a:srgbClr val="FF0000"/>
                </a:solidFill>
              </a:rPr>
              <a:t>与项</a:t>
            </a:r>
            <a:r>
              <a:rPr lang="zh-CN" altLang="en-US" b="1" dirty="0"/>
              <a:t>”</a:t>
            </a:r>
            <a:r>
              <a:rPr lang="zh-CN" altLang="en-US" dirty="0"/>
              <a:t>中，</a:t>
            </a:r>
            <a:r>
              <a:rPr lang="zh-CN" altLang="en-US" dirty="0">
                <a:solidFill>
                  <a:srgbClr val="FF0000"/>
                </a:solidFill>
              </a:rPr>
              <a:t>每个变量以原变量或反变量的形式出现且仅出现一次</a:t>
            </a:r>
            <a:r>
              <a:rPr lang="zh-CN" altLang="en-US" dirty="0">
                <a:solidFill>
                  <a:schemeClr val="folHlink"/>
                </a:solidFill>
              </a:rPr>
              <a:t>，</a:t>
            </a:r>
            <a:r>
              <a:rPr lang="zh-CN" altLang="en-US" dirty="0"/>
              <a:t>这个与项为</a:t>
            </a:r>
            <a:r>
              <a:rPr lang="zh-CN" altLang="en-US" dirty="0">
                <a:solidFill>
                  <a:srgbClr val="FF0000"/>
                </a:solidFill>
              </a:rPr>
              <a:t>最小项</a:t>
            </a:r>
            <a:r>
              <a:rPr lang="zh-CN" altLang="en-US" dirty="0"/>
              <a:t>。</a:t>
            </a:r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1143000" y="4318595"/>
            <a:ext cx="64475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例如：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n=3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，对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B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C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，有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8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个最小项</a:t>
            </a:r>
          </a:p>
        </p:txBody>
      </p:sp>
      <p:graphicFrame>
        <p:nvGraphicFramePr>
          <p:cNvPr id="1392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6287633"/>
              </p:ext>
            </p:extLst>
          </p:nvPr>
        </p:nvGraphicFramePr>
        <p:xfrm>
          <a:off x="1428750" y="4928195"/>
          <a:ext cx="4762500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7" name="公式" r:id="rId3" imgW="1587240" imgH="507960" progId="Equation.3">
                  <p:embed/>
                </p:oleObj>
              </mc:Choice>
              <mc:Fallback>
                <p:oleObj name="公式" r:id="rId3" imgW="158724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4928195"/>
                        <a:ext cx="4762500" cy="1381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526372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8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逻辑函数的</a:t>
            </a:r>
            <a:r>
              <a:rPr lang="en-US" altLang="zh-CN"/>
              <a:t>Q-M</a:t>
            </a:r>
            <a:r>
              <a:rPr lang="zh-CN" altLang="en-US"/>
              <a:t>法化简</a:t>
            </a:r>
          </a:p>
        </p:txBody>
      </p:sp>
      <p:sp>
        <p:nvSpPr>
          <p:cNvPr id="14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E984-9D1A-4855-9B3E-4C984E0184F9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3164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143000"/>
            <a:ext cx="8610600" cy="4572000"/>
          </a:xfrm>
        </p:spPr>
        <p:txBody>
          <a:bodyPr/>
          <a:lstStyle/>
          <a:p>
            <a:r>
              <a:rPr lang="zh-CN" altLang="en-US"/>
              <a:t>观察一下剩余</a:t>
            </a:r>
            <a:r>
              <a:rPr lang="en-US" altLang="zh-CN"/>
              <a:t>P</a:t>
            </a:r>
            <a:r>
              <a:rPr lang="zh-CN" altLang="en-US"/>
              <a:t>项和卡诺图的关系</a:t>
            </a:r>
          </a:p>
        </p:txBody>
      </p:sp>
      <p:grpSp>
        <p:nvGrpSpPr>
          <p:cNvPr id="316420" name="Group 4"/>
          <p:cNvGrpSpPr>
            <a:grpSpLocks/>
          </p:cNvGrpSpPr>
          <p:nvPr/>
        </p:nvGrpSpPr>
        <p:grpSpPr bwMode="auto">
          <a:xfrm>
            <a:off x="4814888" y="2363788"/>
            <a:ext cx="4032250" cy="3887787"/>
            <a:chOff x="1429" y="1389"/>
            <a:chExt cx="2540" cy="2449"/>
          </a:xfrm>
        </p:grpSpPr>
        <p:sp>
          <p:nvSpPr>
            <p:cNvPr id="316421" name="Rectangle 5"/>
            <p:cNvSpPr>
              <a:spLocks noChangeArrowheads="1"/>
            </p:cNvSpPr>
            <p:nvPr/>
          </p:nvSpPr>
          <p:spPr bwMode="auto">
            <a:xfrm>
              <a:off x="3428" y="3304"/>
              <a:ext cx="541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316422" name="Rectangle 6"/>
            <p:cNvSpPr>
              <a:spLocks noChangeArrowheads="1"/>
            </p:cNvSpPr>
            <p:nvPr/>
          </p:nvSpPr>
          <p:spPr bwMode="auto">
            <a:xfrm>
              <a:off x="2888" y="3304"/>
              <a:ext cx="540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316423" name="Rectangle 7"/>
            <p:cNvSpPr>
              <a:spLocks noChangeArrowheads="1"/>
            </p:cNvSpPr>
            <p:nvPr/>
          </p:nvSpPr>
          <p:spPr bwMode="auto">
            <a:xfrm>
              <a:off x="2347" y="3304"/>
              <a:ext cx="541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316424" name="Rectangle 8"/>
            <p:cNvSpPr>
              <a:spLocks noChangeArrowheads="1"/>
            </p:cNvSpPr>
            <p:nvPr/>
          </p:nvSpPr>
          <p:spPr bwMode="auto">
            <a:xfrm>
              <a:off x="1806" y="3304"/>
              <a:ext cx="541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316425" name="Rectangle 9"/>
            <p:cNvSpPr>
              <a:spLocks noChangeArrowheads="1"/>
            </p:cNvSpPr>
            <p:nvPr/>
          </p:nvSpPr>
          <p:spPr bwMode="auto">
            <a:xfrm>
              <a:off x="3428" y="2770"/>
              <a:ext cx="541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316426" name="Rectangle 10"/>
            <p:cNvSpPr>
              <a:spLocks noChangeArrowheads="1"/>
            </p:cNvSpPr>
            <p:nvPr/>
          </p:nvSpPr>
          <p:spPr bwMode="auto">
            <a:xfrm>
              <a:off x="2888" y="2770"/>
              <a:ext cx="540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316427" name="Rectangle 11"/>
            <p:cNvSpPr>
              <a:spLocks noChangeArrowheads="1"/>
            </p:cNvSpPr>
            <p:nvPr/>
          </p:nvSpPr>
          <p:spPr bwMode="auto">
            <a:xfrm>
              <a:off x="2347" y="2770"/>
              <a:ext cx="541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316428" name="Rectangle 12"/>
            <p:cNvSpPr>
              <a:spLocks noChangeArrowheads="1"/>
            </p:cNvSpPr>
            <p:nvPr/>
          </p:nvSpPr>
          <p:spPr bwMode="auto">
            <a:xfrm>
              <a:off x="1806" y="2770"/>
              <a:ext cx="541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316429" name="Rectangle 13"/>
            <p:cNvSpPr>
              <a:spLocks noChangeArrowheads="1"/>
            </p:cNvSpPr>
            <p:nvPr/>
          </p:nvSpPr>
          <p:spPr bwMode="auto">
            <a:xfrm>
              <a:off x="3428" y="2235"/>
              <a:ext cx="541" cy="5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316430" name="Rectangle 14"/>
            <p:cNvSpPr>
              <a:spLocks noChangeArrowheads="1"/>
            </p:cNvSpPr>
            <p:nvPr/>
          </p:nvSpPr>
          <p:spPr bwMode="auto">
            <a:xfrm>
              <a:off x="2888" y="2235"/>
              <a:ext cx="540" cy="5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316431" name="Rectangle 15"/>
            <p:cNvSpPr>
              <a:spLocks noChangeArrowheads="1"/>
            </p:cNvSpPr>
            <p:nvPr/>
          </p:nvSpPr>
          <p:spPr bwMode="auto">
            <a:xfrm>
              <a:off x="2347" y="2235"/>
              <a:ext cx="541" cy="5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316432" name="Rectangle 16"/>
            <p:cNvSpPr>
              <a:spLocks noChangeArrowheads="1"/>
            </p:cNvSpPr>
            <p:nvPr/>
          </p:nvSpPr>
          <p:spPr bwMode="auto">
            <a:xfrm>
              <a:off x="1806" y="2235"/>
              <a:ext cx="541" cy="5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316433" name="Rectangle 17"/>
            <p:cNvSpPr>
              <a:spLocks noChangeArrowheads="1"/>
            </p:cNvSpPr>
            <p:nvPr/>
          </p:nvSpPr>
          <p:spPr bwMode="auto">
            <a:xfrm>
              <a:off x="3428" y="1701"/>
              <a:ext cx="541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316434" name="Rectangle 18"/>
            <p:cNvSpPr>
              <a:spLocks noChangeArrowheads="1"/>
            </p:cNvSpPr>
            <p:nvPr/>
          </p:nvSpPr>
          <p:spPr bwMode="auto">
            <a:xfrm>
              <a:off x="2888" y="1701"/>
              <a:ext cx="540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316435" name="Rectangle 19"/>
            <p:cNvSpPr>
              <a:spLocks noChangeArrowheads="1"/>
            </p:cNvSpPr>
            <p:nvPr/>
          </p:nvSpPr>
          <p:spPr bwMode="auto">
            <a:xfrm>
              <a:off x="2347" y="1701"/>
              <a:ext cx="541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316436" name="Rectangle 20"/>
            <p:cNvSpPr>
              <a:spLocks noChangeArrowheads="1"/>
            </p:cNvSpPr>
            <p:nvPr/>
          </p:nvSpPr>
          <p:spPr bwMode="auto">
            <a:xfrm>
              <a:off x="1806" y="1701"/>
              <a:ext cx="541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zh-CN" altLang="zh-CN" sz="2800"/>
            </a:p>
          </p:txBody>
        </p:sp>
        <p:sp>
          <p:nvSpPr>
            <p:cNvPr id="316437" name="Line 21"/>
            <p:cNvSpPr>
              <a:spLocks noChangeShapeType="1"/>
            </p:cNvSpPr>
            <p:nvPr/>
          </p:nvSpPr>
          <p:spPr bwMode="auto">
            <a:xfrm>
              <a:off x="1806" y="1701"/>
              <a:ext cx="216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438" name="Line 22"/>
            <p:cNvSpPr>
              <a:spLocks noChangeShapeType="1"/>
            </p:cNvSpPr>
            <p:nvPr/>
          </p:nvSpPr>
          <p:spPr bwMode="auto">
            <a:xfrm>
              <a:off x="1806" y="2235"/>
              <a:ext cx="21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439" name="Line 23"/>
            <p:cNvSpPr>
              <a:spLocks noChangeShapeType="1"/>
            </p:cNvSpPr>
            <p:nvPr/>
          </p:nvSpPr>
          <p:spPr bwMode="auto">
            <a:xfrm>
              <a:off x="1806" y="2770"/>
              <a:ext cx="21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440" name="Line 24"/>
            <p:cNvSpPr>
              <a:spLocks noChangeShapeType="1"/>
            </p:cNvSpPr>
            <p:nvPr/>
          </p:nvSpPr>
          <p:spPr bwMode="auto">
            <a:xfrm>
              <a:off x="1806" y="3304"/>
              <a:ext cx="21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441" name="Line 25"/>
            <p:cNvSpPr>
              <a:spLocks noChangeShapeType="1"/>
            </p:cNvSpPr>
            <p:nvPr/>
          </p:nvSpPr>
          <p:spPr bwMode="auto">
            <a:xfrm>
              <a:off x="1806" y="3838"/>
              <a:ext cx="216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442" name="Line 26"/>
            <p:cNvSpPr>
              <a:spLocks noChangeShapeType="1"/>
            </p:cNvSpPr>
            <p:nvPr/>
          </p:nvSpPr>
          <p:spPr bwMode="auto">
            <a:xfrm>
              <a:off x="1806" y="1701"/>
              <a:ext cx="0" cy="21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443" name="Line 27"/>
            <p:cNvSpPr>
              <a:spLocks noChangeShapeType="1"/>
            </p:cNvSpPr>
            <p:nvPr/>
          </p:nvSpPr>
          <p:spPr bwMode="auto">
            <a:xfrm>
              <a:off x="2347" y="1701"/>
              <a:ext cx="0" cy="21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444" name="Line 28"/>
            <p:cNvSpPr>
              <a:spLocks noChangeShapeType="1"/>
            </p:cNvSpPr>
            <p:nvPr/>
          </p:nvSpPr>
          <p:spPr bwMode="auto">
            <a:xfrm>
              <a:off x="2888" y="1701"/>
              <a:ext cx="0" cy="21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445" name="Line 29"/>
            <p:cNvSpPr>
              <a:spLocks noChangeShapeType="1"/>
            </p:cNvSpPr>
            <p:nvPr/>
          </p:nvSpPr>
          <p:spPr bwMode="auto">
            <a:xfrm>
              <a:off x="3428" y="1701"/>
              <a:ext cx="0" cy="21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446" name="Line 30"/>
            <p:cNvSpPr>
              <a:spLocks noChangeShapeType="1"/>
            </p:cNvSpPr>
            <p:nvPr/>
          </p:nvSpPr>
          <p:spPr bwMode="auto">
            <a:xfrm>
              <a:off x="3969" y="1701"/>
              <a:ext cx="0" cy="21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447" name="Line 31"/>
            <p:cNvSpPr>
              <a:spLocks noChangeShapeType="1"/>
            </p:cNvSpPr>
            <p:nvPr/>
          </p:nvSpPr>
          <p:spPr bwMode="auto">
            <a:xfrm flipH="1" flipV="1">
              <a:off x="1429" y="1389"/>
              <a:ext cx="362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6448" name="Group 32"/>
          <p:cNvGrpSpPr>
            <a:grpSpLocks/>
          </p:cNvGrpSpPr>
          <p:nvPr/>
        </p:nvGrpSpPr>
        <p:grpSpPr bwMode="auto">
          <a:xfrm>
            <a:off x="4886325" y="2363788"/>
            <a:ext cx="3887788" cy="3671887"/>
            <a:chOff x="885" y="1571"/>
            <a:chExt cx="2449" cy="2313"/>
          </a:xfrm>
        </p:grpSpPr>
        <p:grpSp>
          <p:nvGrpSpPr>
            <p:cNvPr id="316449" name="Group 33"/>
            <p:cNvGrpSpPr>
              <a:grpSpLocks/>
            </p:cNvGrpSpPr>
            <p:nvPr/>
          </p:nvGrpSpPr>
          <p:grpSpPr bwMode="auto">
            <a:xfrm>
              <a:off x="1338" y="1571"/>
              <a:ext cx="1996" cy="288"/>
              <a:chOff x="1927" y="1389"/>
              <a:chExt cx="1996" cy="288"/>
            </a:xfrm>
          </p:grpSpPr>
          <p:sp>
            <p:nvSpPr>
              <p:cNvPr id="316450" name="Text Box 34"/>
              <p:cNvSpPr txBox="1">
                <a:spLocks noChangeArrowheads="1"/>
              </p:cNvSpPr>
              <p:nvPr/>
            </p:nvSpPr>
            <p:spPr bwMode="auto">
              <a:xfrm>
                <a:off x="1927" y="1389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316451" name="Text Box 35"/>
              <p:cNvSpPr txBox="1">
                <a:spLocks noChangeArrowheads="1"/>
              </p:cNvSpPr>
              <p:nvPr/>
            </p:nvSpPr>
            <p:spPr bwMode="auto">
              <a:xfrm>
                <a:off x="3016" y="1389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316452" name="Text Box 36"/>
              <p:cNvSpPr txBox="1">
                <a:spLocks noChangeArrowheads="1"/>
              </p:cNvSpPr>
              <p:nvPr/>
            </p:nvSpPr>
            <p:spPr bwMode="auto">
              <a:xfrm>
                <a:off x="2472" y="1389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316453" name="Text Box 37"/>
              <p:cNvSpPr txBox="1">
                <a:spLocks noChangeArrowheads="1"/>
              </p:cNvSpPr>
              <p:nvPr/>
            </p:nvSpPr>
            <p:spPr bwMode="auto">
              <a:xfrm>
                <a:off x="3560" y="1389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10</a:t>
                </a:r>
              </a:p>
            </p:txBody>
          </p:sp>
        </p:grpSp>
        <p:grpSp>
          <p:nvGrpSpPr>
            <p:cNvPr id="316454" name="Group 38"/>
            <p:cNvGrpSpPr>
              <a:grpSpLocks/>
            </p:cNvGrpSpPr>
            <p:nvPr/>
          </p:nvGrpSpPr>
          <p:grpSpPr bwMode="auto">
            <a:xfrm>
              <a:off x="885" y="2054"/>
              <a:ext cx="363" cy="1830"/>
              <a:chOff x="1474" y="1872"/>
              <a:chExt cx="363" cy="1830"/>
            </a:xfrm>
          </p:grpSpPr>
          <p:sp>
            <p:nvSpPr>
              <p:cNvPr id="316455" name="Text Box 39"/>
              <p:cNvSpPr txBox="1">
                <a:spLocks noChangeArrowheads="1"/>
              </p:cNvSpPr>
              <p:nvPr/>
            </p:nvSpPr>
            <p:spPr bwMode="auto">
              <a:xfrm>
                <a:off x="1474" y="1872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00</a:t>
                </a:r>
              </a:p>
            </p:txBody>
          </p:sp>
          <p:sp>
            <p:nvSpPr>
              <p:cNvPr id="316456" name="Text Box 40"/>
              <p:cNvSpPr txBox="1">
                <a:spLocks noChangeArrowheads="1"/>
              </p:cNvSpPr>
              <p:nvPr/>
            </p:nvSpPr>
            <p:spPr bwMode="auto">
              <a:xfrm>
                <a:off x="1474" y="2915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11</a:t>
                </a:r>
              </a:p>
            </p:txBody>
          </p:sp>
          <p:sp>
            <p:nvSpPr>
              <p:cNvPr id="316457" name="Text Box 41"/>
              <p:cNvSpPr txBox="1">
                <a:spLocks noChangeArrowheads="1"/>
              </p:cNvSpPr>
              <p:nvPr/>
            </p:nvSpPr>
            <p:spPr bwMode="auto">
              <a:xfrm>
                <a:off x="1474" y="2371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01</a:t>
                </a:r>
              </a:p>
            </p:txBody>
          </p:sp>
          <p:sp>
            <p:nvSpPr>
              <p:cNvPr id="316458" name="Text Box 42"/>
              <p:cNvSpPr txBox="1">
                <a:spLocks noChangeArrowheads="1"/>
              </p:cNvSpPr>
              <p:nvPr/>
            </p:nvSpPr>
            <p:spPr bwMode="auto">
              <a:xfrm>
                <a:off x="1474" y="3414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10</a:t>
                </a:r>
              </a:p>
            </p:txBody>
          </p:sp>
        </p:grpSp>
      </p:grpSp>
      <p:grpSp>
        <p:nvGrpSpPr>
          <p:cNvPr id="316459" name="Group 43"/>
          <p:cNvGrpSpPr>
            <a:grpSpLocks/>
          </p:cNvGrpSpPr>
          <p:nvPr/>
        </p:nvGrpSpPr>
        <p:grpSpPr bwMode="auto">
          <a:xfrm>
            <a:off x="5638800" y="3057525"/>
            <a:ext cx="3070225" cy="2978150"/>
            <a:chOff x="2019" y="2099"/>
            <a:chExt cx="1934" cy="1876"/>
          </a:xfrm>
        </p:grpSpPr>
        <p:sp>
          <p:nvSpPr>
            <p:cNvPr id="316460" name="Rectangle 44"/>
            <p:cNvSpPr>
              <a:spLocks noChangeArrowheads="1"/>
            </p:cNvSpPr>
            <p:nvPr/>
          </p:nvSpPr>
          <p:spPr bwMode="auto">
            <a:xfrm>
              <a:off x="2586" y="2099"/>
              <a:ext cx="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0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316461" name="Rectangle 45"/>
            <p:cNvSpPr>
              <a:spLocks noChangeArrowheads="1"/>
            </p:cNvSpPr>
            <p:nvPr/>
          </p:nvSpPr>
          <p:spPr bwMode="auto">
            <a:xfrm>
              <a:off x="2019" y="210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0</a:t>
              </a:r>
              <a:endParaRPr kumimoji="0" lang="en-US" altLang="zh-CN" b="1">
                <a:latin typeface="Tahoma" pitchFamily="34" charset="0"/>
                <a:ea typeface="幼圆" pitchFamily="49" charset="-122"/>
                <a:cs typeface="Times New Roman" pitchFamily="18" charset="0"/>
              </a:endParaRPr>
            </a:p>
          </p:txBody>
        </p:sp>
        <p:sp>
          <p:nvSpPr>
            <p:cNvPr id="316462" name="Rectangle 46"/>
            <p:cNvSpPr>
              <a:spLocks noChangeArrowheads="1"/>
            </p:cNvSpPr>
            <p:nvPr/>
          </p:nvSpPr>
          <p:spPr bwMode="auto">
            <a:xfrm>
              <a:off x="3108" y="2099"/>
              <a:ext cx="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0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316463" name="Rectangle 47"/>
            <p:cNvSpPr>
              <a:spLocks noChangeArrowheads="1"/>
            </p:cNvSpPr>
            <p:nvPr/>
          </p:nvSpPr>
          <p:spPr bwMode="auto">
            <a:xfrm>
              <a:off x="3652" y="2099"/>
              <a:ext cx="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1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316464" name="Rectangle 48"/>
            <p:cNvSpPr>
              <a:spLocks noChangeArrowheads="1"/>
            </p:cNvSpPr>
            <p:nvPr/>
          </p:nvSpPr>
          <p:spPr bwMode="auto">
            <a:xfrm>
              <a:off x="2587" y="2598"/>
              <a:ext cx="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0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316465" name="Rectangle 49"/>
            <p:cNvSpPr>
              <a:spLocks noChangeArrowheads="1"/>
            </p:cNvSpPr>
            <p:nvPr/>
          </p:nvSpPr>
          <p:spPr bwMode="auto">
            <a:xfrm>
              <a:off x="2043" y="2599"/>
              <a:ext cx="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1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316466" name="Rectangle 50"/>
            <p:cNvSpPr>
              <a:spLocks noChangeArrowheads="1"/>
            </p:cNvSpPr>
            <p:nvPr/>
          </p:nvSpPr>
          <p:spPr bwMode="auto">
            <a:xfrm>
              <a:off x="3131" y="2598"/>
              <a:ext cx="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0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316467" name="Rectangle 51"/>
            <p:cNvSpPr>
              <a:spLocks noChangeArrowheads="1"/>
            </p:cNvSpPr>
            <p:nvPr/>
          </p:nvSpPr>
          <p:spPr bwMode="auto">
            <a:xfrm>
              <a:off x="3676" y="2613"/>
              <a:ext cx="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1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316468" name="Rectangle 52"/>
            <p:cNvSpPr>
              <a:spLocks noChangeArrowheads="1"/>
            </p:cNvSpPr>
            <p:nvPr/>
          </p:nvSpPr>
          <p:spPr bwMode="auto">
            <a:xfrm>
              <a:off x="2587" y="3187"/>
              <a:ext cx="2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rPr>
                <a:t>0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316469" name="Rectangle 53"/>
            <p:cNvSpPr>
              <a:spLocks noChangeArrowheads="1"/>
            </p:cNvSpPr>
            <p:nvPr/>
          </p:nvSpPr>
          <p:spPr bwMode="auto">
            <a:xfrm>
              <a:off x="2043" y="3158"/>
              <a:ext cx="2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rPr>
                <a:t>0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316470" name="Rectangle 54"/>
            <p:cNvSpPr>
              <a:spLocks noChangeArrowheads="1"/>
            </p:cNvSpPr>
            <p:nvPr/>
          </p:nvSpPr>
          <p:spPr bwMode="auto">
            <a:xfrm>
              <a:off x="3108" y="3187"/>
              <a:ext cx="2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rPr>
                <a:t>0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316471" name="Rectangle 55"/>
            <p:cNvSpPr>
              <a:spLocks noChangeArrowheads="1"/>
            </p:cNvSpPr>
            <p:nvPr/>
          </p:nvSpPr>
          <p:spPr bwMode="auto">
            <a:xfrm>
              <a:off x="3652" y="3187"/>
              <a:ext cx="2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rPr>
                <a:t>0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316472" name="Rectangle 56"/>
            <p:cNvSpPr>
              <a:spLocks noChangeArrowheads="1"/>
            </p:cNvSpPr>
            <p:nvPr/>
          </p:nvSpPr>
          <p:spPr bwMode="auto">
            <a:xfrm>
              <a:off x="2609" y="3686"/>
              <a:ext cx="2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rPr>
                <a:t>0</a:t>
              </a:r>
            </a:p>
          </p:txBody>
        </p:sp>
        <p:sp>
          <p:nvSpPr>
            <p:cNvPr id="316473" name="Rectangle 57"/>
            <p:cNvSpPr>
              <a:spLocks noChangeArrowheads="1"/>
            </p:cNvSpPr>
            <p:nvPr/>
          </p:nvSpPr>
          <p:spPr bwMode="auto">
            <a:xfrm>
              <a:off x="2043" y="3687"/>
              <a:ext cx="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a typeface="幼圆" pitchFamily="49" charset="-122"/>
                  <a:cs typeface="Times New Roman" pitchFamily="18" charset="0"/>
                </a:rPr>
                <a:t>0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316474" name="Rectangle 58"/>
            <p:cNvSpPr>
              <a:spLocks noChangeArrowheads="1"/>
            </p:cNvSpPr>
            <p:nvPr/>
          </p:nvSpPr>
          <p:spPr bwMode="auto">
            <a:xfrm>
              <a:off x="3153" y="3686"/>
              <a:ext cx="2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rPr>
                <a:t>0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  <p:sp>
          <p:nvSpPr>
            <p:cNvPr id="316475" name="Rectangle 59"/>
            <p:cNvSpPr>
              <a:spLocks noChangeArrowheads="1"/>
            </p:cNvSpPr>
            <p:nvPr/>
          </p:nvSpPr>
          <p:spPr bwMode="auto">
            <a:xfrm>
              <a:off x="3676" y="3686"/>
              <a:ext cx="2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0"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pitchFamily="34" charset="0"/>
                </a:rPr>
                <a:t>1</a:t>
              </a:r>
              <a:r>
                <a:rPr kumimoji="0" lang="en-US" altLang="zh-CN" b="1">
                  <a:latin typeface="Tahoma" pitchFamily="34" charset="0"/>
                  <a:ea typeface="幼圆" pitchFamily="49" charset="-122"/>
                  <a:cs typeface="Times New Roman" pitchFamily="18" charset="0"/>
                </a:rPr>
                <a:t> </a:t>
              </a:r>
            </a:p>
          </p:txBody>
        </p:sp>
      </p:grpSp>
      <p:grpSp>
        <p:nvGrpSpPr>
          <p:cNvPr id="316476" name="Group 60"/>
          <p:cNvGrpSpPr>
            <a:grpSpLocks/>
          </p:cNvGrpSpPr>
          <p:nvPr/>
        </p:nvGrpSpPr>
        <p:grpSpPr bwMode="auto">
          <a:xfrm>
            <a:off x="4670425" y="1976438"/>
            <a:ext cx="865188" cy="1177925"/>
            <a:chOff x="1337" y="1162"/>
            <a:chExt cx="545" cy="742"/>
          </a:xfrm>
        </p:grpSpPr>
        <p:sp>
          <p:nvSpPr>
            <p:cNvPr id="316477" name="Text Box 61"/>
            <p:cNvSpPr txBox="1">
              <a:spLocks noChangeArrowheads="1"/>
            </p:cNvSpPr>
            <p:nvPr/>
          </p:nvSpPr>
          <p:spPr bwMode="auto">
            <a:xfrm>
              <a:off x="1472" y="1162"/>
              <a:ext cx="2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B</a:t>
              </a:r>
            </a:p>
          </p:txBody>
        </p:sp>
        <p:sp>
          <p:nvSpPr>
            <p:cNvPr id="316478" name="Text Box 62"/>
            <p:cNvSpPr txBox="1">
              <a:spLocks noChangeArrowheads="1"/>
            </p:cNvSpPr>
            <p:nvPr/>
          </p:nvSpPr>
          <p:spPr bwMode="auto">
            <a:xfrm>
              <a:off x="1609" y="1344"/>
              <a:ext cx="2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A</a:t>
              </a:r>
            </a:p>
          </p:txBody>
        </p:sp>
        <p:sp>
          <p:nvSpPr>
            <p:cNvPr id="316479" name="Text Box 63"/>
            <p:cNvSpPr txBox="1">
              <a:spLocks noChangeArrowheads="1"/>
            </p:cNvSpPr>
            <p:nvPr/>
          </p:nvSpPr>
          <p:spPr bwMode="auto">
            <a:xfrm>
              <a:off x="1337" y="1480"/>
              <a:ext cx="2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D</a:t>
              </a:r>
            </a:p>
          </p:txBody>
        </p:sp>
        <p:sp>
          <p:nvSpPr>
            <p:cNvPr id="316480" name="Text Box 64"/>
            <p:cNvSpPr txBox="1">
              <a:spLocks noChangeArrowheads="1"/>
            </p:cNvSpPr>
            <p:nvPr/>
          </p:nvSpPr>
          <p:spPr bwMode="auto">
            <a:xfrm>
              <a:off x="1473" y="1616"/>
              <a:ext cx="2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C</a:t>
              </a:r>
            </a:p>
          </p:txBody>
        </p:sp>
      </p:grpSp>
      <p:grpSp>
        <p:nvGrpSpPr>
          <p:cNvPr id="316481" name="Group 65"/>
          <p:cNvGrpSpPr>
            <a:grpSpLocks/>
          </p:cNvGrpSpPr>
          <p:nvPr/>
        </p:nvGrpSpPr>
        <p:grpSpPr bwMode="auto">
          <a:xfrm>
            <a:off x="8128000" y="3011488"/>
            <a:ext cx="576263" cy="1295400"/>
            <a:chOff x="3334" y="1979"/>
            <a:chExt cx="363" cy="816"/>
          </a:xfrm>
        </p:grpSpPr>
        <p:sp>
          <p:nvSpPr>
            <p:cNvPr id="316482" name="Rectangle 66"/>
            <p:cNvSpPr>
              <a:spLocks noChangeArrowheads="1"/>
            </p:cNvSpPr>
            <p:nvPr/>
          </p:nvSpPr>
          <p:spPr bwMode="auto">
            <a:xfrm>
              <a:off x="3379" y="1979"/>
              <a:ext cx="272" cy="81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6483" name="Text Box 67"/>
            <p:cNvSpPr txBox="1">
              <a:spLocks noChangeArrowheads="1"/>
            </p:cNvSpPr>
            <p:nvPr/>
          </p:nvSpPr>
          <p:spPr bwMode="auto">
            <a:xfrm>
              <a:off x="3334" y="2235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P1</a:t>
              </a:r>
            </a:p>
          </p:txBody>
        </p:sp>
      </p:grpSp>
      <p:grpSp>
        <p:nvGrpSpPr>
          <p:cNvPr id="316484" name="Group 68"/>
          <p:cNvGrpSpPr>
            <a:grpSpLocks/>
          </p:cNvGrpSpPr>
          <p:nvPr/>
        </p:nvGrpSpPr>
        <p:grpSpPr bwMode="auto">
          <a:xfrm>
            <a:off x="8128000" y="2722563"/>
            <a:ext cx="792163" cy="3602037"/>
            <a:chOff x="3334" y="1797"/>
            <a:chExt cx="499" cy="2269"/>
          </a:xfrm>
        </p:grpSpPr>
        <p:grpSp>
          <p:nvGrpSpPr>
            <p:cNvPr id="316485" name="Group 69"/>
            <p:cNvGrpSpPr>
              <a:grpSpLocks/>
            </p:cNvGrpSpPr>
            <p:nvPr/>
          </p:nvGrpSpPr>
          <p:grpSpPr bwMode="auto">
            <a:xfrm>
              <a:off x="3334" y="1797"/>
              <a:ext cx="362" cy="2269"/>
              <a:chOff x="3334" y="1797"/>
              <a:chExt cx="362" cy="2269"/>
            </a:xfrm>
          </p:grpSpPr>
          <p:sp>
            <p:nvSpPr>
              <p:cNvPr id="316486" name="Rectangle 70"/>
              <p:cNvSpPr>
                <a:spLocks noChangeArrowheads="1"/>
              </p:cNvSpPr>
              <p:nvPr/>
            </p:nvSpPr>
            <p:spPr bwMode="auto">
              <a:xfrm>
                <a:off x="3334" y="1797"/>
                <a:ext cx="362" cy="454"/>
              </a:xfrm>
              <a:prstGeom prst="rect">
                <a:avLst/>
              </a:prstGeom>
              <a:solidFill>
                <a:srgbClr val="FFCC99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6487" name="Rectangle 71"/>
              <p:cNvSpPr>
                <a:spLocks noChangeArrowheads="1"/>
              </p:cNvSpPr>
              <p:nvPr/>
            </p:nvSpPr>
            <p:spPr bwMode="auto">
              <a:xfrm>
                <a:off x="3334" y="3612"/>
                <a:ext cx="362" cy="454"/>
              </a:xfrm>
              <a:prstGeom prst="rect">
                <a:avLst/>
              </a:prstGeom>
              <a:solidFill>
                <a:srgbClr val="FFCC99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16488" name="Text Box 72"/>
            <p:cNvSpPr txBox="1">
              <a:spLocks noChangeArrowheads="1"/>
            </p:cNvSpPr>
            <p:nvPr/>
          </p:nvSpPr>
          <p:spPr bwMode="auto">
            <a:xfrm>
              <a:off x="3379" y="3702"/>
              <a:ext cx="4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P2</a:t>
              </a:r>
            </a:p>
          </p:txBody>
        </p:sp>
      </p:grpSp>
      <p:grpSp>
        <p:nvGrpSpPr>
          <p:cNvPr id="316489" name="Group 73"/>
          <p:cNvGrpSpPr>
            <a:grpSpLocks/>
          </p:cNvGrpSpPr>
          <p:nvPr/>
        </p:nvGrpSpPr>
        <p:grpSpPr bwMode="auto">
          <a:xfrm>
            <a:off x="5319713" y="3803650"/>
            <a:ext cx="3671887" cy="574675"/>
            <a:chOff x="1565" y="2478"/>
            <a:chExt cx="2313" cy="362"/>
          </a:xfrm>
        </p:grpSpPr>
        <p:grpSp>
          <p:nvGrpSpPr>
            <p:cNvPr id="316490" name="Group 74"/>
            <p:cNvGrpSpPr>
              <a:grpSpLocks/>
            </p:cNvGrpSpPr>
            <p:nvPr/>
          </p:nvGrpSpPr>
          <p:grpSpPr bwMode="auto">
            <a:xfrm>
              <a:off x="1565" y="2478"/>
              <a:ext cx="2313" cy="362"/>
              <a:chOff x="1565" y="2478"/>
              <a:chExt cx="2313" cy="362"/>
            </a:xfrm>
          </p:grpSpPr>
          <p:sp>
            <p:nvSpPr>
              <p:cNvPr id="316491" name="Rectangle 75"/>
              <p:cNvSpPr>
                <a:spLocks noChangeArrowheads="1"/>
              </p:cNvSpPr>
              <p:nvPr/>
            </p:nvSpPr>
            <p:spPr bwMode="auto">
              <a:xfrm>
                <a:off x="1565" y="2478"/>
                <a:ext cx="499" cy="362"/>
              </a:xfrm>
              <a:prstGeom prst="rect">
                <a:avLst/>
              </a:prstGeom>
              <a:solidFill>
                <a:schemeClr val="hlink">
                  <a:alpha val="5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6492" name="Rectangle 76"/>
              <p:cNvSpPr>
                <a:spLocks noChangeArrowheads="1"/>
              </p:cNvSpPr>
              <p:nvPr/>
            </p:nvSpPr>
            <p:spPr bwMode="auto">
              <a:xfrm>
                <a:off x="3379" y="2478"/>
                <a:ext cx="499" cy="362"/>
              </a:xfrm>
              <a:prstGeom prst="rect">
                <a:avLst/>
              </a:prstGeom>
              <a:solidFill>
                <a:schemeClr val="hlink">
                  <a:alpha val="5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16493" name="Text Box 77"/>
            <p:cNvSpPr txBox="1">
              <a:spLocks noChangeArrowheads="1"/>
            </p:cNvSpPr>
            <p:nvPr/>
          </p:nvSpPr>
          <p:spPr bwMode="auto">
            <a:xfrm>
              <a:off x="1565" y="2478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P3</a:t>
              </a:r>
            </a:p>
          </p:txBody>
        </p:sp>
      </p:grpSp>
      <p:grpSp>
        <p:nvGrpSpPr>
          <p:cNvPr id="316700" name="Group 284"/>
          <p:cNvGrpSpPr>
            <a:grpSpLocks/>
          </p:cNvGrpSpPr>
          <p:nvPr/>
        </p:nvGrpSpPr>
        <p:grpSpPr bwMode="auto">
          <a:xfrm>
            <a:off x="5562600" y="3963988"/>
            <a:ext cx="647700" cy="608012"/>
            <a:chOff x="3504" y="2497"/>
            <a:chExt cx="408" cy="383"/>
          </a:xfrm>
        </p:grpSpPr>
        <p:sp>
          <p:nvSpPr>
            <p:cNvPr id="316495" name="Rectangle 79"/>
            <p:cNvSpPr>
              <a:spLocks noChangeArrowheads="1"/>
            </p:cNvSpPr>
            <p:nvPr/>
          </p:nvSpPr>
          <p:spPr bwMode="auto">
            <a:xfrm>
              <a:off x="3513" y="2497"/>
              <a:ext cx="318" cy="383"/>
            </a:xfrm>
            <a:prstGeom prst="rect">
              <a:avLst/>
            </a:prstGeom>
            <a:solidFill>
              <a:schemeClr val="folHlink"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6496" name="Text Box 80"/>
            <p:cNvSpPr txBox="1">
              <a:spLocks noChangeArrowheads="1"/>
            </p:cNvSpPr>
            <p:nvPr/>
          </p:nvSpPr>
          <p:spPr bwMode="auto">
            <a:xfrm>
              <a:off x="3504" y="2544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P4</a:t>
              </a:r>
            </a:p>
          </p:txBody>
        </p:sp>
      </p:grpSp>
      <p:grpSp>
        <p:nvGrpSpPr>
          <p:cNvPr id="316699" name="Group 283"/>
          <p:cNvGrpSpPr>
            <a:grpSpLocks/>
          </p:cNvGrpSpPr>
          <p:nvPr/>
        </p:nvGrpSpPr>
        <p:grpSpPr bwMode="auto">
          <a:xfrm>
            <a:off x="8001000" y="5410200"/>
            <a:ext cx="936625" cy="719138"/>
            <a:chOff x="4176" y="3696"/>
            <a:chExt cx="590" cy="453"/>
          </a:xfrm>
        </p:grpSpPr>
        <p:sp>
          <p:nvSpPr>
            <p:cNvPr id="316505" name="Text Box 89"/>
            <p:cNvSpPr txBox="1">
              <a:spLocks noChangeArrowheads="1"/>
            </p:cNvSpPr>
            <p:nvPr/>
          </p:nvSpPr>
          <p:spPr bwMode="auto">
            <a:xfrm>
              <a:off x="4176" y="3744"/>
              <a:ext cx="5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2800">
                  <a:latin typeface="Tahoma" pitchFamily="34" charset="0"/>
                </a:rPr>
                <a:t>P5</a:t>
              </a:r>
            </a:p>
          </p:txBody>
        </p:sp>
        <p:sp>
          <p:nvSpPr>
            <p:cNvPr id="316506" name="Rectangle 90"/>
            <p:cNvSpPr>
              <a:spLocks noChangeArrowheads="1"/>
            </p:cNvSpPr>
            <p:nvPr/>
          </p:nvSpPr>
          <p:spPr bwMode="auto">
            <a:xfrm>
              <a:off x="4176" y="3696"/>
              <a:ext cx="464" cy="453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6640" name="Rectangle 224"/>
          <p:cNvSpPr>
            <a:spLocks noChangeArrowheads="1"/>
          </p:cNvSpPr>
          <p:nvPr/>
        </p:nvSpPr>
        <p:spPr bwMode="auto">
          <a:xfrm>
            <a:off x="381000" y="4583539"/>
            <a:ext cx="462304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删除</a:t>
            </a:r>
            <a:r>
              <a:rPr kumimoji="0" lang="en-US" altLang="zh-CN">
                <a:latin typeface="华文新魏" pitchFamily="2" charset="-122"/>
                <a:ea typeface="华文新魏" pitchFamily="2" charset="-122"/>
              </a:rPr>
              <a:t>P6</a:t>
            </a: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和</a:t>
            </a:r>
            <a:r>
              <a:rPr kumimoji="0" lang="en-US" altLang="zh-CN">
                <a:latin typeface="华文新魏" pitchFamily="2" charset="-122"/>
                <a:ea typeface="华文新魏" pitchFamily="2" charset="-122"/>
              </a:rPr>
              <a:t>P7</a:t>
            </a: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，对应于卡诺图是将</a:t>
            </a:r>
            <a:r>
              <a:rPr kumimoji="0" lang="en-US" altLang="zh-CN">
                <a:latin typeface="华文新魏" pitchFamily="2" charset="-122"/>
                <a:ea typeface="华文新魏" pitchFamily="2" charset="-122"/>
              </a:rPr>
              <a:t>P6</a:t>
            </a: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和</a:t>
            </a:r>
            <a:r>
              <a:rPr kumimoji="0" lang="en-US" altLang="zh-CN">
                <a:latin typeface="华文新魏" pitchFamily="2" charset="-122"/>
                <a:ea typeface="华文新魏" pitchFamily="2" charset="-122"/>
              </a:rPr>
              <a:t>P7</a:t>
            </a: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包含的最小项改为“</a:t>
            </a:r>
            <a:r>
              <a:rPr kumimoji="0" lang="en-US" altLang="zh-CN">
                <a:latin typeface="华文新魏" pitchFamily="2" charset="-122"/>
                <a:ea typeface="华文新魏" pitchFamily="2" charset="-122"/>
              </a:rPr>
              <a:t>0”</a:t>
            </a: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！</a:t>
            </a:r>
          </a:p>
        </p:txBody>
      </p:sp>
      <p:grpSp>
        <p:nvGrpSpPr>
          <p:cNvPr id="316642" name="Group 226"/>
          <p:cNvGrpSpPr>
            <a:grpSpLocks/>
          </p:cNvGrpSpPr>
          <p:nvPr/>
        </p:nvGrpSpPr>
        <p:grpSpPr bwMode="auto">
          <a:xfrm>
            <a:off x="304800" y="1600200"/>
            <a:ext cx="4000500" cy="2971800"/>
            <a:chOff x="888" y="2352"/>
            <a:chExt cx="2520" cy="1872"/>
          </a:xfrm>
        </p:grpSpPr>
        <p:grpSp>
          <p:nvGrpSpPr>
            <p:cNvPr id="316643" name="Group 227"/>
            <p:cNvGrpSpPr>
              <a:grpSpLocks/>
            </p:cNvGrpSpPr>
            <p:nvPr/>
          </p:nvGrpSpPr>
          <p:grpSpPr bwMode="auto">
            <a:xfrm>
              <a:off x="1322" y="2636"/>
              <a:ext cx="2085" cy="1546"/>
              <a:chOff x="567" y="1661"/>
              <a:chExt cx="2085" cy="1546"/>
            </a:xfrm>
          </p:grpSpPr>
          <p:sp>
            <p:nvSpPr>
              <p:cNvPr id="316644" name="Rectangle 228"/>
              <p:cNvSpPr>
                <a:spLocks noChangeArrowheads="1"/>
              </p:cNvSpPr>
              <p:nvPr/>
            </p:nvSpPr>
            <p:spPr bwMode="auto">
              <a:xfrm>
                <a:off x="581" y="1918"/>
                <a:ext cx="29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zh-CN" b="1">
                    <a:cs typeface="Times New Roman" pitchFamily="18" charset="0"/>
                  </a:rPr>
                  <a:t>P</a:t>
                </a:r>
                <a:r>
                  <a:rPr kumimoji="0" lang="en-US" altLang="zh-CN" b="1" baseline="-30000"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316645" name="Rectangle 229"/>
              <p:cNvSpPr>
                <a:spLocks noChangeArrowheads="1"/>
              </p:cNvSpPr>
              <p:nvPr/>
            </p:nvSpPr>
            <p:spPr bwMode="auto">
              <a:xfrm>
                <a:off x="567" y="2160"/>
                <a:ext cx="29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zh-CN" b="1">
                    <a:cs typeface="Times New Roman" pitchFamily="18" charset="0"/>
                  </a:rPr>
                  <a:t>P</a:t>
                </a:r>
                <a:r>
                  <a:rPr kumimoji="0" lang="en-US" altLang="zh-CN" b="1" baseline="-30000"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316646" name="Rectangle 230"/>
              <p:cNvSpPr>
                <a:spLocks noChangeArrowheads="1"/>
              </p:cNvSpPr>
              <p:nvPr/>
            </p:nvSpPr>
            <p:spPr bwMode="auto">
              <a:xfrm>
                <a:off x="581" y="2417"/>
                <a:ext cx="29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zh-CN" b="1">
                    <a:cs typeface="Times New Roman" pitchFamily="18" charset="0"/>
                  </a:rPr>
                  <a:t>P</a:t>
                </a:r>
                <a:r>
                  <a:rPr kumimoji="0" lang="en-US" altLang="zh-CN" b="1" baseline="-30000"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316647" name="Rectangle 231"/>
              <p:cNvSpPr>
                <a:spLocks noChangeArrowheads="1"/>
              </p:cNvSpPr>
              <p:nvPr/>
            </p:nvSpPr>
            <p:spPr bwMode="auto">
              <a:xfrm>
                <a:off x="567" y="2689"/>
                <a:ext cx="29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zh-CN" b="1">
                    <a:cs typeface="Times New Roman" pitchFamily="18" charset="0"/>
                  </a:rPr>
                  <a:t>P</a:t>
                </a:r>
                <a:r>
                  <a:rPr kumimoji="0" lang="en-US" altLang="zh-CN" b="1" baseline="-30000">
                    <a:cs typeface="Times New Roman" pitchFamily="18" charset="0"/>
                  </a:rPr>
                  <a:t>4</a:t>
                </a:r>
              </a:p>
            </p:txBody>
          </p:sp>
          <p:sp>
            <p:nvSpPr>
              <p:cNvPr id="316648" name="Rectangle 232"/>
              <p:cNvSpPr>
                <a:spLocks noChangeArrowheads="1"/>
              </p:cNvSpPr>
              <p:nvPr/>
            </p:nvSpPr>
            <p:spPr bwMode="auto">
              <a:xfrm>
                <a:off x="581" y="2916"/>
                <a:ext cx="29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zh-CN" b="1">
                    <a:cs typeface="Times New Roman" pitchFamily="18" charset="0"/>
                  </a:rPr>
                  <a:t>P</a:t>
                </a:r>
                <a:r>
                  <a:rPr kumimoji="0" lang="en-US" altLang="zh-CN" b="1" baseline="-30000">
                    <a:cs typeface="Times New Roman" pitchFamily="18" charset="0"/>
                  </a:rPr>
                  <a:t>5</a:t>
                </a:r>
              </a:p>
            </p:txBody>
          </p:sp>
          <p:sp>
            <p:nvSpPr>
              <p:cNvPr id="316649" name="Rectangle 233"/>
              <p:cNvSpPr>
                <a:spLocks noChangeArrowheads="1"/>
              </p:cNvSpPr>
              <p:nvPr/>
            </p:nvSpPr>
            <p:spPr bwMode="auto">
              <a:xfrm>
                <a:off x="944" y="1661"/>
                <a:ext cx="34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zh-CN" b="1">
                    <a:cs typeface="Times New Roman" pitchFamily="18" charset="0"/>
                  </a:rPr>
                  <a:t>m</a:t>
                </a:r>
                <a:r>
                  <a:rPr kumimoji="0" lang="en-US" altLang="zh-CN" b="1" baseline="-30000"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316650" name="Rectangle 234"/>
              <p:cNvSpPr>
                <a:spLocks noChangeArrowheads="1"/>
              </p:cNvSpPr>
              <p:nvPr/>
            </p:nvSpPr>
            <p:spPr bwMode="auto">
              <a:xfrm>
                <a:off x="1341" y="1661"/>
                <a:ext cx="34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zh-CN" b="1">
                    <a:cs typeface="Times New Roman" pitchFamily="18" charset="0"/>
                  </a:rPr>
                  <a:t>m</a:t>
                </a:r>
                <a:r>
                  <a:rPr kumimoji="0" lang="en-US" altLang="zh-CN" b="1" baseline="-30000">
                    <a:cs typeface="Times New Roman" pitchFamily="18" charset="0"/>
                  </a:rPr>
                  <a:t>4</a:t>
                </a:r>
              </a:p>
            </p:txBody>
          </p:sp>
          <p:sp>
            <p:nvSpPr>
              <p:cNvPr id="316651" name="Rectangle 235"/>
              <p:cNvSpPr>
                <a:spLocks noChangeArrowheads="1"/>
              </p:cNvSpPr>
              <p:nvPr/>
            </p:nvSpPr>
            <p:spPr bwMode="auto">
              <a:xfrm>
                <a:off x="1795" y="1661"/>
                <a:ext cx="34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zh-CN" b="1">
                    <a:cs typeface="Times New Roman" pitchFamily="18" charset="0"/>
                  </a:rPr>
                  <a:t>m</a:t>
                </a:r>
                <a:r>
                  <a:rPr kumimoji="0" lang="en-US" altLang="zh-CN" b="1" baseline="-30000">
                    <a:cs typeface="Times New Roman" pitchFamily="18" charset="0"/>
                  </a:rPr>
                  <a:t>6</a:t>
                </a:r>
              </a:p>
            </p:txBody>
          </p:sp>
          <p:sp>
            <p:nvSpPr>
              <p:cNvPr id="316652" name="Rectangle 236"/>
              <p:cNvSpPr>
                <a:spLocks noChangeArrowheads="1"/>
              </p:cNvSpPr>
              <p:nvPr/>
            </p:nvSpPr>
            <p:spPr bwMode="auto">
              <a:xfrm>
                <a:off x="2245" y="1706"/>
                <a:ext cx="40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zh-CN" b="1">
                    <a:cs typeface="Times New Roman" pitchFamily="18" charset="0"/>
                  </a:rPr>
                  <a:t>m</a:t>
                </a:r>
                <a:r>
                  <a:rPr kumimoji="0" lang="en-US" altLang="zh-CN" b="1" baseline="-30000">
                    <a:cs typeface="Times New Roman" pitchFamily="18" charset="0"/>
                  </a:rPr>
                  <a:t>10</a:t>
                </a:r>
              </a:p>
            </p:txBody>
          </p:sp>
        </p:grpSp>
        <p:grpSp>
          <p:nvGrpSpPr>
            <p:cNvPr id="316653" name="Group 237"/>
            <p:cNvGrpSpPr>
              <a:grpSpLocks/>
            </p:cNvGrpSpPr>
            <p:nvPr/>
          </p:nvGrpSpPr>
          <p:grpSpPr bwMode="auto">
            <a:xfrm>
              <a:off x="1775" y="3044"/>
              <a:ext cx="1452" cy="1134"/>
              <a:chOff x="1020" y="2069"/>
              <a:chExt cx="1452" cy="1134"/>
            </a:xfrm>
          </p:grpSpPr>
          <p:sp>
            <p:nvSpPr>
              <p:cNvPr id="316654" name="AutoShape 238"/>
              <p:cNvSpPr>
                <a:spLocks noChangeArrowheads="1"/>
              </p:cNvSpPr>
              <p:nvPr/>
            </p:nvSpPr>
            <p:spPr bwMode="auto">
              <a:xfrm>
                <a:off x="1020" y="2069"/>
                <a:ext cx="136" cy="13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6655" name="AutoShape 239"/>
              <p:cNvSpPr>
                <a:spLocks noChangeArrowheads="1"/>
              </p:cNvSpPr>
              <p:nvPr/>
            </p:nvSpPr>
            <p:spPr bwMode="auto">
              <a:xfrm>
                <a:off x="1020" y="2296"/>
                <a:ext cx="136" cy="13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6656" name="AutoShape 240"/>
              <p:cNvSpPr>
                <a:spLocks noChangeArrowheads="1"/>
              </p:cNvSpPr>
              <p:nvPr/>
            </p:nvSpPr>
            <p:spPr bwMode="auto">
              <a:xfrm>
                <a:off x="1473" y="2840"/>
                <a:ext cx="136" cy="13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6657" name="AutoShape 241"/>
              <p:cNvSpPr>
                <a:spLocks noChangeArrowheads="1"/>
              </p:cNvSpPr>
              <p:nvPr/>
            </p:nvSpPr>
            <p:spPr bwMode="auto">
              <a:xfrm>
                <a:off x="1473" y="2568"/>
                <a:ext cx="136" cy="13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6658" name="AutoShape 242"/>
              <p:cNvSpPr>
                <a:spLocks noChangeArrowheads="1"/>
              </p:cNvSpPr>
              <p:nvPr/>
            </p:nvSpPr>
            <p:spPr bwMode="auto">
              <a:xfrm>
                <a:off x="1882" y="2568"/>
                <a:ext cx="136" cy="13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6659" name="AutoShape 243"/>
              <p:cNvSpPr>
                <a:spLocks noChangeArrowheads="1"/>
              </p:cNvSpPr>
              <p:nvPr/>
            </p:nvSpPr>
            <p:spPr bwMode="auto">
              <a:xfrm>
                <a:off x="1882" y="2069"/>
                <a:ext cx="136" cy="13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6660" name="AutoShape 244"/>
              <p:cNvSpPr>
                <a:spLocks noChangeArrowheads="1"/>
              </p:cNvSpPr>
              <p:nvPr/>
            </p:nvSpPr>
            <p:spPr bwMode="auto">
              <a:xfrm>
                <a:off x="2336" y="2296"/>
                <a:ext cx="136" cy="13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6661" name="AutoShape 245"/>
              <p:cNvSpPr>
                <a:spLocks noChangeArrowheads="1"/>
              </p:cNvSpPr>
              <p:nvPr/>
            </p:nvSpPr>
            <p:spPr bwMode="auto">
              <a:xfrm>
                <a:off x="2336" y="3067"/>
                <a:ext cx="136" cy="13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16662" name="Group 246"/>
            <p:cNvGrpSpPr>
              <a:grpSpLocks/>
            </p:cNvGrpSpPr>
            <p:nvPr/>
          </p:nvGrpSpPr>
          <p:grpSpPr bwMode="auto">
            <a:xfrm>
              <a:off x="1322" y="2591"/>
              <a:ext cx="2086" cy="1633"/>
              <a:chOff x="567" y="1616"/>
              <a:chExt cx="2086" cy="1633"/>
            </a:xfrm>
          </p:grpSpPr>
          <p:sp>
            <p:nvSpPr>
              <p:cNvPr id="316663" name="Rectangle 247"/>
              <p:cNvSpPr>
                <a:spLocks noChangeArrowheads="1"/>
              </p:cNvSpPr>
              <p:nvPr/>
            </p:nvSpPr>
            <p:spPr bwMode="auto">
              <a:xfrm>
                <a:off x="2211" y="2995"/>
                <a:ext cx="442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000"/>
              </a:p>
            </p:txBody>
          </p:sp>
          <p:sp>
            <p:nvSpPr>
              <p:cNvPr id="316664" name="Rectangle 248"/>
              <p:cNvSpPr>
                <a:spLocks noChangeArrowheads="1"/>
              </p:cNvSpPr>
              <p:nvPr/>
            </p:nvSpPr>
            <p:spPr bwMode="auto">
              <a:xfrm>
                <a:off x="1769" y="2995"/>
                <a:ext cx="442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000"/>
              </a:p>
            </p:txBody>
          </p:sp>
          <p:sp>
            <p:nvSpPr>
              <p:cNvPr id="316665" name="Rectangle 249"/>
              <p:cNvSpPr>
                <a:spLocks noChangeArrowheads="1"/>
              </p:cNvSpPr>
              <p:nvPr/>
            </p:nvSpPr>
            <p:spPr bwMode="auto">
              <a:xfrm>
                <a:off x="1326" y="2995"/>
                <a:ext cx="443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000"/>
              </a:p>
            </p:txBody>
          </p:sp>
          <p:sp>
            <p:nvSpPr>
              <p:cNvPr id="316666" name="Rectangle 250"/>
              <p:cNvSpPr>
                <a:spLocks noChangeArrowheads="1"/>
              </p:cNvSpPr>
              <p:nvPr/>
            </p:nvSpPr>
            <p:spPr bwMode="auto">
              <a:xfrm>
                <a:off x="884" y="2995"/>
                <a:ext cx="442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000"/>
              </a:p>
            </p:txBody>
          </p:sp>
          <p:sp>
            <p:nvSpPr>
              <p:cNvPr id="316667" name="Rectangle 251"/>
              <p:cNvSpPr>
                <a:spLocks noChangeArrowheads="1"/>
              </p:cNvSpPr>
              <p:nvPr/>
            </p:nvSpPr>
            <p:spPr bwMode="auto">
              <a:xfrm>
                <a:off x="2211" y="2741"/>
                <a:ext cx="442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000"/>
              </a:p>
            </p:txBody>
          </p:sp>
          <p:sp>
            <p:nvSpPr>
              <p:cNvPr id="316668" name="Rectangle 252"/>
              <p:cNvSpPr>
                <a:spLocks noChangeArrowheads="1"/>
              </p:cNvSpPr>
              <p:nvPr/>
            </p:nvSpPr>
            <p:spPr bwMode="auto">
              <a:xfrm>
                <a:off x="1769" y="2741"/>
                <a:ext cx="442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000"/>
              </a:p>
            </p:txBody>
          </p:sp>
          <p:sp>
            <p:nvSpPr>
              <p:cNvPr id="316669" name="Rectangle 253"/>
              <p:cNvSpPr>
                <a:spLocks noChangeArrowheads="1"/>
              </p:cNvSpPr>
              <p:nvPr/>
            </p:nvSpPr>
            <p:spPr bwMode="auto">
              <a:xfrm>
                <a:off x="1326" y="2741"/>
                <a:ext cx="443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000"/>
              </a:p>
            </p:txBody>
          </p:sp>
          <p:sp>
            <p:nvSpPr>
              <p:cNvPr id="316670" name="Rectangle 254"/>
              <p:cNvSpPr>
                <a:spLocks noChangeArrowheads="1"/>
              </p:cNvSpPr>
              <p:nvPr/>
            </p:nvSpPr>
            <p:spPr bwMode="auto">
              <a:xfrm>
                <a:off x="884" y="2741"/>
                <a:ext cx="442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000"/>
              </a:p>
            </p:txBody>
          </p:sp>
          <p:sp>
            <p:nvSpPr>
              <p:cNvPr id="316671" name="Rectangle 255"/>
              <p:cNvSpPr>
                <a:spLocks noChangeArrowheads="1"/>
              </p:cNvSpPr>
              <p:nvPr/>
            </p:nvSpPr>
            <p:spPr bwMode="auto">
              <a:xfrm>
                <a:off x="2211" y="2487"/>
                <a:ext cx="442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000"/>
              </a:p>
            </p:txBody>
          </p:sp>
          <p:sp>
            <p:nvSpPr>
              <p:cNvPr id="316672" name="Rectangle 256"/>
              <p:cNvSpPr>
                <a:spLocks noChangeArrowheads="1"/>
              </p:cNvSpPr>
              <p:nvPr/>
            </p:nvSpPr>
            <p:spPr bwMode="auto">
              <a:xfrm>
                <a:off x="1769" y="2487"/>
                <a:ext cx="442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000"/>
              </a:p>
            </p:txBody>
          </p:sp>
          <p:sp>
            <p:nvSpPr>
              <p:cNvPr id="316673" name="Rectangle 257"/>
              <p:cNvSpPr>
                <a:spLocks noChangeArrowheads="1"/>
              </p:cNvSpPr>
              <p:nvPr/>
            </p:nvSpPr>
            <p:spPr bwMode="auto">
              <a:xfrm>
                <a:off x="1326" y="2487"/>
                <a:ext cx="443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000"/>
              </a:p>
            </p:txBody>
          </p:sp>
          <p:sp>
            <p:nvSpPr>
              <p:cNvPr id="316674" name="Rectangle 258"/>
              <p:cNvSpPr>
                <a:spLocks noChangeArrowheads="1"/>
              </p:cNvSpPr>
              <p:nvPr/>
            </p:nvSpPr>
            <p:spPr bwMode="auto">
              <a:xfrm>
                <a:off x="884" y="2487"/>
                <a:ext cx="442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000"/>
              </a:p>
            </p:txBody>
          </p:sp>
          <p:sp>
            <p:nvSpPr>
              <p:cNvPr id="316675" name="Rectangle 259"/>
              <p:cNvSpPr>
                <a:spLocks noChangeArrowheads="1"/>
              </p:cNvSpPr>
              <p:nvPr/>
            </p:nvSpPr>
            <p:spPr bwMode="auto">
              <a:xfrm>
                <a:off x="2211" y="2233"/>
                <a:ext cx="442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000"/>
              </a:p>
            </p:txBody>
          </p:sp>
          <p:sp>
            <p:nvSpPr>
              <p:cNvPr id="316676" name="Rectangle 260"/>
              <p:cNvSpPr>
                <a:spLocks noChangeArrowheads="1"/>
              </p:cNvSpPr>
              <p:nvPr/>
            </p:nvSpPr>
            <p:spPr bwMode="auto">
              <a:xfrm>
                <a:off x="1769" y="2233"/>
                <a:ext cx="442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000"/>
              </a:p>
            </p:txBody>
          </p:sp>
          <p:sp>
            <p:nvSpPr>
              <p:cNvPr id="316677" name="Rectangle 261"/>
              <p:cNvSpPr>
                <a:spLocks noChangeArrowheads="1"/>
              </p:cNvSpPr>
              <p:nvPr/>
            </p:nvSpPr>
            <p:spPr bwMode="auto">
              <a:xfrm>
                <a:off x="1326" y="2233"/>
                <a:ext cx="443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000"/>
              </a:p>
            </p:txBody>
          </p:sp>
          <p:sp>
            <p:nvSpPr>
              <p:cNvPr id="316678" name="Rectangle 262"/>
              <p:cNvSpPr>
                <a:spLocks noChangeArrowheads="1"/>
              </p:cNvSpPr>
              <p:nvPr/>
            </p:nvSpPr>
            <p:spPr bwMode="auto">
              <a:xfrm>
                <a:off x="884" y="2233"/>
                <a:ext cx="442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000"/>
              </a:p>
            </p:txBody>
          </p:sp>
          <p:sp>
            <p:nvSpPr>
              <p:cNvPr id="316679" name="Rectangle 263"/>
              <p:cNvSpPr>
                <a:spLocks noChangeArrowheads="1"/>
              </p:cNvSpPr>
              <p:nvPr/>
            </p:nvSpPr>
            <p:spPr bwMode="auto">
              <a:xfrm>
                <a:off x="2211" y="1979"/>
                <a:ext cx="442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000"/>
              </a:p>
            </p:txBody>
          </p:sp>
          <p:sp>
            <p:nvSpPr>
              <p:cNvPr id="316680" name="Rectangle 264"/>
              <p:cNvSpPr>
                <a:spLocks noChangeArrowheads="1"/>
              </p:cNvSpPr>
              <p:nvPr/>
            </p:nvSpPr>
            <p:spPr bwMode="auto">
              <a:xfrm>
                <a:off x="1769" y="1979"/>
                <a:ext cx="442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000"/>
              </a:p>
            </p:txBody>
          </p:sp>
          <p:sp>
            <p:nvSpPr>
              <p:cNvPr id="316681" name="Rectangle 265"/>
              <p:cNvSpPr>
                <a:spLocks noChangeArrowheads="1"/>
              </p:cNvSpPr>
              <p:nvPr/>
            </p:nvSpPr>
            <p:spPr bwMode="auto">
              <a:xfrm>
                <a:off x="1326" y="1979"/>
                <a:ext cx="443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000"/>
              </a:p>
            </p:txBody>
          </p:sp>
          <p:sp>
            <p:nvSpPr>
              <p:cNvPr id="316682" name="Rectangle 266"/>
              <p:cNvSpPr>
                <a:spLocks noChangeArrowheads="1"/>
              </p:cNvSpPr>
              <p:nvPr/>
            </p:nvSpPr>
            <p:spPr bwMode="auto">
              <a:xfrm>
                <a:off x="884" y="1979"/>
                <a:ext cx="442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000"/>
              </a:p>
            </p:txBody>
          </p:sp>
          <p:sp>
            <p:nvSpPr>
              <p:cNvPr id="316683" name="Line 267"/>
              <p:cNvSpPr>
                <a:spLocks noChangeShapeType="1"/>
              </p:cNvSpPr>
              <p:nvPr/>
            </p:nvSpPr>
            <p:spPr bwMode="auto">
              <a:xfrm>
                <a:off x="884" y="1979"/>
                <a:ext cx="1769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6684" name="Line 268"/>
              <p:cNvSpPr>
                <a:spLocks noChangeShapeType="1"/>
              </p:cNvSpPr>
              <p:nvPr/>
            </p:nvSpPr>
            <p:spPr bwMode="auto">
              <a:xfrm>
                <a:off x="884" y="2233"/>
                <a:ext cx="17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6685" name="Line 269"/>
              <p:cNvSpPr>
                <a:spLocks noChangeShapeType="1"/>
              </p:cNvSpPr>
              <p:nvPr/>
            </p:nvSpPr>
            <p:spPr bwMode="auto">
              <a:xfrm>
                <a:off x="884" y="2487"/>
                <a:ext cx="17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6686" name="Line 270"/>
              <p:cNvSpPr>
                <a:spLocks noChangeShapeType="1"/>
              </p:cNvSpPr>
              <p:nvPr/>
            </p:nvSpPr>
            <p:spPr bwMode="auto">
              <a:xfrm>
                <a:off x="884" y="2741"/>
                <a:ext cx="17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6687" name="Line 271"/>
              <p:cNvSpPr>
                <a:spLocks noChangeShapeType="1"/>
              </p:cNvSpPr>
              <p:nvPr/>
            </p:nvSpPr>
            <p:spPr bwMode="auto">
              <a:xfrm>
                <a:off x="884" y="2995"/>
                <a:ext cx="17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6688" name="Line 272"/>
              <p:cNvSpPr>
                <a:spLocks noChangeShapeType="1"/>
              </p:cNvSpPr>
              <p:nvPr/>
            </p:nvSpPr>
            <p:spPr bwMode="auto">
              <a:xfrm>
                <a:off x="884" y="3249"/>
                <a:ext cx="1769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6689" name="Line 273"/>
              <p:cNvSpPr>
                <a:spLocks noChangeShapeType="1"/>
              </p:cNvSpPr>
              <p:nvPr/>
            </p:nvSpPr>
            <p:spPr bwMode="auto">
              <a:xfrm>
                <a:off x="884" y="1979"/>
                <a:ext cx="0" cy="127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6690" name="Line 274"/>
              <p:cNvSpPr>
                <a:spLocks noChangeShapeType="1"/>
              </p:cNvSpPr>
              <p:nvPr/>
            </p:nvSpPr>
            <p:spPr bwMode="auto">
              <a:xfrm>
                <a:off x="1326" y="1979"/>
                <a:ext cx="0" cy="1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6691" name="Line 275"/>
              <p:cNvSpPr>
                <a:spLocks noChangeShapeType="1"/>
              </p:cNvSpPr>
              <p:nvPr/>
            </p:nvSpPr>
            <p:spPr bwMode="auto">
              <a:xfrm>
                <a:off x="1769" y="1979"/>
                <a:ext cx="0" cy="1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6692" name="Line 276"/>
              <p:cNvSpPr>
                <a:spLocks noChangeShapeType="1"/>
              </p:cNvSpPr>
              <p:nvPr/>
            </p:nvSpPr>
            <p:spPr bwMode="auto">
              <a:xfrm>
                <a:off x="2211" y="1979"/>
                <a:ext cx="0" cy="1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6693" name="Line 277"/>
              <p:cNvSpPr>
                <a:spLocks noChangeShapeType="1"/>
              </p:cNvSpPr>
              <p:nvPr/>
            </p:nvSpPr>
            <p:spPr bwMode="auto">
              <a:xfrm>
                <a:off x="2653" y="1979"/>
                <a:ext cx="0" cy="127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6694" name="Line 278"/>
              <p:cNvSpPr>
                <a:spLocks noChangeShapeType="1"/>
              </p:cNvSpPr>
              <p:nvPr/>
            </p:nvSpPr>
            <p:spPr bwMode="auto">
              <a:xfrm flipH="1" flipV="1">
                <a:off x="567" y="1616"/>
                <a:ext cx="317" cy="36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16695" name="Group 279"/>
            <p:cNvGrpSpPr>
              <a:grpSpLocks/>
            </p:cNvGrpSpPr>
            <p:nvPr/>
          </p:nvGrpSpPr>
          <p:grpSpPr bwMode="auto">
            <a:xfrm>
              <a:off x="888" y="2409"/>
              <a:ext cx="1276" cy="632"/>
              <a:chOff x="133" y="1434"/>
              <a:chExt cx="1276" cy="632"/>
            </a:xfrm>
          </p:grpSpPr>
          <p:sp>
            <p:nvSpPr>
              <p:cNvPr id="316696" name="Rectangle 280"/>
              <p:cNvSpPr>
                <a:spLocks noChangeArrowheads="1"/>
              </p:cNvSpPr>
              <p:nvPr/>
            </p:nvSpPr>
            <p:spPr bwMode="auto">
              <a:xfrm>
                <a:off x="133" y="1543"/>
                <a:ext cx="552" cy="5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kumimoji="0" lang="zh-CN" altLang="en-US">
                    <a:latin typeface="华文新魏" pitchFamily="2" charset="-122"/>
                    <a:ea typeface="华文新魏" pitchFamily="2" charset="-122"/>
                  </a:rPr>
                  <a:t>质蕴</a:t>
                </a:r>
              </a:p>
              <a:p>
                <a:r>
                  <a:rPr kumimoji="0" lang="zh-CN" altLang="en-US">
                    <a:latin typeface="华文新魏" pitchFamily="2" charset="-122"/>
                    <a:ea typeface="华文新魏" pitchFamily="2" charset="-122"/>
                  </a:rPr>
                  <a:t>涵项 </a:t>
                </a:r>
              </a:p>
            </p:txBody>
          </p:sp>
          <p:sp>
            <p:nvSpPr>
              <p:cNvPr id="316697" name="Rectangle 281"/>
              <p:cNvSpPr>
                <a:spLocks noChangeArrowheads="1"/>
              </p:cNvSpPr>
              <p:nvPr/>
            </p:nvSpPr>
            <p:spPr bwMode="auto">
              <a:xfrm>
                <a:off x="657" y="1434"/>
                <a:ext cx="75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kumimoji="0" lang="zh-CN" altLang="en-US">
                    <a:latin typeface="华文新魏" pitchFamily="2" charset="-122"/>
                    <a:ea typeface="华文新魏" pitchFamily="2" charset="-122"/>
                  </a:rPr>
                  <a:t>最小项 </a:t>
                </a:r>
              </a:p>
            </p:txBody>
          </p:sp>
        </p:grpSp>
        <p:sp>
          <p:nvSpPr>
            <p:cNvPr id="316698" name="Text Box 282"/>
            <p:cNvSpPr txBox="1">
              <a:spLocks noChangeArrowheads="1"/>
            </p:cNvSpPr>
            <p:nvPr/>
          </p:nvSpPr>
          <p:spPr bwMode="auto">
            <a:xfrm>
              <a:off x="2256" y="2352"/>
              <a:ext cx="5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kumimoji="0" lang="zh-CN" altLang="zh-CN">
                <a:latin typeface="Tahoma" pitchFamily="34" charset="0"/>
              </a:endParaRPr>
            </a:p>
          </p:txBody>
        </p:sp>
      </p:grpSp>
      <p:sp>
        <p:nvSpPr>
          <p:cNvPr id="316701" name="Rectangle 285"/>
          <p:cNvSpPr>
            <a:spLocks noChangeArrowheads="1"/>
          </p:cNvSpPr>
          <p:nvPr/>
        </p:nvSpPr>
        <p:spPr bwMode="auto">
          <a:xfrm>
            <a:off x="380999" y="5435511"/>
            <a:ext cx="515461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观察卡诺图，</a:t>
            </a:r>
            <a:r>
              <a:rPr kumimoji="0" lang="en-US" altLang="zh-CN" dirty="0">
                <a:latin typeface="华文新魏" pitchFamily="2" charset="-122"/>
                <a:ea typeface="华文新魏" pitchFamily="2" charset="-122"/>
              </a:rPr>
              <a:t>P4</a:t>
            </a:r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和</a:t>
            </a:r>
            <a:r>
              <a:rPr kumimoji="0" lang="en-US" altLang="zh-CN" dirty="0">
                <a:latin typeface="华文新魏" pitchFamily="2" charset="-122"/>
                <a:ea typeface="华文新魏" pitchFamily="2" charset="-122"/>
              </a:rPr>
              <a:t>P5</a:t>
            </a:r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是冗余</a:t>
            </a: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项，</a:t>
            </a:r>
            <a:endParaRPr kumimoji="0" lang="en-US" altLang="zh-CN">
              <a:latin typeface="华文新魏" pitchFamily="2" charset="-122"/>
              <a:ea typeface="华文新魏" pitchFamily="2" charset="-122"/>
            </a:endParaRPr>
          </a:p>
          <a:p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对应</a:t>
            </a:r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于表中</a:t>
            </a:r>
            <a:r>
              <a:rPr kumimoji="0" lang="en-US" altLang="zh-CN" dirty="0">
                <a:latin typeface="华文新魏" pitchFamily="2" charset="-122"/>
                <a:ea typeface="华文新魏" pitchFamily="2" charset="-122"/>
              </a:rPr>
              <a:t>P4</a:t>
            </a:r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行只有一个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△</a:t>
            </a:r>
            <a:r>
              <a:rPr lang="zh-CN" altLang="en-US"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>
                <a:latin typeface="华文新魏" pitchFamily="2" charset="-122"/>
                <a:ea typeface="华文新魏" pitchFamily="2" charset="-122"/>
              </a:rPr>
              <a:t>P5</a:t>
            </a:r>
          </a:p>
          <a:p>
            <a:r>
              <a:rPr lang="zh-CN" altLang="en-US">
                <a:latin typeface="华文新魏" pitchFamily="2" charset="-122"/>
                <a:ea typeface="华文新魏" pitchFamily="2" charset="-122"/>
              </a:rPr>
              <a:t>行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只有一个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△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P4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和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P5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行可以删除</a:t>
            </a:r>
          </a:p>
        </p:txBody>
      </p:sp>
    </p:spTree>
    <p:extLst>
      <p:ext uri="{BB962C8B-B14F-4D97-AF65-F5344CB8AC3E}">
        <p14:creationId xmlns:p14="http://schemas.microsoft.com/office/powerpoint/2010/main" val="349231842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6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6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6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6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16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16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640" grpId="0" autoUpdateAnimBg="0"/>
      <p:bldP spid="316701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E60BA-F0F9-4569-A97C-B7B49ED896D6}" type="slidenum">
              <a:rPr lang="en-US" altLang="zh-CN"/>
              <a:pPr/>
              <a:t>71</a:t>
            </a:fld>
            <a:endParaRPr lang="en-US" altLang="zh-CN"/>
          </a:p>
        </p:txBody>
      </p:sp>
      <p:sp>
        <p:nvSpPr>
          <p:cNvPr id="183301" name="Rectangle 5"/>
          <p:cNvSpPr>
            <a:spLocks noChangeArrowheads="1"/>
          </p:cNvSpPr>
          <p:nvPr/>
        </p:nvSpPr>
        <p:spPr bwMode="auto">
          <a:xfrm>
            <a:off x="228600" y="295741"/>
            <a:ext cx="88392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476250" indent="-476250"/>
            <a:r>
              <a:rPr kumimoji="0" lang="en-US" altLang="zh-CN" dirty="0">
                <a:latin typeface="华文新魏" pitchFamily="2" charset="-122"/>
                <a:ea typeface="华文新魏" pitchFamily="2" charset="-122"/>
              </a:rPr>
              <a:t>3</a:t>
            </a:r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）进行“行消去”：检查所有的</a:t>
            </a:r>
            <a:r>
              <a:rPr lang="en-US" altLang="zh-CN" dirty="0" err="1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P</a:t>
            </a:r>
            <a:r>
              <a:rPr lang="en-US" altLang="zh-CN" sz="3200" baseline="-25000" dirty="0" err="1">
                <a:latin typeface="华文新魏" pitchFamily="2" charset="-122"/>
                <a:ea typeface="华文新魏" pitchFamily="2" charset="-122"/>
              </a:rPr>
              <a:t>j</a:t>
            </a:r>
            <a:r>
              <a:rPr lang="en-US" altLang="zh-CN" sz="3200" dirty="0">
                <a:latin typeface="华文新魏" pitchFamily="2" charset="-122"/>
                <a:ea typeface="华文新魏" pitchFamily="2" charset="-122"/>
              </a:rPr>
              <a:t>,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对应的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行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，若在</a:t>
            </a:r>
            <a:r>
              <a:rPr lang="en-US" altLang="zh-CN" dirty="0" err="1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P</a:t>
            </a:r>
            <a:r>
              <a:rPr lang="en-US" altLang="zh-CN" sz="3200" baseline="-25000" dirty="0" err="1">
                <a:latin typeface="华文新魏" pitchFamily="2" charset="-122"/>
                <a:ea typeface="华文新魏" pitchFamily="2" charset="-122"/>
              </a:rPr>
              <a:t>j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对应的行中只有一个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△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，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再检查该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△所对应的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列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m</a:t>
            </a:r>
            <a:r>
              <a:rPr lang="en-US" altLang="zh-CN" sz="3200" baseline="-25000" dirty="0">
                <a:latin typeface="华文新魏" pitchFamily="2" charset="-122"/>
                <a:ea typeface="华文新魏" pitchFamily="2" charset="-122"/>
              </a:rPr>
              <a:t>i</a:t>
            </a:r>
            <a:r>
              <a:rPr lang="zh-CN" altLang="en-US" sz="3200" dirty="0">
                <a:latin typeface="华文新魏" pitchFamily="2" charset="-122"/>
                <a:ea typeface="华文新魏" pitchFamily="2" charset="-122"/>
              </a:rPr>
              <a:t>，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如果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m</a:t>
            </a:r>
            <a:r>
              <a:rPr lang="en-US" altLang="zh-CN" sz="3200" baseline="-25000" dirty="0">
                <a:latin typeface="华文新魏" pitchFamily="2" charset="-122"/>
                <a:ea typeface="华文新魏" pitchFamily="2" charset="-122"/>
              </a:rPr>
              <a:t>i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还有其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它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的△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，则</a:t>
            </a:r>
            <a:r>
              <a:rPr lang="en-US" altLang="zh-CN" dirty="0" err="1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P</a:t>
            </a:r>
            <a:r>
              <a:rPr lang="en-US" altLang="zh-CN" sz="3200" baseline="-25000" dirty="0" err="1">
                <a:latin typeface="华文新魏" pitchFamily="2" charset="-122"/>
                <a:ea typeface="华文新魏" pitchFamily="2" charset="-122"/>
              </a:rPr>
              <a:t>j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项为非必要质蕴涵项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F(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因为其它的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P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中已经包含了</a:t>
            </a:r>
            <a:r>
              <a:rPr lang="en-US" altLang="zh-CN" dirty="0" err="1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P</a:t>
            </a:r>
            <a:r>
              <a:rPr lang="en-US" altLang="zh-CN" sz="3200" baseline="-25000" dirty="0" err="1">
                <a:latin typeface="华文新魏" pitchFamily="2" charset="-122"/>
                <a:ea typeface="华文新魏" pitchFamily="2" charset="-122"/>
              </a:rPr>
              <a:t>j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sz="3200" dirty="0">
                <a:latin typeface="华文新魏" pitchFamily="2" charset="-122"/>
                <a:ea typeface="华文新魏" pitchFamily="2" charset="-122"/>
              </a:rPr>
              <a:t>，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消去</a:t>
            </a:r>
            <a:r>
              <a:rPr lang="en-US" altLang="zh-CN" dirty="0" err="1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P</a:t>
            </a:r>
            <a:r>
              <a:rPr lang="en-US" altLang="zh-CN" sz="3200" baseline="-25000" dirty="0" err="1">
                <a:latin typeface="华文新魏" pitchFamily="2" charset="-122"/>
                <a:ea typeface="华文新魏" pitchFamily="2" charset="-122"/>
              </a:rPr>
              <a:t>j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对应的行</a:t>
            </a:r>
            <a:r>
              <a:rPr lang="zh-CN" altLang="en-US" sz="3200" dirty="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。</a:t>
            </a:r>
          </a:p>
        </p:txBody>
      </p:sp>
      <p:grpSp>
        <p:nvGrpSpPr>
          <p:cNvPr id="183358" name="Group 62"/>
          <p:cNvGrpSpPr>
            <a:grpSpLocks/>
          </p:cNvGrpSpPr>
          <p:nvPr/>
        </p:nvGrpSpPr>
        <p:grpSpPr bwMode="auto">
          <a:xfrm>
            <a:off x="457200" y="3429000"/>
            <a:ext cx="4000500" cy="2971800"/>
            <a:chOff x="888" y="2352"/>
            <a:chExt cx="2520" cy="1872"/>
          </a:xfrm>
        </p:grpSpPr>
        <p:grpSp>
          <p:nvGrpSpPr>
            <p:cNvPr id="183302" name="Group 6"/>
            <p:cNvGrpSpPr>
              <a:grpSpLocks/>
            </p:cNvGrpSpPr>
            <p:nvPr/>
          </p:nvGrpSpPr>
          <p:grpSpPr bwMode="auto">
            <a:xfrm>
              <a:off x="1322" y="2636"/>
              <a:ext cx="2085" cy="1546"/>
              <a:chOff x="567" y="1661"/>
              <a:chExt cx="2085" cy="1546"/>
            </a:xfrm>
          </p:grpSpPr>
          <p:sp>
            <p:nvSpPr>
              <p:cNvPr id="183303" name="Rectangle 7"/>
              <p:cNvSpPr>
                <a:spLocks noChangeArrowheads="1"/>
              </p:cNvSpPr>
              <p:nvPr/>
            </p:nvSpPr>
            <p:spPr bwMode="auto">
              <a:xfrm>
                <a:off x="567" y="1918"/>
                <a:ext cx="29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zh-CN" b="1">
                    <a:cs typeface="Times New Roman" pitchFamily="18" charset="0"/>
                  </a:rPr>
                  <a:t>P</a:t>
                </a:r>
                <a:r>
                  <a:rPr kumimoji="0" lang="en-US" altLang="zh-CN" b="1" baseline="-30000"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183304" name="Rectangle 8"/>
              <p:cNvSpPr>
                <a:spLocks noChangeArrowheads="1"/>
              </p:cNvSpPr>
              <p:nvPr/>
            </p:nvSpPr>
            <p:spPr bwMode="auto">
              <a:xfrm>
                <a:off x="567" y="2160"/>
                <a:ext cx="29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zh-CN" b="1">
                    <a:cs typeface="Times New Roman" pitchFamily="18" charset="0"/>
                  </a:rPr>
                  <a:t>P</a:t>
                </a:r>
                <a:r>
                  <a:rPr kumimoji="0" lang="en-US" altLang="zh-CN" b="1" baseline="-30000"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183305" name="Rectangle 9"/>
              <p:cNvSpPr>
                <a:spLocks noChangeArrowheads="1"/>
              </p:cNvSpPr>
              <p:nvPr/>
            </p:nvSpPr>
            <p:spPr bwMode="auto">
              <a:xfrm>
                <a:off x="567" y="2417"/>
                <a:ext cx="29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zh-CN" b="1">
                    <a:cs typeface="Times New Roman" pitchFamily="18" charset="0"/>
                  </a:rPr>
                  <a:t>P</a:t>
                </a:r>
                <a:r>
                  <a:rPr kumimoji="0" lang="en-US" altLang="zh-CN" b="1" baseline="-30000"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183306" name="Rectangle 10"/>
              <p:cNvSpPr>
                <a:spLocks noChangeArrowheads="1"/>
              </p:cNvSpPr>
              <p:nvPr/>
            </p:nvSpPr>
            <p:spPr bwMode="auto">
              <a:xfrm>
                <a:off x="567" y="2689"/>
                <a:ext cx="29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zh-CN" b="1">
                    <a:cs typeface="Times New Roman" pitchFamily="18" charset="0"/>
                  </a:rPr>
                  <a:t>P</a:t>
                </a:r>
                <a:r>
                  <a:rPr kumimoji="0" lang="en-US" altLang="zh-CN" b="1" baseline="-30000">
                    <a:cs typeface="Times New Roman" pitchFamily="18" charset="0"/>
                  </a:rPr>
                  <a:t>4</a:t>
                </a:r>
              </a:p>
            </p:txBody>
          </p:sp>
          <p:sp>
            <p:nvSpPr>
              <p:cNvPr id="183307" name="Rectangle 11"/>
              <p:cNvSpPr>
                <a:spLocks noChangeArrowheads="1"/>
              </p:cNvSpPr>
              <p:nvPr/>
            </p:nvSpPr>
            <p:spPr bwMode="auto">
              <a:xfrm>
                <a:off x="567" y="2916"/>
                <a:ext cx="29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zh-CN" b="1">
                    <a:cs typeface="Times New Roman" pitchFamily="18" charset="0"/>
                  </a:rPr>
                  <a:t>P</a:t>
                </a:r>
                <a:r>
                  <a:rPr kumimoji="0" lang="en-US" altLang="zh-CN" b="1" baseline="-30000">
                    <a:cs typeface="Times New Roman" pitchFamily="18" charset="0"/>
                  </a:rPr>
                  <a:t>5</a:t>
                </a:r>
              </a:p>
            </p:txBody>
          </p:sp>
          <p:sp>
            <p:nvSpPr>
              <p:cNvPr id="183308" name="Rectangle 12"/>
              <p:cNvSpPr>
                <a:spLocks noChangeArrowheads="1"/>
              </p:cNvSpPr>
              <p:nvPr/>
            </p:nvSpPr>
            <p:spPr bwMode="auto">
              <a:xfrm>
                <a:off x="944" y="1661"/>
                <a:ext cx="34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zh-CN" b="1">
                    <a:cs typeface="Times New Roman" pitchFamily="18" charset="0"/>
                  </a:rPr>
                  <a:t>m</a:t>
                </a:r>
                <a:r>
                  <a:rPr kumimoji="0" lang="en-US" altLang="zh-CN" b="1" baseline="-30000"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183309" name="Rectangle 13"/>
              <p:cNvSpPr>
                <a:spLocks noChangeArrowheads="1"/>
              </p:cNvSpPr>
              <p:nvPr/>
            </p:nvSpPr>
            <p:spPr bwMode="auto">
              <a:xfrm>
                <a:off x="1341" y="1661"/>
                <a:ext cx="34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zh-CN" b="1">
                    <a:cs typeface="Times New Roman" pitchFamily="18" charset="0"/>
                  </a:rPr>
                  <a:t>m</a:t>
                </a:r>
                <a:r>
                  <a:rPr kumimoji="0" lang="en-US" altLang="zh-CN" b="1" baseline="-30000">
                    <a:cs typeface="Times New Roman" pitchFamily="18" charset="0"/>
                  </a:rPr>
                  <a:t>4</a:t>
                </a:r>
              </a:p>
            </p:txBody>
          </p:sp>
          <p:sp>
            <p:nvSpPr>
              <p:cNvPr id="183310" name="Rectangle 14"/>
              <p:cNvSpPr>
                <a:spLocks noChangeArrowheads="1"/>
              </p:cNvSpPr>
              <p:nvPr/>
            </p:nvSpPr>
            <p:spPr bwMode="auto">
              <a:xfrm>
                <a:off x="1795" y="1661"/>
                <a:ext cx="34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zh-CN" b="1">
                    <a:cs typeface="Times New Roman" pitchFamily="18" charset="0"/>
                  </a:rPr>
                  <a:t>m</a:t>
                </a:r>
                <a:r>
                  <a:rPr kumimoji="0" lang="en-US" altLang="zh-CN" b="1" baseline="-30000">
                    <a:cs typeface="Times New Roman" pitchFamily="18" charset="0"/>
                  </a:rPr>
                  <a:t>6</a:t>
                </a:r>
              </a:p>
            </p:txBody>
          </p:sp>
          <p:sp>
            <p:nvSpPr>
              <p:cNvPr id="183311" name="Rectangle 15"/>
              <p:cNvSpPr>
                <a:spLocks noChangeArrowheads="1"/>
              </p:cNvSpPr>
              <p:nvPr/>
            </p:nvSpPr>
            <p:spPr bwMode="auto">
              <a:xfrm>
                <a:off x="2245" y="1661"/>
                <a:ext cx="40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zh-CN" b="1">
                    <a:cs typeface="Times New Roman" pitchFamily="18" charset="0"/>
                  </a:rPr>
                  <a:t>m</a:t>
                </a:r>
                <a:r>
                  <a:rPr kumimoji="0" lang="en-US" altLang="zh-CN" b="1" baseline="-30000">
                    <a:cs typeface="Times New Roman" pitchFamily="18" charset="0"/>
                  </a:rPr>
                  <a:t>10</a:t>
                </a:r>
              </a:p>
            </p:txBody>
          </p:sp>
        </p:grpSp>
        <p:grpSp>
          <p:nvGrpSpPr>
            <p:cNvPr id="183312" name="Group 16"/>
            <p:cNvGrpSpPr>
              <a:grpSpLocks/>
            </p:cNvGrpSpPr>
            <p:nvPr/>
          </p:nvGrpSpPr>
          <p:grpSpPr bwMode="auto">
            <a:xfrm>
              <a:off x="1775" y="3044"/>
              <a:ext cx="1452" cy="1134"/>
              <a:chOff x="1020" y="2069"/>
              <a:chExt cx="1452" cy="1134"/>
            </a:xfrm>
          </p:grpSpPr>
          <p:sp>
            <p:nvSpPr>
              <p:cNvPr id="183313" name="AutoShape 17"/>
              <p:cNvSpPr>
                <a:spLocks noChangeArrowheads="1"/>
              </p:cNvSpPr>
              <p:nvPr/>
            </p:nvSpPr>
            <p:spPr bwMode="auto">
              <a:xfrm>
                <a:off x="1020" y="2069"/>
                <a:ext cx="136" cy="13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3314" name="AutoShape 18"/>
              <p:cNvSpPr>
                <a:spLocks noChangeArrowheads="1"/>
              </p:cNvSpPr>
              <p:nvPr/>
            </p:nvSpPr>
            <p:spPr bwMode="auto">
              <a:xfrm>
                <a:off x="1020" y="2296"/>
                <a:ext cx="136" cy="13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3315" name="AutoShape 19"/>
              <p:cNvSpPr>
                <a:spLocks noChangeArrowheads="1"/>
              </p:cNvSpPr>
              <p:nvPr/>
            </p:nvSpPr>
            <p:spPr bwMode="auto">
              <a:xfrm>
                <a:off x="1473" y="2840"/>
                <a:ext cx="136" cy="13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3316" name="AutoShape 20"/>
              <p:cNvSpPr>
                <a:spLocks noChangeArrowheads="1"/>
              </p:cNvSpPr>
              <p:nvPr/>
            </p:nvSpPr>
            <p:spPr bwMode="auto">
              <a:xfrm>
                <a:off x="1473" y="2568"/>
                <a:ext cx="136" cy="13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3317" name="AutoShape 21"/>
              <p:cNvSpPr>
                <a:spLocks noChangeArrowheads="1"/>
              </p:cNvSpPr>
              <p:nvPr/>
            </p:nvSpPr>
            <p:spPr bwMode="auto">
              <a:xfrm>
                <a:off x="1882" y="2568"/>
                <a:ext cx="136" cy="13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3318" name="AutoShape 22"/>
              <p:cNvSpPr>
                <a:spLocks noChangeArrowheads="1"/>
              </p:cNvSpPr>
              <p:nvPr/>
            </p:nvSpPr>
            <p:spPr bwMode="auto">
              <a:xfrm>
                <a:off x="1882" y="2069"/>
                <a:ext cx="136" cy="13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3319" name="AutoShape 23"/>
              <p:cNvSpPr>
                <a:spLocks noChangeArrowheads="1"/>
              </p:cNvSpPr>
              <p:nvPr/>
            </p:nvSpPr>
            <p:spPr bwMode="auto">
              <a:xfrm>
                <a:off x="2336" y="2296"/>
                <a:ext cx="136" cy="13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3320" name="AutoShape 24"/>
              <p:cNvSpPr>
                <a:spLocks noChangeArrowheads="1"/>
              </p:cNvSpPr>
              <p:nvPr/>
            </p:nvSpPr>
            <p:spPr bwMode="auto">
              <a:xfrm>
                <a:off x="2336" y="3067"/>
                <a:ext cx="136" cy="13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83321" name="Group 25"/>
            <p:cNvGrpSpPr>
              <a:grpSpLocks/>
            </p:cNvGrpSpPr>
            <p:nvPr/>
          </p:nvGrpSpPr>
          <p:grpSpPr bwMode="auto">
            <a:xfrm>
              <a:off x="1322" y="2591"/>
              <a:ext cx="2086" cy="1633"/>
              <a:chOff x="567" y="1616"/>
              <a:chExt cx="2086" cy="1633"/>
            </a:xfrm>
          </p:grpSpPr>
          <p:sp>
            <p:nvSpPr>
              <p:cNvPr id="183322" name="Rectangle 26"/>
              <p:cNvSpPr>
                <a:spLocks noChangeArrowheads="1"/>
              </p:cNvSpPr>
              <p:nvPr/>
            </p:nvSpPr>
            <p:spPr bwMode="auto">
              <a:xfrm>
                <a:off x="2211" y="2995"/>
                <a:ext cx="442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000"/>
              </a:p>
            </p:txBody>
          </p:sp>
          <p:sp>
            <p:nvSpPr>
              <p:cNvPr id="183323" name="Rectangle 27"/>
              <p:cNvSpPr>
                <a:spLocks noChangeArrowheads="1"/>
              </p:cNvSpPr>
              <p:nvPr/>
            </p:nvSpPr>
            <p:spPr bwMode="auto">
              <a:xfrm>
                <a:off x="1769" y="2995"/>
                <a:ext cx="442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000"/>
              </a:p>
            </p:txBody>
          </p:sp>
          <p:sp>
            <p:nvSpPr>
              <p:cNvPr id="183324" name="Rectangle 28"/>
              <p:cNvSpPr>
                <a:spLocks noChangeArrowheads="1"/>
              </p:cNvSpPr>
              <p:nvPr/>
            </p:nvSpPr>
            <p:spPr bwMode="auto">
              <a:xfrm>
                <a:off x="1326" y="2995"/>
                <a:ext cx="443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000"/>
              </a:p>
            </p:txBody>
          </p:sp>
          <p:sp>
            <p:nvSpPr>
              <p:cNvPr id="183325" name="Rectangle 29"/>
              <p:cNvSpPr>
                <a:spLocks noChangeArrowheads="1"/>
              </p:cNvSpPr>
              <p:nvPr/>
            </p:nvSpPr>
            <p:spPr bwMode="auto">
              <a:xfrm>
                <a:off x="884" y="2995"/>
                <a:ext cx="442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000"/>
              </a:p>
            </p:txBody>
          </p:sp>
          <p:sp>
            <p:nvSpPr>
              <p:cNvPr id="183326" name="Rectangle 30"/>
              <p:cNvSpPr>
                <a:spLocks noChangeArrowheads="1"/>
              </p:cNvSpPr>
              <p:nvPr/>
            </p:nvSpPr>
            <p:spPr bwMode="auto">
              <a:xfrm>
                <a:off x="2211" y="2741"/>
                <a:ext cx="442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000"/>
              </a:p>
            </p:txBody>
          </p:sp>
          <p:sp>
            <p:nvSpPr>
              <p:cNvPr id="183327" name="Rectangle 31"/>
              <p:cNvSpPr>
                <a:spLocks noChangeArrowheads="1"/>
              </p:cNvSpPr>
              <p:nvPr/>
            </p:nvSpPr>
            <p:spPr bwMode="auto">
              <a:xfrm>
                <a:off x="1769" y="2741"/>
                <a:ext cx="442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000"/>
              </a:p>
            </p:txBody>
          </p:sp>
          <p:sp>
            <p:nvSpPr>
              <p:cNvPr id="183328" name="Rectangle 32"/>
              <p:cNvSpPr>
                <a:spLocks noChangeArrowheads="1"/>
              </p:cNvSpPr>
              <p:nvPr/>
            </p:nvSpPr>
            <p:spPr bwMode="auto">
              <a:xfrm>
                <a:off x="1326" y="2741"/>
                <a:ext cx="443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000"/>
              </a:p>
            </p:txBody>
          </p:sp>
          <p:sp>
            <p:nvSpPr>
              <p:cNvPr id="183329" name="Rectangle 33"/>
              <p:cNvSpPr>
                <a:spLocks noChangeArrowheads="1"/>
              </p:cNvSpPr>
              <p:nvPr/>
            </p:nvSpPr>
            <p:spPr bwMode="auto">
              <a:xfrm>
                <a:off x="884" y="2741"/>
                <a:ext cx="442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000"/>
              </a:p>
            </p:txBody>
          </p:sp>
          <p:sp>
            <p:nvSpPr>
              <p:cNvPr id="183330" name="Rectangle 34"/>
              <p:cNvSpPr>
                <a:spLocks noChangeArrowheads="1"/>
              </p:cNvSpPr>
              <p:nvPr/>
            </p:nvSpPr>
            <p:spPr bwMode="auto">
              <a:xfrm>
                <a:off x="2211" y="2487"/>
                <a:ext cx="442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000"/>
              </a:p>
            </p:txBody>
          </p:sp>
          <p:sp>
            <p:nvSpPr>
              <p:cNvPr id="183331" name="Rectangle 35"/>
              <p:cNvSpPr>
                <a:spLocks noChangeArrowheads="1"/>
              </p:cNvSpPr>
              <p:nvPr/>
            </p:nvSpPr>
            <p:spPr bwMode="auto">
              <a:xfrm>
                <a:off x="1769" y="2487"/>
                <a:ext cx="442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000"/>
              </a:p>
            </p:txBody>
          </p:sp>
          <p:sp>
            <p:nvSpPr>
              <p:cNvPr id="183332" name="Rectangle 36"/>
              <p:cNvSpPr>
                <a:spLocks noChangeArrowheads="1"/>
              </p:cNvSpPr>
              <p:nvPr/>
            </p:nvSpPr>
            <p:spPr bwMode="auto">
              <a:xfrm>
                <a:off x="1326" y="2487"/>
                <a:ext cx="443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000"/>
              </a:p>
            </p:txBody>
          </p:sp>
          <p:sp>
            <p:nvSpPr>
              <p:cNvPr id="183333" name="Rectangle 37"/>
              <p:cNvSpPr>
                <a:spLocks noChangeArrowheads="1"/>
              </p:cNvSpPr>
              <p:nvPr/>
            </p:nvSpPr>
            <p:spPr bwMode="auto">
              <a:xfrm>
                <a:off x="884" y="2487"/>
                <a:ext cx="442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000"/>
              </a:p>
            </p:txBody>
          </p:sp>
          <p:sp>
            <p:nvSpPr>
              <p:cNvPr id="183334" name="Rectangle 38"/>
              <p:cNvSpPr>
                <a:spLocks noChangeArrowheads="1"/>
              </p:cNvSpPr>
              <p:nvPr/>
            </p:nvSpPr>
            <p:spPr bwMode="auto">
              <a:xfrm>
                <a:off x="2211" y="2233"/>
                <a:ext cx="442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000"/>
              </a:p>
            </p:txBody>
          </p:sp>
          <p:sp>
            <p:nvSpPr>
              <p:cNvPr id="183335" name="Rectangle 39"/>
              <p:cNvSpPr>
                <a:spLocks noChangeArrowheads="1"/>
              </p:cNvSpPr>
              <p:nvPr/>
            </p:nvSpPr>
            <p:spPr bwMode="auto">
              <a:xfrm>
                <a:off x="1769" y="2233"/>
                <a:ext cx="442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000"/>
              </a:p>
            </p:txBody>
          </p:sp>
          <p:sp>
            <p:nvSpPr>
              <p:cNvPr id="183336" name="Rectangle 40"/>
              <p:cNvSpPr>
                <a:spLocks noChangeArrowheads="1"/>
              </p:cNvSpPr>
              <p:nvPr/>
            </p:nvSpPr>
            <p:spPr bwMode="auto">
              <a:xfrm>
                <a:off x="1326" y="2233"/>
                <a:ext cx="443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000"/>
              </a:p>
            </p:txBody>
          </p:sp>
          <p:sp>
            <p:nvSpPr>
              <p:cNvPr id="183337" name="Rectangle 41"/>
              <p:cNvSpPr>
                <a:spLocks noChangeArrowheads="1"/>
              </p:cNvSpPr>
              <p:nvPr/>
            </p:nvSpPr>
            <p:spPr bwMode="auto">
              <a:xfrm>
                <a:off x="884" y="2233"/>
                <a:ext cx="442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000"/>
              </a:p>
            </p:txBody>
          </p:sp>
          <p:sp>
            <p:nvSpPr>
              <p:cNvPr id="183338" name="Rectangle 42"/>
              <p:cNvSpPr>
                <a:spLocks noChangeArrowheads="1"/>
              </p:cNvSpPr>
              <p:nvPr/>
            </p:nvSpPr>
            <p:spPr bwMode="auto">
              <a:xfrm>
                <a:off x="2211" y="1979"/>
                <a:ext cx="442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000"/>
              </a:p>
            </p:txBody>
          </p:sp>
          <p:sp>
            <p:nvSpPr>
              <p:cNvPr id="183339" name="Rectangle 43"/>
              <p:cNvSpPr>
                <a:spLocks noChangeArrowheads="1"/>
              </p:cNvSpPr>
              <p:nvPr/>
            </p:nvSpPr>
            <p:spPr bwMode="auto">
              <a:xfrm>
                <a:off x="1769" y="1979"/>
                <a:ext cx="442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000"/>
              </a:p>
            </p:txBody>
          </p:sp>
          <p:sp>
            <p:nvSpPr>
              <p:cNvPr id="183340" name="Rectangle 44"/>
              <p:cNvSpPr>
                <a:spLocks noChangeArrowheads="1"/>
              </p:cNvSpPr>
              <p:nvPr/>
            </p:nvSpPr>
            <p:spPr bwMode="auto">
              <a:xfrm>
                <a:off x="1326" y="1979"/>
                <a:ext cx="443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000"/>
              </a:p>
            </p:txBody>
          </p:sp>
          <p:sp>
            <p:nvSpPr>
              <p:cNvPr id="183341" name="Rectangle 45"/>
              <p:cNvSpPr>
                <a:spLocks noChangeArrowheads="1"/>
              </p:cNvSpPr>
              <p:nvPr/>
            </p:nvSpPr>
            <p:spPr bwMode="auto">
              <a:xfrm>
                <a:off x="884" y="1979"/>
                <a:ext cx="442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000"/>
              </a:p>
            </p:txBody>
          </p:sp>
          <p:sp>
            <p:nvSpPr>
              <p:cNvPr id="183342" name="Line 46"/>
              <p:cNvSpPr>
                <a:spLocks noChangeShapeType="1"/>
              </p:cNvSpPr>
              <p:nvPr/>
            </p:nvSpPr>
            <p:spPr bwMode="auto">
              <a:xfrm>
                <a:off x="884" y="1979"/>
                <a:ext cx="1769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3343" name="Line 47"/>
              <p:cNvSpPr>
                <a:spLocks noChangeShapeType="1"/>
              </p:cNvSpPr>
              <p:nvPr/>
            </p:nvSpPr>
            <p:spPr bwMode="auto">
              <a:xfrm>
                <a:off x="884" y="2233"/>
                <a:ext cx="17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3344" name="Line 48"/>
              <p:cNvSpPr>
                <a:spLocks noChangeShapeType="1"/>
              </p:cNvSpPr>
              <p:nvPr/>
            </p:nvSpPr>
            <p:spPr bwMode="auto">
              <a:xfrm>
                <a:off x="884" y="2487"/>
                <a:ext cx="17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3345" name="Line 49"/>
              <p:cNvSpPr>
                <a:spLocks noChangeShapeType="1"/>
              </p:cNvSpPr>
              <p:nvPr/>
            </p:nvSpPr>
            <p:spPr bwMode="auto">
              <a:xfrm>
                <a:off x="884" y="2741"/>
                <a:ext cx="17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3346" name="Line 50"/>
              <p:cNvSpPr>
                <a:spLocks noChangeShapeType="1"/>
              </p:cNvSpPr>
              <p:nvPr/>
            </p:nvSpPr>
            <p:spPr bwMode="auto">
              <a:xfrm>
                <a:off x="884" y="2995"/>
                <a:ext cx="176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3347" name="Line 51"/>
              <p:cNvSpPr>
                <a:spLocks noChangeShapeType="1"/>
              </p:cNvSpPr>
              <p:nvPr/>
            </p:nvSpPr>
            <p:spPr bwMode="auto">
              <a:xfrm>
                <a:off x="884" y="3249"/>
                <a:ext cx="1769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3348" name="Line 52"/>
              <p:cNvSpPr>
                <a:spLocks noChangeShapeType="1"/>
              </p:cNvSpPr>
              <p:nvPr/>
            </p:nvSpPr>
            <p:spPr bwMode="auto">
              <a:xfrm>
                <a:off x="884" y="1979"/>
                <a:ext cx="0" cy="127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3349" name="Line 53"/>
              <p:cNvSpPr>
                <a:spLocks noChangeShapeType="1"/>
              </p:cNvSpPr>
              <p:nvPr/>
            </p:nvSpPr>
            <p:spPr bwMode="auto">
              <a:xfrm>
                <a:off x="1326" y="1979"/>
                <a:ext cx="0" cy="1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3350" name="Line 54"/>
              <p:cNvSpPr>
                <a:spLocks noChangeShapeType="1"/>
              </p:cNvSpPr>
              <p:nvPr/>
            </p:nvSpPr>
            <p:spPr bwMode="auto">
              <a:xfrm>
                <a:off x="1769" y="1979"/>
                <a:ext cx="0" cy="1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3351" name="Line 55"/>
              <p:cNvSpPr>
                <a:spLocks noChangeShapeType="1"/>
              </p:cNvSpPr>
              <p:nvPr/>
            </p:nvSpPr>
            <p:spPr bwMode="auto">
              <a:xfrm>
                <a:off x="2211" y="1979"/>
                <a:ext cx="0" cy="1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3352" name="Line 56"/>
              <p:cNvSpPr>
                <a:spLocks noChangeShapeType="1"/>
              </p:cNvSpPr>
              <p:nvPr/>
            </p:nvSpPr>
            <p:spPr bwMode="auto">
              <a:xfrm>
                <a:off x="2653" y="1979"/>
                <a:ext cx="0" cy="127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3353" name="Line 57"/>
              <p:cNvSpPr>
                <a:spLocks noChangeShapeType="1"/>
              </p:cNvSpPr>
              <p:nvPr/>
            </p:nvSpPr>
            <p:spPr bwMode="auto">
              <a:xfrm flipH="1" flipV="1">
                <a:off x="567" y="1616"/>
                <a:ext cx="317" cy="36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3354" name="Group 58"/>
            <p:cNvGrpSpPr>
              <a:grpSpLocks/>
            </p:cNvGrpSpPr>
            <p:nvPr/>
          </p:nvGrpSpPr>
          <p:grpSpPr bwMode="auto">
            <a:xfrm>
              <a:off x="888" y="2409"/>
              <a:ext cx="1276" cy="632"/>
              <a:chOff x="133" y="1434"/>
              <a:chExt cx="1276" cy="632"/>
            </a:xfrm>
          </p:grpSpPr>
          <p:sp>
            <p:nvSpPr>
              <p:cNvPr id="183355" name="Rectangle 59"/>
              <p:cNvSpPr>
                <a:spLocks noChangeArrowheads="1"/>
              </p:cNvSpPr>
              <p:nvPr/>
            </p:nvSpPr>
            <p:spPr bwMode="auto">
              <a:xfrm>
                <a:off x="133" y="1543"/>
                <a:ext cx="552" cy="5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kumimoji="0" lang="zh-CN" altLang="en-US">
                    <a:latin typeface="华文新魏" pitchFamily="2" charset="-122"/>
                    <a:ea typeface="华文新魏" pitchFamily="2" charset="-122"/>
                  </a:rPr>
                  <a:t>质蕴</a:t>
                </a:r>
              </a:p>
              <a:p>
                <a:r>
                  <a:rPr kumimoji="0" lang="zh-CN" altLang="en-US">
                    <a:latin typeface="华文新魏" pitchFamily="2" charset="-122"/>
                    <a:ea typeface="华文新魏" pitchFamily="2" charset="-122"/>
                  </a:rPr>
                  <a:t>涵项 </a:t>
                </a:r>
              </a:p>
            </p:txBody>
          </p:sp>
          <p:sp>
            <p:nvSpPr>
              <p:cNvPr id="183356" name="Rectangle 60"/>
              <p:cNvSpPr>
                <a:spLocks noChangeArrowheads="1"/>
              </p:cNvSpPr>
              <p:nvPr/>
            </p:nvSpPr>
            <p:spPr bwMode="auto">
              <a:xfrm>
                <a:off x="657" y="1434"/>
                <a:ext cx="75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kumimoji="0" lang="zh-CN" altLang="en-US">
                    <a:latin typeface="华文新魏" pitchFamily="2" charset="-122"/>
                    <a:ea typeface="华文新魏" pitchFamily="2" charset="-122"/>
                  </a:rPr>
                  <a:t>最小项 </a:t>
                </a:r>
              </a:p>
            </p:txBody>
          </p:sp>
        </p:grpSp>
        <p:sp>
          <p:nvSpPr>
            <p:cNvPr id="183357" name="Text Box 61"/>
            <p:cNvSpPr txBox="1">
              <a:spLocks noChangeArrowheads="1"/>
            </p:cNvSpPr>
            <p:nvPr/>
          </p:nvSpPr>
          <p:spPr bwMode="auto">
            <a:xfrm>
              <a:off x="2256" y="2352"/>
              <a:ext cx="5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>
                  <a:latin typeface="Tahoma" pitchFamily="34" charset="0"/>
                </a:rPr>
                <a:t>表</a:t>
              </a:r>
              <a:r>
                <a:rPr kumimoji="0" lang="en-US" altLang="zh-CN">
                  <a:latin typeface="Tahoma" pitchFamily="34" charset="0"/>
                </a:rPr>
                <a:t>V</a:t>
              </a:r>
            </a:p>
          </p:txBody>
        </p:sp>
      </p:grpSp>
      <p:sp>
        <p:nvSpPr>
          <p:cNvPr id="183360" name="Line 64"/>
          <p:cNvSpPr>
            <a:spLocks noChangeShapeType="1"/>
          </p:cNvSpPr>
          <p:nvPr/>
        </p:nvSpPr>
        <p:spPr bwMode="auto">
          <a:xfrm>
            <a:off x="838200" y="5867400"/>
            <a:ext cx="4114800" cy="0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3361" name="Line 65"/>
          <p:cNvSpPr>
            <a:spLocks noChangeShapeType="1"/>
          </p:cNvSpPr>
          <p:nvPr/>
        </p:nvSpPr>
        <p:spPr bwMode="auto">
          <a:xfrm>
            <a:off x="838200" y="6248400"/>
            <a:ext cx="4114800" cy="0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3362" name="Line 66"/>
          <p:cNvSpPr>
            <a:spLocks noChangeShapeType="1"/>
          </p:cNvSpPr>
          <p:nvPr/>
        </p:nvSpPr>
        <p:spPr bwMode="auto">
          <a:xfrm flipH="1">
            <a:off x="4191000" y="5105400"/>
            <a:ext cx="1066800" cy="1066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3363" name="Line 67"/>
          <p:cNvSpPr>
            <a:spLocks noChangeShapeType="1"/>
          </p:cNvSpPr>
          <p:nvPr/>
        </p:nvSpPr>
        <p:spPr bwMode="auto">
          <a:xfrm flipH="1">
            <a:off x="2743200" y="4876800"/>
            <a:ext cx="2362200" cy="9144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3366" name="Rectangle 70"/>
          <p:cNvSpPr>
            <a:spLocks noChangeArrowheads="1"/>
          </p:cNvSpPr>
          <p:nvPr/>
        </p:nvSpPr>
        <p:spPr bwMode="auto">
          <a:xfrm>
            <a:off x="457200" y="2570163"/>
            <a:ext cx="8458200" cy="867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l"/>
            </a:pPr>
            <a:r>
              <a:rPr lang="en-US" altLang="zh-CN">
                <a:latin typeface="华文新魏" pitchFamily="2" charset="-122"/>
                <a:ea typeface="华文新魏" pitchFamily="2" charset="-122"/>
              </a:rPr>
              <a:t>P</a:t>
            </a:r>
            <a:r>
              <a:rPr lang="en-US" altLang="zh-CN" baseline="-3000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4</a:t>
            </a:r>
            <a:r>
              <a:rPr lang="zh-CN" altLang="en-US">
                <a:latin typeface="华文新魏" pitchFamily="2" charset="-122"/>
                <a:ea typeface="华文新魏" pitchFamily="2" charset="-122"/>
              </a:rPr>
              <a:t>行</a:t>
            </a:r>
            <a:r>
              <a:rPr lang="zh-CN" altLang="en-US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只有一个△，</a:t>
            </a:r>
            <a:r>
              <a:rPr lang="zh-CN" altLang="en-US">
                <a:latin typeface="华文新魏" pitchFamily="2" charset="-122"/>
                <a:ea typeface="华文新魏" pitchFamily="2" charset="-122"/>
              </a:rPr>
              <a:t>该</a:t>
            </a:r>
            <a:r>
              <a:rPr lang="zh-CN" altLang="en-US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△</a:t>
            </a:r>
            <a:r>
              <a:rPr lang="zh-CN" altLang="en-US">
                <a:latin typeface="华文新魏" pitchFamily="2" charset="-122"/>
                <a:ea typeface="华文新魏" pitchFamily="2" charset="-122"/>
              </a:rPr>
              <a:t>对应的</a:t>
            </a:r>
            <a:r>
              <a:rPr lang="en-US" altLang="zh-CN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m</a:t>
            </a:r>
            <a:r>
              <a:rPr lang="en-US" altLang="zh-CN" baseline="-3000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8</a:t>
            </a:r>
            <a:r>
              <a:rPr lang="zh-CN" altLang="en-US">
                <a:latin typeface="华文新魏" pitchFamily="2" charset="-122"/>
                <a:ea typeface="华文新魏" pitchFamily="2" charset="-122"/>
              </a:rPr>
              <a:t>列中还有其它的</a:t>
            </a:r>
            <a:r>
              <a:rPr lang="zh-CN" altLang="en-US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△</a:t>
            </a:r>
            <a:r>
              <a:rPr lang="zh-CN" altLang="en-US">
                <a:latin typeface="华文新魏" pitchFamily="2" charset="-122"/>
                <a:ea typeface="华文新魏" pitchFamily="2" charset="-122"/>
              </a:rPr>
              <a:t>（</a:t>
            </a:r>
            <a:r>
              <a:rPr lang="en-US" altLang="zh-CN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P</a:t>
            </a:r>
            <a:r>
              <a:rPr lang="en-US" altLang="zh-CN" baseline="-3000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3</a:t>
            </a:r>
            <a:r>
              <a:rPr lang="zh-CN" altLang="en-US">
                <a:latin typeface="华文新魏" pitchFamily="2" charset="-122"/>
                <a:ea typeface="华文新魏" pitchFamily="2" charset="-122"/>
              </a:rPr>
              <a:t>行）；</a:t>
            </a:r>
            <a:r>
              <a:rPr lang="en-US" altLang="zh-CN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P</a:t>
            </a:r>
            <a:r>
              <a:rPr lang="en-US" altLang="zh-CN" baseline="-2500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4</a:t>
            </a:r>
            <a:r>
              <a:rPr lang="zh-CN" altLang="en-US">
                <a:latin typeface="华文新魏" pitchFamily="2" charset="-122"/>
                <a:ea typeface="华文新魏" pitchFamily="2" charset="-122"/>
              </a:rPr>
              <a:t>为非必要，消去</a:t>
            </a:r>
            <a:r>
              <a:rPr lang="en-US" altLang="zh-CN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P</a:t>
            </a:r>
            <a:r>
              <a:rPr lang="en-US" altLang="zh-CN" baseline="-25000">
                <a:latin typeface="华文新魏" pitchFamily="2" charset="-122"/>
                <a:ea typeface="华文新魏" pitchFamily="2" charset="-122"/>
                <a:cs typeface="Times New Roman" pitchFamily="18" charset="0"/>
              </a:rPr>
              <a:t>4</a:t>
            </a:r>
            <a:r>
              <a:rPr lang="zh-CN" altLang="en-US">
                <a:latin typeface="华文新魏" pitchFamily="2" charset="-122"/>
                <a:ea typeface="华文新魏" pitchFamily="2" charset="-122"/>
              </a:rPr>
              <a:t>，同理消去</a:t>
            </a:r>
            <a:r>
              <a:rPr lang="en-US" altLang="zh-CN">
                <a:latin typeface="华文新魏" pitchFamily="2" charset="-122"/>
                <a:ea typeface="华文新魏" pitchFamily="2" charset="-122"/>
              </a:rPr>
              <a:t>P</a:t>
            </a:r>
            <a:r>
              <a:rPr lang="en-US" altLang="zh-CN" baseline="-25000">
                <a:latin typeface="华文新魏" pitchFamily="2" charset="-122"/>
                <a:ea typeface="华文新魏" pitchFamily="2" charset="-122"/>
              </a:rPr>
              <a:t>5</a:t>
            </a:r>
            <a:r>
              <a:rPr lang="zh-CN" altLang="en-US" sz="3200">
                <a:latin typeface="华文新魏" pitchFamily="2" charset="-122"/>
                <a:ea typeface="华文新魏" pitchFamily="2" charset="-122"/>
              </a:rPr>
              <a:t>。</a:t>
            </a:r>
          </a:p>
        </p:txBody>
      </p:sp>
      <p:grpSp>
        <p:nvGrpSpPr>
          <p:cNvPr id="183411" name="Group 115"/>
          <p:cNvGrpSpPr>
            <a:grpSpLocks/>
          </p:cNvGrpSpPr>
          <p:nvPr/>
        </p:nvGrpSpPr>
        <p:grpSpPr bwMode="auto">
          <a:xfrm>
            <a:off x="5321300" y="4038600"/>
            <a:ext cx="3692525" cy="2303463"/>
            <a:chOff x="3264" y="2208"/>
            <a:chExt cx="2326" cy="1451"/>
          </a:xfrm>
        </p:grpSpPr>
        <p:grpSp>
          <p:nvGrpSpPr>
            <p:cNvPr id="183367" name="Group 71"/>
            <p:cNvGrpSpPr>
              <a:grpSpLocks/>
            </p:cNvGrpSpPr>
            <p:nvPr/>
          </p:nvGrpSpPr>
          <p:grpSpPr bwMode="auto">
            <a:xfrm>
              <a:off x="4060" y="2933"/>
              <a:ext cx="1316" cy="681"/>
              <a:chOff x="3560" y="2069"/>
              <a:chExt cx="1316" cy="681"/>
            </a:xfrm>
          </p:grpSpPr>
          <p:sp>
            <p:nvSpPr>
              <p:cNvPr id="183368" name="AutoShape 72"/>
              <p:cNvSpPr>
                <a:spLocks noChangeArrowheads="1"/>
              </p:cNvSpPr>
              <p:nvPr/>
            </p:nvSpPr>
            <p:spPr bwMode="auto">
              <a:xfrm>
                <a:off x="3969" y="2614"/>
                <a:ext cx="136" cy="13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3369" name="AutoShape 73"/>
              <p:cNvSpPr>
                <a:spLocks noChangeArrowheads="1"/>
              </p:cNvSpPr>
              <p:nvPr/>
            </p:nvSpPr>
            <p:spPr bwMode="auto">
              <a:xfrm>
                <a:off x="4377" y="2069"/>
                <a:ext cx="136" cy="13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3370" name="AutoShape 74"/>
              <p:cNvSpPr>
                <a:spLocks noChangeArrowheads="1"/>
              </p:cNvSpPr>
              <p:nvPr/>
            </p:nvSpPr>
            <p:spPr bwMode="auto">
              <a:xfrm>
                <a:off x="3560" y="2069"/>
                <a:ext cx="136" cy="13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3371" name="AutoShape 75"/>
              <p:cNvSpPr>
                <a:spLocks noChangeArrowheads="1"/>
              </p:cNvSpPr>
              <p:nvPr/>
            </p:nvSpPr>
            <p:spPr bwMode="auto">
              <a:xfrm>
                <a:off x="4740" y="2341"/>
                <a:ext cx="136" cy="13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3372" name="AutoShape 76"/>
              <p:cNvSpPr>
                <a:spLocks noChangeArrowheads="1"/>
              </p:cNvSpPr>
              <p:nvPr/>
            </p:nvSpPr>
            <p:spPr bwMode="auto">
              <a:xfrm>
                <a:off x="3560" y="2341"/>
                <a:ext cx="136" cy="13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3373" name="AutoShape 77"/>
              <p:cNvSpPr>
                <a:spLocks noChangeArrowheads="1"/>
              </p:cNvSpPr>
              <p:nvPr/>
            </p:nvSpPr>
            <p:spPr bwMode="auto">
              <a:xfrm>
                <a:off x="4377" y="2614"/>
                <a:ext cx="136" cy="13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83374" name="Group 78"/>
            <p:cNvGrpSpPr>
              <a:grpSpLocks/>
            </p:cNvGrpSpPr>
            <p:nvPr/>
          </p:nvGrpSpPr>
          <p:grpSpPr bwMode="auto">
            <a:xfrm>
              <a:off x="3607" y="2480"/>
              <a:ext cx="1950" cy="1179"/>
              <a:chOff x="3107" y="1616"/>
              <a:chExt cx="1950" cy="1179"/>
            </a:xfrm>
          </p:grpSpPr>
          <p:sp>
            <p:nvSpPr>
              <p:cNvPr id="183375" name="Rectangle 79"/>
              <p:cNvSpPr>
                <a:spLocks noChangeArrowheads="1"/>
              </p:cNvSpPr>
              <p:nvPr/>
            </p:nvSpPr>
            <p:spPr bwMode="auto">
              <a:xfrm>
                <a:off x="4649" y="2535"/>
                <a:ext cx="408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000"/>
              </a:p>
            </p:txBody>
          </p:sp>
          <p:sp>
            <p:nvSpPr>
              <p:cNvPr id="183376" name="Rectangle 80"/>
              <p:cNvSpPr>
                <a:spLocks noChangeArrowheads="1"/>
              </p:cNvSpPr>
              <p:nvPr/>
            </p:nvSpPr>
            <p:spPr bwMode="auto">
              <a:xfrm>
                <a:off x="4241" y="2535"/>
                <a:ext cx="408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000"/>
              </a:p>
            </p:txBody>
          </p:sp>
          <p:sp>
            <p:nvSpPr>
              <p:cNvPr id="183377" name="Rectangle 81"/>
              <p:cNvSpPr>
                <a:spLocks noChangeArrowheads="1"/>
              </p:cNvSpPr>
              <p:nvPr/>
            </p:nvSpPr>
            <p:spPr bwMode="auto">
              <a:xfrm>
                <a:off x="3832" y="2535"/>
                <a:ext cx="409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000"/>
              </a:p>
            </p:txBody>
          </p:sp>
          <p:sp>
            <p:nvSpPr>
              <p:cNvPr id="183378" name="Rectangle 82"/>
              <p:cNvSpPr>
                <a:spLocks noChangeArrowheads="1"/>
              </p:cNvSpPr>
              <p:nvPr/>
            </p:nvSpPr>
            <p:spPr bwMode="auto">
              <a:xfrm>
                <a:off x="3424" y="2535"/>
                <a:ext cx="408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000"/>
              </a:p>
            </p:txBody>
          </p:sp>
          <p:sp>
            <p:nvSpPr>
              <p:cNvPr id="183379" name="Rectangle 83"/>
              <p:cNvSpPr>
                <a:spLocks noChangeArrowheads="1"/>
              </p:cNvSpPr>
              <p:nvPr/>
            </p:nvSpPr>
            <p:spPr bwMode="auto">
              <a:xfrm>
                <a:off x="4649" y="2251"/>
                <a:ext cx="408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000"/>
              </a:p>
            </p:txBody>
          </p:sp>
          <p:sp>
            <p:nvSpPr>
              <p:cNvPr id="183380" name="Rectangle 84"/>
              <p:cNvSpPr>
                <a:spLocks noChangeArrowheads="1"/>
              </p:cNvSpPr>
              <p:nvPr/>
            </p:nvSpPr>
            <p:spPr bwMode="auto">
              <a:xfrm>
                <a:off x="4241" y="2251"/>
                <a:ext cx="408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000"/>
              </a:p>
            </p:txBody>
          </p:sp>
          <p:sp>
            <p:nvSpPr>
              <p:cNvPr id="183381" name="Rectangle 85"/>
              <p:cNvSpPr>
                <a:spLocks noChangeArrowheads="1"/>
              </p:cNvSpPr>
              <p:nvPr/>
            </p:nvSpPr>
            <p:spPr bwMode="auto">
              <a:xfrm>
                <a:off x="3832" y="2251"/>
                <a:ext cx="409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000"/>
              </a:p>
            </p:txBody>
          </p:sp>
          <p:sp>
            <p:nvSpPr>
              <p:cNvPr id="183382" name="Rectangle 86"/>
              <p:cNvSpPr>
                <a:spLocks noChangeArrowheads="1"/>
              </p:cNvSpPr>
              <p:nvPr/>
            </p:nvSpPr>
            <p:spPr bwMode="auto">
              <a:xfrm>
                <a:off x="3424" y="2251"/>
                <a:ext cx="408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000"/>
              </a:p>
            </p:txBody>
          </p:sp>
          <p:sp>
            <p:nvSpPr>
              <p:cNvPr id="183383" name="Rectangle 87"/>
              <p:cNvSpPr>
                <a:spLocks noChangeArrowheads="1"/>
              </p:cNvSpPr>
              <p:nvPr/>
            </p:nvSpPr>
            <p:spPr bwMode="auto">
              <a:xfrm>
                <a:off x="4649" y="1979"/>
                <a:ext cx="408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000"/>
              </a:p>
            </p:txBody>
          </p:sp>
          <p:sp>
            <p:nvSpPr>
              <p:cNvPr id="183384" name="Rectangle 88"/>
              <p:cNvSpPr>
                <a:spLocks noChangeArrowheads="1"/>
              </p:cNvSpPr>
              <p:nvPr/>
            </p:nvSpPr>
            <p:spPr bwMode="auto">
              <a:xfrm>
                <a:off x="4241" y="1979"/>
                <a:ext cx="408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000"/>
              </a:p>
            </p:txBody>
          </p:sp>
          <p:sp>
            <p:nvSpPr>
              <p:cNvPr id="183385" name="Rectangle 89"/>
              <p:cNvSpPr>
                <a:spLocks noChangeArrowheads="1"/>
              </p:cNvSpPr>
              <p:nvPr/>
            </p:nvSpPr>
            <p:spPr bwMode="auto">
              <a:xfrm>
                <a:off x="3832" y="1979"/>
                <a:ext cx="409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000"/>
              </a:p>
            </p:txBody>
          </p:sp>
          <p:sp>
            <p:nvSpPr>
              <p:cNvPr id="183386" name="Rectangle 90"/>
              <p:cNvSpPr>
                <a:spLocks noChangeArrowheads="1"/>
              </p:cNvSpPr>
              <p:nvPr/>
            </p:nvSpPr>
            <p:spPr bwMode="auto">
              <a:xfrm>
                <a:off x="3424" y="1979"/>
                <a:ext cx="408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000"/>
              </a:p>
            </p:txBody>
          </p:sp>
          <p:sp>
            <p:nvSpPr>
              <p:cNvPr id="183387" name="Line 91"/>
              <p:cNvSpPr>
                <a:spLocks noChangeShapeType="1"/>
              </p:cNvSpPr>
              <p:nvPr/>
            </p:nvSpPr>
            <p:spPr bwMode="auto">
              <a:xfrm>
                <a:off x="3424" y="1979"/>
                <a:ext cx="163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3388" name="Line 92"/>
              <p:cNvSpPr>
                <a:spLocks noChangeShapeType="1"/>
              </p:cNvSpPr>
              <p:nvPr/>
            </p:nvSpPr>
            <p:spPr bwMode="auto">
              <a:xfrm>
                <a:off x="3424" y="2251"/>
                <a:ext cx="163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3389" name="Line 93"/>
              <p:cNvSpPr>
                <a:spLocks noChangeShapeType="1"/>
              </p:cNvSpPr>
              <p:nvPr/>
            </p:nvSpPr>
            <p:spPr bwMode="auto">
              <a:xfrm>
                <a:off x="3424" y="2535"/>
                <a:ext cx="163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3390" name="Line 94"/>
              <p:cNvSpPr>
                <a:spLocks noChangeShapeType="1"/>
              </p:cNvSpPr>
              <p:nvPr/>
            </p:nvSpPr>
            <p:spPr bwMode="auto">
              <a:xfrm>
                <a:off x="3424" y="2795"/>
                <a:ext cx="163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3391" name="Line 95"/>
              <p:cNvSpPr>
                <a:spLocks noChangeShapeType="1"/>
              </p:cNvSpPr>
              <p:nvPr/>
            </p:nvSpPr>
            <p:spPr bwMode="auto">
              <a:xfrm>
                <a:off x="3424" y="1979"/>
                <a:ext cx="0" cy="81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3392" name="Line 96"/>
              <p:cNvSpPr>
                <a:spLocks noChangeShapeType="1"/>
              </p:cNvSpPr>
              <p:nvPr/>
            </p:nvSpPr>
            <p:spPr bwMode="auto">
              <a:xfrm>
                <a:off x="3832" y="1979"/>
                <a:ext cx="0" cy="8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3393" name="Line 97"/>
              <p:cNvSpPr>
                <a:spLocks noChangeShapeType="1"/>
              </p:cNvSpPr>
              <p:nvPr/>
            </p:nvSpPr>
            <p:spPr bwMode="auto">
              <a:xfrm>
                <a:off x="4241" y="1979"/>
                <a:ext cx="0" cy="8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3394" name="Line 98"/>
              <p:cNvSpPr>
                <a:spLocks noChangeShapeType="1"/>
              </p:cNvSpPr>
              <p:nvPr/>
            </p:nvSpPr>
            <p:spPr bwMode="auto">
              <a:xfrm>
                <a:off x="4649" y="1979"/>
                <a:ext cx="0" cy="8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3395" name="Line 99"/>
              <p:cNvSpPr>
                <a:spLocks noChangeShapeType="1"/>
              </p:cNvSpPr>
              <p:nvPr/>
            </p:nvSpPr>
            <p:spPr bwMode="auto">
              <a:xfrm>
                <a:off x="5057" y="1979"/>
                <a:ext cx="0" cy="81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3396" name="Line 100"/>
              <p:cNvSpPr>
                <a:spLocks noChangeShapeType="1"/>
              </p:cNvSpPr>
              <p:nvPr/>
            </p:nvSpPr>
            <p:spPr bwMode="auto">
              <a:xfrm flipH="1" flipV="1">
                <a:off x="3107" y="1616"/>
                <a:ext cx="317" cy="36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3397" name="Group 101"/>
            <p:cNvGrpSpPr>
              <a:grpSpLocks/>
            </p:cNvGrpSpPr>
            <p:nvPr/>
          </p:nvGrpSpPr>
          <p:grpSpPr bwMode="auto">
            <a:xfrm>
              <a:off x="3264" y="2298"/>
              <a:ext cx="1140" cy="768"/>
              <a:chOff x="2764" y="1434"/>
              <a:chExt cx="1140" cy="768"/>
            </a:xfrm>
          </p:grpSpPr>
          <p:sp>
            <p:nvSpPr>
              <p:cNvPr id="183398" name="Rectangle 102"/>
              <p:cNvSpPr>
                <a:spLocks noChangeArrowheads="1"/>
              </p:cNvSpPr>
              <p:nvPr/>
            </p:nvSpPr>
            <p:spPr bwMode="auto">
              <a:xfrm>
                <a:off x="2764" y="1679"/>
                <a:ext cx="552" cy="5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kumimoji="0" lang="zh-CN" altLang="en-US">
                    <a:latin typeface="华文新魏" pitchFamily="2" charset="-122"/>
                    <a:ea typeface="华文新魏" pitchFamily="2" charset="-122"/>
                  </a:rPr>
                  <a:t>质蕴</a:t>
                </a:r>
              </a:p>
              <a:p>
                <a:r>
                  <a:rPr kumimoji="0" lang="zh-CN" altLang="en-US">
                    <a:latin typeface="华文新魏" pitchFamily="2" charset="-122"/>
                    <a:ea typeface="华文新魏" pitchFamily="2" charset="-122"/>
                  </a:rPr>
                  <a:t>涵项 </a:t>
                </a:r>
              </a:p>
            </p:txBody>
          </p:sp>
          <p:sp>
            <p:nvSpPr>
              <p:cNvPr id="183399" name="Rectangle 103"/>
              <p:cNvSpPr>
                <a:spLocks noChangeArrowheads="1"/>
              </p:cNvSpPr>
              <p:nvPr/>
            </p:nvSpPr>
            <p:spPr bwMode="auto">
              <a:xfrm>
                <a:off x="3152" y="1434"/>
                <a:ext cx="75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kumimoji="0" lang="zh-CN" altLang="en-US">
                    <a:latin typeface="华文新魏" pitchFamily="2" charset="-122"/>
                    <a:ea typeface="华文新魏" pitchFamily="2" charset="-122"/>
                  </a:rPr>
                  <a:t>最小项 </a:t>
                </a:r>
              </a:p>
            </p:txBody>
          </p:sp>
        </p:grpSp>
        <p:grpSp>
          <p:nvGrpSpPr>
            <p:cNvPr id="183400" name="Group 104"/>
            <p:cNvGrpSpPr>
              <a:grpSpLocks/>
            </p:cNvGrpSpPr>
            <p:nvPr/>
          </p:nvGrpSpPr>
          <p:grpSpPr bwMode="auto">
            <a:xfrm>
              <a:off x="3669" y="2525"/>
              <a:ext cx="1921" cy="1108"/>
              <a:chOff x="3169" y="1661"/>
              <a:chExt cx="1921" cy="1108"/>
            </a:xfrm>
          </p:grpSpPr>
          <p:sp>
            <p:nvSpPr>
              <p:cNvPr id="183401" name="Rectangle 105"/>
              <p:cNvSpPr>
                <a:spLocks noChangeArrowheads="1"/>
              </p:cNvSpPr>
              <p:nvPr/>
            </p:nvSpPr>
            <p:spPr bwMode="auto">
              <a:xfrm>
                <a:off x="3473" y="1661"/>
                <a:ext cx="34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zh-CN" b="1">
                    <a:cs typeface="Times New Roman" pitchFamily="18" charset="0"/>
                  </a:rPr>
                  <a:t>m</a:t>
                </a:r>
                <a:r>
                  <a:rPr kumimoji="0" lang="en-US" altLang="zh-CN" b="1" baseline="-30000"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183402" name="Rectangle 106"/>
              <p:cNvSpPr>
                <a:spLocks noChangeArrowheads="1"/>
              </p:cNvSpPr>
              <p:nvPr/>
            </p:nvSpPr>
            <p:spPr bwMode="auto">
              <a:xfrm>
                <a:off x="3881" y="1661"/>
                <a:ext cx="34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zh-CN" b="1">
                    <a:cs typeface="Times New Roman" pitchFamily="18" charset="0"/>
                  </a:rPr>
                  <a:t>m</a:t>
                </a:r>
                <a:r>
                  <a:rPr kumimoji="0" lang="en-US" altLang="zh-CN" b="1" baseline="-30000">
                    <a:cs typeface="Times New Roman" pitchFamily="18" charset="0"/>
                  </a:rPr>
                  <a:t>4</a:t>
                </a:r>
              </a:p>
            </p:txBody>
          </p:sp>
          <p:sp>
            <p:nvSpPr>
              <p:cNvPr id="183403" name="Rectangle 107"/>
              <p:cNvSpPr>
                <a:spLocks noChangeArrowheads="1"/>
              </p:cNvSpPr>
              <p:nvPr/>
            </p:nvSpPr>
            <p:spPr bwMode="auto">
              <a:xfrm>
                <a:off x="4301" y="1661"/>
                <a:ext cx="34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zh-CN" b="1">
                    <a:cs typeface="Times New Roman" pitchFamily="18" charset="0"/>
                  </a:rPr>
                  <a:t>m</a:t>
                </a:r>
                <a:r>
                  <a:rPr kumimoji="0" lang="en-US" altLang="zh-CN" b="1" baseline="-30000">
                    <a:cs typeface="Times New Roman" pitchFamily="18" charset="0"/>
                  </a:rPr>
                  <a:t>6</a:t>
                </a:r>
              </a:p>
            </p:txBody>
          </p:sp>
          <p:grpSp>
            <p:nvGrpSpPr>
              <p:cNvPr id="183404" name="Group 108"/>
              <p:cNvGrpSpPr>
                <a:grpSpLocks/>
              </p:cNvGrpSpPr>
              <p:nvPr/>
            </p:nvGrpSpPr>
            <p:grpSpPr bwMode="auto">
              <a:xfrm>
                <a:off x="3169" y="1979"/>
                <a:ext cx="299" cy="790"/>
                <a:chOff x="3214" y="1933"/>
                <a:chExt cx="299" cy="790"/>
              </a:xfrm>
            </p:grpSpPr>
            <p:sp>
              <p:nvSpPr>
                <p:cNvPr id="183405" name="Rectangle 109"/>
                <p:cNvSpPr>
                  <a:spLocks noChangeArrowheads="1"/>
                </p:cNvSpPr>
                <p:nvPr/>
              </p:nvSpPr>
              <p:spPr bwMode="auto">
                <a:xfrm>
                  <a:off x="3214" y="1933"/>
                  <a:ext cx="29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0" lang="en-US" altLang="zh-CN" b="1">
                      <a:cs typeface="Times New Roman" pitchFamily="18" charset="0"/>
                    </a:rPr>
                    <a:t>P</a:t>
                  </a:r>
                  <a:r>
                    <a:rPr kumimoji="0" lang="en-US" altLang="zh-CN" b="1" baseline="-30000">
                      <a:cs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183406" name="Rectangle 110"/>
                <p:cNvSpPr>
                  <a:spLocks noChangeArrowheads="1"/>
                </p:cNvSpPr>
                <p:nvPr/>
              </p:nvSpPr>
              <p:spPr bwMode="auto">
                <a:xfrm>
                  <a:off x="3214" y="2175"/>
                  <a:ext cx="29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0" lang="en-US" altLang="zh-CN" b="1">
                      <a:cs typeface="Times New Roman" pitchFamily="18" charset="0"/>
                    </a:rPr>
                    <a:t>P</a:t>
                  </a:r>
                  <a:r>
                    <a:rPr kumimoji="0" lang="en-US" altLang="zh-CN" b="1" baseline="-30000">
                      <a:cs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183407" name="Rectangle 111"/>
                <p:cNvSpPr>
                  <a:spLocks noChangeArrowheads="1"/>
                </p:cNvSpPr>
                <p:nvPr/>
              </p:nvSpPr>
              <p:spPr bwMode="auto">
                <a:xfrm>
                  <a:off x="3214" y="2432"/>
                  <a:ext cx="29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0" lang="en-US" altLang="zh-CN" b="1">
                      <a:cs typeface="Times New Roman" pitchFamily="18" charset="0"/>
                    </a:rPr>
                    <a:t>P</a:t>
                  </a:r>
                  <a:r>
                    <a:rPr kumimoji="0" lang="en-US" altLang="zh-CN" b="1" baseline="-30000">
                      <a:cs typeface="Times New Roman" pitchFamily="18" charset="0"/>
                    </a:rPr>
                    <a:t>3</a:t>
                  </a:r>
                </a:p>
              </p:txBody>
            </p:sp>
          </p:grpSp>
          <p:sp>
            <p:nvSpPr>
              <p:cNvPr id="183408" name="Rectangle 112"/>
              <p:cNvSpPr>
                <a:spLocks noChangeArrowheads="1"/>
              </p:cNvSpPr>
              <p:nvPr/>
            </p:nvSpPr>
            <p:spPr bwMode="auto">
              <a:xfrm>
                <a:off x="4683" y="1661"/>
                <a:ext cx="40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zh-CN" b="1">
                    <a:cs typeface="Times New Roman" pitchFamily="18" charset="0"/>
                  </a:rPr>
                  <a:t>m</a:t>
                </a:r>
                <a:r>
                  <a:rPr kumimoji="0" lang="en-US" altLang="zh-CN" b="1" baseline="-30000">
                    <a:cs typeface="Times New Roman" pitchFamily="18" charset="0"/>
                  </a:rPr>
                  <a:t>10</a:t>
                </a:r>
              </a:p>
            </p:txBody>
          </p:sp>
        </p:grpSp>
        <p:sp>
          <p:nvSpPr>
            <p:cNvPr id="183409" name="Text Box 113"/>
            <p:cNvSpPr txBox="1">
              <a:spLocks noChangeArrowheads="1"/>
            </p:cNvSpPr>
            <p:nvPr/>
          </p:nvSpPr>
          <p:spPr bwMode="auto">
            <a:xfrm>
              <a:off x="4416" y="2208"/>
              <a:ext cx="77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>
                  <a:latin typeface="Tahoma" pitchFamily="34" charset="0"/>
                </a:rPr>
                <a:t>表</a:t>
              </a:r>
              <a:r>
                <a:rPr kumimoji="0" lang="en-US" altLang="zh-CN">
                  <a:latin typeface="Tahoma" pitchFamily="34" charset="0"/>
                </a:rPr>
                <a:t>VI</a:t>
              </a:r>
            </a:p>
          </p:txBody>
        </p:sp>
      </p:grpSp>
      <p:sp>
        <p:nvSpPr>
          <p:cNvPr id="183413" name="AutoShape 117"/>
          <p:cNvSpPr>
            <a:spLocks noChangeArrowheads="1"/>
          </p:cNvSpPr>
          <p:nvPr/>
        </p:nvSpPr>
        <p:spPr bwMode="auto">
          <a:xfrm>
            <a:off x="4724400" y="5486400"/>
            <a:ext cx="1274763" cy="309563"/>
          </a:xfrm>
          <a:prstGeom prst="rightArrow">
            <a:avLst>
              <a:gd name="adj1" fmla="val 50000"/>
              <a:gd name="adj2" fmla="val 10294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1398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1833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1833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183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183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183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83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01" grpId="0" autoUpdateAnimBg="0"/>
      <p:bldP spid="183360" grpId="0" animBg="1"/>
      <p:bldP spid="183361" grpId="0" animBg="1"/>
      <p:bldP spid="183362" grpId="0" animBg="1"/>
      <p:bldP spid="183363" grpId="0" animBg="1"/>
      <p:bldP spid="183366" grpId="0" autoUpdateAnimBg="0"/>
      <p:bldP spid="183413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BAF61-88E3-4203-A0F7-6E0B4117E688}" type="slidenum">
              <a:rPr lang="en-US" altLang="zh-CN">
                <a:latin typeface="+mn-ea"/>
                <a:ea typeface="+mn-ea"/>
              </a:rPr>
              <a:pPr/>
              <a:t>72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184428" name="Rectangle 108"/>
          <p:cNvSpPr>
            <a:spLocks noChangeArrowheads="1"/>
          </p:cNvSpPr>
          <p:nvPr/>
        </p:nvSpPr>
        <p:spPr bwMode="auto">
          <a:xfrm>
            <a:off x="304800" y="833864"/>
            <a:ext cx="7924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476250" indent="-476250"/>
            <a:r>
              <a:rPr kumimoji="0" lang="en-US" altLang="zh-CN">
                <a:latin typeface="华文新魏" pitchFamily="2" charset="-122"/>
                <a:ea typeface="华文新魏" pitchFamily="2" charset="-122"/>
              </a:rPr>
              <a:t>4</a:t>
            </a: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）重复进行“行列消去”和“行消去”，直到消去全部的质蕴涵项为止。</a:t>
            </a:r>
            <a:endParaRPr lang="zh-CN" altLang="en-US" sz="3200">
              <a:latin typeface="华文新魏" pitchFamily="2" charset="-122"/>
              <a:ea typeface="华文新魏" pitchFamily="2" charset="-122"/>
              <a:cs typeface="Times New Roman" pitchFamily="18" charset="0"/>
            </a:endParaRPr>
          </a:p>
        </p:txBody>
      </p:sp>
      <p:sp>
        <p:nvSpPr>
          <p:cNvPr id="184518" name="Line 198"/>
          <p:cNvSpPr>
            <a:spLocks noChangeShapeType="1"/>
          </p:cNvSpPr>
          <p:nvPr/>
        </p:nvSpPr>
        <p:spPr bwMode="auto">
          <a:xfrm>
            <a:off x="1600200" y="5181600"/>
            <a:ext cx="2819400" cy="0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84519" name="Line 199"/>
          <p:cNvSpPr>
            <a:spLocks noChangeShapeType="1"/>
          </p:cNvSpPr>
          <p:nvPr/>
        </p:nvSpPr>
        <p:spPr bwMode="auto">
          <a:xfrm>
            <a:off x="1676400" y="4724400"/>
            <a:ext cx="2819400" cy="0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84520" name="Line 200"/>
          <p:cNvSpPr>
            <a:spLocks noChangeShapeType="1"/>
          </p:cNvSpPr>
          <p:nvPr/>
        </p:nvSpPr>
        <p:spPr bwMode="auto">
          <a:xfrm flipH="1">
            <a:off x="4038600" y="3886200"/>
            <a:ext cx="1524000" cy="762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84521" name="Line 201"/>
          <p:cNvSpPr>
            <a:spLocks noChangeShapeType="1"/>
          </p:cNvSpPr>
          <p:nvPr/>
        </p:nvSpPr>
        <p:spPr bwMode="auto">
          <a:xfrm flipH="1">
            <a:off x="2667000" y="3429000"/>
            <a:ext cx="2590800" cy="16002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84522" name="Line 202"/>
          <p:cNvSpPr>
            <a:spLocks noChangeShapeType="1"/>
          </p:cNvSpPr>
          <p:nvPr/>
        </p:nvSpPr>
        <p:spPr bwMode="auto">
          <a:xfrm>
            <a:off x="2667000" y="4191000"/>
            <a:ext cx="0" cy="1219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84523" name="Line 203"/>
          <p:cNvSpPr>
            <a:spLocks noChangeShapeType="1"/>
          </p:cNvSpPr>
          <p:nvPr/>
        </p:nvSpPr>
        <p:spPr bwMode="auto">
          <a:xfrm>
            <a:off x="3886200" y="4191000"/>
            <a:ext cx="0" cy="1219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84524" name="Line 204"/>
          <p:cNvSpPr>
            <a:spLocks noChangeShapeType="1"/>
          </p:cNvSpPr>
          <p:nvPr/>
        </p:nvSpPr>
        <p:spPr bwMode="auto">
          <a:xfrm>
            <a:off x="1981200" y="4191000"/>
            <a:ext cx="0" cy="1219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84525" name="Line 205"/>
          <p:cNvSpPr>
            <a:spLocks noChangeShapeType="1"/>
          </p:cNvSpPr>
          <p:nvPr/>
        </p:nvSpPr>
        <p:spPr bwMode="auto">
          <a:xfrm>
            <a:off x="3276600" y="4191000"/>
            <a:ext cx="0" cy="12192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84526" name="Rectangle 206"/>
          <p:cNvSpPr>
            <a:spLocks noChangeArrowheads="1"/>
          </p:cNvSpPr>
          <p:nvPr/>
        </p:nvSpPr>
        <p:spPr bwMode="auto">
          <a:xfrm>
            <a:off x="762000" y="1794302"/>
            <a:ext cx="69215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0" lang="en-US" altLang="zh-CN">
                <a:latin typeface="华文新魏" pitchFamily="2" charset="-122"/>
                <a:ea typeface="华文新魏" pitchFamily="2" charset="-122"/>
              </a:rPr>
              <a:t>P</a:t>
            </a:r>
            <a:r>
              <a:rPr kumimoji="0" lang="en-US" altLang="zh-CN" baseline="-30000">
                <a:latin typeface="华文新魏" pitchFamily="2" charset="-122"/>
                <a:ea typeface="华文新魏" pitchFamily="2" charset="-122"/>
              </a:rPr>
              <a:t>2</a:t>
            </a:r>
            <a:r>
              <a:rPr kumimoji="0" lang="en-US" altLang="zh-CN">
                <a:latin typeface="华文新魏" pitchFamily="2" charset="-122"/>
                <a:ea typeface="华文新魏" pitchFamily="2" charset="-122"/>
              </a:rPr>
              <a:t>,P</a:t>
            </a:r>
            <a:r>
              <a:rPr kumimoji="0" lang="en-US" altLang="zh-CN" baseline="-30000">
                <a:latin typeface="华文新魏" pitchFamily="2" charset="-122"/>
                <a:ea typeface="华文新魏" pitchFamily="2" charset="-122"/>
              </a:rPr>
              <a:t>3</a:t>
            </a: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为必要质蕴涵项，保留并消去</a:t>
            </a:r>
            <a:r>
              <a:rPr kumimoji="0" lang="en-US" altLang="zh-CN">
                <a:latin typeface="华文新魏" pitchFamily="2" charset="-122"/>
                <a:ea typeface="华文新魏" pitchFamily="2" charset="-122"/>
              </a:rPr>
              <a:t>P</a:t>
            </a:r>
            <a:r>
              <a:rPr kumimoji="0" lang="en-US" altLang="zh-CN" baseline="-30000">
                <a:latin typeface="华文新魏" pitchFamily="2" charset="-122"/>
                <a:ea typeface="华文新魏" pitchFamily="2" charset="-122"/>
              </a:rPr>
              <a:t>2</a:t>
            </a:r>
            <a:r>
              <a:rPr kumimoji="0" lang="en-US" altLang="zh-CN">
                <a:latin typeface="华文新魏" pitchFamily="2" charset="-122"/>
                <a:ea typeface="华文新魏" pitchFamily="2" charset="-122"/>
              </a:rPr>
              <a:t>,P</a:t>
            </a:r>
            <a:r>
              <a:rPr kumimoji="0" lang="en-US" altLang="zh-CN" baseline="-30000">
                <a:latin typeface="华文新魏" pitchFamily="2" charset="-122"/>
                <a:ea typeface="华文新魏" pitchFamily="2" charset="-122"/>
              </a:rPr>
              <a:t>3</a:t>
            </a: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和</a:t>
            </a:r>
            <a:r>
              <a:rPr kumimoji="0" lang="en-US" altLang="zh-CN" sz="2000">
                <a:latin typeface="华文新魏" pitchFamily="2" charset="-122"/>
                <a:ea typeface="华文新魏" pitchFamily="2" charset="-122"/>
              </a:rPr>
              <a:t>m</a:t>
            </a:r>
            <a:r>
              <a:rPr kumimoji="0" lang="en-US" altLang="zh-CN" sz="2000" baseline="-30000">
                <a:latin typeface="华文新魏" pitchFamily="2" charset="-122"/>
                <a:ea typeface="华文新魏" pitchFamily="2" charset="-122"/>
              </a:rPr>
              <a:t>2</a:t>
            </a:r>
            <a:r>
              <a:rPr kumimoji="0" lang="en-US" altLang="zh-CN" sz="2000">
                <a:latin typeface="华文新魏" pitchFamily="2" charset="-122"/>
                <a:ea typeface="华文新魏" pitchFamily="2" charset="-122"/>
              </a:rPr>
              <a:t>, m</a:t>
            </a:r>
            <a:r>
              <a:rPr kumimoji="0" lang="en-US" altLang="zh-CN" sz="2000" baseline="-30000">
                <a:latin typeface="华文新魏" pitchFamily="2" charset="-122"/>
                <a:ea typeface="华文新魏" pitchFamily="2" charset="-122"/>
              </a:rPr>
              <a:t>4</a:t>
            </a:r>
            <a:r>
              <a:rPr kumimoji="0" lang="en-US" altLang="zh-CN" sz="2000">
                <a:latin typeface="华文新魏" pitchFamily="2" charset="-122"/>
                <a:ea typeface="华文新魏" pitchFamily="2" charset="-122"/>
              </a:rPr>
              <a:t>, m</a:t>
            </a:r>
            <a:r>
              <a:rPr kumimoji="0" lang="en-US" altLang="zh-CN" sz="2000" baseline="-30000">
                <a:latin typeface="华文新魏" pitchFamily="2" charset="-122"/>
                <a:ea typeface="华文新魏" pitchFamily="2" charset="-122"/>
              </a:rPr>
              <a:t>6</a:t>
            </a:r>
            <a:r>
              <a:rPr kumimoji="0" lang="en-US" altLang="zh-CN" sz="2000">
                <a:latin typeface="华文新魏" pitchFamily="2" charset="-122"/>
                <a:ea typeface="华文新魏" pitchFamily="2" charset="-122"/>
              </a:rPr>
              <a:t>, m</a:t>
            </a:r>
            <a:r>
              <a:rPr kumimoji="0" lang="en-US" altLang="zh-CN" sz="2000" baseline="-30000">
                <a:latin typeface="华文新魏" pitchFamily="2" charset="-122"/>
                <a:ea typeface="华文新魏" pitchFamily="2" charset="-122"/>
              </a:rPr>
              <a:t>10</a:t>
            </a: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列。算法结束。</a:t>
            </a:r>
          </a:p>
        </p:txBody>
      </p:sp>
      <p:sp>
        <p:nvSpPr>
          <p:cNvPr id="184527" name="Rectangle 207"/>
          <p:cNvSpPr>
            <a:spLocks noChangeArrowheads="1"/>
          </p:cNvSpPr>
          <p:nvPr/>
        </p:nvSpPr>
        <p:spPr bwMode="auto">
          <a:xfrm>
            <a:off x="5257800" y="3123596"/>
            <a:ext cx="364648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直观来看：因</a:t>
            </a:r>
            <a:r>
              <a:rPr kumimoji="0" lang="en-US" altLang="zh-CN">
                <a:latin typeface="华文新魏" pitchFamily="2" charset="-122"/>
                <a:ea typeface="华文新魏" pitchFamily="2" charset="-122"/>
              </a:rPr>
              <a:t>P</a:t>
            </a:r>
            <a:r>
              <a:rPr kumimoji="0" lang="en-US" altLang="zh-CN" baseline="-30000">
                <a:latin typeface="华文新魏" pitchFamily="2" charset="-122"/>
                <a:ea typeface="华文新魏" pitchFamily="2" charset="-122"/>
              </a:rPr>
              <a:t>2</a:t>
            </a:r>
            <a:r>
              <a:rPr kumimoji="0" lang="en-US" altLang="zh-CN">
                <a:latin typeface="华文新魏" pitchFamily="2" charset="-122"/>
                <a:ea typeface="华文新魏" pitchFamily="2" charset="-122"/>
              </a:rPr>
              <a:t>,P</a:t>
            </a:r>
            <a:r>
              <a:rPr kumimoji="0" lang="en-US" altLang="zh-CN" baseline="-30000">
                <a:latin typeface="华文新魏" pitchFamily="2" charset="-122"/>
                <a:ea typeface="华文新魏" pitchFamily="2" charset="-122"/>
              </a:rPr>
              <a:t>3</a:t>
            </a: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蕴涵了表</a:t>
            </a:r>
            <a:r>
              <a:rPr kumimoji="0" lang="en-US" altLang="zh-CN">
                <a:latin typeface="华文新魏" pitchFamily="2" charset="-122"/>
                <a:ea typeface="华文新魏" pitchFamily="2" charset="-122"/>
              </a:rPr>
              <a:t>VI</a:t>
            </a: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中所列全部</a:t>
            </a:r>
            <a:r>
              <a:rPr kumimoji="0" lang="en-US" altLang="zh-CN" sz="2000">
                <a:latin typeface="华文新魏" pitchFamily="2" charset="-122"/>
                <a:ea typeface="华文新魏" pitchFamily="2" charset="-122"/>
              </a:rPr>
              <a:t>m</a:t>
            </a:r>
            <a:r>
              <a:rPr kumimoji="0" lang="zh-CN" altLang="en-US" sz="2000">
                <a:latin typeface="华文新魏" pitchFamily="2" charset="-122"/>
                <a:ea typeface="华文新魏" pitchFamily="2" charset="-122"/>
              </a:rPr>
              <a:t>项（</a:t>
            </a:r>
            <a:r>
              <a:rPr kumimoji="0" lang="en-US" altLang="zh-CN" sz="2000">
                <a:latin typeface="华文新魏" pitchFamily="2" charset="-122"/>
                <a:ea typeface="华文新魏" pitchFamily="2" charset="-122"/>
              </a:rPr>
              <a:t>m</a:t>
            </a:r>
            <a:r>
              <a:rPr kumimoji="0" lang="en-US" altLang="zh-CN" sz="2000" baseline="-30000">
                <a:latin typeface="华文新魏" pitchFamily="2" charset="-122"/>
                <a:ea typeface="华文新魏" pitchFamily="2" charset="-122"/>
              </a:rPr>
              <a:t>2</a:t>
            </a:r>
            <a:r>
              <a:rPr kumimoji="0" lang="en-US" altLang="zh-CN" sz="2000">
                <a:latin typeface="华文新魏" pitchFamily="2" charset="-122"/>
                <a:ea typeface="华文新魏" pitchFamily="2" charset="-122"/>
              </a:rPr>
              <a:t>, m</a:t>
            </a:r>
            <a:r>
              <a:rPr kumimoji="0" lang="en-US" altLang="zh-CN" sz="2000" baseline="-30000">
                <a:latin typeface="华文新魏" pitchFamily="2" charset="-122"/>
                <a:ea typeface="华文新魏" pitchFamily="2" charset="-122"/>
              </a:rPr>
              <a:t>4</a:t>
            </a:r>
            <a:r>
              <a:rPr kumimoji="0" lang="en-US" altLang="zh-CN" sz="2000">
                <a:latin typeface="华文新魏" pitchFamily="2" charset="-122"/>
                <a:ea typeface="华文新魏" pitchFamily="2" charset="-122"/>
              </a:rPr>
              <a:t>, m</a:t>
            </a:r>
            <a:r>
              <a:rPr kumimoji="0" lang="en-US" altLang="zh-CN" sz="2000" baseline="-30000">
                <a:latin typeface="华文新魏" pitchFamily="2" charset="-122"/>
                <a:ea typeface="华文新魏" pitchFamily="2" charset="-122"/>
              </a:rPr>
              <a:t>6</a:t>
            </a:r>
            <a:r>
              <a:rPr kumimoji="0" lang="en-US" altLang="zh-CN" sz="2000">
                <a:latin typeface="华文新魏" pitchFamily="2" charset="-122"/>
                <a:ea typeface="华文新魏" pitchFamily="2" charset="-122"/>
              </a:rPr>
              <a:t>, m</a:t>
            </a:r>
            <a:r>
              <a:rPr kumimoji="0" lang="en-US" altLang="zh-CN" sz="2000" baseline="-30000">
                <a:latin typeface="华文新魏" pitchFamily="2" charset="-122"/>
                <a:ea typeface="华文新魏" pitchFamily="2" charset="-122"/>
              </a:rPr>
              <a:t>10</a:t>
            </a:r>
            <a:r>
              <a:rPr kumimoji="0" lang="en-US" altLang="zh-CN">
                <a:latin typeface="华文新魏" pitchFamily="2" charset="-122"/>
                <a:ea typeface="华文新魏" pitchFamily="2" charset="-122"/>
              </a:rPr>
              <a:t>)</a:t>
            </a: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，故</a:t>
            </a:r>
            <a:r>
              <a:rPr kumimoji="0" lang="en-US" altLang="zh-CN">
                <a:latin typeface="华文新魏" pitchFamily="2" charset="-122"/>
                <a:ea typeface="华文新魏" pitchFamily="2" charset="-122"/>
              </a:rPr>
              <a:t>P</a:t>
            </a:r>
            <a:r>
              <a:rPr kumimoji="0" lang="en-US" altLang="zh-CN" baseline="-30000">
                <a:latin typeface="华文新魏" pitchFamily="2" charset="-122"/>
                <a:ea typeface="华文新魏" pitchFamily="2" charset="-122"/>
              </a:rPr>
              <a:t>1</a:t>
            </a: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为非必要质蕴涵项 </a:t>
            </a:r>
          </a:p>
        </p:txBody>
      </p:sp>
      <p:grpSp>
        <p:nvGrpSpPr>
          <p:cNvPr id="184531" name="Group 211"/>
          <p:cNvGrpSpPr>
            <a:grpSpLocks/>
          </p:cNvGrpSpPr>
          <p:nvPr/>
        </p:nvGrpSpPr>
        <p:grpSpPr bwMode="auto">
          <a:xfrm>
            <a:off x="608743" y="5867395"/>
            <a:ext cx="8295545" cy="542925"/>
            <a:chOff x="368" y="3696"/>
            <a:chExt cx="4864" cy="342"/>
          </a:xfrm>
        </p:grpSpPr>
        <p:sp>
          <p:nvSpPr>
            <p:cNvPr id="184529" name="Rectangle 209"/>
            <p:cNvSpPr>
              <a:spLocks noChangeArrowheads="1"/>
            </p:cNvSpPr>
            <p:nvPr/>
          </p:nvSpPr>
          <p:spPr bwMode="auto">
            <a:xfrm>
              <a:off x="368" y="3696"/>
              <a:ext cx="11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r>
                <a:rPr kumimoji="0" lang="zh-CN" altLang="en-US" dirty="0">
                  <a:latin typeface="华文新魏" pitchFamily="2" charset="-122"/>
                  <a:ea typeface="华文新魏" pitchFamily="2" charset="-122"/>
                </a:rPr>
                <a:t>化简结果为：</a:t>
              </a:r>
            </a:p>
          </p:txBody>
        </p:sp>
        <p:graphicFrame>
          <p:nvGraphicFramePr>
            <p:cNvPr id="184530" name="Object 2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7680732"/>
                </p:ext>
              </p:extLst>
            </p:nvPr>
          </p:nvGraphicFramePr>
          <p:xfrm>
            <a:off x="1428" y="3732"/>
            <a:ext cx="3804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07" name="Equation" r:id="rId3" imgW="3340080" imgH="266400" progId="Equation.DSMT4">
                    <p:embed/>
                  </p:oleObj>
                </mc:Choice>
                <mc:Fallback>
                  <p:oleObj name="Equation" r:id="rId3" imgW="3340080" imgH="266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8" y="3732"/>
                          <a:ext cx="3804" cy="30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474" name="Group 154"/>
          <p:cNvGrpSpPr>
            <a:grpSpLocks/>
          </p:cNvGrpSpPr>
          <p:nvPr/>
        </p:nvGrpSpPr>
        <p:grpSpPr bwMode="auto">
          <a:xfrm>
            <a:off x="609601" y="3048000"/>
            <a:ext cx="3640138" cy="2303463"/>
            <a:chOff x="3264" y="2208"/>
            <a:chExt cx="2293" cy="1451"/>
          </a:xfrm>
        </p:grpSpPr>
        <p:grpSp>
          <p:nvGrpSpPr>
            <p:cNvPr id="184475" name="Group 155"/>
            <p:cNvGrpSpPr>
              <a:grpSpLocks/>
            </p:cNvGrpSpPr>
            <p:nvPr/>
          </p:nvGrpSpPr>
          <p:grpSpPr bwMode="auto">
            <a:xfrm>
              <a:off x="4060" y="2933"/>
              <a:ext cx="1316" cy="681"/>
              <a:chOff x="3560" y="2069"/>
              <a:chExt cx="1316" cy="681"/>
            </a:xfrm>
          </p:grpSpPr>
          <p:sp>
            <p:nvSpPr>
              <p:cNvPr id="184476" name="AutoShape 156"/>
              <p:cNvSpPr>
                <a:spLocks noChangeArrowheads="1"/>
              </p:cNvSpPr>
              <p:nvPr/>
            </p:nvSpPr>
            <p:spPr bwMode="auto">
              <a:xfrm>
                <a:off x="3969" y="2614"/>
                <a:ext cx="136" cy="13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184477" name="AutoShape 157"/>
              <p:cNvSpPr>
                <a:spLocks noChangeArrowheads="1"/>
              </p:cNvSpPr>
              <p:nvPr/>
            </p:nvSpPr>
            <p:spPr bwMode="auto">
              <a:xfrm>
                <a:off x="4377" y="2069"/>
                <a:ext cx="136" cy="13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184478" name="AutoShape 158"/>
              <p:cNvSpPr>
                <a:spLocks noChangeArrowheads="1"/>
              </p:cNvSpPr>
              <p:nvPr/>
            </p:nvSpPr>
            <p:spPr bwMode="auto">
              <a:xfrm>
                <a:off x="3560" y="2069"/>
                <a:ext cx="136" cy="13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184479" name="AutoShape 159"/>
              <p:cNvSpPr>
                <a:spLocks noChangeArrowheads="1"/>
              </p:cNvSpPr>
              <p:nvPr/>
            </p:nvSpPr>
            <p:spPr bwMode="auto">
              <a:xfrm>
                <a:off x="4740" y="2341"/>
                <a:ext cx="136" cy="13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184480" name="AutoShape 160"/>
              <p:cNvSpPr>
                <a:spLocks noChangeArrowheads="1"/>
              </p:cNvSpPr>
              <p:nvPr/>
            </p:nvSpPr>
            <p:spPr bwMode="auto">
              <a:xfrm>
                <a:off x="3560" y="2341"/>
                <a:ext cx="136" cy="13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184481" name="AutoShape 161"/>
              <p:cNvSpPr>
                <a:spLocks noChangeArrowheads="1"/>
              </p:cNvSpPr>
              <p:nvPr/>
            </p:nvSpPr>
            <p:spPr bwMode="auto">
              <a:xfrm>
                <a:off x="4377" y="2614"/>
                <a:ext cx="136" cy="13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184482" name="Group 162"/>
            <p:cNvGrpSpPr>
              <a:grpSpLocks/>
            </p:cNvGrpSpPr>
            <p:nvPr/>
          </p:nvGrpSpPr>
          <p:grpSpPr bwMode="auto">
            <a:xfrm>
              <a:off x="3607" y="2480"/>
              <a:ext cx="1950" cy="1179"/>
              <a:chOff x="3107" y="1616"/>
              <a:chExt cx="1950" cy="1179"/>
            </a:xfrm>
          </p:grpSpPr>
          <p:sp>
            <p:nvSpPr>
              <p:cNvPr id="184483" name="Rectangle 163"/>
              <p:cNvSpPr>
                <a:spLocks noChangeArrowheads="1"/>
              </p:cNvSpPr>
              <p:nvPr/>
            </p:nvSpPr>
            <p:spPr bwMode="auto">
              <a:xfrm>
                <a:off x="4649" y="2535"/>
                <a:ext cx="408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000">
                  <a:latin typeface="+mn-ea"/>
                  <a:ea typeface="+mn-ea"/>
                </a:endParaRPr>
              </a:p>
            </p:txBody>
          </p:sp>
          <p:sp>
            <p:nvSpPr>
              <p:cNvPr id="184484" name="Rectangle 164"/>
              <p:cNvSpPr>
                <a:spLocks noChangeArrowheads="1"/>
              </p:cNvSpPr>
              <p:nvPr/>
            </p:nvSpPr>
            <p:spPr bwMode="auto">
              <a:xfrm>
                <a:off x="4241" y="2535"/>
                <a:ext cx="408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000">
                  <a:latin typeface="+mn-ea"/>
                  <a:ea typeface="+mn-ea"/>
                </a:endParaRPr>
              </a:p>
            </p:txBody>
          </p:sp>
          <p:sp>
            <p:nvSpPr>
              <p:cNvPr id="184485" name="Rectangle 165"/>
              <p:cNvSpPr>
                <a:spLocks noChangeArrowheads="1"/>
              </p:cNvSpPr>
              <p:nvPr/>
            </p:nvSpPr>
            <p:spPr bwMode="auto">
              <a:xfrm>
                <a:off x="3832" y="2535"/>
                <a:ext cx="409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000">
                  <a:latin typeface="+mn-ea"/>
                  <a:ea typeface="+mn-ea"/>
                </a:endParaRPr>
              </a:p>
            </p:txBody>
          </p:sp>
          <p:sp>
            <p:nvSpPr>
              <p:cNvPr id="184486" name="Rectangle 166"/>
              <p:cNvSpPr>
                <a:spLocks noChangeArrowheads="1"/>
              </p:cNvSpPr>
              <p:nvPr/>
            </p:nvSpPr>
            <p:spPr bwMode="auto">
              <a:xfrm>
                <a:off x="3424" y="2535"/>
                <a:ext cx="408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000">
                  <a:latin typeface="+mn-ea"/>
                  <a:ea typeface="+mn-ea"/>
                </a:endParaRPr>
              </a:p>
            </p:txBody>
          </p:sp>
          <p:sp>
            <p:nvSpPr>
              <p:cNvPr id="184487" name="Rectangle 167"/>
              <p:cNvSpPr>
                <a:spLocks noChangeArrowheads="1"/>
              </p:cNvSpPr>
              <p:nvPr/>
            </p:nvSpPr>
            <p:spPr bwMode="auto">
              <a:xfrm>
                <a:off x="4649" y="2251"/>
                <a:ext cx="408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000">
                  <a:latin typeface="+mn-ea"/>
                  <a:ea typeface="+mn-ea"/>
                </a:endParaRPr>
              </a:p>
            </p:txBody>
          </p:sp>
          <p:sp>
            <p:nvSpPr>
              <p:cNvPr id="184488" name="Rectangle 168"/>
              <p:cNvSpPr>
                <a:spLocks noChangeArrowheads="1"/>
              </p:cNvSpPr>
              <p:nvPr/>
            </p:nvSpPr>
            <p:spPr bwMode="auto">
              <a:xfrm>
                <a:off x="4241" y="2251"/>
                <a:ext cx="408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000">
                  <a:latin typeface="+mn-ea"/>
                  <a:ea typeface="+mn-ea"/>
                </a:endParaRPr>
              </a:p>
            </p:txBody>
          </p:sp>
          <p:sp>
            <p:nvSpPr>
              <p:cNvPr id="184489" name="Rectangle 169"/>
              <p:cNvSpPr>
                <a:spLocks noChangeArrowheads="1"/>
              </p:cNvSpPr>
              <p:nvPr/>
            </p:nvSpPr>
            <p:spPr bwMode="auto">
              <a:xfrm>
                <a:off x="3832" y="2251"/>
                <a:ext cx="409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000">
                  <a:latin typeface="+mn-ea"/>
                  <a:ea typeface="+mn-ea"/>
                </a:endParaRPr>
              </a:p>
            </p:txBody>
          </p:sp>
          <p:sp>
            <p:nvSpPr>
              <p:cNvPr id="184490" name="Rectangle 170"/>
              <p:cNvSpPr>
                <a:spLocks noChangeArrowheads="1"/>
              </p:cNvSpPr>
              <p:nvPr/>
            </p:nvSpPr>
            <p:spPr bwMode="auto">
              <a:xfrm>
                <a:off x="3424" y="2251"/>
                <a:ext cx="408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000">
                  <a:latin typeface="+mn-ea"/>
                  <a:ea typeface="+mn-ea"/>
                </a:endParaRPr>
              </a:p>
            </p:txBody>
          </p:sp>
          <p:sp>
            <p:nvSpPr>
              <p:cNvPr id="184491" name="Rectangle 171"/>
              <p:cNvSpPr>
                <a:spLocks noChangeArrowheads="1"/>
              </p:cNvSpPr>
              <p:nvPr/>
            </p:nvSpPr>
            <p:spPr bwMode="auto">
              <a:xfrm>
                <a:off x="4649" y="1979"/>
                <a:ext cx="408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000">
                  <a:latin typeface="+mn-ea"/>
                  <a:ea typeface="+mn-ea"/>
                </a:endParaRPr>
              </a:p>
            </p:txBody>
          </p:sp>
          <p:sp>
            <p:nvSpPr>
              <p:cNvPr id="184492" name="Rectangle 172"/>
              <p:cNvSpPr>
                <a:spLocks noChangeArrowheads="1"/>
              </p:cNvSpPr>
              <p:nvPr/>
            </p:nvSpPr>
            <p:spPr bwMode="auto">
              <a:xfrm>
                <a:off x="4241" y="1979"/>
                <a:ext cx="408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000">
                  <a:latin typeface="+mn-ea"/>
                  <a:ea typeface="+mn-ea"/>
                </a:endParaRPr>
              </a:p>
            </p:txBody>
          </p:sp>
          <p:sp>
            <p:nvSpPr>
              <p:cNvPr id="184493" name="Rectangle 173"/>
              <p:cNvSpPr>
                <a:spLocks noChangeArrowheads="1"/>
              </p:cNvSpPr>
              <p:nvPr/>
            </p:nvSpPr>
            <p:spPr bwMode="auto">
              <a:xfrm>
                <a:off x="3832" y="1979"/>
                <a:ext cx="409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000">
                  <a:latin typeface="+mn-ea"/>
                  <a:ea typeface="+mn-ea"/>
                </a:endParaRPr>
              </a:p>
            </p:txBody>
          </p:sp>
          <p:sp>
            <p:nvSpPr>
              <p:cNvPr id="184494" name="Rectangle 174"/>
              <p:cNvSpPr>
                <a:spLocks noChangeArrowheads="1"/>
              </p:cNvSpPr>
              <p:nvPr/>
            </p:nvSpPr>
            <p:spPr bwMode="auto">
              <a:xfrm>
                <a:off x="3424" y="1979"/>
                <a:ext cx="408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000">
                  <a:latin typeface="+mn-ea"/>
                  <a:ea typeface="+mn-ea"/>
                </a:endParaRPr>
              </a:p>
            </p:txBody>
          </p:sp>
          <p:sp>
            <p:nvSpPr>
              <p:cNvPr id="184495" name="Line 175"/>
              <p:cNvSpPr>
                <a:spLocks noChangeShapeType="1"/>
              </p:cNvSpPr>
              <p:nvPr/>
            </p:nvSpPr>
            <p:spPr bwMode="auto">
              <a:xfrm>
                <a:off x="3424" y="1979"/>
                <a:ext cx="163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184496" name="Line 176"/>
              <p:cNvSpPr>
                <a:spLocks noChangeShapeType="1"/>
              </p:cNvSpPr>
              <p:nvPr/>
            </p:nvSpPr>
            <p:spPr bwMode="auto">
              <a:xfrm>
                <a:off x="3424" y="2251"/>
                <a:ext cx="163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184497" name="Line 177"/>
              <p:cNvSpPr>
                <a:spLocks noChangeShapeType="1"/>
              </p:cNvSpPr>
              <p:nvPr/>
            </p:nvSpPr>
            <p:spPr bwMode="auto">
              <a:xfrm>
                <a:off x="3424" y="2535"/>
                <a:ext cx="163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184498" name="Line 178"/>
              <p:cNvSpPr>
                <a:spLocks noChangeShapeType="1"/>
              </p:cNvSpPr>
              <p:nvPr/>
            </p:nvSpPr>
            <p:spPr bwMode="auto">
              <a:xfrm>
                <a:off x="3424" y="2795"/>
                <a:ext cx="163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184499" name="Line 179"/>
              <p:cNvSpPr>
                <a:spLocks noChangeShapeType="1"/>
              </p:cNvSpPr>
              <p:nvPr/>
            </p:nvSpPr>
            <p:spPr bwMode="auto">
              <a:xfrm>
                <a:off x="3424" y="1979"/>
                <a:ext cx="0" cy="81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184500" name="Line 180"/>
              <p:cNvSpPr>
                <a:spLocks noChangeShapeType="1"/>
              </p:cNvSpPr>
              <p:nvPr/>
            </p:nvSpPr>
            <p:spPr bwMode="auto">
              <a:xfrm>
                <a:off x="3832" y="1979"/>
                <a:ext cx="0" cy="8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184501" name="Line 181"/>
              <p:cNvSpPr>
                <a:spLocks noChangeShapeType="1"/>
              </p:cNvSpPr>
              <p:nvPr/>
            </p:nvSpPr>
            <p:spPr bwMode="auto">
              <a:xfrm>
                <a:off x="4241" y="1979"/>
                <a:ext cx="0" cy="8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184502" name="Line 182"/>
              <p:cNvSpPr>
                <a:spLocks noChangeShapeType="1"/>
              </p:cNvSpPr>
              <p:nvPr/>
            </p:nvSpPr>
            <p:spPr bwMode="auto">
              <a:xfrm>
                <a:off x="4649" y="1979"/>
                <a:ext cx="0" cy="8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184503" name="Line 183"/>
              <p:cNvSpPr>
                <a:spLocks noChangeShapeType="1"/>
              </p:cNvSpPr>
              <p:nvPr/>
            </p:nvSpPr>
            <p:spPr bwMode="auto">
              <a:xfrm>
                <a:off x="5057" y="1979"/>
                <a:ext cx="0" cy="81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184504" name="Line 184"/>
              <p:cNvSpPr>
                <a:spLocks noChangeShapeType="1"/>
              </p:cNvSpPr>
              <p:nvPr/>
            </p:nvSpPr>
            <p:spPr bwMode="auto">
              <a:xfrm flipH="1" flipV="1">
                <a:off x="3107" y="1616"/>
                <a:ext cx="317" cy="36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184505" name="Group 185"/>
            <p:cNvGrpSpPr>
              <a:grpSpLocks/>
            </p:cNvGrpSpPr>
            <p:nvPr/>
          </p:nvGrpSpPr>
          <p:grpSpPr bwMode="auto">
            <a:xfrm>
              <a:off x="3264" y="2298"/>
              <a:ext cx="1140" cy="768"/>
              <a:chOff x="2764" y="1434"/>
              <a:chExt cx="1140" cy="768"/>
            </a:xfrm>
          </p:grpSpPr>
          <p:sp>
            <p:nvSpPr>
              <p:cNvPr id="184506" name="Rectangle 186"/>
              <p:cNvSpPr>
                <a:spLocks noChangeArrowheads="1"/>
              </p:cNvSpPr>
              <p:nvPr/>
            </p:nvSpPr>
            <p:spPr bwMode="auto">
              <a:xfrm>
                <a:off x="2764" y="1679"/>
                <a:ext cx="553" cy="5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kumimoji="0" lang="zh-CN" altLang="en-US">
                    <a:latin typeface="华文新魏" pitchFamily="2" charset="-122"/>
                    <a:ea typeface="华文新魏" pitchFamily="2" charset="-122"/>
                  </a:rPr>
                  <a:t>质蕴</a:t>
                </a:r>
              </a:p>
              <a:p>
                <a:r>
                  <a:rPr kumimoji="0" lang="zh-CN" altLang="en-US">
                    <a:latin typeface="华文新魏" pitchFamily="2" charset="-122"/>
                    <a:ea typeface="华文新魏" pitchFamily="2" charset="-122"/>
                  </a:rPr>
                  <a:t>涵项 </a:t>
                </a:r>
              </a:p>
            </p:txBody>
          </p:sp>
          <p:sp>
            <p:nvSpPr>
              <p:cNvPr id="184507" name="Rectangle 187"/>
              <p:cNvSpPr>
                <a:spLocks noChangeArrowheads="1"/>
              </p:cNvSpPr>
              <p:nvPr/>
            </p:nvSpPr>
            <p:spPr bwMode="auto">
              <a:xfrm>
                <a:off x="3152" y="1434"/>
                <a:ext cx="75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kumimoji="0" lang="zh-CN" altLang="en-US">
                    <a:latin typeface="华文新魏" pitchFamily="2" charset="-122"/>
                    <a:ea typeface="华文新魏" pitchFamily="2" charset="-122"/>
                  </a:rPr>
                  <a:t>最小项 </a:t>
                </a:r>
              </a:p>
            </p:txBody>
          </p:sp>
        </p:grpSp>
        <p:grpSp>
          <p:nvGrpSpPr>
            <p:cNvPr id="184508" name="Group 188"/>
            <p:cNvGrpSpPr>
              <a:grpSpLocks/>
            </p:cNvGrpSpPr>
            <p:nvPr/>
          </p:nvGrpSpPr>
          <p:grpSpPr bwMode="auto">
            <a:xfrm>
              <a:off x="3669" y="2525"/>
              <a:ext cx="1857" cy="1105"/>
              <a:chOff x="3169" y="1661"/>
              <a:chExt cx="1857" cy="1105"/>
            </a:xfrm>
          </p:grpSpPr>
          <p:sp>
            <p:nvSpPr>
              <p:cNvPr id="184509" name="Rectangle 189"/>
              <p:cNvSpPr>
                <a:spLocks noChangeArrowheads="1"/>
              </p:cNvSpPr>
              <p:nvPr/>
            </p:nvSpPr>
            <p:spPr bwMode="auto">
              <a:xfrm>
                <a:off x="3473" y="1661"/>
                <a:ext cx="27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zh-CN" b="1">
                    <a:latin typeface="+mn-ea"/>
                    <a:ea typeface="+mn-ea"/>
                    <a:cs typeface="Times New Roman" pitchFamily="18" charset="0"/>
                  </a:rPr>
                  <a:t>m</a:t>
                </a:r>
                <a:r>
                  <a:rPr kumimoji="0" lang="en-US" altLang="zh-CN" b="1" baseline="-30000">
                    <a:latin typeface="+mn-ea"/>
                    <a:ea typeface="+mn-ea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184510" name="Rectangle 190"/>
              <p:cNvSpPr>
                <a:spLocks noChangeArrowheads="1"/>
              </p:cNvSpPr>
              <p:nvPr/>
            </p:nvSpPr>
            <p:spPr bwMode="auto">
              <a:xfrm>
                <a:off x="3881" y="1661"/>
                <a:ext cx="27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zh-CN" b="1">
                    <a:latin typeface="+mn-ea"/>
                    <a:ea typeface="+mn-ea"/>
                    <a:cs typeface="Times New Roman" pitchFamily="18" charset="0"/>
                  </a:rPr>
                  <a:t>m</a:t>
                </a:r>
                <a:r>
                  <a:rPr kumimoji="0" lang="en-US" altLang="zh-CN" b="1" baseline="-30000">
                    <a:latin typeface="+mn-ea"/>
                    <a:ea typeface="+mn-ea"/>
                    <a:cs typeface="Times New Roman" pitchFamily="18" charset="0"/>
                  </a:rPr>
                  <a:t>4</a:t>
                </a:r>
              </a:p>
            </p:txBody>
          </p:sp>
          <p:sp>
            <p:nvSpPr>
              <p:cNvPr id="184511" name="Rectangle 191"/>
              <p:cNvSpPr>
                <a:spLocks noChangeArrowheads="1"/>
              </p:cNvSpPr>
              <p:nvPr/>
            </p:nvSpPr>
            <p:spPr bwMode="auto">
              <a:xfrm>
                <a:off x="4301" y="1661"/>
                <a:ext cx="27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zh-CN" b="1">
                    <a:latin typeface="+mn-ea"/>
                    <a:ea typeface="+mn-ea"/>
                    <a:cs typeface="Times New Roman" pitchFamily="18" charset="0"/>
                  </a:rPr>
                  <a:t>m</a:t>
                </a:r>
                <a:r>
                  <a:rPr kumimoji="0" lang="en-US" altLang="zh-CN" b="1" baseline="-30000">
                    <a:latin typeface="+mn-ea"/>
                    <a:ea typeface="+mn-ea"/>
                    <a:cs typeface="Times New Roman" pitchFamily="18" charset="0"/>
                  </a:rPr>
                  <a:t>6</a:t>
                </a:r>
              </a:p>
            </p:txBody>
          </p:sp>
          <p:grpSp>
            <p:nvGrpSpPr>
              <p:cNvPr id="184512" name="Group 192"/>
              <p:cNvGrpSpPr>
                <a:grpSpLocks/>
              </p:cNvGrpSpPr>
              <p:nvPr/>
            </p:nvGrpSpPr>
            <p:grpSpPr bwMode="auto">
              <a:xfrm>
                <a:off x="3169" y="1979"/>
                <a:ext cx="287" cy="787"/>
                <a:chOff x="3214" y="1933"/>
                <a:chExt cx="287" cy="787"/>
              </a:xfrm>
            </p:grpSpPr>
            <p:sp>
              <p:nvSpPr>
                <p:cNvPr id="184513" name="Rectangle 193"/>
                <p:cNvSpPr>
                  <a:spLocks noChangeArrowheads="1"/>
                </p:cNvSpPr>
                <p:nvPr/>
              </p:nvSpPr>
              <p:spPr bwMode="auto">
                <a:xfrm>
                  <a:off x="3214" y="1933"/>
                  <a:ext cx="28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0" lang="en-US" altLang="zh-CN" b="1">
                      <a:latin typeface="+mn-ea"/>
                      <a:ea typeface="+mn-ea"/>
                      <a:cs typeface="Times New Roman" pitchFamily="18" charset="0"/>
                    </a:rPr>
                    <a:t>P</a:t>
                  </a:r>
                  <a:r>
                    <a:rPr kumimoji="0" lang="en-US" altLang="zh-CN" b="1" baseline="-30000">
                      <a:latin typeface="+mn-ea"/>
                      <a:ea typeface="+mn-ea"/>
                      <a:cs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184514" name="Rectangle 194"/>
                <p:cNvSpPr>
                  <a:spLocks noChangeArrowheads="1"/>
                </p:cNvSpPr>
                <p:nvPr/>
              </p:nvSpPr>
              <p:spPr bwMode="auto">
                <a:xfrm>
                  <a:off x="3214" y="2175"/>
                  <a:ext cx="28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0" lang="en-US" altLang="zh-CN" b="1">
                      <a:latin typeface="+mn-ea"/>
                      <a:ea typeface="+mn-ea"/>
                      <a:cs typeface="Times New Roman" pitchFamily="18" charset="0"/>
                    </a:rPr>
                    <a:t>P</a:t>
                  </a:r>
                  <a:r>
                    <a:rPr kumimoji="0" lang="en-US" altLang="zh-CN" b="1" baseline="-30000">
                      <a:latin typeface="+mn-ea"/>
                      <a:ea typeface="+mn-ea"/>
                      <a:cs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184515" name="Rectangle 195"/>
                <p:cNvSpPr>
                  <a:spLocks noChangeArrowheads="1"/>
                </p:cNvSpPr>
                <p:nvPr/>
              </p:nvSpPr>
              <p:spPr bwMode="auto">
                <a:xfrm>
                  <a:off x="3214" y="2432"/>
                  <a:ext cx="28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0" lang="en-US" altLang="zh-CN" b="1">
                      <a:latin typeface="+mn-ea"/>
                      <a:ea typeface="+mn-ea"/>
                      <a:cs typeface="Times New Roman" pitchFamily="18" charset="0"/>
                    </a:rPr>
                    <a:t>P</a:t>
                  </a:r>
                  <a:r>
                    <a:rPr kumimoji="0" lang="en-US" altLang="zh-CN" b="1" baseline="-30000">
                      <a:latin typeface="+mn-ea"/>
                      <a:ea typeface="+mn-ea"/>
                      <a:cs typeface="Times New Roman" pitchFamily="18" charset="0"/>
                    </a:rPr>
                    <a:t>3</a:t>
                  </a:r>
                </a:p>
              </p:txBody>
            </p:sp>
          </p:grpSp>
          <p:sp>
            <p:nvSpPr>
              <p:cNvPr id="184516" name="Rectangle 196"/>
              <p:cNvSpPr>
                <a:spLocks noChangeArrowheads="1"/>
              </p:cNvSpPr>
              <p:nvPr/>
            </p:nvSpPr>
            <p:spPr bwMode="auto">
              <a:xfrm>
                <a:off x="4683" y="1661"/>
                <a:ext cx="34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en-US" altLang="zh-CN" b="1">
                    <a:latin typeface="+mn-ea"/>
                    <a:ea typeface="+mn-ea"/>
                    <a:cs typeface="Times New Roman" pitchFamily="18" charset="0"/>
                  </a:rPr>
                  <a:t>m</a:t>
                </a:r>
                <a:r>
                  <a:rPr kumimoji="0" lang="en-US" altLang="zh-CN" b="1" baseline="-30000">
                    <a:latin typeface="+mn-ea"/>
                    <a:ea typeface="+mn-ea"/>
                    <a:cs typeface="Times New Roman" pitchFamily="18" charset="0"/>
                  </a:rPr>
                  <a:t>10</a:t>
                </a:r>
              </a:p>
            </p:txBody>
          </p:sp>
        </p:grpSp>
        <p:sp>
          <p:nvSpPr>
            <p:cNvPr id="184517" name="Text Box 197"/>
            <p:cNvSpPr txBox="1">
              <a:spLocks noChangeArrowheads="1"/>
            </p:cNvSpPr>
            <p:nvPr/>
          </p:nvSpPr>
          <p:spPr bwMode="auto">
            <a:xfrm>
              <a:off x="4416" y="2208"/>
              <a:ext cx="77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zh-CN" altLang="en-US">
                  <a:latin typeface="+mn-ea"/>
                  <a:ea typeface="+mn-ea"/>
                </a:rPr>
                <a:t>表</a:t>
              </a:r>
              <a:r>
                <a:rPr kumimoji="0" lang="en-US" altLang="zh-CN">
                  <a:latin typeface="+mn-ea"/>
                  <a:ea typeface="+mn-ea"/>
                </a:rPr>
                <a:t>VI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50910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1845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1845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18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18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18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18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18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0" dur="500"/>
                                        <p:tgtEl>
                                          <p:spTgt spid="184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4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4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28" grpId="0" autoUpdateAnimBg="0"/>
      <p:bldP spid="184518" grpId="0" animBg="1"/>
      <p:bldP spid="184519" grpId="0" animBg="1"/>
      <p:bldP spid="184520" grpId="0" animBg="1"/>
      <p:bldP spid="184521" grpId="0" animBg="1"/>
      <p:bldP spid="184522" grpId="0" animBg="1"/>
      <p:bldP spid="184523" grpId="0" animBg="1"/>
      <p:bldP spid="184524" grpId="0" animBg="1"/>
      <p:bldP spid="184525" grpId="0" animBg="1"/>
      <p:bldP spid="184526" grpId="0" autoUpdateAnimBg="0"/>
      <p:bldP spid="184527" grpId="0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838200"/>
          </a:xfrm>
        </p:spPr>
        <p:txBody>
          <a:bodyPr/>
          <a:lstStyle/>
          <a:p>
            <a:r>
              <a:rPr lang="zh-CN" altLang="en-US"/>
              <a:t>逻辑函数的</a:t>
            </a:r>
            <a:r>
              <a:rPr lang="en-US" altLang="zh-CN"/>
              <a:t>Q-M</a:t>
            </a:r>
            <a:r>
              <a:rPr lang="zh-CN" altLang="en-US"/>
              <a:t>法化简</a:t>
            </a:r>
          </a:p>
        </p:txBody>
      </p:sp>
      <p:sp>
        <p:nvSpPr>
          <p:cNvPr id="8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19CD-824F-4BBD-98C0-740D8BC28417}" type="slidenum">
              <a:rPr lang="en-US" altLang="zh-CN"/>
              <a:pPr/>
              <a:t>73</a:t>
            </a:fld>
            <a:endParaRPr lang="en-US" altLang="zh-CN"/>
          </a:p>
        </p:txBody>
      </p:sp>
      <p:graphicFrame>
        <p:nvGraphicFramePr>
          <p:cNvPr id="186450" name="Object 82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258722016"/>
              </p:ext>
            </p:extLst>
          </p:nvPr>
        </p:nvGraphicFramePr>
        <p:xfrm>
          <a:off x="1600200" y="1871663"/>
          <a:ext cx="67818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32" name="公式" r:id="rId3" imgW="3352680" imgH="253800" progId="Equation.3">
                  <p:embed/>
                </p:oleObj>
              </mc:Choice>
              <mc:Fallback>
                <p:oleObj name="公式" r:id="rId3" imgW="33526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871663"/>
                        <a:ext cx="6781800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449" name="Rectangle 81"/>
          <p:cNvSpPr>
            <a:spLocks noChangeArrowheads="1"/>
          </p:cNvSpPr>
          <p:nvPr/>
        </p:nvSpPr>
        <p:spPr bwMode="auto">
          <a:xfrm>
            <a:off x="228600" y="1371600"/>
            <a:ext cx="292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用卡诺图直观观察：</a:t>
            </a:r>
          </a:p>
        </p:txBody>
      </p:sp>
      <p:grpSp>
        <p:nvGrpSpPr>
          <p:cNvPr id="186539" name="Group 171"/>
          <p:cNvGrpSpPr>
            <a:grpSpLocks/>
          </p:cNvGrpSpPr>
          <p:nvPr/>
        </p:nvGrpSpPr>
        <p:grpSpPr bwMode="auto">
          <a:xfrm>
            <a:off x="1698625" y="2281238"/>
            <a:ext cx="4176713" cy="4275137"/>
            <a:chOff x="1070" y="1437"/>
            <a:chExt cx="2631" cy="2693"/>
          </a:xfrm>
        </p:grpSpPr>
        <p:grpSp>
          <p:nvGrpSpPr>
            <p:cNvPr id="186451" name="Group 83"/>
            <p:cNvGrpSpPr>
              <a:grpSpLocks/>
            </p:cNvGrpSpPr>
            <p:nvPr/>
          </p:nvGrpSpPr>
          <p:grpSpPr bwMode="auto">
            <a:xfrm>
              <a:off x="1161" y="1681"/>
              <a:ext cx="2540" cy="2449"/>
              <a:chOff x="1429" y="1389"/>
              <a:chExt cx="2540" cy="2449"/>
            </a:xfrm>
          </p:grpSpPr>
          <p:sp>
            <p:nvSpPr>
              <p:cNvPr id="186452" name="Rectangle 84"/>
              <p:cNvSpPr>
                <a:spLocks noChangeArrowheads="1"/>
              </p:cNvSpPr>
              <p:nvPr/>
            </p:nvSpPr>
            <p:spPr bwMode="auto">
              <a:xfrm>
                <a:off x="3428" y="3304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800"/>
              </a:p>
            </p:txBody>
          </p:sp>
          <p:sp>
            <p:nvSpPr>
              <p:cNvPr id="186453" name="Rectangle 85"/>
              <p:cNvSpPr>
                <a:spLocks noChangeArrowheads="1"/>
              </p:cNvSpPr>
              <p:nvPr/>
            </p:nvSpPr>
            <p:spPr bwMode="auto">
              <a:xfrm>
                <a:off x="2888" y="3304"/>
                <a:ext cx="540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800"/>
              </a:p>
            </p:txBody>
          </p:sp>
          <p:sp>
            <p:nvSpPr>
              <p:cNvPr id="186454" name="Rectangle 86"/>
              <p:cNvSpPr>
                <a:spLocks noChangeArrowheads="1"/>
              </p:cNvSpPr>
              <p:nvPr/>
            </p:nvSpPr>
            <p:spPr bwMode="auto">
              <a:xfrm>
                <a:off x="2347" y="3304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800"/>
              </a:p>
            </p:txBody>
          </p:sp>
          <p:sp>
            <p:nvSpPr>
              <p:cNvPr id="186455" name="Rectangle 87"/>
              <p:cNvSpPr>
                <a:spLocks noChangeArrowheads="1"/>
              </p:cNvSpPr>
              <p:nvPr/>
            </p:nvSpPr>
            <p:spPr bwMode="auto">
              <a:xfrm>
                <a:off x="1806" y="3304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800"/>
              </a:p>
            </p:txBody>
          </p:sp>
          <p:sp>
            <p:nvSpPr>
              <p:cNvPr id="186456" name="Rectangle 88"/>
              <p:cNvSpPr>
                <a:spLocks noChangeArrowheads="1"/>
              </p:cNvSpPr>
              <p:nvPr/>
            </p:nvSpPr>
            <p:spPr bwMode="auto">
              <a:xfrm>
                <a:off x="3428" y="2770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800"/>
              </a:p>
            </p:txBody>
          </p:sp>
          <p:sp>
            <p:nvSpPr>
              <p:cNvPr id="186457" name="Rectangle 89"/>
              <p:cNvSpPr>
                <a:spLocks noChangeArrowheads="1"/>
              </p:cNvSpPr>
              <p:nvPr/>
            </p:nvSpPr>
            <p:spPr bwMode="auto">
              <a:xfrm>
                <a:off x="2888" y="2770"/>
                <a:ext cx="540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800"/>
              </a:p>
            </p:txBody>
          </p:sp>
          <p:sp>
            <p:nvSpPr>
              <p:cNvPr id="186458" name="Rectangle 90"/>
              <p:cNvSpPr>
                <a:spLocks noChangeArrowheads="1"/>
              </p:cNvSpPr>
              <p:nvPr/>
            </p:nvSpPr>
            <p:spPr bwMode="auto">
              <a:xfrm>
                <a:off x="2347" y="2770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800"/>
              </a:p>
            </p:txBody>
          </p:sp>
          <p:sp>
            <p:nvSpPr>
              <p:cNvPr id="186459" name="Rectangle 91"/>
              <p:cNvSpPr>
                <a:spLocks noChangeArrowheads="1"/>
              </p:cNvSpPr>
              <p:nvPr/>
            </p:nvSpPr>
            <p:spPr bwMode="auto">
              <a:xfrm>
                <a:off x="1806" y="2770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800"/>
              </a:p>
            </p:txBody>
          </p:sp>
          <p:sp>
            <p:nvSpPr>
              <p:cNvPr id="186460" name="Rectangle 92"/>
              <p:cNvSpPr>
                <a:spLocks noChangeArrowheads="1"/>
              </p:cNvSpPr>
              <p:nvPr/>
            </p:nvSpPr>
            <p:spPr bwMode="auto">
              <a:xfrm>
                <a:off x="3428" y="2235"/>
                <a:ext cx="541" cy="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800"/>
              </a:p>
            </p:txBody>
          </p:sp>
          <p:sp>
            <p:nvSpPr>
              <p:cNvPr id="186461" name="Rectangle 93"/>
              <p:cNvSpPr>
                <a:spLocks noChangeArrowheads="1"/>
              </p:cNvSpPr>
              <p:nvPr/>
            </p:nvSpPr>
            <p:spPr bwMode="auto">
              <a:xfrm>
                <a:off x="2888" y="2235"/>
                <a:ext cx="540" cy="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800"/>
              </a:p>
            </p:txBody>
          </p:sp>
          <p:sp>
            <p:nvSpPr>
              <p:cNvPr id="186462" name="Rectangle 94"/>
              <p:cNvSpPr>
                <a:spLocks noChangeArrowheads="1"/>
              </p:cNvSpPr>
              <p:nvPr/>
            </p:nvSpPr>
            <p:spPr bwMode="auto">
              <a:xfrm>
                <a:off x="2347" y="2235"/>
                <a:ext cx="541" cy="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800"/>
              </a:p>
            </p:txBody>
          </p:sp>
          <p:sp>
            <p:nvSpPr>
              <p:cNvPr id="186463" name="Rectangle 95"/>
              <p:cNvSpPr>
                <a:spLocks noChangeArrowheads="1"/>
              </p:cNvSpPr>
              <p:nvPr/>
            </p:nvSpPr>
            <p:spPr bwMode="auto">
              <a:xfrm>
                <a:off x="1806" y="2235"/>
                <a:ext cx="541" cy="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800"/>
              </a:p>
            </p:txBody>
          </p:sp>
          <p:sp>
            <p:nvSpPr>
              <p:cNvPr id="186464" name="Rectangle 96"/>
              <p:cNvSpPr>
                <a:spLocks noChangeArrowheads="1"/>
              </p:cNvSpPr>
              <p:nvPr/>
            </p:nvSpPr>
            <p:spPr bwMode="auto">
              <a:xfrm>
                <a:off x="3428" y="1701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800"/>
              </a:p>
            </p:txBody>
          </p:sp>
          <p:sp>
            <p:nvSpPr>
              <p:cNvPr id="186465" name="Rectangle 97"/>
              <p:cNvSpPr>
                <a:spLocks noChangeArrowheads="1"/>
              </p:cNvSpPr>
              <p:nvPr/>
            </p:nvSpPr>
            <p:spPr bwMode="auto">
              <a:xfrm>
                <a:off x="2888" y="1701"/>
                <a:ext cx="540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800"/>
              </a:p>
            </p:txBody>
          </p:sp>
          <p:sp>
            <p:nvSpPr>
              <p:cNvPr id="186466" name="Rectangle 98"/>
              <p:cNvSpPr>
                <a:spLocks noChangeArrowheads="1"/>
              </p:cNvSpPr>
              <p:nvPr/>
            </p:nvSpPr>
            <p:spPr bwMode="auto">
              <a:xfrm>
                <a:off x="2347" y="1701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800"/>
              </a:p>
            </p:txBody>
          </p:sp>
          <p:sp>
            <p:nvSpPr>
              <p:cNvPr id="186467" name="Rectangle 99"/>
              <p:cNvSpPr>
                <a:spLocks noChangeArrowheads="1"/>
              </p:cNvSpPr>
              <p:nvPr/>
            </p:nvSpPr>
            <p:spPr bwMode="auto">
              <a:xfrm>
                <a:off x="1806" y="1701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endParaRPr lang="zh-CN" altLang="zh-CN" sz="2800"/>
              </a:p>
            </p:txBody>
          </p:sp>
          <p:sp>
            <p:nvSpPr>
              <p:cNvPr id="186468" name="Line 100"/>
              <p:cNvSpPr>
                <a:spLocks noChangeShapeType="1"/>
              </p:cNvSpPr>
              <p:nvPr/>
            </p:nvSpPr>
            <p:spPr bwMode="auto">
              <a:xfrm>
                <a:off x="1806" y="1701"/>
                <a:ext cx="216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469" name="Line 101"/>
              <p:cNvSpPr>
                <a:spLocks noChangeShapeType="1"/>
              </p:cNvSpPr>
              <p:nvPr/>
            </p:nvSpPr>
            <p:spPr bwMode="auto">
              <a:xfrm>
                <a:off x="1806" y="2235"/>
                <a:ext cx="21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470" name="Line 102"/>
              <p:cNvSpPr>
                <a:spLocks noChangeShapeType="1"/>
              </p:cNvSpPr>
              <p:nvPr/>
            </p:nvSpPr>
            <p:spPr bwMode="auto">
              <a:xfrm>
                <a:off x="1806" y="2770"/>
                <a:ext cx="21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471" name="Line 103"/>
              <p:cNvSpPr>
                <a:spLocks noChangeShapeType="1"/>
              </p:cNvSpPr>
              <p:nvPr/>
            </p:nvSpPr>
            <p:spPr bwMode="auto">
              <a:xfrm>
                <a:off x="1806" y="3304"/>
                <a:ext cx="21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472" name="Line 104"/>
              <p:cNvSpPr>
                <a:spLocks noChangeShapeType="1"/>
              </p:cNvSpPr>
              <p:nvPr/>
            </p:nvSpPr>
            <p:spPr bwMode="auto">
              <a:xfrm>
                <a:off x="1806" y="3838"/>
                <a:ext cx="216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473" name="Line 105"/>
              <p:cNvSpPr>
                <a:spLocks noChangeShapeType="1"/>
              </p:cNvSpPr>
              <p:nvPr/>
            </p:nvSpPr>
            <p:spPr bwMode="auto">
              <a:xfrm>
                <a:off x="1806" y="1701"/>
                <a:ext cx="0" cy="213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474" name="Line 106"/>
              <p:cNvSpPr>
                <a:spLocks noChangeShapeType="1"/>
              </p:cNvSpPr>
              <p:nvPr/>
            </p:nvSpPr>
            <p:spPr bwMode="auto">
              <a:xfrm>
                <a:off x="2347" y="1701"/>
                <a:ext cx="0" cy="21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475" name="Line 107"/>
              <p:cNvSpPr>
                <a:spLocks noChangeShapeType="1"/>
              </p:cNvSpPr>
              <p:nvPr/>
            </p:nvSpPr>
            <p:spPr bwMode="auto">
              <a:xfrm>
                <a:off x="2888" y="1701"/>
                <a:ext cx="0" cy="21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476" name="Line 108"/>
              <p:cNvSpPr>
                <a:spLocks noChangeShapeType="1"/>
              </p:cNvSpPr>
              <p:nvPr/>
            </p:nvSpPr>
            <p:spPr bwMode="auto">
              <a:xfrm>
                <a:off x="3428" y="1701"/>
                <a:ext cx="0" cy="21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477" name="Line 109"/>
              <p:cNvSpPr>
                <a:spLocks noChangeShapeType="1"/>
              </p:cNvSpPr>
              <p:nvPr/>
            </p:nvSpPr>
            <p:spPr bwMode="auto">
              <a:xfrm>
                <a:off x="3969" y="1701"/>
                <a:ext cx="0" cy="213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6478" name="Line 110"/>
              <p:cNvSpPr>
                <a:spLocks noChangeShapeType="1"/>
              </p:cNvSpPr>
              <p:nvPr/>
            </p:nvSpPr>
            <p:spPr bwMode="auto">
              <a:xfrm flipH="1" flipV="1">
                <a:off x="1429" y="1389"/>
                <a:ext cx="362" cy="31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6538" name="Group 170"/>
            <p:cNvGrpSpPr>
              <a:grpSpLocks/>
            </p:cNvGrpSpPr>
            <p:nvPr/>
          </p:nvGrpSpPr>
          <p:grpSpPr bwMode="auto">
            <a:xfrm>
              <a:off x="1070" y="1437"/>
              <a:ext cx="2585" cy="2557"/>
              <a:chOff x="1070" y="1437"/>
              <a:chExt cx="2585" cy="2557"/>
            </a:xfrm>
          </p:grpSpPr>
          <p:grpSp>
            <p:nvGrpSpPr>
              <p:cNvPr id="186479" name="Group 111"/>
              <p:cNvGrpSpPr>
                <a:grpSpLocks/>
              </p:cNvGrpSpPr>
              <p:nvPr/>
            </p:nvGrpSpPr>
            <p:grpSpPr bwMode="auto">
              <a:xfrm>
                <a:off x="1206" y="1681"/>
                <a:ext cx="2449" cy="2313"/>
                <a:chOff x="885" y="1571"/>
                <a:chExt cx="2449" cy="2313"/>
              </a:xfrm>
            </p:grpSpPr>
            <p:grpSp>
              <p:nvGrpSpPr>
                <p:cNvPr id="186480" name="Group 112"/>
                <p:cNvGrpSpPr>
                  <a:grpSpLocks/>
                </p:cNvGrpSpPr>
                <p:nvPr/>
              </p:nvGrpSpPr>
              <p:grpSpPr bwMode="auto">
                <a:xfrm>
                  <a:off x="1338" y="1571"/>
                  <a:ext cx="1996" cy="288"/>
                  <a:chOff x="1927" y="1389"/>
                  <a:chExt cx="1996" cy="288"/>
                </a:xfrm>
              </p:grpSpPr>
              <p:sp>
                <p:nvSpPr>
                  <p:cNvPr id="186481" name="Text Box 1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27" y="1389"/>
                    <a:ext cx="36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kumimoji="0" lang="en-US" altLang="zh-CN">
                        <a:latin typeface="Tahoma" pitchFamily="34" charset="0"/>
                      </a:rPr>
                      <a:t>00</a:t>
                    </a:r>
                  </a:p>
                </p:txBody>
              </p:sp>
              <p:sp>
                <p:nvSpPr>
                  <p:cNvPr id="186482" name="Text Box 1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16" y="1389"/>
                    <a:ext cx="36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kumimoji="0" lang="en-US" altLang="zh-CN">
                        <a:latin typeface="Tahoma" pitchFamily="34" charset="0"/>
                      </a:rPr>
                      <a:t>11</a:t>
                    </a:r>
                  </a:p>
                </p:txBody>
              </p:sp>
              <p:sp>
                <p:nvSpPr>
                  <p:cNvPr id="186483" name="Text Box 1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72" y="1389"/>
                    <a:ext cx="36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kumimoji="0" lang="en-US" altLang="zh-CN">
                        <a:latin typeface="Tahoma" pitchFamily="34" charset="0"/>
                      </a:rPr>
                      <a:t>01</a:t>
                    </a:r>
                  </a:p>
                </p:txBody>
              </p:sp>
              <p:sp>
                <p:nvSpPr>
                  <p:cNvPr id="186484" name="Text Box 1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60" y="1389"/>
                    <a:ext cx="36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kumimoji="0" lang="en-US" altLang="zh-CN">
                        <a:latin typeface="Tahoma" pitchFamily="34" charset="0"/>
                      </a:rPr>
                      <a:t>10</a:t>
                    </a:r>
                  </a:p>
                </p:txBody>
              </p:sp>
            </p:grpSp>
            <p:grpSp>
              <p:nvGrpSpPr>
                <p:cNvPr id="186485" name="Group 117"/>
                <p:cNvGrpSpPr>
                  <a:grpSpLocks/>
                </p:cNvGrpSpPr>
                <p:nvPr/>
              </p:nvGrpSpPr>
              <p:grpSpPr bwMode="auto">
                <a:xfrm>
                  <a:off x="885" y="2054"/>
                  <a:ext cx="363" cy="1830"/>
                  <a:chOff x="1474" y="1872"/>
                  <a:chExt cx="363" cy="1830"/>
                </a:xfrm>
              </p:grpSpPr>
              <p:sp>
                <p:nvSpPr>
                  <p:cNvPr id="186486" name="Text Box 1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74" y="1872"/>
                    <a:ext cx="36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kumimoji="0" lang="en-US" altLang="zh-CN">
                        <a:latin typeface="Tahoma" pitchFamily="34" charset="0"/>
                      </a:rPr>
                      <a:t>00</a:t>
                    </a:r>
                  </a:p>
                </p:txBody>
              </p:sp>
              <p:sp>
                <p:nvSpPr>
                  <p:cNvPr id="186487" name="Text Box 11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74" y="2915"/>
                    <a:ext cx="36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kumimoji="0" lang="en-US" altLang="zh-CN">
                        <a:latin typeface="Tahoma" pitchFamily="34" charset="0"/>
                      </a:rPr>
                      <a:t>11</a:t>
                    </a:r>
                  </a:p>
                </p:txBody>
              </p:sp>
              <p:sp>
                <p:nvSpPr>
                  <p:cNvPr id="186488" name="Text Box 1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74" y="2371"/>
                    <a:ext cx="36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kumimoji="0" lang="en-US" altLang="zh-CN">
                        <a:latin typeface="Tahoma" pitchFamily="34" charset="0"/>
                      </a:rPr>
                      <a:t>01</a:t>
                    </a:r>
                  </a:p>
                </p:txBody>
              </p:sp>
              <p:sp>
                <p:nvSpPr>
                  <p:cNvPr id="186489" name="Text Box 1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74" y="3414"/>
                    <a:ext cx="36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kumimoji="0" lang="en-US" altLang="zh-CN">
                        <a:latin typeface="Tahoma" pitchFamily="34" charset="0"/>
                      </a:rPr>
                      <a:t>10</a:t>
                    </a:r>
                  </a:p>
                </p:txBody>
              </p:sp>
            </p:grpSp>
          </p:grpSp>
          <p:grpSp>
            <p:nvGrpSpPr>
              <p:cNvPr id="186490" name="Group 122"/>
              <p:cNvGrpSpPr>
                <a:grpSpLocks/>
              </p:cNvGrpSpPr>
              <p:nvPr/>
            </p:nvGrpSpPr>
            <p:grpSpPr bwMode="auto">
              <a:xfrm>
                <a:off x="1680" y="2118"/>
                <a:ext cx="1934" cy="1876"/>
                <a:chOff x="2019" y="2099"/>
                <a:chExt cx="1934" cy="1876"/>
              </a:xfrm>
            </p:grpSpPr>
            <p:sp>
              <p:nvSpPr>
                <p:cNvPr id="186491" name="Rectangle 123"/>
                <p:cNvSpPr>
                  <a:spLocks noChangeArrowheads="1"/>
                </p:cNvSpPr>
                <p:nvPr/>
              </p:nvSpPr>
              <p:spPr bwMode="auto">
                <a:xfrm>
                  <a:off x="2586" y="2099"/>
                  <a:ext cx="26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kumimoji="0" lang="en-US" altLang="zh-CN">
                      <a:ea typeface="幼圆" pitchFamily="49" charset="-122"/>
                      <a:cs typeface="Times New Roman" pitchFamily="18" charset="0"/>
                    </a:rPr>
                    <a:t>0</a:t>
                  </a:r>
                  <a:r>
                    <a:rPr kumimoji="0" lang="en-US" altLang="zh-CN" b="1">
                      <a:latin typeface="Tahoma" pitchFamily="34" charset="0"/>
                      <a:ea typeface="幼圆" pitchFamily="49" charset="-122"/>
                      <a:cs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186492" name="Rectangle 124"/>
                <p:cNvSpPr>
                  <a:spLocks noChangeArrowheads="1"/>
                </p:cNvSpPr>
                <p:nvPr/>
              </p:nvSpPr>
              <p:spPr bwMode="auto">
                <a:xfrm>
                  <a:off x="2019" y="2100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kumimoji="0" lang="en-US" altLang="zh-CN">
                      <a:ea typeface="幼圆" pitchFamily="49" charset="-122"/>
                      <a:cs typeface="Times New Roman" pitchFamily="18" charset="0"/>
                    </a:rPr>
                    <a:t>0</a:t>
                  </a:r>
                  <a:endParaRPr kumimoji="0" lang="en-US" altLang="zh-CN" b="1">
                    <a:latin typeface="Tahoma" pitchFamily="34" charset="0"/>
                    <a:ea typeface="幼圆" pitchFamily="49" charset="-122"/>
                    <a:cs typeface="Times New Roman" pitchFamily="18" charset="0"/>
                  </a:endParaRPr>
                </a:p>
              </p:txBody>
            </p:sp>
            <p:sp>
              <p:nvSpPr>
                <p:cNvPr id="186493" name="Rectangle 125"/>
                <p:cNvSpPr>
                  <a:spLocks noChangeArrowheads="1"/>
                </p:cNvSpPr>
                <p:nvPr/>
              </p:nvSpPr>
              <p:spPr bwMode="auto">
                <a:xfrm>
                  <a:off x="3108" y="2099"/>
                  <a:ext cx="26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kumimoji="0" lang="en-US" altLang="zh-CN">
                      <a:ea typeface="幼圆" pitchFamily="49" charset="-122"/>
                      <a:cs typeface="Times New Roman" pitchFamily="18" charset="0"/>
                    </a:rPr>
                    <a:t>0</a:t>
                  </a:r>
                  <a:r>
                    <a:rPr kumimoji="0" lang="en-US" altLang="zh-CN" b="1">
                      <a:latin typeface="Tahoma" pitchFamily="34" charset="0"/>
                      <a:ea typeface="幼圆" pitchFamily="49" charset="-122"/>
                      <a:cs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186494" name="Rectangle 126"/>
                <p:cNvSpPr>
                  <a:spLocks noChangeArrowheads="1"/>
                </p:cNvSpPr>
                <p:nvPr/>
              </p:nvSpPr>
              <p:spPr bwMode="auto">
                <a:xfrm>
                  <a:off x="3652" y="2099"/>
                  <a:ext cx="26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kumimoji="0" lang="en-US" altLang="zh-CN">
                      <a:ea typeface="幼圆" pitchFamily="49" charset="-122"/>
                      <a:cs typeface="Times New Roman" pitchFamily="18" charset="0"/>
                    </a:rPr>
                    <a:t>1</a:t>
                  </a:r>
                  <a:r>
                    <a:rPr kumimoji="0" lang="en-US" altLang="zh-CN" b="1">
                      <a:latin typeface="Tahoma" pitchFamily="34" charset="0"/>
                      <a:ea typeface="幼圆" pitchFamily="49" charset="-122"/>
                      <a:cs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186495" name="Rectangle 127"/>
                <p:cNvSpPr>
                  <a:spLocks noChangeArrowheads="1"/>
                </p:cNvSpPr>
                <p:nvPr/>
              </p:nvSpPr>
              <p:spPr bwMode="auto">
                <a:xfrm>
                  <a:off x="2587" y="2598"/>
                  <a:ext cx="26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kumimoji="0" lang="en-US" altLang="zh-CN">
                      <a:ea typeface="幼圆" pitchFamily="49" charset="-122"/>
                      <a:cs typeface="Times New Roman" pitchFamily="18" charset="0"/>
                    </a:rPr>
                    <a:t>0</a:t>
                  </a:r>
                  <a:r>
                    <a:rPr kumimoji="0" lang="en-US" altLang="zh-CN" b="1">
                      <a:latin typeface="Tahoma" pitchFamily="34" charset="0"/>
                      <a:ea typeface="幼圆" pitchFamily="49" charset="-122"/>
                      <a:cs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186496" name="Rectangle 128"/>
                <p:cNvSpPr>
                  <a:spLocks noChangeArrowheads="1"/>
                </p:cNvSpPr>
                <p:nvPr/>
              </p:nvSpPr>
              <p:spPr bwMode="auto">
                <a:xfrm>
                  <a:off x="2043" y="2599"/>
                  <a:ext cx="26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kumimoji="0" lang="en-US" altLang="zh-CN">
                      <a:ea typeface="幼圆" pitchFamily="49" charset="-122"/>
                      <a:cs typeface="Times New Roman" pitchFamily="18" charset="0"/>
                    </a:rPr>
                    <a:t>1</a:t>
                  </a:r>
                  <a:r>
                    <a:rPr kumimoji="0" lang="en-US" altLang="zh-CN" b="1">
                      <a:latin typeface="Tahoma" pitchFamily="34" charset="0"/>
                      <a:ea typeface="幼圆" pitchFamily="49" charset="-122"/>
                      <a:cs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186497" name="Rectangle 129"/>
                <p:cNvSpPr>
                  <a:spLocks noChangeArrowheads="1"/>
                </p:cNvSpPr>
                <p:nvPr/>
              </p:nvSpPr>
              <p:spPr bwMode="auto">
                <a:xfrm>
                  <a:off x="3131" y="2598"/>
                  <a:ext cx="26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kumimoji="0" lang="en-US" altLang="zh-CN">
                      <a:ea typeface="幼圆" pitchFamily="49" charset="-122"/>
                      <a:cs typeface="Times New Roman" pitchFamily="18" charset="0"/>
                    </a:rPr>
                    <a:t>0</a:t>
                  </a:r>
                  <a:r>
                    <a:rPr kumimoji="0" lang="en-US" altLang="zh-CN" b="1">
                      <a:latin typeface="Tahoma" pitchFamily="34" charset="0"/>
                      <a:ea typeface="幼圆" pitchFamily="49" charset="-122"/>
                      <a:cs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186498" name="Rectangle 130"/>
                <p:cNvSpPr>
                  <a:spLocks noChangeArrowheads="1"/>
                </p:cNvSpPr>
                <p:nvPr/>
              </p:nvSpPr>
              <p:spPr bwMode="auto">
                <a:xfrm>
                  <a:off x="3676" y="2613"/>
                  <a:ext cx="26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kumimoji="0" lang="en-US" altLang="zh-CN">
                      <a:ea typeface="幼圆" pitchFamily="49" charset="-122"/>
                      <a:cs typeface="Times New Roman" pitchFamily="18" charset="0"/>
                    </a:rPr>
                    <a:t>1</a:t>
                  </a:r>
                  <a:r>
                    <a:rPr kumimoji="0" lang="en-US" altLang="zh-CN" b="1">
                      <a:latin typeface="Tahoma" pitchFamily="34" charset="0"/>
                      <a:ea typeface="幼圆" pitchFamily="49" charset="-122"/>
                      <a:cs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186499" name="Rectangle 131"/>
                <p:cNvSpPr>
                  <a:spLocks noChangeArrowheads="1"/>
                </p:cNvSpPr>
                <p:nvPr/>
              </p:nvSpPr>
              <p:spPr bwMode="auto">
                <a:xfrm>
                  <a:off x="2587" y="3187"/>
                  <a:ext cx="27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kumimoji="0" lang="en-US" altLang="zh-CN">
                      <a:latin typeface="Tahoma" pitchFamily="34" charset="0"/>
                    </a:rPr>
                    <a:t>1</a:t>
                  </a:r>
                  <a:r>
                    <a:rPr kumimoji="0" lang="en-US" altLang="zh-CN" b="1">
                      <a:latin typeface="Tahoma" pitchFamily="34" charset="0"/>
                      <a:ea typeface="幼圆" pitchFamily="49" charset="-122"/>
                      <a:cs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186500" name="Rectangle 132"/>
                <p:cNvSpPr>
                  <a:spLocks noChangeArrowheads="1"/>
                </p:cNvSpPr>
                <p:nvPr/>
              </p:nvSpPr>
              <p:spPr bwMode="auto">
                <a:xfrm>
                  <a:off x="2043" y="3158"/>
                  <a:ext cx="27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kumimoji="0" lang="en-US" altLang="zh-CN">
                      <a:latin typeface="Tahoma" pitchFamily="34" charset="0"/>
                    </a:rPr>
                    <a:t>1</a:t>
                  </a:r>
                  <a:r>
                    <a:rPr kumimoji="0" lang="en-US" altLang="zh-CN" b="1">
                      <a:latin typeface="Tahoma" pitchFamily="34" charset="0"/>
                      <a:ea typeface="幼圆" pitchFamily="49" charset="-122"/>
                      <a:cs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186501" name="Rectangle 133"/>
                <p:cNvSpPr>
                  <a:spLocks noChangeArrowheads="1"/>
                </p:cNvSpPr>
                <p:nvPr/>
              </p:nvSpPr>
              <p:spPr bwMode="auto">
                <a:xfrm>
                  <a:off x="3108" y="3187"/>
                  <a:ext cx="27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kumimoji="0" lang="en-US" altLang="zh-CN">
                      <a:latin typeface="Tahoma" pitchFamily="34" charset="0"/>
                    </a:rPr>
                    <a:t>1</a:t>
                  </a:r>
                  <a:r>
                    <a:rPr kumimoji="0" lang="en-US" altLang="zh-CN" b="1">
                      <a:latin typeface="Tahoma" pitchFamily="34" charset="0"/>
                      <a:ea typeface="幼圆" pitchFamily="49" charset="-122"/>
                      <a:cs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186502" name="Rectangle 134"/>
                <p:cNvSpPr>
                  <a:spLocks noChangeArrowheads="1"/>
                </p:cNvSpPr>
                <p:nvPr/>
              </p:nvSpPr>
              <p:spPr bwMode="auto">
                <a:xfrm>
                  <a:off x="3652" y="3187"/>
                  <a:ext cx="27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kumimoji="0" lang="en-US" altLang="zh-CN">
                      <a:latin typeface="Tahoma" pitchFamily="34" charset="0"/>
                    </a:rPr>
                    <a:t>0</a:t>
                  </a:r>
                  <a:r>
                    <a:rPr kumimoji="0" lang="en-US" altLang="zh-CN" b="1">
                      <a:latin typeface="Tahoma" pitchFamily="34" charset="0"/>
                      <a:ea typeface="幼圆" pitchFamily="49" charset="-122"/>
                      <a:cs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186503" name="Rectangle 135"/>
                <p:cNvSpPr>
                  <a:spLocks noChangeArrowheads="1"/>
                </p:cNvSpPr>
                <p:nvPr/>
              </p:nvSpPr>
              <p:spPr bwMode="auto">
                <a:xfrm>
                  <a:off x="2609" y="3686"/>
                  <a:ext cx="221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kumimoji="0" lang="en-US" altLang="zh-CN"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186504" name="Rectangle 136"/>
                <p:cNvSpPr>
                  <a:spLocks noChangeArrowheads="1"/>
                </p:cNvSpPr>
                <p:nvPr/>
              </p:nvSpPr>
              <p:spPr bwMode="auto">
                <a:xfrm>
                  <a:off x="2043" y="3687"/>
                  <a:ext cx="26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kumimoji="0" lang="en-US" altLang="zh-CN">
                      <a:ea typeface="幼圆" pitchFamily="49" charset="-122"/>
                      <a:cs typeface="Times New Roman" pitchFamily="18" charset="0"/>
                    </a:rPr>
                    <a:t>1</a:t>
                  </a:r>
                  <a:r>
                    <a:rPr kumimoji="0" lang="en-US" altLang="zh-CN" b="1">
                      <a:latin typeface="Tahoma" pitchFamily="34" charset="0"/>
                      <a:ea typeface="幼圆" pitchFamily="49" charset="-122"/>
                      <a:cs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186505" name="Rectangle 137"/>
                <p:cNvSpPr>
                  <a:spLocks noChangeArrowheads="1"/>
                </p:cNvSpPr>
                <p:nvPr/>
              </p:nvSpPr>
              <p:spPr bwMode="auto">
                <a:xfrm>
                  <a:off x="3153" y="3686"/>
                  <a:ext cx="27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kumimoji="0" lang="en-US" altLang="zh-CN">
                      <a:latin typeface="Tahoma" pitchFamily="34" charset="0"/>
                    </a:rPr>
                    <a:t>0</a:t>
                  </a:r>
                  <a:r>
                    <a:rPr kumimoji="0" lang="en-US" altLang="zh-CN" b="1">
                      <a:latin typeface="Tahoma" pitchFamily="34" charset="0"/>
                      <a:ea typeface="幼圆" pitchFamily="49" charset="-122"/>
                      <a:cs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186506" name="Rectangle 138"/>
                <p:cNvSpPr>
                  <a:spLocks noChangeArrowheads="1"/>
                </p:cNvSpPr>
                <p:nvPr/>
              </p:nvSpPr>
              <p:spPr bwMode="auto">
                <a:xfrm>
                  <a:off x="3676" y="3686"/>
                  <a:ext cx="27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kumimoji="0" lang="en-US" altLang="zh-CN">
                      <a:latin typeface="Tahoma" pitchFamily="34" charset="0"/>
                    </a:rPr>
                    <a:t>1</a:t>
                  </a:r>
                  <a:r>
                    <a:rPr kumimoji="0" lang="en-US" altLang="zh-CN" b="1">
                      <a:latin typeface="Tahoma" pitchFamily="34" charset="0"/>
                      <a:ea typeface="幼圆" pitchFamily="49" charset="-122"/>
                      <a:cs typeface="Times New Roman" pitchFamily="18" charset="0"/>
                    </a:rPr>
                    <a:t> </a:t>
                  </a:r>
                </a:p>
              </p:txBody>
            </p:sp>
          </p:grpSp>
          <p:grpSp>
            <p:nvGrpSpPr>
              <p:cNvPr id="186507" name="Group 139"/>
              <p:cNvGrpSpPr>
                <a:grpSpLocks/>
              </p:cNvGrpSpPr>
              <p:nvPr/>
            </p:nvGrpSpPr>
            <p:grpSpPr bwMode="auto">
              <a:xfrm>
                <a:off x="1070" y="1437"/>
                <a:ext cx="545" cy="742"/>
                <a:chOff x="1337" y="1162"/>
                <a:chExt cx="545" cy="742"/>
              </a:xfrm>
            </p:grpSpPr>
            <p:sp>
              <p:nvSpPr>
                <p:cNvPr id="186508" name="Text Box 140"/>
                <p:cNvSpPr txBox="1">
                  <a:spLocks noChangeArrowheads="1"/>
                </p:cNvSpPr>
                <p:nvPr/>
              </p:nvSpPr>
              <p:spPr bwMode="auto">
                <a:xfrm>
                  <a:off x="1472" y="1162"/>
                  <a:ext cx="27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0" lang="en-US" altLang="zh-CN">
                      <a:latin typeface="Tahoma" pitchFamily="34" charset="0"/>
                    </a:rPr>
                    <a:t>B</a:t>
                  </a:r>
                </a:p>
              </p:txBody>
            </p:sp>
            <p:sp>
              <p:nvSpPr>
                <p:cNvPr id="186509" name="Text Box 141"/>
                <p:cNvSpPr txBox="1">
                  <a:spLocks noChangeArrowheads="1"/>
                </p:cNvSpPr>
                <p:nvPr/>
              </p:nvSpPr>
              <p:spPr bwMode="auto">
                <a:xfrm>
                  <a:off x="1609" y="1344"/>
                  <a:ext cx="27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0" lang="en-US" altLang="zh-CN">
                      <a:latin typeface="Tahoma" pitchFamily="34" charset="0"/>
                    </a:rPr>
                    <a:t>A</a:t>
                  </a:r>
                </a:p>
              </p:txBody>
            </p:sp>
            <p:sp>
              <p:nvSpPr>
                <p:cNvPr id="186510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1337" y="1480"/>
                  <a:ext cx="27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0" lang="en-US" altLang="zh-CN">
                      <a:latin typeface="Tahoma" pitchFamily="34" charset="0"/>
                    </a:rPr>
                    <a:t>D</a:t>
                  </a:r>
                </a:p>
              </p:txBody>
            </p:sp>
            <p:sp>
              <p:nvSpPr>
                <p:cNvPr id="186511" name="Text Box 143"/>
                <p:cNvSpPr txBox="1">
                  <a:spLocks noChangeArrowheads="1"/>
                </p:cNvSpPr>
                <p:nvPr/>
              </p:nvSpPr>
              <p:spPr bwMode="auto">
                <a:xfrm>
                  <a:off x="1473" y="1616"/>
                  <a:ext cx="27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0" lang="en-US" altLang="zh-CN">
                      <a:latin typeface="Tahoma" pitchFamily="34" charset="0"/>
                    </a:rPr>
                    <a:t>C</a:t>
                  </a:r>
                </a:p>
              </p:txBody>
            </p:sp>
          </p:grpSp>
        </p:grpSp>
      </p:grpSp>
      <p:grpSp>
        <p:nvGrpSpPr>
          <p:cNvPr id="186515" name="Group 147"/>
          <p:cNvGrpSpPr>
            <a:grpSpLocks/>
          </p:cNvGrpSpPr>
          <p:nvPr/>
        </p:nvGrpSpPr>
        <p:grpSpPr bwMode="auto">
          <a:xfrm>
            <a:off x="5105400" y="2971800"/>
            <a:ext cx="792163" cy="3602038"/>
            <a:chOff x="3334" y="1797"/>
            <a:chExt cx="499" cy="2269"/>
          </a:xfrm>
        </p:grpSpPr>
        <p:grpSp>
          <p:nvGrpSpPr>
            <p:cNvPr id="186516" name="Group 148"/>
            <p:cNvGrpSpPr>
              <a:grpSpLocks/>
            </p:cNvGrpSpPr>
            <p:nvPr/>
          </p:nvGrpSpPr>
          <p:grpSpPr bwMode="auto">
            <a:xfrm>
              <a:off x="3334" y="1797"/>
              <a:ext cx="362" cy="2269"/>
              <a:chOff x="3334" y="1797"/>
              <a:chExt cx="362" cy="2269"/>
            </a:xfrm>
          </p:grpSpPr>
          <p:sp>
            <p:nvSpPr>
              <p:cNvPr id="186517" name="Rectangle 149"/>
              <p:cNvSpPr>
                <a:spLocks noChangeArrowheads="1"/>
              </p:cNvSpPr>
              <p:nvPr/>
            </p:nvSpPr>
            <p:spPr bwMode="auto">
              <a:xfrm>
                <a:off x="3334" y="1797"/>
                <a:ext cx="362" cy="454"/>
              </a:xfrm>
              <a:prstGeom prst="rect">
                <a:avLst/>
              </a:prstGeom>
              <a:solidFill>
                <a:srgbClr val="FFCC99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6518" name="Rectangle 150"/>
              <p:cNvSpPr>
                <a:spLocks noChangeArrowheads="1"/>
              </p:cNvSpPr>
              <p:nvPr/>
            </p:nvSpPr>
            <p:spPr bwMode="auto">
              <a:xfrm>
                <a:off x="3334" y="3612"/>
                <a:ext cx="362" cy="454"/>
              </a:xfrm>
              <a:prstGeom prst="rect">
                <a:avLst/>
              </a:prstGeom>
              <a:solidFill>
                <a:srgbClr val="FFCC99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86519" name="Text Box 151"/>
            <p:cNvSpPr txBox="1">
              <a:spLocks noChangeArrowheads="1"/>
            </p:cNvSpPr>
            <p:nvPr/>
          </p:nvSpPr>
          <p:spPr bwMode="auto">
            <a:xfrm>
              <a:off x="3379" y="3702"/>
              <a:ext cx="4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P2</a:t>
              </a:r>
            </a:p>
          </p:txBody>
        </p:sp>
      </p:grpSp>
      <p:grpSp>
        <p:nvGrpSpPr>
          <p:cNvPr id="186520" name="Group 152"/>
          <p:cNvGrpSpPr>
            <a:grpSpLocks/>
          </p:cNvGrpSpPr>
          <p:nvPr/>
        </p:nvGrpSpPr>
        <p:grpSpPr bwMode="auto">
          <a:xfrm>
            <a:off x="2347913" y="4108450"/>
            <a:ext cx="3671887" cy="574675"/>
            <a:chOff x="1565" y="2478"/>
            <a:chExt cx="2313" cy="362"/>
          </a:xfrm>
        </p:grpSpPr>
        <p:grpSp>
          <p:nvGrpSpPr>
            <p:cNvPr id="186521" name="Group 153"/>
            <p:cNvGrpSpPr>
              <a:grpSpLocks/>
            </p:cNvGrpSpPr>
            <p:nvPr/>
          </p:nvGrpSpPr>
          <p:grpSpPr bwMode="auto">
            <a:xfrm>
              <a:off x="1565" y="2478"/>
              <a:ext cx="2313" cy="362"/>
              <a:chOff x="1565" y="2478"/>
              <a:chExt cx="2313" cy="362"/>
            </a:xfrm>
          </p:grpSpPr>
          <p:sp>
            <p:nvSpPr>
              <p:cNvPr id="186522" name="Rectangle 154"/>
              <p:cNvSpPr>
                <a:spLocks noChangeArrowheads="1"/>
              </p:cNvSpPr>
              <p:nvPr/>
            </p:nvSpPr>
            <p:spPr bwMode="auto">
              <a:xfrm>
                <a:off x="1565" y="2478"/>
                <a:ext cx="499" cy="362"/>
              </a:xfrm>
              <a:prstGeom prst="rect">
                <a:avLst/>
              </a:prstGeom>
              <a:solidFill>
                <a:schemeClr val="hlink">
                  <a:alpha val="5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6523" name="Rectangle 155"/>
              <p:cNvSpPr>
                <a:spLocks noChangeArrowheads="1"/>
              </p:cNvSpPr>
              <p:nvPr/>
            </p:nvSpPr>
            <p:spPr bwMode="auto">
              <a:xfrm>
                <a:off x="3379" y="2478"/>
                <a:ext cx="499" cy="362"/>
              </a:xfrm>
              <a:prstGeom prst="rect">
                <a:avLst/>
              </a:prstGeom>
              <a:solidFill>
                <a:schemeClr val="hlink">
                  <a:alpha val="5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86524" name="Text Box 156"/>
            <p:cNvSpPr txBox="1">
              <a:spLocks noChangeArrowheads="1"/>
            </p:cNvSpPr>
            <p:nvPr/>
          </p:nvSpPr>
          <p:spPr bwMode="auto">
            <a:xfrm>
              <a:off x="1565" y="2478"/>
              <a:ext cx="4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P3</a:t>
              </a:r>
            </a:p>
          </p:txBody>
        </p:sp>
      </p:grpSp>
      <p:grpSp>
        <p:nvGrpSpPr>
          <p:cNvPr id="186528" name="Group 160"/>
          <p:cNvGrpSpPr>
            <a:grpSpLocks/>
          </p:cNvGrpSpPr>
          <p:nvPr/>
        </p:nvGrpSpPr>
        <p:grpSpPr bwMode="auto">
          <a:xfrm>
            <a:off x="3427413" y="5043488"/>
            <a:ext cx="1439862" cy="576262"/>
            <a:chOff x="2245" y="3067"/>
            <a:chExt cx="907" cy="363"/>
          </a:xfrm>
        </p:grpSpPr>
        <p:sp>
          <p:nvSpPr>
            <p:cNvPr id="186529" name="Rectangle 161"/>
            <p:cNvSpPr>
              <a:spLocks noChangeArrowheads="1"/>
            </p:cNvSpPr>
            <p:nvPr/>
          </p:nvSpPr>
          <p:spPr bwMode="auto">
            <a:xfrm>
              <a:off x="2245" y="3067"/>
              <a:ext cx="907" cy="363"/>
            </a:xfrm>
            <a:prstGeom prst="rect">
              <a:avLst/>
            </a:prstGeom>
            <a:solidFill>
              <a:srgbClr val="00FF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530" name="Text Box 162"/>
            <p:cNvSpPr txBox="1">
              <a:spLocks noChangeArrowheads="1"/>
            </p:cNvSpPr>
            <p:nvPr/>
          </p:nvSpPr>
          <p:spPr bwMode="auto">
            <a:xfrm>
              <a:off x="2562" y="3113"/>
              <a:ext cx="409" cy="288"/>
            </a:xfrm>
            <a:prstGeom prst="rect">
              <a:avLst/>
            </a:prstGeom>
            <a:solidFill>
              <a:srgbClr val="00FF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P6</a:t>
              </a:r>
            </a:p>
          </p:txBody>
        </p:sp>
      </p:grpSp>
      <p:grpSp>
        <p:nvGrpSpPr>
          <p:cNvPr id="186531" name="Group 163"/>
          <p:cNvGrpSpPr>
            <a:grpSpLocks/>
          </p:cNvGrpSpPr>
          <p:nvPr/>
        </p:nvGrpSpPr>
        <p:grpSpPr bwMode="auto">
          <a:xfrm>
            <a:off x="2635250" y="5043488"/>
            <a:ext cx="1296988" cy="1296987"/>
            <a:chOff x="1746" y="3067"/>
            <a:chExt cx="817" cy="817"/>
          </a:xfrm>
        </p:grpSpPr>
        <p:sp>
          <p:nvSpPr>
            <p:cNvPr id="186532" name="Rectangle 164"/>
            <p:cNvSpPr>
              <a:spLocks noChangeArrowheads="1"/>
            </p:cNvSpPr>
            <p:nvPr/>
          </p:nvSpPr>
          <p:spPr bwMode="auto">
            <a:xfrm>
              <a:off x="1746" y="3067"/>
              <a:ext cx="817" cy="817"/>
            </a:xfrm>
            <a:prstGeom prst="rect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6533" name="Text Box 165"/>
            <p:cNvSpPr txBox="1">
              <a:spLocks noChangeArrowheads="1"/>
            </p:cNvSpPr>
            <p:nvPr/>
          </p:nvSpPr>
          <p:spPr bwMode="auto">
            <a:xfrm>
              <a:off x="1973" y="3324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P7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186185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逻辑函数的</a:t>
            </a:r>
            <a:r>
              <a:rPr lang="en-US" altLang="zh-CN"/>
              <a:t>Q-M</a:t>
            </a:r>
            <a:r>
              <a:rPr lang="zh-CN" altLang="en-US"/>
              <a:t>法化简</a:t>
            </a:r>
          </a:p>
        </p:txBody>
      </p:sp>
      <p:sp>
        <p:nvSpPr>
          <p:cNvPr id="6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C87A0-A205-42F6-9242-F7669125335B}" type="slidenum">
              <a:rPr lang="en-US" altLang="zh-CN"/>
              <a:pPr/>
              <a:t>74</a:t>
            </a:fld>
            <a:endParaRPr lang="en-US" altLang="zh-CN"/>
          </a:p>
        </p:txBody>
      </p:sp>
      <p:sp>
        <p:nvSpPr>
          <p:cNvPr id="3205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为了便于同学们直观理解，举例化简如下函数（该函数为最简）</a:t>
            </a:r>
          </a:p>
        </p:txBody>
      </p:sp>
      <p:graphicFrame>
        <p:nvGraphicFramePr>
          <p:cNvPr id="3205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5830944"/>
              </p:ext>
            </p:extLst>
          </p:nvPr>
        </p:nvGraphicFramePr>
        <p:xfrm>
          <a:off x="144463" y="3033713"/>
          <a:ext cx="2909887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02" name="公式" r:id="rId3" imgW="1320480" imgH="266400" progId="Equation.3">
                  <p:embed/>
                </p:oleObj>
              </mc:Choice>
              <mc:Fallback>
                <p:oleObj name="公式" r:id="rId3" imgW="132048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3" y="3033713"/>
                        <a:ext cx="2909887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0517" name="Group 5"/>
          <p:cNvGrpSpPr>
            <a:grpSpLocks/>
          </p:cNvGrpSpPr>
          <p:nvPr/>
        </p:nvGrpSpPr>
        <p:grpSpPr bwMode="auto">
          <a:xfrm>
            <a:off x="5486400" y="2590800"/>
            <a:ext cx="3338513" cy="3448050"/>
            <a:chOff x="1584" y="1248"/>
            <a:chExt cx="2103" cy="2172"/>
          </a:xfrm>
        </p:grpSpPr>
        <p:sp>
          <p:nvSpPr>
            <p:cNvPr id="320518" name="Text Box 6"/>
            <p:cNvSpPr txBox="1">
              <a:spLocks noChangeArrowheads="1"/>
            </p:cNvSpPr>
            <p:nvPr/>
          </p:nvSpPr>
          <p:spPr bwMode="auto">
            <a:xfrm>
              <a:off x="2085" y="1488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00</a:t>
              </a:r>
            </a:p>
          </p:txBody>
        </p:sp>
        <p:sp>
          <p:nvSpPr>
            <p:cNvPr id="320519" name="Text Box 7"/>
            <p:cNvSpPr txBox="1">
              <a:spLocks noChangeArrowheads="1"/>
            </p:cNvSpPr>
            <p:nvPr/>
          </p:nvSpPr>
          <p:spPr bwMode="auto">
            <a:xfrm>
              <a:off x="2901" y="1488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11</a:t>
              </a:r>
            </a:p>
          </p:txBody>
        </p:sp>
        <p:sp>
          <p:nvSpPr>
            <p:cNvPr id="320520" name="Text Box 8"/>
            <p:cNvSpPr txBox="1">
              <a:spLocks noChangeArrowheads="1"/>
            </p:cNvSpPr>
            <p:nvPr/>
          </p:nvSpPr>
          <p:spPr bwMode="auto">
            <a:xfrm>
              <a:off x="2517" y="1488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01</a:t>
              </a:r>
            </a:p>
          </p:txBody>
        </p:sp>
        <p:sp>
          <p:nvSpPr>
            <p:cNvPr id="320521" name="Text Box 9"/>
            <p:cNvSpPr txBox="1">
              <a:spLocks noChangeArrowheads="1"/>
            </p:cNvSpPr>
            <p:nvPr/>
          </p:nvSpPr>
          <p:spPr bwMode="auto">
            <a:xfrm>
              <a:off x="3285" y="1488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10</a:t>
              </a:r>
            </a:p>
          </p:txBody>
        </p:sp>
        <p:sp>
          <p:nvSpPr>
            <p:cNvPr id="320522" name="Text Box 10"/>
            <p:cNvSpPr txBox="1">
              <a:spLocks noChangeArrowheads="1"/>
            </p:cNvSpPr>
            <p:nvPr/>
          </p:nvSpPr>
          <p:spPr bwMode="auto">
            <a:xfrm>
              <a:off x="1653" y="1872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00</a:t>
              </a:r>
            </a:p>
          </p:txBody>
        </p:sp>
        <p:sp>
          <p:nvSpPr>
            <p:cNvPr id="320523" name="Text Box 11"/>
            <p:cNvSpPr txBox="1">
              <a:spLocks noChangeArrowheads="1"/>
            </p:cNvSpPr>
            <p:nvPr/>
          </p:nvSpPr>
          <p:spPr bwMode="auto">
            <a:xfrm>
              <a:off x="1653" y="2688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11</a:t>
              </a:r>
            </a:p>
          </p:txBody>
        </p:sp>
        <p:sp>
          <p:nvSpPr>
            <p:cNvPr id="320524" name="Text Box 12"/>
            <p:cNvSpPr txBox="1">
              <a:spLocks noChangeArrowheads="1"/>
            </p:cNvSpPr>
            <p:nvPr/>
          </p:nvSpPr>
          <p:spPr bwMode="auto">
            <a:xfrm>
              <a:off x="1653" y="2256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01</a:t>
              </a:r>
            </a:p>
          </p:txBody>
        </p:sp>
        <p:sp>
          <p:nvSpPr>
            <p:cNvPr id="320525" name="Text Box 13"/>
            <p:cNvSpPr txBox="1">
              <a:spLocks noChangeArrowheads="1"/>
            </p:cNvSpPr>
            <p:nvPr/>
          </p:nvSpPr>
          <p:spPr bwMode="auto">
            <a:xfrm>
              <a:off x="1653" y="3072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10</a:t>
              </a:r>
            </a:p>
          </p:txBody>
        </p:sp>
        <p:grpSp>
          <p:nvGrpSpPr>
            <p:cNvPr id="320526" name="Group 14"/>
            <p:cNvGrpSpPr>
              <a:grpSpLocks/>
            </p:cNvGrpSpPr>
            <p:nvPr/>
          </p:nvGrpSpPr>
          <p:grpSpPr bwMode="auto">
            <a:xfrm>
              <a:off x="1584" y="1248"/>
              <a:ext cx="2103" cy="2172"/>
              <a:chOff x="1584" y="1248"/>
              <a:chExt cx="2103" cy="2172"/>
            </a:xfrm>
          </p:grpSpPr>
          <p:grpSp>
            <p:nvGrpSpPr>
              <p:cNvPr id="320527" name="Group 15"/>
              <p:cNvGrpSpPr>
                <a:grpSpLocks/>
              </p:cNvGrpSpPr>
              <p:nvPr/>
            </p:nvGrpSpPr>
            <p:grpSpPr bwMode="auto">
              <a:xfrm>
                <a:off x="1728" y="1536"/>
                <a:ext cx="1959" cy="1884"/>
                <a:chOff x="3033" y="1188"/>
                <a:chExt cx="1959" cy="1884"/>
              </a:xfrm>
            </p:grpSpPr>
            <p:grpSp>
              <p:nvGrpSpPr>
                <p:cNvPr id="320528" name="Group 16"/>
                <p:cNvGrpSpPr>
                  <a:grpSpLocks/>
                </p:cNvGrpSpPr>
                <p:nvPr/>
              </p:nvGrpSpPr>
              <p:grpSpPr bwMode="auto">
                <a:xfrm>
                  <a:off x="3033" y="1188"/>
                  <a:ext cx="1959" cy="1884"/>
                  <a:chOff x="1429" y="1389"/>
                  <a:chExt cx="2540" cy="2449"/>
                </a:xfrm>
              </p:grpSpPr>
              <p:sp>
                <p:nvSpPr>
                  <p:cNvPr id="320529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3428" y="3304"/>
                    <a:ext cx="541" cy="53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800"/>
                  </a:p>
                </p:txBody>
              </p:sp>
              <p:sp>
                <p:nvSpPr>
                  <p:cNvPr id="320530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2888" y="3304"/>
                    <a:ext cx="540" cy="53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800"/>
                  </a:p>
                </p:txBody>
              </p:sp>
              <p:sp>
                <p:nvSpPr>
                  <p:cNvPr id="320531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2347" y="3304"/>
                    <a:ext cx="541" cy="53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800"/>
                  </a:p>
                </p:txBody>
              </p:sp>
              <p:sp>
                <p:nvSpPr>
                  <p:cNvPr id="320532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1806" y="3304"/>
                    <a:ext cx="541" cy="53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800"/>
                  </a:p>
                </p:txBody>
              </p:sp>
              <p:sp>
                <p:nvSpPr>
                  <p:cNvPr id="320533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3428" y="2770"/>
                    <a:ext cx="541" cy="53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800"/>
                  </a:p>
                </p:txBody>
              </p:sp>
              <p:sp>
                <p:nvSpPr>
                  <p:cNvPr id="320534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2888" y="2770"/>
                    <a:ext cx="540" cy="53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800"/>
                  </a:p>
                </p:txBody>
              </p:sp>
              <p:sp>
                <p:nvSpPr>
                  <p:cNvPr id="320535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2347" y="2770"/>
                    <a:ext cx="541" cy="53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800"/>
                  </a:p>
                </p:txBody>
              </p:sp>
              <p:sp>
                <p:nvSpPr>
                  <p:cNvPr id="320536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1806" y="2770"/>
                    <a:ext cx="541" cy="53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800"/>
                  </a:p>
                </p:txBody>
              </p:sp>
              <p:sp>
                <p:nvSpPr>
                  <p:cNvPr id="320537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3428" y="2235"/>
                    <a:ext cx="541" cy="53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800"/>
                  </a:p>
                </p:txBody>
              </p:sp>
              <p:sp>
                <p:nvSpPr>
                  <p:cNvPr id="320538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2888" y="2235"/>
                    <a:ext cx="540" cy="53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800"/>
                  </a:p>
                </p:txBody>
              </p:sp>
              <p:sp>
                <p:nvSpPr>
                  <p:cNvPr id="320539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2347" y="2235"/>
                    <a:ext cx="541" cy="53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800"/>
                  </a:p>
                </p:txBody>
              </p:sp>
              <p:sp>
                <p:nvSpPr>
                  <p:cNvPr id="320540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1806" y="2235"/>
                    <a:ext cx="541" cy="53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800"/>
                  </a:p>
                </p:txBody>
              </p:sp>
              <p:sp>
                <p:nvSpPr>
                  <p:cNvPr id="320541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3428" y="1701"/>
                    <a:ext cx="541" cy="53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800"/>
                  </a:p>
                </p:txBody>
              </p:sp>
              <p:sp>
                <p:nvSpPr>
                  <p:cNvPr id="320542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2888" y="1701"/>
                    <a:ext cx="540" cy="53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800"/>
                  </a:p>
                </p:txBody>
              </p:sp>
              <p:sp>
                <p:nvSpPr>
                  <p:cNvPr id="320543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2347" y="1701"/>
                    <a:ext cx="541" cy="53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800"/>
                  </a:p>
                </p:txBody>
              </p:sp>
              <p:sp>
                <p:nvSpPr>
                  <p:cNvPr id="320544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1806" y="1701"/>
                    <a:ext cx="541" cy="53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>
                      <a:spcBef>
                        <a:spcPct val="20000"/>
                      </a:spcBef>
                      <a:buClr>
                        <a:schemeClr val="folHlink"/>
                      </a:buClr>
                      <a:buFont typeface="Wingdings" pitchFamily="2" charset="2"/>
                      <a:buNone/>
                    </a:pPr>
                    <a:endParaRPr lang="zh-CN" altLang="zh-CN" sz="2800"/>
                  </a:p>
                </p:txBody>
              </p:sp>
              <p:sp>
                <p:nvSpPr>
                  <p:cNvPr id="320545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1806" y="1701"/>
                    <a:ext cx="2163" cy="0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546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1806" y="2235"/>
                    <a:ext cx="2163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547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1806" y="2770"/>
                    <a:ext cx="2163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548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1806" y="3304"/>
                    <a:ext cx="2163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549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1806" y="3838"/>
                    <a:ext cx="2163" cy="0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550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1806" y="1701"/>
                    <a:ext cx="0" cy="2137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551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2347" y="1701"/>
                    <a:ext cx="0" cy="213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552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2888" y="1701"/>
                    <a:ext cx="0" cy="213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553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3428" y="1701"/>
                    <a:ext cx="0" cy="213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554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3969" y="1701"/>
                    <a:ext cx="0" cy="2137"/>
                  </a:xfrm>
                  <a:prstGeom prst="line">
                    <a:avLst/>
                  </a:prstGeom>
                  <a:noFill/>
                  <a:ln w="28575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0555" name="Line 4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429" y="1389"/>
                    <a:ext cx="362" cy="317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20556" name="Rectangle 44"/>
                <p:cNvSpPr>
                  <a:spLocks noChangeArrowheads="1"/>
                </p:cNvSpPr>
                <p:nvPr/>
              </p:nvSpPr>
              <p:spPr bwMode="auto">
                <a:xfrm>
                  <a:off x="3840" y="1488"/>
                  <a:ext cx="26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kumimoji="0" lang="en-US" altLang="zh-CN">
                      <a:ea typeface="幼圆" pitchFamily="49" charset="-122"/>
                      <a:cs typeface="Times New Roman" pitchFamily="18" charset="0"/>
                    </a:rPr>
                    <a:t>0</a:t>
                  </a:r>
                  <a:r>
                    <a:rPr kumimoji="0" lang="en-US" altLang="zh-CN" b="1">
                      <a:latin typeface="Tahoma" pitchFamily="34" charset="0"/>
                      <a:ea typeface="幼圆" pitchFamily="49" charset="-122"/>
                      <a:cs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320557" name="Rectangle 45"/>
                <p:cNvSpPr>
                  <a:spLocks noChangeArrowheads="1"/>
                </p:cNvSpPr>
                <p:nvPr/>
              </p:nvSpPr>
              <p:spPr bwMode="auto">
                <a:xfrm>
                  <a:off x="3408" y="1488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kumimoji="0" lang="en-US" altLang="zh-CN">
                      <a:ea typeface="幼圆" pitchFamily="49" charset="-122"/>
                      <a:cs typeface="Times New Roman" pitchFamily="18" charset="0"/>
                    </a:rPr>
                    <a:t>0</a:t>
                  </a:r>
                  <a:endParaRPr kumimoji="0" lang="en-US" altLang="zh-CN" b="1">
                    <a:latin typeface="Tahoma" pitchFamily="34" charset="0"/>
                    <a:ea typeface="幼圆" pitchFamily="49" charset="-122"/>
                    <a:cs typeface="Times New Roman" pitchFamily="18" charset="0"/>
                  </a:endParaRPr>
                </a:p>
              </p:txBody>
            </p:sp>
            <p:sp>
              <p:nvSpPr>
                <p:cNvPr id="320558" name="Rectangle 46"/>
                <p:cNvSpPr>
                  <a:spLocks noChangeArrowheads="1"/>
                </p:cNvSpPr>
                <p:nvPr/>
              </p:nvSpPr>
              <p:spPr bwMode="auto">
                <a:xfrm>
                  <a:off x="4244" y="1488"/>
                  <a:ext cx="26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kumimoji="0" lang="en-US" altLang="zh-CN">
                      <a:ea typeface="幼圆" pitchFamily="49" charset="-122"/>
                      <a:cs typeface="Times New Roman" pitchFamily="18" charset="0"/>
                    </a:rPr>
                    <a:t>0</a:t>
                  </a:r>
                  <a:r>
                    <a:rPr kumimoji="0" lang="en-US" altLang="zh-CN" b="1">
                      <a:latin typeface="Tahoma" pitchFamily="34" charset="0"/>
                      <a:ea typeface="幼圆" pitchFamily="49" charset="-122"/>
                      <a:cs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320559" name="Rectangle 47"/>
                <p:cNvSpPr>
                  <a:spLocks noChangeArrowheads="1"/>
                </p:cNvSpPr>
                <p:nvPr/>
              </p:nvSpPr>
              <p:spPr bwMode="auto">
                <a:xfrm>
                  <a:off x="4676" y="1488"/>
                  <a:ext cx="26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kumimoji="0" lang="en-US" altLang="zh-CN">
                      <a:ea typeface="幼圆" pitchFamily="49" charset="-122"/>
                      <a:cs typeface="Times New Roman" pitchFamily="18" charset="0"/>
                    </a:rPr>
                    <a:t>1</a:t>
                  </a:r>
                  <a:r>
                    <a:rPr kumimoji="0" lang="en-US" altLang="zh-CN" b="1">
                      <a:latin typeface="Tahoma" pitchFamily="34" charset="0"/>
                      <a:ea typeface="幼圆" pitchFamily="49" charset="-122"/>
                      <a:cs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320560" name="Rectangle 48"/>
                <p:cNvSpPr>
                  <a:spLocks noChangeArrowheads="1"/>
                </p:cNvSpPr>
                <p:nvPr/>
              </p:nvSpPr>
              <p:spPr bwMode="auto">
                <a:xfrm>
                  <a:off x="3840" y="1920"/>
                  <a:ext cx="26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kumimoji="0" lang="en-US" altLang="zh-CN">
                      <a:ea typeface="幼圆" pitchFamily="49" charset="-122"/>
                      <a:cs typeface="Times New Roman" pitchFamily="18" charset="0"/>
                    </a:rPr>
                    <a:t>0</a:t>
                  </a:r>
                  <a:r>
                    <a:rPr kumimoji="0" lang="en-US" altLang="zh-CN" b="1">
                      <a:latin typeface="Tahoma" pitchFamily="34" charset="0"/>
                      <a:ea typeface="幼圆" pitchFamily="49" charset="-122"/>
                      <a:cs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320561" name="Rectangle 49"/>
                <p:cNvSpPr>
                  <a:spLocks noChangeArrowheads="1"/>
                </p:cNvSpPr>
                <p:nvPr/>
              </p:nvSpPr>
              <p:spPr bwMode="auto">
                <a:xfrm>
                  <a:off x="3408" y="1920"/>
                  <a:ext cx="26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kumimoji="0" lang="en-US" altLang="zh-CN">
                      <a:ea typeface="幼圆" pitchFamily="49" charset="-122"/>
                      <a:cs typeface="Times New Roman" pitchFamily="18" charset="0"/>
                    </a:rPr>
                    <a:t>1</a:t>
                  </a:r>
                  <a:r>
                    <a:rPr kumimoji="0" lang="en-US" altLang="zh-CN" b="1">
                      <a:latin typeface="Tahoma" pitchFamily="34" charset="0"/>
                      <a:ea typeface="幼圆" pitchFamily="49" charset="-122"/>
                      <a:cs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320562" name="Rectangle 50"/>
                <p:cNvSpPr>
                  <a:spLocks noChangeArrowheads="1"/>
                </p:cNvSpPr>
                <p:nvPr/>
              </p:nvSpPr>
              <p:spPr bwMode="auto">
                <a:xfrm>
                  <a:off x="4272" y="1920"/>
                  <a:ext cx="26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kumimoji="0" lang="en-US" altLang="zh-CN">
                      <a:ea typeface="幼圆" pitchFamily="49" charset="-122"/>
                      <a:cs typeface="Times New Roman" pitchFamily="18" charset="0"/>
                    </a:rPr>
                    <a:t>0</a:t>
                  </a:r>
                  <a:r>
                    <a:rPr kumimoji="0" lang="en-US" altLang="zh-CN" b="1">
                      <a:latin typeface="Tahoma" pitchFamily="34" charset="0"/>
                      <a:ea typeface="幼圆" pitchFamily="49" charset="-122"/>
                      <a:cs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320563" name="Rectangle 51"/>
                <p:cNvSpPr>
                  <a:spLocks noChangeArrowheads="1"/>
                </p:cNvSpPr>
                <p:nvPr/>
              </p:nvSpPr>
              <p:spPr bwMode="auto">
                <a:xfrm>
                  <a:off x="4676" y="1920"/>
                  <a:ext cx="26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kumimoji="0" lang="en-US" altLang="zh-CN">
                      <a:ea typeface="幼圆" pitchFamily="49" charset="-122"/>
                      <a:cs typeface="Times New Roman" pitchFamily="18" charset="0"/>
                    </a:rPr>
                    <a:t>0</a:t>
                  </a:r>
                  <a:r>
                    <a:rPr kumimoji="0" lang="en-US" altLang="zh-CN" b="1">
                      <a:latin typeface="Tahoma" pitchFamily="34" charset="0"/>
                      <a:ea typeface="幼圆" pitchFamily="49" charset="-122"/>
                      <a:cs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320564" name="Rectangle 52"/>
                <p:cNvSpPr>
                  <a:spLocks noChangeArrowheads="1"/>
                </p:cNvSpPr>
                <p:nvPr/>
              </p:nvSpPr>
              <p:spPr bwMode="auto">
                <a:xfrm>
                  <a:off x="3840" y="2352"/>
                  <a:ext cx="27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kumimoji="0" lang="en-US" altLang="zh-CN">
                      <a:latin typeface="Tahoma" pitchFamily="34" charset="0"/>
                    </a:rPr>
                    <a:t>0</a:t>
                  </a:r>
                  <a:r>
                    <a:rPr kumimoji="0" lang="en-US" altLang="zh-CN" b="1">
                      <a:latin typeface="Tahoma" pitchFamily="34" charset="0"/>
                      <a:ea typeface="幼圆" pitchFamily="49" charset="-122"/>
                      <a:cs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320565" name="Rectangle 53"/>
                <p:cNvSpPr>
                  <a:spLocks noChangeArrowheads="1"/>
                </p:cNvSpPr>
                <p:nvPr/>
              </p:nvSpPr>
              <p:spPr bwMode="auto">
                <a:xfrm>
                  <a:off x="3419" y="2352"/>
                  <a:ext cx="27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kumimoji="0" lang="en-US" altLang="zh-CN">
                      <a:latin typeface="Tahoma" pitchFamily="34" charset="0"/>
                    </a:rPr>
                    <a:t>0</a:t>
                  </a:r>
                  <a:r>
                    <a:rPr kumimoji="0" lang="en-US" altLang="zh-CN" b="1">
                      <a:latin typeface="Tahoma" pitchFamily="34" charset="0"/>
                      <a:ea typeface="幼圆" pitchFamily="49" charset="-122"/>
                      <a:cs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320566" name="Rectangle 54"/>
                <p:cNvSpPr>
                  <a:spLocks noChangeArrowheads="1"/>
                </p:cNvSpPr>
                <p:nvPr/>
              </p:nvSpPr>
              <p:spPr bwMode="auto">
                <a:xfrm>
                  <a:off x="4272" y="2352"/>
                  <a:ext cx="27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kumimoji="0" lang="en-US" altLang="zh-CN">
                      <a:latin typeface="Tahoma" pitchFamily="34" charset="0"/>
                    </a:rPr>
                    <a:t>1</a:t>
                  </a:r>
                  <a:r>
                    <a:rPr kumimoji="0" lang="en-US" altLang="zh-CN" b="1">
                      <a:latin typeface="Tahoma" pitchFamily="34" charset="0"/>
                      <a:ea typeface="幼圆" pitchFamily="49" charset="-122"/>
                      <a:cs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320567" name="Rectangle 55"/>
                <p:cNvSpPr>
                  <a:spLocks noChangeArrowheads="1"/>
                </p:cNvSpPr>
                <p:nvPr/>
              </p:nvSpPr>
              <p:spPr bwMode="auto">
                <a:xfrm>
                  <a:off x="4667" y="2352"/>
                  <a:ext cx="27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kumimoji="0" lang="en-US" altLang="zh-CN">
                      <a:latin typeface="Tahoma" pitchFamily="34" charset="0"/>
                    </a:rPr>
                    <a:t>0</a:t>
                  </a:r>
                  <a:r>
                    <a:rPr kumimoji="0" lang="en-US" altLang="zh-CN" b="1">
                      <a:latin typeface="Tahoma" pitchFamily="34" charset="0"/>
                      <a:ea typeface="幼圆" pitchFamily="49" charset="-122"/>
                      <a:cs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320568" name="Rectangle 56"/>
                <p:cNvSpPr>
                  <a:spLocks noChangeArrowheads="1"/>
                </p:cNvSpPr>
                <p:nvPr/>
              </p:nvSpPr>
              <p:spPr bwMode="auto">
                <a:xfrm>
                  <a:off x="3859" y="2736"/>
                  <a:ext cx="221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kumimoji="0" lang="en-US" altLang="zh-CN">
                      <a:latin typeface="Tahoma" pitchFamily="34" charset="0"/>
                    </a:rPr>
                    <a:t>0</a:t>
                  </a:r>
                </a:p>
              </p:txBody>
            </p:sp>
            <p:sp>
              <p:nvSpPr>
                <p:cNvPr id="320569" name="Rectangle 57"/>
                <p:cNvSpPr>
                  <a:spLocks noChangeArrowheads="1"/>
                </p:cNvSpPr>
                <p:nvPr/>
              </p:nvSpPr>
              <p:spPr bwMode="auto">
                <a:xfrm>
                  <a:off x="3428" y="2736"/>
                  <a:ext cx="26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kumimoji="0" lang="en-US" altLang="zh-CN">
                      <a:ea typeface="幼圆" pitchFamily="49" charset="-122"/>
                      <a:cs typeface="Times New Roman" pitchFamily="18" charset="0"/>
                    </a:rPr>
                    <a:t>1</a:t>
                  </a:r>
                  <a:r>
                    <a:rPr kumimoji="0" lang="en-US" altLang="zh-CN" b="1">
                      <a:latin typeface="Tahoma" pitchFamily="34" charset="0"/>
                      <a:ea typeface="幼圆" pitchFamily="49" charset="-122"/>
                      <a:cs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320570" name="Rectangle 58"/>
                <p:cNvSpPr>
                  <a:spLocks noChangeArrowheads="1"/>
                </p:cNvSpPr>
                <p:nvPr/>
              </p:nvSpPr>
              <p:spPr bwMode="auto">
                <a:xfrm>
                  <a:off x="4272" y="2736"/>
                  <a:ext cx="27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kumimoji="0" lang="en-US" altLang="zh-CN">
                      <a:latin typeface="Tahoma" pitchFamily="34" charset="0"/>
                    </a:rPr>
                    <a:t>0</a:t>
                  </a:r>
                  <a:r>
                    <a:rPr kumimoji="0" lang="en-US" altLang="zh-CN" b="1">
                      <a:latin typeface="Tahoma" pitchFamily="34" charset="0"/>
                      <a:ea typeface="幼圆" pitchFamily="49" charset="-122"/>
                      <a:cs typeface="Times New Roman" pitchFamily="18" charset="0"/>
                    </a:rPr>
                    <a:t> </a:t>
                  </a:r>
                </a:p>
              </p:txBody>
            </p:sp>
            <p:sp>
              <p:nvSpPr>
                <p:cNvPr id="320571" name="Rectangle 59"/>
                <p:cNvSpPr>
                  <a:spLocks noChangeArrowheads="1"/>
                </p:cNvSpPr>
                <p:nvPr/>
              </p:nvSpPr>
              <p:spPr bwMode="auto">
                <a:xfrm>
                  <a:off x="4667" y="2736"/>
                  <a:ext cx="27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kumimoji="0" lang="en-US" altLang="zh-CN">
                      <a:latin typeface="Tahoma" pitchFamily="34" charset="0"/>
                    </a:rPr>
                    <a:t>0</a:t>
                  </a:r>
                  <a:r>
                    <a:rPr kumimoji="0" lang="en-US" altLang="zh-CN" b="1">
                      <a:latin typeface="Tahoma" pitchFamily="34" charset="0"/>
                      <a:ea typeface="幼圆" pitchFamily="49" charset="-122"/>
                      <a:cs typeface="Times New Roman" pitchFamily="18" charset="0"/>
                    </a:rPr>
                    <a:t> </a:t>
                  </a:r>
                </a:p>
              </p:txBody>
            </p:sp>
          </p:grpSp>
          <p:grpSp>
            <p:nvGrpSpPr>
              <p:cNvPr id="320572" name="Group 60"/>
              <p:cNvGrpSpPr>
                <a:grpSpLocks/>
              </p:cNvGrpSpPr>
              <p:nvPr/>
            </p:nvGrpSpPr>
            <p:grpSpPr bwMode="auto">
              <a:xfrm>
                <a:off x="1584" y="1248"/>
                <a:ext cx="545" cy="742"/>
                <a:chOff x="1337" y="1162"/>
                <a:chExt cx="545" cy="742"/>
              </a:xfrm>
            </p:grpSpPr>
            <p:sp>
              <p:nvSpPr>
                <p:cNvPr id="320573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472" y="1162"/>
                  <a:ext cx="27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0" lang="en-US" altLang="zh-CN">
                      <a:latin typeface="Tahoma" pitchFamily="34" charset="0"/>
                    </a:rPr>
                    <a:t>B</a:t>
                  </a:r>
                </a:p>
              </p:txBody>
            </p:sp>
            <p:sp>
              <p:nvSpPr>
                <p:cNvPr id="320574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1609" y="1344"/>
                  <a:ext cx="27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0" lang="en-US" altLang="zh-CN">
                      <a:latin typeface="Tahoma" pitchFamily="34" charset="0"/>
                    </a:rPr>
                    <a:t>A</a:t>
                  </a:r>
                </a:p>
              </p:txBody>
            </p:sp>
            <p:sp>
              <p:nvSpPr>
                <p:cNvPr id="320575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1337" y="1480"/>
                  <a:ext cx="27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0" lang="en-US" altLang="zh-CN">
                      <a:latin typeface="Tahoma" pitchFamily="34" charset="0"/>
                    </a:rPr>
                    <a:t>D</a:t>
                  </a:r>
                </a:p>
              </p:txBody>
            </p:sp>
            <p:sp>
              <p:nvSpPr>
                <p:cNvPr id="320576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473" y="1616"/>
                  <a:ext cx="27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kumimoji="0" lang="en-US" altLang="zh-CN">
                      <a:latin typeface="Tahoma" pitchFamily="34" charset="0"/>
                    </a:rPr>
                    <a:t>C</a:t>
                  </a:r>
                </a:p>
              </p:txBody>
            </p:sp>
          </p:grpSp>
        </p:grpSp>
      </p:grpSp>
      <p:graphicFrame>
        <p:nvGraphicFramePr>
          <p:cNvPr id="320577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9405534"/>
              </p:ext>
            </p:extLst>
          </p:nvPr>
        </p:nvGraphicFramePr>
        <p:xfrm>
          <a:off x="533400" y="3733800"/>
          <a:ext cx="4979988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03" name="公式" r:id="rId5" imgW="2260440" imgH="215640" progId="Equation.3">
                  <p:embed/>
                </p:oleObj>
              </mc:Choice>
              <mc:Fallback>
                <p:oleObj name="公式" r:id="rId5" imgW="22604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733800"/>
                        <a:ext cx="4979988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0578" name="Rectangle 66"/>
          <p:cNvSpPr>
            <a:spLocks noChangeArrowheads="1"/>
          </p:cNvSpPr>
          <p:nvPr/>
        </p:nvSpPr>
        <p:spPr bwMode="auto">
          <a:xfrm>
            <a:off x="381000" y="4495800"/>
            <a:ext cx="48006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600">
                <a:latin typeface="华文新魏" pitchFamily="2" charset="-122"/>
                <a:ea typeface="华文新魏" pitchFamily="2" charset="-122"/>
              </a:rPr>
              <a:t>用表格法化简过程如何？</a:t>
            </a:r>
          </a:p>
        </p:txBody>
      </p:sp>
    </p:spTree>
    <p:extLst>
      <p:ext uri="{BB962C8B-B14F-4D97-AF65-F5344CB8AC3E}">
        <p14:creationId xmlns:p14="http://schemas.microsoft.com/office/powerpoint/2010/main" val="181464745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0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0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0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0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78" grpId="0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逻辑函数的</a:t>
            </a:r>
            <a:r>
              <a:rPr lang="en-US" altLang="zh-CN"/>
              <a:t>Q-M</a:t>
            </a:r>
            <a:r>
              <a:rPr lang="zh-CN" altLang="en-US"/>
              <a:t>法化简</a:t>
            </a:r>
          </a:p>
        </p:txBody>
      </p:sp>
      <p:sp>
        <p:nvSpPr>
          <p:cNvPr id="5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C199E-7B38-4B78-A5A7-23B29ABC5C18}" type="slidenum">
              <a:rPr lang="en-US" altLang="zh-CN"/>
              <a:pPr/>
              <a:t>75</a:t>
            </a:fld>
            <a:endParaRPr lang="en-US" altLang="zh-CN"/>
          </a:p>
        </p:txBody>
      </p:sp>
      <p:sp>
        <p:nvSpPr>
          <p:cNvPr id="3215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/>
              <a:t>第一步：求出函数全部的质蕴涵项</a:t>
            </a:r>
          </a:p>
        </p:txBody>
      </p:sp>
      <p:graphicFrame>
        <p:nvGraphicFramePr>
          <p:cNvPr id="3215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2315919"/>
              </p:ext>
            </p:extLst>
          </p:nvPr>
        </p:nvGraphicFramePr>
        <p:xfrm>
          <a:off x="601663" y="2347913"/>
          <a:ext cx="2909887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79" name="公式" r:id="rId3" imgW="1320480" imgH="266400" progId="Equation.3">
                  <p:embed/>
                </p:oleObj>
              </mc:Choice>
              <mc:Fallback>
                <p:oleObj name="公式" r:id="rId3" imgW="132048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663" y="2347913"/>
                        <a:ext cx="2909887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1541" name="Rectangle 5"/>
          <p:cNvSpPr>
            <a:spLocks noChangeArrowheads="1"/>
          </p:cNvSpPr>
          <p:nvPr/>
        </p:nvSpPr>
        <p:spPr bwMode="auto">
          <a:xfrm>
            <a:off x="609600" y="3268058"/>
            <a:ext cx="40386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0" lang="en-US" altLang="zh-CN">
                <a:latin typeface="华文新魏" pitchFamily="2" charset="-122"/>
                <a:ea typeface="华文新魏" pitchFamily="2" charset="-122"/>
              </a:rPr>
              <a:t>1</a:t>
            </a: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）先把</a:t>
            </a:r>
            <a:r>
              <a:rPr kumimoji="0" lang="en-US" altLang="zh-CN">
                <a:latin typeface="华文新魏" pitchFamily="2" charset="-122"/>
                <a:ea typeface="华文新魏" pitchFamily="2" charset="-122"/>
              </a:rPr>
              <a:t>F</a:t>
            </a: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中的各</a:t>
            </a:r>
            <a:r>
              <a:rPr kumimoji="0" lang="en-US" altLang="zh-CN">
                <a:latin typeface="华文新魏" pitchFamily="2" charset="-122"/>
                <a:ea typeface="华文新魏" pitchFamily="2" charset="-122"/>
              </a:rPr>
              <a:t>m</a:t>
            </a:r>
            <a:r>
              <a:rPr kumimoji="0" lang="en-US" altLang="zh-CN" sz="3200" baseline="-25000">
                <a:latin typeface="华文新魏" pitchFamily="2" charset="-122"/>
                <a:ea typeface="华文新魏" pitchFamily="2" charset="-122"/>
              </a:rPr>
              <a:t>i</a:t>
            </a: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，按下标</a:t>
            </a:r>
            <a:r>
              <a:rPr kumimoji="0" lang="en-US" altLang="zh-CN">
                <a:latin typeface="华文新魏" pitchFamily="2" charset="-122"/>
                <a:ea typeface="华文新魏" pitchFamily="2" charset="-122"/>
              </a:rPr>
              <a:t>i</a:t>
            </a: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中“</a:t>
            </a:r>
            <a:r>
              <a:rPr kumimoji="0" lang="en-US" altLang="zh-CN">
                <a:latin typeface="华文新魏" pitchFamily="2" charset="-122"/>
                <a:ea typeface="华文新魏" pitchFamily="2" charset="-122"/>
              </a:rPr>
              <a:t>1”</a:t>
            </a: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的个数，由少到多，分组排队列表</a:t>
            </a:r>
            <a:r>
              <a:rPr kumimoji="0" lang="en-US" altLang="zh-CN">
                <a:latin typeface="华文新魏" pitchFamily="2" charset="-122"/>
                <a:ea typeface="华文新魏" pitchFamily="2" charset="-122"/>
              </a:rPr>
              <a:t>(</a:t>
            </a: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见表</a:t>
            </a:r>
            <a:r>
              <a:rPr kumimoji="0" lang="en-US" altLang="zh-CN">
                <a:latin typeface="华文新魏" pitchFamily="2" charset="-122"/>
                <a:ea typeface="华文新魏" pitchFamily="2" charset="-122"/>
              </a:rPr>
              <a:t>I) </a:t>
            </a: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。组号是</a:t>
            </a:r>
            <a:r>
              <a:rPr kumimoji="0" lang="en-US" altLang="zh-CN">
                <a:latin typeface="华文新魏" pitchFamily="2" charset="-122"/>
                <a:ea typeface="华文新魏" pitchFamily="2" charset="-122"/>
              </a:rPr>
              <a:t>m</a:t>
            </a:r>
            <a:r>
              <a:rPr kumimoji="0" lang="en-US" altLang="zh-CN" sz="3200" baseline="-25000">
                <a:latin typeface="华文新魏" pitchFamily="2" charset="-122"/>
                <a:ea typeface="华文新魏" pitchFamily="2" charset="-122"/>
              </a:rPr>
              <a:t>i</a:t>
            </a: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中</a:t>
            </a:r>
            <a:r>
              <a:rPr kumimoji="0" lang="en-US" altLang="zh-CN">
                <a:latin typeface="华文新魏" pitchFamily="2" charset="-122"/>
                <a:ea typeface="华文新魏" pitchFamily="2" charset="-122"/>
              </a:rPr>
              <a:t>i</a:t>
            </a: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所包含“</a:t>
            </a:r>
            <a:r>
              <a:rPr kumimoji="0" lang="en-US" altLang="zh-CN">
                <a:latin typeface="华文新魏" pitchFamily="2" charset="-122"/>
                <a:ea typeface="华文新魏" pitchFamily="2" charset="-122"/>
              </a:rPr>
              <a:t>1”</a:t>
            </a: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的个数。</a:t>
            </a:r>
          </a:p>
        </p:txBody>
      </p:sp>
      <p:grpSp>
        <p:nvGrpSpPr>
          <p:cNvPr id="321618" name="Group 82"/>
          <p:cNvGrpSpPr>
            <a:grpSpLocks/>
          </p:cNvGrpSpPr>
          <p:nvPr/>
        </p:nvGrpSpPr>
        <p:grpSpPr bwMode="auto">
          <a:xfrm>
            <a:off x="5459413" y="2667000"/>
            <a:ext cx="2873375" cy="2743200"/>
            <a:chOff x="3439" y="1296"/>
            <a:chExt cx="1810" cy="1728"/>
          </a:xfrm>
        </p:grpSpPr>
        <p:sp>
          <p:nvSpPr>
            <p:cNvPr id="321544" name="Rectangle 8"/>
            <p:cNvSpPr>
              <a:spLocks noChangeArrowheads="1"/>
            </p:cNvSpPr>
            <p:nvPr/>
          </p:nvSpPr>
          <p:spPr bwMode="auto">
            <a:xfrm>
              <a:off x="5028" y="2688"/>
              <a:ext cx="20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1</a:t>
              </a:r>
            </a:p>
          </p:txBody>
        </p:sp>
        <p:sp>
          <p:nvSpPr>
            <p:cNvPr id="321545" name="Rectangle 9"/>
            <p:cNvSpPr>
              <a:spLocks noChangeArrowheads="1"/>
            </p:cNvSpPr>
            <p:nvPr/>
          </p:nvSpPr>
          <p:spPr bwMode="auto">
            <a:xfrm>
              <a:off x="4823" y="2688"/>
              <a:ext cx="20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1</a:t>
              </a:r>
            </a:p>
          </p:txBody>
        </p:sp>
        <p:sp>
          <p:nvSpPr>
            <p:cNvPr id="321546" name="Rectangle 10"/>
            <p:cNvSpPr>
              <a:spLocks noChangeArrowheads="1"/>
            </p:cNvSpPr>
            <p:nvPr/>
          </p:nvSpPr>
          <p:spPr bwMode="auto">
            <a:xfrm>
              <a:off x="4618" y="2688"/>
              <a:ext cx="20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1</a:t>
              </a:r>
            </a:p>
          </p:txBody>
        </p:sp>
        <p:sp>
          <p:nvSpPr>
            <p:cNvPr id="321547" name="Rectangle 11"/>
            <p:cNvSpPr>
              <a:spLocks noChangeArrowheads="1"/>
            </p:cNvSpPr>
            <p:nvPr/>
          </p:nvSpPr>
          <p:spPr bwMode="auto">
            <a:xfrm>
              <a:off x="4413" y="2688"/>
              <a:ext cx="20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1</a:t>
              </a:r>
            </a:p>
          </p:txBody>
        </p:sp>
        <p:sp>
          <p:nvSpPr>
            <p:cNvPr id="321548" name="Rectangle 12"/>
            <p:cNvSpPr>
              <a:spLocks noChangeArrowheads="1"/>
            </p:cNvSpPr>
            <p:nvPr/>
          </p:nvSpPr>
          <p:spPr bwMode="auto">
            <a:xfrm>
              <a:off x="3839" y="2688"/>
              <a:ext cx="57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15</a:t>
              </a:r>
            </a:p>
          </p:txBody>
        </p:sp>
        <p:sp>
          <p:nvSpPr>
            <p:cNvPr id="321554" name="Rectangle 18"/>
            <p:cNvSpPr>
              <a:spLocks noChangeArrowheads="1"/>
            </p:cNvSpPr>
            <p:nvPr/>
          </p:nvSpPr>
          <p:spPr bwMode="auto">
            <a:xfrm>
              <a:off x="3456" y="2688"/>
              <a:ext cx="400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4</a:t>
              </a:r>
            </a:p>
          </p:txBody>
        </p:sp>
        <p:sp>
          <p:nvSpPr>
            <p:cNvPr id="321576" name="Rectangle 40"/>
            <p:cNvSpPr>
              <a:spLocks noChangeArrowheads="1"/>
            </p:cNvSpPr>
            <p:nvPr/>
          </p:nvSpPr>
          <p:spPr bwMode="auto">
            <a:xfrm>
              <a:off x="5028" y="2381"/>
              <a:ext cx="20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321577" name="Rectangle 41"/>
            <p:cNvSpPr>
              <a:spLocks noChangeArrowheads="1"/>
            </p:cNvSpPr>
            <p:nvPr/>
          </p:nvSpPr>
          <p:spPr bwMode="auto">
            <a:xfrm>
              <a:off x="4823" y="2381"/>
              <a:ext cx="20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321578" name="Rectangle 42"/>
            <p:cNvSpPr>
              <a:spLocks noChangeArrowheads="1"/>
            </p:cNvSpPr>
            <p:nvPr/>
          </p:nvSpPr>
          <p:spPr bwMode="auto">
            <a:xfrm>
              <a:off x="4618" y="2381"/>
              <a:ext cx="20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321579" name="Rectangle 43"/>
            <p:cNvSpPr>
              <a:spLocks noChangeArrowheads="1"/>
            </p:cNvSpPr>
            <p:nvPr/>
          </p:nvSpPr>
          <p:spPr bwMode="auto">
            <a:xfrm>
              <a:off x="4413" y="2381"/>
              <a:ext cx="20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1</a:t>
              </a:r>
            </a:p>
          </p:txBody>
        </p:sp>
        <p:sp>
          <p:nvSpPr>
            <p:cNvPr id="321580" name="Rectangle 44"/>
            <p:cNvSpPr>
              <a:spLocks noChangeArrowheads="1"/>
            </p:cNvSpPr>
            <p:nvPr/>
          </p:nvSpPr>
          <p:spPr bwMode="auto">
            <a:xfrm>
              <a:off x="3839" y="2381"/>
              <a:ext cx="57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8</a:t>
              </a:r>
            </a:p>
          </p:txBody>
        </p:sp>
        <p:sp>
          <p:nvSpPr>
            <p:cNvPr id="321581" name="Rectangle 45"/>
            <p:cNvSpPr>
              <a:spLocks noChangeArrowheads="1"/>
            </p:cNvSpPr>
            <p:nvPr/>
          </p:nvSpPr>
          <p:spPr bwMode="auto">
            <a:xfrm>
              <a:off x="5028" y="2132"/>
              <a:ext cx="20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321582" name="Rectangle 46"/>
            <p:cNvSpPr>
              <a:spLocks noChangeArrowheads="1"/>
            </p:cNvSpPr>
            <p:nvPr/>
          </p:nvSpPr>
          <p:spPr bwMode="auto">
            <a:xfrm>
              <a:off x="4823" y="2132"/>
              <a:ext cx="20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321583" name="Rectangle 47"/>
            <p:cNvSpPr>
              <a:spLocks noChangeArrowheads="1"/>
            </p:cNvSpPr>
            <p:nvPr/>
          </p:nvSpPr>
          <p:spPr bwMode="auto">
            <a:xfrm>
              <a:off x="4618" y="2132"/>
              <a:ext cx="20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1</a:t>
              </a:r>
            </a:p>
          </p:txBody>
        </p:sp>
        <p:sp>
          <p:nvSpPr>
            <p:cNvPr id="321584" name="Rectangle 48"/>
            <p:cNvSpPr>
              <a:spLocks noChangeArrowheads="1"/>
            </p:cNvSpPr>
            <p:nvPr/>
          </p:nvSpPr>
          <p:spPr bwMode="auto">
            <a:xfrm>
              <a:off x="4413" y="2132"/>
              <a:ext cx="20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321585" name="Rectangle 49"/>
            <p:cNvSpPr>
              <a:spLocks noChangeArrowheads="1"/>
            </p:cNvSpPr>
            <p:nvPr/>
          </p:nvSpPr>
          <p:spPr bwMode="auto">
            <a:xfrm>
              <a:off x="3839" y="2132"/>
              <a:ext cx="57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4</a:t>
              </a:r>
            </a:p>
          </p:txBody>
        </p:sp>
        <p:sp>
          <p:nvSpPr>
            <p:cNvPr id="321586" name="Rectangle 50"/>
            <p:cNvSpPr>
              <a:spLocks noChangeArrowheads="1"/>
            </p:cNvSpPr>
            <p:nvPr/>
          </p:nvSpPr>
          <p:spPr bwMode="auto">
            <a:xfrm>
              <a:off x="5028" y="1883"/>
              <a:ext cx="20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321587" name="Rectangle 51"/>
            <p:cNvSpPr>
              <a:spLocks noChangeArrowheads="1"/>
            </p:cNvSpPr>
            <p:nvPr/>
          </p:nvSpPr>
          <p:spPr bwMode="auto">
            <a:xfrm>
              <a:off x="4823" y="1883"/>
              <a:ext cx="20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1</a:t>
              </a:r>
            </a:p>
          </p:txBody>
        </p:sp>
        <p:sp>
          <p:nvSpPr>
            <p:cNvPr id="321588" name="Rectangle 52"/>
            <p:cNvSpPr>
              <a:spLocks noChangeArrowheads="1"/>
            </p:cNvSpPr>
            <p:nvPr/>
          </p:nvSpPr>
          <p:spPr bwMode="auto">
            <a:xfrm>
              <a:off x="4618" y="1883"/>
              <a:ext cx="20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321589" name="Rectangle 53"/>
            <p:cNvSpPr>
              <a:spLocks noChangeArrowheads="1"/>
            </p:cNvSpPr>
            <p:nvPr/>
          </p:nvSpPr>
          <p:spPr bwMode="auto">
            <a:xfrm>
              <a:off x="4413" y="1883"/>
              <a:ext cx="20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321590" name="Rectangle 54"/>
            <p:cNvSpPr>
              <a:spLocks noChangeArrowheads="1"/>
            </p:cNvSpPr>
            <p:nvPr/>
          </p:nvSpPr>
          <p:spPr bwMode="auto">
            <a:xfrm>
              <a:off x="3839" y="1883"/>
              <a:ext cx="57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2</a:t>
              </a:r>
            </a:p>
          </p:txBody>
        </p:sp>
        <p:sp>
          <p:nvSpPr>
            <p:cNvPr id="321591" name="Rectangle 55"/>
            <p:cNvSpPr>
              <a:spLocks noChangeArrowheads="1"/>
            </p:cNvSpPr>
            <p:nvPr/>
          </p:nvSpPr>
          <p:spPr bwMode="auto">
            <a:xfrm>
              <a:off x="3439" y="1883"/>
              <a:ext cx="400" cy="7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en-US" altLang="zh-CN" sz="2000"/>
            </a:p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1</a:t>
              </a:r>
            </a:p>
          </p:txBody>
        </p:sp>
        <p:sp>
          <p:nvSpPr>
            <p:cNvPr id="321592" name="Rectangle 56"/>
            <p:cNvSpPr>
              <a:spLocks noChangeArrowheads="1"/>
            </p:cNvSpPr>
            <p:nvPr/>
          </p:nvSpPr>
          <p:spPr bwMode="auto">
            <a:xfrm>
              <a:off x="5028" y="1584"/>
              <a:ext cx="204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A</a:t>
              </a:r>
            </a:p>
          </p:txBody>
        </p:sp>
        <p:sp>
          <p:nvSpPr>
            <p:cNvPr id="321593" name="Rectangle 57"/>
            <p:cNvSpPr>
              <a:spLocks noChangeArrowheads="1"/>
            </p:cNvSpPr>
            <p:nvPr/>
          </p:nvSpPr>
          <p:spPr bwMode="auto">
            <a:xfrm>
              <a:off x="4823" y="1584"/>
              <a:ext cx="205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B</a:t>
              </a:r>
            </a:p>
          </p:txBody>
        </p:sp>
        <p:sp>
          <p:nvSpPr>
            <p:cNvPr id="321594" name="Rectangle 58"/>
            <p:cNvSpPr>
              <a:spLocks noChangeArrowheads="1"/>
            </p:cNvSpPr>
            <p:nvPr/>
          </p:nvSpPr>
          <p:spPr bwMode="auto">
            <a:xfrm>
              <a:off x="4618" y="1584"/>
              <a:ext cx="205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C</a:t>
              </a:r>
            </a:p>
          </p:txBody>
        </p:sp>
        <p:sp>
          <p:nvSpPr>
            <p:cNvPr id="321595" name="Rectangle 59"/>
            <p:cNvSpPr>
              <a:spLocks noChangeArrowheads="1"/>
            </p:cNvSpPr>
            <p:nvPr/>
          </p:nvSpPr>
          <p:spPr bwMode="auto">
            <a:xfrm>
              <a:off x="4413" y="1584"/>
              <a:ext cx="205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D</a:t>
              </a:r>
            </a:p>
          </p:txBody>
        </p:sp>
        <p:sp>
          <p:nvSpPr>
            <p:cNvPr id="321596" name="Rectangle 60"/>
            <p:cNvSpPr>
              <a:spLocks noChangeArrowheads="1"/>
            </p:cNvSpPr>
            <p:nvPr/>
          </p:nvSpPr>
          <p:spPr bwMode="auto">
            <a:xfrm>
              <a:off x="3839" y="1584"/>
              <a:ext cx="574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zh-CN" altLang="en-US" sz="2000"/>
                <a:t>最小项</a:t>
              </a:r>
            </a:p>
          </p:txBody>
        </p:sp>
        <p:sp>
          <p:nvSpPr>
            <p:cNvPr id="321597" name="Rectangle 61"/>
            <p:cNvSpPr>
              <a:spLocks noChangeArrowheads="1"/>
            </p:cNvSpPr>
            <p:nvPr/>
          </p:nvSpPr>
          <p:spPr bwMode="auto">
            <a:xfrm>
              <a:off x="3439" y="1584"/>
              <a:ext cx="400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zh-CN" altLang="en-US" sz="2000"/>
                <a:t>组号</a:t>
              </a:r>
            </a:p>
          </p:txBody>
        </p:sp>
        <p:sp>
          <p:nvSpPr>
            <p:cNvPr id="321598" name="Line 62"/>
            <p:cNvSpPr>
              <a:spLocks noChangeShapeType="1"/>
            </p:cNvSpPr>
            <p:nvPr/>
          </p:nvSpPr>
          <p:spPr bwMode="auto">
            <a:xfrm>
              <a:off x="3439" y="1584"/>
              <a:ext cx="179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321599" name="Line 63"/>
            <p:cNvSpPr>
              <a:spLocks noChangeShapeType="1"/>
            </p:cNvSpPr>
            <p:nvPr/>
          </p:nvSpPr>
          <p:spPr bwMode="auto">
            <a:xfrm>
              <a:off x="3439" y="1883"/>
              <a:ext cx="17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321600" name="Line 64"/>
            <p:cNvSpPr>
              <a:spLocks noChangeShapeType="1"/>
            </p:cNvSpPr>
            <p:nvPr/>
          </p:nvSpPr>
          <p:spPr bwMode="auto">
            <a:xfrm>
              <a:off x="3439" y="2630"/>
              <a:ext cx="17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321602" name="Line 66"/>
            <p:cNvSpPr>
              <a:spLocks noChangeShapeType="1"/>
            </p:cNvSpPr>
            <p:nvPr/>
          </p:nvSpPr>
          <p:spPr bwMode="auto">
            <a:xfrm>
              <a:off x="3456" y="3024"/>
              <a:ext cx="179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321603" name="Line 67"/>
            <p:cNvSpPr>
              <a:spLocks noChangeShapeType="1"/>
            </p:cNvSpPr>
            <p:nvPr/>
          </p:nvSpPr>
          <p:spPr bwMode="auto">
            <a:xfrm>
              <a:off x="3456" y="1584"/>
              <a:ext cx="0" cy="14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321604" name="Line 68"/>
            <p:cNvSpPr>
              <a:spLocks noChangeShapeType="1"/>
            </p:cNvSpPr>
            <p:nvPr/>
          </p:nvSpPr>
          <p:spPr bwMode="auto">
            <a:xfrm>
              <a:off x="3839" y="1584"/>
              <a:ext cx="1" cy="14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321605" name="Line 69"/>
            <p:cNvSpPr>
              <a:spLocks noChangeShapeType="1"/>
            </p:cNvSpPr>
            <p:nvPr/>
          </p:nvSpPr>
          <p:spPr bwMode="auto">
            <a:xfrm>
              <a:off x="4413" y="1584"/>
              <a:ext cx="3" cy="14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321606" name="Line 70"/>
            <p:cNvSpPr>
              <a:spLocks noChangeShapeType="1"/>
            </p:cNvSpPr>
            <p:nvPr/>
          </p:nvSpPr>
          <p:spPr bwMode="auto">
            <a:xfrm flipH="1">
              <a:off x="4608" y="1584"/>
              <a:ext cx="0" cy="14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321607" name="Line 71"/>
            <p:cNvSpPr>
              <a:spLocks noChangeShapeType="1"/>
            </p:cNvSpPr>
            <p:nvPr/>
          </p:nvSpPr>
          <p:spPr bwMode="auto">
            <a:xfrm flipH="1">
              <a:off x="4800" y="1584"/>
              <a:ext cx="0" cy="14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321608" name="Line 72"/>
            <p:cNvSpPr>
              <a:spLocks noChangeShapeType="1"/>
            </p:cNvSpPr>
            <p:nvPr/>
          </p:nvSpPr>
          <p:spPr bwMode="auto">
            <a:xfrm>
              <a:off x="4992" y="1584"/>
              <a:ext cx="0" cy="14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321609" name="Line 73"/>
            <p:cNvSpPr>
              <a:spLocks noChangeShapeType="1"/>
            </p:cNvSpPr>
            <p:nvPr/>
          </p:nvSpPr>
          <p:spPr bwMode="auto">
            <a:xfrm>
              <a:off x="5232" y="1584"/>
              <a:ext cx="0" cy="14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321610" name="Line 74"/>
            <p:cNvSpPr>
              <a:spLocks noChangeShapeType="1"/>
            </p:cNvSpPr>
            <p:nvPr/>
          </p:nvSpPr>
          <p:spPr bwMode="auto">
            <a:xfrm>
              <a:off x="3839" y="2132"/>
              <a:ext cx="13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321611" name="Line 75"/>
            <p:cNvSpPr>
              <a:spLocks noChangeShapeType="1"/>
            </p:cNvSpPr>
            <p:nvPr/>
          </p:nvSpPr>
          <p:spPr bwMode="auto">
            <a:xfrm>
              <a:off x="3839" y="2381"/>
              <a:ext cx="13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321616" name="Rectangle 80"/>
            <p:cNvSpPr>
              <a:spLocks noChangeArrowheads="1"/>
            </p:cNvSpPr>
            <p:nvPr/>
          </p:nvSpPr>
          <p:spPr bwMode="auto">
            <a:xfrm>
              <a:off x="4126" y="1296"/>
              <a:ext cx="2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>
              <a:spAutoFit/>
            </a:bodyPr>
            <a:lstStyle/>
            <a:p>
              <a:r>
                <a:rPr kumimoji="0" lang="zh-CN" altLang="en-US">
                  <a:latin typeface="Tahoma" pitchFamily="34" charset="0"/>
                </a:rPr>
                <a:t>表</a:t>
              </a:r>
              <a:r>
                <a:rPr kumimoji="0" lang="en-US" altLang="zh-CN">
                  <a:latin typeface="Tahoma" pitchFamily="34" charset="0"/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739737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1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41" grpId="0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逻辑函数的</a:t>
            </a:r>
            <a:r>
              <a:rPr lang="en-US" altLang="zh-CN"/>
              <a:t>Q-M</a:t>
            </a:r>
            <a:r>
              <a:rPr lang="zh-CN" altLang="en-US"/>
              <a:t>法化简</a:t>
            </a:r>
          </a:p>
        </p:txBody>
      </p:sp>
      <p:sp>
        <p:nvSpPr>
          <p:cNvPr id="6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13821-2F23-4979-A4DD-942FF0F8377B}" type="slidenum">
              <a:rPr lang="en-US" altLang="zh-CN"/>
              <a:pPr/>
              <a:t>76</a:t>
            </a:fld>
            <a:endParaRPr lang="en-US" altLang="zh-CN"/>
          </a:p>
        </p:txBody>
      </p:sp>
      <p:sp>
        <p:nvSpPr>
          <p:cNvPr id="322564" name="Rectangle 4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>
                <a:latin typeface="Tahoma" pitchFamily="34" charset="0"/>
              </a:rPr>
              <a:t>2</a:t>
            </a:r>
            <a:r>
              <a:rPr kumimoji="0" lang="zh-CN" altLang="en-US" sz="2400">
                <a:latin typeface="Tahoma" pitchFamily="34" charset="0"/>
              </a:rPr>
              <a:t>）在表</a:t>
            </a:r>
            <a:r>
              <a:rPr kumimoji="0" lang="en-US" altLang="zh-CN" sz="2400">
                <a:latin typeface="Tahoma" pitchFamily="34" charset="0"/>
              </a:rPr>
              <a:t>I</a:t>
            </a:r>
            <a:r>
              <a:rPr kumimoji="0" lang="zh-CN" altLang="en-US" sz="2400">
                <a:latin typeface="Tahoma" pitchFamily="34" charset="0"/>
              </a:rPr>
              <a:t>的相邻组间进行逐项搜索，寻找相邻项，把可以合并的记在</a:t>
            </a:r>
            <a:r>
              <a:rPr kumimoji="0" lang="zh-CN" altLang="en-US" sz="2400">
                <a:latin typeface="Tahoma" pitchFamily="34" charset="0"/>
                <a:hlinkClick r:id="rId2" action="ppaction://hlinksldjump"/>
              </a:rPr>
              <a:t>表</a:t>
            </a:r>
            <a:r>
              <a:rPr kumimoji="0" lang="en-US" altLang="zh-CN" sz="2400">
                <a:latin typeface="Tahoma" pitchFamily="34" charset="0"/>
                <a:hlinkClick r:id="rId2" action="ppaction://hlinksldjump"/>
              </a:rPr>
              <a:t>II</a:t>
            </a:r>
            <a:r>
              <a:rPr kumimoji="0" lang="zh-CN" altLang="en-US" sz="2400">
                <a:latin typeface="Tahoma" pitchFamily="34" charset="0"/>
              </a:rPr>
              <a:t>中，并在表</a:t>
            </a:r>
            <a:r>
              <a:rPr kumimoji="0" lang="en-US" altLang="zh-CN" sz="2400">
                <a:latin typeface="Tahoma" pitchFamily="34" charset="0"/>
              </a:rPr>
              <a:t>I</a:t>
            </a:r>
            <a:r>
              <a:rPr kumimoji="0" lang="zh-CN" altLang="en-US" sz="2400">
                <a:latin typeface="Tahoma" pitchFamily="34" charset="0"/>
              </a:rPr>
              <a:t>中相应的最小项旁作记号</a:t>
            </a:r>
            <a:r>
              <a:rPr kumimoji="0" lang="zh-CN" altLang="en-US" sz="2400">
                <a:latin typeface="Arial"/>
              </a:rPr>
              <a:t>“</a:t>
            </a:r>
            <a:r>
              <a:rPr kumimoji="0" lang="zh-CN" altLang="en-US" sz="2400">
                <a:latin typeface="Tahoma" pitchFamily="34" charset="0"/>
              </a:rPr>
              <a:t>√</a:t>
            </a:r>
            <a:r>
              <a:rPr kumimoji="0" lang="zh-CN" altLang="en-US" sz="2400">
                <a:latin typeface="Arial"/>
              </a:rPr>
              <a:t>”</a:t>
            </a:r>
            <a:r>
              <a:rPr kumimoji="0" lang="zh-CN" altLang="en-US" sz="2400">
                <a:latin typeface="Tahoma" pitchFamily="34" charset="0"/>
              </a:rPr>
              <a:t>。表</a:t>
            </a:r>
            <a:r>
              <a:rPr kumimoji="0" lang="en-US" altLang="zh-CN" sz="2400">
                <a:latin typeface="Tahoma" pitchFamily="34" charset="0"/>
              </a:rPr>
              <a:t>II</a:t>
            </a:r>
            <a:r>
              <a:rPr kumimoji="0" lang="zh-CN" altLang="en-US" sz="2400">
                <a:latin typeface="Tahoma" pitchFamily="34" charset="0"/>
              </a:rPr>
              <a:t>所列均是变量数为</a:t>
            </a:r>
            <a:r>
              <a:rPr kumimoji="0" lang="en-US" altLang="zh-CN" sz="2400">
                <a:latin typeface="Tahoma" pitchFamily="34" charset="0"/>
              </a:rPr>
              <a:t>n-1</a:t>
            </a:r>
            <a:r>
              <a:rPr kumimoji="0" lang="zh-CN" altLang="en-US" sz="2400">
                <a:latin typeface="Tahoma" pitchFamily="34" charset="0"/>
              </a:rPr>
              <a:t>的与项（</a:t>
            </a:r>
            <a:r>
              <a:rPr kumimoji="0" lang="en-US" altLang="zh-CN" sz="2400">
                <a:latin typeface="Tahoma" pitchFamily="34" charset="0"/>
              </a:rPr>
              <a:t>n</a:t>
            </a:r>
            <a:r>
              <a:rPr kumimoji="0" lang="zh-CN" altLang="en-US" sz="2400">
                <a:latin typeface="Tahoma" pitchFamily="34" charset="0"/>
              </a:rPr>
              <a:t>是</a:t>
            </a:r>
            <a:r>
              <a:rPr kumimoji="0" lang="en-US" altLang="zh-CN" sz="2400">
                <a:latin typeface="Tahoma" pitchFamily="34" charset="0"/>
              </a:rPr>
              <a:t>F</a:t>
            </a:r>
            <a:r>
              <a:rPr kumimoji="0" lang="zh-CN" altLang="en-US" sz="2400">
                <a:latin typeface="Tahoma" pitchFamily="34" charset="0"/>
              </a:rPr>
              <a:t>的变量数），它们同样按与项所含</a:t>
            </a:r>
            <a:r>
              <a:rPr kumimoji="0" lang="zh-CN" altLang="en-US" sz="2400">
                <a:latin typeface="Arial"/>
              </a:rPr>
              <a:t>“</a:t>
            </a:r>
            <a:r>
              <a:rPr kumimoji="0" lang="en-US" altLang="zh-CN" sz="2400">
                <a:latin typeface="Tahoma" pitchFamily="34" charset="0"/>
              </a:rPr>
              <a:t>1</a:t>
            </a:r>
            <a:r>
              <a:rPr kumimoji="0" lang="en-US" altLang="zh-CN" sz="2400">
                <a:latin typeface="Arial"/>
              </a:rPr>
              <a:t>”</a:t>
            </a:r>
            <a:r>
              <a:rPr kumimoji="0" lang="zh-CN" altLang="en-US" sz="2400">
                <a:latin typeface="Tahoma" pitchFamily="34" charset="0"/>
              </a:rPr>
              <a:t>的个数由少到多，分组排列。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>
                <a:latin typeface="Tahoma" pitchFamily="34" charset="0"/>
              </a:rPr>
              <a:t>3</a:t>
            </a:r>
            <a:r>
              <a:rPr kumimoji="0" lang="zh-CN" altLang="en-US" sz="2400">
                <a:latin typeface="Tahoma" pitchFamily="34" charset="0"/>
              </a:rPr>
              <a:t>）重复上述过程，直到不能合并为止。</a:t>
            </a:r>
          </a:p>
        </p:txBody>
      </p:sp>
      <p:grpSp>
        <p:nvGrpSpPr>
          <p:cNvPr id="322565" name="Group 5"/>
          <p:cNvGrpSpPr>
            <a:grpSpLocks/>
          </p:cNvGrpSpPr>
          <p:nvPr/>
        </p:nvGrpSpPr>
        <p:grpSpPr bwMode="auto">
          <a:xfrm>
            <a:off x="762000" y="3810000"/>
            <a:ext cx="2873375" cy="2743200"/>
            <a:chOff x="3439" y="1296"/>
            <a:chExt cx="1810" cy="1728"/>
          </a:xfrm>
        </p:grpSpPr>
        <p:sp>
          <p:nvSpPr>
            <p:cNvPr id="322566" name="Rectangle 6"/>
            <p:cNvSpPr>
              <a:spLocks noChangeArrowheads="1"/>
            </p:cNvSpPr>
            <p:nvPr/>
          </p:nvSpPr>
          <p:spPr bwMode="auto">
            <a:xfrm>
              <a:off x="5028" y="2688"/>
              <a:ext cx="20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1</a:t>
              </a:r>
            </a:p>
          </p:txBody>
        </p:sp>
        <p:sp>
          <p:nvSpPr>
            <p:cNvPr id="322567" name="Rectangle 7"/>
            <p:cNvSpPr>
              <a:spLocks noChangeArrowheads="1"/>
            </p:cNvSpPr>
            <p:nvPr/>
          </p:nvSpPr>
          <p:spPr bwMode="auto">
            <a:xfrm>
              <a:off x="4823" y="2688"/>
              <a:ext cx="20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1</a:t>
              </a:r>
            </a:p>
          </p:txBody>
        </p:sp>
        <p:sp>
          <p:nvSpPr>
            <p:cNvPr id="322568" name="Rectangle 8"/>
            <p:cNvSpPr>
              <a:spLocks noChangeArrowheads="1"/>
            </p:cNvSpPr>
            <p:nvPr/>
          </p:nvSpPr>
          <p:spPr bwMode="auto">
            <a:xfrm>
              <a:off x="4618" y="2688"/>
              <a:ext cx="20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1</a:t>
              </a:r>
            </a:p>
          </p:txBody>
        </p:sp>
        <p:sp>
          <p:nvSpPr>
            <p:cNvPr id="322569" name="Rectangle 9"/>
            <p:cNvSpPr>
              <a:spLocks noChangeArrowheads="1"/>
            </p:cNvSpPr>
            <p:nvPr/>
          </p:nvSpPr>
          <p:spPr bwMode="auto">
            <a:xfrm>
              <a:off x="4413" y="2688"/>
              <a:ext cx="20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1</a:t>
              </a:r>
            </a:p>
          </p:txBody>
        </p:sp>
        <p:sp>
          <p:nvSpPr>
            <p:cNvPr id="322570" name="Rectangle 10"/>
            <p:cNvSpPr>
              <a:spLocks noChangeArrowheads="1"/>
            </p:cNvSpPr>
            <p:nvPr/>
          </p:nvSpPr>
          <p:spPr bwMode="auto">
            <a:xfrm>
              <a:off x="3839" y="2688"/>
              <a:ext cx="57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15</a:t>
              </a:r>
            </a:p>
          </p:txBody>
        </p:sp>
        <p:sp>
          <p:nvSpPr>
            <p:cNvPr id="322571" name="Rectangle 11"/>
            <p:cNvSpPr>
              <a:spLocks noChangeArrowheads="1"/>
            </p:cNvSpPr>
            <p:nvPr/>
          </p:nvSpPr>
          <p:spPr bwMode="auto">
            <a:xfrm>
              <a:off x="3456" y="2688"/>
              <a:ext cx="400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4</a:t>
              </a:r>
            </a:p>
          </p:txBody>
        </p:sp>
        <p:sp>
          <p:nvSpPr>
            <p:cNvPr id="322572" name="Rectangle 12"/>
            <p:cNvSpPr>
              <a:spLocks noChangeArrowheads="1"/>
            </p:cNvSpPr>
            <p:nvPr/>
          </p:nvSpPr>
          <p:spPr bwMode="auto">
            <a:xfrm>
              <a:off x="5028" y="2381"/>
              <a:ext cx="20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322573" name="Rectangle 13"/>
            <p:cNvSpPr>
              <a:spLocks noChangeArrowheads="1"/>
            </p:cNvSpPr>
            <p:nvPr/>
          </p:nvSpPr>
          <p:spPr bwMode="auto">
            <a:xfrm>
              <a:off x="4823" y="2381"/>
              <a:ext cx="20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322574" name="Rectangle 14"/>
            <p:cNvSpPr>
              <a:spLocks noChangeArrowheads="1"/>
            </p:cNvSpPr>
            <p:nvPr/>
          </p:nvSpPr>
          <p:spPr bwMode="auto">
            <a:xfrm>
              <a:off x="4618" y="2381"/>
              <a:ext cx="20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322575" name="Rectangle 15"/>
            <p:cNvSpPr>
              <a:spLocks noChangeArrowheads="1"/>
            </p:cNvSpPr>
            <p:nvPr/>
          </p:nvSpPr>
          <p:spPr bwMode="auto">
            <a:xfrm>
              <a:off x="4413" y="2381"/>
              <a:ext cx="20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1</a:t>
              </a:r>
            </a:p>
          </p:txBody>
        </p:sp>
        <p:sp>
          <p:nvSpPr>
            <p:cNvPr id="322576" name="Rectangle 16"/>
            <p:cNvSpPr>
              <a:spLocks noChangeArrowheads="1"/>
            </p:cNvSpPr>
            <p:nvPr/>
          </p:nvSpPr>
          <p:spPr bwMode="auto">
            <a:xfrm>
              <a:off x="3839" y="2381"/>
              <a:ext cx="57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8</a:t>
              </a:r>
            </a:p>
          </p:txBody>
        </p:sp>
        <p:sp>
          <p:nvSpPr>
            <p:cNvPr id="322577" name="Rectangle 17"/>
            <p:cNvSpPr>
              <a:spLocks noChangeArrowheads="1"/>
            </p:cNvSpPr>
            <p:nvPr/>
          </p:nvSpPr>
          <p:spPr bwMode="auto">
            <a:xfrm>
              <a:off x="5028" y="2132"/>
              <a:ext cx="20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322578" name="Rectangle 18"/>
            <p:cNvSpPr>
              <a:spLocks noChangeArrowheads="1"/>
            </p:cNvSpPr>
            <p:nvPr/>
          </p:nvSpPr>
          <p:spPr bwMode="auto">
            <a:xfrm>
              <a:off x="4823" y="2132"/>
              <a:ext cx="20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322579" name="Rectangle 19"/>
            <p:cNvSpPr>
              <a:spLocks noChangeArrowheads="1"/>
            </p:cNvSpPr>
            <p:nvPr/>
          </p:nvSpPr>
          <p:spPr bwMode="auto">
            <a:xfrm>
              <a:off x="4618" y="2132"/>
              <a:ext cx="20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1</a:t>
              </a:r>
            </a:p>
          </p:txBody>
        </p:sp>
        <p:sp>
          <p:nvSpPr>
            <p:cNvPr id="322580" name="Rectangle 20"/>
            <p:cNvSpPr>
              <a:spLocks noChangeArrowheads="1"/>
            </p:cNvSpPr>
            <p:nvPr/>
          </p:nvSpPr>
          <p:spPr bwMode="auto">
            <a:xfrm>
              <a:off x="4413" y="2132"/>
              <a:ext cx="20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322581" name="Rectangle 21"/>
            <p:cNvSpPr>
              <a:spLocks noChangeArrowheads="1"/>
            </p:cNvSpPr>
            <p:nvPr/>
          </p:nvSpPr>
          <p:spPr bwMode="auto">
            <a:xfrm>
              <a:off x="3839" y="2132"/>
              <a:ext cx="57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4</a:t>
              </a:r>
            </a:p>
          </p:txBody>
        </p:sp>
        <p:sp>
          <p:nvSpPr>
            <p:cNvPr id="322582" name="Rectangle 22"/>
            <p:cNvSpPr>
              <a:spLocks noChangeArrowheads="1"/>
            </p:cNvSpPr>
            <p:nvPr/>
          </p:nvSpPr>
          <p:spPr bwMode="auto">
            <a:xfrm>
              <a:off x="5028" y="1883"/>
              <a:ext cx="20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322583" name="Rectangle 23"/>
            <p:cNvSpPr>
              <a:spLocks noChangeArrowheads="1"/>
            </p:cNvSpPr>
            <p:nvPr/>
          </p:nvSpPr>
          <p:spPr bwMode="auto">
            <a:xfrm>
              <a:off x="4823" y="1883"/>
              <a:ext cx="20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1</a:t>
              </a:r>
            </a:p>
          </p:txBody>
        </p:sp>
        <p:sp>
          <p:nvSpPr>
            <p:cNvPr id="322584" name="Rectangle 24"/>
            <p:cNvSpPr>
              <a:spLocks noChangeArrowheads="1"/>
            </p:cNvSpPr>
            <p:nvPr/>
          </p:nvSpPr>
          <p:spPr bwMode="auto">
            <a:xfrm>
              <a:off x="4618" y="1883"/>
              <a:ext cx="20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322585" name="Rectangle 25"/>
            <p:cNvSpPr>
              <a:spLocks noChangeArrowheads="1"/>
            </p:cNvSpPr>
            <p:nvPr/>
          </p:nvSpPr>
          <p:spPr bwMode="auto">
            <a:xfrm>
              <a:off x="4413" y="1883"/>
              <a:ext cx="20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322586" name="Rectangle 26"/>
            <p:cNvSpPr>
              <a:spLocks noChangeArrowheads="1"/>
            </p:cNvSpPr>
            <p:nvPr/>
          </p:nvSpPr>
          <p:spPr bwMode="auto">
            <a:xfrm>
              <a:off x="3839" y="1883"/>
              <a:ext cx="57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2</a:t>
              </a:r>
            </a:p>
          </p:txBody>
        </p:sp>
        <p:sp>
          <p:nvSpPr>
            <p:cNvPr id="322587" name="Rectangle 27"/>
            <p:cNvSpPr>
              <a:spLocks noChangeArrowheads="1"/>
            </p:cNvSpPr>
            <p:nvPr/>
          </p:nvSpPr>
          <p:spPr bwMode="auto">
            <a:xfrm>
              <a:off x="3439" y="1883"/>
              <a:ext cx="400" cy="7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en-US" altLang="zh-CN" sz="2000"/>
            </a:p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1</a:t>
              </a:r>
            </a:p>
          </p:txBody>
        </p:sp>
        <p:sp>
          <p:nvSpPr>
            <p:cNvPr id="322588" name="Rectangle 28"/>
            <p:cNvSpPr>
              <a:spLocks noChangeArrowheads="1"/>
            </p:cNvSpPr>
            <p:nvPr/>
          </p:nvSpPr>
          <p:spPr bwMode="auto">
            <a:xfrm>
              <a:off x="5028" y="1584"/>
              <a:ext cx="204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A</a:t>
              </a:r>
            </a:p>
          </p:txBody>
        </p:sp>
        <p:sp>
          <p:nvSpPr>
            <p:cNvPr id="322589" name="Rectangle 29"/>
            <p:cNvSpPr>
              <a:spLocks noChangeArrowheads="1"/>
            </p:cNvSpPr>
            <p:nvPr/>
          </p:nvSpPr>
          <p:spPr bwMode="auto">
            <a:xfrm>
              <a:off x="4823" y="1584"/>
              <a:ext cx="205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B</a:t>
              </a:r>
            </a:p>
          </p:txBody>
        </p:sp>
        <p:sp>
          <p:nvSpPr>
            <p:cNvPr id="322590" name="Rectangle 30"/>
            <p:cNvSpPr>
              <a:spLocks noChangeArrowheads="1"/>
            </p:cNvSpPr>
            <p:nvPr/>
          </p:nvSpPr>
          <p:spPr bwMode="auto">
            <a:xfrm>
              <a:off x="4618" y="1584"/>
              <a:ext cx="205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C</a:t>
              </a:r>
            </a:p>
          </p:txBody>
        </p:sp>
        <p:sp>
          <p:nvSpPr>
            <p:cNvPr id="322591" name="Rectangle 31"/>
            <p:cNvSpPr>
              <a:spLocks noChangeArrowheads="1"/>
            </p:cNvSpPr>
            <p:nvPr/>
          </p:nvSpPr>
          <p:spPr bwMode="auto">
            <a:xfrm>
              <a:off x="4413" y="1584"/>
              <a:ext cx="205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D</a:t>
              </a:r>
            </a:p>
          </p:txBody>
        </p:sp>
        <p:sp>
          <p:nvSpPr>
            <p:cNvPr id="322592" name="Rectangle 32"/>
            <p:cNvSpPr>
              <a:spLocks noChangeArrowheads="1"/>
            </p:cNvSpPr>
            <p:nvPr/>
          </p:nvSpPr>
          <p:spPr bwMode="auto">
            <a:xfrm>
              <a:off x="3839" y="1584"/>
              <a:ext cx="574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zh-CN" altLang="en-US" sz="2000"/>
                <a:t>最小项</a:t>
              </a:r>
            </a:p>
          </p:txBody>
        </p:sp>
        <p:sp>
          <p:nvSpPr>
            <p:cNvPr id="322593" name="Rectangle 33"/>
            <p:cNvSpPr>
              <a:spLocks noChangeArrowheads="1"/>
            </p:cNvSpPr>
            <p:nvPr/>
          </p:nvSpPr>
          <p:spPr bwMode="auto">
            <a:xfrm>
              <a:off x="3439" y="1584"/>
              <a:ext cx="400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zh-CN" altLang="en-US" sz="2000"/>
                <a:t>组号</a:t>
              </a:r>
            </a:p>
          </p:txBody>
        </p:sp>
        <p:sp>
          <p:nvSpPr>
            <p:cNvPr id="322594" name="Line 34"/>
            <p:cNvSpPr>
              <a:spLocks noChangeShapeType="1"/>
            </p:cNvSpPr>
            <p:nvPr/>
          </p:nvSpPr>
          <p:spPr bwMode="auto">
            <a:xfrm>
              <a:off x="3439" y="1584"/>
              <a:ext cx="179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322595" name="Line 35"/>
            <p:cNvSpPr>
              <a:spLocks noChangeShapeType="1"/>
            </p:cNvSpPr>
            <p:nvPr/>
          </p:nvSpPr>
          <p:spPr bwMode="auto">
            <a:xfrm>
              <a:off x="3439" y="1883"/>
              <a:ext cx="17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322596" name="Line 36"/>
            <p:cNvSpPr>
              <a:spLocks noChangeShapeType="1"/>
            </p:cNvSpPr>
            <p:nvPr/>
          </p:nvSpPr>
          <p:spPr bwMode="auto">
            <a:xfrm>
              <a:off x="3439" y="2630"/>
              <a:ext cx="17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322597" name="Line 37"/>
            <p:cNvSpPr>
              <a:spLocks noChangeShapeType="1"/>
            </p:cNvSpPr>
            <p:nvPr/>
          </p:nvSpPr>
          <p:spPr bwMode="auto">
            <a:xfrm>
              <a:off x="3456" y="3024"/>
              <a:ext cx="179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322598" name="Line 38"/>
            <p:cNvSpPr>
              <a:spLocks noChangeShapeType="1"/>
            </p:cNvSpPr>
            <p:nvPr/>
          </p:nvSpPr>
          <p:spPr bwMode="auto">
            <a:xfrm>
              <a:off x="3456" y="1584"/>
              <a:ext cx="0" cy="14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322599" name="Line 39"/>
            <p:cNvSpPr>
              <a:spLocks noChangeShapeType="1"/>
            </p:cNvSpPr>
            <p:nvPr/>
          </p:nvSpPr>
          <p:spPr bwMode="auto">
            <a:xfrm>
              <a:off x="3839" y="1584"/>
              <a:ext cx="1" cy="14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322600" name="Line 40"/>
            <p:cNvSpPr>
              <a:spLocks noChangeShapeType="1"/>
            </p:cNvSpPr>
            <p:nvPr/>
          </p:nvSpPr>
          <p:spPr bwMode="auto">
            <a:xfrm>
              <a:off x="4413" y="1584"/>
              <a:ext cx="3" cy="14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322601" name="Line 41"/>
            <p:cNvSpPr>
              <a:spLocks noChangeShapeType="1"/>
            </p:cNvSpPr>
            <p:nvPr/>
          </p:nvSpPr>
          <p:spPr bwMode="auto">
            <a:xfrm flipH="1">
              <a:off x="4608" y="1584"/>
              <a:ext cx="0" cy="14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322602" name="Line 42"/>
            <p:cNvSpPr>
              <a:spLocks noChangeShapeType="1"/>
            </p:cNvSpPr>
            <p:nvPr/>
          </p:nvSpPr>
          <p:spPr bwMode="auto">
            <a:xfrm flipH="1">
              <a:off x="4800" y="1584"/>
              <a:ext cx="0" cy="14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322603" name="Line 43"/>
            <p:cNvSpPr>
              <a:spLocks noChangeShapeType="1"/>
            </p:cNvSpPr>
            <p:nvPr/>
          </p:nvSpPr>
          <p:spPr bwMode="auto">
            <a:xfrm>
              <a:off x="4992" y="1584"/>
              <a:ext cx="0" cy="14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322604" name="Line 44"/>
            <p:cNvSpPr>
              <a:spLocks noChangeShapeType="1"/>
            </p:cNvSpPr>
            <p:nvPr/>
          </p:nvSpPr>
          <p:spPr bwMode="auto">
            <a:xfrm>
              <a:off x="5232" y="1584"/>
              <a:ext cx="0" cy="14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322605" name="Line 45"/>
            <p:cNvSpPr>
              <a:spLocks noChangeShapeType="1"/>
            </p:cNvSpPr>
            <p:nvPr/>
          </p:nvSpPr>
          <p:spPr bwMode="auto">
            <a:xfrm>
              <a:off x="3839" y="2132"/>
              <a:ext cx="13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322606" name="Line 46"/>
            <p:cNvSpPr>
              <a:spLocks noChangeShapeType="1"/>
            </p:cNvSpPr>
            <p:nvPr/>
          </p:nvSpPr>
          <p:spPr bwMode="auto">
            <a:xfrm>
              <a:off x="3839" y="2381"/>
              <a:ext cx="13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322607" name="Rectangle 47"/>
            <p:cNvSpPr>
              <a:spLocks noChangeArrowheads="1"/>
            </p:cNvSpPr>
            <p:nvPr/>
          </p:nvSpPr>
          <p:spPr bwMode="auto">
            <a:xfrm>
              <a:off x="4126" y="1296"/>
              <a:ext cx="2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>
              <a:spAutoFit/>
            </a:bodyPr>
            <a:lstStyle/>
            <a:p>
              <a:r>
                <a:rPr kumimoji="0" lang="zh-CN" altLang="en-US">
                  <a:latin typeface="Tahoma" pitchFamily="34" charset="0"/>
                </a:rPr>
                <a:t>表</a:t>
              </a:r>
              <a:r>
                <a:rPr kumimoji="0" lang="en-US" altLang="zh-CN">
                  <a:latin typeface="Tahoma" pitchFamily="34" charset="0"/>
                </a:rPr>
                <a:t>I</a:t>
              </a:r>
            </a:p>
          </p:txBody>
        </p:sp>
      </p:grpSp>
      <p:grpSp>
        <p:nvGrpSpPr>
          <p:cNvPr id="322608" name="Group 48"/>
          <p:cNvGrpSpPr>
            <a:grpSpLocks/>
          </p:cNvGrpSpPr>
          <p:nvPr/>
        </p:nvGrpSpPr>
        <p:grpSpPr bwMode="auto">
          <a:xfrm>
            <a:off x="4343400" y="3733800"/>
            <a:ext cx="3924300" cy="1465263"/>
            <a:chOff x="2971" y="1282"/>
            <a:chExt cx="2472" cy="923"/>
          </a:xfrm>
        </p:grpSpPr>
        <p:grpSp>
          <p:nvGrpSpPr>
            <p:cNvPr id="322609" name="Group 49"/>
            <p:cNvGrpSpPr>
              <a:grpSpLocks/>
            </p:cNvGrpSpPr>
            <p:nvPr/>
          </p:nvGrpSpPr>
          <p:grpSpPr bwMode="auto">
            <a:xfrm>
              <a:off x="2971" y="1615"/>
              <a:ext cx="2472" cy="590"/>
              <a:chOff x="3107" y="1344"/>
              <a:chExt cx="2472" cy="590"/>
            </a:xfrm>
          </p:grpSpPr>
          <p:sp>
            <p:nvSpPr>
              <p:cNvPr id="322610" name="Rectangle 50"/>
              <p:cNvSpPr>
                <a:spLocks noChangeArrowheads="1"/>
              </p:cNvSpPr>
              <p:nvPr/>
            </p:nvSpPr>
            <p:spPr bwMode="auto">
              <a:xfrm>
                <a:off x="3107" y="1662"/>
                <a:ext cx="505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 dirty="0"/>
                  <a:t>1</a:t>
                </a:r>
              </a:p>
            </p:txBody>
          </p:sp>
          <p:sp>
            <p:nvSpPr>
              <p:cNvPr id="322611" name="Rectangle 51"/>
              <p:cNvSpPr>
                <a:spLocks noChangeArrowheads="1"/>
              </p:cNvSpPr>
              <p:nvPr/>
            </p:nvSpPr>
            <p:spPr bwMode="auto">
              <a:xfrm>
                <a:off x="4423" y="1344"/>
                <a:ext cx="1156" cy="3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D   C   B   A</a:t>
                </a:r>
              </a:p>
            </p:txBody>
          </p:sp>
          <p:sp>
            <p:nvSpPr>
              <p:cNvPr id="322612" name="Rectangle 52"/>
              <p:cNvSpPr>
                <a:spLocks noChangeArrowheads="1"/>
              </p:cNvSpPr>
              <p:nvPr/>
            </p:nvSpPr>
            <p:spPr bwMode="auto">
              <a:xfrm>
                <a:off x="3612" y="1344"/>
                <a:ext cx="811" cy="3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000"/>
                  <a:t>m</a:t>
                </a:r>
              </a:p>
            </p:txBody>
          </p:sp>
          <p:sp>
            <p:nvSpPr>
              <p:cNvPr id="322613" name="Rectangle 53"/>
              <p:cNvSpPr>
                <a:spLocks noChangeArrowheads="1"/>
              </p:cNvSpPr>
              <p:nvPr/>
            </p:nvSpPr>
            <p:spPr bwMode="auto">
              <a:xfrm>
                <a:off x="3107" y="1344"/>
                <a:ext cx="505" cy="3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zh-CN" altLang="en-US" sz="2000"/>
                  <a:t>组号</a:t>
                </a:r>
              </a:p>
            </p:txBody>
          </p:sp>
          <p:sp>
            <p:nvSpPr>
              <p:cNvPr id="322614" name="Line 54"/>
              <p:cNvSpPr>
                <a:spLocks noChangeShapeType="1"/>
              </p:cNvSpPr>
              <p:nvPr/>
            </p:nvSpPr>
            <p:spPr bwMode="auto">
              <a:xfrm>
                <a:off x="3107" y="1344"/>
                <a:ext cx="247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2615" name="Line 55"/>
              <p:cNvSpPr>
                <a:spLocks noChangeShapeType="1"/>
              </p:cNvSpPr>
              <p:nvPr/>
            </p:nvSpPr>
            <p:spPr bwMode="auto">
              <a:xfrm>
                <a:off x="3107" y="1662"/>
                <a:ext cx="24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2616" name="Line 56"/>
              <p:cNvSpPr>
                <a:spLocks noChangeShapeType="1"/>
              </p:cNvSpPr>
              <p:nvPr/>
            </p:nvSpPr>
            <p:spPr bwMode="auto">
              <a:xfrm>
                <a:off x="3107" y="1934"/>
                <a:ext cx="247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2617" name="Line 57"/>
              <p:cNvSpPr>
                <a:spLocks noChangeShapeType="1"/>
              </p:cNvSpPr>
              <p:nvPr/>
            </p:nvSpPr>
            <p:spPr bwMode="auto">
              <a:xfrm>
                <a:off x="3107" y="1344"/>
                <a:ext cx="0" cy="59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2618" name="Line 58"/>
              <p:cNvSpPr>
                <a:spLocks noChangeShapeType="1"/>
              </p:cNvSpPr>
              <p:nvPr/>
            </p:nvSpPr>
            <p:spPr bwMode="auto">
              <a:xfrm>
                <a:off x="3612" y="1344"/>
                <a:ext cx="0" cy="5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2619" name="Line 59"/>
              <p:cNvSpPr>
                <a:spLocks noChangeShapeType="1"/>
              </p:cNvSpPr>
              <p:nvPr/>
            </p:nvSpPr>
            <p:spPr bwMode="auto">
              <a:xfrm>
                <a:off x="4423" y="1344"/>
                <a:ext cx="0" cy="59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2620" name="Line 60"/>
              <p:cNvSpPr>
                <a:spLocks noChangeShapeType="1"/>
              </p:cNvSpPr>
              <p:nvPr/>
            </p:nvSpPr>
            <p:spPr bwMode="auto">
              <a:xfrm>
                <a:off x="5579" y="1344"/>
                <a:ext cx="0" cy="59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22621" name="Rectangle 61"/>
            <p:cNvSpPr>
              <a:spLocks noChangeArrowheads="1"/>
            </p:cNvSpPr>
            <p:nvPr/>
          </p:nvSpPr>
          <p:spPr bwMode="auto">
            <a:xfrm>
              <a:off x="3969" y="1282"/>
              <a:ext cx="4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CN" altLang="en-US">
                  <a:latin typeface="Tahoma" pitchFamily="34" charset="0"/>
                </a:rPr>
                <a:t>表</a:t>
              </a:r>
              <a:r>
                <a:rPr kumimoji="0" lang="en-US" altLang="zh-CN">
                  <a:latin typeface="Tahoma" pitchFamily="34" charset="0"/>
                </a:rPr>
                <a:t>II</a:t>
              </a:r>
            </a:p>
          </p:txBody>
        </p:sp>
      </p:grpSp>
      <p:sp>
        <p:nvSpPr>
          <p:cNvPr id="322622" name="Rectangle 62"/>
          <p:cNvSpPr>
            <a:spLocks noChangeArrowheads="1"/>
          </p:cNvSpPr>
          <p:nvPr/>
        </p:nvSpPr>
        <p:spPr bwMode="auto">
          <a:xfrm>
            <a:off x="4419600" y="5638800"/>
            <a:ext cx="411284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未打“√”的，标以</a:t>
            </a:r>
            <a:r>
              <a:rPr kumimoji="0" lang="en-US" altLang="zh-CN">
                <a:latin typeface="华文新魏" pitchFamily="2" charset="-122"/>
                <a:ea typeface="华文新魏" pitchFamily="2" charset="-122"/>
              </a:rPr>
              <a:t>P1~P4</a:t>
            </a:r>
          </a:p>
        </p:txBody>
      </p:sp>
      <p:sp>
        <p:nvSpPr>
          <p:cNvPr id="322624" name="Text Box 64"/>
          <p:cNvSpPr txBox="1">
            <a:spLocks noChangeArrowheads="1"/>
          </p:cNvSpPr>
          <p:nvPr/>
        </p:nvSpPr>
        <p:spPr bwMode="auto">
          <a:xfrm>
            <a:off x="3657600" y="4724400"/>
            <a:ext cx="533400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/>
              <a:t>P1</a:t>
            </a:r>
          </a:p>
          <a:p>
            <a:pPr>
              <a:spcBef>
                <a:spcPct val="20000"/>
              </a:spcBef>
            </a:pPr>
            <a:r>
              <a:rPr lang="en-US" altLang="zh-CN"/>
              <a:t>P2</a:t>
            </a:r>
          </a:p>
          <a:p>
            <a:pPr>
              <a:spcBef>
                <a:spcPct val="20000"/>
              </a:spcBef>
            </a:pPr>
            <a:r>
              <a:rPr lang="en-US" altLang="zh-CN"/>
              <a:t>P3</a:t>
            </a:r>
          </a:p>
          <a:p>
            <a:pPr>
              <a:spcBef>
                <a:spcPct val="20000"/>
              </a:spcBef>
            </a:pPr>
            <a:r>
              <a:rPr lang="en-US" altLang="zh-CN"/>
              <a:t>P4</a:t>
            </a:r>
          </a:p>
        </p:txBody>
      </p:sp>
    </p:spTree>
    <p:extLst>
      <p:ext uri="{BB962C8B-B14F-4D97-AF65-F5344CB8AC3E}">
        <p14:creationId xmlns:p14="http://schemas.microsoft.com/office/powerpoint/2010/main" val="204695976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2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2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2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2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4" grpId="0" animBg="1" autoUpdateAnimBg="0"/>
      <p:bldP spid="322622" grpId="0" autoUpdateAnimBg="0"/>
      <p:bldP spid="322624" grpId="0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逻辑函数的</a:t>
            </a:r>
            <a:r>
              <a:rPr lang="en-US" altLang="zh-CN"/>
              <a:t>Q-M</a:t>
            </a:r>
            <a:r>
              <a:rPr lang="zh-CN" altLang="en-US"/>
              <a:t>法化简</a:t>
            </a:r>
          </a:p>
        </p:txBody>
      </p:sp>
      <p:sp>
        <p:nvSpPr>
          <p:cNvPr id="9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4AF06-40AE-44E8-9E89-B5667D9B02B6}" type="slidenum">
              <a:rPr lang="en-US" altLang="zh-CN"/>
              <a:pPr/>
              <a:t>77</a:t>
            </a:fld>
            <a:endParaRPr lang="en-US" altLang="zh-CN"/>
          </a:p>
        </p:txBody>
      </p:sp>
      <p:sp>
        <p:nvSpPr>
          <p:cNvPr id="3235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/>
              <a:t>第二步：从全部质蕴涵项中选出必要的质蕴涵项。</a:t>
            </a:r>
          </a:p>
        </p:txBody>
      </p:sp>
      <p:sp>
        <p:nvSpPr>
          <p:cNvPr id="323696" name="Rectangle 112"/>
          <p:cNvSpPr>
            <a:spLocks noChangeArrowheads="1"/>
          </p:cNvSpPr>
          <p:nvPr/>
        </p:nvSpPr>
        <p:spPr bwMode="auto">
          <a:xfrm>
            <a:off x="914400" y="2708920"/>
            <a:ext cx="5495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0" lang="en-US" altLang="zh-CN" dirty="0">
                <a:latin typeface="华文新魏" pitchFamily="2" charset="-122"/>
                <a:ea typeface="华文新魏" pitchFamily="2" charset="-122"/>
              </a:rPr>
              <a:t>1</a:t>
            </a:r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）先作</a:t>
            </a:r>
            <a:r>
              <a:rPr kumimoji="0" lang="en-US" altLang="zh-CN" dirty="0">
                <a:latin typeface="华文新魏" pitchFamily="2" charset="-122"/>
                <a:ea typeface="华文新魏" pitchFamily="2" charset="-122"/>
              </a:rPr>
              <a:t>P</a:t>
            </a:r>
            <a:r>
              <a:rPr kumimoji="0" lang="en-US" altLang="zh-CN" baseline="-30000" dirty="0">
                <a:latin typeface="华文新魏" pitchFamily="2" charset="-122"/>
                <a:ea typeface="华文新魏" pitchFamily="2" charset="-122"/>
              </a:rPr>
              <a:t>1</a:t>
            </a:r>
            <a:r>
              <a:rPr kumimoji="0" lang="en-US" altLang="zh-CN" dirty="0">
                <a:latin typeface="华文新魏" pitchFamily="2" charset="-122"/>
                <a:ea typeface="华文新魏" pitchFamily="2" charset="-122"/>
              </a:rPr>
              <a:t>~ P</a:t>
            </a:r>
            <a:r>
              <a:rPr kumimoji="0" lang="en-US" altLang="zh-CN" baseline="-30000" dirty="0">
                <a:latin typeface="华文新魏" pitchFamily="2" charset="-122"/>
                <a:ea typeface="华文新魏" pitchFamily="2" charset="-122"/>
              </a:rPr>
              <a:t>4</a:t>
            </a:r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和</a:t>
            </a:r>
            <a:r>
              <a:rPr kumimoji="0" lang="en-US" altLang="zh-CN" dirty="0">
                <a:latin typeface="华文新魏" pitchFamily="2" charset="-122"/>
                <a:ea typeface="华文新魏" pitchFamily="2" charset="-122"/>
              </a:rPr>
              <a:t>m</a:t>
            </a:r>
            <a:r>
              <a:rPr kumimoji="0" lang="en-US" altLang="zh-CN" baseline="-30000" dirty="0">
                <a:latin typeface="华文新魏" pitchFamily="2" charset="-122"/>
                <a:ea typeface="华文新魏" pitchFamily="2" charset="-122"/>
              </a:rPr>
              <a:t>i</a:t>
            </a:r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对应的表格（表</a:t>
            </a:r>
            <a:r>
              <a:rPr kumimoji="0" lang="en-US" altLang="zh-CN" dirty="0">
                <a:latin typeface="华文新魏" pitchFamily="2" charset="-122"/>
                <a:ea typeface="华文新魏" pitchFamily="2" charset="-122"/>
              </a:rPr>
              <a:t>III</a:t>
            </a:r>
            <a:r>
              <a:rPr kumimoji="0" lang="zh-CN" altLang="en-US" dirty="0">
                <a:latin typeface="华文新魏" pitchFamily="2" charset="-122"/>
                <a:ea typeface="华文新魏" pitchFamily="2" charset="-122"/>
              </a:rPr>
              <a:t>）</a:t>
            </a:r>
          </a:p>
        </p:txBody>
      </p:sp>
      <p:grpSp>
        <p:nvGrpSpPr>
          <p:cNvPr id="323715" name="Group 131"/>
          <p:cNvGrpSpPr>
            <a:grpSpLocks/>
          </p:cNvGrpSpPr>
          <p:nvPr/>
        </p:nvGrpSpPr>
        <p:grpSpPr bwMode="auto">
          <a:xfrm>
            <a:off x="457200" y="3352800"/>
            <a:ext cx="2873375" cy="2743200"/>
            <a:chOff x="3439" y="1296"/>
            <a:chExt cx="1810" cy="1728"/>
          </a:xfrm>
        </p:grpSpPr>
        <p:sp>
          <p:nvSpPr>
            <p:cNvPr id="323716" name="Rectangle 132"/>
            <p:cNvSpPr>
              <a:spLocks noChangeArrowheads="1"/>
            </p:cNvSpPr>
            <p:nvPr/>
          </p:nvSpPr>
          <p:spPr bwMode="auto">
            <a:xfrm>
              <a:off x="5028" y="2688"/>
              <a:ext cx="20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1</a:t>
              </a:r>
            </a:p>
          </p:txBody>
        </p:sp>
        <p:sp>
          <p:nvSpPr>
            <p:cNvPr id="323717" name="Rectangle 133"/>
            <p:cNvSpPr>
              <a:spLocks noChangeArrowheads="1"/>
            </p:cNvSpPr>
            <p:nvPr/>
          </p:nvSpPr>
          <p:spPr bwMode="auto">
            <a:xfrm>
              <a:off x="4823" y="2688"/>
              <a:ext cx="20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1</a:t>
              </a:r>
            </a:p>
          </p:txBody>
        </p:sp>
        <p:sp>
          <p:nvSpPr>
            <p:cNvPr id="323718" name="Rectangle 134"/>
            <p:cNvSpPr>
              <a:spLocks noChangeArrowheads="1"/>
            </p:cNvSpPr>
            <p:nvPr/>
          </p:nvSpPr>
          <p:spPr bwMode="auto">
            <a:xfrm>
              <a:off x="4618" y="2688"/>
              <a:ext cx="20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1</a:t>
              </a:r>
            </a:p>
          </p:txBody>
        </p:sp>
        <p:sp>
          <p:nvSpPr>
            <p:cNvPr id="323719" name="Rectangle 135"/>
            <p:cNvSpPr>
              <a:spLocks noChangeArrowheads="1"/>
            </p:cNvSpPr>
            <p:nvPr/>
          </p:nvSpPr>
          <p:spPr bwMode="auto">
            <a:xfrm>
              <a:off x="4413" y="2688"/>
              <a:ext cx="20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1</a:t>
              </a:r>
            </a:p>
          </p:txBody>
        </p:sp>
        <p:sp>
          <p:nvSpPr>
            <p:cNvPr id="323720" name="Rectangle 136"/>
            <p:cNvSpPr>
              <a:spLocks noChangeArrowheads="1"/>
            </p:cNvSpPr>
            <p:nvPr/>
          </p:nvSpPr>
          <p:spPr bwMode="auto">
            <a:xfrm>
              <a:off x="3839" y="2688"/>
              <a:ext cx="57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15</a:t>
              </a:r>
            </a:p>
          </p:txBody>
        </p:sp>
        <p:sp>
          <p:nvSpPr>
            <p:cNvPr id="323721" name="Rectangle 137"/>
            <p:cNvSpPr>
              <a:spLocks noChangeArrowheads="1"/>
            </p:cNvSpPr>
            <p:nvPr/>
          </p:nvSpPr>
          <p:spPr bwMode="auto">
            <a:xfrm>
              <a:off x="3456" y="2688"/>
              <a:ext cx="400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4</a:t>
              </a:r>
            </a:p>
          </p:txBody>
        </p:sp>
        <p:sp>
          <p:nvSpPr>
            <p:cNvPr id="323722" name="Rectangle 138"/>
            <p:cNvSpPr>
              <a:spLocks noChangeArrowheads="1"/>
            </p:cNvSpPr>
            <p:nvPr/>
          </p:nvSpPr>
          <p:spPr bwMode="auto">
            <a:xfrm>
              <a:off x="5028" y="2381"/>
              <a:ext cx="20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323723" name="Rectangle 139"/>
            <p:cNvSpPr>
              <a:spLocks noChangeArrowheads="1"/>
            </p:cNvSpPr>
            <p:nvPr/>
          </p:nvSpPr>
          <p:spPr bwMode="auto">
            <a:xfrm>
              <a:off x="4823" y="2381"/>
              <a:ext cx="20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323724" name="Rectangle 140"/>
            <p:cNvSpPr>
              <a:spLocks noChangeArrowheads="1"/>
            </p:cNvSpPr>
            <p:nvPr/>
          </p:nvSpPr>
          <p:spPr bwMode="auto">
            <a:xfrm>
              <a:off x="4618" y="2381"/>
              <a:ext cx="20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323725" name="Rectangle 141"/>
            <p:cNvSpPr>
              <a:spLocks noChangeArrowheads="1"/>
            </p:cNvSpPr>
            <p:nvPr/>
          </p:nvSpPr>
          <p:spPr bwMode="auto">
            <a:xfrm>
              <a:off x="4413" y="2381"/>
              <a:ext cx="20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1</a:t>
              </a:r>
            </a:p>
          </p:txBody>
        </p:sp>
        <p:sp>
          <p:nvSpPr>
            <p:cNvPr id="323726" name="Rectangle 142"/>
            <p:cNvSpPr>
              <a:spLocks noChangeArrowheads="1"/>
            </p:cNvSpPr>
            <p:nvPr/>
          </p:nvSpPr>
          <p:spPr bwMode="auto">
            <a:xfrm>
              <a:off x="3839" y="2381"/>
              <a:ext cx="57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8</a:t>
              </a:r>
            </a:p>
          </p:txBody>
        </p:sp>
        <p:sp>
          <p:nvSpPr>
            <p:cNvPr id="323727" name="Rectangle 143"/>
            <p:cNvSpPr>
              <a:spLocks noChangeArrowheads="1"/>
            </p:cNvSpPr>
            <p:nvPr/>
          </p:nvSpPr>
          <p:spPr bwMode="auto">
            <a:xfrm>
              <a:off x="5028" y="2132"/>
              <a:ext cx="20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323728" name="Rectangle 144"/>
            <p:cNvSpPr>
              <a:spLocks noChangeArrowheads="1"/>
            </p:cNvSpPr>
            <p:nvPr/>
          </p:nvSpPr>
          <p:spPr bwMode="auto">
            <a:xfrm>
              <a:off x="4823" y="2132"/>
              <a:ext cx="20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323729" name="Rectangle 145"/>
            <p:cNvSpPr>
              <a:spLocks noChangeArrowheads="1"/>
            </p:cNvSpPr>
            <p:nvPr/>
          </p:nvSpPr>
          <p:spPr bwMode="auto">
            <a:xfrm>
              <a:off x="4618" y="2132"/>
              <a:ext cx="20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1</a:t>
              </a:r>
            </a:p>
          </p:txBody>
        </p:sp>
        <p:sp>
          <p:nvSpPr>
            <p:cNvPr id="323730" name="Rectangle 146"/>
            <p:cNvSpPr>
              <a:spLocks noChangeArrowheads="1"/>
            </p:cNvSpPr>
            <p:nvPr/>
          </p:nvSpPr>
          <p:spPr bwMode="auto">
            <a:xfrm>
              <a:off x="4413" y="2132"/>
              <a:ext cx="20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323731" name="Rectangle 147"/>
            <p:cNvSpPr>
              <a:spLocks noChangeArrowheads="1"/>
            </p:cNvSpPr>
            <p:nvPr/>
          </p:nvSpPr>
          <p:spPr bwMode="auto">
            <a:xfrm>
              <a:off x="3839" y="2132"/>
              <a:ext cx="57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4</a:t>
              </a:r>
            </a:p>
          </p:txBody>
        </p:sp>
        <p:sp>
          <p:nvSpPr>
            <p:cNvPr id="323732" name="Rectangle 148"/>
            <p:cNvSpPr>
              <a:spLocks noChangeArrowheads="1"/>
            </p:cNvSpPr>
            <p:nvPr/>
          </p:nvSpPr>
          <p:spPr bwMode="auto">
            <a:xfrm>
              <a:off x="5028" y="1883"/>
              <a:ext cx="20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323733" name="Rectangle 149"/>
            <p:cNvSpPr>
              <a:spLocks noChangeArrowheads="1"/>
            </p:cNvSpPr>
            <p:nvPr/>
          </p:nvSpPr>
          <p:spPr bwMode="auto">
            <a:xfrm>
              <a:off x="4823" y="1883"/>
              <a:ext cx="20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1</a:t>
              </a:r>
            </a:p>
          </p:txBody>
        </p:sp>
        <p:sp>
          <p:nvSpPr>
            <p:cNvPr id="323734" name="Rectangle 150"/>
            <p:cNvSpPr>
              <a:spLocks noChangeArrowheads="1"/>
            </p:cNvSpPr>
            <p:nvPr/>
          </p:nvSpPr>
          <p:spPr bwMode="auto">
            <a:xfrm>
              <a:off x="4618" y="1883"/>
              <a:ext cx="20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323735" name="Rectangle 151"/>
            <p:cNvSpPr>
              <a:spLocks noChangeArrowheads="1"/>
            </p:cNvSpPr>
            <p:nvPr/>
          </p:nvSpPr>
          <p:spPr bwMode="auto">
            <a:xfrm>
              <a:off x="4413" y="1883"/>
              <a:ext cx="205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0</a:t>
              </a:r>
            </a:p>
          </p:txBody>
        </p:sp>
        <p:sp>
          <p:nvSpPr>
            <p:cNvPr id="323736" name="Rectangle 152"/>
            <p:cNvSpPr>
              <a:spLocks noChangeArrowheads="1"/>
            </p:cNvSpPr>
            <p:nvPr/>
          </p:nvSpPr>
          <p:spPr bwMode="auto">
            <a:xfrm>
              <a:off x="3839" y="1883"/>
              <a:ext cx="57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2</a:t>
              </a:r>
            </a:p>
          </p:txBody>
        </p:sp>
        <p:sp>
          <p:nvSpPr>
            <p:cNvPr id="323737" name="Rectangle 153"/>
            <p:cNvSpPr>
              <a:spLocks noChangeArrowheads="1"/>
            </p:cNvSpPr>
            <p:nvPr/>
          </p:nvSpPr>
          <p:spPr bwMode="auto">
            <a:xfrm>
              <a:off x="3439" y="1883"/>
              <a:ext cx="400" cy="7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endParaRPr lang="en-US" altLang="zh-CN" sz="2000"/>
            </a:p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1</a:t>
              </a:r>
            </a:p>
          </p:txBody>
        </p:sp>
        <p:sp>
          <p:nvSpPr>
            <p:cNvPr id="323738" name="Rectangle 154"/>
            <p:cNvSpPr>
              <a:spLocks noChangeArrowheads="1"/>
            </p:cNvSpPr>
            <p:nvPr/>
          </p:nvSpPr>
          <p:spPr bwMode="auto">
            <a:xfrm>
              <a:off x="5028" y="1584"/>
              <a:ext cx="204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A</a:t>
              </a:r>
            </a:p>
          </p:txBody>
        </p:sp>
        <p:sp>
          <p:nvSpPr>
            <p:cNvPr id="323739" name="Rectangle 155"/>
            <p:cNvSpPr>
              <a:spLocks noChangeArrowheads="1"/>
            </p:cNvSpPr>
            <p:nvPr/>
          </p:nvSpPr>
          <p:spPr bwMode="auto">
            <a:xfrm>
              <a:off x="4823" y="1584"/>
              <a:ext cx="205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B</a:t>
              </a:r>
            </a:p>
          </p:txBody>
        </p:sp>
        <p:sp>
          <p:nvSpPr>
            <p:cNvPr id="323740" name="Rectangle 156"/>
            <p:cNvSpPr>
              <a:spLocks noChangeArrowheads="1"/>
            </p:cNvSpPr>
            <p:nvPr/>
          </p:nvSpPr>
          <p:spPr bwMode="auto">
            <a:xfrm>
              <a:off x="4618" y="1584"/>
              <a:ext cx="205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C</a:t>
              </a:r>
            </a:p>
          </p:txBody>
        </p:sp>
        <p:sp>
          <p:nvSpPr>
            <p:cNvPr id="323741" name="Rectangle 157"/>
            <p:cNvSpPr>
              <a:spLocks noChangeArrowheads="1"/>
            </p:cNvSpPr>
            <p:nvPr/>
          </p:nvSpPr>
          <p:spPr bwMode="auto">
            <a:xfrm>
              <a:off x="4413" y="1584"/>
              <a:ext cx="205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en-US" altLang="zh-CN" sz="2000"/>
                <a:t>D</a:t>
              </a:r>
            </a:p>
          </p:txBody>
        </p:sp>
        <p:sp>
          <p:nvSpPr>
            <p:cNvPr id="323742" name="Rectangle 158"/>
            <p:cNvSpPr>
              <a:spLocks noChangeArrowheads="1"/>
            </p:cNvSpPr>
            <p:nvPr/>
          </p:nvSpPr>
          <p:spPr bwMode="auto">
            <a:xfrm>
              <a:off x="3839" y="1584"/>
              <a:ext cx="574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zh-CN" altLang="en-US" sz="2000"/>
                <a:t>最小项</a:t>
              </a:r>
            </a:p>
          </p:txBody>
        </p:sp>
        <p:sp>
          <p:nvSpPr>
            <p:cNvPr id="323743" name="Rectangle 159"/>
            <p:cNvSpPr>
              <a:spLocks noChangeArrowheads="1"/>
            </p:cNvSpPr>
            <p:nvPr/>
          </p:nvSpPr>
          <p:spPr bwMode="auto">
            <a:xfrm>
              <a:off x="3439" y="1584"/>
              <a:ext cx="400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Font typeface="Wingdings" pitchFamily="2" charset="2"/>
                <a:buNone/>
              </a:pPr>
              <a:r>
                <a:rPr lang="zh-CN" altLang="en-US" sz="2000"/>
                <a:t>组号</a:t>
              </a:r>
            </a:p>
          </p:txBody>
        </p:sp>
        <p:sp>
          <p:nvSpPr>
            <p:cNvPr id="323744" name="Line 160"/>
            <p:cNvSpPr>
              <a:spLocks noChangeShapeType="1"/>
            </p:cNvSpPr>
            <p:nvPr/>
          </p:nvSpPr>
          <p:spPr bwMode="auto">
            <a:xfrm>
              <a:off x="3439" y="1584"/>
              <a:ext cx="179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323745" name="Line 161"/>
            <p:cNvSpPr>
              <a:spLocks noChangeShapeType="1"/>
            </p:cNvSpPr>
            <p:nvPr/>
          </p:nvSpPr>
          <p:spPr bwMode="auto">
            <a:xfrm>
              <a:off x="3439" y="1883"/>
              <a:ext cx="17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323746" name="Line 162"/>
            <p:cNvSpPr>
              <a:spLocks noChangeShapeType="1"/>
            </p:cNvSpPr>
            <p:nvPr/>
          </p:nvSpPr>
          <p:spPr bwMode="auto">
            <a:xfrm>
              <a:off x="3439" y="2630"/>
              <a:ext cx="17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323747" name="Line 163"/>
            <p:cNvSpPr>
              <a:spLocks noChangeShapeType="1"/>
            </p:cNvSpPr>
            <p:nvPr/>
          </p:nvSpPr>
          <p:spPr bwMode="auto">
            <a:xfrm>
              <a:off x="3456" y="3024"/>
              <a:ext cx="179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323748" name="Line 164"/>
            <p:cNvSpPr>
              <a:spLocks noChangeShapeType="1"/>
            </p:cNvSpPr>
            <p:nvPr/>
          </p:nvSpPr>
          <p:spPr bwMode="auto">
            <a:xfrm>
              <a:off x="3456" y="1584"/>
              <a:ext cx="0" cy="14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323749" name="Line 165"/>
            <p:cNvSpPr>
              <a:spLocks noChangeShapeType="1"/>
            </p:cNvSpPr>
            <p:nvPr/>
          </p:nvSpPr>
          <p:spPr bwMode="auto">
            <a:xfrm>
              <a:off x="3839" y="1584"/>
              <a:ext cx="1" cy="14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323750" name="Line 166"/>
            <p:cNvSpPr>
              <a:spLocks noChangeShapeType="1"/>
            </p:cNvSpPr>
            <p:nvPr/>
          </p:nvSpPr>
          <p:spPr bwMode="auto">
            <a:xfrm>
              <a:off x="4413" y="1584"/>
              <a:ext cx="3" cy="14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323751" name="Line 167"/>
            <p:cNvSpPr>
              <a:spLocks noChangeShapeType="1"/>
            </p:cNvSpPr>
            <p:nvPr/>
          </p:nvSpPr>
          <p:spPr bwMode="auto">
            <a:xfrm flipH="1">
              <a:off x="4608" y="1584"/>
              <a:ext cx="0" cy="14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323752" name="Line 168"/>
            <p:cNvSpPr>
              <a:spLocks noChangeShapeType="1"/>
            </p:cNvSpPr>
            <p:nvPr/>
          </p:nvSpPr>
          <p:spPr bwMode="auto">
            <a:xfrm flipH="1">
              <a:off x="4800" y="1584"/>
              <a:ext cx="0" cy="14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323753" name="Line 169"/>
            <p:cNvSpPr>
              <a:spLocks noChangeShapeType="1"/>
            </p:cNvSpPr>
            <p:nvPr/>
          </p:nvSpPr>
          <p:spPr bwMode="auto">
            <a:xfrm>
              <a:off x="4992" y="1584"/>
              <a:ext cx="0" cy="14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323754" name="Line 170"/>
            <p:cNvSpPr>
              <a:spLocks noChangeShapeType="1"/>
            </p:cNvSpPr>
            <p:nvPr/>
          </p:nvSpPr>
          <p:spPr bwMode="auto">
            <a:xfrm>
              <a:off x="5232" y="1584"/>
              <a:ext cx="0" cy="14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323755" name="Line 171"/>
            <p:cNvSpPr>
              <a:spLocks noChangeShapeType="1"/>
            </p:cNvSpPr>
            <p:nvPr/>
          </p:nvSpPr>
          <p:spPr bwMode="auto">
            <a:xfrm>
              <a:off x="3839" y="2132"/>
              <a:ext cx="13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323756" name="Line 172"/>
            <p:cNvSpPr>
              <a:spLocks noChangeShapeType="1"/>
            </p:cNvSpPr>
            <p:nvPr/>
          </p:nvSpPr>
          <p:spPr bwMode="auto">
            <a:xfrm>
              <a:off x="3839" y="2381"/>
              <a:ext cx="13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endParaRPr lang="zh-CN" altLang="en-US"/>
            </a:p>
          </p:txBody>
        </p:sp>
        <p:sp>
          <p:nvSpPr>
            <p:cNvPr id="323757" name="Rectangle 173"/>
            <p:cNvSpPr>
              <a:spLocks noChangeArrowheads="1"/>
            </p:cNvSpPr>
            <p:nvPr/>
          </p:nvSpPr>
          <p:spPr bwMode="auto">
            <a:xfrm>
              <a:off x="4126" y="1296"/>
              <a:ext cx="2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rIns="0">
              <a:spAutoFit/>
            </a:bodyPr>
            <a:lstStyle/>
            <a:p>
              <a:r>
                <a:rPr kumimoji="0" lang="zh-CN" altLang="en-US">
                  <a:latin typeface="Tahoma" pitchFamily="34" charset="0"/>
                </a:rPr>
                <a:t>表</a:t>
              </a:r>
              <a:r>
                <a:rPr kumimoji="0" lang="en-US" altLang="zh-CN">
                  <a:latin typeface="Tahoma" pitchFamily="34" charset="0"/>
                </a:rPr>
                <a:t>I</a:t>
              </a:r>
            </a:p>
          </p:txBody>
        </p:sp>
      </p:grpSp>
      <p:sp>
        <p:nvSpPr>
          <p:cNvPr id="323758" name="Text Box 174"/>
          <p:cNvSpPr txBox="1">
            <a:spLocks noChangeArrowheads="1"/>
          </p:cNvSpPr>
          <p:nvPr/>
        </p:nvSpPr>
        <p:spPr bwMode="auto">
          <a:xfrm>
            <a:off x="3352800" y="4267200"/>
            <a:ext cx="533400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/>
              <a:t>P1</a:t>
            </a:r>
          </a:p>
          <a:p>
            <a:pPr>
              <a:spcBef>
                <a:spcPct val="20000"/>
              </a:spcBef>
            </a:pPr>
            <a:r>
              <a:rPr lang="en-US" altLang="zh-CN"/>
              <a:t>P2</a:t>
            </a:r>
          </a:p>
          <a:p>
            <a:pPr>
              <a:spcBef>
                <a:spcPct val="20000"/>
              </a:spcBef>
            </a:pPr>
            <a:r>
              <a:rPr lang="en-US" altLang="zh-CN"/>
              <a:t>P3</a:t>
            </a:r>
          </a:p>
          <a:p>
            <a:pPr>
              <a:spcBef>
                <a:spcPct val="20000"/>
              </a:spcBef>
            </a:pPr>
            <a:r>
              <a:rPr lang="en-US" altLang="zh-CN"/>
              <a:t>P4</a:t>
            </a:r>
          </a:p>
        </p:txBody>
      </p:sp>
      <p:sp>
        <p:nvSpPr>
          <p:cNvPr id="323759" name="AutoShape 175"/>
          <p:cNvSpPr>
            <a:spLocks noChangeArrowheads="1"/>
          </p:cNvSpPr>
          <p:nvPr/>
        </p:nvSpPr>
        <p:spPr bwMode="auto">
          <a:xfrm>
            <a:off x="3886200" y="5029200"/>
            <a:ext cx="1143000" cy="309563"/>
          </a:xfrm>
          <a:prstGeom prst="rightArrow">
            <a:avLst>
              <a:gd name="adj1" fmla="val 50000"/>
              <a:gd name="adj2" fmla="val 923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23762" name="Group 178"/>
          <p:cNvGrpSpPr>
            <a:grpSpLocks/>
          </p:cNvGrpSpPr>
          <p:nvPr/>
        </p:nvGrpSpPr>
        <p:grpSpPr bwMode="auto">
          <a:xfrm>
            <a:off x="4251326" y="3276600"/>
            <a:ext cx="4816475" cy="2743200"/>
            <a:chOff x="2678" y="2064"/>
            <a:chExt cx="3034" cy="1728"/>
          </a:xfrm>
        </p:grpSpPr>
        <p:grpSp>
          <p:nvGrpSpPr>
            <p:cNvPr id="323760" name="Group 176"/>
            <p:cNvGrpSpPr>
              <a:grpSpLocks/>
            </p:cNvGrpSpPr>
            <p:nvPr/>
          </p:nvGrpSpPr>
          <p:grpSpPr bwMode="auto">
            <a:xfrm>
              <a:off x="2678" y="2112"/>
              <a:ext cx="3034" cy="1680"/>
              <a:chOff x="2678" y="2112"/>
              <a:chExt cx="3034" cy="1680"/>
            </a:xfrm>
          </p:grpSpPr>
          <p:grpSp>
            <p:nvGrpSpPr>
              <p:cNvPr id="323697" name="Group 113"/>
              <p:cNvGrpSpPr>
                <a:grpSpLocks/>
              </p:cNvGrpSpPr>
              <p:nvPr/>
            </p:nvGrpSpPr>
            <p:grpSpPr bwMode="auto">
              <a:xfrm>
                <a:off x="2678" y="2112"/>
                <a:ext cx="3034" cy="1680"/>
                <a:chOff x="203" y="1824"/>
                <a:chExt cx="3034" cy="1680"/>
              </a:xfrm>
            </p:grpSpPr>
            <p:sp>
              <p:nvSpPr>
                <p:cNvPr id="323623" name="Rectangle 39"/>
                <p:cNvSpPr>
                  <a:spLocks noChangeArrowheads="1"/>
                </p:cNvSpPr>
                <p:nvPr/>
              </p:nvSpPr>
              <p:spPr bwMode="auto">
                <a:xfrm>
                  <a:off x="2384" y="3099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23624" name="Rectangle 40"/>
                <p:cNvSpPr>
                  <a:spLocks noChangeArrowheads="1"/>
                </p:cNvSpPr>
                <p:nvPr/>
              </p:nvSpPr>
              <p:spPr bwMode="auto">
                <a:xfrm>
                  <a:off x="1957" y="3099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23625" name="Rectangle 41"/>
                <p:cNvSpPr>
                  <a:spLocks noChangeArrowheads="1"/>
                </p:cNvSpPr>
                <p:nvPr/>
              </p:nvSpPr>
              <p:spPr bwMode="auto">
                <a:xfrm>
                  <a:off x="1531" y="3099"/>
                  <a:ext cx="426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23626" name="Rectangle 42"/>
                <p:cNvSpPr>
                  <a:spLocks noChangeArrowheads="1"/>
                </p:cNvSpPr>
                <p:nvPr/>
              </p:nvSpPr>
              <p:spPr bwMode="auto">
                <a:xfrm>
                  <a:off x="1104" y="3099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23631" name="Rectangle 47"/>
                <p:cNvSpPr>
                  <a:spLocks noChangeArrowheads="1"/>
                </p:cNvSpPr>
                <p:nvPr/>
              </p:nvSpPr>
              <p:spPr bwMode="auto">
                <a:xfrm>
                  <a:off x="2811" y="2850"/>
                  <a:ext cx="426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23632" name="Rectangle 48"/>
                <p:cNvSpPr>
                  <a:spLocks noChangeArrowheads="1"/>
                </p:cNvSpPr>
                <p:nvPr/>
              </p:nvSpPr>
              <p:spPr bwMode="auto">
                <a:xfrm>
                  <a:off x="2384" y="2850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23633" name="Rectangle 49"/>
                <p:cNvSpPr>
                  <a:spLocks noChangeArrowheads="1"/>
                </p:cNvSpPr>
                <p:nvPr/>
              </p:nvSpPr>
              <p:spPr bwMode="auto">
                <a:xfrm>
                  <a:off x="1957" y="2850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23634" name="Rectangle 50"/>
                <p:cNvSpPr>
                  <a:spLocks noChangeArrowheads="1"/>
                </p:cNvSpPr>
                <p:nvPr/>
              </p:nvSpPr>
              <p:spPr bwMode="auto">
                <a:xfrm>
                  <a:off x="1531" y="2850"/>
                  <a:ext cx="426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23635" name="Rectangle 51"/>
                <p:cNvSpPr>
                  <a:spLocks noChangeArrowheads="1"/>
                </p:cNvSpPr>
                <p:nvPr/>
              </p:nvSpPr>
              <p:spPr bwMode="auto">
                <a:xfrm>
                  <a:off x="1104" y="2850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23641" name="Rectangle 57"/>
                <p:cNvSpPr>
                  <a:spLocks noChangeArrowheads="1"/>
                </p:cNvSpPr>
                <p:nvPr/>
              </p:nvSpPr>
              <p:spPr bwMode="auto">
                <a:xfrm>
                  <a:off x="2384" y="2601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23642" name="Rectangle 58"/>
                <p:cNvSpPr>
                  <a:spLocks noChangeArrowheads="1"/>
                </p:cNvSpPr>
                <p:nvPr/>
              </p:nvSpPr>
              <p:spPr bwMode="auto">
                <a:xfrm>
                  <a:off x="1957" y="2601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23643" name="Rectangle 59"/>
                <p:cNvSpPr>
                  <a:spLocks noChangeArrowheads="1"/>
                </p:cNvSpPr>
                <p:nvPr/>
              </p:nvSpPr>
              <p:spPr bwMode="auto">
                <a:xfrm>
                  <a:off x="1531" y="2601"/>
                  <a:ext cx="426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23644" name="Rectangle 60"/>
                <p:cNvSpPr>
                  <a:spLocks noChangeArrowheads="1"/>
                </p:cNvSpPr>
                <p:nvPr/>
              </p:nvSpPr>
              <p:spPr bwMode="auto">
                <a:xfrm>
                  <a:off x="1104" y="2601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23650" name="Rectangle 66"/>
                <p:cNvSpPr>
                  <a:spLocks noChangeArrowheads="1"/>
                </p:cNvSpPr>
                <p:nvPr/>
              </p:nvSpPr>
              <p:spPr bwMode="auto">
                <a:xfrm>
                  <a:off x="2384" y="2352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23651" name="Rectangle 67"/>
                <p:cNvSpPr>
                  <a:spLocks noChangeArrowheads="1"/>
                </p:cNvSpPr>
                <p:nvPr/>
              </p:nvSpPr>
              <p:spPr bwMode="auto">
                <a:xfrm>
                  <a:off x="1957" y="2352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23652" name="Rectangle 68"/>
                <p:cNvSpPr>
                  <a:spLocks noChangeArrowheads="1"/>
                </p:cNvSpPr>
                <p:nvPr/>
              </p:nvSpPr>
              <p:spPr bwMode="auto">
                <a:xfrm>
                  <a:off x="1531" y="2352"/>
                  <a:ext cx="426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23653" name="Rectangle 69"/>
                <p:cNvSpPr>
                  <a:spLocks noChangeArrowheads="1"/>
                </p:cNvSpPr>
                <p:nvPr/>
              </p:nvSpPr>
              <p:spPr bwMode="auto">
                <a:xfrm>
                  <a:off x="1104" y="2352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23654" name="Line 70"/>
                <p:cNvSpPr>
                  <a:spLocks noChangeShapeType="1"/>
                </p:cNvSpPr>
                <p:nvPr/>
              </p:nvSpPr>
              <p:spPr bwMode="auto">
                <a:xfrm>
                  <a:off x="1104" y="2352"/>
                  <a:ext cx="1680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3657" name="Line 73"/>
                <p:cNvSpPr>
                  <a:spLocks noChangeShapeType="1"/>
                </p:cNvSpPr>
                <p:nvPr/>
              </p:nvSpPr>
              <p:spPr bwMode="auto">
                <a:xfrm flipV="1">
                  <a:off x="1104" y="2640"/>
                  <a:ext cx="16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3658" name="Line 74"/>
                <p:cNvSpPr>
                  <a:spLocks noChangeShapeType="1"/>
                </p:cNvSpPr>
                <p:nvPr/>
              </p:nvSpPr>
              <p:spPr bwMode="auto">
                <a:xfrm>
                  <a:off x="1104" y="2928"/>
                  <a:ext cx="16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3659" name="Line 75"/>
                <p:cNvSpPr>
                  <a:spLocks noChangeShapeType="1"/>
                </p:cNvSpPr>
                <p:nvPr/>
              </p:nvSpPr>
              <p:spPr bwMode="auto">
                <a:xfrm>
                  <a:off x="1104" y="3216"/>
                  <a:ext cx="1680" cy="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3661" name="Line 77"/>
                <p:cNvSpPr>
                  <a:spLocks noChangeShapeType="1"/>
                </p:cNvSpPr>
                <p:nvPr/>
              </p:nvSpPr>
              <p:spPr bwMode="auto">
                <a:xfrm>
                  <a:off x="1104" y="3504"/>
                  <a:ext cx="1680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3662" name="Line 78"/>
                <p:cNvSpPr>
                  <a:spLocks noChangeShapeType="1"/>
                </p:cNvSpPr>
                <p:nvPr/>
              </p:nvSpPr>
              <p:spPr bwMode="auto">
                <a:xfrm>
                  <a:off x="1104" y="2352"/>
                  <a:ext cx="0" cy="1152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3663" name="Line 79"/>
                <p:cNvSpPr>
                  <a:spLocks noChangeShapeType="1"/>
                </p:cNvSpPr>
                <p:nvPr/>
              </p:nvSpPr>
              <p:spPr bwMode="auto">
                <a:xfrm>
                  <a:off x="1536" y="2352"/>
                  <a:ext cx="0" cy="115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3664" name="Line 80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0" cy="115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3665" name="Line 81"/>
                <p:cNvSpPr>
                  <a:spLocks noChangeShapeType="1"/>
                </p:cNvSpPr>
                <p:nvPr/>
              </p:nvSpPr>
              <p:spPr bwMode="auto">
                <a:xfrm>
                  <a:off x="2352" y="2352"/>
                  <a:ext cx="0" cy="115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3666" name="Line 82"/>
                <p:cNvSpPr>
                  <a:spLocks noChangeShapeType="1"/>
                </p:cNvSpPr>
                <p:nvPr/>
              </p:nvSpPr>
              <p:spPr bwMode="auto">
                <a:xfrm>
                  <a:off x="2784" y="2352"/>
                  <a:ext cx="0" cy="115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3672" name="Line 88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2048"/>
                  <a:ext cx="318" cy="31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23674" name="Group 90"/>
                <p:cNvGrpSpPr>
                  <a:grpSpLocks/>
                </p:cNvGrpSpPr>
                <p:nvPr/>
              </p:nvGrpSpPr>
              <p:grpSpPr bwMode="auto">
                <a:xfrm>
                  <a:off x="203" y="1824"/>
                  <a:ext cx="1365" cy="760"/>
                  <a:chOff x="271" y="1434"/>
                  <a:chExt cx="1365" cy="760"/>
                </a:xfrm>
              </p:grpSpPr>
              <p:sp>
                <p:nvSpPr>
                  <p:cNvPr id="323675" name="Rectangle 91"/>
                  <p:cNvSpPr>
                    <a:spLocks noChangeArrowheads="1"/>
                  </p:cNvSpPr>
                  <p:nvPr/>
                </p:nvSpPr>
                <p:spPr bwMode="auto">
                  <a:xfrm>
                    <a:off x="271" y="1671"/>
                    <a:ext cx="565" cy="52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kumimoji="0" lang="zh-CN" altLang="en-US">
                        <a:latin typeface="华文新魏" pitchFamily="2" charset="-122"/>
                        <a:ea typeface="华文新魏" pitchFamily="2" charset="-122"/>
                      </a:rPr>
                      <a:t>质蕴</a:t>
                    </a:r>
                    <a:endParaRPr kumimoji="0" lang="en-US" altLang="zh-CN">
                      <a:latin typeface="华文新魏" pitchFamily="2" charset="-122"/>
                      <a:ea typeface="华文新魏" pitchFamily="2" charset="-122"/>
                    </a:endParaRPr>
                  </a:p>
                  <a:p>
                    <a:r>
                      <a:rPr kumimoji="0" lang="zh-CN" altLang="en-US">
                        <a:latin typeface="华文新魏" pitchFamily="2" charset="-122"/>
                        <a:ea typeface="华文新魏" pitchFamily="2" charset="-122"/>
                      </a:rPr>
                      <a:t>涵项 </a:t>
                    </a:r>
                  </a:p>
                </p:txBody>
              </p:sp>
              <p:sp>
                <p:nvSpPr>
                  <p:cNvPr id="323676" name="Rectangle 92"/>
                  <p:cNvSpPr>
                    <a:spLocks noChangeArrowheads="1"/>
                  </p:cNvSpPr>
                  <p:nvPr/>
                </p:nvSpPr>
                <p:spPr bwMode="auto">
                  <a:xfrm>
                    <a:off x="884" y="1434"/>
                    <a:ext cx="75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kumimoji="0" lang="zh-CN" altLang="en-US">
                        <a:latin typeface="华文新魏" pitchFamily="2" charset="-122"/>
                        <a:ea typeface="华文新魏" pitchFamily="2" charset="-122"/>
                      </a:rPr>
                      <a:t>最小项 </a:t>
                    </a:r>
                  </a:p>
                </p:txBody>
              </p:sp>
            </p:grpSp>
            <p:sp>
              <p:nvSpPr>
                <p:cNvPr id="323679" name="Rectangle 95"/>
                <p:cNvSpPr>
                  <a:spLocks noChangeArrowheads="1"/>
                </p:cNvSpPr>
                <p:nvPr/>
              </p:nvSpPr>
              <p:spPr bwMode="auto">
                <a:xfrm>
                  <a:off x="768" y="2349"/>
                  <a:ext cx="29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0" lang="en-US" altLang="zh-CN" b="1">
                      <a:cs typeface="Times New Roman" pitchFamily="18" charset="0"/>
                    </a:rPr>
                    <a:t>P</a:t>
                  </a:r>
                  <a:r>
                    <a:rPr kumimoji="0" lang="en-US" altLang="zh-CN" b="1" baseline="-30000">
                      <a:cs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323680" name="Rectangle 96"/>
                <p:cNvSpPr>
                  <a:spLocks noChangeArrowheads="1"/>
                </p:cNvSpPr>
                <p:nvPr/>
              </p:nvSpPr>
              <p:spPr bwMode="auto">
                <a:xfrm>
                  <a:off x="768" y="2591"/>
                  <a:ext cx="29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0" lang="en-US" altLang="zh-CN" b="1">
                      <a:cs typeface="Times New Roman" pitchFamily="18" charset="0"/>
                    </a:rPr>
                    <a:t>P</a:t>
                  </a:r>
                  <a:r>
                    <a:rPr kumimoji="0" lang="en-US" altLang="zh-CN" b="1" baseline="-30000">
                      <a:cs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323681" name="Rectangle 97"/>
                <p:cNvSpPr>
                  <a:spLocks noChangeArrowheads="1"/>
                </p:cNvSpPr>
                <p:nvPr/>
              </p:nvSpPr>
              <p:spPr bwMode="auto">
                <a:xfrm>
                  <a:off x="768" y="2848"/>
                  <a:ext cx="29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0" lang="en-US" altLang="zh-CN" b="1">
                      <a:cs typeface="Times New Roman" pitchFamily="18" charset="0"/>
                    </a:rPr>
                    <a:t>P</a:t>
                  </a:r>
                  <a:r>
                    <a:rPr kumimoji="0" lang="en-US" altLang="zh-CN" b="1" baseline="-30000">
                      <a:cs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323682" name="Rectangle 98"/>
                <p:cNvSpPr>
                  <a:spLocks noChangeArrowheads="1"/>
                </p:cNvSpPr>
                <p:nvPr/>
              </p:nvSpPr>
              <p:spPr bwMode="auto">
                <a:xfrm>
                  <a:off x="768" y="3120"/>
                  <a:ext cx="29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0" lang="en-US" altLang="zh-CN" b="1">
                      <a:cs typeface="Times New Roman" pitchFamily="18" charset="0"/>
                    </a:rPr>
                    <a:t>P</a:t>
                  </a:r>
                  <a:r>
                    <a:rPr kumimoji="0" lang="en-US" altLang="zh-CN" b="1" baseline="-30000">
                      <a:cs typeface="Times New Roman" pitchFamily="18" charset="0"/>
                    </a:rPr>
                    <a:t>4</a:t>
                  </a:r>
                </a:p>
              </p:txBody>
            </p:sp>
            <p:sp>
              <p:nvSpPr>
                <p:cNvPr id="323687" name="Rectangle 103"/>
                <p:cNvSpPr>
                  <a:spLocks noChangeArrowheads="1"/>
                </p:cNvSpPr>
                <p:nvPr/>
              </p:nvSpPr>
              <p:spPr bwMode="auto">
                <a:xfrm>
                  <a:off x="1200" y="2064"/>
                  <a:ext cx="343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0" lang="en-US" altLang="zh-CN" b="1">
                      <a:cs typeface="Times New Roman" pitchFamily="18" charset="0"/>
                    </a:rPr>
                    <a:t>m</a:t>
                  </a:r>
                  <a:r>
                    <a:rPr kumimoji="0" lang="en-US" altLang="zh-CN" b="1" baseline="-30000">
                      <a:cs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323688" name="Rectangle 104"/>
                <p:cNvSpPr>
                  <a:spLocks noChangeArrowheads="1"/>
                </p:cNvSpPr>
                <p:nvPr/>
              </p:nvSpPr>
              <p:spPr bwMode="auto">
                <a:xfrm>
                  <a:off x="1597" y="2064"/>
                  <a:ext cx="343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0" lang="en-US" altLang="zh-CN" b="1">
                      <a:cs typeface="Times New Roman" pitchFamily="18" charset="0"/>
                    </a:rPr>
                    <a:t>m</a:t>
                  </a:r>
                  <a:r>
                    <a:rPr kumimoji="0" lang="en-US" altLang="zh-CN" b="1" baseline="-30000">
                      <a:cs typeface="Times New Roman" pitchFamily="18" charset="0"/>
                    </a:rPr>
                    <a:t>4</a:t>
                  </a:r>
                </a:p>
              </p:txBody>
            </p:sp>
            <p:sp>
              <p:nvSpPr>
                <p:cNvPr id="323689" name="Rectangle 105"/>
                <p:cNvSpPr>
                  <a:spLocks noChangeArrowheads="1"/>
                </p:cNvSpPr>
                <p:nvPr/>
              </p:nvSpPr>
              <p:spPr bwMode="auto">
                <a:xfrm>
                  <a:off x="1975" y="2064"/>
                  <a:ext cx="343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0" lang="en-US" altLang="zh-CN" b="1">
                      <a:cs typeface="Times New Roman" pitchFamily="18" charset="0"/>
                    </a:rPr>
                    <a:t>m</a:t>
                  </a:r>
                  <a:r>
                    <a:rPr kumimoji="0" lang="en-US" altLang="zh-CN" b="1" baseline="-30000">
                      <a:cs typeface="Times New Roman" pitchFamily="18" charset="0"/>
                    </a:rPr>
                    <a:t>8</a:t>
                  </a:r>
                </a:p>
              </p:txBody>
            </p:sp>
            <p:sp>
              <p:nvSpPr>
                <p:cNvPr id="323695" name="Rectangle 111"/>
                <p:cNvSpPr>
                  <a:spLocks noChangeArrowheads="1"/>
                </p:cNvSpPr>
                <p:nvPr/>
              </p:nvSpPr>
              <p:spPr bwMode="auto">
                <a:xfrm>
                  <a:off x="2359" y="2064"/>
                  <a:ext cx="407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0" lang="en-US" altLang="zh-CN" b="1">
                      <a:cs typeface="Times New Roman" pitchFamily="18" charset="0"/>
                    </a:rPr>
                    <a:t>m</a:t>
                  </a:r>
                  <a:r>
                    <a:rPr kumimoji="0" lang="en-US" altLang="zh-CN" b="1" baseline="-30000">
                      <a:cs typeface="Times New Roman" pitchFamily="18" charset="0"/>
                    </a:rPr>
                    <a:t>15</a:t>
                  </a:r>
                </a:p>
              </p:txBody>
            </p:sp>
          </p:grpSp>
          <p:sp>
            <p:nvSpPr>
              <p:cNvPr id="323709" name="AutoShape 125"/>
              <p:cNvSpPr>
                <a:spLocks noChangeArrowheads="1"/>
              </p:cNvSpPr>
              <p:nvPr/>
            </p:nvSpPr>
            <p:spPr bwMode="auto">
              <a:xfrm>
                <a:off x="3696" y="2736"/>
                <a:ext cx="136" cy="13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3711" name="AutoShape 127"/>
              <p:cNvSpPr>
                <a:spLocks noChangeArrowheads="1"/>
              </p:cNvSpPr>
              <p:nvPr/>
            </p:nvSpPr>
            <p:spPr bwMode="auto">
              <a:xfrm>
                <a:off x="4184" y="3032"/>
                <a:ext cx="136" cy="13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3713" name="AutoShape 129"/>
              <p:cNvSpPr>
                <a:spLocks noChangeArrowheads="1"/>
              </p:cNvSpPr>
              <p:nvPr/>
            </p:nvSpPr>
            <p:spPr bwMode="auto">
              <a:xfrm>
                <a:off x="4560" y="3312"/>
                <a:ext cx="136" cy="13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3714" name="AutoShape 130"/>
              <p:cNvSpPr>
                <a:spLocks noChangeArrowheads="1"/>
              </p:cNvSpPr>
              <p:nvPr/>
            </p:nvSpPr>
            <p:spPr bwMode="auto">
              <a:xfrm>
                <a:off x="4992" y="3600"/>
                <a:ext cx="136" cy="13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23761" name="Rectangle 177"/>
            <p:cNvSpPr>
              <a:spLocks noChangeArrowheads="1"/>
            </p:cNvSpPr>
            <p:nvPr/>
          </p:nvSpPr>
          <p:spPr bwMode="auto">
            <a:xfrm>
              <a:off x="4080" y="2064"/>
              <a:ext cx="5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0" lang="zh-CN" altLang="en-US"/>
                <a:t>表</a:t>
              </a:r>
              <a:r>
                <a:rPr kumimoji="0" lang="en-US" altLang="zh-CN">
                  <a:latin typeface="Tahoma" pitchFamily="34" charset="0"/>
                </a:rPr>
                <a:t>III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895305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3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3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323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23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696" grpId="0" autoUpdateAnimBg="0"/>
      <p:bldP spid="323758" grpId="0" autoUpdateAnimBg="0"/>
      <p:bldP spid="323759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逻辑函数的</a:t>
            </a:r>
            <a:r>
              <a:rPr lang="en-US" altLang="zh-CN"/>
              <a:t>Q-M</a:t>
            </a:r>
            <a:r>
              <a:rPr lang="zh-CN" altLang="en-US"/>
              <a:t>法化简</a:t>
            </a:r>
          </a:p>
        </p:txBody>
      </p:sp>
      <p:sp>
        <p:nvSpPr>
          <p:cNvPr id="6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8F010-E28F-4048-BF96-4D2892558755}" type="slidenum">
              <a:rPr lang="en-US" altLang="zh-CN"/>
              <a:pPr/>
              <a:t>78</a:t>
            </a:fld>
            <a:endParaRPr lang="en-US" altLang="zh-CN"/>
          </a:p>
        </p:txBody>
      </p:sp>
      <p:sp>
        <p:nvSpPr>
          <p:cNvPr id="324613" name="Rectangle 5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2000"/>
              <a:t>2</a:t>
            </a:r>
            <a:r>
              <a:rPr kumimoji="0" lang="zh-CN" altLang="en-US" sz="2000"/>
              <a:t>）进行“</a:t>
            </a:r>
            <a:r>
              <a:rPr kumimoji="0" lang="zh-CN" altLang="en-US" sz="2000">
                <a:solidFill>
                  <a:srgbClr val="FF0000"/>
                </a:solidFill>
              </a:rPr>
              <a:t>行列</a:t>
            </a:r>
            <a:r>
              <a:rPr kumimoji="0" lang="zh-CN" altLang="en-US" sz="2000"/>
              <a:t>消去”</a:t>
            </a:r>
            <a:r>
              <a:rPr kumimoji="0" lang="en-US" altLang="zh-CN" sz="2000"/>
              <a:t>:</a:t>
            </a:r>
            <a:r>
              <a:rPr kumimoji="0" lang="zh-CN" altLang="en-US" sz="2000"/>
              <a:t>检查所有的</a:t>
            </a:r>
            <a:r>
              <a:rPr lang="en-US" altLang="zh-CN" sz="2000">
                <a:cs typeface="Times New Roman" pitchFamily="18" charset="0"/>
              </a:rPr>
              <a:t>m</a:t>
            </a:r>
            <a:r>
              <a:rPr lang="en-US" altLang="zh-CN" sz="3200" baseline="-30000">
                <a:cs typeface="Times New Roman" pitchFamily="18" charset="0"/>
              </a:rPr>
              <a:t>i</a:t>
            </a:r>
            <a:r>
              <a:rPr lang="zh-CN" altLang="en-US" sz="2000">
                <a:cs typeface="Times New Roman" pitchFamily="18" charset="0"/>
              </a:rPr>
              <a:t>对应的列，若在</a:t>
            </a:r>
            <a:r>
              <a:rPr lang="en-US" altLang="zh-CN" sz="2000">
                <a:cs typeface="Times New Roman" pitchFamily="18" charset="0"/>
              </a:rPr>
              <a:t>m</a:t>
            </a:r>
            <a:r>
              <a:rPr lang="en-US" altLang="zh-CN" sz="3200" baseline="-30000">
                <a:cs typeface="Times New Roman" pitchFamily="18" charset="0"/>
              </a:rPr>
              <a:t>i</a:t>
            </a:r>
            <a:r>
              <a:rPr lang="zh-CN" altLang="en-US" sz="2000"/>
              <a:t>对应</a:t>
            </a:r>
            <a:r>
              <a:rPr lang="zh-CN" altLang="en-US" sz="2000">
                <a:cs typeface="Times New Roman" pitchFamily="18" charset="0"/>
              </a:rPr>
              <a:t>列</a:t>
            </a:r>
            <a:r>
              <a:rPr lang="zh-CN" altLang="en-US" sz="2000"/>
              <a:t>中只有一个</a:t>
            </a:r>
            <a:r>
              <a:rPr lang="zh-CN" altLang="en-US" sz="2000">
                <a:cs typeface="Times New Roman" pitchFamily="18" charset="0"/>
              </a:rPr>
              <a:t>△</a:t>
            </a:r>
            <a:r>
              <a:rPr lang="zh-CN" altLang="en-US" sz="2000"/>
              <a:t> </a:t>
            </a:r>
            <a:r>
              <a:rPr lang="zh-CN" altLang="en-US" sz="2000">
                <a:cs typeface="Times New Roman" pitchFamily="18" charset="0"/>
              </a:rPr>
              <a:t>，则</a:t>
            </a:r>
            <a:r>
              <a:rPr lang="zh-CN" altLang="en-US" sz="2000"/>
              <a:t>该</a:t>
            </a:r>
            <a:r>
              <a:rPr lang="zh-CN" altLang="en-US" sz="2000">
                <a:cs typeface="Times New Roman" pitchFamily="18" charset="0"/>
              </a:rPr>
              <a:t>△所对应的</a:t>
            </a:r>
            <a:r>
              <a:rPr lang="en-US" altLang="zh-CN" sz="2000">
                <a:cs typeface="Times New Roman" pitchFamily="18" charset="0"/>
              </a:rPr>
              <a:t>P</a:t>
            </a:r>
            <a:r>
              <a:rPr lang="en-US" altLang="zh-CN" sz="3200" baseline="-25000"/>
              <a:t>j</a:t>
            </a:r>
            <a:r>
              <a:rPr lang="zh-CN" altLang="en-US" sz="2000">
                <a:cs typeface="Times New Roman" pitchFamily="18" charset="0"/>
              </a:rPr>
              <a:t>项为必要</a:t>
            </a:r>
            <a:r>
              <a:rPr lang="zh-CN" altLang="en-US" sz="2000"/>
              <a:t>；保留</a:t>
            </a:r>
            <a:r>
              <a:rPr lang="en-US" altLang="zh-CN" sz="2000">
                <a:cs typeface="Times New Roman" pitchFamily="18" charset="0"/>
              </a:rPr>
              <a:t>P</a:t>
            </a:r>
            <a:r>
              <a:rPr lang="en-US" altLang="zh-CN" sz="3200" baseline="-25000"/>
              <a:t>j</a:t>
            </a:r>
            <a:r>
              <a:rPr lang="zh-CN" altLang="en-US" sz="2000"/>
              <a:t>并消去</a:t>
            </a:r>
            <a:r>
              <a:rPr lang="en-US" altLang="zh-CN" sz="2000">
                <a:cs typeface="Times New Roman" pitchFamily="18" charset="0"/>
              </a:rPr>
              <a:t>P</a:t>
            </a:r>
            <a:r>
              <a:rPr lang="en-US" altLang="zh-CN" sz="3200" baseline="-25000"/>
              <a:t>j</a:t>
            </a:r>
            <a:r>
              <a:rPr lang="zh-CN" altLang="en-US" sz="2000"/>
              <a:t>对应的行</a:t>
            </a:r>
            <a:r>
              <a:rPr lang="zh-CN" altLang="en-US" sz="3200">
                <a:cs typeface="Times New Roman" pitchFamily="18" charset="0"/>
              </a:rPr>
              <a:t>。</a:t>
            </a:r>
            <a:r>
              <a:rPr lang="zh-CN" altLang="en-US" sz="2000"/>
              <a:t>由于</a:t>
            </a:r>
            <a:r>
              <a:rPr lang="en-US" altLang="zh-CN" sz="2000">
                <a:cs typeface="Times New Roman" pitchFamily="18" charset="0"/>
              </a:rPr>
              <a:t>P</a:t>
            </a:r>
            <a:r>
              <a:rPr lang="en-US" altLang="zh-CN" sz="3200" baseline="-25000"/>
              <a:t>j</a:t>
            </a:r>
            <a:r>
              <a:rPr lang="zh-CN" altLang="en-US" sz="2000">
                <a:cs typeface="Times New Roman" pitchFamily="18" charset="0"/>
              </a:rPr>
              <a:t>项为必要</a:t>
            </a:r>
            <a:r>
              <a:rPr lang="zh-CN" altLang="en-US" sz="2000"/>
              <a:t>，</a:t>
            </a:r>
            <a:r>
              <a:rPr lang="en-US" altLang="zh-CN" sz="2000">
                <a:cs typeface="Times New Roman" pitchFamily="18" charset="0"/>
              </a:rPr>
              <a:t>P</a:t>
            </a:r>
            <a:r>
              <a:rPr lang="en-US" altLang="zh-CN" sz="3200" baseline="-25000"/>
              <a:t>j</a:t>
            </a:r>
            <a:r>
              <a:rPr lang="en-US" altLang="zh-CN" sz="2000"/>
              <a:t> </a:t>
            </a:r>
            <a:r>
              <a:rPr lang="zh-CN" altLang="en-US" sz="2000"/>
              <a:t>包含的所有</a:t>
            </a:r>
            <a:r>
              <a:rPr lang="zh-CN" altLang="en-US" sz="2000">
                <a:cs typeface="Times New Roman" pitchFamily="18" charset="0"/>
              </a:rPr>
              <a:t>△</a:t>
            </a:r>
            <a:r>
              <a:rPr lang="zh-CN" altLang="en-US" sz="2000"/>
              <a:t>对应的列（最小项</a:t>
            </a:r>
            <a:r>
              <a:rPr lang="en-US" altLang="zh-CN" sz="2000"/>
              <a:t>m</a:t>
            </a:r>
            <a:r>
              <a:rPr lang="zh-CN" altLang="en-US" sz="2000"/>
              <a:t>）均可消去</a:t>
            </a:r>
            <a:r>
              <a:rPr lang="zh-CN" altLang="en-US" sz="3200">
                <a:cs typeface="Times New Roman" pitchFamily="18" charset="0"/>
              </a:rPr>
              <a:t>。</a:t>
            </a:r>
          </a:p>
        </p:txBody>
      </p:sp>
      <p:grpSp>
        <p:nvGrpSpPr>
          <p:cNvPr id="324614" name="Group 6"/>
          <p:cNvGrpSpPr>
            <a:grpSpLocks/>
          </p:cNvGrpSpPr>
          <p:nvPr/>
        </p:nvGrpSpPr>
        <p:grpSpPr bwMode="auto">
          <a:xfrm>
            <a:off x="4271963" y="2819400"/>
            <a:ext cx="4795837" cy="2743200"/>
            <a:chOff x="2691" y="2064"/>
            <a:chExt cx="3021" cy="1728"/>
          </a:xfrm>
        </p:grpSpPr>
        <p:grpSp>
          <p:nvGrpSpPr>
            <p:cNvPr id="324615" name="Group 7"/>
            <p:cNvGrpSpPr>
              <a:grpSpLocks/>
            </p:cNvGrpSpPr>
            <p:nvPr/>
          </p:nvGrpSpPr>
          <p:grpSpPr bwMode="auto">
            <a:xfrm>
              <a:off x="2691" y="2112"/>
              <a:ext cx="3021" cy="1680"/>
              <a:chOff x="2691" y="2112"/>
              <a:chExt cx="3021" cy="1680"/>
            </a:xfrm>
          </p:grpSpPr>
          <p:grpSp>
            <p:nvGrpSpPr>
              <p:cNvPr id="324616" name="Group 8"/>
              <p:cNvGrpSpPr>
                <a:grpSpLocks/>
              </p:cNvGrpSpPr>
              <p:nvPr/>
            </p:nvGrpSpPr>
            <p:grpSpPr bwMode="auto">
              <a:xfrm>
                <a:off x="2691" y="2112"/>
                <a:ext cx="3021" cy="1680"/>
                <a:chOff x="216" y="1824"/>
                <a:chExt cx="3021" cy="1680"/>
              </a:xfrm>
            </p:grpSpPr>
            <p:sp>
              <p:nvSpPr>
                <p:cNvPr id="324617" name="Rectangle 9"/>
                <p:cNvSpPr>
                  <a:spLocks noChangeArrowheads="1"/>
                </p:cNvSpPr>
                <p:nvPr/>
              </p:nvSpPr>
              <p:spPr bwMode="auto">
                <a:xfrm>
                  <a:off x="2384" y="3099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24618" name="Rectangle 10"/>
                <p:cNvSpPr>
                  <a:spLocks noChangeArrowheads="1"/>
                </p:cNvSpPr>
                <p:nvPr/>
              </p:nvSpPr>
              <p:spPr bwMode="auto">
                <a:xfrm>
                  <a:off x="1957" y="3099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24619" name="Rectangle 11"/>
                <p:cNvSpPr>
                  <a:spLocks noChangeArrowheads="1"/>
                </p:cNvSpPr>
                <p:nvPr/>
              </p:nvSpPr>
              <p:spPr bwMode="auto">
                <a:xfrm>
                  <a:off x="1531" y="3099"/>
                  <a:ext cx="426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24620" name="Rectangle 12"/>
                <p:cNvSpPr>
                  <a:spLocks noChangeArrowheads="1"/>
                </p:cNvSpPr>
                <p:nvPr/>
              </p:nvSpPr>
              <p:spPr bwMode="auto">
                <a:xfrm>
                  <a:off x="1104" y="3099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24621" name="Rectangle 13"/>
                <p:cNvSpPr>
                  <a:spLocks noChangeArrowheads="1"/>
                </p:cNvSpPr>
                <p:nvPr/>
              </p:nvSpPr>
              <p:spPr bwMode="auto">
                <a:xfrm>
                  <a:off x="2811" y="2850"/>
                  <a:ext cx="426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24622" name="Rectangle 14"/>
                <p:cNvSpPr>
                  <a:spLocks noChangeArrowheads="1"/>
                </p:cNvSpPr>
                <p:nvPr/>
              </p:nvSpPr>
              <p:spPr bwMode="auto">
                <a:xfrm>
                  <a:off x="2384" y="2850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24623" name="Rectangle 15"/>
                <p:cNvSpPr>
                  <a:spLocks noChangeArrowheads="1"/>
                </p:cNvSpPr>
                <p:nvPr/>
              </p:nvSpPr>
              <p:spPr bwMode="auto">
                <a:xfrm>
                  <a:off x="1957" y="2850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24624" name="Rectangle 16"/>
                <p:cNvSpPr>
                  <a:spLocks noChangeArrowheads="1"/>
                </p:cNvSpPr>
                <p:nvPr/>
              </p:nvSpPr>
              <p:spPr bwMode="auto">
                <a:xfrm>
                  <a:off x="1531" y="2850"/>
                  <a:ext cx="426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24625" name="Rectangle 17"/>
                <p:cNvSpPr>
                  <a:spLocks noChangeArrowheads="1"/>
                </p:cNvSpPr>
                <p:nvPr/>
              </p:nvSpPr>
              <p:spPr bwMode="auto">
                <a:xfrm>
                  <a:off x="1104" y="2850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24626" name="Rectangle 18"/>
                <p:cNvSpPr>
                  <a:spLocks noChangeArrowheads="1"/>
                </p:cNvSpPr>
                <p:nvPr/>
              </p:nvSpPr>
              <p:spPr bwMode="auto">
                <a:xfrm>
                  <a:off x="2384" y="2601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24627" name="Rectangle 19"/>
                <p:cNvSpPr>
                  <a:spLocks noChangeArrowheads="1"/>
                </p:cNvSpPr>
                <p:nvPr/>
              </p:nvSpPr>
              <p:spPr bwMode="auto">
                <a:xfrm>
                  <a:off x="1957" y="2601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24628" name="Rectangle 20"/>
                <p:cNvSpPr>
                  <a:spLocks noChangeArrowheads="1"/>
                </p:cNvSpPr>
                <p:nvPr/>
              </p:nvSpPr>
              <p:spPr bwMode="auto">
                <a:xfrm>
                  <a:off x="1531" y="2601"/>
                  <a:ext cx="426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24629" name="Rectangle 21"/>
                <p:cNvSpPr>
                  <a:spLocks noChangeArrowheads="1"/>
                </p:cNvSpPr>
                <p:nvPr/>
              </p:nvSpPr>
              <p:spPr bwMode="auto">
                <a:xfrm>
                  <a:off x="1104" y="2601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24630" name="Rectangle 22"/>
                <p:cNvSpPr>
                  <a:spLocks noChangeArrowheads="1"/>
                </p:cNvSpPr>
                <p:nvPr/>
              </p:nvSpPr>
              <p:spPr bwMode="auto">
                <a:xfrm>
                  <a:off x="2384" y="2352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24631" name="Rectangle 23"/>
                <p:cNvSpPr>
                  <a:spLocks noChangeArrowheads="1"/>
                </p:cNvSpPr>
                <p:nvPr/>
              </p:nvSpPr>
              <p:spPr bwMode="auto">
                <a:xfrm>
                  <a:off x="1957" y="2352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24632" name="Rectangle 24"/>
                <p:cNvSpPr>
                  <a:spLocks noChangeArrowheads="1"/>
                </p:cNvSpPr>
                <p:nvPr/>
              </p:nvSpPr>
              <p:spPr bwMode="auto">
                <a:xfrm>
                  <a:off x="1531" y="2352"/>
                  <a:ext cx="426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24633" name="Rectangle 25"/>
                <p:cNvSpPr>
                  <a:spLocks noChangeArrowheads="1"/>
                </p:cNvSpPr>
                <p:nvPr/>
              </p:nvSpPr>
              <p:spPr bwMode="auto">
                <a:xfrm>
                  <a:off x="1104" y="2352"/>
                  <a:ext cx="427" cy="2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spcBef>
                      <a:spcPct val="20000"/>
                    </a:spcBef>
                    <a:buClr>
                      <a:schemeClr val="folHlink"/>
                    </a:buClr>
                    <a:buFont typeface="Wingdings" pitchFamily="2" charset="2"/>
                    <a:buNone/>
                  </a:pPr>
                  <a:endParaRPr lang="zh-CN" altLang="zh-CN" sz="2000"/>
                </a:p>
              </p:txBody>
            </p:sp>
            <p:sp>
              <p:nvSpPr>
                <p:cNvPr id="324634" name="Line 26"/>
                <p:cNvSpPr>
                  <a:spLocks noChangeShapeType="1"/>
                </p:cNvSpPr>
                <p:nvPr/>
              </p:nvSpPr>
              <p:spPr bwMode="auto">
                <a:xfrm>
                  <a:off x="1104" y="2352"/>
                  <a:ext cx="1680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4635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1104" y="2640"/>
                  <a:ext cx="16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4636" name="Line 28"/>
                <p:cNvSpPr>
                  <a:spLocks noChangeShapeType="1"/>
                </p:cNvSpPr>
                <p:nvPr/>
              </p:nvSpPr>
              <p:spPr bwMode="auto">
                <a:xfrm>
                  <a:off x="1104" y="2928"/>
                  <a:ext cx="168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4637" name="Line 29"/>
                <p:cNvSpPr>
                  <a:spLocks noChangeShapeType="1"/>
                </p:cNvSpPr>
                <p:nvPr/>
              </p:nvSpPr>
              <p:spPr bwMode="auto">
                <a:xfrm>
                  <a:off x="1104" y="3216"/>
                  <a:ext cx="1680" cy="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4638" name="Line 30"/>
                <p:cNvSpPr>
                  <a:spLocks noChangeShapeType="1"/>
                </p:cNvSpPr>
                <p:nvPr/>
              </p:nvSpPr>
              <p:spPr bwMode="auto">
                <a:xfrm>
                  <a:off x="1104" y="3504"/>
                  <a:ext cx="1680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4639" name="Line 31"/>
                <p:cNvSpPr>
                  <a:spLocks noChangeShapeType="1"/>
                </p:cNvSpPr>
                <p:nvPr/>
              </p:nvSpPr>
              <p:spPr bwMode="auto">
                <a:xfrm>
                  <a:off x="1104" y="2352"/>
                  <a:ext cx="0" cy="1152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4640" name="Line 32"/>
                <p:cNvSpPr>
                  <a:spLocks noChangeShapeType="1"/>
                </p:cNvSpPr>
                <p:nvPr/>
              </p:nvSpPr>
              <p:spPr bwMode="auto">
                <a:xfrm>
                  <a:off x="1536" y="2352"/>
                  <a:ext cx="0" cy="115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4641" name="Line 33"/>
                <p:cNvSpPr>
                  <a:spLocks noChangeShapeType="1"/>
                </p:cNvSpPr>
                <p:nvPr/>
              </p:nvSpPr>
              <p:spPr bwMode="auto">
                <a:xfrm>
                  <a:off x="1968" y="2352"/>
                  <a:ext cx="0" cy="115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4642" name="Line 34"/>
                <p:cNvSpPr>
                  <a:spLocks noChangeShapeType="1"/>
                </p:cNvSpPr>
                <p:nvPr/>
              </p:nvSpPr>
              <p:spPr bwMode="auto">
                <a:xfrm>
                  <a:off x="2352" y="2352"/>
                  <a:ext cx="0" cy="115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4643" name="Line 35"/>
                <p:cNvSpPr>
                  <a:spLocks noChangeShapeType="1"/>
                </p:cNvSpPr>
                <p:nvPr/>
              </p:nvSpPr>
              <p:spPr bwMode="auto">
                <a:xfrm>
                  <a:off x="2784" y="2352"/>
                  <a:ext cx="0" cy="115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4644" name="Line 36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2048"/>
                  <a:ext cx="318" cy="31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24645" name="Group 37"/>
                <p:cNvGrpSpPr>
                  <a:grpSpLocks/>
                </p:cNvGrpSpPr>
                <p:nvPr/>
              </p:nvGrpSpPr>
              <p:grpSpPr bwMode="auto">
                <a:xfrm>
                  <a:off x="216" y="1824"/>
                  <a:ext cx="1352" cy="837"/>
                  <a:chOff x="284" y="1434"/>
                  <a:chExt cx="1352" cy="837"/>
                </a:xfrm>
              </p:grpSpPr>
              <p:sp>
                <p:nvSpPr>
                  <p:cNvPr id="324646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284" y="1748"/>
                    <a:ext cx="552" cy="52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kumimoji="0" lang="zh-CN" altLang="en-US">
                        <a:latin typeface="华文新魏" pitchFamily="2" charset="-122"/>
                        <a:ea typeface="华文新魏" pitchFamily="2" charset="-122"/>
                      </a:rPr>
                      <a:t>质蕴</a:t>
                    </a:r>
                    <a:endParaRPr kumimoji="0" lang="en-US" altLang="zh-CN">
                      <a:latin typeface="华文新魏" pitchFamily="2" charset="-122"/>
                      <a:ea typeface="华文新魏" pitchFamily="2" charset="-122"/>
                    </a:endParaRPr>
                  </a:p>
                  <a:p>
                    <a:r>
                      <a:rPr kumimoji="0" lang="zh-CN" altLang="en-US">
                        <a:latin typeface="华文新魏" pitchFamily="2" charset="-122"/>
                        <a:ea typeface="华文新魏" pitchFamily="2" charset="-122"/>
                      </a:rPr>
                      <a:t>涵项 </a:t>
                    </a:r>
                  </a:p>
                </p:txBody>
              </p:sp>
              <p:sp>
                <p:nvSpPr>
                  <p:cNvPr id="324647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884" y="1434"/>
                    <a:ext cx="75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kumimoji="0" lang="zh-CN" altLang="en-US">
                        <a:latin typeface="华文新魏" pitchFamily="2" charset="-122"/>
                        <a:ea typeface="华文新魏" pitchFamily="2" charset="-122"/>
                      </a:rPr>
                      <a:t>最小项 </a:t>
                    </a:r>
                  </a:p>
                </p:txBody>
              </p:sp>
            </p:grpSp>
            <p:sp>
              <p:nvSpPr>
                <p:cNvPr id="324648" name="Rectangle 40"/>
                <p:cNvSpPr>
                  <a:spLocks noChangeArrowheads="1"/>
                </p:cNvSpPr>
                <p:nvPr/>
              </p:nvSpPr>
              <p:spPr bwMode="auto">
                <a:xfrm>
                  <a:off x="723" y="2349"/>
                  <a:ext cx="29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0" lang="en-US" altLang="zh-CN" b="1">
                      <a:cs typeface="Times New Roman" pitchFamily="18" charset="0"/>
                    </a:rPr>
                    <a:t>P</a:t>
                  </a:r>
                  <a:r>
                    <a:rPr kumimoji="0" lang="en-US" altLang="zh-CN" b="1" baseline="-30000">
                      <a:cs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324649" name="Rectangle 41"/>
                <p:cNvSpPr>
                  <a:spLocks noChangeArrowheads="1"/>
                </p:cNvSpPr>
                <p:nvPr/>
              </p:nvSpPr>
              <p:spPr bwMode="auto">
                <a:xfrm>
                  <a:off x="723" y="2591"/>
                  <a:ext cx="29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0" lang="en-US" altLang="zh-CN" b="1">
                      <a:cs typeface="Times New Roman" pitchFamily="18" charset="0"/>
                    </a:rPr>
                    <a:t>P</a:t>
                  </a:r>
                  <a:r>
                    <a:rPr kumimoji="0" lang="en-US" altLang="zh-CN" b="1" baseline="-30000">
                      <a:cs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324650" name="Rectangle 42"/>
                <p:cNvSpPr>
                  <a:spLocks noChangeArrowheads="1"/>
                </p:cNvSpPr>
                <p:nvPr/>
              </p:nvSpPr>
              <p:spPr bwMode="auto">
                <a:xfrm>
                  <a:off x="723" y="2848"/>
                  <a:ext cx="29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0" lang="en-US" altLang="zh-CN" b="1">
                      <a:cs typeface="Times New Roman" pitchFamily="18" charset="0"/>
                    </a:rPr>
                    <a:t>P</a:t>
                  </a:r>
                  <a:r>
                    <a:rPr kumimoji="0" lang="en-US" altLang="zh-CN" b="1" baseline="-30000">
                      <a:cs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324651" name="Rectangle 43"/>
                <p:cNvSpPr>
                  <a:spLocks noChangeArrowheads="1"/>
                </p:cNvSpPr>
                <p:nvPr/>
              </p:nvSpPr>
              <p:spPr bwMode="auto">
                <a:xfrm>
                  <a:off x="723" y="3120"/>
                  <a:ext cx="29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0" lang="en-US" altLang="zh-CN" b="1">
                      <a:cs typeface="Times New Roman" pitchFamily="18" charset="0"/>
                    </a:rPr>
                    <a:t>P</a:t>
                  </a:r>
                  <a:r>
                    <a:rPr kumimoji="0" lang="en-US" altLang="zh-CN" b="1" baseline="-30000">
                      <a:cs typeface="Times New Roman" pitchFamily="18" charset="0"/>
                    </a:rPr>
                    <a:t>4</a:t>
                  </a:r>
                </a:p>
              </p:txBody>
            </p:sp>
            <p:sp>
              <p:nvSpPr>
                <p:cNvPr id="324652" name="Rectangle 44"/>
                <p:cNvSpPr>
                  <a:spLocks noChangeArrowheads="1"/>
                </p:cNvSpPr>
                <p:nvPr/>
              </p:nvSpPr>
              <p:spPr bwMode="auto">
                <a:xfrm>
                  <a:off x="1200" y="1979"/>
                  <a:ext cx="343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0" lang="en-US" altLang="zh-CN" b="1">
                      <a:cs typeface="Times New Roman" pitchFamily="18" charset="0"/>
                    </a:rPr>
                    <a:t>m</a:t>
                  </a:r>
                  <a:r>
                    <a:rPr kumimoji="0" lang="en-US" altLang="zh-CN" b="1" baseline="-30000">
                      <a:cs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324653" name="Rectangle 45"/>
                <p:cNvSpPr>
                  <a:spLocks noChangeArrowheads="1"/>
                </p:cNvSpPr>
                <p:nvPr/>
              </p:nvSpPr>
              <p:spPr bwMode="auto">
                <a:xfrm>
                  <a:off x="1597" y="1979"/>
                  <a:ext cx="343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0" lang="en-US" altLang="zh-CN" b="1">
                      <a:cs typeface="Times New Roman" pitchFamily="18" charset="0"/>
                    </a:rPr>
                    <a:t>m</a:t>
                  </a:r>
                  <a:r>
                    <a:rPr kumimoji="0" lang="en-US" altLang="zh-CN" b="1" baseline="-30000">
                      <a:cs typeface="Times New Roman" pitchFamily="18" charset="0"/>
                    </a:rPr>
                    <a:t>4</a:t>
                  </a:r>
                </a:p>
              </p:txBody>
            </p:sp>
            <p:sp>
              <p:nvSpPr>
                <p:cNvPr id="324654" name="Rectangle 46"/>
                <p:cNvSpPr>
                  <a:spLocks noChangeArrowheads="1"/>
                </p:cNvSpPr>
                <p:nvPr/>
              </p:nvSpPr>
              <p:spPr bwMode="auto">
                <a:xfrm>
                  <a:off x="1975" y="1979"/>
                  <a:ext cx="343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0" lang="en-US" altLang="zh-CN" b="1">
                      <a:cs typeface="Times New Roman" pitchFamily="18" charset="0"/>
                    </a:rPr>
                    <a:t>m</a:t>
                  </a:r>
                  <a:r>
                    <a:rPr kumimoji="0" lang="en-US" altLang="zh-CN" b="1" baseline="-30000">
                      <a:cs typeface="Times New Roman" pitchFamily="18" charset="0"/>
                    </a:rPr>
                    <a:t>8</a:t>
                  </a:r>
                </a:p>
              </p:txBody>
            </p:sp>
            <p:sp>
              <p:nvSpPr>
                <p:cNvPr id="324655" name="Rectangle 47"/>
                <p:cNvSpPr>
                  <a:spLocks noChangeArrowheads="1"/>
                </p:cNvSpPr>
                <p:nvPr/>
              </p:nvSpPr>
              <p:spPr bwMode="auto">
                <a:xfrm>
                  <a:off x="2359" y="1979"/>
                  <a:ext cx="407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kumimoji="0" lang="en-US" altLang="zh-CN" b="1">
                      <a:cs typeface="Times New Roman" pitchFamily="18" charset="0"/>
                    </a:rPr>
                    <a:t>m</a:t>
                  </a:r>
                  <a:r>
                    <a:rPr kumimoji="0" lang="en-US" altLang="zh-CN" b="1" baseline="-30000">
                      <a:cs typeface="Times New Roman" pitchFamily="18" charset="0"/>
                    </a:rPr>
                    <a:t>15</a:t>
                  </a:r>
                </a:p>
              </p:txBody>
            </p:sp>
          </p:grpSp>
          <p:sp>
            <p:nvSpPr>
              <p:cNvPr id="324656" name="AutoShape 48"/>
              <p:cNvSpPr>
                <a:spLocks noChangeArrowheads="1"/>
              </p:cNvSpPr>
              <p:nvPr/>
            </p:nvSpPr>
            <p:spPr bwMode="auto">
              <a:xfrm>
                <a:off x="3696" y="2736"/>
                <a:ext cx="136" cy="13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4657" name="AutoShape 49"/>
              <p:cNvSpPr>
                <a:spLocks noChangeArrowheads="1"/>
              </p:cNvSpPr>
              <p:nvPr/>
            </p:nvSpPr>
            <p:spPr bwMode="auto">
              <a:xfrm>
                <a:off x="4184" y="3032"/>
                <a:ext cx="136" cy="13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4658" name="AutoShape 50"/>
              <p:cNvSpPr>
                <a:spLocks noChangeArrowheads="1"/>
              </p:cNvSpPr>
              <p:nvPr/>
            </p:nvSpPr>
            <p:spPr bwMode="auto">
              <a:xfrm>
                <a:off x="4560" y="3312"/>
                <a:ext cx="136" cy="13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4659" name="AutoShape 51"/>
              <p:cNvSpPr>
                <a:spLocks noChangeArrowheads="1"/>
              </p:cNvSpPr>
              <p:nvPr/>
            </p:nvSpPr>
            <p:spPr bwMode="auto">
              <a:xfrm>
                <a:off x="4992" y="3600"/>
                <a:ext cx="136" cy="136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24660" name="Rectangle 52"/>
            <p:cNvSpPr>
              <a:spLocks noChangeArrowheads="1"/>
            </p:cNvSpPr>
            <p:nvPr/>
          </p:nvSpPr>
          <p:spPr bwMode="auto">
            <a:xfrm>
              <a:off x="4080" y="2064"/>
              <a:ext cx="5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0" lang="zh-CN" altLang="en-US"/>
                <a:t>表</a:t>
              </a:r>
              <a:r>
                <a:rPr kumimoji="0" lang="en-US" altLang="zh-CN">
                  <a:latin typeface="Tahoma" pitchFamily="34" charset="0"/>
                </a:rPr>
                <a:t>III</a:t>
              </a:r>
            </a:p>
          </p:txBody>
        </p:sp>
      </p:grpSp>
      <p:sp>
        <p:nvSpPr>
          <p:cNvPr id="324661" name="Line 53"/>
          <p:cNvSpPr>
            <a:spLocks noChangeShapeType="1"/>
          </p:cNvSpPr>
          <p:nvPr/>
        </p:nvSpPr>
        <p:spPr bwMode="auto">
          <a:xfrm flipV="1">
            <a:off x="5410200" y="4038600"/>
            <a:ext cx="3048000" cy="0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4663" name="Line 55"/>
          <p:cNvSpPr>
            <a:spLocks noChangeShapeType="1"/>
          </p:cNvSpPr>
          <p:nvPr/>
        </p:nvSpPr>
        <p:spPr bwMode="auto">
          <a:xfrm flipV="1">
            <a:off x="5486400" y="4419600"/>
            <a:ext cx="3048000" cy="0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4664" name="Line 56"/>
          <p:cNvSpPr>
            <a:spLocks noChangeShapeType="1"/>
          </p:cNvSpPr>
          <p:nvPr/>
        </p:nvSpPr>
        <p:spPr bwMode="auto">
          <a:xfrm flipV="1">
            <a:off x="5486400" y="4876800"/>
            <a:ext cx="3048000" cy="0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4665" name="Line 57"/>
          <p:cNvSpPr>
            <a:spLocks noChangeShapeType="1"/>
          </p:cNvSpPr>
          <p:nvPr/>
        </p:nvSpPr>
        <p:spPr bwMode="auto">
          <a:xfrm flipV="1">
            <a:off x="5486400" y="5410200"/>
            <a:ext cx="3048000" cy="0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4667" name="Line 59"/>
          <p:cNvSpPr>
            <a:spLocks noChangeShapeType="1"/>
          </p:cNvSpPr>
          <p:nvPr/>
        </p:nvSpPr>
        <p:spPr bwMode="auto">
          <a:xfrm>
            <a:off x="6096000" y="3581400"/>
            <a:ext cx="0" cy="2057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4668" name="Line 60"/>
          <p:cNvSpPr>
            <a:spLocks noChangeShapeType="1"/>
          </p:cNvSpPr>
          <p:nvPr/>
        </p:nvSpPr>
        <p:spPr bwMode="auto">
          <a:xfrm>
            <a:off x="6781800" y="3581400"/>
            <a:ext cx="0" cy="2057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4669" name="Line 61"/>
          <p:cNvSpPr>
            <a:spLocks noChangeShapeType="1"/>
          </p:cNvSpPr>
          <p:nvPr/>
        </p:nvSpPr>
        <p:spPr bwMode="auto">
          <a:xfrm>
            <a:off x="7391400" y="3581400"/>
            <a:ext cx="0" cy="2057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4670" name="Line 62"/>
          <p:cNvSpPr>
            <a:spLocks noChangeShapeType="1"/>
          </p:cNvSpPr>
          <p:nvPr/>
        </p:nvSpPr>
        <p:spPr bwMode="auto">
          <a:xfrm>
            <a:off x="8001000" y="3657600"/>
            <a:ext cx="0" cy="20574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4671" name="Text Box 63"/>
          <p:cNvSpPr txBox="1">
            <a:spLocks noChangeArrowheads="1"/>
          </p:cNvSpPr>
          <p:nvPr/>
        </p:nvSpPr>
        <p:spPr bwMode="auto">
          <a:xfrm>
            <a:off x="533400" y="335280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保留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P1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P2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P3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P4</a:t>
            </a:r>
          </a:p>
        </p:txBody>
      </p:sp>
      <p:sp>
        <p:nvSpPr>
          <p:cNvPr id="324672" name="Rectangle 64"/>
          <p:cNvSpPr>
            <a:spLocks noChangeArrowheads="1"/>
          </p:cNvSpPr>
          <p:nvPr/>
        </p:nvSpPr>
        <p:spPr bwMode="auto">
          <a:xfrm>
            <a:off x="228600" y="4413161"/>
            <a:ext cx="47244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476250" indent="-476250"/>
            <a:r>
              <a:rPr kumimoji="0" lang="en-US" altLang="zh-CN">
                <a:latin typeface="华文新魏" pitchFamily="2" charset="-122"/>
                <a:ea typeface="华文新魏" pitchFamily="2" charset="-122"/>
              </a:rPr>
              <a:t>4</a:t>
            </a: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）重复进行“行列消去”和“行消去”，直到消去全部的质蕴涵项为止。</a:t>
            </a:r>
            <a:endParaRPr lang="zh-CN" altLang="en-US" sz="3200">
              <a:latin typeface="华文新魏" pitchFamily="2" charset="-122"/>
              <a:ea typeface="华文新魏" pitchFamily="2" charset="-122"/>
              <a:cs typeface="Times New Roman" pitchFamily="18" charset="0"/>
            </a:endParaRPr>
          </a:p>
        </p:txBody>
      </p:sp>
      <p:sp>
        <p:nvSpPr>
          <p:cNvPr id="324673" name="Rectangle 65"/>
          <p:cNvSpPr>
            <a:spLocks noChangeArrowheads="1"/>
          </p:cNvSpPr>
          <p:nvPr/>
        </p:nvSpPr>
        <p:spPr bwMode="auto">
          <a:xfrm>
            <a:off x="304800" y="38862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476250" indent="-476250"/>
            <a:r>
              <a:rPr kumimoji="0" lang="en-US" altLang="zh-CN">
                <a:latin typeface="华文新魏" pitchFamily="2" charset="-122"/>
                <a:ea typeface="华文新魏" pitchFamily="2" charset="-122"/>
              </a:rPr>
              <a:t>3</a:t>
            </a:r>
            <a:r>
              <a:rPr kumimoji="0" lang="zh-CN" altLang="en-US">
                <a:latin typeface="华文新魏" pitchFamily="2" charset="-122"/>
                <a:ea typeface="华文新魏" pitchFamily="2" charset="-122"/>
              </a:rPr>
              <a:t>）进行“行消去”</a:t>
            </a:r>
            <a:endParaRPr lang="zh-CN" altLang="en-US" sz="3200">
              <a:latin typeface="华文新魏" pitchFamily="2" charset="-122"/>
              <a:ea typeface="华文新魏" pitchFamily="2" charset="-122"/>
              <a:cs typeface="Times New Roman" pitchFamily="18" charset="0"/>
            </a:endParaRPr>
          </a:p>
        </p:txBody>
      </p:sp>
      <p:graphicFrame>
        <p:nvGraphicFramePr>
          <p:cNvPr id="324674" name="Objec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6554412"/>
              </p:ext>
            </p:extLst>
          </p:nvPr>
        </p:nvGraphicFramePr>
        <p:xfrm>
          <a:off x="1042441" y="5700713"/>
          <a:ext cx="6265863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48" name="公式" r:id="rId3" imgW="2844720" imgH="266400" progId="Equation.3">
                  <p:embed/>
                </p:oleObj>
              </mc:Choice>
              <mc:Fallback>
                <p:oleObj name="公式" r:id="rId3" imgW="284472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441" y="5700713"/>
                        <a:ext cx="6265863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4675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1552833"/>
              </p:ext>
            </p:extLst>
          </p:nvPr>
        </p:nvGraphicFramePr>
        <p:xfrm>
          <a:off x="1737766" y="6248400"/>
          <a:ext cx="4979988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49" name="公式" r:id="rId5" imgW="2260440" imgH="215640" progId="Equation.3">
                  <p:embed/>
                </p:oleObj>
              </mc:Choice>
              <mc:Fallback>
                <p:oleObj name="公式" r:id="rId5" imgW="22604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7766" y="6248400"/>
                        <a:ext cx="4979988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071320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4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4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24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24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24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24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324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324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324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324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24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24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61" grpId="0" animBg="1"/>
      <p:bldP spid="324663" grpId="0" animBg="1"/>
      <p:bldP spid="324664" grpId="0" animBg="1"/>
      <p:bldP spid="324665" grpId="0" animBg="1"/>
      <p:bldP spid="324667" grpId="0" animBg="1"/>
      <p:bldP spid="324668" grpId="0" animBg="1"/>
      <p:bldP spid="324669" grpId="0" animBg="1"/>
      <p:bldP spid="324670" grpId="0" animBg="1"/>
      <p:bldP spid="324671" grpId="0" autoUpdateAnimBg="0"/>
      <p:bldP spid="324672" grpId="0" autoUpdateAnimBg="0"/>
      <p:bldP spid="324673" grpId="0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4C330-F756-40C0-9723-3F6A7D6F3B07}" type="slidenum">
              <a:rPr lang="en-US" altLang="zh-CN"/>
              <a:pPr/>
              <a:t>79</a:t>
            </a:fld>
            <a:endParaRPr lang="en-US" altLang="zh-CN"/>
          </a:p>
        </p:txBody>
      </p:sp>
      <p:sp>
        <p:nvSpPr>
          <p:cNvPr id="2263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524000"/>
            <a:ext cx="86106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2.4 </a:t>
            </a:r>
            <a:r>
              <a:rPr lang="zh-CN" altLang="en-US" dirty="0"/>
              <a:t>逻辑函数的表格法化简</a:t>
            </a:r>
            <a:r>
              <a:rPr lang="en-US" altLang="zh-CN" dirty="0"/>
              <a:t>(Q-M</a:t>
            </a:r>
            <a:r>
              <a:rPr lang="zh-CN" altLang="en-US" dirty="0"/>
              <a:t>法</a:t>
            </a:r>
            <a:r>
              <a:rPr lang="en-US" altLang="zh-CN" dirty="0"/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总结：表格法化简步骤：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）求出函数全部的质蕴涵项，</a:t>
            </a:r>
          </a:p>
          <a:p>
            <a:pPr>
              <a:lnSpc>
                <a:spcPct val="9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kumimoji="0" lang="zh-CN" altLang="en-US" sz="2400" dirty="0">
                <a:latin typeface="Tahoma" pitchFamily="34" charset="0"/>
              </a:rPr>
              <a:t>         </a:t>
            </a:r>
            <a:r>
              <a:rPr kumimoji="0" lang="en-US" altLang="zh-CN" sz="2400" dirty="0">
                <a:latin typeface="Tahoma" pitchFamily="34" charset="0"/>
              </a:rPr>
              <a:t>1</a:t>
            </a:r>
            <a:r>
              <a:rPr kumimoji="0" lang="zh-CN" altLang="en-US" sz="2400" dirty="0">
                <a:latin typeface="Tahoma" pitchFamily="34" charset="0"/>
              </a:rPr>
              <a:t>）把</a:t>
            </a:r>
            <a:r>
              <a:rPr kumimoji="0" lang="en-US" altLang="zh-CN" sz="2400" dirty="0">
                <a:latin typeface="Tahoma" pitchFamily="34" charset="0"/>
              </a:rPr>
              <a:t>F</a:t>
            </a:r>
            <a:r>
              <a:rPr kumimoji="0" lang="zh-CN" altLang="en-US" sz="2400" dirty="0">
                <a:latin typeface="Tahoma" pitchFamily="34" charset="0"/>
              </a:rPr>
              <a:t>中的各</a:t>
            </a:r>
            <a:r>
              <a:rPr kumimoji="0" lang="en-US" altLang="zh-CN" sz="2400" dirty="0">
                <a:latin typeface="Tahoma" pitchFamily="34" charset="0"/>
              </a:rPr>
              <a:t>m</a:t>
            </a:r>
            <a:r>
              <a:rPr kumimoji="0" lang="en-US" altLang="zh-CN" sz="2400" baseline="-25000" dirty="0">
                <a:latin typeface="Tahoma" pitchFamily="34" charset="0"/>
              </a:rPr>
              <a:t>i</a:t>
            </a:r>
            <a:r>
              <a:rPr kumimoji="0" lang="en-US" altLang="zh-CN" sz="2400" dirty="0">
                <a:latin typeface="Tahoma" pitchFamily="34" charset="0"/>
              </a:rPr>
              <a:t>,</a:t>
            </a:r>
            <a:r>
              <a:rPr kumimoji="0" lang="zh-CN" altLang="en-US" sz="2400" dirty="0">
                <a:latin typeface="Tahoma" pitchFamily="34" charset="0"/>
              </a:rPr>
              <a:t>按下标</a:t>
            </a:r>
            <a:r>
              <a:rPr kumimoji="0" lang="en-US" altLang="zh-CN" sz="2400" dirty="0" err="1">
                <a:latin typeface="Tahoma" pitchFamily="34" charset="0"/>
              </a:rPr>
              <a:t>i</a:t>
            </a:r>
            <a:r>
              <a:rPr kumimoji="0" lang="zh-CN" altLang="en-US" sz="2400" dirty="0">
                <a:latin typeface="Tahoma" pitchFamily="34" charset="0"/>
              </a:rPr>
              <a:t>中</a:t>
            </a:r>
            <a:r>
              <a:rPr kumimoji="0" lang="zh-CN" altLang="en-US" sz="2400" dirty="0">
                <a:latin typeface="Arial"/>
              </a:rPr>
              <a:t>“</a:t>
            </a:r>
            <a:r>
              <a:rPr kumimoji="0" lang="en-US" altLang="zh-CN" sz="2400" dirty="0">
                <a:latin typeface="Tahoma" pitchFamily="34" charset="0"/>
              </a:rPr>
              <a:t>1</a:t>
            </a:r>
            <a:r>
              <a:rPr kumimoji="0" lang="en-US" altLang="zh-CN" sz="2400" dirty="0">
                <a:latin typeface="Arial"/>
              </a:rPr>
              <a:t>”</a:t>
            </a:r>
            <a:r>
              <a:rPr kumimoji="0" lang="zh-CN" altLang="en-US" sz="2400" dirty="0">
                <a:latin typeface="Tahoma" pitchFamily="34" charset="0"/>
              </a:rPr>
              <a:t>的个数</a:t>
            </a:r>
            <a:r>
              <a:rPr kumimoji="0" lang="en-US" altLang="zh-CN" sz="2400" dirty="0">
                <a:latin typeface="Tahoma" pitchFamily="34" charset="0"/>
              </a:rPr>
              <a:t>,</a:t>
            </a:r>
            <a:r>
              <a:rPr kumimoji="0" lang="zh-CN" altLang="en-US" sz="2400" dirty="0">
                <a:latin typeface="Tahoma" pitchFamily="34" charset="0"/>
              </a:rPr>
              <a:t>分组排队列表。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FontTx/>
              <a:buNone/>
            </a:pPr>
            <a:r>
              <a:rPr kumimoji="0" lang="zh-CN" altLang="en-US" sz="2400" dirty="0">
                <a:latin typeface="Tahoma" pitchFamily="34" charset="0"/>
              </a:rPr>
              <a:t>         </a:t>
            </a:r>
            <a:r>
              <a:rPr kumimoji="0" lang="en-US" altLang="zh-CN" sz="2400" dirty="0">
                <a:latin typeface="Tahoma" pitchFamily="34" charset="0"/>
              </a:rPr>
              <a:t>2</a:t>
            </a:r>
            <a:r>
              <a:rPr kumimoji="0" lang="zh-CN" altLang="en-US" sz="2400" dirty="0">
                <a:latin typeface="Tahoma" pitchFamily="34" charset="0"/>
              </a:rPr>
              <a:t>）在列表逐项寻找相邻项并合并，并重新分组排列表。 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FontTx/>
              <a:buNone/>
            </a:pPr>
            <a:r>
              <a:rPr kumimoji="0" lang="zh-CN" altLang="en-US" sz="2400" dirty="0">
                <a:latin typeface="Tahoma" pitchFamily="34" charset="0"/>
              </a:rPr>
              <a:t>         </a:t>
            </a:r>
            <a:r>
              <a:rPr kumimoji="0" lang="en-US" altLang="zh-CN" sz="2400" dirty="0">
                <a:latin typeface="Tahoma" pitchFamily="34" charset="0"/>
              </a:rPr>
              <a:t>3</a:t>
            </a:r>
            <a:r>
              <a:rPr kumimoji="0" lang="zh-CN" altLang="en-US" sz="2400" dirty="0">
                <a:latin typeface="Tahoma" pitchFamily="34" charset="0"/>
              </a:rPr>
              <a:t>）重复上述过程，直到不能合并为止。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FontTx/>
              <a:buNone/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）从质蕴涵项中选出必要的质蕴涵项。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FontTx/>
              <a:buNone/>
            </a:pPr>
            <a:r>
              <a:rPr kumimoji="0" lang="en-US" altLang="zh-CN" sz="2400" dirty="0"/>
              <a:t>     1</a:t>
            </a:r>
            <a:r>
              <a:rPr kumimoji="0" lang="zh-CN" altLang="en-US" sz="2400" dirty="0"/>
              <a:t>）先作</a:t>
            </a:r>
            <a:r>
              <a:rPr kumimoji="0" lang="en-US" altLang="zh-CN" sz="2400" dirty="0">
                <a:latin typeface="Tahoma" pitchFamily="34" charset="0"/>
              </a:rPr>
              <a:t>P</a:t>
            </a:r>
            <a:r>
              <a:rPr kumimoji="0" lang="zh-CN" altLang="en-US" sz="2400" dirty="0"/>
              <a:t>和</a:t>
            </a:r>
            <a:r>
              <a:rPr kumimoji="0" lang="en-US" altLang="zh-CN" sz="2400" dirty="0">
                <a:latin typeface="Tahoma" pitchFamily="34" charset="0"/>
              </a:rPr>
              <a:t>m</a:t>
            </a:r>
            <a:r>
              <a:rPr kumimoji="0" lang="zh-CN" altLang="en-US" sz="2400" dirty="0"/>
              <a:t>对应的表格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FontTx/>
              <a:buNone/>
            </a:pPr>
            <a:r>
              <a:rPr kumimoji="0" lang="en-US" altLang="zh-CN" sz="2400" dirty="0"/>
              <a:t>     2</a:t>
            </a:r>
            <a:r>
              <a:rPr kumimoji="0" lang="zh-CN" altLang="en-US" sz="2400" dirty="0"/>
              <a:t>）进行“</a:t>
            </a:r>
            <a:r>
              <a:rPr kumimoji="0" lang="zh-CN" altLang="en-US" sz="2400" dirty="0">
                <a:solidFill>
                  <a:srgbClr val="FF0000"/>
                </a:solidFill>
              </a:rPr>
              <a:t>行列</a:t>
            </a:r>
            <a:r>
              <a:rPr kumimoji="0" lang="zh-CN" altLang="en-US" sz="2400" dirty="0"/>
              <a:t>消去”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FontTx/>
              <a:buNone/>
            </a:pPr>
            <a:r>
              <a:rPr kumimoji="0" lang="zh-CN" altLang="en-US" sz="2400" dirty="0"/>
              <a:t>     </a:t>
            </a:r>
            <a:r>
              <a:rPr kumimoji="0" lang="en-US" altLang="zh-CN" sz="2400" dirty="0"/>
              <a:t>3</a:t>
            </a:r>
            <a:r>
              <a:rPr kumimoji="0" lang="zh-CN" altLang="en-US" sz="2400" dirty="0"/>
              <a:t>）进行“</a:t>
            </a:r>
            <a:r>
              <a:rPr kumimoji="0" lang="zh-CN" altLang="en-US" sz="2400" dirty="0">
                <a:solidFill>
                  <a:srgbClr val="FF0000"/>
                </a:solidFill>
              </a:rPr>
              <a:t>行</a:t>
            </a:r>
            <a:r>
              <a:rPr kumimoji="0" lang="zh-CN" altLang="en-US" sz="2400" dirty="0"/>
              <a:t>消去”</a:t>
            </a:r>
          </a:p>
          <a:p>
            <a:pPr>
              <a:lnSpc>
                <a:spcPct val="90000"/>
              </a:lnSpc>
              <a:spcBef>
                <a:spcPct val="30000"/>
              </a:spcBef>
              <a:buClrTx/>
              <a:buFontTx/>
              <a:buNone/>
            </a:pPr>
            <a:r>
              <a:rPr kumimoji="0" lang="zh-CN" altLang="en-US" sz="2400" dirty="0"/>
              <a:t>     </a:t>
            </a:r>
            <a:r>
              <a:rPr kumimoji="0" lang="en-US" altLang="zh-CN" sz="2400" dirty="0"/>
              <a:t>4</a:t>
            </a:r>
            <a:r>
              <a:rPr kumimoji="0" lang="zh-CN" altLang="en-US" sz="2400" dirty="0"/>
              <a:t>）重复</a:t>
            </a:r>
            <a:r>
              <a:rPr kumimoji="0" lang="en-US" altLang="zh-CN" sz="2400" dirty="0"/>
              <a:t>2</a:t>
            </a:r>
            <a:r>
              <a:rPr kumimoji="0" lang="zh-CN" altLang="en-US" sz="2400" dirty="0"/>
              <a:t>）和</a:t>
            </a:r>
            <a:r>
              <a:rPr kumimoji="0" lang="en-US" altLang="zh-CN" sz="2400" dirty="0"/>
              <a:t>3</a:t>
            </a:r>
            <a:r>
              <a:rPr kumimoji="0" lang="zh-CN" altLang="en-US" sz="2400" dirty="0"/>
              <a:t>），直到消去全部的质蕴涵项为止。</a:t>
            </a:r>
          </a:p>
        </p:txBody>
      </p:sp>
    </p:spTree>
    <p:extLst>
      <p:ext uri="{BB962C8B-B14F-4D97-AF65-F5344CB8AC3E}">
        <p14:creationId xmlns:p14="http://schemas.microsoft.com/office/powerpoint/2010/main" val="606213484"/>
      </p:ext>
    </p:extLst>
  </p:cSld>
  <p:clrMapOvr>
    <a:masterClrMapping/>
  </p:clrMapOvr>
  <p:transition spd="slow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</a:t>
            </a: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31D28-C372-44E1-9F87-507D1A276BBA}" type="slidenum">
              <a:rPr lang="en-US" altLang="zh-CN">
                <a:latin typeface="方正姚体" pitchFamily="2" charset="-122"/>
                <a:ea typeface="方正姚体" pitchFamily="2" charset="-122"/>
              </a:rPr>
              <a:pPr/>
              <a:t>8</a:t>
            </a:fld>
            <a:endParaRPr lang="en-US" altLang="zh-CN"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40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图解法</a:t>
            </a:r>
            <a:r>
              <a:rPr lang="en-US" altLang="zh-CN" dirty="0"/>
              <a:t>(</a:t>
            </a:r>
            <a:r>
              <a:rPr lang="zh-CN" altLang="en-US" dirty="0"/>
              <a:t>卡诺图</a:t>
            </a:r>
            <a:r>
              <a:rPr lang="en-US" altLang="zh-CN" dirty="0"/>
              <a:t>)</a:t>
            </a:r>
            <a:r>
              <a:rPr lang="zh-CN" altLang="en-US" dirty="0"/>
              <a:t>化简逻辑函数</a:t>
            </a:r>
          </a:p>
          <a:p>
            <a:pPr lvl="1"/>
            <a:r>
              <a:rPr lang="zh-CN" altLang="en-US" dirty="0"/>
              <a:t>最小项的性质</a:t>
            </a:r>
          </a:p>
          <a:p>
            <a:pPr lvl="1"/>
            <a:endParaRPr lang="zh-CN" altLang="en-US" dirty="0"/>
          </a:p>
          <a:p>
            <a:pPr>
              <a:buFont typeface="Wingdings" pitchFamily="2" charset="2"/>
              <a:buNone/>
            </a:pPr>
            <a:endParaRPr lang="zh-CN" altLang="en-US" dirty="0"/>
          </a:p>
          <a:p>
            <a:endParaRPr lang="en-US" altLang="zh-CN" dirty="0"/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228600" y="2743200"/>
            <a:ext cx="807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1143000" lvl="2" indent="-2286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ü"/>
            </a:pP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n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个变量有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en-US" altLang="zh-CN" baseline="30000" dirty="0">
                <a:latin typeface="华文新魏" pitchFamily="2" charset="-122"/>
                <a:ea typeface="华文新魏" pitchFamily="2" charset="-122"/>
              </a:rPr>
              <a:t>n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个最小项。</a:t>
            </a:r>
          </a:p>
        </p:txBody>
      </p:sp>
      <p:sp>
        <p:nvSpPr>
          <p:cNvPr id="140296" name="Rectangle 8"/>
          <p:cNvSpPr>
            <a:spLocks noChangeArrowheads="1"/>
          </p:cNvSpPr>
          <p:nvPr/>
        </p:nvSpPr>
        <p:spPr bwMode="auto">
          <a:xfrm>
            <a:off x="228600" y="3216275"/>
            <a:ext cx="7924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2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ü"/>
            </a:pP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对任意最小项，只有一组变量取值使它的值为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，其他取值使该最小项为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0</a:t>
            </a:r>
          </a:p>
        </p:txBody>
      </p:sp>
      <p:sp>
        <p:nvSpPr>
          <p:cNvPr id="140297" name="Rectangle 9"/>
          <p:cNvSpPr>
            <a:spLocks noChangeArrowheads="1"/>
          </p:cNvSpPr>
          <p:nvPr/>
        </p:nvSpPr>
        <p:spPr bwMode="auto">
          <a:xfrm>
            <a:off x="228600" y="4054475"/>
            <a:ext cx="8229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2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ü"/>
            </a:pP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任何逻辑函数均可表示为唯一的一组最小项</a:t>
            </a:r>
            <a:r>
              <a:rPr lang="zh-CN" altLang="en-US" strike="sngStrike" dirty="0">
                <a:latin typeface="华文新魏" pitchFamily="2" charset="-122"/>
                <a:ea typeface="华文新魏" pitchFamily="2" charset="-122"/>
              </a:rPr>
              <a:t>之和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（与或），称为标准的与或表达式</a:t>
            </a:r>
          </a:p>
        </p:txBody>
      </p:sp>
      <p:sp>
        <p:nvSpPr>
          <p:cNvPr id="140298" name="Rectangle 10"/>
          <p:cNvSpPr>
            <a:spLocks noChangeArrowheads="1"/>
          </p:cNvSpPr>
          <p:nvPr/>
        </p:nvSpPr>
        <p:spPr bwMode="auto">
          <a:xfrm>
            <a:off x="228600" y="4968875"/>
            <a:ext cx="8610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2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ü"/>
            </a:pP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某一最小项不是包含在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F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的原函数中，就是包含在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F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的反函数中</a:t>
            </a:r>
          </a:p>
        </p:txBody>
      </p:sp>
      <p:sp>
        <p:nvSpPr>
          <p:cNvPr id="140299" name="Rectangle 11"/>
          <p:cNvSpPr>
            <a:spLocks noChangeArrowheads="1"/>
          </p:cNvSpPr>
          <p:nvPr/>
        </p:nvSpPr>
        <p:spPr bwMode="auto">
          <a:xfrm>
            <a:off x="220663" y="5867400"/>
            <a:ext cx="71849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2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ü"/>
            </a:pP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n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个变量全体最小项</a:t>
            </a:r>
            <a:r>
              <a:rPr lang="zh-CN" altLang="en-US" strike="sngStrike" dirty="0">
                <a:latin typeface="华文新魏" pitchFamily="2" charset="-122"/>
                <a:ea typeface="华文新魏" pitchFamily="2" charset="-122"/>
              </a:rPr>
              <a:t>之和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（与或）必为“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1”</a:t>
            </a:r>
          </a:p>
        </p:txBody>
      </p:sp>
    </p:spTree>
    <p:extLst>
      <p:ext uri="{BB962C8B-B14F-4D97-AF65-F5344CB8AC3E}">
        <p14:creationId xmlns:p14="http://schemas.microsoft.com/office/powerpoint/2010/main" val="74204890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0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0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0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40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2" grpId="0" autoUpdateAnimBg="0"/>
      <p:bldP spid="140296" grpId="0" autoUpdateAnimBg="0"/>
      <p:bldP spid="140297" grpId="0" autoUpdateAnimBg="0"/>
      <p:bldP spid="140298" grpId="0" autoUpdateAnimBg="0"/>
      <p:bldP spid="140299" grpId="0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逻辑代数（</a:t>
            </a:r>
            <a:r>
              <a:rPr lang="en-US" altLang="zh-CN" dirty="0"/>
              <a:t>83</a:t>
            </a:r>
            <a:r>
              <a:rPr lang="zh-CN" altLang="en-US" dirty="0"/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080F6-F6DB-490E-A562-34545CA85AD6}" type="slidenum">
              <a:rPr lang="en-US" altLang="zh-CN"/>
              <a:pPr/>
              <a:t>80</a:t>
            </a:fld>
            <a:endParaRPr lang="en-US" altLang="zh-CN"/>
          </a:p>
        </p:txBody>
      </p:sp>
      <p:sp>
        <p:nvSpPr>
          <p:cNvPr id="2242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altLang="zh-CN" dirty="0"/>
              <a:t>  2.4 </a:t>
            </a:r>
            <a:r>
              <a:rPr lang="zh-CN" altLang="en-US" dirty="0"/>
              <a:t>逻辑函数的表格法化简</a:t>
            </a:r>
            <a:r>
              <a:rPr lang="en-US" altLang="zh-CN" dirty="0"/>
              <a:t>(Q-M</a:t>
            </a:r>
            <a:r>
              <a:rPr lang="zh-CN" altLang="en-US" dirty="0"/>
              <a:t>法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表格法很繁琐，适合于编制计算机程序，如果人工使用表格法，容易出错。</a:t>
            </a:r>
            <a:endParaRPr lang="en-US" altLang="zh-CN" dirty="0"/>
          </a:p>
          <a:p>
            <a:pPr lvl="1"/>
            <a:r>
              <a:rPr lang="en-US" altLang="zh-CN" dirty="0"/>
              <a:t>Q-M</a:t>
            </a:r>
            <a:r>
              <a:rPr lang="zh-CN" altLang="en-US" dirty="0"/>
              <a:t>法的介绍拓展同学们的思路，不在考试范围。</a:t>
            </a:r>
            <a:endParaRPr lang="en-US" altLang="zh-CN" dirty="0"/>
          </a:p>
          <a:p>
            <a:pPr lvl="1"/>
            <a:r>
              <a:rPr lang="zh-CN" altLang="en-US" dirty="0"/>
              <a:t>课程给出了</a:t>
            </a:r>
            <a:r>
              <a:rPr lang="en-US" altLang="zh-CN" dirty="0"/>
              <a:t>Q-M</a:t>
            </a:r>
            <a:r>
              <a:rPr lang="zh-CN" altLang="en-US" dirty="0"/>
              <a:t>法的主要思路，实际算法实现还需要考虑边界条件等问题。</a:t>
            </a:r>
          </a:p>
          <a:p>
            <a:pPr lvl="1"/>
            <a:r>
              <a:rPr lang="zh-CN" altLang="en-US" dirty="0"/>
              <a:t>计算机辅助逻辑化简的其他方法，在高年级选修课程和研究生课程中还会学到。</a:t>
            </a:r>
          </a:p>
          <a:p>
            <a:pPr>
              <a:buFont typeface="Wingdings" pitchFamily="2" charset="2"/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7535410"/>
      </p:ext>
    </p:extLst>
  </p:cSld>
  <p:clrMapOvr>
    <a:masterClrMapping/>
  </p:clrMapOvr>
  <p:transition spd="slow">
    <p:pull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第二章 逻辑代数</a:t>
            </a:r>
            <a:r>
              <a:rPr lang="en-US" altLang="zh-CN" dirty="0">
                <a:latin typeface="Times New Roman"/>
              </a:rPr>
              <a:t>——</a:t>
            </a:r>
            <a:r>
              <a:rPr lang="zh-CN" altLang="en-US" dirty="0"/>
              <a:t>小结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F6892-E4E8-41AD-B246-AC353DA37E16}" type="slidenum">
              <a:rPr lang="en-US" altLang="zh-CN"/>
              <a:pPr/>
              <a:t>81</a:t>
            </a:fld>
            <a:endParaRPr lang="en-US" altLang="zh-CN"/>
          </a:p>
        </p:txBody>
      </p:sp>
      <p:sp>
        <p:nvSpPr>
          <p:cNvPr id="2273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3568" y="1412776"/>
            <a:ext cx="8003232" cy="4607024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dirty="0"/>
              <a:t>	</a:t>
            </a:r>
          </a:p>
          <a:p>
            <a:pPr>
              <a:buFont typeface="Wingdings" pitchFamily="2" charset="2"/>
              <a:buNone/>
            </a:pPr>
            <a:r>
              <a:rPr lang="en-US" altLang="zh-CN" dirty="0"/>
              <a:t>	2.1  </a:t>
            </a:r>
            <a:r>
              <a:rPr lang="zh-CN" altLang="en-US" dirty="0"/>
              <a:t>逻辑代数的基本运算与公式</a:t>
            </a:r>
          </a:p>
          <a:p>
            <a:pPr>
              <a:buFont typeface="Wingdings" pitchFamily="2" charset="2"/>
              <a:buNone/>
            </a:pPr>
            <a:r>
              <a:rPr lang="zh-CN" altLang="en-US" dirty="0"/>
              <a:t>	</a:t>
            </a:r>
            <a:r>
              <a:rPr lang="en-US" altLang="zh-CN" dirty="0"/>
              <a:t>2.2 </a:t>
            </a:r>
            <a:r>
              <a:rPr lang="zh-CN" altLang="en-US" dirty="0"/>
              <a:t>公式法化简逻辑函数</a:t>
            </a:r>
          </a:p>
          <a:p>
            <a:pPr>
              <a:buFont typeface="Wingdings" pitchFamily="2" charset="2"/>
              <a:buNone/>
            </a:pPr>
            <a:r>
              <a:rPr lang="zh-CN" altLang="en-US" dirty="0"/>
              <a:t>	</a:t>
            </a:r>
            <a:r>
              <a:rPr lang="en-US" altLang="zh-CN" dirty="0"/>
              <a:t>2.3 </a:t>
            </a:r>
            <a:r>
              <a:rPr lang="zh-CN" altLang="en-US" dirty="0"/>
              <a:t>图解法</a:t>
            </a:r>
            <a:r>
              <a:rPr lang="en-US" altLang="zh-CN" dirty="0"/>
              <a:t>(</a:t>
            </a:r>
            <a:r>
              <a:rPr lang="zh-CN" altLang="en-US" dirty="0"/>
              <a:t>卡诺图</a:t>
            </a:r>
            <a:r>
              <a:rPr lang="en-US" altLang="zh-CN" dirty="0"/>
              <a:t>)</a:t>
            </a:r>
            <a:r>
              <a:rPr lang="zh-CN" altLang="en-US" dirty="0"/>
              <a:t>化简逻辑函数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chemeClr val="folHlink"/>
                </a:solidFill>
              </a:rPr>
              <a:t>	</a:t>
            </a:r>
            <a:r>
              <a:rPr lang="en-US" altLang="zh-CN" dirty="0"/>
              <a:t>2.4 </a:t>
            </a:r>
            <a:r>
              <a:rPr lang="zh-CN" altLang="en-US" dirty="0"/>
              <a:t>逻辑函数的表格法化简</a:t>
            </a:r>
            <a:r>
              <a:rPr lang="en-US" altLang="zh-CN" dirty="0"/>
              <a:t>(Q-M</a:t>
            </a:r>
            <a:r>
              <a:rPr lang="zh-CN" altLang="en-US" dirty="0"/>
              <a:t>法 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94190270"/>
      </p:ext>
    </p:extLst>
  </p:cSld>
  <p:clrMapOvr>
    <a:masterClrMapping/>
  </p:clrMapOvr>
  <p:transition spd="slow">
    <p:pull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endParaRPr lang="zh-CN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6906E-C178-4169-BCEA-6CD24A32C7C1}" type="slidenum">
              <a:rPr lang="en-US" altLang="zh-CN"/>
              <a:pPr/>
              <a:t>82</a:t>
            </a:fld>
            <a:endParaRPr lang="en-US" altLang="zh-CN"/>
          </a:p>
        </p:txBody>
      </p:sp>
      <p:sp>
        <p:nvSpPr>
          <p:cNvPr id="3010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2060848"/>
            <a:ext cx="7772400" cy="396044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2800" dirty="0"/>
              <a:t>作业：</a:t>
            </a:r>
          </a:p>
          <a:p>
            <a:pPr>
              <a:lnSpc>
                <a:spcPct val="80000"/>
              </a:lnSpc>
              <a:buNone/>
            </a:pPr>
            <a:r>
              <a:rPr lang="zh-CN" altLang="en-US" sz="2800" dirty="0"/>
              <a:t>                </a:t>
            </a:r>
            <a:r>
              <a:rPr lang="en-US" altLang="zh-CN" sz="2800" dirty="0"/>
              <a:t>2.7</a:t>
            </a: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）～（</a:t>
            </a:r>
            <a:r>
              <a:rPr lang="en-US" altLang="zh-CN" sz="2800" dirty="0"/>
              <a:t>3</a:t>
            </a:r>
            <a:r>
              <a:rPr lang="zh-CN" altLang="en-US" sz="2800" dirty="0"/>
              <a:t>）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/>
              <a:t>                2.11</a:t>
            </a: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）～（</a:t>
            </a:r>
            <a:r>
              <a:rPr lang="en-US" altLang="zh-CN" sz="2800" dirty="0"/>
              <a:t>3</a:t>
            </a:r>
            <a:r>
              <a:rPr lang="zh-CN" altLang="en-US" sz="2800" dirty="0"/>
              <a:t>）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dirty="0"/>
              <a:t>                </a:t>
            </a:r>
            <a:r>
              <a:rPr lang="en-US" altLang="zh-CN" sz="2800" dirty="0"/>
              <a:t>2.12</a:t>
            </a: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）～（</a:t>
            </a:r>
            <a:r>
              <a:rPr lang="en-US" altLang="zh-CN" sz="2800" dirty="0"/>
              <a:t>3</a:t>
            </a:r>
            <a:r>
              <a:rPr lang="zh-CN" altLang="en-US" sz="2800" dirty="0"/>
              <a:t>）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dirty="0"/>
              <a:t>                </a:t>
            </a:r>
            <a:r>
              <a:rPr lang="en-US" altLang="zh-CN" sz="2800" dirty="0"/>
              <a:t>2.13</a:t>
            </a: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）～（</a:t>
            </a:r>
            <a:r>
              <a:rPr lang="en-US" altLang="zh-CN" sz="2800" dirty="0"/>
              <a:t>3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>
              <a:lnSpc>
                <a:spcPct val="80000"/>
              </a:lnSpc>
            </a:pP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4001873"/>
      </p:ext>
    </p:extLst>
  </p:cSld>
  <p:clrMapOvr>
    <a:masterClrMapping/>
  </p:clrMapOvr>
  <p:transition spd="slow">
    <p:pull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ED683-2FEF-43CE-8CAE-AAAA58199730}" type="slidenum">
              <a:rPr lang="en-US" altLang="zh-CN" smtClean="0"/>
              <a:pPr/>
              <a:t>83</a:t>
            </a:fld>
            <a:endParaRPr lang="en-US" altLang="zh-CN"/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4190355"/>
            <a:ext cx="3736953" cy="2262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492270"/>
            <a:ext cx="3886200" cy="2792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0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5013176"/>
            <a:ext cx="3714097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914400" y="274638"/>
            <a:ext cx="7772400" cy="985738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000" b="1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j-cs"/>
              </a:defRPr>
            </a:lvl1pPr>
          </a:lstStyle>
          <a:p>
            <a:r>
              <a:rPr lang="zh-CN" altLang="en-US"/>
              <a:t>作业</a:t>
            </a:r>
            <a:endParaRPr lang="zh-CN" altLang="zh-CN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91208" y="3735984"/>
            <a:ext cx="3528392" cy="454372"/>
          </a:xfrm>
          <a:prstGeom prst="rect">
            <a:avLst/>
          </a:prstGeom>
        </p:spPr>
        <p:txBody>
          <a:bodyPr>
            <a:normAutofit/>
          </a:bodyPr>
          <a:lstStyle>
            <a:lvl1pPr marL="360000" indent="-36000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" pitchFamily="2" charset="2"/>
              <a:buChar char="n"/>
              <a:defRPr kumimoji="0" sz="3600" b="1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1pPr>
            <a:lvl2pPr marL="612000" indent="-3600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" pitchFamily="2" charset="2"/>
              <a:buChar char="p"/>
              <a:defRPr kumimoji="0" sz="3200" b="1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2pPr>
            <a:lvl3pPr marL="864000" indent="-3600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" pitchFamily="2" charset="2"/>
              <a:buChar char="l"/>
              <a:defRPr kumimoji="0" sz="2800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/>
              <a:t>2.11</a:t>
            </a: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）～（</a:t>
            </a:r>
            <a:r>
              <a:rPr lang="en-US" altLang="zh-CN" sz="2800" dirty="0"/>
              <a:t>3</a:t>
            </a:r>
            <a:r>
              <a:rPr lang="zh-CN" altLang="en-US" sz="2800" dirty="0"/>
              <a:t>）</a:t>
            </a:r>
            <a:endParaRPr lang="en-US" altLang="zh-CN" sz="28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800600" y="1043227"/>
            <a:ext cx="3528392" cy="481610"/>
          </a:xfrm>
          <a:prstGeom prst="rect">
            <a:avLst/>
          </a:prstGeom>
        </p:spPr>
        <p:txBody>
          <a:bodyPr>
            <a:normAutofit/>
          </a:bodyPr>
          <a:lstStyle>
            <a:lvl1pPr marL="360000" indent="-36000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" pitchFamily="2" charset="2"/>
              <a:buChar char="n"/>
              <a:defRPr kumimoji="0" sz="3600" b="1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1pPr>
            <a:lvl2pPr marL="612000" indent="-3600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" pitchFamily="2" charset="2"/>
              <a:buChar char="p"/>
              <a:defRPr kumimoji="0" sz="3200" b="1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2pPr>
            <a:lvl3pPr marL="864000" indent="-3600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" pitchFamily="2" charset="2"/>
              <a:buChar char="l"/>
              <a:defRPr kumimoji="0" sz="2800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/>
              <a:t>2.12</a:t>
            </a: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）～（</a:t>
            </a:r>
            <a:r>
              <a:rPr lang="en-US" altLang="zh-CN" sz="2800" dirty="0"/>
              <a:t>3</a:t>
            </a:r>
            <a:r>
              <a:rPr lang="zh-CN" altLang="en-US" sz="2800" dirty="0"/>
              <a:t>）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800600" y="4546158"/>
            <a:ext cx="3528392" cy="486420"/>
          </a:xfrm>
          <a:prstGeom prst="rect">
            <a:avLst/>
          </a:prstGeom>
        </p:spPr>
        <p:txBody>
          <a:bodyPr>
            <a:normAutofit/>
          </a:bodyPr>
          <a:lstStyle>
            <a:lvl1pPr marL="360000" indent="-36000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" pitchFamily="2" charset="2"/>
              <a:buChar char="n"/>
              <a:defRPr kumimoji="0" sz="3600" b="1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1pPr>
            <a:lvl2pPr marL="612000" indent="-3600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" pitchFamily="2" charset="2"/>
              <a:buChar char="p"/>
              <a:defRPr kumimoji="0" sz="3200" b="1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2pPr>
            <a:lvl3pPr marL="864000" indent="-3600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" pitchFamily="2" charset="2"/>
              <a:buChar char="l"/>
              <a:defRPr kumimoji="0" sz="2800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dirty="0"/>
              <a:t>2.13</a:t>
            </a: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）～（</a:t>
            </a:r>
            <a:r>
              <a:rPr lang="en-US" altLang="zh-CN" sz="2800" dirty="0"/>
              <a:t>3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>
              <a:lnSpc>
                <a:spcPct val="80000"/>
              </a:lnSpc>
            </a:pPr>
            <a:endParaRPr lang="en-US" altLang="zh-CN" sz="2800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1414255"/>
            <a:ext cx="2466975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603504" y="958282"/>
            <a:ext cx="2917025" cy="64807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0004" indent="-360004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" pitchFamily="2" charset="2"/>
              <a:buChar char="n"/>
              <a:defRPr kumimoji="0" sz="3600" b="1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1pPr>
            <a:lvl2pPr marL="612006" indent="-360004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" pitchFamily="2" charset="2"/>
              <a:buChar char="Ø"/>
              <a:defRPr kumimoji="0" sz="3200" b="1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2pPr>
            <a:lvl3pPr marL="864009" indent="-360004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" pitchFamily="2" charset="2"/>
              <a:buChar char="ü"/>
              <a:defRPr kumimoji="0" sz="2800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3pPr>
            <a:lvl4pPr marL="1097291" indent="-228602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4pPr>
            <a:lvl5pPr marL="1371614" indent="-228602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n-cs"/>
              </a:defRPr>
            </a:lvl5pPr>
            <a:lvl6pPr marL="1645937" indent="-228602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59" indent="-228602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82" indent="-228602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904" indent="-228602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zh-CN" sz="2800" dirty="0"/>
              <a:t>2.7</a:t>
            </a: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）～（</a:t>
            </a:r>
            <a:r>
              <a:rPr lang="en-US" altLang="zh-CN" sz="2800" dirty="0"/>
              <a:t>3</a:t>
            </a:r>
            <a:r>
              <a:rPr lang="zh-CN" altLang="en-US" sz="28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983715731"/>
      </p:ext>
    </p:extLst>
  </p:cSld>
  <p:clrMapOvr>
    <a:masterClrMapping/>
  </p:clrMapOvr>
  <p:transition spd="slow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</a:t>
            </a: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7B1940-878E-40E0-8255-C28034A94B19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413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/>
              <a:t>2.3 </a:t>
            </a:r>
            <a:r>
              <a:rPr lang="zh-CN" altLang="en-US"/>
              <a:t>图解法</a:t>
            </a:r>
            <a:r>
              <a:rPr lang="en-US" altLang="zh-CN"/>
              <a:t>(</a:t>
            </a:r>
            <a:r>
              <a:rPr lang="zh-CN" altLang="en-US"/>
              <a:t>卡诺图</a:t>
            </a:r>
            <a:r>
              <a:rPr lang="en-US" altLang="zh-CN"/>
              <a:t>)</a:t>
            </a:r>
            <a:r>
              <a:rPr lang="zh-CN" altLang="en-US"/>
              <a:t>化简逻辑函数</a:t>
            </a:r>
          </a:p>
          <a:p>
            <a:pPr lvl="1">
              <a:spcBef>
                <a:spcPct val="20000"/>
              </a:spcBef>
            </a:pPr>
            <a:r>
              <a:rPr lang="zh-CN" altLang="en-US"/>
              <a:t>最小项的表示</a:t>
            </a:r>
          </a:p>
          <a:p>
            <a:endParaRPr lang="en-US" altLang="zh-CN"/>
          </a:p>
        </p:txBody>
      </p:sp>
      <p:sp>
        <p:nvSpPr>
          <p:cNvPr id="141316" name="Rectangle 4"/>
          <p:cNvSpPr>
            <a:spLocks noChangeArrowheads="1"/>
          </p:cNvSpPr>
          <p:nvPr/>
        </p:nvSpPr>
        <p:spPr bwMode="auto">
          <a:xfrm>
            <a:off x="304800" y="2590800"/>
            <a:ext cx="8001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1236663" lvl="2" indent="-322263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ü"/>
            </a:pP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将最小项表示为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m</a:t>
            </a:r>
            <a:r>
              <a:rPr lang="en-US" altLang="zh-CN" baseline="-25000" dirty="0">
                <a:latin typeface="华文新魏" pitchFamily="2" charset="-122"/>
                <a:ea typeface="华文新魏" pitchFamily="2" charset="-122"/>
              </a:rPr>
              <a:t>i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i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是对应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进制表示的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10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进制数值</a:t>
            </a:r>
          </a:p>
        </p:txBody>
      </p:sp>
      <p:sp>
        <p:nvSpPr>
          <p:cNvPr id="141317" name="Rectangle 5"/>
          <p:cNvSpPr>
            <a:spLocks noChangeArrowheads="1"/>
          </p:cNvSpPr>
          <p:nvPr/>
        </p:nvSpPr>
        <p:spPr bwMode="auto">
          <a:xfrm>
            <a:off x="228600" y="3429000"/>
            <a:ext cx="8731878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>
              <a:buClr>
                <a:schemeClr val="folHlink"/>
              </a:buClr>
              <a:buFont typeface="Wingdings" pitchFamily="2" charset="2"/>
              <a:buChar char="Ø"/>
            </a:pPr>
            <a:r>
              <a:rPr lang="en-US" altLang="zh-CN" sz="2600" b="1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lang="zh-CN" altLang="en-US" sz="2600" b="1" dirty="0">
                <a:latin typeface="华文新魏" pitchFamily="2" charset="-122"/>
                <a:ea typeface="华文新魏" pitchFamily="2" charset="-122"/>
              </a:rPr>
              <a:t>应用举例：</a:t>
            </a:r>
            <a:r>
              <a:rPr lang="en-US" altLang="zh-CN" sz="2600" b="1" dirty="0">
                <a:latin typeface="华文新魏" pitchFamily="2" charset="-122"/>
                <a:ea typeface="华文新魏" pitchFamily="2" charset="-122"/>
              </a:rPr>
              <a:t>n=3</a:t>
            </a:r>
            <a:r>
              <a:rPr lang="zh-CN" altLang="en-US" sz="2600" b="1" dirty="0">
                <a:latin typeface="华文新魏" pitchFamily="2" charset="-122"/>
                <a:ea typeface="华文新魏" pitchFamily="2" charset="-122"/>
              </a:rPr>
              <a:t>时</a:t>
            </a:r>
            <a:r>
              <a:rPr lang="en-US" altLang="zh-CN" sz="2600" b="1" dirty="0">
                <a:latin typeface="华文新魏" pitchFamily="2" charset="-122"/>
                <a:ea typeface="华文新魏" pitchFamily="2" charset="-122"/>
              </a:rPr>
              <a:t>8</a:t>
            </a:r>
            <a:r>
              <a:rPr lang="zh-CN" altLang="en-US" sz="2600" b="1" dirty="0">
                <a:latin typeface="华文新魏" pitchFamily="2" charset="-122"/>
                <a:ea typeface="华文新魏" pitchFamily="2" charset="-122"/>
              </a:rPr>
              <a:t>个最小项为（</a:t>
            </a:r>
            <a:r>
              <a:rPr lang="en-US" altLang="zh-CN" sz="2600" b="1" dirty="0">
                <a:latin typeface="华文新魏" pitchFamily="2" charset="-122"/>
                <a:ea typeface="华文新魏" pitchFamily="2" charset="-122"/>
              </a:rPr>
              <a:t>C</a:t>
            </a:r>
            <a:r>
              <a:rPr lang="zh-CN" altLang="en-US" sz="2600" b="1" dirty="0">
                <a:latin typeface="华文新魏" pitchFamily="2" charset="-122"/>
                <a:ea typeface="华文新魏" pitchFamily="2" charset="-122"/>
              </a:rPr>
              <a:t>为高位，</a:t>
            </a:r>
            <a:r>
              <a:rPr lang="en-US" altLang="zh-CN" sz="2600" b="1" dirty="0"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sz="2600" b="1" dirty="0">
                <a:latin typeface="华文新魏" pitchFamily="2" charset="-122"/>
                <a:ea typeface="华文新魏" pitchFamily="2" charset="-122"/>
              </a:rPr>
              <a:t>低位）</a:t>
            </a:r>
          </a:p>
        </p:txBody>
      </p:sp>
      <p:graphicFrame>
        <p:nvGraphicFramePr>
          <p:cNvPr id="1413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8173662"/>
              </p:ext>
            </p:extLst>
          </p:nvPr>
        </p:nvGraphicFramePr>
        <p:xfrm>
          <a:off x="1179513" y="4008438"/>
          <a:ext cx="1533525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4" name="公式" r:id="rId3" imgW="723600" imgH="253800" progId="Equation.3">
                  <p:embed/>
                </p:oleObj>
              </mc:Choice>
              <mc:Fallback>
                <p:oleObj name="公式" r:id="rId3" imgW="7236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9513" y="4008438"/>
                        <a:ext cx="1533525" cy="573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7730592"/>
              </p:ext>
            </p:extLst>
          </p:nvPr>
        </p:nvGraphicFramePr>
        <p:xfrm>
          <a:off x="2779713" y="3987800"/>
          <a:ext cx="1528762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5" name="公式" r:id="rId5" imgW="711000" imgH="253800" progId="Equation.3">
                  <p:embed/>
                </p:oleObj>
              </mc:Choice>
              <mc:Fallback>
                <p:oleObj name="公式" r:id="rId5" imgW="7110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9713" y="3987800"/>
                        <a:ext cx="1528762" cy="579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9708811"/>
              </p:ext>
            </p:extLst>
          </p:nvPr>
        </p:nvGraphicFramePr>
        <p:xfrm>
          <a:off x="4379913" y="3948113"/>
          <a:ext cx="1509712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6" name="公式" r:id="rId7" imgW="711000" imgH="253800" progId="Equation.3">
                  <p:embed/>
                </p:oleObj>
              </mc:Choice>
              <mc:Fallback>
                <p:oleObj name="公式" r:id="rId7" imgW="7110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9913" y="3948113"/>
                        <a:ext cx="1509712" cy="573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3541421"/>
              </p:ext>
            </p:extLst>
          </p:nvPr>
        </p:nvGraphicFramePr>
        <p:xfrm>
          <a:off x="6054725" y="3962400"/>
          <a:ext cx="153035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7" name="公式" r:id="rId9" imgW="711000" imgH="253800" progId="Equation.3">
                  <p:embed/>
                </p:oleObj>
              </mc:Choice>
              <mc:Fallback>
                <p:oleObj name="公式" r:id="rId9" imgW="7110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4725" y="3962400"/>
                        <a:ext cx="1530350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7430619"/>
              </p:ext>
            </p:extLst>
          </p:nvPr>
        </p:nvGraphicFramePr>
        <p:xfrm>
          <a:off x="1179513" y="4710113"/>
          <a:ext cx="15081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8" name="公式" r:id="rId11" imgW="711000" imgH="253800" progId="Equation.3">
                  <p:embed/>
                </p:oleObj>
              </mc:Choice>
              <mc:Fallback>
                <p:oleObj name="公式" r:id="rId11" imgW="7110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9513" y="4710113"/>
                        <a:ext cx="1508125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898666"/>
              </p:ext>
            </p:extLst>
          </p:nvPr>
        </p:nvGraphicFramePr>
        <p:xfrm>
          <a:off x="2779713" y="4714875"/>
          <a:ext cx="1506537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9" name="公式" r:id="rId13" imgW="711000" imgH="253800" progId="Equation.3">
                  <p:embed/>
                </p:oleObj>
              </mc:Choice>
              <mc:Fallback>
                <p:oleObj name="公式" r:id="rId13" imgW="7110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9713" y="4714875"/>
                        <a:ext cx="1506537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7722163"/>
              </p:ext>
            </p:extLst>
          </p:nvPr>
        </p:nvGraphicFramePr>
        <p:xfrm>
          <a:off x="4392613" y="4648200"/>
          <a:ext cx="148272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0" name="公式" r:id="rId15" imgW="698400" imgH="253800" progId="Equation.3">
                  <p:embed/>
                </p:oleObj>
              </mc:Choice>
              <mc:Fallback>
                <p:oleObj name="公式" r:id="rId15" imgW="6984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2613" y="4648200"/>
                        <a:ext cx="1482725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0998960"/>
              </p:ext>
            </p:extLst>
          </p:nvPr>
        </p:nvGraphicFramePr>
        <p:xfrm>
          <a:off x="6005513" y="4648200"/>
          <a:ext cx="1630362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1" name="公式" r:id="rId17" imgW="698400" imgH="228600" progId="Equation.3">
                  <p:embed/>
                </p:oleObj>
              </mc:Choice>
              <mc:Fallback>
                <p:oleObj name="公式" r:id="rId17" imgW="698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5513" y="4648200"/>
                        <a:ext cx="1630362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070848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6" grpId="0" autoUpdateAnimBg="0"/>
      <p:bldP spid="141317" grpId="0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9142</TotalTime>
  <Words>6483</Words>
  <Application>Microsoft Office PowerPoint</Application>
  <PresentationFormat>全屏显示(4:3)</PresentationFormat>
  <Paragraphs>1894</Paragraphs>
  <Slides>83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83</vt:i4>
      </vt:variant>
    </vt:vector>
  </HeadingPairs>
  <TitlesOfParts>
    <vt:vector size="98" baseType="lpstr">
      <vt:lpstr>方正姚体</vt:lpstr>
      <vt:lpstr>华文楷体</vt:lpstr>
      <vt:lpstr>华文新魏</vt:lpstr>
      <vt:lpstr>宋体</vt:lpstr>
      <vt:lpstr>Arial</vt:lpstr>
      <vt:lpstr>Cambria Math</vt:lpstr>
      <vt:lpstr>Franklin Gothic Book</vt:lpstr>
      <vt:lpstr>Perpetua</vt:lpstr>
      <vt:lpstr>Tahoma</vt:lpstr>
      <vt:lpstr>Times New Roman</vt:lpstr>
      <vt:lpstr>Wingdings</vt:lpstr>
      <vt:lpstr>Wingdings 2</vt:lpstr>
      <vt:lpstr>平衡</vt:lpstr>
      <vt:lpstr>公式</vt:lpstr>
      <vt:lpstr>Equation</vt:lpstr>
      <vt:lpstr>数字逻辑电路</vt:lpstr>
      <vt:lpstr>课程基本情况</vt:lpstr>
      <vt:lpstr>第二章 逻辑代数</vt:lpstr>
      <vt:lpstr>第二章 逻辑代数</vt:lpstr>
      <vt:lpstr>第二章 逻辑代数</vt:lpstr>
      <vt:lpstr>第二章 逻辑代数</vt:lpstr>
      <vt:lpstr>第二章 逻辑代数</vt:lpstr>
      <vt:lpstr>第二章 逻辑代数</vt:lpstr>
      <vt:lpstr>第二章 逻辑代数</vt:lpstr>
      <vt:lpstr>第二章 逻辑代数</vt:lpstr>
      <vt:lpstr>第二章 逻辑代数</vt:lpstr>
      <vt:lpstr>第二章 逻辑代数</vt:lpstr>
      <vt:lpstr>第二章 逻辑代数</vt:lpstr>
      <vt:lpstr>第二章 逻辑代数</vt:lpstr>
      <vt:lpstr>公式法化简（不唯一、不好判断）</vt:lpstr>
      <vt:lpstr>第二章 逻辑代数</vt:lpstr>
      <vt:lpstr>第二章 逻辑代数</vt:lpstr>
      <vt:lpstr>第二章 逻辑代数</vt:lpstr>
      <vt:lpstr>第二章 逻辑代数</vt:lpstr>
      <vt:lpstr>第二章 逻辑代数</vt:lpstr>
      <vt:lpstr>第二章 逻辑代数</vt:lpstr>
      <vt:lpstr>第二章 逻辑代数</vt:lpstr>
      <vt:lpstr>第二章 逻辑代数</vt:lpstr>
      <vt:lpstr>第二章 逻辑代数</vt:lpstr>
      <vt:lpstr>第二章 逻辑代数</vt:lpstr>
      <vt:lpstr>第二章 逻辑代数</vt:lpstr>
      <vt:lpstr>第二章 逻辑代数</vt:lpstr>
      <vt:lpstr>第二章 逻辑代数</vt:lpstr>
      <vt:lpstr>第二章 逻辑代数（50）</vt:lpstr>
      <vt:lpstr>第二章 逻辑代数</vt:lpstr>
      <vt:lpstr>第二章 逻辑代数</vt:lpstr>
      <vt:lpstr>第二章 逻辑代数</vt:lpstr>
      <vt:lpstr>第二章 逻辑代数</vt:lpstr>
      <vt:lpstr>第二章 逻辑代数</vt:lpstr>
      <vt:lpstr>第二章 逻辑代数</vt:lpstr>
      <vt:lpstr>第二章 逻辑代数</vt:lpstr>
      <vt:lpstr>第二章 逻辑代数</vt:lpstr>
      <vt:lpstr>第二章 逻辑代数</vt:lpstr>
      <vt:lpstr>第二章 逻辑代数</vt:lpstr>
      <vt:lpstr>第二章 逻辑代数</vt:lpstr>
      <vt:lpstr>第二章 逻辑代数</vt:lpstr>
      <vt:lpstr>第二章 逻辑代数</vt:lpstr>
      <vt:lpstr>第二章 逻辑代数</vt:lpstr>
      <vt:lpstr>第二章 逻辑代数</vt:lpstr>
      <vt:lpstr>第二章 逻辑代数</vt:lpstr>
      <vt:lpstr>第二章 逻辑代数</vt:lpstr>
      <vt:lpstr>第二章 逻辑代数</vt:lpstr>
      <vt:lpstr>第二章 逻辑代数</vt:lpstr>
      <vt:lpstr>第二章 逻辑代数</vt:lpstr>
      <vt:lpstr>第二章 逻辑代数</vt:lpstr>
      <vt:lpstr>第二章 逻辑代数</vt:lpstr>
      <vt:lpstr>第二章 逻辑代数</vt:lpstr>
      <vt:lpstr>第二章 逻辑代数</vt:lpstr>
      <vt:lpstr>第二章 逻辑代数</vt:lpstr>
      <vt:lpstr>第二章 逻辑代数</vt:lpstr>
      <vt:lpstr>第二章 逻辑代数</vt:lpstr>
      <vt:lpstr>第二章 逻辑代数</vt:lpstr>
      <vt:lpstr>第二章 逻辑代数</vt:lpstr>
      <vt:lpstr>第二章 逻辑代数</vt:lpstr>
      <vt:lpstr>第二章 逻辑代数</vt:lpstr>
      <vt:lpstr>2.4逻辑函数的Q-M法化简</vt:lpstr>
      <vt:lpstr>逻辑函数的Q-M法化简</vt:lpstr>
      <vt:lpstr>PowerPoint 演示文稿</vt:lpstr>
      <vt:lpstr>逻辑函数的Q-M法化简</vt:lpstr>
      <vt:lpstr>逻辑函数的Q-M法化简</vt:lpstr>
      <vt:lpstr>逻辑函数的Q-M法化简</vt:lpstr>
      <vt:lpstr>逻辑函数的Q-M法化简</vt:lpstr>
      <vt:lpstr>逻辑函数的Q-M法化简</vt:lpstr>
      <vt:lpstr>PowerPoint 演示文稿</vt:lpstr>
      <vt:lpstr>逻辑函数的Q-M法化简</vt:lpstr>
      <vt:lpstr>PowerPoint 演示文稿</vt:lpstr>
      <vt:lpstr>PowerPoint 演示文稿</vt:lpstr>
      <vt:lpstr>逻辑函数的Q-M法化简</vt:lpstr>
      <vt:lpstr>逻辑函数的Q-M法化简</vt:lpstr>
      <vt:lpstr>逻辑函数的Q-M法化简</vt:lpstr>
      <vt:lpstr>逻辑函数的Q-M法化简</vt:lpstr>
      <vt:lpstr>逻辑函数的Q-M法化简</vt:lpstr>
      <vt:lpstr>逻辑函数的Q-M法化简</vt:lpstr>
      <vt:lpstr>第二章 逻辑代数</vt:lpstr>
      <vt:lpstr>第二章 逻辑代数（83）</vt:lpstr>
      <vt:lpstr>第二章 逻辑代数——小结</vt:lpstr>
      <vt:lpstr>作业</vt:lpstr>
      <vt:lpstr>PowerPoint 演示文稿</vt:lpstr>
    </vt:vector>
  </TitlesOfParts>
  <Company>cs-lab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  逻辑代数及逻辑函数的化简</dc:title>
  <dc:creator>cs-lab23</dc:creator>
  <cp:lastModifiedBy>pin tao</cp:lastModifiedBy>
  <cp:revision>256</cp:revision>
  <dcterms:created xsi:type="dcterms:W3CDTF">2002-01-07T08:53:03Z</dcterms:created>
  <dcterms:modified xsi:type="dcterms:W3CDTF">2024-03-11T00:54:47Z</dcterms:modified>
</cp:coreProperties>
</file>