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97"/>
  </p:notesMasterIdLst>
  <p:sldIdLst>
    <p:sldId id="893" r:id="rId2"/>
    <p:sldId id="805" r:id="rId3"/>
    <p:sldId id="897" r:id="rId4"/>
    <p:sldId id="806" r:id="rId5"/>
    <p:sldId id="807" r:id="rId6"/>
    <p:sldId id="808" r:id="rId7"/>
    <p:sldId id="809" r:id="rId8"/>
    <p:sldId id="810" r:id="rId9"/>
    <p:sldId id="811" r:id="rId10"/>
    <p:sldId id="812" r:id="rId11"/>
    <p:sldId id="813" r:id="rId12"/>
    <p:sldId id="814" r:id="rId13"/>
    <p:sldId id="815" r:id="rId14"/>
    <p:sldId id="816" r:id="rId15"/>
    <p:sldId id="817" r:id="rId16"/>
    <p:sldId id="818" r:id="rId17"/>
    <p:sldId id="819" r:id="rId18"/>
    <p:sldId id="820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828" r:id="rId27"/>
    <p:sldId id="829" r:id="rId28"/>
    <p:sldId id="830" r:id="rId29"/>
    <p:sldId id="831" r:id="rId30"/>
    <p:sldId id="832" r:id="rId31"/>
    <p:sldId id="833" r:id="rId32"/>
    <p:sldId id="834" r:id="rId33"/>
    <p:sldId id="835" r:id="rId34"/>
    <p:sldId id="836" r:id="rId35"/>
    <p:sldId id="734" r:id="rId36"/>
    <p:sldId id="735" r:id="rId37"/>
    <p:sldId id="736" r:id="rId38"/>
    <p:sldId id="737" r:id="rId39"/>
    <p:sldId id="738" r:id="rId40"/>
    <p:sldId id="739" r:id="rId41"/>
    <p:sldId id="740" r:id="rId42"/>
    <p:sldId id="741" r:id="rId43"/>
    <p:sldId id="743" r:id="rId44"/>
    <p:sldId id="744" r:id="rId45"/>
    <p:sldId id="745" r:id="rId46"/>
    <p:sldId id="746" r:id="rId47"/>
    <p:sldId id="747" r:id="rId48"/>
    <p:sldId id="748" r:id="rId49"/>
    <p:sldId id="749" r:id="rId50"/>
    <p:sldId id="750" r:id="rId51"/>
    <p:sldId id="751" r:id="rId52"/>
    <p:sldId id="752" r:id="rId53"/>
    <p:sldId id="860" r:id="rId54"/>
    <p:sldId id="753" r:id="rId55"/>
    <p:sldId id="754" r:id="rId56"/>
    <p:sldId id="755" r:id="rId57"/>
    <p:sldId id="756" r:id="rId58"/>
    <p:sldId id="757" r:id="rId59"/>
    <p:sldId id="758" r:id="rId60"/>
    <p:sldId id="759" r:id="rId61"/>
    <p:sldId id="760" r:id="rId62"/>
    <p:sldId id="761" r:id="rId63"/>
    <p:sldId id="762" r:id="rId64"/>
    <p:sldId id="763" r:id="rId65"/>
    <p:sldId id="764" r:id="rId66"/>
    <p:sldId id="765" r:id="rId67"/>
    <p:sldId id="766" r:id="rId68"/>
    <p:sldId id="767" r:id="rId69"/>
    <p:sldId id="768" r:id="rId70"/>
    <p:sldId id="769" r:id="rId71"/>
    <p:sldId id="770" r:id="rId72"/>
    <p:sldId id="838" r:id="rId73"/>
    <p:sldId id="839" r:id="rId74"/>
    <p:sldId id="841" r:id="rId75"/>
    <p:sldId id="843" r:id="rId76"/>
    <p:sldId id="844" r:id="rId77"/>
    <p:sldId id="845" r:id="rId78"/>
    <p:sldId id="846" r:id="rId79"/>
    <p:sldId id="847" r:id="rId80"/>
    <p:sldId id="848" r:id="rId81"/>
    <p:sldId id="849" r:id="rId82"/>
    <p:sldId id="850" r:id="rId83"/>
    <p:sldId id="851" r:id="rId84"/>
    <p:sldId id="852" r:id="rId85"/>
    <p:sldId id="853" r:id="rId86"/>
    <p:sldId id="854" r:id="rId87"/>
    <p:sldId id="855" r:id="rId88"/>
    <p:sldId id="856" r:id="rId89"/>
    <p:sldId id="857" r:id="rId90"/>
    <p:sldId id="858" r:id="rId91"/>
    <p:sldId id="859" r:id="rId92"/>
    <p:sldId id="861" r:id="rId93"/>
    <p:sldId id="894" r:id="rId94"/>
    <p:sldId id="895" r:id="rId95"/>
    <p:sldId id="896" r:id="rId9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o pin" initials="tp" lastIdx="1" clrIdx="0">
    <p:extLst>
      <p:ext uri="{19B8F6BF-5375-455C-9EA6-DF929625EA0E}">
        <p15:presenceInfo xmlns:p15="http://schemas.microsoft.com/office/powerpoint/2012/main" userId="807e6fd19ccaff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66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46" autoAdjust="0"/>
    <p:restoredTop sz="89796" autoAdjust="0"/>
  </p:normalViewPr>
  <p:slideViewPr>
    <p:cSldViewPr>
      <p:cViewPr varScale="1">
        <p:scale>
          <a:sx n="63" d="100"/>
          <a:sy n="63" d="100"/>
        </p:scale>
        <p:origin x="10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7.xml"/><Relationship Id="rId18" Type="http://schemas.openxmlformats.org/officeDocument/2006/relationships/slide" Target="slides/slide38.xml"/><Relationship Id="rId26" Type="http://schemas.openxmlformats.org/officeDocument/2006/relationships/slide" Target="slides/slide50.xml"/><Relationship Id="rId39" Type="http://schemas.openxmlformats.org/officeDocument/2006/relationships/slide" Target="slides/slide71.xml"/><Relationship Id="rId21" Type="http://schemas.openxmlformats.org/officeDocument/2006/relationships/slide" Target="slides/slide42.xml"/><Relationship Id="rId34" Type="http://schemas.openxmlformats.org/officeDocument/2006/relationships/slide" Target="slides/slide65.xml"/><Relationship Id="rId7" Type="http://schemas.openxmlformats.org/officeDocument/2006/relationships/slide" Target="slides/slide14.xml"/><Relationship Id="rId12" Type="http://schemas.openxmlformats.org/officeDocument/2006/relationships/slide" Target="slides/slide25.xml"/><Relationship Id="rId17" Type="http://schemas.openxmlformats.org/officeDocument/2006/relationships/slide" Target="slides/slide36.xml"/><Relationship Id="rId25" Type="http://schemas.openxmlformats.org/officeDocument/2006/relationships/slide" Target="slides/slide49.xml"/><Relationship Id="rId33" Type="http://schemas.openxmlformats.org/officeDocument/2006/relationships/slide" Target="slides/slide64.xml"/><Relationship Id="rId38" Type="http://schemas.openxmlformats.org/officeDocument/2006/relationships/slide" Target="slides/slide70.xml"/><Relationship Id="rId2" Type="http://schemas.openxmlformats.org/officeDocument/2006/relationships/slide" Target="slides/slide5.xml"/><Relationship Id="rId16" Type="http://schemas.openxmlformats.org/officeDocument/2006/relationships/slide" Target="slides/slide35.xml"/><Relationship Id="rId20" Type="http://schemas.openxmlformats.org/officeDocument/2006/relationships/slide" Target="slides/slide41.xml"/><Relationship Id="rId29" Type="http://schemas.openxmlformats.org/officeDocument/2006/relationships/slide" Target="slides/slide55.xml"/><Relationship Id="rId1" Type="http://schemas.openxmlformats.org/officeDocument/2006/relationships/slide" Target="slides/slide4.xml"/><Relationship Id="rId6" Type="http://schemas.openxmlformats.org/officeDocument/2006/relationships/slide" Target="slides/slide13.xml"/><Relationship Id="rId11" Type="http://schemas.openxmlformats.org/officeDocument/2006/relationships/slide" Target="slides/slide24.xml"/><Relationship Id="rId24" Type="http://schemas.openxmlformats.org/officeDocument/2006/relationships/slide" Target="slides/slide48.xml"/><Relationship Id="rId32" Type="http://schemas.openxmlformats.org/officeDocument/2006/relationships/slide" Target="slides/slide58.xml"/><Relationship Id="rId37" Type="http://schemas.openxmlformats.org/officeDocument/2006/relationships/slide" Target="slides/slide68.xml"/><Relationship Id="rId5" Type="http://schemas.openxmlformats.org/officeDocument/2006/relationships/slide" Target="slides/slide12.xml"/><Relationship Id="rId15" Type="http://schemas.openxmlformats.org/officeDocument/2006/relationships/slide" Target="slides/slide30.xml"/><Relationship Id="rId23" Type="http://schemas.openxmlformats.org/officeDocument/2006/relationships/slide" Target="slides/slide47.xml"/><Relationship Id="rId28" Type="http://schemas.openxmlformats.org/officeDocument/2006/relationships/slide" Target="slides/slide54.xml"/><Relationship Id="rId36" Type="http://schemas.openxmlformats.org/officeDocument/2006/relationships/slide" Target="slides/slide67.xml"/><Relationship Id="rId10" Type="http://schemas.openxmlformats.org/officeDocument/2006/relationships/slide" Target="slides/slide23.xml"/><Relationship Id="rId19" Type="http://schemas.openxmlformats.org/officeDocument/2006/relationships/slide" Target="slides/slide39.xml"/><Relationship Id="rId31" Type="http://schemas.openxmlformats.org/officeDocument/2006/relationships/slide" Target="slides/slide57.xml"/><Relationship Id="rId4" Type="http://schemas.openxmlformats.org/officeDocument/2006/relationships/slide" Target="slides/slide10.xml"/><Relationship Id="rId9" Type="http://schemas.openxmlformats.org/officeDocument/2006/relationships/slide" Target="slides/slide20.xml"/><Relationship Id="rId14" Type="http://schemas.openxmlformats.org/officeDocument/2006/relationships/slide" Target="slides/slide29.xml"/><Relationship Id="rId22" Type="http://schemas.openxmlformats.org/officeDocument/2006/relationships/slide" Target="slides/slide43.xml"/><Relationship Id="rId27" Type="http://schemas.openxmlformats.org/officeDocument/2006/relationships/slide" Target="slides/slide53.xml"/><Relationship Id="rId30" Type="http://schemas.openxmlformats.org/officeDocument/2006/relationships/slide" Target="slides/slide56.xml"/><Relationship Id="rId35" Type="http://schemas.openxmlformats.org/officeDocument/2006/relationships/slide" Target="slides/slide66.xml"/><Relationship Id="rId8" Type="http://schemas.openxmlformats.org/officeDocument/2006/relationships/slide" Target="slides/slide18.xml"/><Relationship Id="rId3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10" Type="http://schemas.openxmlformats.org/officeDocument/2006/relationships/image" Target="../media/image58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png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png"/><Relationship Id="rId1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7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image" Target="../media/image116.wmf"/><Relationship Id="rId16" Type="http://schemas.openxmlformats.org/officeDocument/2006/relationships/image" Target="../media/image130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5" Type="http://schemas.openxmlformats.org/officeDocument/2006/relationships/image" Target="../media/image12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2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43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12" Type="http://schemas.openxmlformats.org/officeDocument/2006/relationships/image" Target="../media/image142.wmf"/><Relationship Id="rId17" Type="http://schemas.openxmlformats.org/officeDocument/2006/relationships/image" Target="../media/image147.wmf"/><Relationship Id="rId2" Type="http://schemas.openxmlformats.org/officeDocument/2006/relationships/image" Target="../media/image132.wmf"/><Relationship Id="rId16" Type="http://schemas.openxmlformats.org/officeDocument/2006/relationships/image" Target="../media/image146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11" Type="http://schemas.openxmlformats.org/officeDocument/2006/relationships/image" Target="../media/image141.wmf"/><Relationship Id="rId5" Type="http://schemas.openxmlformats.org/officeDocument/2006/relationships/image" Target="../media/image135.wmf"/><Relationship Id="rId15" Type="http://schemas.openxmlformats.org/officeDocument/2006/relationships/image" Target="../media/image14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Relationship Id="rId14" Type="http://schemas.openxmlformats.org/officeDocument/2006/relationships/image" Target="../media/image14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160.wmf"/><Relationship Id="rId3" Type="http://schemas.openxmlformats.org/officeDocument/2006/relationships/image" Target="../media/image150.png"/><Relationship Id="rId7" Type="http://schemas.openxmlformats.org/officeDocument/2006/relationships/image" Target="../media/image154.wmf"/><Relationship Id="rId12" Type="http://schemas.openxmlformats.org/officeDocument/2006/relationships/image" Target="../media/image159.wmf"/><Relationship Id="rId2" Type="http://schemas.openxmlformats.org/officeDocument/2006/relationships/image" Target="../media/image149.png"/><Relationship Id="rId1" Type="http://schemas.openxmlformats.org/officeDocument/2006/relationships/image" Target="../media/image148.png"/><Relationship Id="rId6" Type="http://schemas.openxmlformats.org/officeDocument/2006/relationships/image" Target="../media/image153.wmf"/><Relationship Id="rId11" Type="http://schemas.openxmlformats.org/officeDocument/2006/relationships/image" Target="../media/image158.wmf"/><Relationship Id="rId5" Type="http://schemas.openxmlformats.org/officeDocument/2006/relationships/image" Target="../media/image152.png"/><Relationship Id="rId10" Type="http://schemas.openxmlformats.org/officeDocument/2006/relationships/image" Target="../media/image157.wmf"/><Relationship Id="rId4" Type="http://schemas.openxmlformats.org/officeDocument/2006/relationships/image" Target="../media/image151.png"/><Relationship Id="rId9" Type="http://schemas.openxmlformats.org/officeDocument/2006/relationships/image" Target="../media/image15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png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image" Target="../media/image175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image" Target="../media/image17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9.png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5" Type="http://schemas.openxmlformats.org/officeDocument/2006/relationships/image" Target="../media/image197.wmf"/><Relationship Id="rId4" Type="http://schemas.openxmlformats.org/officeDocument/2006/relationships/image" Target="../media/image196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10" Type="http://schemas.openxmlformats.org/officeDocument/2006/relationships/image" Target="../media/image211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2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png"/><Relationship Id="rId1" Type="http://schemas.openxmlformats.org/officeDocument/2006/relationships/image" Target="../media/image213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8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Relationship Id="rId9" Type="http://schemas.openxmlformats.org/officeDocument/2006/relationships/image" Target="../media/image2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w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6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99DC8E-3E0C-4B83-A882-B6D750375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973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BB324-01E1-4213-BA31-6B4D66F5F5D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r>
              <a:rPr lang="en-US" altLang="zh-CN"/>
              <a:t>3.</a:t>
            </a:r>
            <a:r>
              <a:rPr lang="zh-CN" altLang="en-US"/>
              <a:t>码制变换译码器：</a:t>
            </a:r>
          </a:p>
          <a:p>
            <a:pPr marL="228600" indent="-228600"/>
            <a:r>
              <a:rPr lang="zh-CN" altLang="en-US"/>
              <a:t>如：二－十进制</a:t>
            </a:r>
            <a:r>
              <a:rPr lang="en-US" altLang="zh-CN"/>
              <a:t>——</a:t>
            </a:r>
            <a:r>
              <a:rPr lang="zh-CN" altLang="en-US"/>
              <a:t>十进制译码器</a:t>
            </a:r>
          </a:p>
          <a:p>
            <a:pPr marL="228600" indent="-228600"/>
            <a:r>
              <a:rPr lang="zh-CN" altLang="en-US"/>
              <a:t>	余</a:t>
            </a:r>
            <a:r>
              <a:rPr lang="en-US" altLang="zh-CN"/>
              <a:t>3</a:t>
            </a:r>
            <a:r>
              <a:rPr lang="zh-CN" altLang="en-US"/>
              <a:t>码</a:t>
            </a:r>
            <a:r>
              <a:rPr lang="en-US" altLang="zh-CN"/>
              <a:t>——</a:t>
            </a:r>
            <a:r>
              <a:rPr lang="zh-CN" altLang="en-US"/>
              <a:t>十进制译码器</a:t>
            </a:r>
          </a:p>
          <a:p>
            <a:pPr marL="228600" indent="-228600"/>
            <a:r>
              <a:rPr lang="zh-CN" altLang="en-US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4669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4FD3B-7B1C-4744-9E89-B7ED7189397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结构：</a:t>
            </a:r>
            <a:r>
              <a:rPr lang="en-US" altLang="zh-CN"/>
              <a:t>Buffer    </a:t>
            </a:r>
            <a:r>
              <a:rPr lang="zh-CN" altLang="en-US"/>
              <a:t>减轻前级负载</a:t>
            </a:r>
          </a:p>
          <a:p>
            <a:r>
              <a:rPr lang="en-US" altLang="zh-CN"/>
              <a:t>Decoder</a:t>
            </a:r>
            <a:r>
              <a:rPr lang="zh-CN" altLang="en-US"/>
              <a:t>：如当某一输入组合时，对应的仅有一个为“</a:t>
            </a:r>
            <a:r>
              <a:rPr lang="en-US" altLang="zh-CN"/>
              <a:t>0”</a:t>
            </a:r>
            <a:r>
              <a:rPr lang="zh-CN" altLang="en-US"/>
              <a:t>，则用</a:t>
            </a:r>
            <a:r>
              <a:rPr lang="en-US" altLang="zh-CN"/>
              <a:t>NAND</a:t>
            </a:r>
            <a:r>
              <a:rPr lang="zh-CN" altLang="en-US"/>
              <a:t>元件；</a:t>
            </a:r>
          </a:p>
          <a:p>
            <a:r>
              <a:rPr lang="zh-CN" altLang="en-US"/>
              <a:t>					如对应的仅有一个为“</a:t>
            </a:r>
            <a:r>
              <a:rPr lang="en-US" altLang="zh-CN"/>
              <a:t>1”</a:t>
            </a:r>
            <a:r>
              <a:rPr lang="zh-CN" altLang="en-US"/>
              <a:t>，则用</a:t>
            </a:r>
            <a:r>
              <a:rPr lang="en-US" altLang="zh-CN"/>
              <a:t>NOR</a:t>
            </a:r>
            <a:r>
              <a:rPr lang="zh-CN" altLang="en-US"/>
              <a:t>元件。</a:t>
            </a:r>
          </a:p>
        </p:txBody>
      </p:sp>
    </p:spTree>
    <p:extLst>
      <p:ext uri="{BB962C8B-B14F-4D97-AF65-F5344CB8AC3E}">
        <p14:creationId xmlns:p14="http://schemas.microsoft.com/office/powerpoint/2010/main" val="125165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4A491-ABD7-4189-8EB8-FBBB31DE757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Decoder</a:t>
            </a:r>
            <a:r>
              <a:rPr lang="zh-CN" altLang="en-US"/>
              <a:t>中，设置了二级</a:t>
            </a:r>
            <a:r>
              <a:rPr lang="en-US" altLang="zh-CN"/>
              <a:t>Buffer</a:t>
            </a:r>
            <a:r>
              <a:rPr lang="zh-CN" altLang="en-US"/>
              <a:t>，它是造成输出</a:t>
            </a:r>
            <a:r>
              <a:rPr lang="en-US" altLang="zh-CN"/>
              <a:t>Spike</a:t>
            </a:r>
            <a:r>
              <a:rPr lang="zh-CN" altLang="en-US"/>
              <a:t>和</a:t>
            </a:r>
            <a:r>
              <a:rPr lang="en-US" altLang="zh-CN"/>
              <a:t>Overlap</a:t>
            </a:r>
            <a:r>
              <a:rPr lang="zh-CN" altLang="en-US"/>
              <a:t>的根本原因之一 </a:t>
            </a:r>
          </a:p>
        </p:txBody>
      </p:sp>
    </p:spTree>
    <p:extLst>
      <p:ext uri="{BB962C8B-B14F-4D97-AF65-F5344CB8AC3E}">
        <p14:creationId xmlns:p14="http://schemas.microsoft.com/office/powerpoint/2010/main" val="264739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74825-A0AF-4710-9843-B5BE9489FF66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虽然逻辑结构比较简单，但当</a:t>
            </a:r>
            <a:r>
              <a:rPr lang="en-US" altLang="zh-CN"/>
              <a:t>ABCD=0101~1111</a:t>
            </a:r>
            <a:r>
              <a:rPr lang="zh-CN" altLang="en-US"/>
              <a:t>时，</a:t>
            </a:r>
            <a:r>
              <a:rPr lang="en-US" altLang="zh-CN"/>
              <a:t>Y0~Y9</a:t>
            </a:r>
            <a:r>
              <a:rPr lang="zh-CN" altLang="en-US"/>
              <a:t>可能出现多个“</a:t>
            </a:r>
            <a:r>
              <a:rPr lang="en-US" altLang="zh-CN"/>
              <a:t>0”</a:t>
            </a:r>
            <a:r>
              <a:rPr lang="zh-CN" altLang="en-US"/>
              <a:t>。例 </a:t>
            </a:r>
            <a:r>
              <a:rPr lang="en-US" altLang="zh-CN"/>
              <a:t>ABCD=1111</a:t>
            </a:r>
            <a:r>
              <a:rPr lang="zh-CN" altLang="en-US"/>
              <a:t>时，</a:t>
            </a:r>
            <a:r>
              <a:rPr lang="en-US" altLang="zh-CN"/>
              <a:t>Y7=Y9=0</a:t>
            </a:r>
            <a:r>
              <a:rPr lang="zh-CN" altLang="en-US"/>
              <a:t>。非完全译码</a:t>
            </a:r>
            <a:r>
              <a:rPr lang="en-US" altLang="zh-CN"/>
              <a:t>Decoder</a:t>
            </a:r>
            <a:r>
              <a:rPr lang="zh-CN" altLang="en-US"/>
              <a:t>一般用来驱动“灯”、显示管等。 </a:t>
            </a:r>
          </a:p>
        </p:txBody>
      </p:sp>
    </p:spTree>
    <p:extLst>
      <p:ext uri="{BB962C8B-B14F-4D97-AF65-F5344CB8AC3E}">
        <p14:creationId xmlns:p14="http://schemas.microsoft.com/office/powerpoint/2010/main" val="384216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B30A588-0376-425C-9358-AAC9F8B3AE7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1FA9-0AB0-4260-A7EE-88F170B505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FE4C-3867-48B5-BA8A-ABF8890382D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40005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8481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23215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734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32328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46158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42338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73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55848FC-EF2B-4D61-A77F-5D980ADF8F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85EB-7DA3-4213-AA50-1E7517F2988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BD98-E874-460E-93D2-A66AF25586C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9822-5265-469A-AED4-05EC09D52EC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BF01-E38B-4FFE-9505-69D0892391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BF70-ECAA-49E5-B0CD-0C610787946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2B7BE3C-D36C-4FF6-A391-2F85173D0C5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8" r:id="rId14"/>
    <p:sldLayoutId id="2147483859" r:id="rId15"/>
    <p:sldLayoutId id="2147483860" r:id="rId16"/>
    <p:sldLayoutId id="2147483861" r:id="rId17"/>
    <p:sldLayoutId id="2147483821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60000" indent="-36000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itchFamily="2" charset="2"/>
        <a:buChar char="n"/>
        <a:defRPr kumimoji="0" sz="36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612000" indent="-3600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itchFamily="2" charset="2"/>
        <a:buChar char="p"/>
        <a:defRPr kumimoji="0" sz="32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864000" indent="-3600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itchFamily="2" charset="2"/>
        <a:buChar char="l"/>
        <a:defRPr kumimoji="0"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29" Type="http://schemas.openxmlformats.org/officeDocument/2006/relationships/oleObject" Target="../embeddings/oleObject69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62.wmf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6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77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72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5.png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8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0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0.e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16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1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1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2.wmf"/><Relationship Id="rId26" Type="http://schemas.openxmlformats.org/officeDocument/2006/relationships/image" Target="../media/image126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34" Type="http://schemas.openxmlformats.org/officeDocument/2006/relationships/image" Target="../media/image130.wmf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29" Type="http://schemas.openxmlformats.org/officeDocument/2006/relationships/oleObject" Target="../embeddings/oleObject133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25.wmf"/><Relationship Id="rId32" Type="http://schemas.openxmlformats.org/officeDocument/2006/relationships/image" Target="../media/image129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27.wmf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4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128.wmf"/><Relationship Id="rId8" Type="http://schemas.openxmlformats.org/officeDocument/2006/relationships/image" Target="../media/image11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38.wmf"/><Relationship Id="rId26" Type="http://schemas.openxmlformats.org/officeDocument/2006/relationships/image" Target="../media/image142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34" Type="http://schemas.openxmlformats.org/officeDocument/2006/relationships/image" Target="../media/image146.wmf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33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7.wmf"/><Relationship Id="rId20" Type="http://schemas.openxmlformats.org/officeDocument/2006/relationships/image" Target="../media/image139.wmf"/><Relationship Id="rId29" Type="http://schemas.openxmlformats.org/officeDocument/2006/relationships/oleObject" Target="../embeddings/oleObject149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41.wmf"/><Relationship Id="rId32" Type="http://schemas.openxmlformats.org/officeDocument/2006/relationships/image" Target="../media/image145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43.wmf"/><Relationship Id="rId36" Type="http://schemas.openxmlformats.org/officeDocument/2006/relationships/image" Target="../media/image147.wmf"/><Relationship Id="rId10" Type="http://schemas.openxmlformats.org/officeDocument/2006/relationships/image" Target="../media/image134.w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6.wmf"/><Relationship Id="rId22" Type="http://schemas.openxmlformats.org/officeDocument/2006/relationships/image" Target="../media/image140.w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44.wmf"/><Relationship Id="rId35" Type="http://schemas.openxmlformats.org/officeDocument/2006/relationships/oleObject" Target="../embeddings/oleObject152.bin"/><Relationship Id="rId8" Type="http://schemas.openxmlformats.org/officeDocument/2006/relationships/image" Target="../media/image13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55.wmf"/><Relationship Id="rId26" Type="http://schemas.openxmlformats.org/officeDocument/2006/relationships/image" Target="../media/image159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2.png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4.wmf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9.png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58.w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60.wmf"/><Relationship Id="rId10" Type="http://schemas.openxmlformats.org/officeDocument/2006/relationships/image" Target="../media/image151.png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48.png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3.wmf"/><Relationship Id="rId22" Type="http://schemas.openxmlformats.org/officeDocument/2006/relationships/image" Target="../media/image157.wmf"/><Relationship Id="rId27" Type="http://schemas.openxmlformats.org/officeDocument/2006/relationships/oleObject" Target="../embeddings/oleObject165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6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72.wmf"/><Relationship Id="rId4" Type="http://schemas.openxmlformats.org/officeDocument/2006/relationships/oleObject" Target="../embeddings/oleObject17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7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6.png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7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8.png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77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7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80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81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8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87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89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90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9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94.e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196.emf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199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98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201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09.wmf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213.bin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07.wmf"/><Relationship Id="rId22" Type="http://schemas.openxmlformats.org/officeDocument/2006/relationships/image" Target="../media/image211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212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14.png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16.wmf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218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26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230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24.wmf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jpe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jpeg"/><Relationship Id="rId2" Type="http://schemas.openxmlformats.org/officeDocument/2006/relationships/image" Target="../media/image230.jpe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jpeg"/><Relationship Id="rId2" Type="http://schemas.openxmlformats.org/officeDocument/2006/relationships/image" Target="../media/image23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65635" y="3573463"/>
            <a:ext cx="6400800" cy="2376487"/>
          </a:xfrm>
          <a:noFill/>
          <a:ln/>
        </p:spPr>
        <p:txBody>
          <a:bodyPr lIns="91440" tIns="45720" rIns="91440" bIns="45720" anchor="t"/>
          <a:lstStyle/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清华大学计算机系</a:t>
            </a:r>
          </a:p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陶品</a:t>
            </a:r>
          </a:p>
          <a:p>
            <a:r>
              <a:rPr lang="en-US" altLang="zh-CN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taopin@tsinghua.edu.cn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办公室：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FIT 3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531 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13717813059</a:t>
            </a:r>
            <a:r>
              <a:rPr lang="zh-CN" altLang="en-US" sz="2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）            </a:t>
            </a:r>
            <a:endParaRPr lang="zh-CN" altLang="en-US" sz="24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12875"/>
            <a:ext cx="7772400" cy="1592263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数字逻辑电路</a:t>
            </a:r>
            <a:endParaRPr lang="en-US" altLang="zh-CN" sz="32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39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6</a:t>
            </a:r>
            <a:r>
              <a:rPr lang="zh-CN" altLang="en-US" sz="3600"/>
              <a:t>）</a:t>
            </a:r>
          </a:p>
        </p:txBody>
      </p:sp>
      <p:sp>
        <p:nvSpPr>
          <p:cNvPr id="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4EC7-4DEF-4BEF-9154-C41440F7745A}" type="slidenum">
              <a:rPr lang="en-US" altLang="zh-CN">
                <a:latin typeface="+mn-ea"/>
                <a:ea typeface="+mn-ea"/>
              </a:rPr>
              <a:pPr/>
              <a:t>10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7238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924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>
                <a:latin typeface="+mn-ea"/>
              </a:rPr>
              <a:t>2-4</a:t>
            </a:r>
            <a:r>
              <a:rPr lang="zh-CN" altLang="en-US" b="1" dirty="0">
                <a:latin typeface="+mn-ea"/>
              </a:rPr>
              <a:t>译码器</a:t>
            </a:r>
          </a:p>
          <a:p>
            <a:pPr lvl="1"/>
            <a:r>
              <a:rPr lang="zh-CN" altLang="en-US" dirty="0">
                <a:latin typeface="+mn-ea"/>
              </a:rPr>
              <a:t>（步骤四）检查可能出现的问题，并修正设计</a:t>
            </a:r>
          </a:p>
          <a:p>
            <a:pPr lvl="1"/>
            <a:r>
              <a:rPr lang="zh-CN" altLang="en-US" dirty="0">
                <a:latin typeface="+mn-ea"/>
              </a:rPr>
              <a:t>集成电路的设计原则：一个输入只能按照一个输入负载计算。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  <p:sp>
        <p:nvSpPr>
          <p:cNvPr id="272388" name="Rectangle 1028"/>
          <p:cNvSpPr>
            <a:spLocks noChangeArrowheads="1"/>
          </p:cNvSpPr>
          <p:nvPr/>
        </p:nvSpPr>
        <p:spPr bwMode="auto">
          <a:xfrm>
            <a:off x="5295900" y="2971800"/>
            <a:ext cx="3076575" cy="3657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72389" name="Group 1029"/>
          <p:cNvGrpSpPr>
            <a:grpSpLocks/>
          </p:cNvGrpSpPr>
          <p:nvPr/>
        </p:nvGrpSpPr>
        <p:grpSpPr bwMode="auto">
          <a:xfrm>
            <a:off x="7989888" y="3001963"/>
            <a:ext cx="925512" cy="3341687"/>
            <a:chOff x="4879" y="1392"/>
            <a:chExt cx="737" cy="2280"/>
          </a:xfrm>
        </p:grpSpPr>
        <p:sp>
          <p:nvSpPr>
            <p:cNvPr id="272390" name="Line 1030"/>
            <p:cNvSpPr>
              <a:spLocks noChangeShapeType="1"/>
            </p:cNvSpPr>
            <p:nvPr/>
          </p:nvSpPr>
          <p:spPr bwMode="auto">
            <a:xfrm>
              <a:off x="4896" y="16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2391" name="Line 1031"/>
            <p:cNvSpPr>
              <a:spLocks noChangeShapeType="1"/>
            </p:cNvSpPr>
            <p:nvPr/>
          </p:nvSpPr>
          <p:spPr bwMode="auto">
            <a:xfrm>
              <a:off x="4896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2392" name="Line 1032"/>
            <p:cNvSpPr>
              <a:spLocks noChangeShapeType="1"/>
            </p:cNvSpPr>
            <p:nvPr/>
          </p:nvSpPr>
          <p:spPr bwMode="auto">
            <a:xfrm>
              <a:off x="4879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2393" name="Line 1033"/>
            <p:cNvSpPr>
              <a:spLocks noChangeShapeType="1"/>
            </p:cNvSpPr>
            <p:nvPr/>
          </p:nvSpPr>
          <p:spPr bwMode="auto">
            <a:xfrm>
              <a:off x="4879" y="36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2394" name="Text Box 1034"/>
            <p:cNvSpPr txBox="1">
              <a:spLocks noChangeArrowheads="1"/>
            </p:cNvSpPr>
            <p:nvPr/>
          </p:nvSpPr>
          <p:spPr bwMode="auto">
            <a:xfrm>
              <a:off x="5280" y="1392"/>
              <a:ext cx="28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72395" name="Text Box 1035"/>
            <p:cNvSpPr txBox="1">
              <a:spLocks noChangeArrowheads="1"/>
            </p:cNvSpPr>
            <p:nvPr/>
          </p:nvSpPr>
          <p:spPr bwMode="auto">
            <a:xfrm>
              <a:off x="5328" y="2063"/>
              <a:ext cx="28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72396" name="Text Box 1036"/>
            <p:cNvSpPr txBox="1">
              <a:spLocks noChangeArrowheads="1"/>
            </p:cNvSpPr>
            <p:nvPr/>
          </p:nvSpPr>
          <p:spPr bwMode="auto">
            <a:xfrm>
              <a:off x="5328" y="2688"/>
              <a:ext cx="28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72397" name="Text Box 1037"/>
            <p:cNvSpPr txBox="1">
              <a:spLocks noChangeArrowheads="1"/>
            </p:cNvSpPr>
            <p:nvPr/>
          </p:nvSpPr>
          <p:spPr bwMode="auto">
            <a:xfrm>
              <a:off x="5280" y="3360"/>
              <a:ext cx="28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3</a:t>
              </a:r>
            </a:p>
          </p:txBody>
        </p:sp>
      </p:grpSp>
      <p:sp>
        <p:nvSpPr>
          <p:cNvPr id="272398" name="Text Box 1038"/>
          <p:cNvSpPr txBox="1">
            <a:spLocks noChangeArrowheads="1"/>
          </p:cNvSpPr>
          <p:nvPr/>
        </p:nvSpPr>
        <p:spPr bwMode="auto">
          <a:xfrm>
            <a:off x="304800" y="4654550"/>
            <a:ext cx="2362200" cy="831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解决办法：增加一级输入缓冲</a:t>
            </a:r>
          </a:p>
        </p:txBody>
      </p:sp>
      <p:sp>
        <p:nvSpPr>
          <p:cNvPr id="272399" name="Rectangle 1039"/>
          <p:cNvSpPr>
            <a:spLocks noChangeArrowheads="1"/>
          </p:cNvSpPr>
          <p:nvPr/>
        </p:nvSpPr>
        <p:spPr bwMode="auto">
          <a:xfrm>
            <a:off x="4010025" y="2895600"/>
            <a:ext cx="4371975" cy="3810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72400" name="Group 1040"/>
          <p:cNvGrpSpPr>
            <a:grpSpLocks/>
          </p:cNvGrpSpPr>
          <p:nvPr/>
        </p:nvGrpSpPr>
        <p:grpSpPr bwMode="auto">
          <a:xfrm>
            <a:off x="3581400" y="3073400"/>
            <a:ext cx="4425950" cy="3486150"/>
            <a:chOff x="2256" y="1936"/>
            <a:chExt cx="2788" cy="2196"/>
          </a:xfrm>
        </p:grpSpPr>
        <p:grpSp>
          <p:nvGrpSpPr>
            <p:cNvPr id="272401" name="Group 1041"/>
            <p:cNvGrpSpPr>
              <a:grpSpLocks/>
            </p:cNvGrpSpPr>
            <p:nvPr/>
          </p:nvGrpSpPr>
          <p:grpSpPr bwMode="auto">
            <a:xfrm>
              <a:off x="2256" y="2055"/>
              <a:ext cx="900" cy="1284"/>
              <a:chOff x="2256" y="2055"/>
              <a:chExt cx="900" cy="1284"/>
            </a:xfrm>
          </p:grpSpPr>
          <p:grpSp>
            <p:nvGrpSpPr>
              <p:cNvPr id="272402" name="Group 1042"/>
              <p:cNvGrpSpPr>
                <a:grpSpLocks/>
              </p:cNvGrpSpPr>
              <p:nvPr/>
            </p:nvGrpSpPr>
            <p:grpSpPr bwMode="auto">
              <a:xfrm>
                <a:off x="2592" y="2055"/>
                <a:ext cx="545" cy="516"/>
                <a:chOff x="2448" y="1815"/>
                <a:chExt cx="545" cy="516"/>
              </a:xfrm>
            </p:grpSpPr>
            <p:grpSp>
              <p:nvGrpSpPr>
                <p:cNvPr id="272403" name="Group 1043"/>
                <p:cNvGrpSpPr>
                  <a:grpSpLocks/>
                </p:cNvGrpSpPr>
                <p:nvPr/>
              </p:nvGrpSpPr>
              <p:grpSpPr bwMode="auto">
                <a:xfrm>
                  <a:off x="2448" y="1968"/>
                  <a:ext cx="317" cy="363"/>
                  <a:chOff x="1020" y="1706"/>
                  <a:chExt cx="317" cy="363"/>
                </a:xfrm>
              </p:grpSpPr>
              <p:sp>
                <p:nvSpPr>
                  <p:cNvPr id="272404" name="Rectangle 1044"/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1706"/>
                    <a:ext cx="227" cy="3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2405" name="Oval 1045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842"/>
                    <a:ext cx="90" cy="9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aphicFrame>
              <p:nvGraphicFramePr>
                <p:cNvPr id="272406" name="Object 104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39253570"/>
                    </p:ext>
                  </p:extLst>
                </p:nvPr>
              </p:nvGraphicFramePr>
              <p:xfrm>
                <a:off x="2803" y="1815"/>
                <a:ext cx="190" cy="3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0396" name="公式" r:id="rId3" imgW="126720" imgH="215640" progId="Equation.3">
                        <p:embed/>
                      </p:oleObj>
                    </mc:Choice>
                    <mc:Fallback>
                      <p:oleObj name="公式" r:id="rId3" imgW="126720" imgH="215640" progId="Equation.3">
                        <p:embed/>
                        <p:pic>
                          <p:nvPicPr>
                            <p:cNvPr id="0" name="Picture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03" y="1815"/>
                              <a:ext cx="190" cy="32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72407" name="Group 1047"/>
              <p:cNvGrpSpPr>
                <a:grpSpLocks/>
              </p:cNvGrpSpPr>
              <p:nvPr/>
            </p:nvGrpSpPr>
            <p:grpSpPr bwMode="auto">
              <a:xfrm>
                <a:off x="2592" y="2823"/>
                <a:ext cx="564" cy="516"/>
                <a:chOff x="1968" y="3180"/>
                <a:chExt cx="564" cy="516"/>
              </a:xfrm>
            </p:grpSpPr>
            <p:grpSp>
              <p:nvGrpSpPr>
                <p:cNvPr id="272408" name="Group 1048"/>
                <p:cNvGrpSpPr>
                  <a:grpSpLocks/>
                </p:cNvGrpSpPr>
                <p:nvPr/>
              </p:nvGrpSpPr>
              <p:grpSpPr bwMode="auto">
                <a:xfrm>
                  <a:off x="1968" y="3333"/>
                  <a:ext cx="317" cy="363"/>
                  <a:chOff x="1020" y="1706"/>
                  <a:chExt cx="317" cy="363"/>
                </a:xfrm>
              </p:grpSpPr>
              <p:sp>
                <p:nvSpPr>
                  <p:cNvPr id="272409" name="Rectangle 1049"/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1706"/>
                    <a:ext cx="227" cy="3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2410" name="Oval 1050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842"/>
                    <a:ext cx="90" cy="9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aphicFrame>
              <p:nvGraphicFramePr>
                <p:cNvPr id="272411" name="Object 105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74874201"/>
                    </p:ext>
                  </p:extLst>
                </p:nvPr>
              </p:nvGraphicFramePr>
              <p:xfrm>
                <a:off x="2304" y="3180"/>
                <a:ext cx="228" cy="3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0397" name="公式" r:id="rId5" imgW="152280" imgH="215640" progId="Equation.3">
                        <p:embed/>
                      </p:oleObj>
                    </mc:Choice>
                    <mc:Fallback>
                      <p:oleObj name="公式" r:id="rId5" imgW="152280" imgH="215640" progId="Equation.3">
                        <p:embed/>
                        <p:pic>
                          <p:nvPicPr>
                            <p:cNvPr id="0" name="Picture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04" y="3180"/>
                              <a:ext cx="228" cy="32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72412" name="Group 1052"/>
              <p:cNvGrpSpPr>
                <a:grpSpLocks/>
              </p:cNvGrpSpPr>
              <p:nvPr/>
            </p:nvGrpSpPr>
            <p:grpSpPr bwMode="auto">
              <a:xfrm>
                <a:off x="2304" y="2064"/>
                <a:ext cx="288" cy="336"/>
                <a:chOff x="2256" y="3024"/>
                <a:chExt cx="288" cy="336"/>
              </a:xfrm>
            </p:grpSpPr>
            <p:sp>
              <p:nvSpPr>
                <p:cNvPr id="272413" name="Text Box 1053"/>
                <p:cNvSpPr txBox="1">
                  <a:spLocks noChangeArrowheads="1"/>
                </p:cNvSpPr>
                <p:nvPr/>
              </p:nvSpPr>
              <p:spPr bwMode="auto">
                <a:xfrm>
                  <a:off x="2256" y="3024"/>
                  <a:ext cx="1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>
                      <a:latin typeface="+mn-ea"/>
                      <a:ea typeface="+mn-ea"/>
                    </a:rPr>
                    <a:t>A</a:t>
                  </a:r>
                </a:p>
              </p:txBody>
            </p:sp>
            <p:sp>
              <p:nvSpPr>
                <p:cNvPr id="272414" name="Line 1054"/>
                <p:cNvSpPr>
                  <a:spLocks noChangeShapeType="1"/>
                </p:cNvSpPr>
                <p:nvPr/>
              </p:nvSpPr>
              <p:spPr bwMode="auto">
                <a:xfrm flipH="1">
                  <a:off x="2256" y="336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72415" name="Group 1055"/>
              <p:cNvGrpSpPr>
                <a:grpSpLocks/>
              </p:cNvGrpSpPr>
              <p:nvPr/>
            </p:nvGrpSpPr>
            <p:grpSpPr bwMode="auto">
              <a:xfrm>
                <a:off x="2256" y="2938"/>
                <a:ext cx="336" cy="233"/>
                <a:chOff x="2208" y="3984"/>
                <a:chExt cx="336" cy="233"/>
              </a:xfrm>
            </p:grpSpPr>
            <p:sp>
              <p:nvSpPr>
                <p:cNvPr id="272416" name="Line 1056"/>
                <p:cNvSpPr>
                  <a:spLocks noChangeShapeType="1"/>
                </p:cNvSpPr>
                <p:nvPr/>
              </p:nvSpPr>
              <p:spPr bwMode="auto">
                <a:xfrm flipH="1">
                  <a:off x="2208" y="417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2417" name="Text Box 1057"/>
                <p:cNvSpPr txBox="1">
                  <a:spLocks noChangeArrowheads="1"/>
                </p:cNvSpPr>
                <p:nvPr/>
              </p:nvSpPr>
              <p:spPr bwMode="auto">
                <a:xfrm>
                  <a:off x="2256" y="3984"/>
                  <a:ext cx="14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>
                      <a:latin typeface="+mn-ea"/>
                      <a:ea typeface="+mn-ea"/>
                    </a:rPr>
                    <a:t>B</a:t>
                  </a:r>
                </a:p>
              </p:txBody>
            </p:sp>
          </p:grpSp>
        </p:grpSp>
        <p:grpSp>
          <p:nvGrpSpPr>
            <p:cNvPr id="272418" name="Group 1058"/>
            <p:cNvGrpSpPr>
              <a:grpSpLocks/>
            </p:cNvGrpSpPr>
            <p:nvPr/>
          </p:nvGrpSpPr>
          <p:grpSpPr bwMode="auto">
            <a:xfrm>
              <a:off x="2880" y="1936"/>
              <a:ext cx="2164" cy="2196"/>
              <a:chOff x="2880" y="1936"/>
              <a:chExt cx="2164" cy="2196"/>
            </a:xfrm>
          </p:grpSpPr>
          <p:sp>
            <p:nvSpPr>
              <p:cNvPr id="272419" name="Text Box 1059"/>
              <p:cNvSpPr txBox="1">
                <a:spLocks noChangeArrowheads="1"/>
              </p:cNvSpPr>
              <p:nvPr/>
            </p:nvSpPr>
            <p:spPr bwMode="auto">
              <a:xfrm>
                <a:off x="3840" y="211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+mn-ea"/>
                    <a:ea typeface="+mn-ea"/>
                  </a:rPr>
                  <a:t>A’</a:t>
                </a:r>
              </a:p>
            </p:txBody>
          </p:sp>
          <p:grpSp>
            <p:nvGrpSpPr>
              <p:cNvPr id="272420" name="Group 1060"/>
              <p:cNvGrpSpPr>
                <a:grpSpLocks/>
              </p:cNvGrpSpPr>
              <p:nvPr/>
            </p:nvGrpSpPr>
            <p:grpSpPr bwMode="auto">
              <a:xfrm>
                <a:off x="3589" y="2202"/>
                <a:ext cx="251" cy="335"/>
                <a:chOff x="1020" y="1706"/>
                <a:chExt cx="317" cy="363"/>
              </a:xfrm>
            </p:grpSpPr>
            <p:sp>
              <p:nvSpPr>
                <p:cNvPr id="272421" name="Rectangle 1061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2422" name="Oval 1062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72423" name="Line 1063"/>
              <p:cNvSpPr>
                <a:spLocks noChangeShapeType="1"/>
              </p:cNvSpPr>
              <p:nvPr/>
            </p:nvSpPr>
            <p:spPr bwMode="auto">
              <a:xfrm>
                <a:off x="3830" y="2352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72424" name="Group 1064"/>
              <p:cNvGrpSpPr>
                <a:grpSpLocks/>
              </p:cNvGrpSpPr>
              <p:nvPr/>
            </p:nvGrpSpPr>
            <p:grpSpPr bwMode="auto">
              <a:xfrm>
                <a:off x="3564" y="2955"/>
                <a:ext cx="251" cy="335"/>
                <a:chOff x="1020" y="1706"/>
                <a:chExt cx="317" cy="363"/>
              </a:xfrm>
            </p:grpSpPr>
            <p:sp>
              <p:nvSpPr>
                <p:cNvPr id="272425" name="Rectangle 1065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2426" name="Oval 1066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72427" name="Line 1067"/>
              <p:cNvSpPr>
                <a:spLocks noChangeShapeType="1"/>
              </p:cNvSpPr>
              <p:nvPr/>
            </p:nvSpPr>
            <p:spPr bwMode="auto">
              <a:xfrm>
                <a:off x="3840" y="31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28" name="Line 1068"/>
              <p:cNvSpPr>
                <a:spLocks noChangeShapeType="1"/>
              </p:cNvSpPr>
              <p:nvPr/>
            </p:nvSpPr>
            <p:spPr bwMode="auto">
              <a:xfrm flipV="1">
                <a:off x="4608" y="2208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29" name="Line 1069"/>
              <p:cNvSpPr>
                <a:spLocks noChangeShapeType="1"/>
              </p:cNvSpPr>
              <p:nvPr/>
            </p:nvSpPr>
            <p:spPr bwMode="auto">
              <a:xfrm>
                <a:off x="4608" y="2202"/>
                <a:ext cx="1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72430" name="Group 1070"/>
              <p:cNvGrpSpPr>
                <a:grpSpLocks/>
              </p:cNvGrpSpPr>
              <p:nvPr/>
            </p:nvGrpSpPr>
            <p:grpSpPr bwMode="auto">
              <a:xfrm>
                <a:off x="4032" y="2352"/>
                <a:ext cx="764" cy="266"/>
                <a:chOff x="2928" y="1920"/>
                <a:chExt cx="1632" cy="288"/>
              </a:xfrm>
            </p:grpSpPr>
            <p:sp>
              <p:nvSpPr>
                <p:cNvPr id="272431" name="Line 1071"/>
                <p:cNvSpPr>
                  <a:spLocks noChangeShapeType="1"/>
                </p:cNvSpPr>
                <p:nvPr/>
              </p:nvSpPr>
              <p:spPr bwMode="auto">
                <a:xfrm>
                  <a:off x="2928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272432" name="Group 1072"/>
                <p:cNvGrpSpPr>
                  <a:grpSpLocks/>
                </p:cNvGrpSpPr>
                <p:nvPr/>
              </p:nvGrpSpPr>
              <p:grpSpPr bwMode="auto">
                <a:xfrm>
                  <a:off x="2928" y="2208"/>
                  <a:ext cx="1632" cy="0"/>
                  <a:chOff x="2928" y="2208"/>
                  <a:chExt cx="1632" cy="0"/>
                </a:xfrm>
              </p:grpSpPr>
              <p:sp>
                <p:nvSpPr>
                  <p:cNvPr id="272433" name="Line 107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92" y="2208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2434" name="Line 1074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2208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272435" name="Group 1075"/>
              <p:cNvGrpSpPr>
                <a:grpSpLocks/>
              </p:cNvGrpSpPr>
              <p:nvPr/>
            </p:nvGrpSpPr>
            <p:grpSpPr bwMode="auto">
              <a:xfrm>
                <a:off x="3120" y="2024"/>
                <a:ext cx="1669" cy="355"/>
                <a:chOff x="3648" y="1536"/>
                <a:chExt cx="923" cy="384"/>
              </a:xfrm>
            </p:grpSpPr>
            <p:sp>
              <p:nvSpPr>
                <p:cNvPr id="272436" name="Line 1076"/>
                <p:cNvSpPr>
                  <a:spLocks noChangeShapeType="1"/>
                </p:cNvSpPr>
                <p:nvPr/>
              </p:nvSpPr>
              <p:spPr bwMode="auto">
                <a:xfrm flipH="1">
                  <a:off x="3648" y="1536"/>
                  <a:ext cx="9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2437" name="Line 1077"/>
                <p:cNvSpPr>
                  <a:spLocks noChangeShapeType="1"/>
                </p:cNvSpPr>
                <p:nvPr/>
              </p:nvSpPr>
              <p:spPr bwMode="auto">
                <a:xfrm>
                  <a:off x="3648" y="1536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72438" name="Line 1078"/>
              <p:cNvSpPr>
                <a:spLocks noChangeShapeType="1"/>
              </p:cNvSpPr>
              <p:nvPr/>
            </p:nvSpPr>
            <p:spPr bwMode="auto">
              <a:xfrm flipH="1">
                <a:off x="2918" y="2379"/>
                <a:ext cx="6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39" name="Line 1079"/>
              <p:cNvSpPr>
                <a:spLocks noChangeShapeType="1"/>
              </p:cNvSpPr>
              <p:nvPr/>
            </p:nvSpPr>
            <p:spPr bwMode="auto">
              <a:xfrm flipH="1">
                <a:off x="2880" y="3132"/>
                <a:ext cx="6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40" name="Text Box 1080"/>
              <p:cNvSpPr txBox="1">
                <a:spLocks noChangeArrowheads="1"/>
              </p:cNvSpPr>
              <p:nvPr/>
            </p:nvSpPr>
            <p:spPr bwMode="auto">
              <a:xfrm>
                <a:off x="3840" y="2928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+mn-ea"/>
                    <a:ea typeface="+mn-ea"/>
                  </a:rPr>
                  <a:t>B’</a:t>
                </a:r>
              </a:p>
            </p:txBody>
          </p:sp>
          <p:sp>
            <p:nvSpPr>
              <p:cNvPr id="272441" name="Line 1081"/>
              <p:cNvSpPr>
                <a:spLocks noChangeShapeType="1"/>
              </p:cNvSpPr>
              <p:nvPr/>
            </p:nvSpPr>
            <p:spPr bwMode="auto">
              <a:xfrm flipH="1">
                <a:off x="4406" y="3253"/>
                <a:ext cx="3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42" name="Line 1082"/>
              <p:cNvSpPr>
                <a:spLocks noChangeShapeType="1"/>
              </p:cNvSpPr>
              <p:nvPr/>
            </p:nvSpPr>
            <p:spPr bwMode="auto">
              <a:xfrm flipH="1">
                <a:off x="4406" y="2012"/>
                <a:ext cx="0" cy="12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43" name="Oval 1083"/>
              <p:cNvSpPr>
                <a:spLocks noChangeArrowheads="1"/>
              </p:cNvSpPr>
              <p:nvPr/>
            </p:nvSpPr>
            <p:spPr bwMode="auto">
              <a:xfrm>
                <a:off x="4368" y="1968"/>
                <a:ext cx="76" cy="8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72444" name="Group 1084"/>
              <p:cNvGrpSpPr>
                <a:grpSpLocks/>
              </p:cNvGrpSpPr>
              <p:nvPr/>
            </p:nvGrpSpPr>
            <p:grpSpPr bwMode="auto">
              <a:xfrm>
                <a:off x="4552" y="2733"/>
                <a:ext cx="228" cy="89"/>
                <a:chOff x="4272" y="2304"/>
                <a:chExt cx="288" cy="96"/>
              </a:xfrm>
            </p:grpSpPr>
            <p:sp>
              <p:nvSpPr>
                <p:cNvPr id="272445" name="Line 1085"/>
                <p:cNvSpPr>
                  <a:spLocks noChangeShapeType="1"/>
                </p:cNvSpPr>
                <p:nvPr/>
              </p:nvSpPr>
              <p:spPr bwMode="auto">
                <a:xfrm flipH="1">
                  <a:off x="4320" y="235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2446" name="Oval 1086"/>
                <p:cNvSpPr>
                  <a:spLocks noChangeArrowheads="1"/>
                </p:cNvSpPr>
                <p:nvPr/>
              </p:nvSpPr>
              <p:spPr bwMode="auto">
                <a:xfrm>
                  <a:off x="4272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72447" name="Group 1087"/>
              <p:cNvGrpSpPr>
                <a:grpSpLocks/>
              </p:cNvGrpSpPr>
              <p:nvPr/>
            </p:nvGrpSpPr>
            <p:grpSpPr bwMode="auto">
              <a:xfrm>
                <a:off x="4134" y="2600"/>
                <a:ext cx="646" cy="1285"/>
                <a:chOff x="3744" y="2160"/>
                <a:chExt cx="816" cy="1392"/>
              </a:xfrm>
            </p:grpSpPr>
            <p:sp>
              <p:nvSpPr>
                <p:cNvPr id="272448" name="Line 1088"/>
                <p:cNvSpPr>
                  <a:spLocks noChangeShapeType="1"/>
                </p:cNvSpPr>
                <p:nvPr/>
              </p:nvSpPr>
              <p:spPr bwMode="auto">
                <a:xfrm flipH="1">
                  <a:off x="3792" y="355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2449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3792" y="2208"/>
                  <a:ext cx="0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2450" name="Oval 1090"/>
                <p:cNvSpPr>
                  <a:spLocks noChangeArrowheads="1"/>
                </p:cNvSpPr>
                <p:nvPr/>
              </p:nvSpPr>
              <p:spPr bwMode="auto">
                <a:xfrm>
                  <a:off x="3744" y="216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72451" name="Line 1091"/>
              <p:cNvSpPr>
                <a:spLocks noChangeShapeType="1"/>
              </p:cNvSpPr>
              <p:nvPr/>
            </p:nvSpPr>
            <p:spPr bwMode="auto">
              <a:xfrm flipH="1" flipV="1">
                <a:off x="4416" y="340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52" name="Line 1092"/>
              <p:cNvSpPr>
                <a:spLocks noChangeShapeType="1"/>
              </p:cNvSpPr>
              <p:nvPr/>
            </p:nvSpPr>
            <p:spPr bwMode="auto">
              <a:xfrm flipV="1">
                <a:off x="4032" y="34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53" name="Line 1093"/>
              <p:cNvSpPr>
                <a:spLocks noChangeShapeType="1"/>
              </p:cNvSpPr>
              <p:nvPr/>
            </p:nvSpPr>
            <p:spPr bwMode="auto">
              <a:xfrm flipH="1">
                <a:off x="3982" y="4062"/>
                <a:ext cx="7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54" name="Line 1094"/>
              <p:cNvSpPr>
                <a:spLocks noChangeShapeType="1"/>
              </p:cNvSpPr>
              <p:nvPr/>
            </p:nvSpPr>
            <p:spPr bwMode="auto">
              <a:xfrm flipV="1">
                <a:off x="3984" y="312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55" name="Oval 1095"/>
              <p:cNvSpPr>
                <a:spLocks noChangeArrowheads="1"/>
              </p:cNvSpPr>
              <p:nvPr/>
            </p:nvSpPr>
            <p:spPr bwMode="auto">
              <a:xfrm>
                <a:off x="3944" y="3354"/>
                <a:ext cx="76" cy="8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72456" name="Group 1096"/>
              <p:cNvGrpSpPr>
                <a:grpSpLocks/>
              </p:cNvGrpSpPr>
              <p:nvPr/>
            </p:nvGrpSpPr>
            <p:grpSpPr bwMode="auto">
              <a:xfrm>
                <a:off x="4780" y="1936"/>
                <a:ext cx="264" cy="2196"/>
                <a:chOff x="4560" y="1440"/>
                <a:chExt cx="334" cy="2379"/>
              </a:xfrm>
            </p:grpSpPr>
            <p:grpSp>
              <p:nvGrpSpPr>
                <p:cNvPr id="272457" name="Group 1097"/>
                <p:cNvGrpSpPr>
                  <a:grpSpLocks/>
                </p:cNvGrpSpPr>
                <p:nvPr/>
              </p:nvGrpSpPr>
              <p:grpSpPr bwMode="auto">
                <a:xfrm>
                  <a:off x="4577" y="1440"/>
                  <a:ext cx="317" cy="363"/>
                  <a:chOff x="1020" y="1706"/>
                  <a:chExt cx="317" cy="363"/>
                </a:xfrm>
              </p:grpSpPr>
              <p:sp>
                <p:nvSpPr>
                  <p:cNvPr id="272458" name="Rectangle 1098"/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1706"/>
                    <a:ext cx="227" cy="3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2459" name="Oval 1099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842"/>
                    <a:ext cx="90" cy="9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272460" name="Group 1100"/>
                <p:cNvGrpSpPr>
                  <a:grpSpLocks/>
                </p:cNvGrpSpPr>
                <p:nvPr/>
              </p:nvGrpSpPr>
              <p:grpSpPr bwMode="auto">
                <a:xfrm>
                  <a:off x="4560" y="2112"/>
                  <a:ext cx="317" cy="363"/>
                  <a:chOff x="1020" y="1706"/>
                  <a:chExt cx="317" cy="363"/>
                </a:xfrm>
              </p:grpSpPr>
              <p:sp>
                <p:nvSpPr>
                  <p:cNvPr id="272461" name="Rectangle 1101"/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1706"/>
                    <a:ext cx="227" cy="3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2462" name="Oval 1102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842"/>
                    <a:ext cx="90" cy="9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272463" name="Group 1103"/>
                <p:cNvGrpSpPr>
                  <a:grpSpLocks/>
                </p:cNvGrpSpPr>
                <p:nvPr/>
              </p:nvGrpSpPr>
              <p:grpSpPr bwMode="auto">
                <a:xfrm>
                  <a:off x="4560" y="2784"/>
                  <a:ext cx="317" cy="363"/>
                  <a:chOff x="1020" y="1706"/>
                  <a:chExt cx="317" cy="363"/>
                </a:xfrm>
              </p:grpSpPr>
              <p:sp>
                <p:nvSpPr>
                  <p:cNvPr id="272464" name="Rectangle 1104"/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1706"/>
                    <a:ext cx="227" cy="3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2465" name="Oval 1105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842"/>
                    <a:ext cx="90" cy="9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272466" name="Group 1106"/>
                <p:cNvGrpSpPr>
                  <a:grpSpLocks/>
                </p:cNvGrpSpPr>
                <p:nvPr/>
              </p:nvGrpSpPr>
              <p:grpSpPr bwMode="auto">
                <a:xfrm>
                  <a:off x="4560" y="3456"/>
                  <a:ext cx="317" cy="363"/>
                  <a:chOff x="1020" y="1706"/>
                  <a:chExt cx="317" cy="363"/>
                </a:xfrm>
              </p:grpSpPr>
              <p:sp>
                <p:nvSpPr>
                  <p:cNvPr id="272467" name="Rectangle 1107"/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1706"/>
                    <a:ext cx="227" cy="3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2468" name="Oval 1108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842"/>
                    <a:ext cx="90" cy="9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272469" name="Line 1109"/>
              <p:cNvSpPr>
                <a:spLocks noChangeShapeType="1"/>
              </p:cNvSpPr>
              <p:nvPr/>
            </p:nvSpPr>
            <p:spPr bwMode="auto">
              <a:xfrm flipH="1">
                <a:off x="3120" y="2784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70" name="Line 1110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71" name="Oval 1111"/>
              <p:cNvSpPr>
                <a:spLocks noChangeArrowheads="1"/>
              </p:cNvSpPr>
              <p:nvPr/>
            </p:nvSpPr>
            <p:spPr bwMode="auto">
              <a:xfrm>
                <a:off x="3072" y="2311"/>
                <a:ext cx="76" cy="8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72" name="Oval 1112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76" cy="8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02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2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2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nimBg="1"/>
      <p:bldP spid="272398" grpId="0" animBg="1" autoUpdateAnimBg="0"/>
      <p:bldP spid="2723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7</a:t>
            </a:r>
            <a:r>
              <a:rPr lang="zh-CN" altLang="en-US" sz="3600"/>
              <a:t>）</a:t>
            </a:r>
          </a:p>
        </p:txBody>
      </p:sp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E755-0029-45D9-A0C1-DEA76C1D937D}" type="slidenum">
              <a:rPr lang="en-US" altLang="zh-CN">
                <a:latin typeface="+mn-ea"/>
                <a:ea typeface="+mn-ea"/>
              </a:rPr>
              <a:pPr/>
              <a:t>11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73411" name="Text Box 1027"/>
          <p:cNvSpPr txBox="1">
            <a:spLocks noChangeArrowheads="1"/>
          </p:cNvSpPr>
          <p:nvPr/>
        </p:nvSpPr>
        <p:spPr bwMode="auto">
          <a:xfrm>
            <a:off x="1042988" y="6021388"/>
            <a:ext cx="2808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>
              <a:latin typeface="+mn-ea"/>
              <a:ea typeface="+mn-ea"/>
            </a:endParaRPr>
          </a:p>
        </p:txBody>
      </p:sp>
      <p:sp>
        <p:nvSpPr>
          <p:cNvPr id="273412" name="Text Box 1028"/>
          <p:cNvSpPr txBox="1">
            <a:spLocks noChangeArrowheads="1"/>
          </p:cNvSpPr>
          <p:nvPr/>
        </p:nvSpPr>
        <p:spPr bwMode="auto">
          <a:xfrm>
            <a:off x="381000" y="2743200"/>
            <a:ext cx="3733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输入缓冲部分使得对外负载只有一个，减轻上一级电路的负担。</a:t>
            </a:r>
          </a:p>
        </p:txBody>
      </p:sp>
      <p:grpSp>
        <p:nvGrpSpPr>
          <p:cNvPr id="273413" name="Group 1029"/>
          <p:cNvGrpSpPr>
            <a:grpSpLocks/>
          </p:cNvGrpSpPr>
          <p:nvPr/>
        </p:nvGrpSpPr>
        <p:grpSpPr bwMode="auto">
          <a:xfrm>
            <a:off x="4343400" y="2667000"/>
            <a:ext cx="4267200" cy="3048000"/>
            <a:chOff x="96" y="1536"/>
            <a:chExt cx="2688" cy="2352"/>
          </a:xfrm>
        </p:grpSpPr>
        <p:sp>
          <p:nvSpPr>
            <p:cNvPr id="273414" name="Text Box 1030"/>
            <p:cNvSpPr txBox="1">
              <a:spLocks noChangeArrowheads="1"/>
            </p:cNvSpPr>
            <p:nvPr/>
          </p:nvSpPr>
          <p:spPr bwMode="auto">
            <a:xfrm>
              <a:off x="1026" y="3236"/>
              <a:ext cx="116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273415" name="Rectangle 1031"/>
            <p:cNvSpPr>
              <a:spLocks noChangeArrowheads="1"/>
            </p:cNvSpPr>
            <p:nvPr/>
          </p:nvSpPr>
          <p:spPr bwMode="auto">
            <a:xfrm>
              <a:off x="240" y="1536"/>
              <a:ext cx="2213" cy="2352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73416" name="Group 1032"/>
            <p:cNvGrpSpPr>
              <a:grpSpLocks/>
            </p:cNvGrpSpPr>
            <p:nvPr/>
          </p:nvGrpSpPr>
          <p:grpSpPr bwMode="auto">
            <a:xfrm>
              <a:off x="887" y="1927"/>
              <a:ext cx="261" cy="306"/>
              <a:chOff x="1020" y="1706"/>
              <a:chExt cx="317" cy="363"/>
            </a:xfrm>
          </p:grpSpPr>
          <p:sp>
            <p:nvSpPr>
              <p:cNvPr id="273417" name="Rectangle 1033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3418" name="Oval 1034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3419" name="Group 1035"/>
            <p:cNvGrpSpPr>
              <a:grpSpLocks/>
            </p:cNvGrpSpPr>
            <p:nvPr/>
          </p:nvGrpSpPr>
          <p:grpSpPr bwMode="auto">
            <a:xfrm>
              <a:off x="2166" y="1683"/>
              <a:ext cx="261" cy="307"/>
              <a:chOff x="1020" y="1706"/>
              <a:chExt cx="317" cy="363"/>
            </a:xfrm>
          </p:grpSpPr>
          <p:sp>
            <p:nvSpPr>
              <p:cNvPr id="273420" name="Rectangle 1036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3421" name="Oval 1037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3422" name="Line 1038"/>
            <p:cNvSpPr>
              <a:spLocks noChangeShapeType="1"/>
            </p:cNvSpPr>
            <p:nvPr/>
          </p:nvSpPr>
          <p:spPr bwMode="auto">
            <a:xfrm>
              <a:off x="1152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23" name="Line 1039"/>
            <p:cNvSpPr>
              <a:spLocks noChangeShapeType="1"/>
            </p:cNvSpPr>
            <p:nvPr/>
          </p:nvSpPr>
          <p:spPr bwMode="auto">
            <a:xfrm flipH="1">
              <a:off x="816" y="177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24" name="Line 1040"/>
            <p:cNvSpPr>
              <a:spLocks noChangeShapeType="1"/>
            </p:cNvSpPr>
            <p:nvPr/>
          </p:nvSpPr>
          <p:spPr bwMode="auto">
            <a:xfrm flipH="1">
              <a:off x="1488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25" name="Line 1041"/>
            <p:cNvSpPr>
              <a:spLocks noChangeShapeType="1"/>
            </p:cNvSpPr>
            <p:nvPr/>
          </p:nvSpPr>
          <p:spPr bwMode="auto">
            <a:xfrm flipH="1">
              <a:off x="1756" y="29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26" name="Line 1042"/>
            <p:cNvSpPr>
              <a:spLocks noChangeShapeType="1"/>
            </p:cNvSpPr>
            <p:nvPr/>
          </p:nvSpPr>
          <p:spPr bwMode="auto">
            <a:xfrm flipH="1" flipV="1">
              <a:off x="1536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27" name="Line 1043"/>
            <p:cNvSpPr>
              <a:spLocks noChangeShapeType="1"/>
            </p:cNvSpPr>
            <p:nvPr/>
          </p:nvSpPr>
          <p:spPr bwMode="auto">
            <a:xfrm flipH="1">
              <a:off x="1954" y="2454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28" name="Line 1044"/>
            <p:cNvSpPr>
              <a:spLocks noChangeShapeType="1"/>
            </p:cNvSpPr>
            <p:nvPr/>
          </p:nvSpPr>
          <p:spPr bwMode="auto">
            <a:xfrm flipH="1" flipV="1">
              <a:off x="1796" y="3022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29" name="Line 1045"/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30" name="Line 1046"/>
            <p:cNvSpPr>
              <a:spLocks noChangeShapeType="1"/>
            </p:cNvSpPr>
            <p:nvPr/>
          </p:nvSpPr>
          <p:spPr bwMode="auto">
            <a:xfrm>
              <a:off x="2428" y="1846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31" name="Line 1047"/>
            <p:cNvSpPr>
              <a:spLocks noChangeShapeType="1"/>
            </p:cNvSpPr>
            <p:nvPr/>
          </p:nvSpPr>
          <p:spPr bwMode="auto">
            <a:xfrm flipH="1">
              <a:off x="96" y="208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73432" name="Group 1048"/>
            <p:cNvGrpSpPr>
              <a:grpSpLocks/>
            </p:cNvGrpSpPr>
            <p:nvPr/>
          </p:nvGrpSpPr>
          <p:grpSpPr bwMode="auto">
            <a:xfrm>
              <a:off x="887" y="2616"/>
              <a:ext cx="261" cy="307"/>
              <a:chOff x="1020" y="1706"/>
              <a:chExt cx="317" cy="363"/>
            </a:xfrm>
          </p:grpSpPr>
          <p:sp>
            <p:nvSpPr>
              <p:cNvPr id="273433" name="Rectangle 1049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3434" name="Oval 1050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3435" name="Line 1051"/>
            <p:cNvSpPr>
              <a:spLocks noChangeShapeType="1"/>
            </p:cNvSpPr>
            <p:nvPr/>
          </p:nvSpPr>
          <p:spPr bwMode="auto">
            <a:xfrm>
              <a:off x="816" y="2448"/>
              <a:ext cx="11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36" name="Line 1052"/>
            <p:cNvSpPr>
              <a:spLocks noChangeShapeType="1"/>
            </p:cNvSpPr>
            <p:nvPr/>
          </p:nvSpPr>
          <p:spPr bwMode="auto">
            <a:xfrm flipH="1">
              <a:off x="96" y="277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73437" name="Object 10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5936157"/>
                </p:ext>
              </p:extLst>
            </p:nvPr>
          </p:nvGraphicFramePr>
          <p:xfrm>
            <a:off x="641" y="1791"/>
            <a:ext cx="16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62" name="Equation" r:id="rId4" imgW="126720" imgH="215640" progId="Equation.3">
                    <p:embed/>
                  </p:oleObj>
                </mc:Choice>
                <mc:Fallback>
                  <p:oleObj name="Equation" r:id="rId4" imgW="126720" imgH="21564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1791"/>
                          <a:ext cx="166" cy="2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438" name="Object 10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6403619"/>
                </p:ext>
              </p:extLst>
            </p:nvPr>
          </p:nvGraphicFramePr>
          <p:xfrm>
            <a:off x="629" y="2513"/>
            <a:ext cx="18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63" name="Equation" r:id="rId6" imgW="152280" imgH="215640" progId="Equation.3">
                    <p:embed/>
                  </p:oleObj>
                </mc:Choice>
                <mc:Fallback>
                  <p:oleObj name="Equation" r:id="rId6" imgW="152280" imgH="21564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2513"/>
                          <a:ext cx="187" cy="2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3439" name="Text Box 1055"/>
            <p:cNvSpPr txBox="1">
              <a:spLocks noChangeArrowheads="1"/>
            </p:cNvSpPr>
            <p:nvPr/>
          </p:nvSpPr>
          <p:spPr bwMode="auto">
            <a:xfrm>
              <a:off x="96" y="1824"/>
              <a:ext cx="119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73440" name="Text Box 1056"/>
            <p:cNvSpPr txBox="1">
              <a:spLocks noChangeArrowheads="1"/>
            </p:cNvSpPr>
            <p:nvPr/>
          </p:nvSpPr>
          <p:spPr bwMode="auto">
            <a:xfrm>
              <a:off x="96" y="2544"/>
              <a:ext cx="119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73441" name="Line 1057"/>
            <p:cNvSpPr>
              <a:spLocks noChangeShapeType="1"/>
            </p:cNvSpPr>
            <p:nvPr/>
          </p:nvSpPr>
          <p:spPr bwMode="auto">
            <a:xfrm flipH="1">
              <a:off x="1756" y="1764"/>
              <a:ext cx="0" cy="1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42" name="Line 1058"/>
            <p:cNvSpPr>
              <a:spLocks noChangeShapeType="1"/>
            </p:cNvSpPr>
            <p:nvPr/>
          </p:nvSpPr>
          <p:spPr bwMode="auto">
            <a:xfrm flipH="1" flipV="1">
              <a:off x="1968" y="19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43" name="Line 1059"/>
            <p:cNvSpPr>
              <a:spLocks noChangeShapeType="1"/>
            </p:cNvSpPr>
            <p:nvPr/>
          </p:nvSpPr>
          <p:spPr bwMode="auto">
            <a:xfrm>
              <a:off x="1968" y="1920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44" name="Line 1060"/>
            <p:cNvSpPr>
              <a:spLocks noChangeShapeType="1"/>
            </p:cNvSpPr>
            <p:nvPr/>
          </p:nvSpPr>
          <p:spPr bwMode="auto">
            <a:xfrm>
              <a:off x="1536" y="206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45" name="Line 1061"/>
            <p:cNvSpPr>
              <a:spLocks noChangeShapeType="1"/>
            </p:cNvSpPr>
            <p:nvPr/>
          </p:nvSpPr>
          <p:spPr bwMode="auto">
            <a:xfrm>
              <a:off x="1536" y="230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46" name="Line 1062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47" name="Line 1063"/>
            <p:cNvSpPr>
              <a:spLocks noChangeShapeType="1"/>
            </p:cNvSpPr>
            <p:nvPr/>
          </p:nvSpPr>
          <p:spPr bwMode="auto">
            <a:xfrm>
              <a:off x="1296" y="278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48" name="Line 1064"/>
            <p:cNvSpPr>
              <a:spLocks noChangeShapeType="1"/>
            </p:cNvSpPr>
            <p:nvPr/>
          </p:nvSpPr>
          <p:spPr bwMode="auto">
            <a:xfrm flipV="1">
              <a:off x="1296" y="3022"/>
              <a:ext cx="50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49" name="Line 1065"/>
            <p:cNvSpPr>
              <a:spLocks noChangeShapeType="1"/>
            </p:cNvSpPr>
            <p:nvPr/>
          </p:nvSpPr>
          <p:spPr bwMode="auto">
            <a:xfrm flipV="1">
              <a:off x="1296" y="302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50" name="Line 1066"/>
            <p:cNvSpPr>
              <a:spLocks noChangeShapeType="1"/>
            </p:cNvSpPr>
            <p:nvPr/>
          </p:nvSpPr>
          <p:spPr bwMode="auto">
            <a:xfrm>
              <a:off x="816" y="1776"/>
              <a:ext cx="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51" name="Oval 1067"/>
            <p:cNvSpPr>
              <a:spLocks noChangeArrowheads="1"/>
            </p:cNvSpPr>
            <p:nvPr/>
          </p:nvSpPr>
          <p:spPr bwMode="auto">
            <a:xfrm>
              <a:off x="768" y="2048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52" name="Oval 1068"/>
            <p:cNvSpPr>
              <a:spLocks noChangeArrowheads="1"/>
            </p:cNvSpPr>
            <p:nvPr/>
          </p:nvSpPr>
          <p:spPr bwMode="auto">
            <a:xfrm>
              <a:off x="768" y="2738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53" name="Oval 1069"/>
            <p:cNvSpPr>
              <a:spLocks noChangeArrowheads="1"/>
            </p:cNvSpPr>
            <p:nvPr/>
          </p:nvSpPr>
          <p:spPr bwMode="auto">
            <a:xfrm>
              <a:off x="1717" y="1724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54" name="Oval 1070"/>
            <p:cNvSpPr>
              <a:spLocks noChangeArrowheads="1"/>
            </p:cNvSpPr>
            <p:nvPr/>
          </p:nvSpPr>
          <p:spPr bwMode="auto">
            <a:xfrm>
              <a:off x="1914" y="2413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55" name="Oval 1071"/>
            <p:cNvSpPr>
              <a:spLocks noChangeArrowheads="1"/>
            </p:cNvSpPr>
            <p:nvPr/>
          </p:nvSpPr>
          <p:spPr bwMode="auto">
            <a:xfrm>
              <a:off x="1488" y="2256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56" name="Oval 1072"/>
            <p:cNvSpPr>
              <a:spLocks noChangeArrowheads="1"/>
            </p:cNvSpPr>
            <p:nvPr/>
          </p:nvSpPr>
          <p:spPr bwMode="auto">
            <a:xfrm>
              <a:off x="1248" y="2976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73457" name="Group 1073"/>
            <p:cNvGrpSpPr>
              <a:grpSpLocks/>
            </p:cNvGrpSpPr>
            <p:nvPr/>
          </p:nvGrpSpPr>
          <p:grpSpPr bwMode="auto">
            <a:xfrm>
              <a:off x="2152" y="2251"/>
              <a:ext cx="261" cy="307"/>
              <a:chOff x="1020" y="1706"/>
              <a:chExt cx="317" cy="363"/>
            </a:xfrm>
          </p:grpSpPr>
          <p:sp>
            <p:nvSpPr>
              <p:cNvPr id="273458" name="Rectangle 1074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3459" name="Oval 1075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3460" name="Line 1076"/>
            <p:cNvSpPr>
              <a:spLocks noChangeShapeType="1"/>
            </p:cNvSpPr>
            <p:nvPr/>
          </p:nvSpPr>
          <p:spPr bwMode="auto">
            <a:xfrm>
              <a:off x="2428" y="2413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73461" name="Group 1077"/>
            <p:cNvGrpSpPr>
              <a:grpSpLocks/>
            </p:cNvGrpSpPr>
            <p:nvPr/>
          </p:nvGrpSpPr>
          <p:grpSpPr bwMode="auto">
            <a:xfrm>
              <a:off x="2152" y="2819"/>
              <a:ext cx="261" cy="306"/>
              <a:chOff x="1020" y="1706"/>
              <a:chExt cx="317" cy="363"/>
            </a:xfrm>
          </p:grpSpPr>
          <p:sp>
            <p:nvSpPr>
              <p:cNvPr id="273462" name="Rectangle 1078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3463" name="Oval 1079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3464" name="Line 1080"/>
            <p:cNvSpPr>
              <a:spLocks noChangeShapeType="1"/>
            </p:cNvSpPr>
            <p:nvPr/>
          </p:nvSpPr>
          <p:spPr bwMode="auto">
            <a:xfrm>
              <a:off x="2414" y="2981"/>
              <a:ext cx="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73465" name="Group 1081"/>
            <p:cNvGrpSpPr>
              <a:grpSpLocks/>
            </p:cNvGrpSpPr>
            <p:nvPr/>
          </p:nvGrpSpPr>
          <p:grpSpPr bwMode="auto">
            <a:xfrm>
              <a:off x="2152" y="3386"/>
              <a:ext cx="261" cy="307"/>
              <a:chOff x="1020" y="1706"/>
              <a:chExt cx="317" cy="363"/>
            </a:xfrm>
          </p:grpSpPr>
          <p:sp>
            <p:nvSpPr>
              <p:cNvPr id="273466" name="Rectangle 1082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3467" name="Oval 1083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3468" name="Line 1084"/>
            <p:cNvSpPr>
              <a:spLocks noChangeShapeType="1"/>
            </p:cNvSpPr>
            <p:nvPr/>
          </p:nvSpPr>
          <p:spPr bwMode="auto">
            <a:xfrm>
              <a:off x="2414" y="3549"/>
              <a:ext cx="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69" name="Text Box 1085"/>
            <p:cNvSpPr txBox="1">
              <a:spLocks noChangeArrowheads="1"/>
            </p:cNvSpPr>
            <p:nvPr/>
          </p:nvSpPr>
          <p:spPr bwMode="auto">
            <a:xfrm>
              <a:off x="2507" y="1643"/>
              <a:ext cx="23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73470" name="Text Box 1086"/>
            <p:cNvSpPr txBox="1">
              <a:spLocks noChangeArrowheads="1"/>
            </p:cNvSpPr>
            <p:nvPr/>
          </p:nvSpPr>
          <p:spPr bwMode="auto">
            <a:xfrm>
              <a:off x="2547" y="2210"/>
              <a:ext cx="237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73471" name="Text Box 1087"/>
            <p:cNvSpPr txBox="1">
              <a:spLocks noChangeArrowheads="1"/>
            </p:cNvSpPr>
            <p:nvPr/>
          </p:nvSpPr>
          <p:spPr bwMode="auto">
            <a:xfrm>
              <a:off x="2547" y="2738"/>
              <a:ext cx="237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73472" name="Text Box 1088"/>
            <p:cNvSpPr txBox="1">
              <a:spLocks noChangeArrowheads="1"/>
            </p:cNvSpPr>
            <p:nvPr/>
          </p:nvSpPr>
          <p:spPr bwMode="auto">
            <a:xfrm>
              <a:off x="2507" y="3305"/>
              <a:ext cx="237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3</a:t>
              </a:r>
            </a:p>
          </p:txBody>
        </p:sp>
        <p:grpSp>
          <p:nvGrpSpPr>
            <p:cNvPr id="273473" name="Group 1089"/>
            <p:cNvGrpSpPr>
              <a:grpSpLocks/>
            </p:cNvGrpSpPr>
            <p:nvPr/>
          </p:nvGrpSpPr>
          <p:grpSpPr bwMode="auto">
            <a:xfrm>
              <a:off x="373" y="1927"/>
              <a:ext cx="261" cy="306"/>
              <a:chOff x="1020" y="1706"/>
              <a:chExt cx="317" cy="363"/>
            </a:xfrm>
          </p:grpSpPr>
          <p:sp>
            <p:nvSpPr>
              <p:cNvPr id="273474" name="Rectangle 1090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3475" name="Oval 1091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3476" name="Group 1092"/>
            <p:cNvGrpSpPr>
              <a:grpSpLocks/>
            </p:cNvGrpSpPr>
            <p:nvPr/>
          </p:nvGrpSpPr>
          <p:grpSpPr bwMode="auto">
            <a:xfrm>
              <a:off x="373" y="2616"/>
              <a:ext cx="261" cy="307"/>
              <a:chOff x="1020" y="1706"/>
              <a:chExt cx="317" cy="363"/>
            </a:xfrm>
          </p:grpSpPr>
          <p:sp>
            <p:nvSpPr>
              <p:cNvPr id="273477" name="Rectangle 1093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3478" name="Oval 1094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3479" name="Line 1095"/>
            <p:cNvSpPr>
              <a:spLocks noChangeShapeType="1"/>
            </p:cNvSpPr>
            <p:nvPr/>
          </p:nvSpPr>
          <p:spPr bwMode="auto">
            <a:xfrm>
              <a:off x="649" y="2089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80" name="Line 1096"/>
            <p:cNvSpPr>
              <a:spLocks noChangeShapeType="1"/>
            </p:cNvSpPr>
            <p:nvPr/>
          </p:nvSpPr>
          <p:spPr bwMode="auto">
            <a:xfrm>
              <a:off x="649" y="2778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73481" name="Object 10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2791802"/>
                </p:ext>
              </p:extLst>
            </p:nvPr>
          </p:nvGraphicFramePr>
          <p:xfrm>
            <a:off x="1182" y="1824"/>
            <a:ext cx="21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64" name="Equation" r:id="rId8" imgW="164880" imgH="177480" progId="Equation.3">
                    <p:embed/>
                  </p:oleObj>
                </mc:Choice>
                <mc:Fallback>
                  <p:oleObj name="Equation" r:id="rId8" imgW="164880" imgH="17748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1824"/>
                          <a:ext cx="211" cy="2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482" name="Object 10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078069"/>
                </p:ext>
              </p:extLst>
            </p:nvPr>
          </p:nvGraphicFramePr>
          <p:xfrm>
            <a:off x="1172" y="2513"/>
            <a:ext cx="23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65" name="Equation" r:id="rId10" imgW="177480" imgH="177480" progId="Equation.3">
                    <p:embed/>
                  </p:oleObj>
                </mc:Choice>
                <mc:Fallback>
                  <p:oleObj name="Equation" r:id="rId10" imgW="177480" imgH="17748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2513"/>
                          <a:ext cx="233" cy="24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3483" name="Line 1099"/>
            <p:cNvSpPr>
              <a:spLocks noChangeShapeType="1"/>
            </p:cNvSpPr>
            <p:nvPr/>
          </p:nvSpPr>
          <p:spPr bwMode="auto">
            <a:xfrm>
              <a:off x="816" y="2448"/>
              <a:ext cx="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84" name="Line 1100"/>
            <p:cNvSpPr>
              <a:spLocks noChangeShapeType="1"/>
            </p:cNvSpPr>
            <p:nvPr/>
          </p:nvSpPr>
          <p:spPr bwMode="auto">
            <a:xfrm flipH="1">
              <a:off x="1152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73485" name="Text Box 1101"/>
          <p:cNvSpPr txBox="1">
            <a:spLocks noChangeArrowheads="1"/>
          </p:cNvSpPr>
          <p:nvPr/>
        </p:nvSpPr>
        <p:spPr bwMode="auto">
          <a:xfrm>
            <a:off x="3810000" y="5867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输入缓冲电路</a:t>
            </a:r>
          </a:p>
        </p:txBody>
      </p:sp>
      <p:sp>
        <p:nvSpPr>
          <p:cNvPr id="273486" name="Text Box 1102"/>
          <p:cNvSpPr txBox="1">
            <a:spLocks noChangeArrowheads="1"/>
          </p:cNvSpPr>
          <p:nvPr/>
        </p:nvSpPr>
        <p:spPr bwMode="auto">
          <a:xfrm>
            <a:off x="5943600" y="5867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译码逻辑电路</a:t>
            </a:r>
          </a:p>
        </p:txBody>
      </p:sp>
      <p:sp>
        <p:nvSpPr>
          <p:cNvPr id="273487" name="Rectangle 1103"/>
          <p:cNvSpPr>
            <a:spLocks noChangeArrowheads="1"/>
          </p:cNvSpPr>
          <p:nvPr/>
        </p:nvSpPr>
        <p:spPr bwMode="auto">
          <a:xfrm>
            <a:off x="609600" y="1447800"/>
            <a:ext cx="8153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2-4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</a:t>
            </a:r>
          </a:p>
          <a:p>
            <a:pPr marL="742950" lvl="1" indent="-28575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集成电路由两部分组成：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输入缓冲部分和译码部分。</a:t>
            </a:r>
          </a:p>
        </p:txBody>
      </p:sp>
    </p:spTree>
    <p:extLst>
      <p:ext uri="{BB962C8B-B14F-4D97-AF65-F5344CB8AC3E}">
        <p14:creationId xmlns:p14="http://schemas.microsoft.com/office/powerpoint/2010/main" val="370737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8</a:t>
            </a:r>
            <a:r>
              <a:rPr lang="zh-CN" altLang="en-US" sz="36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0AE7-3C2C-4A81-8187-A999A88DDC26}" type="slidenum">
              <a:rPr lang="en-US" altLang="zh-CN">
                <a:latin typeface="+mn-ea"/>
                <a:ea typeface="+mn-ea"/>
              </a:rPr>
              <a:pPr/>
              <a:t>12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75459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latin typeface="+mn-ea"/>
              </a:rPr>
              <a:t>画逻辑图要求：</a:t>
            </a:r>
          </a:p>
          <a:p>
            <a:pPr lvl="1">
              <a:spcBef>
                <a:spcPct val="50000"/>
              </a:spcBef>
            </a:pPr>
            <a:r>
              <a:rPr lang="zh-CN" altLang="en-US">
                <a:latin typeface="+mn-ea"/>
              </a:rPr>
              <a:t>逻辑图要美观，可读性要好</a:t>
            </a:r>
          </a:p>
          <a:p>
            <a:r>
              <a:rPr lang="zh-CN" altLang="en-US">
                <a:latin typeface="+mn-ea"/>
              </a:rPr>
              <a:t>具体注意几个问题：</a:t>
            </a:r>
          </a:p>
          <a:p>
            <a:pPr lvl="1">
              <a:spcBef>
                <a:spcPct val="50000"/>
              </a:spcBef>
            </a:pPr>
            <a:r>
              <a:rPr lang="zh-CN" altLang="en-US">
                <a:latin typeface="+mn-ea"/>
              </a:rPr>
              <a:t>逻辑图中逻辑门</a:t>
            </a:r>
            <a:r>
              <a:rPr lang="en-US" altLang="zh-CN">
                <a:latin typeface="+mn-ea"/>
              </a:rPr>
              <a:t>(</a:t>
            </a:r>
            <a:r>
              <a:rPr lang="zh-CN" altLang="en-US">
                <a:latin typeface="+mn-ea"/>
              </a:rPr>
              <a:t>或逻辑器件</a:t>
            </a:r>
            <a:r>
              <a:rPr lang="en-US" altLang="zh-CN">
                <a:latin typeface="+mn-ea"/>
              </a:rPr>
              <a:t>)</a:t>
            </a:r>
            <a:r>
              <a:rPr lang="zh-CN" altLang="en-US">
                <a:latin typeface="+mn-ea"/>
              </a:rPr>
              <a:t>布局要合理，逻辑性强</a:t>
            </a:r>
          </a:p>
          <a:p>
            <a:pPr lvl="1"/>
            <a:r>
              <a:rPr lang="zh-CN" altLang="en-US">
                <a:latin typeface="+mn-ea"/>
              </a:rPr>
              <a:t>逻辑图中的连线布局合理，无连接交叉点要少</a:t>
            </a:r>
          </a:p>
          <a:p>
            <a:pPr lvl="1"/>
            <a:r>
              <a:rPr lang="zh-CN" altLang="en-US">
                <a:latin typeface="+mn-ea"/>
              </a:rPr>
              <a:t>相接连线的交叉点要画上连接符</a:t>
            </a:r>
          </a:p>
        </p:txBody>
      </p:sp>
    </p:spTree>
    <p:extLst>
      <p:ext uri="{BB962C8B-B14F-4D97-AF65-F5344CB8AC3E}">
        <p14:creationId xmlns:p14="http://schemas.microsoft.com/office/powerpoint/2010/main" val="336461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01000" cy="838200"/>
          </a:xfrm>
        </p:spPr>
        <p:txBody>
          <a:bodyPr/>
          <a:lstStyle/>
          <a:p>
            <a:r>
              <a:rPr lang="en-US" altLang="zh-CN" sz="3600" dirty="0">
                <a:latin typeface="+mn-ea"/>
                <a:ea typeface="+mn-ea"/>
              </a:rPr>
              <a:t>3.3.1 </a:t>
            </a:r>
            <a:r>
              <a:rPr lang="zh-CN" altLang="en-US" sz="3600" dirty="0"/>
              <a:t>译码器</a:t>
            </a:r>
            <a:r>
              <a:rPr lang="zh-CN" altLang="en-US" sz="3600" dirty="0">
                <a:latin typeface="+mn-ea"/>
                <a:ea typeface="+mn-ea"/>
              </a:rPr>
              <a:t>（</a:t>
            </a:r>
            <a:r>
              <a:rPr lang="en-US" altLang="zh-CN" sz="3600" dirty="0">
                <a:latin typeface="+mn-ea"/>
                <a:ea typeface="+mn-ea"/>
              </a:rPr>
              <a:t>9</a:t>
            </a:r>
            <a:r>
              <a:rPr lang="zh-CN" altLang="en-US" sz="3600" dirty="0">
                <a:latin typeface="+mn-ea"/>
                <a:ea typeface="+mn-ea"/>
              </a:rPr>
              <a:t>）</a:t>
            </a:r>
          </a:p>
        </p:txBody>
      </p:sp>
      <p:sp>
        <p:nvSpPr>
          <p:cNvPr id="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1A40-D941-4AEA-A71E-1158562F9061}" type="slidenum">
              <a:rPr lang="en-US" altLang="zh-CN">
                <a:latin typeface="+mn-ea"/>
                <a:ea typeface="+mn-ea"/>
              </a:rPr>
              <a:pPr/>
              <a:t>13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76569" name="Rectangle 89"/>
          <p:cNvSpPr>
            <a:spLocks noGrp="1" noChangeArrowheads="1"/>
          </p:cNvSpPr>
          <p:nvPr>
            <p:ph sz="quarter" idx="1"/>
          </p:nvPr>
        </p:nvSpPr>
        <p:spPr>
          <a:xfrm>
            <a:off x="533400" y="1143000"/>
            <a:ext cx="8153400" cy="46482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</a:rPr>
              <a:t>2-4</a:t>
            </a:r>
            <a:r>
              <a:rPr lang="zh-CN" altLang="en-US" sz="3200" dirty="0">
                <a:latin typeface="+mn-ea"/>
              </a:rPr>
              <a:t>译码器的应用举例</a:t>
            </a:r>
            <a:r>
              <a:rPr lang="en-US" altLang="zh-CN" sz="3200" dirty="0">
                <a:latin typeface="+mn-ea"/>
              </a:rPr>
              <a:t>:CPU</a:t>
            </a:r>
            <a:r>
              <a:rPr lang="zh-CN" altLang="en-US" sz="3200" dirty="0">
                <a:latin typeface="+mn-ea"/>
              </a:rPr>
              <a:t>控制四个设备</a:t>
            </a:r>
          </a:p>
        </p:txBody>
      </p:sp>
      <p:sp>
        <p:nvSpPr>
          <p:cNvPr id="276483" name="Line 3"/>
          <p:cNvSpPr>
            <a:spLocks noChangeShapeType="1"/>
          </p:cNvSpPr>
          <p:nvPr/>
        </p:nvSpPr>
        <p:spPr bwMode="auto">
          <a:xfrm flipV="1">
            <a:off x="1468438" y="3365500"/>
            <a:ext cx="0" cy="5397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76484" name="Line 4"/>
          <p:cNvSpPr>
            <a:spLocks noChangeShapeType="1"/>
          </p:cNvSpPr>
          <p:nvPr/>
        </p:nvSpPr>
        <p:spPr bwMode="auto">
          <a:xfrm flipV="1">
            <a:off x="3132138" y="3365500"/>
            <a:ext cx="0" cy="5397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76485" name="Line 5"/>
          <p:cNvSpPr>
            <a:spLocks noChangeShapeType="1"/>
          </p:cNvSpPr>
          <p:nvPr/>
        </p:nvSpPr>
        <p:spPr bwMode="auto">
          <a:xfrm flipV="1">
            <a:off x="5164138" y="3365500"/>
            <a:ext cx="0" cy="5397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76486" name="Group 6"/>
          <p:cNvGrpSpPr>
            <a:grpSpLocks/>
          </p:cNvGrpSpPr>
          <p:nvPr/>
        </p:nvGrpSpPr>
        <p:grpSpPr bwMode="auto">
          <a:xfrm>
            <a:off x="1468438" y="2622550"/>
            <a:ext cx="5543550" cy="742950"/>
            <a:chOff x="925" y="1652"/>
            <a:chExt cx="3492" cy="468"/>
          </a:xfrm>
        </p:grpSpPr>
        <p:sp>
          <p:nvSpPr>
            <p:cNvPr id="276487" name="Line 7"/>
            <p:cNvSpPr>
              <a:spLocks noChangeShapeType="1"/>
            </p:cNvSpPr>
            <p:nvPr/>
          </p:nvSpPr>
          <p:spPr bwMode="auto">
            <a:xfrm>
              <a:off x="925" y="2120"/>
              <a:ext cx="349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488" name="Line 8"/>
            <p:cNvSpPr>
              <a:spLocks noChangeShapeType="1"/>
            </p:cNvSpPr>
            <p:nvPr/>
          </p:nvSpPr>
          <p:spPr bwMode="auto">
            <a:xfrm flipV="1">
              <a:off x="1973" y="1652"/>
              <a:ext cx="0" cy="468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76489" name="Line 9"/>
          <p:cNvSpPr>
            <a:spLocks noChangeShapeType="1"/>
          </p:cNvSpPr>
          <p:nvPr/>
        </p:nvSpPr>
        <p:spPr bwMode="auto">
          <a:xfrm flipV="1">
            <a:off x="7011988" y="3365500"/>
            <a:ext cx="0" cy="5397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>
            <a:off x="4332288" y="2149475"/>
            <a:ext cx="923925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76491" name="Line 11"/>
          <p:cNvSpPr>
            <a:spLocks noChangeShapeType="1"/>
          </p:cNvSpPr>
          <p:nvPr/>
        </p:nvSpPr>
        <p:spPr bwMode="auto">
          <a:xfrm>
            <a:off x="4332288" y="2352675"/>
            <a:ext cx="923925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76492" name="Group 12"/>
          <p:cNvGrpSpPr>
            <a:grpSpLocks/>
          </p:cNvGrpSpPr>
          <p:nvPr/>
        </p:nvGrpSpPr>
        <p:grpSpPr bwMode="auto">
          <a:xfrm>
            <a:off x="2843213" y="1676400"/>
            <a:ext cx="1489076" cy="979488"/>
            <a:chOff x="1791" y="1056"/>
            <a:chExt cx="938" cy="617"/>
          </a:xfrm>
        </p:grpSpPr>
        <p:sp>
          <p:nvSpPr>
            <p:cNvPr id="276493" name="Rectangle 13"/>
            <p:cNvSpPr>
              <a:spLocks noChangeArrowheads="1"/>
            </p:cNvSpPr>
            <p:nvPr/>
          </p:nvSpPr>
          <p:spPr bwMode="auto">
            <a:xfrm>
              <a:off x="1798" y="1056"/>
              <a:ext cx="931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494" name="Text Box 14"/>
            <p:cNvSpPr txBox="1">
              <a:spLocks noChangeArrowheads="1"/>
            </p:cNvSpPr>
            <p:nvPr/>
          </p:nvSpPr>
          <p:spPr bwMode="auto">
            <a:xfrm>
              <a:off x="1798" y="1184"/>
              <a:ext cx="6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276495" name="Text Box 15"/>
            <p:cNvSpPr txBox="1">
              <a:spLocks noChangeArrowheads="1"/>
            </p:cNvSpPr>
            <p:nvPr/>
          </p:nvSpPr>
          <p:spPr bwMode="auto">
            <a:xfrm>
              <a:off x="1791" y="1481"/>
              <a:ext cx="6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+mn-ea"/>
                  <a:ea typeface="+mn-ea"/>
                </a:rPr>
                <a:t>D0~D31</a:t>
              </a:r>
            </a:p>
          </p:txBody>
        </p:sp>
        <p:sp>
          <p:nvSpPr>
            <p:cNvPr id="276496" name="Text Box 16"/>
            <p:cNvSpPr txBox="1">
              <a:spLocks noChangeArrowheads="1"/>
            </p:cNvSpPr>
            <p:nvPr/>
          </p:nvSpPr>
          <p:spPr bwMode="auto">
            <a:xfrm>
              <a:off x="2555" y="1269"/>
              <a:ext cx="174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+mn-ea"/>
                  <a:ea typeface="+mn-ea"/>
                </a:rPr>
                <a:t>A0</a:t>
              </a:r>
            </a:p>
          </p:txBody>
        </p:sp>
        <p:sp>
          <p:nvSpPr>
            <p:cNvPr id="276497" name="Text Box 17"/>
            <p:cNvSpPr txBox="1">
              <a:spLocks noChangeArrowheads="1"/>
            </p:cNvSpPr>
            <p:nvPr/>
          </p:nvSpPr>
          <p:spPr bwMode="auto">
            <a:xfrm>
              <a:off x="2555" y="1396"/>
              <a:ext cx="174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+mn-ea"/>
                  <a:ea typeface="+mn-ea"/>
                </a:rPr>
                <a:t>A1</a:t>
              </a:r>
            </a:p>
          </p:txBody>
        </p:sp>
      </p:grpSp>
      <p:grpSp>
        <p:nvGrpSpPr>
          <p:cNvPr id="276498" name="Group 18"/>
          <p:cNvGrpSpPr>
            <a:grpSpLocks/>
          </p:cNvGrpSpPr>
          <p:nvPr/>
        </p:nvGrpSpPr>
        <p:grpSpPr bwMode="auto">
          <a:xfrm>
            <a:off x="5257800" y="1981200"/>
            <a:ext cx="1663700" cy="676275"/>
            <a:chOff x="3311" y="1226"/>
            <a:chExt cx="1048" cy="426"/>
          </a:xfrm>
        </p:grpSpPr>
        <p:sp>
          <p:nvSpPr>
            <p:cNvPr id="276499" name="Rectangle 19"/>
            <p:cNvSpPr>
              <a:spLocks noChangeArrowheads="1"/>
            </p:cNvSpPr>
            <p:nvPr/>
          </p:nvSpPr>
          <p:spPr bwMode="auto">
            <a:xfrm>
              <a:off x="3311" y="1226"/>
              <a:ext cx="932" cy="426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00" name="Text Box 20"/>
            <p:cNvSpPr txBox="1">
              <a:spLocks noChangeArrowheads="1"/>
            </p:cNvSpPr>
            <p:nvPr/>
          </p:nvSpPr>
          <p:spPr bwMode="auto">
            <a:xfrm>
              <a:off x="3602" y="1311"/>
              <a:ext cx="7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+mn-ea"/>
                  <a:ea typeface="+mn-ea"/>
                </a:rPr>
                <a:t>译码器</a:t>
              </a:r>
            </a:p>
          </p:txBody>
        </p:sp>
        <p:sp>
          <p:nvSpPr>
            <p:cNvPr id="276501" name="Text Box 21"/>
            <p:cNvSpPr txBox="1">
              <a:spLocks noChangeArrowheads="1"/>
            </p:cNvSpPr>
            <p:nvPr/>
          </p:nvSpPr>
          <p:spPr bwMode="auto">
            <a:xfrm>
              <a:off x="3311" y="1311"/>
              <a:ext cx="17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+mn-ea"/>
                  <a:ea typeface="+mn-ea"/>
                </a:rPr>
                <a:t>A0</a:t>
              </a:r>
            </a:p>
          </p:txBody>
        </p:sp>
        <p:sp>
          <p:nvSpPr>
            <p:cNvPr id="276502" name="Text Box 22"/>
            <p:cNvSpPr txBox="1">
              <a:spLocks noChangeArrowheads="1"/>
            </p:cNvSpPr>
            <p:nvPr/>
          </p:nvSpPr>
          <p:spPr bwMode="auto">
            <a:xfrm>
              <a:off x="3311" y="1439"/>
              <a:ext cx="17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+mn-ea"/>
                  <a:ea typeface="+mn-ea"/>
                </a:rPr>
                <a:t>A1</a:t>
              </a:r>
            </a:p>
          </p:txBody>
        </p:sp>
      </p:grpSp>
      <p:grpSp>
        <p:nvGrpSpPr>
          <p:cNvPr id="276503" name="Group 23"/>
          <p:cNvGrpSpPr>
            <a:grpSpLocks/>
          </p:cNvGrpSpPr>
          <p:nvPr/>
        </p:nvGrpSpPr>
        <p:grpSpPr bwMode="auto">
          <a:xfrm>
            <a:off x="914400" y="3568700"/>
            <a:ext cx="1570038" cy="1109663"/>
            <a:chOff x="576" y="2248"/>
            <a:chExt cx="989" cy="699"/>
          </a:xfrm>
        </p:grpSpPr>
        <p:sp>
          <p:nvSpPr>
            <p:cNvPr id="276504" name="Rectangle 24"/>
            <p:cNvSpPr>
              <a:spLocks noChangeArrowheads="1"/>
            </p:cNvSpPr>
            <p:nvPr/>
          </p:nvSpPr>
          <p:spPr bwMode="auto">
            <a:xfrm>
              <a:off x="576" y="2460"/>
              <a:ext cx="989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05" name="Text Box 25"/>
            <p:cNvSpPr txBox="1">
              <a:spLocks noChangeArrowheads="1"/>
            </p:cNvSpPr>
            <p:nvPr/>
          </p:nvSpPr>
          <p:spPr bwMode="auto">
            <a:xfrm>
              <a:off x="692" y="2716"/>
              <a:ext cx="6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800">
                  <a:latin typeface="+mn-ea"/>
                  <a:ea typeface="+mn-ea"/>
                </a:rPr>
                <a:t>外设</a:t>
              </a:r>
              <a:r>
                <a:rPr lang="en-US" altLang="zh-CN" sz="18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76506" name="Text Box 26"/>
            <p:cNvSpPr txBox="1">
              <a:spLocks noChangeArrowheads="1"/>
            </p:cNvSpPr>
            <p:nvPr/>
          </p:nvSpPr>
          <p:spPr bwMode="auto">
            <a:xfrm>
              <a:off x="576" y="2460"/>
              <a:ext cx="69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+mn-ea"/>
                  <a:ea typeface="+mn-ea"/>
                </a:rPr>
                <a:t>D0~D31</a:t>
              </a:r>
            </a:p>
          </p:txBody>
        </p:sp>
        <p:grpSp>
          <p:nvGrpSpPr>
            <p:cNvPr id="276507" name="Group 27"/>
            <p:cNvGrpSpPr>
              <a:grpSpLocks/>
            </p:cNvGrpSpPr>
            <p:nvPr/>
          </p:nvGrpSpPr>
          <p:grpSpPr bwMode="auto">
            <a:xfrm>
              <a:off x="1158" y="2248"/>
              <a:ext cx="349" cy="85"/>
              <a:chOff x="2160" y="1728"/>
              <a:chExt cx="288" cy="96"/>
            </a:xfrm>
          </p:grpSpPr>
          <p:sp>
            <p:nvSpPr>
              <p:cNvPr id="276508" name="Line 28"/>
              <p:cNvSpPr>
                <a:spLocks noChangeShapeType="1"/>
              </p:cNvSpPr>
              <p:nvPr/>
            </p:nvSpPr>
            <p:spPr bwMode="auto">
              <a:xfrm>
                <a:off x="2160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09" name="Line 29"/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10" name="Line 30"/>
              <p:cNvSpPr>
                <a:spLocks noChangeShapeType="1"/>
              </p:cNvSpPr>
              <p:nvPr/>
            </p:nvSpPr>
            <p:spPr bwMode="auto">
              <a:xfrm>
                <a:off x="2256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11" name="Line 31"/>
              <p:cNvSpPr>
                <a:spLocks noChangeShapeType="1"/>
              </p:cNvSpPr>
              <p:nvPr/>
            </p:nvSpPr>
            <p:spPr bwMode="auto">
              <a:xfrm flipV="1">
                <a:off x="2352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12" name="Line 32"/>
              <p:cNvSpPr>
                <a:spLocks noChangeShapeType="1"/>
              </p:cNvSpPr>
              <p:nvPr/>
            </p:nvSpPr>
            <p:spPr bwMode="auto">
              <a:xfrm>
                <a:off x="2352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6513" name="Text Box 33"/>
            <p:cNvSpPr txBox="1">
              <a:spLocks noChangeArrowheads="1"/>
            </p:cNvSpPr>
            <p:nvPr/>
          </p:nvSpPr>
          <p:spPr bwMode="auto">
            <a:xfrm>
              <a:off x="1216" y="2460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+mn-ea"/>
                  <a:ea typeface="+mn-ea"/>
                </a:rPr>
                <a:t>CS</a:t>
              </a:r>
            </a:p>
          </p:txBody>
        </p:sp>
      </p:grpSp>
      <p:grpSp>
        <p:nvGrpSpPr>
          <p:cNvPr id="276514" name="Group 34"/>
          <p:cNvGrpSpPr>
            <a:grpSpLocks/>
          </p:cNvGrpSpPr>
          <p:nvPr/>
        </p:nvGrpSpPr>
        <p:grpSpPr bwMode="auto">
          <a:xfrm>
            <a:off x="2916238" y="3568700"/>
            <a:ext cx="1601788" cy="1109663"/>
            <a:chOff x="1837" y="2248"/>
            <a:chExt cx="1009" cy="699"/>
          </a:xfrm>
        </p:grpSpPr>
        <p:sp>
          <p:nvSpPr>
            <p:cNvPr id="276515" name="Rectangle 35"/>
            <p:cNvSpPr>
              <a:spLocks noChangeArrowheads="1"/>
            </p:cNvSpPr>
            <p:nvPr/>
          </p:nvSpPr>
          <p:spPr bwMode="auto">
            <a:xfrm>
              <a:off x="1856" y="2460"/>
              <a:ext cx="99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16" name="Text Box 36"/>
            <p:cNvSpPr txBox="1">
              <a:spLocks noChangeArrowheads="1"/>
            </p:cNvSpPr>
            <p:nvPr/>
          </p:nvSpPr>
          <p:spPr bwMode="auto">
            <a:xfrm>
              <a:off x="2031" y="2716"/>
              <a:ext cx="6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800">
                  <a:latin typeface="+mn-ea"/>
                  <a:ea typeface="+mn-ea"/>
                </a:rPr>
                <a:t>外设</a:t>
              </a:r>
              <a:r>
                <a:rPr lang="en-US" altLang="zh-CN" sz="18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76517" name="Text Box 37"/>
            <p:cNvSpPr txBox="1">
              <a:spLocks noChangeArrowheads="1"/>
            </p:cNvSpPr>
            <p:nvPr/>
          </p:nvSpPr>
          <p:spPr bwMode="auto">
            <a:xfrm>
              <a:off x="1837" y="2460"/>
              <a:ext cx="699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+mn-ea"/>
                  <a:ea typeface="+mn-ea"/>
                </a:rPr>
                <a:t>D0~D31</a:t>
              </a:r>
            </a:p>
          </p:txBody>
        </p:sp>
        <p:grpSp>
          <p:nvGrpSpPr>
            <p:cNvPr id="276518" name="Group 38"/>
            <p:cNvGrpSpPr>
              <a:grpSpLocks/>
            </p:cNvGrpSpPr>
            <p:nvPr/>
          </p:nvGrpSpPr>
          <p:grpSpPr bwMode="auto">
            <a:xfrm>
              <a:off x="2497" y="2248"/>
              <a:ext cx="349" cy="85"/>
              <a:chOff x="2592" y="1728"/>
              <a:chExt cx="288" cy="96"/>
            </a:xfrm>
          </p:grpSpPr>
          <p:sp>
            <p:nvSpPr>
              <p:cNvPr id="276519" name="Line 39"/>
              <p:cNvSpPr>
                <a:spLocks noChangeShapeType="1"/>
              </p:cNvSpPr>
              <p:nvPr/>
            </p:nvSpPr>
            <p:spPr bwMode="auto">
              <a:xfrm>
                <a:off x="2592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20" name="Line 40"/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21" name="Line 41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22" name="Line 42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23" name="Line 43"/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6524" name="Text Box 44"/>
            <p:cNvSpPr txBox="1">
              <a:spLocks noChangeArrowheads="1"/>
            </p:cNvSpPr>
            <p:nvPr/>
          </p:nvSpPr>
          <p:spPr bwMode="auto">
            <a:xfrm>
              <a:off x="2555" y="2460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+mn-ea"/>
                  <a:ea typeface="+mn-ea"/>
                </a:rPr>
                <a:t>CS</a:t>
              </a:r>
            </a:p>
          </p:txBody>
        </p:sp>
      </p:grpSp>
      <p:grpSp>
        <p:nvGrpSpPr>
          <p:cNvPr id="276525" name="Group 45"/>
          <p:cNvGrpSpPr>
            <a:grpSpLocks/>
          </p:cNvGrpSpPr>
          <p:nvPr/>
        </p:nvGrpSpPr>
        <p:grpSpPr bwMode="auto">
          <a:xfrm>
            <a:off x="4990785" y="3568700"/>
            <a:ext cx="1651313" cy="1109663"/>
            <a:chOff x="3137" y="2248"/>
            <a:chExt cx="931" cy="699"/>
          </a:xfrm>
        </p:grpSpPr>
        <p:sp>
          <p:nvSpPr>
            <p:cNvPr id="276526" name="Rectangle 46"/>
            <p:cNvSpPr>
              <a:spLocks noChangeArrowheads="1"/>
            </p:cNvSpPr>
            <p:nvPr/>
          </p:nvSpPr>
          <p:spPr bwMode="auto">
            <a:xfrm>
              <a:off x="3137" y="2460"/>
              <a:ext cx="815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27" name="Text Box 47"/>
            <p:cNvSpPr txBox="1">
              <a:spLocks noChangeArrowheads="1"/>
            </p:cNvSpPr>
            <p:nvPr/>
          </p:nvSpPr>
          <p:spPr bwMode="auto">
            <a:xfrm>
              <a:off x="3253" y="2716"/>
              <a:ext cx="6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800">
                  <a:latin typeface="+mn-ea"/>
                  <a:ea typeface="+mn-ea"/>
                </a:rPr>
                <a:t>外设</a:t>
              </a:r>
              <a:r>
                <a:rPr lang="en-US" altLang="zh-CN" sz="18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76528" name="Text Box 48"/>
            <p:cNvSpPr txBox="1">
              <a:spLocks noChangeArrowheads="1"/>
            </p:cNvSpPr>
            <p:nvPr/>
          </p:nvSpPr>
          <p:spPr bwMode="auto">
            <a:xfrm>
              <a:off x="3137" y="2460"/>
              <a:ext cx="69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+mn-ea"/>
                  <a:ea typeface="+mn-ea"/>
                </a:rPr>
                <a:t>D0~D31</a:t>
              </a:r>
            </a:p>
          </p:txBody>
        </p:sp>
        <p:grpSp>
          <p:nvGrpSpPr>
            <p:cNvPr id="276529" name="Group 49"/>
            <p:cNvGrpSpPr>
              <a:grpSpLocks/>
            </p:cNvGrpSpPr>
            <p:nvPr/>
          </p:nvGrpSpPr>
          <p:grpSpPr bwMode="auto">
            <a:xfrm>
              <a:off x="3719" y="2248"/>
              <a:ext cx="349" cy="85"/>
              <a:chOff x="2592" y="1728"/>
              <a:chExt cx="288" cy="96"/>
            </a:xfrm>
          </p:grpSpPr>
          <p:sp>
            <p:nvSpPr>
              <p:cNvPr id="276530" name="Line 50"/>
              <p:cNvSpPr>
                <a:spLocks noChangeShapeType="1"/>
              </p:cNvSpPr>
              <p:nvPr/>
            </p:nvSpPr>
            <p:spPr bwMode="auto">
              <a:xfrm>
                <a:off x="2592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31" name="Line 51"/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32" name="Line 52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33" name="Line 53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34" name="Line 54"/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6535" name="Text Box 55"/>
            <p:cNvSpPr txBox="1">
              <a:spLocks noChangeArrowheads="1"/>
            </p:cNvSpPr>
            <p:nvPr/>
          </p:nvSpPr>
          <p:spPr bwMode="auto">
            <a:xfrm>
              <a:off x="3719" y="2460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+mn-ea"/>
                  <a:ea typeface="+mn-ea"/>
                </a:rPr>
                <a:t>CS</a:t>
              </a:r>
            </a:p>
          </p:txBody>
        </p:sp>
      </p:grpSp>
      <p:grpSp>
        <p:nvGrpSpPr>
          <p:cNvPr id="276536" name="Group 56"/>
          <p:cNvGrpSpPr>
            <a:grpSpLocks/>
          </p:cNvGrpSpPr>
          <p:nvPr/>
        </p:nvGrpSpPr>
        <p:grpSpPr bwMode="auto">
          <a:xfrm>
            <a:off x="6919918" y="3568702"/>
            <a:ext cx="1385888" cy="1112838"/>
            <a:chOff x="4359" y="2248"/>
            <a:chExt cx="873" cy="701"/>
          </a:xfrm>
        </p:grpSpPr>
        <p:sp>
          <p:nvSpPr>
            <p:cNvPr id="276537" name="Rectangle 57"/>
            <p:cNvSpPr>
              <a:spLocks noChangeArrowheads="1"/>
            </p:cNvSpPr>
            <p:nvPr/>
          </p:nvSpPr>
          <p:spPr bwMode="auto">
            <a:xfrm>
              <a:off x="4359" y="2460"/>
              <a:ext cx="815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38" name="Text Box 58"/>
            <p:cNvSpPr txBox="1">
              <a:spLocks noChangeArrowheads="1"/>
            </p:cNvSpPr>
            <p:nvPr/>
          </p:nvSpPr>
          <p:spPr bwMode="auto">
            <a:xfrm>
              <a:off x="4475" y="2716"/>
              <a:ext cx="6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800">
                  <a:latin typeface="+mn-ea"/>
                  <a:ea typeface="+mn-ea"/>
                </a:rPr>
                <a:t>外设</a:t>
              </a:r>
              <a:r>
                <a:rPr lang="en-US" altLang="zh-CN" sz="18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76539" name="Text Box 59"/>
            <p:cNvSpPr txBox="1">
              <a:spLocks noChangeArrowheads="1"/>
            </p:cNvSpPr>
            <p:nvPr/>
          </p:nvSpPr>
          <p:spPr bwMode="auto">
            <a:xfrm>
              <a:off x="4359" y="2460"/>
              <a:ext cx="69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+mn-ea"/>
                  <a:ea typeface="+mn-ea"/>
                </a:rPr>
                <a:t>D0~D31</a:t>
              </a:r>
            </a:p>
          </p:txBody>
        </p:sp>
        <p:grpSp>
          <p:nvGrpSpPr>
            <p:cNvPr id="276540" name="Group 60"/>
            <p:cNvGrpSpPr>
              <a:grpSpLocks/>
            </p:cNvGrpSpPr>
            <p:nvPr/>
          </p:nvGrpSpPr>
          <p:grpSpPr bwMode="auto">
            <a:xfrm>
              <a:off x="4825" y="2248"/>
              <a:ext cx="349" cy="85"/>
              <a:chOff x="2592" y="1728"/>
              <a:chExt cx="288" cy="96"/>
            </a:xfrm>
          </p:grpSpPr>
          <p:sp>
            <p:nvSpPr>
              <p:cNvPr id="276541" name="Line 61"/>
              <p:cNvSpPr>
                <a:spLocks noChangeShapeType="1"/>
              </p:cNvSpPr>
              <p:nvPr/>
            </p:nvSpPr>
            <p:spPr bwMode="auto">
              <a:xfrm>
                <a:off x="2592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42" name="Line 62"/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43" name="Line 63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44" name="Line 64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45" name="Line 65"/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6546" name="Text Box 66"/>
            <p:cNvSpPr txBox="1">
              <a:spLocks noChangeArrowheads="1"/>
            </p:cNvSpPr>
            <p:nvPr/>
          </p:nvSpPr>
          <p:spPr bwMode="auto">
            <a:xfrm>
              <a:off x="4941" y="2460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+mn-ea"/>
                  <a:ea typeface="+mn-ea"/>
                </a:rPr>
                <a:t>CS</a:t>
              </a:r>
            </a:p>
          </p:txBody>
        </p:sp>
      </p:grpSp>
      <p:grpSp>
        <p:nvGrpSpPr>
          <p:cNvPr id="276547" name="Group 67"/>
          <p:cNvGrpSpPr>
            <a:grpSpLocks/>
          </p:cNvGrpSpPr>
          <p:nvPr/>
        </p:nvGrpSpPr>
        <p:grpSpPr bwMode="auto">
          <a:xfrm>
            <a:off x="2116138" y="2622550"/>
            <a:ext cx="3325812" cy="1282700"/>
            <a:chOff x="1333" y="1652"/>
            <a:chExt cx="2095" cy="808"/>
          </a:xfrm>
        </p:grpSpPr>
        <p:sp>
          <p:nvSpPr>
            <p:cNvPr id="276548" name="Line 68"/>
            <p:cNvSpPr>
              <a:spLocks noChangeShapeType="1"/>
            </p:cNvSpPr>
            <p:nvPr/>
          </p:nvSpPr>
          <p:spPr bwMode="auto">
            <a:xfrm>
              <a:off x="3428" y="1652"/>
              <a:ext cx="0" cy="2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49" name="Line 69"/>
            <p:cNvSpPr>
              <a:spLocks noChangeShapeType="1"/>
            </p:cNvSpPr>
            <p:nvPr/>
          </p:nvSpPr>
          <p:spPr bwMode="auto">
            <a:xfrm flipH="1">
              <a:off x="1333" y="1865"/>
              <a:ext cx="209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50" name="Line 70"/>
            <p:cNvSpPr>
              <a:spLocks noChangeShapeType="1"/>
            </p:cNvSpPr>
            <p:nvPr/>
          </p:nvSpPr>
          <p:spPr bwMode="auto">
            <a:xfrm>
              <a:off x="1333" y="1865"/>
              <a:ext cx="0" cy="5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51" name="Text Box 71"/>
            <p:cNvSpPr txBox="1">
              <a:spLocks noChangeArrowheads="1"/>
            </p:cNvSpPr>
            <p:nvPr/>
          </p:nvSpPr>
          <p:spPr bwMode="auto">
            <a:xfrm>
              <a:off x="3253" y="1694"/>
              <a:ext cx="17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+mn-ea"/>
                  <a:ea typeface="+mn-ea"/>
                </a:rPr>
                <a:t>Y0</a:t>
              </a:r>
            </a:p>
          </p:txBody>
        </p:sp>
      </p:grpSp>
      <p:grpSp>
        <p:nvGrpSpPr>
          <p:cNvPr id="276552" name="Group 72"/>
          <p:cNvGrpSpPr>
            <a:grpSpLocks/>
          </p:cNvGrpSpPr>
          <p:nvPr/>
        </p:nvGrpSpPr>
        <p:grpSpPr bwMode="auto">
          <a:xfrm>
            <a:off x="4240213" y="2622550"/>
            <a:ext cx="1571625" cy="1282700"/>
            <a:chOff x="2671" y="1652"/>
            <a:chExt cx="990" cy="808"/>
          </a:xfrm>
        </p:grpSpPr>
        <p:sp>
          <p:nvSpPr>
            <p:cNvPr id="276553" name="Line 73"/>
            <p:cNvSpPr>
              <a:spLocks noChangeShapeType="1"/>
            </p:cNvSpPr>
            <p:nvPr/>
          </p:nvSpPr>
          <p:spPr bwMode="auto">
            <a:xfrm>
              <a:off x="3661" y="1652"/>
              <a:ext cx="0" cy="2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54" name="Line 74"/>
            <p:cNvSpPr>
              <a:spLocks noChangeShapeType="1"/>
            </p:cNvSpPr>
            <p:nvPr/>
          </p:nvSpPr>
          <p:spPr bwMode="auto">
            <a:xfrm flipH="1">
              <a:off x="2671" y="1907"/>
              <a:ext cx="99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55" name="Line 75"/>
            <p:cNvSpPr>
              <a:spLocks noChangeShapeType="1"/>
            </p:cNvSpPr>
            <p:nvPr/>
          </p:nvSpPr>
          <p:spPr bwMode="auto">
            <a:xfrm>
              <a:off x="2671" y="1907"/>
              <a:ext cx="0" cy="5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56" name="Text Box 76"/>
            <p:cNvSpPr txBox="1">
              <a:spLocks noChangeArrowheads="1"/>
            </p:cNvSpPr>
            <p:nvPr/>
          </p:nvSpPr>
          <p:spPr bwMode="auto">
            <a:xfrm>
              <a:off x="3486" y="1694"/>
              <a:ext cx="17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+mn-ea"/>
                  <a:ea typeface="+mn-ea"/>
                </a:rPr>
                <a:t>Y1</a:t>
              </a:r>
            </a:p>
          </p:txBody>
        </p:sp>
      </p:grpSp>
      <p:grpSp>
        <p:nvGrpSpPr>
          <p:cNvPr id="276557" name="Group 77"/>
          <p:cNvGrpSpPr>
            <a:grpSpLocks/>
          </p:cNvGrpSpPr>
          <p:nvPr/>
        </p:nvGrpSpPr>
        <p:grpSpPr bwMode="auto">
          <a:xfrm>
            <a:off x="5903913" y="2622550"/>
            <a:ext cx="276225" cy="1282700"/>
            <a:chOff x="3719" y="1652"/>
            <a:chExt cx="174" cy="808"/>
          </a:xfrm>
        </p:grpSpPr>
        <p:sp>
          <p:nvSpPr>
            <p:cNvPr id="276558" name="Line 78"/>
            <p:cNvSpPr>
              <a:spLocks noChangeShapeType="1"/>
            </p:cNvSpPr>
            <p:nvPr/>
          </p:nvSpPr>
          <p:spPr bwMode="auto">
            <a:xfrm>
              <a:off x="3893" y="1652"/>
              <a:ext cx="0" cy="8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59" name="Text Box 79"/>
            <p:cNvSpPr txBox="1">
              <a:spLocks noChangeArrowheads="1"/>
            </p:cNvSpPr>
            <p:nvPr/>
          </p:nvSpPr>
          <p:spPr bwMode="auto">
            <a:xfrm>
              <a:off x="3719" y="1694"/>
              <a:ext cx="174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+mn-ea"/>
                  <a:ea typeface="+mn-ea"/>
                </a:rPr>
                <a:t>Y2</a:t>
              </a:r>
            </a:p>
          </p:txBody>
        </p:sp>
      </p:grpSp>
      <p:grpSp>
        <p:nvGrpSpPr>
          <p:cNvPr id="276560" name="Group 80"/>
          <p:cNvGrpSpPr>
            <a:grpSpLocks/>
          </p:cNvGrpSpPr>
          <p:nvPr/>
        </p:nvGrpSpPr>
        <p:grpSpPr bwMode="auto">
          <a:xfrm>
            <a:off x="6273800" y="2622550"/>
            <a:ext cx="1662113" cy="1282700"/>
            <a:chOff x="3952" y="1652"/>
            <a:chExt cx="1047" cy="808"/>
          </a:xfrm>
        </p:grpSpPr>
        <p:sp>
          <p:nvSpPr>
            <p:cNvPr id="276561" name="Line 81"/>
            <p:cNvSpPr>
              <a:spLocks noChangeShapeType="1"/>
            </p:cNvSpPr>
            <p:nvPr/>
          </p:nvSpPr>
          <p:spPr bwMode="auto">
            <a:xfrm>
              <a:off x="4126" y="1652"/>
              <a:ext cx="0" cy="2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62" name="Line 82"/>
            <p:cNvSpPr>
              <a:spLocks noChangeShapeType="1"/>
            </p:cNvSpPr>
            <p:nvPr/>
          </p:nvSpPr>
          <p:spPr bwMode="auto">
            <a:xfrm>
              <a:off x="4126" y="1907"/>
              <a:ext cx="87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63" name="Line 83"/>
            <p:cNvSpPr>
              <a:spLocks noChangeShapeType="1"/>
            </p:cNvSpPr>
            <p:nvPr/>
          </p:nvSpPr>
          <p:spPr bwMode="auto">
            <a:xfrm>
              <a:off x="4999" y="1907"/>
              <a:ext cx="0" cy="5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64" name="Text Box 84"/>
            <p:cNvSpPr txBox="1">
              <a:spLocks noChangeArrowheads="1"/>
            </p:cNvSpPr>
            <p:nvPr/>
          </p:nvSpPr>
          <p:spPr bwMode="auto">
            <a:xfrm>
              <a:off x="3952" y="1694"/>
              <a:ext cx="174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+mn-ea"/>
                  <a:ea typeface="+mn-ea"/>
                </a:rPr>
                <a:t>Y3</a:t>
              </a:r>
            </a:p>
          </p:txBody>
        </p:sp>
      </p:grpSp>
      <p:sp>
        <p:nvSpPr>
          <p:cNvPr id="276565" name="Text Box 85"/>
          <p:cNvSpPr txBox="1">
            <a:spLocks noChangeArrowheads="1"/>
          </p:cNvSpPr>
          <p:nvPr/>
        </p:nvSpPr>
        <p:spPr bwMode="auto">
          <a:xfrm>
            <a:off x="838200" y="4953000"/>
            <a:ext cx="3048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+mn-ea"/>
                <a:ea typeface="+mn-ea"/>
              </a:rPr>
              <a:t>A0=0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A1=0</a:t>
            </a:r>
            <a:r>
              <a:rPr lang="zh-CN" altLang="en-US" sz="1800">
                <a:latin typeface="+mn-ea"/>
                <a:ea typeface="+mn-ea"/>
              </a:rPr>
              <a:t>时，外设</a:t>
            </a:r>
            <a:r>
              <a:rPr lang="en-US" altLang="zh-CN" sz="1800">
                <a:latin typeface="+mn-ea"/>
                <a:ea typeface="+mn-ea"/>
              </a:rPr>
              <a:t>0</a:t>
            </a:r>
            <a:r>
              <a:rPr lang="zh-CN" altLang="en-US" sz="1800">
                <a:latin typeface="+mn-ea"/>
                <a:ea typeface="+mn-ea"/>
              </a:rPr>
              <a:t>工作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latin typeface="+mn-ea"/>
                <a:ea typeface="+mn-ea"/>
              </a:rPr>
              <a:t>A0=1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A1=0</a:t>
            </a:r>
            <a:r>
              <a:rPr lang="zh-CN" altLang="en-US" sz="1800">
                <a:latin typeface="+mn-ea"/>
                <a:ea typeface="+mn-ea"/>
              </a:rPr>
              <a:t>时，外设</a:t>
            </a:r>
            <a:r>
              <a:rPr lang="en-US" altLang="zh-CN" sz="1800">
                <a:latin typeface="+mn-ea"/>
                <a:ea typeface="+mn-ea"/>
              </a:rPr>
              <a:t>1</a:t>
            </a:r>
            <a:r>
              <a:rPr lang="zh-CN" altLang="en-US" sz="1800">
                <a:latin typeface="+mn-ea"/>
                <a:ea typeface="+mn-ea"/>
              </a:rPr>
              <a:t>工作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latin typeface="+mn-ea"/>
                <a:ea typeface="+mn-ea"/>
              </a:rPr>
              <a:t>A0=0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A1=1</a:t>
            </a:r>
            <a:r>
              <a:rPr lang="zh-CN" altLang="en-US" sz="1800">
                <a:latin typeface="+mn-ea"/>
                <a:ea typeface="+mn-ea"/>
              </a:rPr>
              <a:t>时，外设</a:t>
            </a:r>
            <a:r>
              <a:rPr lang="en-US" altLang="zh-CN" sz="1800">
                <a:latin typeface="+mn-ea"/>
                <a:ea typeface="+mn-ea"/>
              </a:rPr>
              <a:t>2</a:t>
            </a:r>
            <a:r>
              <a:rPr lang="zh-CN" altLang="en-US" sz="1800">
                <a:latin typeface="+mn-ea"/>
                <a:ea typeface="+mn-ea"/>
              </a:rPr>
              <a:t>工作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latin typeface="+mn-ea"/>
                <a:ea typeface="+mn-ea"/>
              </a:rPr>
              <a:t>A0=1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A1=1</a:t>
            </a:r>
            <a:r>
              <a:rPr lang="zh-CN" altLang="en-US" sz="1800">
                <a:latin typeface="+mn-ea"/>
                <a:ea typeface="+mn-ea"/>
              </a:rPr>
              <a:t>时，外设</a:t>
            </a:r>
            <a:r>
              <a:rPr lang="en-US" altLang="zh-CN" sz="1800">
                <a:latin typeface="+mn-ea"/>
                <a:ea typeface="+mn-ea"/>
              </a:rPr>
              <a:t>3</a:t>
            </a:r>
            <a:r>
              <a:rPr lang="zh-CN" altLang="en-US" sz="1800">
                <a:latin typeface="+mn-ea"/>
                <a:ea typeface="+mn-ea"/>
              </a:rPr>
              <a:t>工作</a:t>
            </a:r>
          </a:p>
        </p:txBody>
      </p:sp>
      <p:sp>
        <p:nvSpPr>
          <p:cNvPr id="276566" name="Text Box 86"/>
          <p:cNvSpPr txBox="1">
            <a:spLocks noChangeArrowheads="1"/>
          </p:cNvSpPr>
          <p:nvPr/>
        </p:nvSpPr>
        <p:spPr bwMode="auto">
          <a:xfrm>
            <a:off x="4800600" y="4953000"/>
            <a:ext cx="39624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+mn-ea"/>
                <a:ea typeface="+mn-ea"/>
              </a:rPr>
              <a:t>A0=0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A1=0</a:t>
            </a:r>
            <a:r>
              <a:rPr lang="zh-CN" altLang="en-US" sz="1800">
                <a:latin typeface="+mn-ea"/>
                <a:ea typeface="+mn-ea"/>
              </a:rPr>
              <a:t>时，</a:t>
            </a:r>
            <a:r>
              <a:rPr lang="en-US" altLang="zh-CN" sz="1800">
                <a:latin typeface="+mn-ea"/>
                <a:ea typeface="+mn-ea"/>
              </a:rPr>
              <a:t>Y0=0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Y1,Y2,Y3=1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latin typeface="+mn-ea"/>
                <a:ea typeface="+mn-ea"/>
              </a:rPr>
              <a:t>A0=1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A1=0</a:t>
            </a:r>
            <a:r>
              <a:rPr lang="zh-CN" altLang="en-US" sz="1800">
                <a:latin typeface="+mn-ea"/>
                <a:ea typeface="+mn-ea"/>
              </a:rPr>
              <a:t>时，</a:t>
            </a:r>
            <a:r>
              <a:rPr lang="en-US" altLang="zh-CN" sz="1800">
                <a:latin typeface="+mn-ea"/>
                <a:ea typeface="+mn-ea"/>
              </a:rPr>
              <a:t>Y1=0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Y0,Y2,Y3=1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latin typeface="+mn-ea"/>
                <a:ea typeface="+mn-ea"/>
              </a:rPr>
              <a:t>A0=0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A1=1</a:t>
            </a:r>
            <a:r>
              <a:rPr lang="zh-CN" altLang="en-US" sz="1800">
                <a:latin typeface="+mn-ea"/>
                <a:ea typeface="+mn-ea"/>
              </a:rPr>
              <a:t>时，</a:t>
            </a:r>
            <a:r>
              <a:rPr lang="en-US" altLang="zh-CN" sz="1800">
                <a:latin typeface="+mn-ea"/>
                <a:ea typeface="+mn-ea"/>
              </a:rPr>
              <a:t>Y2=0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Y0,Y1,Y3=1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latin typeface="+mn-ea"/>
                <a:ea typeface="+mn-ea"/>
              </a:rPr>
              <a:t>A0=1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A1=1</a:t>
            </a:r>
            <a:r>
              <a:rPr lang="zh-CN" altLang="en-US" sz="1800">
                <a:latin typeface="+mn-ea"/>
                <a:ea typeface="+mn-ea"/>
              </a:rPr>
              <a:t>时，</a:t>
            </a:r>
            <a:r>
              <a:rPr lang="en-US" altLang="zh-CN" sz="1800">
                <a:latin typeface="+mn-ea"/>
                <a:ea typeface="+mn-ea"/>
              </a:rPr>
              <a:t>Y3=0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Y0,Y1,Y2=1</a:t>
            </a:r>
          </a:p>
        </p:txBody>
      </p:sp>
      <p:sp>
        <p:nvSpPr>
          <p:cNvPr id="276567" name="Text Box 87"/>
          <p:cNvSpPr txBox="1">
            <a:spLocks noChangeArrowheads="1"/>
          </p:cNvSpPr>
          <p:nvPr/>
        </p:nvSpPr>
        <p:spPr bwMode="auto">
          <a:xfrm>
            <a:off x="152400" y="4953000"/>
            <a:ext cx="914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+mn-ea"/>
                <a:ea typeface="+mn-ea"/>
              </a:rPr>
              <a:t>功能级设计要求：</a:t>
            </a:r>
          </a:p>
        </p:txBody>
      </p:sp>
      <p:sp>
        <p:nvSpPr>
          <p:cNvPr id="276568" name="Text Box 88"/>
          <p:cNvSpPr txBox="1">
            <a:spLocks noChangeArrowheads="1"/>
          </p:cNvSpPr>
          <p:nvPr/>
        </p:nvSpPr>
        <p:spPr bwMode="auto">
          <a:xfrm>
            <a:off x="4038600" y="4953000"/>
            <a:ext cx="914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+mn-ea"/>
                <a:ea typeface="+mn-ea"/>
              </a:rPr>
              <a:t>信号级设计要求：</a:t>
            </a:r>
          </a:p>
        </p:txBody>
      </p:sp>
    </p:spTree>
    <p:extLst>
      <p:ext uri="{BB962C8B-B14F-4D97-AF65-F5344CB8AC3E}">
        <p14:creationId xmlns:p14="http://schemas.microsoft.com/office/powerpoint/2010/main" val="49171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7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7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27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7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animBg="1"/>
      <p:bldP spid="276484" grpId="0" animBg="1"/>
      <p:bldP spid="276485" grpId="0" animBg="1"/>
      <p:bldP spid="276489" grpId="0" animBg="1"/>
      <p:bldP spid="276490" grpId="0" animBg="1"/>
      <p:bldP spid="276491" grpId="0" animBg="1"/>
      <p:bldP spid="276565" grpId="0" autoUpdateAnimBg="0"/>
      <p:bldP spid="276566" grpId="0" autoUpdateAnimBg="0"/>
      <p:bldP spid="276567" grpId="0" autoUpdateAnimBg="0"/>
      <p:bldP spid="27656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10</a:t>
            </a:r>
            <a:r>
              <a:rPr lang="zh-CN" altLang="en-US" sz="36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2958-7F4F-40CB-8EED-D3B32C89462D}" type="slidenum">
              <a:rPr lang="en-US" altLang="zh-CN">
                <a:latin typeface="+mn-ea"/>
                <a:ea typeface="+mn-ea"/>
              </a:rPr>
              <a:pPr/>
              <a:t>14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77507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有使能端的</a:t>
            </a:r>
            <a:r>
              <a:rPr lang="en-US" altLang="zh-CN" dirty="0">
                <a:latin typeface="+mn-ea"/>
              </a:rPr>
              <a:t>2-4</a:t>
            </a:r>
            <a:r>
              <a:rPr lang="zh-CN" altLang="en-US" dirty="0">
                <a:latin typeface="+mn-ea"/>
              </a:rPr>
              <a:t>译码器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由于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－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译码器的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个输出是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输入的逻辑组合，任何一种组合都会有一个输出有效</a:t>
            </a:r>
          </a:p>
          <a:p>
            <a:pPr lvl="1"/>
            <a:r>
              <a:rPr lang="zh-CN" altLang="en-US" dirty="0">
                <a:latin typeface="+mn-ea"/>
              </a:rPr>
              <a:t>要使所有输出无效（输出为高），就需要增加附加逻辑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使能（</a:t>
            </a:r>
            <a:r>
              <a:rPr lang="en-US" altLang="zh-CN" dirty="0">
                <a:latin typeface="+mn-ea"/>
              </a:rPr>
              <a:t>Enable)</a:t>
            </a:r>
          </a:p>
        </p:txBody>
      </p:sp>
    </p:spTree>
    <p:extLst>
      <p:ext uri="{BB962C8B-B14F-4D97-AF65-F5344CB8AC3E}">
        <p14:creationId xmlns:p14="http://schemas.microsoft.com/office/powerpoint/2010/main" val="247767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11</a:t>
            </a:r>
            <a:r>
              <a:rPr lang="zh-CN" altLang="en-US" sz="3600"/>
              <a:t>）</a:t>
            </a:r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04E8-F864-4B5E-8912-9542FD1CF404}" type="slidenum">
              <a:rPr lang="en-US" altLang="zh-CN">
                <a:latin typeface="+mn-ea"/>
                <a:ea typeface="+mn-ea"/>
              </a:rPr>
              <a:pPr/>
              <a:t>15</a:t>
            </a:fld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有使能端   的</a:t>
            </a:r>
            <a:r>
              <a:rPr lang="en-US" altLang="zh-CN" dirty="0">
                <a:latin typeface="+mn-ea"/>
              </a:rPr>
              <a:t>2-4</a:t>
            </a:r>
            <a:r>
              <a:rPr lang="zh-CN" altLang="en-US" dirty="0">
                <a:latin typeface="+mn-ea"/>
              </a:rPr>
              <a:t>译码器</a:t>
            </a:r>
          </a:p>
          <a:p>
            <a:pPr lvl="1"/>
            <a:r>
              <a:rPr lang="zh-CN" altLang="en-US" b="1" dirty="0">
                <a:effectLst/>
                <a:latin typeface="+mn-ea"/>
              </a:rPr>
              <a:t>在普通的</a:t>
            </a:r>
            <a:r>
              <a:rPr lang="en-US" altLang="zh-CN" b="1" dirty="0">
                <a:effectLst/>
                <a:latin typeface="+mn-ea"/>
              </a:rPr>
              <a:t>2</a:t>
            </a:r>
            <a:r>
              <a:rPr lang="zh-CN" altLang="en-US" b="1" dirty="0">
                <a:effectLst/>
                <a:latin typeface="+mn-ea"/>
              </a:rPr>
              <a:t>－</a:t>
            </a:r>
            <a:r>
              <a:rPr lang="en-US" altLang="zh-CN" b="1" dirty="0">
                <a:effectLst/>
                <a:latin typeface="+mn-ea"/>
              </a:rPr>
              <a:t>4</a:t>
            </a:r>
            <a:r>
              <a:rPr lang="zh-CN" altLang="en-US" b="1" dirty="0">
                <a:effectLst/>
                <a:latin typeface="+mn-ea"/>
              </a:rPr>
              <a:t>译码器中设置使能端（</a:t>
            </a:r>
            <a:r>
              <a:rPr lang="en-US" altLang="zh-CN" b="1" dirty="0">
                <a:effectLst/>
                <a:latin typeface="+mn-ea"/>
              </a:rPr>
              <a:t>Enable</a:t>
            </a:r>
            <a:r>
              <a:rPr lang="zh-CN" altLang="en-US" b="1" dirty="0">
                <a:effectLst/>
                <a:latin typeface="+mn-ea"/>
              </a:rPr>
              <a:t>）</a:t>
            </a:r>
          </a:p>
        </p:txBody>
      </p:sp>
      <p:graphicFrame>
        <p:nvGraphicFramePr>
          <p:cNvPr id="278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794732"/>
              </p:ext>
            </p:extLst>
          </p:nvPr>
        </p:nvGraphicFramePr>
        <p:xfrm>
          <a:off x="3347864" y="1484784"/>
          <a:ext cx="400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97" name="公式" r:id="rId3" imgW="152280" imgH="215640" progId="Equation.3">
                  <p:embed/>
                </p:oleObj>
              </mc:Choice>
              <mc:Fallback>
                <p:oleObj name="公式" r:id="rId3" imgW="152280" imgH="2156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484784"/>
                        <a:ext cx="4000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8534" name="Group 6"/>
          <p:cNvGrpSpPr>
            <a:grpSpLocks/>
          </p:cNvGrpSpPr>
          <p:nvPr/>
        </p:nvGrpSpPr>
        <p:grpSpPr bwMode="auto">
          <a:xfrm>
            <a:off x="5029200" y="2895600"/>
            <a:ext cx="3480769" cy="3044825"/>
            <a:chOff x="657" y="1146"/>
            <a:chExt cx="1905" cy="1918"/>
          </a:xfrm>
        </p:grpSpPr>
        <p:sp>
          <p:nvSpPr>
            <p:cNvPr id="278535" name="Text Box 7"/>
            <p:cNvSpPr txBox="1">
              <a:spLocks noChangeArrowheads="1"/>
            </p:cNvSpPr>
            <p:nvPr/>
          </p:nvSpPr>
          <p:spPr bwMode="auto">
            <a:xfrm>
              <a:off x="1156" y="1146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功能表</a:t>
              </a:r>
            </a:p>
          </p:txBody>
        </p:sp>
        <p:sp>
          <p:nvSpPr>
            <p:cNvPr id="278536" name="Rectangle 8"/>
            <p:cNvSpPr>
              <a:spLocks noChangeArrowheads="1"/>
            </p:cNvSpPr>
            <p:nvPr/>
          </p:nvSpPr>
          <p:spPr bwMode="auto">
            <a:xfrm>
              <a:off x="1491" y="2815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1  1  1  0</a:t>
              </a:r>
            </a:p>
          </p:txBody>
        </p:sp>
        <p:sp>
          <p:nvSpPr>
            <p:cNvPr id="278537" name="Rectangle 9"/>
            <p:cNvSpPr>
              <a:spLocks noChangeArrowheads="1"/>
            </p:cNvSpPr>
            <p:nvPr/>
          </p:nvSpPr>
          <p:spPr bwMode="auto">
            <a:xfrm>
              <a:off x="657" y="2815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0  1  1</a:t>
              </a:r>
            </a:p>
          </p:txBody>
        </p:sp>
        <p:sp>
          <p:nvSpPr>
            <p:cNvPr id="278538" name="Rectangle 10"/>
            <p:cNvSpPr>
              <a:spLocks noChangeArrowheads="1"/>
            </p:cNvSpPr>
            <p:nvPr/>
          </p:nvSpPr>
          <p:spPr bwMode="auto">
            <a:xfrm>
              <a:off x="1491" y="2566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1  1  0  1</a:t>
              </a:r>
            </a:p>
          </p:txBody>
        </p:sp>
        <p:sp>
          <p:nvSpPr>
            <p:cNvPr id="278539" name="Rectangle 11"/>
            <p:cNvSpPr>
              <a:spLocks noChangeArrowheads="1"/>
            </p:cNvSpPr>
            <p:nvPr/>
          </p:nvSpPr>
          <p:spPr bwMode="auto">
            <a:xfrm>
              <a:off x="657" y="256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0  0  1</a:t>
              </a:r>
            </a:p>
          </p:txBody>
        </p:sp>
        <p:sp>
          <p:nvSpPr>
            <p:cNvPr id="278540" name="Rectangle 12"/>
            <p:cNvSpPr>
              <a:spLocks noChangeArrowheads="1"/>
            </p:cNvSpPr>
            <p:nvPr/>
          </p:nvSpPr>
          <p:spPr bwMode="auto">
            <a:xfrm>
              <a:off x="1491" y="2317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1  0  1  1</a:t>
              </a:r>
            </a:p>
          </p:txBody>
        </p:sp>
        <p:sp>
          <p:nvSpPr>
            <p:cNvPr id="278541" name="Rectangle 13"/>
            <p:cNvSpPr>
              <a:spLocks noChangeArrowheads="1"/>
            </p:cNvSpPr>
            <p:nvPr/>
          </p:nvSpPr>
          <p:spPr bwMode="auto">
            <a:xfrm>
              <a:off x="657" y="2317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0  1  0</a:t>
              </a:r>
            </a:p>
          </p:txBody>
        </p:sp>
        <p:sp>
          <p:nvSpPr>
            <p:cNvPr id="278542" name="Rectangle 14"/>
            <p:cNvSpPr>
              <a:spLocks noChangeArrowheads="1"/>
            </p:cNvSpPr>
            <p:nvPr/>
          </p:nvSpPr>
          <p:spPr bwMode="auto">
            <a:xfrm>
              <a:off x="1491" y="2068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0  1  1  1</a:t>
              </a:r>
            </a:p>
          </p:txBody>
        </p:sp>
        <p:sp>
          <p:nvSpPr>
            <p:cNvPr id="278543" name="Rectangle 15"/>
            <p:cNvSpPr>
              <a:spLocks noChangeArrowheads="1"/>
            </p:cNvSpPr>
            <p:nvPr/>
          </p:nvSpPr>
          <p:spPr bwMode="auto">
            <a:xfrm>
              <a:off x="657" y="2068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0  0  </a:t>
              </a:r>
              <a:r>
                <a:rPr lang="en-US" altLang="zh-CN" b="1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78544" name="Rectangle 16"/>
            <p:cNvSpPr>
              <a:spLocks noChangeArrowheads="1"/>
            </p:cNvSpPr>
            <p:nvPr/>
          </p:nvSpPr>
          <p:spPr bwMode="auto">
            <a:xfrm>
              <a:off x="1491" y="1819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FF"/>
                  </a:solidFill>
                  <a:latin typeface="+mn-ea"/>
                  <a:ea typeface="+mn-ea"/>
                </a:rPr>
                <a:t>1  1  1  1</a:t>
              </a:r>
              <a:endParaRPr lang="en-US" altLang="zh-CN" b="1" dirty="0">
                <a:solidFill>
                  <a:srgbClr val="CC00FF"/>
                </a:solidFill>
                <a:latin typeface="+mn-ea"/>
                <a:ea typeface="+mn-ea"/>
              </a:endParaRPr>
            </a:p>
          </p:txBody>
        </p:sp>
        <p:sp>
          <p:nvSpPr>
            <p:cNvPr id="278545" name="Rectangle 17"/>
            <p:cNvSpPr>
              <a:spLocks noChangeArrowheads="1"/>
            </p:cNvSpPr>
            <p:nvPr/>
          </p:nvSpPr>
          <p:spPr bwMode="auto">
            <a:xfrm>
              <a:off x="657" y="1819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FF"/>
                  </a:solidFill>
                  <a:latin typeface="+mn-ea"/>
                  <a:ea typeface="+mn-ea"/>
                </a:rPr>
                <a:t>1  X  </a:t>
              </a:r>
              <a:r>
                <a:rPr lang="en-US" altLang="zh-CN" b="1" dirty="0" err="1">
                  <a:solidFill>
                    <a:srgbClr val="CC00FF"/>
                  </a:solidFill>
                  <a:latin typeface="+mn-ea"/>
                  <a:ea typeface="+mn-ea"/>
                </a:rPr>
                <a:t>X</a:t>
              </a:r>
              <a:endParaRPr lang="en-US" altLang="zh-CN" b="1" dirty="0">
                <a:solidFill>
                  <a:srgbClr val="CC00FF"/>
                </a:solidFill>
                <a:latin typeface="+mn-ea"/>
                <a:ea typeface="+mn-ea"/>
              </a:endParaRPr>
            </a:p>
          </p:txBody>
        </p:sp>
        <p:sp>
          <p:nvSpPr>
            <p:cNvPr id="278546" name="Rectangle 18"/>
            <p:cNvSpPr>
              <a:spLocks noChangeArrowheads="1"/>
            </p:cNvSpPr>
            <p:nvPr/>
          </p:nvSpPr>
          <p:spPr bwMode="auto">
            <a:xfrm>
              <a:off x="1491" y="1570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Y</a:t>
              </a:r>
              <a:r>
                <a:rPr lang="en-US" altLang="zh-CN" b="1" baseline="-30000">
                  <a:latin typeface="+mn-ea"/>
                  <a:ea typeface="+mn-ea"/>
                </a:rPr>
                <a:t>0  </a:t>
              </a:r>
              <a:r>
                <a:rPr lang="en-US" altLang="zh-CN" b="1">
                  <a:latin typeface="+mn-ea"/>
                  <a:ea typeface="+mn-ea"/>
                </a:rPr>
                <a:t>Y</a:t>
              </a:r>
              <a:r>
                <a:rPr lang="en-US" altLang="zh-CN" b="1" baseline="-30000">
                  <a:latin typeface="+mn-ea"/>
                  <a:ea typeface="+mn-ea"/>
                </a:rPr>
                <a:t>1  </a:t>
              </a:r>
              <a:r>
                <a:rPr lang="en-US" altLang="zh-CN" b="1">
                  <a:latin typeface="+mn-ea"/>
                  <a:ea typeface="+mn-ea"/>
                </a:rPr>
                <a:t>Y</a:t>
              </a:r>
              <a:r>
                <a:rPr lang="en-US" altLang="zh-CN" b="1" baseline="-30000">
                  <a:latin typeface="+mn-ea"/>
                  <a:ea typeface="+mn-ea"/>
                </a:rPr>
                <a:t>2  </a:t>
              </a: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78547" name="Rectangle 19"/>
            <p:cNvSpPr>
              <a:spLocks noChangeArrowheads="1"/>
            </p:cNvSpPr>
            <p:nvPr/>
          </p:nvSpPr>
          <p:spPr bwMode="auto">
            <a:xfrm>
              <a:off x="657" y="1570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   A  B</a:t>
              </a:r>
            </a:p>
          </p:txBody>
        </p:sp>
        <p:sp>
          <p:nvSpPr>
            <p:cNvPr id="278548" name="Line 20"/>
            <p:cNvSpPr>
              <a:spLocks noChangeShapeType="1"/>
            </p:cNvSpPr>
            <p:nvPr/>
          </p:nvSpPr>
          <p:spPr bwMode="auto">
            <a:xfrm>
              <a:off x="657" y="1570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8549" name="Line 21"/>
            <p:cNvSpPr>
              <a:spLocks noChangeShapeType="1"/>
            </p:cNvSpPr>
            <p:nvPr/>
          </p:nvSpPr>
          <p:spPr bwMode="auto">
            <a:xfrm>
              <a:off x="657" y="1819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8550" name="Line 22"/>
            <p:cNvSpPr>
              <a:spLocks noChangeShapeType="1"/>
            </p:cNvSpPr>
            <p:nvPr/>
          </p:nvSpPr>
          <p:spPr bwMode="auto">
            <a:xfrm>
              <a:off x="657" y="2068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8551" name="Line 23"/>
            <p:cNvSpPr>
              <a:spLocks noChangeShapeType="1"/>
            </p:cNvSpPr>
            <p:nvPr/>
          </p:nvSpPr>
          <p:spPr bwMode="auto">
            <a:xfrm>
              <a:off x="657" y="2317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78552" name="Line 24"/>
            <p:cNvSpPr>
              <a:spLocks noChangeShapeType="1"/>
            </p:cNvSpPr>
            <p:nvPr/>
          </p:nvSpPr>
          <p:spPr bwMode="auto">
            <a:xfrm>
              <a:off x="657" y="2566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8553" name="Line 25"/>
            <p:cNvSpPr>
              <a:spLocks noChangeShapeType="1"/>
            </p:cNvSpPr>
            <p:nvPr/>
          </p:nvSpPr>
          <p:spPr bwMode="auto">
            <a:xfrm>
              <a:off x="657" y="2815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8554" name="Line 26"/>
            <p:cNvSpPr>
              <a:spLocks noChangeShapeType="1"/>
            </p:cNvSpPr>
            <p:nvPr/>
          </p:nvSpPr>
          <p:spPr bwMode="auto">
            <a:xfrm>
              <a:off x="657" y="3064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78555" name="Line 27"/>
            <p:cNvSpPr>
              <a:spLocks noChangeShapeType="1"/>
            </p:cNvSpPr>
            <p:nvPr/>
          </p:nvSpPr>
          <p:spPr bwMode="auto">
            <a:xfrm>
              <a:off x="657" y="1570"/>
              <a:ext cx="0" cy="1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8556" name="Line 28"/>
            <p:cNvSpPr>
              <a:spLocks noChangeShapeType="1"/>
            </p:cNvSpPr>
            <p:nvPr/>
          </p:nvSpPr>
          <p:spPr bwMode="auto">
            <a:xfrm>
              <a:off x="1491" y="1570"/>
              <a:ext cx="0" cy="1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8557" name="Line 29"/>
            <p:cNvSpPr>
              <a:spLocks noChangeShapeType="1"/>
            </p:cNvSpPr>
            <p:nvPr/>
          </p:nvSpPr>
          <p:spPr bwMode="auto">
            <a:xfrm>
              <a:off x="2562" y="1570"/>
              <a:ext cx="0" cy="1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8559" name="Group 31"/>
          <p:cNvGrpSpPr>
            <a:grpSpLocks/>
          </p:cNvGrpSpPr>
          <p:nvPr/>
        </p:nvGrpSpPr>
        <p:grpSpPr bwMode="auto">
          <a:xfrm>
            <a:off x="914400" y="3583161"/>
            <a:ext cx="3271838" cy="1069975"/>
            <a:chOff x="576" y="1920"/>
            <a:chExt cx="2061" cy="674"/>
          </a:xfrm>
        </p:grpSpPr>
        <p:sp>
          <p:nvSpPr>
            <p:cNvPr id="278561" name="Rectangle 33"/>
            <p:cNvSpPr>
              <a:spLocks noChangeArrowheads="1"/>
            </p:cNvSpPr>
            <p:nvPr/>
          </p:nvSpPr>
          <p:spPr bwMode="auto">
            <a:xfrm>
              <a:off x="576" y="1920"/>
              <a:ext cx="20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当   ＝</a:t>
              </a:r>
              <a: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  <a:t>0</a:t>
              </a: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，译码器使能 </a:t>
              </a:r>
            </a:p>
          </p:txBody>
        </p:sp>
        <p:sp>
          <p:nvSpPr>
            <p:cNvPr id="278564" name="Rectangle 36"/>
            <p:cNvSpPr>
              <a:spLocks noChangeArrowheads="1"/>
            </p:cNvSpPr>
            <p:nvPr/>
          </p:nvSpPr>
          <p:spPr bwMode="auto">
            <a:xfrm>
              <a:off x="576" y="2303"/>
              <a:ext cx="19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当   ＝</a:t>
              </a:r>
              <a:r>
                <a:rPr lang="en-US" altLang="zh-CN" sz="2400" b="1">
                  <a:latin typeface="华文新魏" pitchFamily="2" charset="-122"/>
                  <a:ea typeface="华文新魏" pitchFamily="2" charset="-122"/>
                </a:rPr>
                <a:t>1</a:t>
              </a: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，译码器禁止</a:t>
              </a:r>
            </a:p>
          </p:txBody>
        </p:sp>
      </p:grpSp>
      <p:graphicFrame>
        <p:nvGraphicFramePr>
          <p:cNvPr id="4823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480644"/>
              </p:ext>
            </p:extLst>
          </p:nvPr>
        </p:nvGraphicFramePr>
        <p:xfrm>
          <a:off x="1285852" y="3517132"/>
          <a:ext cx="393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98" name="公式" r:id="rId5" imgW="152280" imgH="215640" progId="Equation.3">
                  <p:embed/>
                </p:oleObj>
              </mc:Choice>
              <mc:Fallback>
                <p:oleObj name="公式" r:id="rId5" imgW="152280" imgH="2156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517132"/>
                        <a:ext cx="393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090906"/>
              </p:ext>
            </p:extLst>
          </p:nvPr>
        </p:nvGraphicFramePr>
        <p:xfrm>
          <a:off x="1285852" y="4075932"/>
          <a:ext cx="393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99" name="公式" r:id="rId6" imgW="152280" imgH="215640" progId="Equation.3">
                  <p:embed/>
                </p:oleObj>
              </mc:Choice>
              <mc:Fallback>
                <p:oleObj name="公式" r:id="rId6" imgW="152280" imgH="21564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075932"/>
                        <a:ext cx="393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362876"/>
              </p:ext>
            </p:extLst>
          </p:nvPr>
        </p:nvGraphicFramePr>
        <p:xfrm>
          <a:off x="5231843" y="3571876"/>
          <a:ext cx="276261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00" name="公式" r:id="rId7" imgW="152280" imgH="215640" progId="Equation.3">
                  <p:embed/>
                </p:oleObj>
              </mc:Choice>
              <mc:Fallback>
                <p:oleObj name="公式" r:id="rId7" imgW="152280" imgH="2156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843" y="3571876"/>
                        <a:ext cx="276261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22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73" name="Rectangle 21"/>
          <p:cNvSpPr>
            <a:spLocks noGrp="1" noChangeArrowheads="1"/>
          </p:cNvSpPr>
          <p:nvPr>
            <p:ph type="title"/>
          </p:nvPr>
        </p:nvSpPr>
        <p:spPr>
          <a:xfrm>
            <a:off x="679450" y="304800"/>
            <a:ext cx="7788275" cy="6445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12</a:t>
            </a:r>
            <a:r>
              <a:rPr lang="zh-CN" altLang="en-US" sz="3600"/>
              <a:t>）</a:t>
            </a:r>
          </a:p>
        </p:txBody>
      </p:sp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8FEA-DEDE-42ED-8AE0-F37EA762ED24}" type="slidenum">
              <a:rPr lang="en-US" altLang="zh-CN">
                <a:latin typeface="+mn-ea"/>
                <a:ea typeface="+mn-ea"/>
              </a:rPr>
              <a:pPr/>
              <a:t>16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279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427183"/>
              </p:ext>
            </p:extLst>
          </p:nvPr>
        </p:nvGraphicFramePr>
        <p:xfrm>
          <a:off x="4674860" y="2580324"/>
          <a:ext cx="174625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28" name="公式" r:id="rId3" imgW="774360" imgH="1193760" progId="Equation.3">
                  <p:embed/>
                </p:oleObj>
              </mc:Choice>
              <mc:Fallback>
                <p:oleObj name="公式" r:id="rId3" imgW="774360" imgH="11937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860" y="2580324"/>
                        <a:ext cx="1746250" cy="269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9575" name="Group 23"/>
          <p:cNvGrpSpPr>
            <a:grpSpLocks/>
          </p:cNvGrpSpPr>
          <p:nvPr/>
        </p:nvGrpSpPr>
        <p:grpSpPr bwMode="auto">
          <a:xfrm>
            <a:off x="1014413" y="2212975"/>
            <a:ext cx="3485579" cy="3044825"/>
            <a:chOff x="657" y="1146"/>
            <a:chExt cx="1905" cy="1918"/>
          </a:xfrm>
        </p:grpSpPr>
        <p:sp>
          <p:nvSpPr>
            <p:cNvPr id="279576" name="Text Box 24"/>
            <p:cNvSpPr txBox="1">
              <a:spLocks noChangeArrowheads="1"/>
            </p:cNvSpPr>
            <p:nvPr/>
          </p:nvSpPr>
          <p:spPr bwMode="auto">
            <a:xfrm>
              <a:off x="1156" y="1146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功能表</a:t>
              </a:r>
            </a:p>
          </p:txBody>
        </p:sp>
        <p:sp>
          <p:nvSpPr>
            <p:cNvPr id="279577" name="Rectangle 25"/>
            <p:cNvSpPr>
              <a:spLocks noChangeArrowheads="1"/>
            </p:cNvSpPr>
            <p:nvPr/>
          </p:nvSpPr>
          <p:spPr bwMode="auto">
            <a:xfrm>
              <a:off x="1491" y="2815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1  1  1  0</a:t>
              </a:r>
            </a:p>
          </p:txBody>
        </p:sp>
        <p:sp>
          <p:nvSpPr>
            <p:cNvPr id="279578" name="Rectangle 26"/>
            <p:cNvSpPr>
              <a:spLocks noChangeArrowheads="1"/>
            </p:cNvSpPr>
            <p:nvPr/>
          </p:nvSpPr>
          <p:spPr bwMode="auto">
            <a:xfrm>
              <a:off x="657" y="2815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0  1  1</a:t>
              </a:r>
            </a:p>
          </p:txBody>
        </p:sp>
        <p:sp>
          <p:nvSpPr>
            <p:cNvPr id="279579" name="Rectangle 27"/>
            <p:cNvSpPr>
              <a:spLocks noChangeArrowheads="1"/>
            </p:cNvSpPr>
            <p:nvPr/>
          </p:nvSpPr>
          <p:spPr bwMode="auto">
            <a:xfrm>
              <a:off x="1491" y="2566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1  1  0  1</a:t>
              </a:r>
            </a:p>
          </p:txBody>
        </p:sp>
        <p:sp>
          <p:nvSpPr>
            <p:cNvPr id="279580" name="Rectangle 28"/>
            <p:cNvSpPr>
              <a:spLocks noChangeArrowheads="1"/>
            </p:cNvSpPr>
            <p:nvPr/>
          </p:nvSpPr>
          <p:spPr bwMode="auto">
            <a:xfrm>
              <a:off x="657" y="256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0  0  1</a:t>
              </a:r>
            </a:p>
          </p:txBody>
        </p:sp>
        <p:sp>
          <p:nvSpPr>
            <p:cNvPr id="279581" name="Rectangle 29"/>
            <p:cNvSpPr>
              <a:spLocks noChangeArrowheads="1"/>
            </p:cNvSpPr>
            <p:nvPr/>
          </p:nvSpPr>
          <p:spPr bwMode="auto">
            <a:xfrm>
              <a:off x="1491" y="2317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1  0  1  1</a:t>
              </a:r>
            </a:p>
          </p:txBody>
        </p:sp>
        <p:sp>
          <p:nvSpPr>
            <p:cNvPr id="279582" name="Rectangle 30"/>
            <p:cNvSpPr>
              <a:spLocks noChangeArrowheads="1"/>
            </p:cNvSpPr>
            <p:nvPr/>
          </p:nvSpPr>
          <p:spPr bwMode="auto">
            <a:xfrm>
              <a:off x="657" y="2317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0  1  0</a:t>
              </a:r>
            </a:p>
          </p:txBody>
        </p:sp>
        <p:sp>
          <p:nvSpPr>
            <p:cNvPr id="279583" name="Rectangle 31"/>
            <p:cNvSpPr>
              <a:spLocks noChangeArrowheads="1"/>
            </p:cNvSpPr>
            <p:nvPr/>
          </p:nvSpPr>
          <p:spPr bwMode="auto">
            <a:xfrm>
              <a:off x="1491" y="2068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0  1  1  1</a:t>
              </a:r>
            </a:p>
          </p:txBody>
        </p:sp>
        <p:sp>
          <p:nvSpPr>
            <p:cNvPr id="279584" name="Rectangle 32"/>
            <p:cNvSpPr>
              <a:spLocks noChangeArrowheads="1"/>
            </p:cNvSpPr>
            <p:nvPr/>
          </p:nvSpPr>
          <p:spPr bwMode="auto">
            <a:xfrm>
              <a:off x="657" y="2068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0  0  0</a:t>
              </a:r>
            </a:p>
          </p:txBody>
        </p:sp>
        <p:sp>
          <p:nvSpPr>
            <p:cNvPr id="279585" name="Rectangle 33"/>
            <p:cNvSpPr>
              <a:spLocks noChangeArrowheads="1"/>
            </p:cNvSpPr>
            <p:nvPr/>
          </p:nvSpPr>
          <p:spPr bwMode="auto">
            <a:xfrm>
              <a:off x="1491" y="1819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CC00FF"/>
                  </a:solidFill>
                  <a:latin typeface="华文新魏" pitchFamily="2" charset="-122"/>
                  <a:ea typeface="华文新魏" pitchFamily="2" charset="-122"/>
                </a:rPr>
                <a:t>1  1  1  1</a:t>
              </a:r>
            </a:p>
          </p:txBody>
        </p:sp>
        <p:sp>
          <p:nvSpPr>
            <p:cNvPr id="279586" name="Rectangle 34"/>
            <p:cNvSpPr>
              <a:spLocks noChangeArrowheads="1"/>
            </p:cNvSpPr>
            <p:nvPr/>
          </p:nvSpPr>
          <p:spPr bwMode="auto">
            <a:xfrm>
              <a:off x="657" y="1819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CC00FF"/>
                  </a:solidFill>
                  <a:latin typeface="华文新魏" pitchFamily="2" charset="-122"/>
                  <a:ea typeface="华文新魏" pitchFamily="2" charset="-122"/>
                </a:rPr>
                <a:t>1  X  </a:t>
              </a:r>
              <a:r>
                <a:rPr lang="en-US" altLang="zh-CN" b="1" dirty="0" err="1">
                  <a:solidFill>
                    <a:srgbClr val="CC00FF"/>
                  </a:solidFill>
                  <a:latin typeface="华文新魏" pitchFamily="2" charset="-122"/>
                  <a:ea typeface="华文新魏" pitchFamily="2" charset="-122"/>
                </a:rPr>
                <a:t>X</a:t>
              </a:r>
              <a:endParaRPr lang="en-US" altLang="zh-CN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87" name="Rectangle 35"/>
            <p:cNvSpPr>
              <a:spLocks noChangeArrowheads="1"/>
            </p:cNvSpPr>
            <p:nvPr/>
          </p:nvSpPr>
          <p:spPr bwMode="auto">
            <a:xfrm>
              <a:off x="1491" y="1527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="1" baseline="-30000" dirty="0">
                  <a:latin typeface="华文新魏" pitchFamily="2" charset="-122"/>
                  <a:ea typeface="华文新魏" pitchFamily="2" charset="-122"/>
                </a:rPr>
                <a:t>0  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="1" baseline="-30000" dirty="0">
                  <a:latin typeface="华文新魏" pitchFamily="2" charset="-122"/>
                  <a:ea typeface="华文新魏" pitchFamily="2" charset="-122"/>
                </a:rPr>
                <a:t>1  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="1" baseline="-30000" dirty="0">
                  <a:latin typeface="华文新魏" pitchFamily="2" charset="-122"/>
                  <a:ea typeface="华文新魏" pitchFamily="2" charset="-122"/>
                </a:rPr>
                <a:t>2  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="1" baseline="-30000" dirty="0">
                  <a:latin typeface="华文新魏" pitchFamily="2" charset="-122"/>
                  <a:ea typeface="华文新魏" pitchFamily="2" charset="-122"/>
                </a:rPr>
                <a:t>3</a:t>
              </a:r>
            </a:p>
          </p:txBody>
        </p:sp>
        <p:sp>
          <p:nvSpPr>
            <p:cNvPr id="279588" name="Rectangle 36"/>
            <p:cNvSpPr>
              <a:spLocks noChangeArrowheads="1"/>
            </p:cNvSpPr>
            <p:nvPr/>
          </p:nvSpPr>
          <p:spPr bwMode="auto">
            <a:xfrm>
              <a:off x="657" y="1570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   A  B</a:t>
              </a:r>
            </a:p>
          </p:txBody>
        </p:sp>
        <p:sp>
          <p:nvSpPr>
            <p:cNvPr id="279589" name="Line 37"/>
            <p:cNvSpPr>
              <a:spLocks noChangeShapeType="1"/>
            </p:cNvSpPr>
            <p:nvPr/>
          </p:nvSpPr>
          <p:spPr bwMode="auto">
            <a:xfrm>
              <a:off x="657" y="1570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0" name="Line 38"/>
            <p:cNvSpPr>
              <a:spLocks noChangeShapeType="1"/>
            </p:cNvSpPr>
            <p:nvPr/>
          </p:nvSpPr>
          <p:spPr bwMode="auto">
            <a:xfrm>
              <a:off x="657" y="1819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1" name="Line 39"/>
            <p:cNvSpPr>
              <a:spLocks noChangeShapeType="1"/>
            </p:cNvSpPr>
            <p:nvPr/>
          </p:nvSpPr>
          <p:spPr bwMode="auto">
            <a:xfrm>
              <a:off x="657" y="2068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2" name="Line 40"/>
            <p:cNvSpPr>
              <a:spLocks noChangeShapeType="1"/>
            </p:cNvSpPr>
            <p:nvPr/>
          </p:nvSpPr>
          <p:spPr bwMode="auto">
            <a:xfrm>
              <a:off x="657" y="2317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3" name="Line 41"/>
            <p:cNvSpPr>
              <a:spLocks noChangeShapeType="1"/>
            </p:cNvSpPr>
            <p:nvPr/>
          </p:nvSpPr>
          <p:spPr bwMode="auto">
            <a:xfrm>
              <a:off x="657" y="2566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4" name="Line 42"/>
            <p:cNvSpPr>
              <a:spLocks noChangeShapeType="1"/>
            </p:cNvSpPr>
            <p:nvPr/>
          </p:nvSpPr>
          <p:spPr bwMode="auto">
            <a:xfrm>
              <a:off x="657" y="2815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5" name="Line 43"/>
            <p:cNvSpPr>
              <a:spLocks noChangeShapeType="1"/>
            </p:cNvSpPr>
            <p:nvPr/>
          </p:nvSpPr>
          <p:spPr bwMode="auto">
            <a:xfrm>
              <a:off x="657" y="3064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6" name="Line 44"/>
            <p:cNvSpPr>
              <a:spLocks noChangeShapeType="1"/>
            </p:cNvSpPr>
            <p:nvPr/>
          </p:nvSpPr>
          <p:spPr bwMode="auto">
            <a:xfrm>
              <a:off x="657" y="1570"/>
              <a:ext cx="0" cy="1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7" name="Line 45"/>
            <p:cNvSpPr>
              <a:spLocks noChangeShapeType="1"/>
            </p:cNvSpPr>
            <p:nvPr/>
          </p:nvSpPr>
          <p:spPr bwMode="auto">
            <a:xfrm>
              <a:off x="1491" y="1570"/>
              <a:ext cx="0" cy="1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8" name="Line 46"/>
            <p:cNvSpPr>
              <a:spLocks noChangeShapeType="1"/>
            </p:cNvSpPr>
            <p:nvPr/>
          </p:nvSpPr>
          <p:spPr bwMode="auto">
            <a:xfrm>
              <a:off x="2562" y="1570"/>
              <a:ext cx="0" cy="1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279600" name="Group 48"/>
          <p:cNvGrpSpPr>
            <a:grpSpLocks/>
          </p:cNvGrpSpPr>
          <p:nvPr/>
        </p:nvGrpSpPr>
        <p:grpSpPr bwMode="auto">
          <a:xfrm>
            <a:off x="609600" y="1203325"/>
            <a:ext cx="8153400" cy="4664075"/>
            <a:chOff x="384" y="758"/>
            <a:chExt cx="5136" cy="2938"/>
          </a:xfrm>
        </p:grpSpPr>
        <p:sp>
          <p:nvSpPr>
            <p:cNvPr id="279601" name="Rectangle 49"/>
            <p:cNvSpPr>
              <a:spLocks noChangeArrowheads="1"/>
            </p:cNvSpPr>
            <p:nvPr/>
          </p:nvSpPr>
          <p:spPr bwMode="auto">
            <a:xfrm>
              <a:off x="384" y="768"/>
              <a:ext cx="5136" cy="2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zh-CN" altLang="en-US" sz="3200" b="1" dirty="0">
                  <a:latin typeface="+mn-ea"/>
                  <a:ea typeface="+mn-ea"/>
                </a:rPr>
                <a:t>有使能端   的</a:t>
              </a:r>
              <a:r>
                <a:rPr lang="en-US" altLang="zh-CN" sz="3200" b="1" dirty="0">
                  <a:latin typeface="+mn-ea"/>
                  <a:ea typeface="+mn-ea"/>
                </a:rPr>
                <a:t>2-4</a:t>
              </a:r>
              <a:r>
                <a:rPr lang="zh-CN" altLang="en-US" sz="3200" b="1" dirty="0">
                  <a:latin typeface="+mn-ea"/>
                  <a:ea typeface="+mn-ea"/>
                </a:rPr>
                <a:t>译码器</a:t>
              </a:r>
            </a:p>
          </p:txBody>
        </p:sp>
        <p:graphicFrame>
          <p:nvGraphicFramePr>
            <p:cNvPr id="279602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9141562"/>
                </p:ext>
              </p:extLst>
            </p:nvPr>
          </p:nvGraphicFramePr>
          <p:xfrm>
            <a:off x="1766" y="758"/>
            <a:ext cx="25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29" name="公式" r:id="rId5" imgW="152280" imgH="215640" progId="Equation.3">
                    <p:embed/>
                  </p:oleObj>
                </mc:Choice>
                <mc:Fallback>
                  <p:oleObj name="公式" r:id="rId5" imgW="152280" imgH="21564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758"/>
                          <a:ext cx="25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29191"/>
              </p:ext>
            </p:extLst>
          </p:nvPr>
        </p:nvGraphicFramePr>
        <p:xfrm>
          <a:off x="1215554" y="2861117"/>
          <a:ext cx="299200" cy="42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30" name="公式" r:id="rId7" imgW="152280" imgH="215640" progId="Equation.3">
                  <p:embed/>
                </p:oleObj>
              </mc:Choice>
              <mc:Fallback>
                <p:oleObj name="公式" r:id="rId7" imgW="152280" imgH="2156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554" y="2861117"/>
                        <a:ext cx="299200" cy="423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443663" y="2276475"/>
            <a:ext cx="2303462" cy="2730501"/>
            <a:chOff x="6443663" y="2276475"/>
            <a:chExt cx="2303462" cy="2730501"/>
          </a:xfrm>
        </p:grpSpPr>
        <p:grpSp>
          <p:nvGrpSpPr>
            <p:cNvPr id="279555" name="Group 3"/>
            <p:cNvGrpSpPr>
              <a:grpSpLocks/>
            </p:cNvGrpSpPr>
            <p:nvPr/>
          </p:nvGrpSpPr>
          <p:grpSpPr bwMode="auto">
            <a:xfrm>
              <a:off x="6443663" y="2276475"/>
              <a:ext cx="2303462" cy="2730501"/>
              <a:chOff x="4059" y="1434"/>
              <a:chExt cx="1451" cy="1720"/>
            </a:xfrm>
          </p:grpSpPr>
          <p:grpSp>
            <p:nvGrpSpPr>
              <p:cNvPr id="279556" name="Group 4"/>
              <p:cNvGrpSpPr>
                <a:grpSpLocks/>
              </p:cNvGrpSpPr>
              <p:nvPr/>
            </p:nvGrpSpPr>
            <p:grpSpPr bwMode="auto">
              <a:xfrm>
                <a:off x="4149" y="1888"/>
                <a:ext cx="1044" cy="1266"/>
                <a:chOff x="4149" y="1888"/>
                <a:chExt cx="1044" cy="1266"/>
              </a:xfrm>
            </p:grpSpPr>
            <p:sp>
              <p:nvSpPr>
                <p:cNvPr id="279557" name="Rectangle 5"/>
                <p:cNvSpPr>
                  <a:spLocks noChangeArrowheads="1"/>
                </p:cNvSpPr>
                <p:nvPr/>
              </p:nvSpPr>
              <p:spPr bwMode="auto">
                <a:xfrm>
                  <a:off x="4331" y="1888"/>
                  <a:ext cx="681" cy="12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79558" name="Line 6"/>
                <p:cNvSpPr>
                  <a:spLocks noChangeShapeType="1"/>
                </p:cNvSpPr>
                <p:nvPr/>
              </p:nvSpPr>
              <p:spPr bwMode="auto">
                <a:xfrm>
                  <a:off x="4149" y="2115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79559" name="Line 7"/>
                <p:cNvSpPr>
                  <a:spLocks noChangeShapeType="1"/>
                </p:cNvSpPr>
                <p:nvPr/>
              </p:nvSpPr>
              <p:spPr bwMode="auto">
                <a:xfrm>
                  <a:off x="4150" y="2886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79560" name="Line 8"/>
                <p:cNvSpPr>
                  <a:spLocks noChangeShapeType="1"/>
                </p:cNvSpPr>
                <p:nvPr/>
              </p:nvSpPr>
              <p:spPr bwMode="auto">
                <a:xfrm>
                  <a:off x="5011" y="2024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79561" name="Line 9"/>
                <p:cNvSpPr>
                  <a:spLocks noChangeShapeType="1"/>
                </p:cNvSpPr>
                <p:nvPr/>
              </p:nvSpPr>
              <p:spPr bwMode="auto">
                <a:xfrm>
                  <a:off x="5011" y="2341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79562" name="Line 10"/>
                <p:cNvSpPr>
                  <a:spLocks noChangeShapeType="1"/>
                </p:cNvSpPr>
                <p:nvPr/>
              </p:nvSpPr>
              <p:spPr bwMode="auto">
                <a:xfrm>
                  <a:off x="5011" y="2659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79563" name="Line 11"/>
                <p:cNvSpPr>
                  <a:spLocks noChangeShapeType="1"/>
                </p:cNvSpPr>
                <p:nvPr/>
              </p:nvSpPr>
              <p:spPr bwMode="auto">
                <a:xfrm>
                  <a:off x="5011" y="2976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79564" name="Rectangle 12"/>
                <p:cNvSpPr>
                  <a:spLocks noChangeArrowheads="1"/>
                </p:cNvSpPr>
                <p:nvPr/>
              </p:nvSpPr>
              <p:spPr bwMode="auto">
                <a:xfrm>
                  <a:off x="4739" y="1888"/>
                  <a:ext cx="30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华文新魏" pitchFamily="2" charset="-122"/>
                      <a:ea typeface="华文新魏" pitchFamily="2" charset="-122"/>
                      <a:cs typeface="Times New Roman" pitchFamily="18" charset="0"/>
                    </a:rPr>
                    <a:t>Y</a:t>
                  </a:r>
                  <a:r>
                    <a:rPr lang="en-US" altLang="zh-CN" baseline="-30000" dirty="0">
                      <a:latin typeface="华文新魏" pitchFamily="2" charset="-122"/>
                      <a:ea typeface="华文新魏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79565" name="Line 13"/>
                <p:cNvSpPr>
                  <a:spLocks noChangeShapeType="1"/>
                </p:cNvSpPr>
                <p:nvPr/>
              </p:nvSpPr>
              <p:spPr bwMode="auto">
                <a:xfrm>
                  <a:off x="4150" y="2523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79566" name="Rectangle 14"/>
                <p:cNvSpPr>
                  <a:spLocks noChangeArrowheads="1"/>
                </p:cNvSpPr>
                <p:nvPr/>
              </p:nvSpPr>
              <p:spPr bwMode="auto">
                <a:xfrm>
                  <a:off x="4740" y="2205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华文新魏" pitchFamily="2" charset="-122"/>
                      <a:ea typeface="华文新魏" pitchFamily="2" charset="-122"/>
                      <a:cs typeface="Times New Roman" pitchFamily="18" charset="0"/>
                    </a:rPr>
                    <a:t>Y</a:t>
                  </a:r>
                  <a:r>
                    <a:rPr lang="en-US" altLang="zh-CN" baseline="-30000">
                      <a:latin typeface="华文新魏" pitchFamily="2" charset="-122"/>
                      <a:ea typeface="华文新魏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79567" name="Rectangle 15"/>
                <p:cNvSpPr>
                  <a:spLocks noChangeArrowheads="1"/>
                </p:cNvSpPr>
                <p:nvPr/>
              </p:nvSpPr>
              <p:spPr bwMode="auto">
                <a:xfrm>
                  <a:off x="4740" y="2523"/>
                  <a:ext cx="30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华文新魏" pitchFamily="2" charset="-122"/>
                      <a:ea typeface="华文新魏" pitchFamily="2" charset="-122"/>
                      <a:cs typeface="Times New Roman" pitchFamily="18" charset="0"/>
                    </a:rPr>
                    <a:t>Y</a:t>
                  </a:r>
                  <a:r>
                    <a:rPr lang="en-US" altLang="zh-CN" baseline="-30000">
                      <a:latin typeface="华文新魏" pitchFamily="2" charset="-122"/>
                      <a:ea typeface="华文新魏" pitchFamily="2" charset="-122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79568" name="Rectangle 16"/>
                <p:cNvSpPr>
                  <a:spLocks noChangeArrowheads="1"/>
                </p:cNvSpPr>
                <p:nvPr/>
              </p:nvSpPr>
              <p:spPr bwMode="auto">
                <a:xfrm>
                  <a:off x="4740" y="2863"/>
                  <a:ext cx="30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华文新魏" pitchFamily="2" charset="-122"/>
                      <a:ea typeface="华文新魏" pitchFamily="2" charset="-122"/>
                      <a:cs typeface="Times New Roman" pitchFamily="18" charset="0"/>
                    </a:rPr>
                    <a:t>Y</a:t>
                  </a:r>
                  <a:r>
                    <a:rPr lang="en-US" altLang="zh-CN" baseline="-30000">
                      <a:latin typeface="华文新魏" pitchFamily="2" charset="-122"/>
                      <a:ea typeface="华文新魏" pitchFamily="2" charset="-122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7956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32" y="2024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华文新魏" pitchFamily="2" charset="-122"/>
                      <a:ea typeface="华文新魏" pitchFamily="2" charset="-122"/>
                    </a:rPr>
                    <a:t>A</a:t>
                  </a:r>
                </a:p>
              </p:txBody>
            </p:sp>
            <p:sp>
              <p:nvSpPr>
                <p:cNvPr id="27957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332" y="2428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>
                      <a:latin typeface="华文新魏" pitchFamily="2" charset="-122"/>
                      <a:ea typeface="华文新魏" pitchFamily="2" charset="-122"/>
                    </a:rPr>
                    <a:t>B</a:t>
                  </a:r>
                </a:p>
              </p:txBody>
            </p:sp>
          </p:grpSp>
          <p:sp>
            <p:nvSpPr>
              <p:cNvPr id="279572" name="Text Box 20"/>
              <p:cNvSpPr txBox="1">
                <a:spLocks noChangeArrowheads="1"/>
              </p:cNvSpPr>
              <p:nvPr/>
            </p:nvSpPr>
            <p:spPr bwMode="auto">
              <a:xfrm>
                <a:off x="4059" y="1434"/>
                <a:ext cx="1451" cy="5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华文新魏" pitchFamily="2" charset="-122"/>
                    <a:ea typeface="华文新魏" pitchFamily="2" charset="-122"/>
                  </a:rPr>
                  <a:t>逻辑示意图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1800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graphicFrame>
          <p:nvGraphicFramePr>
            <p:cNvPr id="54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6893215"/>
                </p:ext>
              </p:extLst>
            </p:nvPr>
          </p:nvGraphicFramePr>
          <p:xfrm>
            <a:off x="6929454" y="4339945"/>
            <a:ext cx="322734" cy="457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31" name="公式" r:id="rId8" imgW="152280" imgH="215640" progId="Equation.3">
                    <p:embed/>
                  </p:oleObj>
                </mc:Choice>
                <mc:Fallback>
                  <p:oleObj name="公式" r:id="rId8" imgW="152280" imgH="21564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9454" y="4339945"/>
                          <a:ext cx="322734" cy="457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3369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13</a:t>
            </a:r>
            <a:r>
              <a:rPr lang="zh-CN" altLang="en-US" sz="3600"/>
              <a:t>）</a:t>
            </a:r>
          </a:p>
        </p:txBody>
      </p:sp>
      <p:sp>
        <p:nvSpPr>
          <p:cNvPr id="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5776-D27C-4F99-9E57-F38B6CC6A171}" type="slidenum">
              <a:rPr lang="en-US" altLang="zh-CN">
                <a:latin typeface="+mn-ea"/>
                <a:ea typeface="+mn-ea"/>
              </a:rPr>
              <a:pPr/>
              <a:t>17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80579" name="Group 3"/>
          <p:cNvGrpSpPr>
            <a:grpSpLocks/>
          </p:cNvGrpSpPr>
          <p:nvPr/>
        </p:nvGrpSpPr>
        <p:grpSpPr bwMode="auto">
          <a:xfrm>
            <a:off x="3733800" y="2286000"/>
            <a:ext cx="4953000" cy="3962400"/>
            <a:chOff x="2352" y="1440"/>
            <a:chExt cx="3120" cy="2496"/>
          </a:xfrm>
        </p:grpSpPr>
        <p:sp>
          <p:nvSpPr>
            <p:cNvPr id="280580" name="Text Box 4"/>
            <p:cNvSpPr txBox="1">
              <a:spLocks noChangeArrowheads="1"/>
            </p:cNvSpPr>
            <p:nvPr/>
          </p:nvSpPr>
          <p:spPr bwMode="auto">
            <a:xfrm>
              <a:off x="3431" y="3244"/>
              <a:ext cx="1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280581" name="Rectangle 5"/>
            <p:cNvSpPr>
              <a:spLocks noChangeArrowheads="1"/>
            </p:cNvSpPr>
            <p:nvPr/>
          </p:nvSpPr>
          <p:spPr bwMode="auto">
            <a:xfrm>
              <a:off x="2544" y="1440"/>
              <a:ext cx="2569" cy="2496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0582" name="Group 6"/>
            <p:cNvGrpSpPr>
              <a:grpSpLocks/>
            </p:cNvGrpSpPr>
            <p:nvPr/>
          </p:nvGrpSpPr>
          <p:grpSpPr bwMode="auto">
            <a:xfrm>
              <a:off x="3270" y="1855"/>
              <a:ext cx="303" cy="325"/>
              <a:chOff x="1020" y="1706"/>
              <a:chExt cx="317" cy="363"/>
            </a:xfrm>
          </p:grpSpPr>
          <p:sp>
            <p:nvSpPr>
              <p:cNvPr id="280583" name="Rectangle 7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584" name="Oval 8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80585" name="Group 9"/>
            <p:cNvGrpSpPr>
              <a:grpSpLocks/>
            </p:cNvGrpSpPr>
            <p:nvPr/>
          </p:nvGrpSpPr>
          <p:grpSpPr bwMode="auto">
            <a:xfrm>
              <a:off x="4755" y="1596"/>
              <a:ext cx="303" cy="326"/>
              <a:chOff x="1020" y="1706"/>
              <a:chExt cx="317" cy="363"/>
            </a:xfrm>
          </p:grpSpPr>
          <p:sp>
            <p:nvSpPr>
              <p:cNvPr id="280586" name="Rectangle 10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587" name="Oval 11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0588" name="Line 12"/>
            <p:cNvSpPr>
              <a:spLocks noChangeShapeType="1"/>
            </p:cNvSpPr>
            <p:nvPr/>
          </p:nvSpPr>
          <p:spPr bwMode="auto">
            <a:xfrm>
              <a:off x="3578" y="2000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589" name="Line 13"/>
            <p:cNvSpPr>
              <a:spLocks noChangeShapeType="1"/>
            </p:cNvSpPr>
            <p:nvPr/>
          </p:nvSpPr>
          <p:spPr bwMode="auto">
            <a:xfrm flipH="1">
              <a:off x="3188" y="1695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590" name="Line 14"/>
            <p:cNvSpPr>
              <a:spLocks noChangeShapeType="1"/>
            </p:cNvSpPr>
            <p:nvPr/>
          </p:nvSpPr>
          <p:spPr bwMode="auto">
            <a:xfrm flipH="1">
              <a:off x="3968" y="2255"/>
              <a:ext cx="7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591" name="Line 15"/>
            <p:cNvSpPr>
              <a:spLocks noChangeShapeType="1"/>
            </p:cNvSpPr>
            <p:nvPr/>
          </p:nvSpPr>
          <p:spPr bwMode="auto">
            <a:xfrm flipH="1" flipV="1">
              <a:off x="4176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592" name="Line 16"/>
            <p:cNvSpPr>
              <a:spLocks noChangeShapeType="1"/>
            </p:cNvSpPr>
            <p:nvPr/>
          </p:nvSpPr>
          <p:spPr bwMode="auto">
            <a:xfrm flipH="1" flipV="1">
              <a:off x="4032" y="3456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593" name="Line 17"/>
            <p:cNvSpPr>
              <a:spLocks noChangeShapeType="1"/>
            </p:cNvSpPr>
            <p:nvPr/>
          </p:nvSpPr>
          <p:spPr bwMode="auto">
            <a:xfrm flipH="1" flipV="1">
              <a:off x="4320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594" name="Line 18"/>
            <p:cNvSpPr>
              <a:spLocks noChangeShapeType="1"/>
            </p:cNvSpPr>
            <p:nvPr/>
          </p:nvSpPr>
          <p:spPr bwMode="auto">
            <a:xfrm flipH="1" flipV="1">
              <a:off x="3744" y="3552"/>
              <a:ext cx="10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595" name="Line 19"/>
            <p:cNvSpPr>
              <a:spLocks noChangeShapeType="1"/>
            </p:cNvSpPr>
            <p:nvPr/>
          </p:nvSpPr>
          <p:spPr bwMode="auto">
            <a:xfrm>
              <a:off x="5059" y="1769"/>
              <a:ext cx="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596" name="Line 20"/>
            <p:cNvSpPr>
              <a:spLocks noChangeShapeType="1"/>
            </p:cNvSpPr>
            <p:nvPr/>
          </p:nvSpPr>
          <p:spPr bwMode="auto">
            <a:xfrm flipH="1">
              <a:off x="2352" y="2027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0597" name="Group 21"/>
            <p:cNvGrpSpPr>
              <a:grpSpLocks/>
            </p:cNvGrpSpPr>
            <p:nvPr/>
          </p:nvGrpSpPr>
          <p:grpSpPr bwMode="auto">
            <a:xfrm>
              <a:off x="3270" y="2586"/>
              <a:ext cx="303" cy="326"/>
              <a:chOff x="1020" y="1706"/>
              <a:chExt cx="317" cy="363"/>
            </a:xfrm>
          </p:grpSpPr>
          <p:sp>
            <p:nvSpPr>
              <p:cNvPr id="280598" name="Rectangle 22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599" name="Oval 23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0600" name="Line 24"/>
            <p:cNvSpPr>
              <a:spLocks noChangeShapeType="1"/>
            </p:cNvSpPr>
            <p:nvPr/>
          </p:nvSpPr>
          <p:spPr bwMode="auto">
            <a:xfrm flipV="1">
              <a:off x="3168" y="23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01" name="Line 25"/>
            <p:cNvSpPr>
              <a:spLocks noChangeShapeType="1"/>
            </p:cNvSpPr>
            <p:nvPr/>
          </p:nvSpPr>
          <p:spPr bwMode="auto">
            <a:xfrm flipH="1">
              <a:off x="2352" y="2758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80602" name="Object 26"/>
            <p:cNvGraphicFramePr>
              <a:graphicFrameLocks noChangeAspect="1"/>
            </p:cNvGraphicFramePr>
            <p:nvPr/>
          </p:nvGraphicFramePr>
          <p:xfrm>
            <a:off x="2949" y="1769"/>
            <a:ext cx="21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51" name="Equation" r:id="rId3" imgW="190440" imgH="253800" progId="Equation.3">
                    <p:embed/>
                  </p:oleObj>
                </mc:Choice>
                <mc:Fallback>
                  <p:oleObj name="Equation" r:id="rId3" imgW="190440" imgH="25380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" y="1769"/>
                          <a:ext cx="21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0603" name="Object 27"/>
            <p:cNvGraphicFramePr>
              <a:graphicFrameLocks noChangeAspect="1"/>
            </p:cNvGraphicFramePr>
            <p:nvPr/>
          </p:nvGraphicFramePr>
          <p:xfrm>
            <a:off x="2949" y="2500"/>
            <a:ext cx="21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52" name="Equation" r:id="rId5" imgW="190440" imgH="253800" progId="Equation.3">
                    <p:embed/>
                  </p:oleObj>
                </mc:Choice>
                <mc:Fallback>
                  <p:oleObj name="Equation" r:id="rId5" imgW="190440" imgH="25380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" y="2500"/>
                          <a:ext cx="218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0604" name="Text Box 28"/>
            <p:cNvSpPr txBox="1">
              <a:spLocks noChangeArrowheads="1"/>
            </p:cNvSpPr>
            <p:nvPr/>
          </p:nvSpPr>
          <p:spPr bwMode="auto">
            <a:xfrm>
              <a:off x="2352" y="1746"/>
              <a:ext cx="1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80605" name="Text Box 29"/>
            <p:cNvSpPr txBox="1">
              <a:spLocks noChangeArrowheads="1"/>
            </p:cNvSpPr>
            <p:nvPr/>
          </p:nvSpPr>
          <p:spPr bwMode="auto">
            <a:xfrm>
              <a:off x="2352" y="2510"/>
              <a:ext cx="1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80606" name="Line 30"/>
            <p:cNvSpPr>
              <a:spLocks noChangeShapeType="1"/>
            </p:cNvSpPr>
            <p:nvPr/>
          </p:nvSpPr>
          <p:spPr bwMode="auto">
            <a:xfrm flipH="1">
              <a:off x="4176" y="1680"/>
              <a:ext cx="0" cy="1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07" name="Line 31"/>
            <p:cNvSpPr>
              <a:spLocks noChangeShapeType="1"/>
            </p:cNvSpPr>
            <p:nvPr/>
          </p:nvSpPr>
          <p:spPr bwMode="auto">
            <a:xfrm flipH="1" flipV="1">
              <a:off x="4416" y="1776"/>
              <a:ext cx="0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08" name="Line 32"/>
            <p:cNvSpPr>
              <a:spLocks noChangeShapeType="1"/>
            </p:cNvSpPr>
            <p:nvPr/>
          </p:nvSpPr>
          <p:spPr bwMode="auto">
            <a:xfrm>
              <a:off x="4416" y="17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09" name="Line 33"/>
            <p:cNvSpPr>
              <a:spLocks noChangeShapeType="1"/>
            </p:cNvSpPr>
            <p:nvPr/>
          </p:nvSpPr>
          <p:spPr bwMode="auto">
            <a:xfrm>
              <a:off x="4023" y="2000"/>
              <a:ext cx="0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0" name="Line 34"/>
            <p:cNvSpPr>
              <a:spLocks noChangeShapeType="1"/>
            </p:cNvSpPr>
            <p:nvPr/>
          </p:nvSpPr>
          <p:spPr bwMode="auto">
            <a:xfrm>
              <a:off x="4023" y="225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1" name="Line 35"/>
            <p:cNvSpPr>
              <a:spLocks noChangeShapeType="1"/>
            </p:cNvSpPr>
            <p:nvPr/>
          </p:nvSpPr>
          <p:spPr bwMode="auto">
            <a:xfrm flipH="1" flipV="1">
              <a:off x="4023" y="2306"/>
              <a:ext cx="9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2" name="Line 36"/>
            <p:cNvSpPr>
              <a:spLocks noChangeShapeType="1"/>
            </p:cNvSpPr>
            <p:nvPr/>
          </p:nvSpPr>
          <p:spPr bwMode="auto">
            <a:xfrm>
              <a:off x="3745" y="2764"/>
              <a:ext cx="0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3" name="Line 37"/>
            <p:cNvSpPr>
              <a:spLocks noChangeShapeType="1"/>
            </p:cNvSpPr>
            <p:nvPr/>
          </p:nvSpPr>
          <p:spPr bwMode="auto">
            <a:xfrm flipV="1">
              <a:off x="3744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4" name="Line 38"/>
            <p:cNvSpPr>
              <a:spLocks noChangeShapeType="1"/>
            </p:cNvSpPr>
            <p:nvPr/>
          </p:nvSpPr>
          <p:spPr bwMode="auto">
            <a:xfrm flipV="1">
              <a:off x="3744" y="3019"/>
              <a:ext cx="1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5" name="Line 39"/>
            <p:cNvSpPr>
              <a:spLocks noChangeShapeType="1"/>
            </p:cNvSpPr>
            <p:nvPr/>
          </p:nvSpPr>
          <p:spPr bwMode="auto">
            <a:xfrm>
              <a:off x="3188" y="1695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6" name="Oval 40"/>
            <p:cNvSpPr>
              <a:spLocks noChangeArrowheads="1"/>
            </p:cNvSpPr>
            <p:nvPr/>
          </p:nvSpPr>
          <p:spPr bwMode="auto">
            <a:xfrm>
              <a:off x="3132" y="1983"/>
              <a:ext cx="92" cy="8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7" name="Oval 41"/>
            <p:cNvSpPr>
              <a:spLocks noChangeArrowheads="1"/>
            </p:cNvSpPr>
            <p:nvPr/>
          </p:nvSpPr>
          <p:spPr bwMode="auto">
            <a:xfrm>
              <a:off x="3132" y="2716"/>
              <a:ext cx="92" cy="8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8" name="Oval 42"/>
            <p:cNvSpPr>
              <a:spLocks noChangeArrowheads="1"/>
            </p:cNvSpPr>
            <p:nvPr/>
          </p:nvSpPr>
          <p:spPr bwMode="auto">
            <a:xfrm>
              <a:off x="4128" y="1680"/>
              <a:ext cx="91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9" name="Oval 43"/>
            <p:cNvSpPr>
              <a:spLocks noChangeArrowheads="1"/>
            </p:cNvSpPr>
            <p:nvPr/>
          </p:nvSpPr>
          <p:spPr bwMode="auto">
            <a:xfrm>
              <a:off x="4368" y="2304"/>
              <a:ext cx="92" cy="8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20" name="Oval 44"/>
            <p:cNvSpPr>
              <a:spLocks noChangeArrowheads="1"/>
            </p:cNvSpPr>
            <p:nvPr/>
          </p:nvSpPr>
          <p:spPr bwMode="auto">
            <a:xfrm>
              <a:off x="3968" y="2204"/>
              <a:ext cx="91" cy="8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21" name="Oval 45"/>
            <p:cNvSpPr>
              <a:spLocks noChangeArrowheads="1"/>
            </p:cNvSpPr>
            <p:nvPr/>
          </p:nvSpPr>
          <p:spPr bwMode="auto">
            <a:xfrm>
              <a:off x="3696" y="2928"/>
              <a:ext cx="92" cy="8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0622" name="Group 46"/>
            <p:cNvGrpSpPr>
              <a:grpSpLocks/>
            </p:cNvGrpSpPr>
            <p:nvPr/>
          </p:nvGrpSpPr>
          <p:grpSpPr bwMode="auto">
            <a:xfrm>
              <a:off x="4752" y="2208"/>
              <a:ext cx="303" cy="326"/>
              <a:chOff x="1020" y="1706"/>
              <a:chExt cx="317" cy="363"/>
            </a:xfrm>
          </p:grpSpPr>
          <p:sp>
            <p:nvSpPr>
              <p:cNvPr id="280623" name="Rectangle 47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24" name="Oval 48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0625" name="Line 49"/>
            <p:cNvSpPr>
              <a:spLocks noChangeShapeType="1"/>
            </p:cNvSpPr>
            <p:nvPr/>
          </p:nvSpPr>
          <p:spPr bwMode="auto">
            <a:xfrm>
              <a:off x="5059" y="2371"/>
              <a:ext cx="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0626" name="Group 50"/>
            <p:cNvGrpSpPr>
              <a:grpSpLocks/>
            </p:cNvGrpSpPr>
            <p:nvPr/>
          </p:nvGrpSpPr>
          <p:grpSpPr bwMode="auto">
            <a:xfrm>
              <a:off x="4752" y="2802"/>
              <a:ext cx="289" cy="324"/>
              <a:chOff x="1020" y="1706"/>
              <a:chExt cx="317" cy="363"/>
            </a:xfrm>
          </p:grpSpPr>
          <p:sp>
            <p:nvSpPr>
              <p:cNvPr id="280627" name="Rectangle 51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28" name="Oval 52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0629" name="Line 53"/>
            <p:cNvSpPr>
              <a:spLocks noChangeShapeType="1"/>
            </p:cNvSpPr>
            <p:nvPr/>
          </p:nvSpPr>
          <p:spPr bwMode="auto">
            <a:xfrm>
              <a:off x="5043" y="2973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0630" name="Group 54"/>
            <p:cNvGrpSpPr>
              <a:grpSpLocks/>
            </p:cNvGrpSpPr>
            <p:nvPr/>
          </p:nvGrpSpPr>
          <p:grpSpPr bwMode="auto">
            <a:xfrm>
              <a:off x="4752" y="3408"/>
              <a:ext cx="303" cy="326"/>
              <a:chOff x="1020" y="1706"/>
              <a:chExt cx="317" cy="363"/>
            </a:xfrm>
          </p:grpSpPr>
          <p:sp>
            <p:nvSpPr>
              <p:cNvPr id="280631" name="Rectangle 55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32" name="Oval 56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0633" name="Line 57"/>
            <p:cNvSpPr>
              <a:spLocks noChangeShapeType="1"/>
            </p:cNvSpPr>
            <p:nvPr/>
          </p:nvSpPr>
          <p:spPr bwMode="auto">
            <a:xfrm>
              <a:off x="5043" y="3576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34" name="Text Box 58"/>
            <p:cNvSpPr txBox="1">
              <a:spLocks noChangeArrowheads="1"/>
            </p:cNvSpPr>
            <p:nvPr/>
          </p:nvSpPr>
          <p:spPr bwMode="auto">
            <a:xfrm>
              <a:off x="5150" y="155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80635" name="Text Box 59"/>
            <p:cNvSpPr txBox="1">
              <a:spLocks noChangeArrowheads="1"/>
            </p:cNvSpPr>
            <p:nvPr/>
          </p:nvSpPr>
          <p:spPr bwMode="auto">
            <a:xfrm>
              <a:off x="5197" y="2155"/>
              <a:ext cx="2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80636" name="Text Box 60"/>
            <p:cNvSpPr txBox="1">
              <a:spLocks noChangeArrowheads="1"/>
            </p:cNvSpPr>
            <p:nvPr/>
          </p:nvSpPr>
          <p:spPr bwMode="auto">
            <a:xfrm>
              <a:off x="5197" y="2716"/>
              <a:ext cx="2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80637" name="Text Box 61"/>
            <p:cNvSpPr txBox="1">
              <a:spLocks noChangeArrowheads="1"/>
            </p:cNvSpPr>
            <p:nvPr/>
          </p:nvSpPr>
          <p:spPr bwMode="auto">
            <a:xfrm>
              <a:off x="5150" y="33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3</a:t>
              </a:r>
            </a:p>
          </p:txBody>
        </p:sp>
        <p:grpSp>
          <p:nvGrpSpPr>
            <p:cNvPr id="280638" name="Group 62"/>
            <p:cNvGrpSpPr>
              <a:grpSpLocks/>
            </p:cNvGrpSpPr>
            <p:nvPr/>
          </p:nvGrpSpPr>
          <p:grpSpPr bwMode="auto">
            <a:xfrm>
              <a:off x="2674" y="1855"/>
              <a:ext cx="302" cy="325"/>
              <a:chOff x="1020" y="1706"/>
              <a:chExt cx="317" cy="363"/>
            </a:xfrm>
          </p:grpSpPr>
          <p:sp>
            <p:nvSpPr>
              <p:cNvPr id="280639" name="Rectangle 63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40" name="Oval 64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80641" name="Group 65"/>
            <p:cNvGrpSpPr>
              <a:grpSpLocks/>
            </p:cNvGrpSpPr>
            <p:nvPr/>
          </p:nvGrpSpPr>
          <p:grpSpPr bwMode="auto">
            <a:xfrm>
              <a:off x="2674" y="2586"/>
              <a:ext cx="302" cy="326"/>
              <a:chOff x="1020" y="1706"/>
              <a:chExt cx="317" cy="363"/>
            </a:xfrm>
          </p:grpSpPr>
          <p:sp>
            <p:nvSpPr>
              <p:cNvPr id="280642" name="Rectangle 66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43" name="Oval 67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0644" name="Line 68"/>
            <p:cNvSpPr>
              <a:spLocks noChangeShapeType="1"/>
            </p:cNvSpPr>
            <p:nvPr/>
          </p:nvSpPr>
          <p:spPr bwMode="auto">
            <a:xfrm>
              <a:off x="2994" y="2027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45" name="Line 69"/>
            <p:cNvSpPr>
              <a:spLocks noChangeShapeType="1"/>
            </p:cNvSpPr>
            <p:nvPr/>
          </p:nvSpPr>
          <p:spPr bwMode="auto">
            <a:xfrm>
              <a:off x="2994" y="2758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80646" name="Object 70"/>
            <p:cNvGraphicFramePr>
              <a:graphicFrameLocks noChangeAspect="1"/>
            </p:cNvGraphicFramePr>
            <p:nvPr/>
          </p:nvGraphicFramePr>
          <p:xfrm>
            <a:off x="3578" y="1797"/>
            <a:ext cx="254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53" name="Equation" r:id="rId7" imgW="228600" imgH="203040" progId="Equation.3">
                    <p:embed/>
                  </p:oleObj>
                </mc:Choice>
                <mc:Fallback>
                  <p:oleObj name="Equation" r:id="rId7" imgW="228600" imgH="20304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8" y="1797"/>
                          <a:ext cx="254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0647" name="Object 71"/>
            <p:cNvGraphicFramePr>
              <a:graphicFrameLocks noChangeAspect="1"/>
            </p:cNvGraphicFramePr>
            <p:nvPr/>
          </p:nvGraphicFramePr>
          <p:xfrm>
            <a:off x="3573" y="2526"/>
            <a:ext cx="25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54" name="Equation" r:id="rId9" imgW="228600" imgH="203040" progId="Equation.3">
                    <p:embed/>
                  </p:oleObj>
                </mc:Choice>
                <mc:Fallback>
                  <p:oleObj name="Equation" r:id="rId9" imgW="228600" imgH="20304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" y="2526"/>
                          <a:ext cx="254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0648" name="Line 72"/>
            <p:cNvSpPr>
              <a:spLocks noChangeShapeType="1"/>
            </p:cNvSpPr>
            <p:nvPr/>
          </p:nvSpPr>
          <p:spPr bwMode="auto">
            <a:xfrm>
              <a:off x="3168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49" name="Line 73"/>
            <p:cNvSpPr>
              <a:spLocks noChangeShapeType="1"/>
            </p:cNvSpPr>
            <p:nvPr/>
          </p:nvSpPr>
          <p:spPr bwMode="auto">
            <a:xfrm flipH="1">
              <a:off x="3578" y="2764"/>
              <a:ext cx="1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0650" name="Group 74"/>
          <p:cNvGrpSpPr>
            <a:grpSpLocks/>
          </p:cNvGrpSpPr>
          <p:nvPr/>
        </p:nvGrpSpPr>
        <p:grpSpPr bwMode="auto">
          <a:xfrm>
            <a:off x="3733800" y="2971800"/>
            <a:ext cx="3810000" cy="3184525"/>
            <a:chOff x="2352" y="1872"/>
            <a:chExt cx="2400" cy="2006"/>
          </a:xfrm>
        </p:grpSpPr>
        <p:graphicFrame>
          <p:nvGraphicFramePr>
            <p:cNvPr id="280651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4124653"/>
                </p:ext>
              </p:extLst>
            </p:nvPr>
          </p:nvGraphicFramePr>
          <p:xfrm>
            <a:off x="2352" y="3399"/>
            <a:ext cx="21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55" name="公式" r:id="rId11" imgW="152280" imgH="215640" progId="Equation.3">
                    <p:embed/>
                  </p:oleObj>
                </mc:Choice>
                <mc:Fallback>
                  <p:oleObj name="公式" r:id="rId11" imgW="152280" imgH="21564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399"/>
                          <a:ext cx="21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0652" name="Group 76"/>
            <p:cNvGrpSpPr>
              <a:grpSpLocks/>
            </p:cNvGrpSpPr>
            <p:nvPr/>
          </p:nvGrpSpPr>
          <p:grpSpPr bwMode="auto">
            <a:xfrm>
              <a:off x="2352" y="1872"/>
              <a:ext cx="2400" cy="2006"/>
              <a:chOff x="2352" y="1872"/>
              <a:chExt cx="2400" cy="2006"/>
            </a:xfrm>
          </p:grpSpPr>
          <p:grpSp>
            <p:nvGrpSpPr>
              <p:cNvPr id="280653" name="Group 77"/>
              <p:cNvGrpSpPr>
                <a:grpSpLocks/>
              </p:cNvGrpSpPr>
              <p:nvPr/>
            </p:nvGrpSpPr>
            <p:grpSpPr bwMode="auto">
              <a:xfrm>
                <a:off x="2688" y="3552"/>
                <a:ext cx="302" cy="326"/>
                <a:chOff x="1020" y="1706"/>
                <a:chExt cx="317" cy="363"/>
              </a:xfrm>
            </p:grpSpPr>
            <p:sp>
              <p:nvSpPr>
                <p:cNvPr id="280654" name="Rectangle 78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80655" name="Oval 79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80656" name="Line 80"/>
              <p:cNvSpPr>
                <a:spLocks noChangeShapeType="1"/>
              </p:cNvSpPr>
              <p:nvPr/>
            </p:nvSpPr>
            <p:spPr bwMode="auto">
              <a:xfrm flipH="1">
                <a:off x="2352" y="3704"/>
                <a:ext cx="336" cy="0"/>
              </a:xfrm>
              <a:prstGeom prst="line">
                <a:avLst/>
              </a:prstGeom>
              <a:ln>
                <a:headEnd/>
                <a:tailEnd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57" name="Line 81"/>
              <p:cNvSpPr>
                <a:spLocks noChangeShapeType="1"/>
              </p:cNvSpPr>
              <p:nvPr/>
            </p:nvSpPr>
            <p:spPr bwMode="auto">
              <a:xfrm>
                <a:off x="2976" y="3696"/>
                <a:ext cx="1776" cy="0"/>
              </a:xfrm>
              <a:prstGeom prst="line">
                <a:avLst/>
              </a:prstGeom>
              <a:ln>
                <a:headEnd/>
                <a:tailEnd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58" name="Line 82"/>
              <p:cNvSpPr>
                <a:spLocks noChangeShapeType="1"/>
              </p:cNvSpPr>
              <p:nvPr/>
            </p:nvSpPr>
            <p:spPr bwMode="auto">
              <a:xfrm flipH="1">
                <a:off x="4560" y="1872"/>
                <a:ext cx="0" cy="1824"/>
              </a:xfrm>
              <a:prstGeom prst="line">
                <a:avLst/>
              </a:prstGeom>
              <a:ln>
                <a:headEnd/>
                <a:tailEnd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59" name="Line 83"/>
              <p:cNvSpPr>
                <a:spLocks noChangeShapeType="1"/>
              </p:cNvSpPr>
              <p:nvPr/>
            </p:nvSpPr>
            <p:spPr bwMode="auto">
              <a:xfrm flipH="1">
                <a:off x="4560" y="1872"/>
                <a:ext cx="192" cy="0"/>
              </a:xfrm>
              <a:prstGeom prst="line">
                <a:avLst/>
              </a:prstGeom>
              <a:ln>
                <a:headEnd/>
                <a:tailEnd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60" name="Line 84"/>
              <p:cNvSpPr>
                <a:spLocks noChangeShapeType="1"/>
              </p:cNvSpPr>
              <p:nvPr/>
            </p:nvSpPr>
            <p:spPr bwMode="auto">
              <a:xfrm flipH="1">
                <a:off x="4560" y="2448"/>
                <a:ext cx="192" cy="0"/>
              </a:xfrm>
              <a:prstGeom prst="line">
                <a:avLst/>
              </a:prstGeom>
              <a:ln>
                <a:headEnd/>
                <a:tailEnd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61" name="Line 85"/>
              <p:cNvSpPr>
                <a:spLocks noChangeShapeType="1"/>
              </p:cNvSpPr>
              <p:nvPr/>
            </p:nvSpPr>
            <p:spPr bwMode="auto">
              <a:xfrm flipH="1">
                <a:off x="4560" y="3072"/>
                <a:ext cx="192" cy="0"/>
              </a:xfrm>
              <a:prstGeom prst="line">
                <a:avLst/>
              </a:prstGeom>
              <a:ln>
                <a:headEnd/>
                <a:tailEnd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62" name="Oval 86"/>
              <p:cNvSpPr>
                <a:spLocks noChangeArrowheads="1"/>
              </p:cNvSpPr>
              <p:nvPr/>
            </p:nvSpPr>
            <p:spPr bwMode="auto">
              <a:xfrm>
                <a:off x="4512" y="2400"/>
                <a:ext cx="92" cy="8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63" name="Oval 87"/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92" cy="8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64" name="Oval 88"/>
              <p:cNvSpPr>
                <a:spLocks noChangeArrowheads="1"/>
              </p:cNvSpPr>
              <p:nvPr/>
            </p:nvSpPr>
            <p:spPr bwMode="auto">
              <a:xfrm>
                <a:off x="4512" y="3648"/>
                <a:ext cx="92" cy="8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aphicFrame>
        <p:nvGraphicFramePr>
          <p:cNvPr id="280665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679005"/>
              </p:ext>
            </p:extLst>
          </p:nvPr>
        </p:nvGraphicFramePr>
        <p:xfrm>
          <a:off x="1162050" y="2762250"/>
          <a:ext cx="174625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56" name="公式" r:id="rId13" imgW="774360" imgH="1193760" progId="Equation.3">
                  <p:embed/>
                </p:oleObj>
              </mc:Choice>
              <mc:Fallback>
                <p:oleObj name="公式" r:id="rId13" imgW="774360" imgH="119376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2762250"/>
                        <a:ext cx="1746250" cy="269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0666" name="Group 90"/>
          <p:cNvGrpSpPr>
            <a:grpSpLocks/>
          </p:cNvGrpSpPr>
          <p:nvPr/>
        </p:nvGrpSpPr>
        <p:grpSpPr bwMode="auto">
          <a:xfrm>
            <a:off x="437416" y="1266825"/>
            <a:ext cx="8153400" cy="4676775"/>
            <a:chOff x="384" y="750"/>
            <a:chExt cx="5136" cy="2946"/>
          </a:xfrm>
        </p:grpSpPr>
        <p:sp>
          <p:nvSpPr>
            <p:cNvPr id="280667" name="Rectangle 91"/>
            <p:cNvSpPr>
              <a:spLocks noChangeArrowheads="1"/>
            </p:cNvSpPr>
            <p:nvPr/>
          </p:nvSpPr>
          <p:spPr bwMode="auto">
            <a:xfrm>
              <a:off x="384" y="768"/>
              <a:ext cx="5136" cy="2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zh-CN" altLang="en-US" sz="3200" b="1" dirty="0">
                  <a:latin typeface="华文新魏" pitchFamily="2" charset="-122"/>
                  <a:ea typeface="华文新魏" pitchFamily="2" charset="-122"/>
                </a:rPr>
                <a:t>有使能端   的</a:t>
              </a:r>
              <a:r>
                <a:rPr lang="en-US" altLang="zh-CN" sz="3200" b="1" dirty="0">
                  <a:latin typeface="华文新魏" pitchFamily="2" charset="-122"/>
                  <a:ea typeface="华文新魏" pitchFamily="2" charset="-122"/>
                </a:rPr>
                <a:t>2-4</a:t>
              </a:r>
              <a:r>
                <a:rPr lang="zh-CN" altLang="en-US" sz="3200" b="1" dirty="0">
                  <a:latin typeface="华文新魏" pitchFamily="2" charset="-122"/>
                  <a:ea typeface="华文新魏" pitchFamily="2" charset="-122"/>
                </a:rPr>
                <a:t>译码器</a:t>
              </a:r>
            </a:p>
            <a:p>
              <a:pPr marL="742950" lvl="1" indent="-285750">
                <a:spcBef>
                  <a:spcPct val="20000"/>
                </a:spcBef>
                <a:buClr>
                  <a:srgbClr val="CC00FF"/>
                </a:buClr>
                <a:buFont typeface="Wingdings" pitchFamily="2" charset="2"/>
                <a:buChar char="Ø"/>
              </a:pP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根据表达式画出逻辑图</a:t>
              </a:r>
            </a:p>
          </p:txBody>
        </p:sp>
        <p:graphicFrame>
          <p:nvGraphicFramePr>
            <p:cNvPr id="280668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4761107"/>
                </p:ext>
              </p:extLst>
            </p:nvPr>
          </p:nvGraphicFramePr>
          <p:xfrm>
            <a:off x="1673" y="750"/>
            <a:ext cx="25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57" name="公式" r:id="rId15" imgW="152280" imgH="215640" progId="Equation.3">
                    <p:embed/>
                  </p:oleObj>
                </mc:Choice>
                <mc:Fallback>
                  <p:oleObj name="公式" r:id="rId15" imgW="152280" imgH="215640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" y="750"/>
                          <a:ext cx="25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364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14</a:t>
            </a:r>
            <a:r>
              <a:rPr lang="zh-CN" altLang="en-US" sz="3600"/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8616-25B5-4FB0-9C1E-6EF9D1390C81}" type="slidenum">
              <a:rPr lang="en-US" altLang="zh-CN">
                <a:latin typeface="+mn-ea"/>
                <a:ea typeface="+mn-ea"/>
              </a:rPr>
              <a:pPr/>
              <a:t>18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译码器使能端   的作用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在集成电路中增加控制使能</a:t>
            </a:r>
            <a:r>
              <a:rPr lang="en-US" altLang="zh-CN" b="1" dirty="0">
                <a:latin typeface="+mn-ea"/>
              </a:rPr>
              <a:t>(Enable)</a:t>
            </a:r>
            <a:r>
              <a:rPr lang="zh-CN" altLang="en-US" b="1" dirty="0">
                <a:latin typeface="+mn-ea"/>
              </a:rPr>
              <a:t>端  ，是电路设计中常用的技术，使得集成电路更加灵活、可靠。</a:t>
            </a:r>
          </a:p>
          <a:p>
            <a:pPr lvl="1"/>
            <a:r>
              <a:rPr lang="zh-CN" altLang="en-US" b="1" dirty="0">
                <a:latin typeface="+mn-ea"/>
              </a:rPr>
              <a:t>灵活：用于扩展</a:t>
            </a:r>
          </a:p>
          <a:p>
            <a:pPr lvl="1"/>
            <a:r>
              <a:rPr lang="zh-CN" altLang="en-US" b="1" dirty="0">
                <a:latin typeface="+mn-ea"/>
              </a:rPr>
              <a:t>可靠：用于选通</a:t>
            </a:r>
          </a:p>
        </p:txBody>
      </p:sp>
      <p:graphicFrame>
        <p:nvGraphicFramePr>
          <p:cNvPr id="281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667664"/>
              </p:ext>
            </p:extLst>
          </p:nvPr>
        </p:nvGraphicFramePr>
        <p:xfrm>
          <a:off x="2051720" y="2774928"/>
          <a:ext cx="360040" cy="51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13" name="公式" r:id="rId3" imgW="152280" imgH="215640" progId="Equation.3">
                  <p:embed/>
                </p:oleObj>
              </mc:Choice>
              <mc:Fallback>
                <p:oleObj name="公式" r:id="rId3" imgW="1522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774928"/>
                        <a:ext cx="360040" cy="510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780100"/>
              </p:ext>
            </p:extLst>
          </p:nvPr>
        </p:nvGraphicFramePr>
        <p:xfrm>
          <a:off x="4283968" y="1556792"/>
          <a:ext cx="35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14" name="公式" r:id="rId5" imgW="152280" imgH="215640" progId="Equation.3">
                  <p:embed/>
                </p:oleObj>
              </mc:Choice>
              <mc:Fallback>
                <p:oleObj name="公式" r:id="rId5" imgW="15228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556792"/>
                        <a:ext cx="355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26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15</a:t>
            </a:r>
            <a:r>
              <a:rPr lang="zh-CN" altLang="en-US" sz="3600"/>
              <a:t>）</a:t>
            </a:r>
          </a:p>
        </p:txBody>
      </p:sp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6BE-615D-4D75-B6D0-4001057D2B0A}" type="slidenum">
              <a:rPr lang="en-US" altLang="zh-CN">
                <a:latin typeface="+mn-ea"/>
                <a:ea typeface="+mn-ea"/>
              </a:rPr>
              <a:pPr/>
              <a:t>19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762000" y="3733800"/>
            <a:ext cx="350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高位输入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用作选片，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用于选中片内译码。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14400" y="5334000"/>
            <a:ext cx="2209800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＝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选中片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II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。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pSp>
        <p:nvGrpSpPr>
          <p:cNvPr id="282629" name="Group 5"/>
          <p:cNvGrpSpPr>
            <a:grpSpLocks/>
          </p:cNvGrpSpPr>
          <p:nvPr/>
        </p:nvGrpSpPr>
        <p:grpSpPr bwMode="auto">
          <a:xfrm>
            <a:off x="495304" y="1285926"/>
            <a:ext cx="6076959" cy="1774462"/>
            <a:chOff x="312" y="799"/>
            <a:chExt cx="3333" cy="1392"/>
          </a:xfrm>
        </p:grpSpPr>
        <p:sp>
          <p:nvSpPr>
            <p:cNvPr id="282630" name="Rectangle 6"/>
            <p:cNvSpPr>
              <a:spLocks noChangeArrowheads="1"/>
            </p:cNvSpPr>
            <p:nvPr/>
          </p:nvSpPr>
          <p:spPr bwMode="auto">
            <a:xfrm>
              <a:off x="312" y="799"/>
              <a:ext cx="3333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zh-CN" altLang="en-US" sz="3200" dirty="0">
                  <a:latin typeface="华文新魏" pitchFamily="2" charset="-122"/>
                  <a:ea typeface="华文新魏" pitchFamily="2" charset="-122"/>
                </a:rPr>
                <a:t>译码器使能端  的作用</a:t>
              </a:r>
            </a:p>
            <a:p>
              <a:pPr marL="742950" lvl="1" indent="-285750">
                <a:spcBef>
                  <a:spcPct val="20000"/>
                </a:spcBef>
                <a:buClr>
                  <a:srgbClr val="CC00FF"/>
                </a:buClr>
                <a:buFont typeface="Wingdings" pitchFamily="2" charset="2"/>
                <a:buChar char="Ø"/>
              </a:pPr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用于多片扩展（作用一）</a:t>
              </a:r>
              <a:r>
                <a:rPr lang="en-US" altLang="zh-CN" sz="2400" dirty="0">
                  <a:latin typeface="华文新魏" pitchFamily="2" charset="-122"/>
                  <a:ea typeface="华文新魏" pitchFamily="2" charset="-122"/>
                </a:rPr>
                <a:t>:</a:t>
              </a:r>
            </a:p>
            <a:p>
              <a:pPr marL="742950" lvl="1" indent="-285750">
                <a:spcBef>
                  <a:spcPct val="20000"/>
                </a:spcBef>
                <a:buClr>
                  <a:srgbClr val="CC00FF"/>
                </a:buClr>
              </a:pP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例</a:t>
              </a:r>
              <a: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  <a:t>:</a:t>
              </a: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用两片带使能端的</a:t>
              </a:r>
              <a: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  <a:t>2-4</a:t>
              </a: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译码器</a:t>
              </a:r>
              <a:b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</a:b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组成</a:t>
              </a:r>
              <a: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  <a:t>3-8</a:t>
              </a: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译码器</a:t>
              </a:r>
            </a:p>
          </p:txBody>
        </p:sp>
        <p:graphicFrame>
          <p:nvGraphicFramePr>
            <p:cNvPr id="2826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622661"/>
                </p:ext>
              </p:extLst>
            </p:nvPr>
          </p:nvGraphicFramePr>
          <p:xfrm>
            <a:off x="1865" y="855"/>
            <a:ext cx="25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618" name="公式" r:id="rId3" imgW="152280" imgH="215640" progId="Equation.3">
                    <p:embed/>
                  </p:oleObj>
                </mc:Choice>
                <mc:Fallback>
                  <p:oleObj name="公式" r:id="rId3" imgW="152280" imgH="21564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855"/>
                          <a:ext cx="252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2632" name="Group 8"/>
          <p:cNvGrpSpPr>
            <a:grpSpLocks/>
          </p:cNvGrpSpPr>
          <p:nvPr/>
        </p:nvGrpSpPr>
        <p:grpSpPr bwMode="auto">
          <a:xfrm>
            <a:off x="6400800" y="2133601"/>
            <a:ext cx="1657350" cy="2009776"/>
            <a:chOff x="4032" y="1344"/>
            <a:chExt cx="1044" cy="1266"/>
          </a:xfrm>
        </p:grpSpPr>
        <p:sp>
          <p:nvSpPr>
            <p:cNvPr id="282633" name="Rectangle 9"/>
            <p:cNvSpPr>
              <a:spLocks noChangeArrowheads="1"/>
            </p:cNvSpPr>
            <p:nvPr/>
          </p:nvSpPr>
          <p:spPr bwMode="auto">
            <a:xfrm>
              <a:off x="4214" y="1344"/>
              <a:ext cx="681" cy="1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34" name="Line 10"/>
            <p:cNvSpPr>
              <a:spLocks noChangeShapeType="1"/>
            </p:cNvSpPr>
            <p:nvPr/>
          </p:nvSpPr>
          <p:spPr bwMode="auto">
            <a:xfrm>
              <a:off x="4032" y="158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35" name="Line 11"/>
            <p:cNvSpPr>
              <a:spLocks noChangeShapeType="1"/>
            </p:cNvSpPr>
            <p:nvPr/>
          </p:nvSpPr>
          <p:spPr bwMode="auto">
            <a:xfrm>
              <a:off x="4894" y="148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36" name="Line 12"/>
            <p:cNvSpPr>
              <a:spLocks noChangeShapeType="1"/>
            </p:cNvSpPr>
            <p:nvPr/>
          </p:nvSpPr>
          <p:spPr bwMode="auto">
            <a:xfrm>
              <a:off x="4894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37" name="Line 13"/>
            <p:cNvSpPr>
              <a:spLocks noChangeShapeType="1"/>
            </p:cNvSpPr>
            <p:nvPr/>
          </p:nvSpPr>
          <p:spPr bwMode="auto">
            <a:xfrm>
              <a:off x="4894" y="211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38" name="Line 14"/>
            <p:cNvSpPr>
              <a:spLocks noChangeShapeType="1"/>
            </p:cNvSpPr>
            <p:nvPr/>
          </p:nvSpPr>
          <p:spPr bwMode="auto">
            <a:xfrm>
              <a:off x="4894" y="243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39" name="Rectangle 15"/>
            <p:cNvSpPr>
              <a:spLocks noChangeArrowheads="1"/>
            </p:cNvSpPr>
            <p:nvPr/>
          </p:nvSpPr>
          <p:spPr bwMode="auto">
            <a:xfrm>
              <a:off x="4622" y="1344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82640" name="Line 16"/>
            <p:cNvSpPr>
              <a:spLocks noChangeShapeType="1"/>
            </p:cNvSpPr>
            <p:nvPr/>
          </p:nvSpPr>
          <p:spPr bwMode="auto">
            <a:xfrm>
              <a:off x="4033" y="192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41" name="Rectangle 17"/>
            <p:cNvSpPr>
              <a:spLocks noChangeArrowheads="1"/>
            </p:cNvSpPr>
            <p:nvPr/>
          </p:nvSpPr>
          <p:spPr bwMode="auto">
            <a:xfrm>
              <a:off x="4623" y="1661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82642" name="Rectangle 18"/>
            <p:cNvSpPr>
              <a:spLocks noChangeArrowheads="1"/>
            </p:cNvSpPr>
            <p:nvPr/>
          </p:nvSpPr>
          <p:spPr bwMode="auto">
            <a:xfrm>
              <a:off x="4623" y="1979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2643" name="Rectangle 19"/>
            <p:cNvSpPr>
              <a:spLocks noChangeArrowheads="1"/>
            </p:cNvSpPr>
            <p:nvPr/>
          </p:nvSpPr>
          <p:spPr bwMode="auto">
            <a:xfrm>
              <a:off x="4623" y="2319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82644" name="Text Box 20"/>
            <p:cNvSpPr txBox="1">
              <a:spLocks noChangeArrowheads="1"/>
            </p:cNvSpPr>
            <p:nvPr/>
          </p:nvSpPr>
          <p:spPr bwMode="auto">
            <a:xfrm>
              <a:off x="4215" y="1480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82645" name="Text Box 21"/>
            <p:cNvSpPr txBox="1">
              <a:spLocks noChangeArrowheads="1"/>
            </p:cNvSpPr>
            <p:nvPr/>
          </p:nvSpPr>
          <p:spPr bwMode="auto">
            <a:xfrm>
              <a:off x="4215" y="1824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82646" name="Line 22"/>
            <p:cNvSpPr>
              <a:spLocks noChangeShapeType="1"/>
            </p:cNvSpPr>
            <p:nvPr/>
          </p:nvSpPr>
          <p:spPr bwMode="auto">
            <a:xfrm>
              <a:off x="4034" y="225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8264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9470490"/>
                </p:ext>
              </p:extLst>
            </p:nvPr>
          </p:nvGraphicFramePr>
          <p:xfrm>
            <a:off x="4241" y="2146"/>
            <a:ext cx="1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619" name="公式" r:id="rId5" imgW="152280" imgH="215640" progId="Equation.3">
                    <p:embed/>
                  </p:oleObj>
                </mc:Choice>
                <mc:Fallback>
                  <p:oleObj name="公式" r:id="rId5" imgW="152280" imgH="21564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146"/>
                          <a:ext cx="18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2648" name="Rectangle 24"/>
            <p:cNvSpPr>
              <a:spLocks noChangeArrowheads="1"/>
            </p:cNvSpPr>
            <p:nvPr/>
          </p:nvSpPr>
          <p:spPr bwMode="auto">
            <a:xfrm>
              <a:off x="4452" y="182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+mn-ea"/>
                  <a:ea typeface="+mn-ea"/>
                </a:rPr>
                <a:t>I</a:t>
              </a:r>
            </a:p>
          </p:txBody>
        </p:sp>
      </p:grpSp>
      <p:grpSp>
        <p:nvGrpSpPr>
          <p:cNvPr id="282649" name="Group 25"/>
          <p:cNvGrpSpPr>
            <a:grpSpLocks/>
          </p:cNvGrpSpPr>
          <p:nvPr/>
        </p:nvGrpSpPr>
        <p:grpSpPr bwMode="auto">
          <a:xfrm>
            <a:off x="6400800" y="4267201"/>
            <a:ext cx="1657350" cy="2009776"/>
            <a:chOff x="4032" y="2688"/>
            <a:chExt cx="1044" cy="1266"/>
          </a:xfrm>
        </p:grpSpPr>
        <p:sp>
          <p:nvSpPr>
            <p:cNvPr id="282650" name="Rectangle 26"/>
            <p:cNvSpPr>
              <a:spLocks noChangeArrowheads="1"/>
            </p:cNvSpPr>
            <p:nvPr/>
          </p:nvSpPr>
          <p:spPr bwMode="auto">
            <a:xfrm>
              <a:off x="4214" y="2688"/>
              <a:ext cx="681" cy="1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51" name="Line 27"/>
            <p:cNvSpPr>
              <a:spLocks noChangeShapeType="1"/>
            </p:cNvSpPr>
            <p:nvPr/>
          </p:nvSpPr>
          <p:spPr bwMode="auto">
            <a:xfrm>
              <a:off x="4032" y="292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52" name="Line 28"/>
            <p:cNvSpPr>
              <a:spLocks noChangeShapeType="1"/>
            </p:cNvSpPr>
            <p:nvPr/>
          </p:nvSpPr>
          <p:spPr bwMode="auto">
            <a:xfrm>
              <a:off x="4894" y="282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53" name="Line 29"/>
            <p:cNvSpPr>
              <a:spLocks noChangeShapeType="1"/>
            </p:cNvSpPr>
            <p:nvPr/>
          </p:nvSpPr>
          <p:spPr bwMode="auto">
            <a:xfrm>
              <a:off x="4894" y="314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54" name="Line 30"/>
            <p:cNvSpPr>
              <a:spLocks noChangeShapeType="1"/>
            </p:cNvSpPr>
            <p:nvPr/>
          </p:nvSpPr>
          <p:spPr bwMode="auto">
            <a:xfrm>
              <a:off x="4894" y="345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55" name="Line 31"/>
            <p:cNvSpPr>
              <a:spLocks noChangeShapeType="1"/>
            </p:cNvSpPr>
            <p:nvPr/>
          </p:nvSpPr>
          <p:spPr bwMode="auto">
            <a:xfrm>
              <a:off x="4894" y="377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56" name="Rectangle 32"/>
            <p:cNvSpPr>
              <a:spLocks noChangeArrowheads="1"/>
            </p:cNvSpPr>
            <p:nvPr/>
          </p:nvSpPr>
          <p:spPr bwMode="auto">
            <a:xfrm>
              <a:off x="4622" y="2688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82657" name="Line 33"/>
            <p:cNvSpPr>
              <a:spLocks noChangeShapeType="1"/>
            </p:cNvSpPr>
            <p:nvPr/>
          </p:nvSpPr>
          <p:spPr bwMode="auto">
            <a:xfrm>
              <a:off x="4033" y="331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58" name="Rectangle 34"/>
            <p:cNvSpPr>
              <a:spLocks noChangeArrowheads="1"/>
            </p:cNvSpPr>
            <p:nvPr/>
          </p:nvSpPr>
          <p:spPr bwMode="auto">
            <a:xfrm>
              <a:off x="4623" y="3005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82659" name="Rectangle 35"/>
            <p:cNvSpPr>
              <a:spLocks noChangeArrowheads="1"/>
            </p:cNvSpPr>
            <p:nvPr/>
          </p:nvSpPr>
          <p:spPr bwMode="auto">
            <a:xfrm>
              <a:off x="4623" y="3323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2660" name="Rectangle 36"/>
            <p:cNvSpPr>
              <a:spLocks noChangeArrowheads="1"/>
            </p:cNvSpPr>
            <p:nvPr/>
          </p:nvSpPr>
          <p:spPr bwMode="auto">
            <a:xfrm>
              <a:off x="4623" y="3663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82661" name="Text Box 37"/>
            <p:cNvSpPr txBox="1">
              <a:spLocks noChangeArrowheads="1"/>
            </p:cNvSpPr>
            <p:nvPr/>
          </p:nvSpPr>
          <p:spPr bwMode="auto">
            <a:xfrm>
              <a:off x="4215" y="2824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82662" name="Text Box 38"/>
            <p:cNvSpPr txBox="1">
              <a:spLocks noChangeArrowheads="1"/>
            </p:cNvSpPr>
            <p:nvPr/>
          </p:nvSpPr>
          <p:spPr bwMode="auto">
            <a:xfrm>
              <a:off x="4215" y="3228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82663" name="Line 39"/>
            <p:cNvSpPr>
              <a:spLocks noChangeShapeType="1"/>
            </p:cNvSpPr>
            <p:nvPr/>
          </p:nvSpPr>
          <p:spPr bwMode="auto">
            <a:xfrm>
              <a:off x="4034" y="364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8266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3319166"/>
                </p:ext>
              </p:extLst>
            </p:nvPr>
          </p:nvGraphicFramePr>
          <p:xfrm>
            <a:off x="4226" y="3478"/>
            <a:ext cx="1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620" name="Equation" r:id="rId7" imgW="152280" imgH="215640" progId="Equation.3">
                    <p:embed/>
                  </p:oleObj>
                </mc:Choice>
                <mc:Fallback>
                  <p:oleObj name="Equation" r:id="rId7" imgW="152280" imgH="21564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3478"/>
                          <a:ext cx="18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2665" name="Rectangle 41"/>
            <p:cNvSpPr>
              <a:spLocks noChangeArrowheads="1"/>
            </p:cNvSpPr>
            <p:nvPr/>
          </p:nvSpPr>
          <p:spPr bwMode="auto">
            <a:xfrm>
              <a:off x="4392" y="3120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+mn-ea"/>
                  <a:ea typeface="+mn-ea"/>
                </a:rPr>
                <a:t>II</a:t>
              </a:r>
            </a:p>
          </p:txBody>
        </p:sp>
      </p:grpSp>
      <p:sp>
        <p:nvSpPr>
          <p:cNvPr id="282666" name="Rectangle 42"/>
          <p:cNvSpPr>
            <a:spLocks noChangeArrowheads="1"/>
          </p:cNvSpPr>
          <p:nvPr/>
        </p:nvSpPr>
        <p:spPr bwMode="auto">
          <a:xfrm>
            <a:off x="909638" y="4800600"/>
            <a:ext cx="2217737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＝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选中片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，</a:t>
            </a:r>
          </a:p>
        </p:txBody>
      </p:sp>
      <p:grpSp>
        <p:nvGrpSpPr>
          <p:cNvPr id="282667" name="Group 43"/>
          <p:cNvGrpSpPr>
            <a:grpSpLocks/>
          </p:cNvGrpSpPr>
          <p:nvPr/>
        </p:nvGrpSpPr>
        <p:grpSpPr bwMode="auto">
          <a:xfrm>
            <a:off x="5638800" y="5486400"/>
            <a:ext cx="762000" cy="576263"/>
            <a:chOff x="3552" y="3456"/>
            <a:chExt cx="480" cy="363"/>
          </a:xfrm>
        </p:grpSpPr>
        <p:grpSp>
          <p:nvGrpSpPr>
            <p:cNvPr id="282668" name="Group 44"/>
            <p:cNvGrpSpPr>
              <a:grpSpLocks/>
            </p:cNvGrpSpPr>
            <p:nvPr/>
          </p:nvGrpSpPr>
          <p:grpSpPr bwMode="auto">
            <a:xfrm>
              <a:off x="3552" y="3456"/>
              <a:ext cx="317" cy="363"/>
              <a:chOff x="1020" y="1706"/>
              <a:chExt cx="317" cy="363"/>
            </a:xfrm>
          </p:grpSpPr>
          <p:sp>
            <p:nvSpPr>
              <p:cNvPr id="282669" name="Rectangle 45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2670" name="Oval 46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2671" name="Line 47"/>
            <p:cNvSpPr>
              <a:spLocks noChangeShapeType="1"/>
            </p:cNvSpPr>
            <p:nvPr/>
          </p:nvSpPr>
          <p:spPr bwMode="auto">
            <a:xfrm>
              <a:off x="3888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2672" name="Group 48"/>
          <p:cNvGrpSpPr>
            <a:grpSpLocks/>
          </p:cNvGrpSpPr>
          <p:nvPr/>
        </p:nvGrpSpPr>
        <p:grpSpPr bwMode="auto">
          <a:xfrm>
            <a:off x="6019800" y="2514600"/>
            <a:ext cx="381000" cy="2209800"/>
            <a:chOff x="3792" y="1584"/>
            <a:chExt cx="240" cy="1392"/>
          </a:xfrm>
        </p:grpSpPr>
        <p:sp>
          <p:nvSpPr>
            <p:cNvPr id="282673" name="Line 49"/>
            <p:cNvSpPr>
              <a:spLocks noChangeShapeType="1"/>
            </p:cNvSpPr>
            <p:nvPr/>
          </p:nvSpPr>
          <p:spPr bwMode="auto">
            <a:xfrm flipV="1">
              <a:off x="3840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74" name="Line 50"/>
            <p:cNvSpPr>
              <a:spLocks noChangeShapeType="1"/>
            </p:cNvSpPr>
            <p:nvPr/>
          </p:nvSpPr>
          <p:spPr bwMode="auto">
            <a:xfrm>
              <a:off x="38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75" name="Oval 51"/>
            <p:cNvSpPr>
              <a:spLocks noChangeArrowheads="1"/>
            </p:cNvSpPr>
            <p:nvPr/>
          </p:nvSpPr>
          <p:spPr bwMode="auto">
            <a:xfrm>
              <a:off x="3792" y="288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2676" name="Group 52"/>
          <p:cNvGrpSpPr>
            <a:grpSpLocks/>
          </p:cNvGrpSpPr>
          <p:nvPr/>
        </p:nvGrpSpPr>
        <p:grpSpPr bwMode="auto">
          <a:xfrm>
            <a:off x="5715000" y="3048000"/>
            <a:ext cx="685800" cy="2286000"/>
            <a:chOff x="3600" y="1920"/>
            <a:chExt cx="432" cy="1440"/>
          </a:xfrm>
        </p:grpSpPr>
        <p:sp>
          <p:nvSpPr>
            <p:cNvPr id="282677" name="Line 53"/>
            <p:cNvSpPr>
              <a:spLocks noChangeShapeType="1"/>
            </p:cNvSpPr>
            <p:nvPr/>
          </p:nvSpPr>
          <p:spPr bwMode="auto">
            <a:xfrm flipV="1">
              <a:off x="3648" y="1920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78" name="Line 54"/>
            <p:cNvSpPr>
              <a:spLocks noChangeShapeType="1"/>
            </p:cNvSpPr>
            <p:nvPr/>
          </p:nvSpPr>
          <p:spPr bwMode="auto">
            <a:xfrm flipV="1">
              <a:off x="3648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79" name="Oval 55"/>
            <p:cNvSpPr>
              <a:spLocks noChangeArrowheads="1"/>
            </p:cNvSpPr>
            <p:nvPr/>
          </p:nvSpPr>
          <p:spPr bwMode="auto">
            <a:xfrm>
              <a:off x="3600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2680" name="Group 56"/>
          <p:cNvGrpSpPr>
            <a:grpSpLocks/>
          </p:cNvGrpSpPr>
          <p:nvPr/>
        </p:nvGrpSpPr>
        <p:grpSpPr bwMode="auto">
          <a:xfrm>
            <a:off x="5410200" y="3581400"/>
            <a:ext cx="990600" cy="2286000"/>
            <a:chOff x="3408" y="2256"/>
            <a:chExt cx="624" cy="1440"/>
          </a:xfrm>
        </p:grpSpPr>
        <p:sp>
          <p:nvSpPr>
            <p:cNvPr id="282681" name="Line 57"/>
            <p:cNvSpPr>
              <a:spLocks noChangeShapeType="1"/>
            </p:cNvSpPr>
            <p:nvPr/>
          </p:nvSpPr>
          <p:spPr bwMode="auto">
            <a:xfrm flipH="1">
              <a:off x="3456" y="22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82" name="Line 58"/>
            <p:cNvSpPr>
              <a:spLocks noChangeShapeType="1"/>
            </p:cNvSpPr>
            <p:nvPr/>
          </p:nvSpPr>
          <p:spPr bwMode="auto">
            <a:xfrm>
              <a:off x="3456" y="225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83" name="Oval 59"/>
            <p:cNvSpPr>
              <a:spLocks noChangeArrowheads="1"/>
            </p:cNvSpPr>
            <p:nvPr/>
          </p:nvSpPr>
          <p:spPr bwMode="auto">
            <a:xfrm>
              <a:off x="3408" y="36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2684" name="Group 60"/>
          <p:cNvGrpSpPr>
            <a:grpSpLocks/>
          </p:cNvGrpSpPr>
          <p:nvPr/>
        </p:nvGrpSpPr>
        <p:grpSpPr bwMode="auto">
          <a:xfrm>
            <a:off x="4800602" y="4419605"/>
            <a:ext cx="1600200" cy="461963"/>
            <a:chOff x="3024" y="2784"/>
            <a:chExt cx="1008" cy="291"/>
          </a:xfrm>
        </p:grpSpPr>
        <p:sp>
          <p:nvSpPr>
            <p:cNvPr id="282685" name="Line 61"/>
            <p:cNvSpPr>
              <a:spLocks noChangeShapeType="1"/>
            </p:cNvSpPr>
            <p:nvPr/>
          </p:nvSpPr>
          <p:spPr bwMode="auto">
            <a:xfrm flipH="1">
              <a:off x="3216" y="292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86" name="Rectangle 62"/>
            <p:cNvSpPr>
              <a:spLocks noChangeArrowheads="1"/>
            </p:cNvSpPr>
            <p:nvPr/>
          </p:nvSpPr>
          <p:spPr bwMode="auto">
            <a:xfrm>
              <a:off x="3024" y="278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A</a:t>
              </a:r>
            </a:p>
          </p:txBody>
        </p:sp>
      </p:grpSp>
      <p:grpSp>
        <p:nvGrpSpPr>
          <p:cNvPr id="282687" name="Group 63"/>
          <p:cNvGrpSpPr>
            <a:grpSpLocks/>
          </p:cNvGrpSpPr>
          <p:nvPr/>
        </p:nvGrpSpPr>
        <p:grpSpPr bwMode="auto">
          <a:xfrm>
            <a:off x="4800600" y="5029205"/>
            <a:ext cx="1600200" cy="461963"/>
            <a:chOff x="3024" y="3168"/>
            <a:chExt cx="1008" cy="291"/>
          </a:xfrm>
        </p:grpSpPr>
        <p:sp>
          <p:nvSpPr>
            <p:cNvPr id="282688" name="Line 64"/>
            <p:cNvSpPr>
              <a:spLocks noChangeShapeType="1"/>
            </p:cNvSpPr>
            <p:nvPr/>
          </p:nvSpPr>
          <p:spPr bwMode="auto">
            <a:xfrm flipH="1">
              <a:off x="3216" y="331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89" name="Rectangle 65"/>
            <p:cNvSpPr>
              <a:spLocks noChangeArrowheads="1"/>
            </p:cNvSpPr>
            <p:nvPr/>
          </p:nvSpPr>
          <p:spPr bwMode="auto">
            <a:xfrm>
              <a:off x="3024" y="3168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B</a:t>
              </a:r>
            </a:p>
          </p:txBody>
        </p:sp>
      </p:grpSp>
      <p:grpSp>
        <p:nvGrpSpPr>
          <p:cNvPr id="282690" name="Group 66"/>
          <p:cNvGrpSpPr>
            <a:grpSpLocks/>
          </p:cNvGrpSpPr>
          <p:nvPr/>
        </p:nvGrpSpPr>
        <p:grpSpPr bwMode="auto">
          <a:xfrm>
            <a:off x="4800603" y="5562606"/>
            <a:ext cx="838200" cy="461963"/>
            <a:chOff x="3024" y="3504"/>
            <a:chExt cx="528" cy="291"/>
          </a:xfrm>
        </p:grpSpPr>
        <p:sp>
          <p:nvSpPr>
            <p:cNvPr id="282691" name="Line 67"/>
            <p:cNvSpPr>
              <a:spLocks noChangeShapeType="1"/>
            </p:cNvSpPr>
            <p:nvPr/>
          </p:nvSpPr>
          <p:spPr bwMode="auto">
            <a:xfrm flipH="1">
              <a:off x="3216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92" name="Rectangle 68"/>
            <p:cNvSpPr>
              <a:spLocks noChangeArrowheads="1"/>
            </p:cNvSpPr>
            <p:nvPr/>
          </p:nvSpPr>
          <p:spPr bwMode="auto">
            <a:xfrm>
              <a:off x="3024" y="350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C</a:t>
              </a:r>
            </a:p>
          </p:txBody>
        </p:sp>
      </p:grpSp>
      <p:grpSp>
        <p:nvGrpSpPr>
          <p:cNvPr id="282693" name="Group 69"/>
          <p:cNvGrpSpPr>
            <a:grpSpLocks/>
          </p:cNvGrpSpPr>
          <p:nvPr/>
        </p:nvGrpSpPr>
        <p:grpSpPr bwMode="auto">
          <a:xfrm>
            <a:off x="8001000" y="2057400"/>
            <a:ext cx="533400" cy="4191000"/>
            <a:chOff x="5040" y="1296"/>
            <a:chExt cx="336" cy="2640"/>
          </a:xfrm>
        </p:grpSpPr>
        <p:sp>
          <p:nvSpPr>
            <p:cNvPr id="282694" name="Rectangle 70"/>
            <p:cNvSpPr>
              <a:spLocks noChangeArrowheads="1"/>
            </p:cNvSpPr>
            <p:nvPr/>
          </p:nvSpPr>
          <p:spPr bwMode="auto">
            <a:xfrm>
              <a:off x="5040" y="129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82695" name="Rectangle 71"/>
            <p:cNvSpPr>
              <a:spLocks noChangeArrowheads="1"/>
            </p:cNvSpPr>
            <p:nvPr/>
          </p:nvSpPr>
          <p:spPr bwMode="auto">
            <a:xfrm>
              <a:off x="5040" y="163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82696" name="Rectangle 72"/>
            <p:cNvSpPr>
              <a:spLocks noChangeArrowheads="1"/>
            </p:cNvSpPr>
            <p:nvPr/>
          </p:nvSpPr>
          <p:spPr bwMode="auto">
            <a:xfrm>
              <a:off x="5057" y="196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82697" name="Rectangle 73"/>
            <p:cNvSpPr>
              <a:spLocks noChangeArrowheads="1"/>
            </p:cNvSpPr>
            <p:nvPr/>
          </p:nvSpPr>
          <p:spPr bwMode="auto">
            <a:xfrm>
              <a:off x="5040" y="230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82698" name="Rectangle 74"/>
            <p:cNvSpPr>
              <a:spLocks noChangeArrowheads="1"/>
            </p:cNvSpPr>
            <p:nvPr/>
          </p:nvSpPr>
          <p:spPr bwMode="auto">
            <a:xfrm>
              <a:off x="5040" y="264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282699" name="Rectangle 75"/>
            <p:cNvSpPr>
              <a:spLocks noChangeArrowheads="1"/>
            </p:cNvSpPr>
            <p:nvPr/>
          </p:nvSpPr>
          <p:spPr bwMode="auto">
            <a:xfrm>
              <a:off x="5040" y="297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282700" name="Rectangle 76"/>
            <p:cNvSpPr>
              <a:spLocks noChangeArrowheads="1"/>
            </p:cNvSpPr>
            <p:nvPr/>
          </p:nvSpPr>
          <p:spPr bwMode="auto">
            <a:xfrm>
              <a:off x="5040" y="331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282701" name="Rectangle 77"/>
            <p:cNvSpPr>
              <a:spLocks noChangeArrowheads="1"/>
            </p:cNvSpPr>
            <p:nvPr/>
          </p:nvSpPr>
          <p:spPr bwMode="auto">
            <a:xfrm>
              <a:off x="5040" y="364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7</a:t>
              </a:r>
            </a:p>
          </p:txBody>
        </p:sp>
      </p:grpSp>
      <p:sp>
        <p:nvSpPr>
          <p:cNvPr id="282702" name="Line 78"/>
          <p:cNvSpPr>
            <a:spLocks noChangeShapeType="1"/>
          </p:cNvSpPr>
          <p:nvPr/>
        </p:nvSpPr>
        <p:spPr bwMode="auto">
          <a:xfrm flipV="1">
            <a:off x="3124200" y="3219451"/>
            <a:ext cx="3894138" cy="180974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2703" name="Line 79"/>
          <p:cNvSpPr>
            <a:spLocks noChangeShapeType="1"/>
          </p:cNvSpPr>
          <p:nvPr/>
        </p:nvSpPr>
        <p:spPr bwMode="auto">
          <a:xfrm flipV="1">
            <a:off x="3124199" y="5149852"/>
            <a:ext cx="3911601" cy="41274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66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28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8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28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282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282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utoUpdateAnimBg="0"/>
      <p:bldP spid="282628" grpId="0" animBg="1" autoUpdateAnimBg="0"/>
      <p:bldP spid="282666" grpId="0" animBg="1" autoUpdateAnimBg="0"/>
      <p:bldP spid="282702" grpId="0" animBg="1"/>
      <p:bldP spid="2827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+mn-ea"/>
                <a:ea typeface="+mn-ea"/>
              </a:rPr>
              <a:t>第三章   组合逻辑电路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4195" name="Text Box 1027"/>
          <p:cNvSpPr txBox="1">
            <a:spLocks noChangeArrowheads="1"/>
          </p:cNvSpPr>
          <p:nvPr/>
        </p:nvSpPr>
        <p:spPr bwMode="auto">
          <a:xfrm>
            <a:off x="1524000" y="2286000"/>
            <a:ext cx="6792416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3.1  </a:t>
            </a:r>
            <a:r>
              <a:rPr lang="zh-CN" altLang="en-US" sz="2800" b="1" dirty="0">
                <a:latin typeface="+mn-ea"/>
                <a:ea typeface="+mn-ea"/>
              </a:rPr>
              <a:t>引言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3.2  </a:t>
            </a:r>
            <a:r>
              <a:rPr lang="zh-CN" altLang="en-US" sz="2800" b="1" dirty="0">
                <a:latin typeface="+mn-ea"/>
                <a:ea typeface="+mn-ea"/>
              </a:rPr>
              <a:t>门电路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00FF"/>
                </a:solidFill>
                <a:latin typeface="+mn-ea"/>
                <a:ea typeface="+mn-ea"/>
              </a:rPr>
              <a:t>3.3  </a:t>
            </a:r>
            <a:r>
              <a:rPr lang="zh-CN" altLang="en-US" sz="2800" b="1" dirty="0">
                <a:solidFill>
                  <a:srgbClr val="CC00FF"/>
                </a:solidFill>
                <a:latin typeface="+mn-ea"/>
                <a:ea typeface="+mn-ea"/>
              </a:rPr>
              <a:t>常用的中规模组合逻辑电路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3.4  </a:t>
            </a:r>
            <a:r>
              <a:rPr lang="zh-CN" altLang="en-US" sz="2800" b="1" dirty="0">
                <a:latin typeface="+mn-ea"/>
                <a:ea typeface="+mn-ea"/>
              </a:rPr>
              <a:t>运算器与</a:t>
            </a:r>
            <a:r>
              <a:rPr lang="en-US" altLang="zh-CN" sz="2800" b="1" dirty="0">
                <a:latin typeface="+mn-ea"/>
                <a:ea typeface="+mn-ea"/>
              </a:rPr>
              <a:t>ALU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3.5  </a:t>
            </a:r>
            <a:r>
              <a:rPr lang="zh-CN" altLang="en-US" sz="2800" b="1" dirty="0">
                <a:latin typeface="+mn-ea"/>
                <a:ea typeface="+mn-ea"/>
              </a:rPr>
              <a:t>组合逻辑电路中的竞争与冒险问题</a:t>
            </a:r>
          </a:p>
          <a:p>
            <a:pPr>
              <a:spcBef>
                <a:spcPct val="50000"/>
              </a:spcBef>
            </a:pPr>
            <a:endParaRPr lang="en-US" altLang="zh-CN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421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3.3.1  </a:t>
            </a:r>
            <a:r>
              <a:rPr lang="zh-CN" altLang="en-US" sz="3600" dirty="0"/>
              <a:t>译码器（</a:t>
            </a:r>
            <a:r>
              <a:rPr lang="en-US" altLang="zh-CN" sz="3600" dirty="0"/>
              <a:t>16</a:t>
            </a:r>
            <a:r>
              <a:rPr lang="zh-CN" altLang="en-US" sz="3600" dirty="0"/>
              <a:t>）</a:t>
            </a:r>
          </a:p>
        </p:txBody>
      </p:sp>
      <p:sp>
        <p:nvSpPr>
          <p:cNvPr id="1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F15F-98E8-4932-B88B-2A9DF325E7AE}" type="slidenum">
              <a:rPr lang="en-US" altLang="zh-CN">
                <a:latin typeface="+mn-ea"/>
                <a:ea typeface="+mn-ea"/>
              </a:rPr>
              <a:pPr/>
              <a:t>20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83651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534400" cy="46482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/>
              </a:rPr>
              <a:t>用两片</a:t>
            </a:r>
            <a:r>
              <a:rPr lang="en-US" altLang="zh-CN" sz="3200" b="1" dirty="0">
                <a:effectLst/>
              </a:rPr>
              <a:t>2-4</a:t>
            </a:r>
            <a:r>
              <a:rPr lang="zh-CN" altLang="en-US" sz="3200" b="1" dirty="0">
                <a:effectLst/>
              </a:rPr>
              <a:t>译码器组成</a:t>
            </a:r>
            <a:r>
              <a:rPr lang="en-US" altLang="zh-CN" sz="3200" b="1" dirty="0">
                <a:effectLst/>
              </a:rPr>
              <a:t>3-8</a:t>
            </a:r>
            <a:r>
              <a:rPr lang="zh-CN" altLang="en-US" sz="3200" b="1" dirty="0">
                <a:effectLst/>
              </a:rPr>
              <a:t>译码器的真值表</a:t>
            </a:r>
          </a:p>
        </p:txBody>
      </p:sp>
      <p:grpSp>
        <p:nvGrpSpPr>
          <p:cNvPr id="283652" name="Group 2052"/>
          <p:cNvGrpSpPr>
            <a:grpSpLocks/>
          </p:cNvGrpSpPr>
          <p:nvPr/>
        </p:nvGrpSpPr>
        <p:grpSpPr bwMode="auto">
          <a:xfrm>
            <a:off x="5134725" y="2362200"/>
            <a:ext cx="3821951" cy="4150794"/>
            <a:chOff x="3030" y="1296"/>
            <a:chExt cx="2346" cy="2663"/>
          </a:xfrm>
        </p:grpSpPr>
        <p:grpSp>
          <p:nvGrpSpPr>
            <p:cNvPr id="283653" name="Group 2053"/>
            <p:cNvGrpSpPr>
              <a:grpSpLocks/>
            </p:cNvGrpSpPr>
            <p:nvPr/>
          </p:nvGrpSpPr>
          <p:grpSpPr bwMode="auto">
            <a:xfrm>
              <a:off x="4032" y="1344"/>
              <a:ext cx="1044" cy="1274"/>
              <a:chOff x="4032" y="1344"/>
              <a:chExt cx="1044" cy="1274"/>
            </a:xfrm>
          </p:grpSpPr>
          <p:sp>
            <p:nvSpPr>
              <p:cNvPr id="283654" name="Rectangle 2054"/>
              <p:cNvSpPr>
                <a:spLocks noChangeArrowheads="1"/>
              </p:cNvSpPr>
              <p:nvPr/>
            </p:nvSpPr>
            <p:spPr bwMode="auto">
              <a:xfrm>
                <a:off x="4214" y="1344"/>
                <a:ext cx="681" cy="1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55" name="Line 2055"/>
              <p:cNvSpPr>
                <a:spLocks noChangeShapeType="1"/>
              </p:cNvSpPr>
              <p:nvPr/>
            </p:nvSpPr>
            <p:spPr bwMode="auto">
              <a:xfrm>
                <a:off x="4032" y="158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56" name="Line 2056"/>
              <p:cNvSpPr>
                <a:spLocks noChangeShapeType="1"/>
              </p:cNvSpPr>
              <p:nvPr/>
            </p:nvSpPr>
            <p:spPr bwMode="auto">
              <a:xfrm>
                <a:off x="4894" y="1480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57" name="Line 2057"/>
              <p:cNvSpPr>
                <a:spLocks noChangeShapeType="1"/>
              </p:cNvSpPr>
              <p:nvPr/>
            </p:nvSpPr>
            <p:spPr bwMode="auto">
              <a:xfrm>
                <a:off x="4894" y="1797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58" name="Line 2058"/>
              <p:cNvSpPr>
                <a:spLocks noChangeShapeType="1"/>
              </p:cNvSpPr>
              <p:nvPr/>
            </p:nvSpPr>
            <p:spPr bwMode="auto">
              <a:xfrm>
                <a:off x="4894" y="2115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59" name="Line 2059"/>
              <p:cNvSpPr>
                <a:spLocks noChangeShapeType="1"/>
              </p:cNvSpPr>
              <p:nvPr/>
            </p:nvSpPr>
            <p:spPr bwMode="auto">
              <a:xfrm>
                <a:off x="4894" y="243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60" name="Rectangle 2060"/>
              <p:cNvSpPr>
                <a:spLocks noChangeArrowheads="1"/>
              </p:cNvSpPr>
              <p:nvPr/>
            </p:nvSpPr>
            <p:spPr bwMode="auto">
              <a:xfrm>
                <a:off x="4622" y="1344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83661" name="Line 2061"/>
              <p:cNvSpPr>
                <a:spLocks noChangeShapeType="1"/>
              </p:cNvSpPr>
              <p:nvPr/>
            </p:nvSpPr>
            <p:spPr bwMode="auto">
              <a:xfrm>
                <a:off x="4033" y="1920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62" name="Rectangle 2062"/>
              <p:cNvSpPr>
                <a:spLocks noChangeArrowheads="1"/>
              </p:cNvSpPr>
              <p:nvPr/>
            </p:nvSpPr>
            <p:spPr bwMode="auto">
              <a:xfrm>
                <a:off x="4623" y="1661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3663" name="Rectangle 2063"/>
              <p:cNvSpPr>
                <a:spLocks noChangeArrowheads="1"/>
              </p:cNvSpPr>
              <p:nvPr/>
            </p:nvSpPr>
            <p:spPr bwMode="auto">
              <a:xfrm>
                <a:off x="4623" y="1979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83664" name="Rectangle 2064"/>
              <p:cNvSpPr>
                <a:spLocks noChangeArrowheads="1"/>
              </p:cNvSpPr>
              <p:nvPr/>
            </p:nvSpPr>
            <p:spPr bwMode="auto">
              <a:xfrm>
                <a:off x="4623" y="2322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3665" name="Text Box 2065"/>
              <p:cNvSpPr txBox="1">
                <a:spLocks noChangeArrowheads="1"/>
              </p:cNvSpPr>
              <p:nvPr/>
            </p:nvSpPr>
            <p:spPr bwMode="auto">
              <a:xfrm>
                <a:off x="4214" y="1480"/>
                <a:ext cx="228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283666" name="Text Box 2066"/>
              <p:cNvSpPr txBox="1">
                <a:spLocks noChangeArrowheads="1"/>
              </p:cNvSpPr>
              <p:nvPr/>
            </p:nvSpPr>
            <p:spPr bwMode="auto">
              <a:xfrm>
                <a:off x="4214" y="1824"/>
                <a:ext cx="228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83667" name="Line 2067"/>
              <p:cNvSpPr>
                <a:spLocks noChangeShapeType="1"/>
              </p:cNvSpPr>
              <p:nvPr/>
            </p:nvSpPr>
            <p:spPr bwMode="auto">
              <a:xfrm>
                <a:off x="4034" y="225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83668" name="Object 20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5665917"/>
                  </p:ext>
                </p:extLst>
              </p:nvPr>
            </p:nvGraphicFramePr>
            <p:xfrm>
              <a:off x="4226" y="2134"/>
              <a:ext cx="18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572" name="Equation" r:id="rId3" imgW="152280" imgH="215640" progId="Equation.3">
                      <p:embed/>
                    </p:oleObj>
                  </mc:Choice>
                  <mc:Fallback>
                    <p:oleObj name="Equation" r:id="rId3" imgW="152280" imgH="215640" progId="Equation.3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6" y="2134"/>
                            <a:ext cx="18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3669" name="Rectangle 2069"/>
              <p:cNvSpPr>
                <a:spLocks noChangeArrowheads="1"/>
              </p:cNvSpPr>
              <p:nvPr/>
            </p:nvSpPr>
            <p:spPr bwMode="auto">
              <a:xfrm>
                <a:off x="4455" y="1824"/>
                <a:ext cx="20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  <a:latin typeface="+mn-ea"/>
                    <a:ea typeface="+mn-ea"/>
                  </a:rPr>
                  <a:t>I</a:t>
                </a:r>
              </a:p>
            </p:txBody>
          </p:sp>
        </p:grpSp>
        <p:grpSp>
          <p:nvGrpSpPr>
            <p:cNvPr id="283670" name="Group 2070"/>
            <p:cNvGrpSpPr>
              <a:grpSpLocks/>
            </p:cNvGrpSpPr>
            <p:nvPr/>
          </p:nvGrpSpPr>
          <p:grpSpPr bwMode="auto">
            <a:xfrm>
              <a:off x="4032" y="2688"/>
              <a:ext cx="1044" cy="1271"/>
              <a:chOff x="4032" y="2688"/>
              <a:chExt cx="1044" cy="1271"/>
            </a:xfrm>
          </p:grpSpPr>
          <p:sp>
            <p:nvSpPr>
              <p:cNvPr id="283671" name="Rectangle 2071"/>
              <p:cNvSpPr>
                <a:spLocks noChangeArrowheads="1"/>
              </p:cNvSpPr>
              <p:nvPr/>
            </p:nvSpPr>
            <p:spPr bwMode="auto">
              <a:xfrm>
                <a:off x="4214" y="2688"/>
                <a:ext cx="681" cy="1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72" name="Line 2072"/>
              <p:cNvSpPr>
                <a:spLocks noChangeShapeType="1"/>
              </p:cNvSpPr>
              <p:nvPr/>
            </p:nvSpPr>
            <p:spPr bwMode="auto">
              <a:xfrm>
                <a:off x="4032" y="2928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73" name="Line 2073"/>
              <p:cNvSpPr>
                <a:spLocks noChangeShapeType="1"/>
              </p:cNvSpPr>
              <p:nvPr/>
            </p:nvSpPr>
            <p:spPr bwMode="auto">
              <a:xfrm>
                <a:off x="4894" y="282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74" name="Line 2074"/>
              <p:cNvSpPr>
                <a:spLocks noChangeShapeType="1"/>
              </p:cNvSpPr>
              <p:nvPr/>
            </p:nvSpPr>
            <p:spPr bwMode="auto">
              <a:xfrm>
                <a:off x="4894" y="314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75" name="Line 2075"/>
              <p:cNvSpPr>
                <a:spLocks noChangeShapeType="1"/>
              </p:cNvSpPr>
              <p:nvPr/>
            </p:nvSpPr>
            <p:spPr bwMode="auto">
              <a:xfrm>
                <a:off x="4894" y="3459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76" name="Line 2076"/>
              <p:cNvSpPr>
                <a:spLocks noChangeShapeType="1"/>
              </p:cNvSpPr>
              <p:nvPr/>
            </p:nvSpPr>
            <p:spPr bwMode="auto">
              <a:xfrm>
                <a:off x="4894" y="377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77" name="Rectangle 2077"/>
              <p:cNvSpPr>
                <a:spLocks noChangeArrowheads="1"/>
              </p:cNvSpPr>
              <p:nvPr/>
            </p:nvSpPr>
            <p:spPr bwMode="auto">
              <a:xfrm>
                <a:off x="4622" y="2688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83678" name="Line 2078"/>
              <p:cNvSpPr>
                <a:spLocks noChangeShapeType="1"/>
              </p:cNvSpPr>
              <p:nvPr/>
            </p:nvSpPr>
            <p:spPr bwMode="auto">
              <a:xfrm>
                <a:off x="4033" y="331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79" name="Rectangle 2079"/>
              <p:cNvSpPr>
                <a:spLocks noChangeArrowheads="1"/>
              </p:cNvSpPr>
              <p:nvPr/>
            </p:nvSpPr>
            <p:spPr bwMode="auto">
              <a:xfrm>
                <a:off x="4623" y="3005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3680" name="Rectangle 2080"/>
              <p:cNvSpPr>
                <a:spLocks noChangeArrowheads="1"/>
              </p:cNvSpPr>
              <p:nvPr/>
            </p:nvSpPr>
            <p:spPr bwMode="auto">
              <a:xfrm>
                <a:off x="4623" y="3323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83681" name="Rectangle 2081"/>
              <p:cNvSpPr>
                <a:spLocks noChangeArrowheads="1"/>
              </p:cNvSpPr>
              <p:nvPr/>
            </p:nvSpPr>
            <p:spPr bwMode="auto">
              <a:xfrm>
                <a:off x="4623" y="3663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3682" name="Text Box 2082"/>
              <p:cNvSpPr txBox="1">
                <a:spLocks noChangeArrowheads="1"/>
              </p:cNvSpPr>
              <p:nvPr/>
            </p:nvSpPr>
            <p:spPr bwMode="auto">
              <a:xfrm>
                <a:off x="4214" y="2824"/>
                <a:ext cx="228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283683" name="Text Box 2083"/>
              <p:cNvSpPr txBox="1">
                <a:spLocks noChangeArrowheads="1"/>
              </p:cNvSpPr>
              <p:nvPr/>
            </p:nvSpPr>
            <p:spPr bwMode="auto">
              <a:xfrm>
                <a:off x="4214" y="3228"/>
                <a:ext cx="228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83684" name="Line 2084"/>
              <p:cNvSpPr>
                <a:spLocks noChangeShapeType="1"/>
              </p:cNvSpPr>
              <p:nvPr/>
            </p:nvSpPr>
            <p:spPr bwMode="auto">
              <a:xfrm>
                <a:off x="4034" y="3648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83685" name="Object 208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1016022"/>
                  </p:ext>
                </p:extLst>
              </p:nvPr>
            </p:nvGraphicFramePr>
            <p:xfrm>
              <a:off x="4226" y="3478"/>
              <a:ext cx="18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573" name="Equation" r:id="rId5" imgW="152280" imgH="215640" progId="Equation.3">
                      <p:embed/>
                    </p:oleObj>
                  </mc:Choice>
                  <mc:Fallback>
                    <p:oleObj name="Equation" r:id="rId5" imgW="152280" imgH="215640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6" y="3478"/>
                            <a:ext cx="18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3686" name="Rectangle 2086"/>
              <p:cNvSpPr>
                <a:spLocks noChangeArrowheads="1"/>
              </p:cNvSpPr>
              <p:nvPr/>
            </p:nvSpPr>
            <p:spPr bwMode="auto">
              <a:xfrm>
                <a:off x="4398" y="3120"/>
                <a:ext cx="304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  <a:latin typeface="+mn-ea"/>
                    <a:ea typeface="+mn-ea"/>
                  </a:rPr>
                  <a:t>II</a:t>
                </a:r>
              </a:p>
            </p:txBody>
          </p:sp>
        </p:grpSp>
        <p:grpSp>
          <p:nvGrpSpPr>
            <p:cNvPr id="283687" name="Group 2087"/>
            <p:cNvGrpSpPr>
              <a:grpSpLocks/>
            </p:cNvGrpSpPr>
            <p:nvPr/>
          </p:nvGrpSpPr>
          <p:grpSpPr bwMode="auto">
            <a:xfrm>
              <a:off x="3552" y="3456"/>
              <a:ext cx="480" cy="363"/>
              <a:chOff x="3552" y="3456"/>
              <a:chExt cx="480" cy="363"/>
            </a:xfrm>
          </p:grpSpPr>
          <p:grpSp>
            <p:nvGrpSpPr>
              <p:cNvPr id="283688" name="Group 2088"/>
              <p:cNvGrpSpPr>
                <a:grpSpLocks/>
              </p:cNvGrpSpPr>
              <p:nvPr/>
            </p:nvGrpSpPr>
            <p:grpSpPr bwMode="auto">
              <a:xfrm>
                <a:off x="3552" y="3456"/>
                <a:ext cx="317" cy="363"/>
                <a:chOff x="1020" y="1706"/>
                <a:chExt cx="317" cy="363"/>
              </a:xfrm>
            </p:grpSpPr>
            <p:sp>
              <p:nvSpPr>
                <p:cNvPr id="283689" name="Rectangle 2089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83690" name="Oval 2090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83691" name="Line 2091"/>
              <p:cNvSpPr>
                <a:spLocks noChangeShapeType="1"/>
              </p:cNvSpPr>
              <p:nvPr/>
            </p:nvSpPr>
            <p:spPr bwMode="auto">
              <a:xfrm>
                <a:off x="3888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83692" name="Group 2092"/>
            <p:cNvGrpSpPr>
              <a:grpSpLocks/>
            </p:cNvGrpSpPr>
            <p:nvPr/>
          </p:nvGrpSpPr>
          <p:grpSpPr bwMode="auto">
            <a:xfrm>
              <a:off x="3792" y="1584"/>
              <a:ext cx="240" cy="1392"/>
              <a:chOff x="3792" y="1584"/>
              <a:chExt cx="240" cy="1392"/>
            </a:xfrm>
          </p:grpSpPr>
          <p:sp>
            <p:nvSpPr>
              <p:cNvPr id="283693" name="Line 2093"/>
              <p:cNvSpPr>
                <a:spLocks noChangeShapeType="1"/>
              </p:cNvSpPr>
              <p:nvPr/>
            </p:nvSpPr>
            <p:spPr bwMode="auto">
              <a:xfrm flipV="1">
                <a:off x="3840" y="1584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94" name="Line 2094"/>
              <p:cNvSpPr>
                <a:spLocks noChangeShapeType="1"/>
              </p:cNvSpPr>
              <p:nvPr/>
            </p:nvSpPr>
            <p:spPr bwMode="auto">
              <a:xfrm>
                <a:off x="3840" y="15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95" name="Oval 2095"/>
              <p:cNvSpPr>
                <a:spLocks noChangeArrowheads="1"/>
              </p:cNvSpPr>
              <p:nvPr/>
            </p:nvSpPr>
            <p:spPr bwMode="auto">
              <a:xfrm>
                <a:off x="3792" y="28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83696" name="Group 2096"/>
            <p:cNvGrpSpPr>
              <a:grpSpLocks/>
            </p:cNvGrpSpPr>
            <p:nvPr/>
          </p:nvGrpSpPr>
          <p:grpSpPr bwMode="auto">
            <a:xfrm>
              <a:off x="3600" y="1920"/>
              <a:ext cx="432" cy="1440"/>
              <a:chOff x="3600" y="1920"/>
              <a:chExt cx="432" cy="1440"/>
            </a:xfrm>
          </p:grpSpPr>
          <p:sp>
            <p:nvSpPr>
              <p:cNvPr id="283697" name="Line 2097"/>
              <p:cNvSpPr>
                <a:spLocks noChangeShapeType="1"/>
              </p:cNvSpPr>
              <p:nvPr/>
            </p:nvSpPr>
            <p:spPr bwMode="auto">
              <a:xfrm flipV="1">
                <a:off x="3648" y="1920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98" name="Line 2098"/>
              <p:cNvSpPr>
                <a:spLocks noChangeShapeType="1"/>
              </p:cNvSpPr>
              <p:nvPr/>
            </p:nvSpPr>
            <p:spPr bwMode="auto">
              <a:xfrm flipV="1">
                <a:off x="3648" y="192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99" name="Oval 2099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83700" name="Group 2100"/>
            <p:cNvGrpSpPr>
              <a:grpSpLocks/>
            </p:cNvGrpSpPr>
            <p:nvPr/>
          </p:nvGrpSpPr>
          <p:grpSpPr bwMode="auto">
            <a:xfrm>
              <a:off x="3408" y="2256"/>
              <a:ext cx="624" cy="1440"/>
              <a:chOff x="3408" y="2256"/>
              <a:chExt cx="624" cy="1440"/>
            </a:xfrm>
          </p:grpSpPr>
          <p:sp>
            <p:nvSpPr>
              <p:cNvPr id="283701" name="Line 2101"/>
              <p:cNvSpPr>
                <a:spLocks noChangeShapeType="1"/>
              </p:cNvSpPr>
              <p:nvPr/>
            </p:nvSpPr>
            <p:spPr bwMode="auto">
              <a:xfrm flipH="1">
                <a:off x="3456" y="225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702" name="Line 2102"/>
              <p:cNvSpPr>
                <a:spLocks noChangeShapeType="1"/>
              </p:cNvSpPr>
              <p:nvPr/>
            </p:nvSpPr>
            <p:spPr bwMode="auto">
              <a:xfrm>
                <a:off x="3456" y="225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703" name="Oval 2103"/>
              <p:cNvSpPr>
                <a:spLocks noChangeArrowheads="1"/>
              </p:cNvSpPr>
              <p:nvPr/>
            </p:nvSpPr>
            <p:spPr bwMode="auto">
              <a:xfrm>
                <a:off x="3408" y="36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83704" name="Group 2104"/>
            <p:cNvGrpSpPr>
              <a:grpSpLocks/>
            </p:cNvGrpSpPr>
            <p:nvPr/>
          </p:nvGrpSpPr>
          <p:grpSpPr bwMode="auto">
            <a:xfrm>
              <a:off x="3032" y="2784"/>
              <a:ext cx="1000" cy="296"/>
              <a:chOff x="3032" y="2784"/>
              <a:chExt cx="1000" cy="296"/>
            </a:xfrm>
          </p:grpSpPr>
          <p:sp>
            <p:nvSpPr>
              <p:cNvPr id="283705" name="Line 2105"/>
              <p:cNvSpPr>
                <a:spLocks noChangeShapeType="1"/>
              </p:cNvSpPr>
              <p:nvPr/>
            </p:nvSpPr>
            <p:spPr bwMode="auto">
              <a:xfrm flipH="1">
                <a:off x="3216" y="292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706" name="Rectangle 2106"/>
              <p:cNvSpPr>
                <a:spLocks noChangeArrowheads="1"/>
              </p:cNvSpPr>
              <p:nvPr/>
            </p:nvSpPr>
            <p:spPr bwMode="auto">
              <a:xfrm>
                <a:off x="3032" y="2784"/>
                <a:ext cx="20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A</a:t>
                </a:r>
              </a:p>
            </p:txBody>
          </p:sp>
        </p:grpSp>
        <p:grpSp>
          <p:nvGrpSpPr>
            <p:cNvPr id="283707" name="Group 2107"/>
            <p:cNvGrpSpPr>
              <a:grpSpLocks/>
            </p:cNvGrpSpPr>
            <p:nvPr/>
          </p:nvGrpSpPr>
          <p:grpSpPr bwMode="auto">
            <a:xfrm>
              <a:off x="3030" y="3168"/>
              <a:ext cx="1002" cy="296"/>
              <a:chOff x="3030" y="3168"/>
              <a:chExt cx="1002" cy="296"/>
            </a:xfrm>
          </p:grpSpPr>
          <p:sp>
            <p:nvSpPr>
              <p:cNvPr id="283708" name="Line 2108"/>
              <p:cNvSpPr>
                <a:spLocks noChangeShapeType="1"/>
              </p:cNvSpPr>
              <p:nvPr/>
            </p:nvSpPr>
            <p:spPr bwMode="auto">
              <a:xfrm flipH="1">
                <a:off x="3216" y="331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709" name="Rectangle 2109"/>
              <p:cNvSpPr>
                <a:spLocks noChangeArrowheads="1"/>
              </p:cNvSpPr>
              <p:nvPr/>
            </p:nvSpPr>
            <p:spPr bwMode="auto">
              <a:xfrm>
                <a:off x="3030" y="3168"/>
                <a:ext cx="20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B</a:t>
                </a:r>
              </a:p>
            </p:txBody>
          </p:sp>
        </p:grpSp>
        <p:grpSp>
          <p:nvGrpSpPr>
            <p:cNvPr id="283710" name="Group 2110"/>
            <p:cNvGrpSpPr>
              <a:grpSpLocks/>
            </p:cNvGrpSpPr>
            <p:nvPr/>
          </p:nvGrpSpPr>
          <p:grpSpPr bwMode="auto">
            <a:xfrm>
              <a:off x="3032" y="3504"/>
              <a:ext cx="520" cy="296"/>
              <a:chOff x="3032" y="3504"/>
              <a:chExt cx="520" cy="296"/>
            </a:xfrm>
          </p:grpSpPr>
          <p:sp>
            <p:nvSpPr>
              <p:cNvPr id="283711" name="Line 2111"/>
              <p:cNvSpPr>
                <a:spLocks noChangeShapeType="1"/>
              </p:cNvSpPr>
              <p:nvPr/>
            </p:nvSpPr>
            <p:spPr bwMode="auto">
              <a:xfrm flipH="1">
                <a:off x="3216" y="36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712" name="Rectangle 2112"/>
              <p:cNvSpPr>
                <a:spLocks noChangeArrowheads="1"/>
              </p:cNvSpPr>
              <p:nvPr/>
            </p:nvSpPr>
            <p:spPr bwMode="auto">
              <a:xfrm>
                <a:off x="3032" y="3504"/>
                <a:ext cx="20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C</a:t>
                </a:r>
              </a:p>
            </p:txBody>
          </p:sp>
        </p:grpSp>
        <p:grpSp>
          <p:nvGrpSpPr>
            <p:cNvPr id="283713" name="Group 2113"/>
            <p:cNvGrpSpPr>
              <a:grpSpLocks/>
            </p:cNvGrpSpPr>
            <p:nvPr/>
          </p:nvGrpSpPr>
          <p:grpSpPr bwMode="auto">
            <a:xfrm>
              <a:off x="5040" y="1296"/>
              <a:ext cx="336" cy="2648"/>
              <a:chOff x="5040" y="1296"/>
              <a:chExt cx="336" cy="2648"/>
            </a:xfrm>
          </p:grpSpPr>
          <p:sp>
            <p:nvSpPr>
              <p:cNvPr id="283714" name="Rectangle 2114"/>
              <p:cNvSpPr>
                <a:spLocks noChangeArrowheads="1"/>
              </p:cNvSpPr>
              <p:nvPr/>
            </p:nvSpPr>
            <p:spPr bwMode="auto">
              <a:xfrm>
                <a:off x="5040" y="1296"/>
                <a:ext cx="31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283715" name="Rectangle 2115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1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283716" name="Rectangle 2116"/>
              <p:cNvSpPr>
                <a:spLocks noChangeArrowheads="1"/>
              </p:cNvSpPr>
              <p:nvPr/>
            </p:nvSpPr>
            <p:spPr bwMode="auto">
              <a:xfrm>
                <a:off x="5056" y="1968"/>
                <a:ext cx="320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283717" name="Rectangle 2117"/>
              <p:cNvSpPr>
                <a:spLocks noChangeArrowheads="1"/>
              </p:cNvSpPr>
              <p:nvPr/>
            </p:nvSpPr>
            <p:spPr bwMode="auto">
              <a:xfrm>
                <a:off x="5040" y="2304"/>
                <a:ext cx="319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3</a:t>
                </a:r>
              </a:p>
            </p:txBody>
          </p:sp>
          <p:sp>
            <p:nvSpPr>
              <p:cNvPr id="283718" name="Rectangle 2118"/>
              <p:cNvSpPr>
                <a:spLocks noChangeArrowheads="1"/>
              </p:cNvSpPr>
              <p:nvPr/>
            </p:nvSpPr>
            <p:spPr bwMode="auto">
              <a:xfrm>
                <a:off x="5040" y="2640"/>
                <a:ext cx="319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4</a:t>
                </a:r>
              </a:p>
            </p:txBody>
          </p:sp>
          <p:sp>
            <p:nvSpPr>
              <p:cNvPr id="283719" name="Rectangle 2119"/>
              <p:cNvSpPr>
                <a:spLocks noChangeArrowheads="1"/>
              </p:cNvSpPr>
              <p:nvPr/>
            </p:nvSpPr>
            <p:spPr bwMode="auto">
              <a:xfrm>
                <a:off x="5040" y="2976"/>
                <a:ext cx="319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5</a:t>
                </a:r>
              </a:p>
            </p:txBody>
          </p:sp>
          <p:sp>
            <p:nvSpPr>
              <p:cNvPr id="283720" name="Rectangle 2120"/>
              <p:cNvSpPr>
                <a:spLocks noChangeArrowheads="1"/>
              </p:cNvSpPr>
              <p:nvPr/>
            </p:nvSpPr>
            <p:spPr bwMode="auto">
              <a:xfrm>
                <a:off x="5040" y="3312"/>
                <a:ext cx="31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6</a:t>
                </a:r>
              </a:p>
            </p:txBody>
          </p:sp>
          <p:sp>
            <p:nvSpPr>
              <p:cNvPr id="283721" name="Rectangle 2121"/>
              <p:cNvSpPr>
                <a:spLocks noChangeArrowheads="1"/>
              </p:cNvSpPr>
              <p:nvPr/>
            </p:nvSpPr>
            <p:spPr bwMode="auto">
              <a:xfrm>
                <a:off x="5040" y="3648"/>
                <a:ext cx="31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7</a:t>
                </a:r>
              </a:p>
            </p:txBody>
          </p:sp>
        </p:grpSp>
      </p:grpSp>
      <p:grpSp>
        <p:nvGrpSpPr>
          <p:cNvPr id="283766" name="Group 2166"/>
          <p:cNvGrpSpPr>
            <a:grpSpLocks/>
          </p:cNvGrpSpPr>
          <p:nvPr/>
        </p:nvGrpSpPr>
        <p:grpSpPr bwMode="auto">
          <a:xfrm>
            <a:off x="566738" y="2041525"/>
            <a:ext cx="4563098" cy="4356100"/>
            <a:chOff x="357" y="1286"/>
            <a:chExt cx="2496" cy="2744"/>
          </a:xfrm>
        </p:grpSpPr>
        <p:sp>
          <p:nvSpPr>
            <p:cNvPr id="283722" name="Text Box 2122"/>
            <p:cNvSpPr txBox="1">
              <a:spLocks noChangeArrowheads="1"/>
            </p:cNvSpPr>
            <p:nvPr/>
          </p:nvSpPr>
          <p:spPr bwMode="auto">
            <a:xfrm>
              <a:off x="837" y="1286"/>
              <a:ext cx="17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真      值      表</a:t>
              </a:r>
            </a:p>
          </p:txBody>
        </p:sp>
        <p:sp>
          <p:nvSpPr>
            <p:cNvPr id="283725" name="Rectangle 2125"/>
            <p:cNvSpPr>
              <a:spLocks noChangeArrowheads="1"/>
            </p:cNvSpPr>
            <p:nvPr/>
          </p:nvSpPr>
          <p:spPr bwMode="auto">
            <a:xfrm>
              <a:off x="1246" y="2069"/>
              <a:ext cx="155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200" dirty="0">
                  <a:latin typeface="华文新魏" pitchFamily="2" charset="-122"/>
                  <a:ea typeface="华文新魏" pitchFamily="2" charset="-122"/>
                </a:rPr>
                <a:t>0  1  1  1  1  1  1  1</a:t>
              </a:r>
            </a:p>
          </p:txBody>
        </p:sp>
        <p:sp>
          <p:nvSpPr>
            <p:cNvPr id="283726" name="Rectangle 2126"/>
            <p:cNvSpPr>
              <a:spLocks noChangeArrowheads="1"/>
            </p:cNvSpPr>
            <p:nvPr/>
          </p:nvSpPr>
          <p:spPr bwMode="auto">
            <a:xfrm>
              <a:off x="421" y="2091"/>
              <a:ext cx="7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华文新魏" pitchFamily="2" charset="-122"/>
                  <a:cs typeface="Courier New" panose="02070309020205020404" pitchFamily="49" charset="0"/>
                </a:rPr>
                <a:t>0 0 0</a:t>
              </a:r>
            </a:p>
          </p:txBody>
        </p:sp>
        <p:sp>
          <p:nvSpPr>
            <p:cNvPr id="283727" name="Rectangle 2127"/>
            <p:cNvSpPr>
              <a:spLocks noChangeArrowheads="1"/>
            </p:cNvSpPr>
            <p:nvPr/>
          </p:nvSpPr>
          <p:spPr bwMode="auto">
            <a:xfrm>
              <a:off x="1235" y="1863"/>
              <a:ext cx="108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28" name="Rectangle 2128"/>
            <p:cNvSpPr>
              <a:spLocks noChangeArrowheads="1"/>
            </p:cNvSpPr>
            <p:nvPr/>
          </p:nvSpPr>
          <p:spPr bwMode="auto">
            <a:xfrm>
              <a:off x="387" y="1863"/>
              <a:ext cx="8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   </a:t>
              </a:r>
            </a:p>
          </p:txBody>
        </p:sp>
        <p:sp>
          <p:nvSpPr>
            <p:cNvPr id="283729" name="Rectangle 2129"/>
            <p:cNvSpPr>
              <a:spLocks noChangeArrowheads="1"/>
            </p:cNvSpPr>
            <p:nvPr/>
          </p:nvSpPr>
          <p:spPr bwMode="auto">
            <a:xfrm>
              <a:off x="1236" y="1820"/>
              <a:ext cx="16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aseline="-30000" dirty="0">
                  <a:latin typeface="华文新魏" pitchFamily="2" charset="-122"/>
                  <a:ea typeface="华文新魏" pitchFamily="2" charset="-122"/>
                </a:rPr>
                <a:t>0 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aseline="-30000" dirty="0">
                  <a:latin typeface="华文新魏" pitchFamily="2" charset="-122"/>
                  <a:ea typeface="华文新魏" pitchFamily="2" charset="-122"/>
                </a:rPr>
                <a:t>1 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aseline="-30000" dirty="0">
                  <a:latin typeface="华文新魏" pitchFamily="2" charset="-122"/>
                  <a:ea typeface="华文新魏" pitchFamily="2" charset="-122"/>
                </a:rPr>
                <a:t>2 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aseline="-30000" dirty="0">
                  <a:latin typeface="华文新魏" pitchFamily="2" charset="-122"/>
                  <a:ea typeface="华文新魏" pitchFamily="2" charset="-122"/>
                </a:rPr>
                <a:t>3 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aseline="-30000" dirty="0">
                  <a:latin typeface="华文新魏" pitchFamily="2" charset="-122"/>
                  <a:ea typeface="华文新魏" pitchFamily="2" charset="-122"/>
                </a:rPr>
                <a:t>4 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aseline="-30000" dirty="0">
                  <a:latin typeface="华文新魏" pitchFamily="2" charset="-122"/>
                  <a:ea typeface="华文新魏" pitchFamily="2" charset="-122"/>
                </a:rPr>
                <a:t>5 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aseline="-30000" dirty="0">
                  <a:latin typeface="华文新魏" pitchFamily="2" charset="-122"/>
                  <a:ea typeface="华文新魏" pitchFamily="2" charset="-122"/>
                </a:rPr>
                <a:t>6 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aseline="-30000" dirty="0">
                  <a:latin typeface="华文新魏" pitchFamily="2" charset="-122"/>
                  <a:ea typeface="华文新魏" pitchFamily="2" charset="-122"/>
                </a:rPr>
                <a:t>7</a:t>
              </a:r>
            </a:p>
          </p:txBody>
        </p:sp>
        <p:sp>
          <p:nvSpPr>
            <p:cNvPr id="283730" name="Rectangle 2130"/>
            <p:cNvSpPr>
              <a:spLocks noChangeArrowheads="1"/>
            </p:cNvSpPr>
            <p:nvPr/>
          </p:nvSpPr>
          <p:spPr bwMode="auto">
            <a:xfrm>
              <a:off x="387" y="1842"/>
              <a:ext cx="8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 A  B  C</a:t>
              </a:r>
            </a:p>
          </p:txBody>
        </p:sp>
        <p:sp>
          <p:nvSpPr>
            <p:cNvPr id="283731" name="Line 2131"/>
            <p:cNvSpPr>
              <a:spLocks noChangeShapeType="1"/>
            </p:cNvSpPr>
            <p:nvPr/>
          </p:nvSpPr>
          <p:spPr bwMode="auto">
            <a:xfrm>
              <a:off x="357" y="1622"/>
              <a:ext cx="24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32" name="Line 2132"/>
            <p:cNvSpPr>
              <a:spLocks noChangeShapeType="1"/>
            </p:cNvSpPr>
            <p:nvPr/>
          </p:nvSpPr>
          <p:spPr bwMode="auto">
            <a:xfrm flipV="1">
              <a:off x="357" y="186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33" name="Line 2133"/>
            <p:cNvSpPr>
              <a:spLocks noChangeShapeType="1"/>
            </p:cNvSpPr>
            <p:nvPr/>
          </p:nvSpPr>
          <p:spPr bwMode="auto">
            <a:xfrm flipV="1">
              <a:off x="357" y="210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34" name="Line 2134"/>
            <p:cNvSpPr>
              <a:spLocks noChangeShapeType="1"/>
            </p:cNvSpPr>
            <p:nvPr/>
          </p:nvSpPr>
          <p:spPr bwMode="auto">
            <a:xfrm flipV="1">
              <a:off x="357" y="234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35" name="Line 2135"/>
            <p:cNvSpPr>
              <a:spLocks noChangeShapeType="1"/>
            </p:cNvSpPr>
            <p:nvPr/>
          </p:nvSpPr>
          <p:spPr bwMode="auto">
            <a:xfrm flipV="1">
              <a:off x="357" y="258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36" name="Line 2136"/>
            <p:cNvSpPr>
              <a:spLocks noChangeShapeType="1"/>
            </p:cNvSpPr>
            <p:nvPr/>
          </p:nvSpPr>
          <p:spPr bwMode="auto">
            <a:xfrm flipV="1">
              <a:off x="357" y="282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37" name="Line 2137"/>
            <p:cNvSpPr>
              <a:spLocks noChangeShapeType="1"/>
            </p:cNvSpPr>
            <p:nvPr/>
          </p:nvSpPr>
          <p:spPr bwMode="auto">
            <a:xfrm>
              <a:off x="357" y="4022"/>
              <a:ext cx="24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38" name="Line 2138"/>
            <p:cNvSpPr>
              <a:spLocks noChangeShapeType="1"/>
            </p:cNvSpPr>
            <p:nvPr/>
          </p:nvSpPr>
          <p:spPr bwMode="auto">
            <a:xfrm>
              <a:off x="357" y="1622"/>
              <a:ext cx="0" cy="2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39" name="Line 2139"/>
            <p:cNvSpPr>
              <a:spLocks noChangeShapeType="1"/>
            </p:cNvSpPr>
            <p:nvPr/>
          </p:nvSpPr>
          <p:spPr bwMode="auto">
            <a:xfrm>
              <a:off x="1173" y="1622"/>
              <a:ext cx="1" cy="2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40" name="Line 2140"/>
            <p:cNvSpPr>
              <a:spLocks noChangeShapeType="1"/>
            </p:cNvSpPr>
            <p:nvPr/>
          </p:nvSpPr>
          <p:spPr bwMode="auto">
            <a:xfrm>
              <a:off x="2805" y="1632"/>
              <a:ext cx="0" cy="23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41" name="Rectangle 2141"/>
            <p:cNvSpPr>
              <a:spLocks noChangeArrowheads="1"/>
            </p:cNvSpPr>
            <p:nvPr/>
          </p:nvSpPr>
          <p:spPr bwMode="auto">
            <a:xfrm>
              <a:off x="1998" y="2506"/>
              <a:ext cx="120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>
                  <a:latin typeface="华文新魏" pitchFamily="2" charset="-122"/>
                  <a:ea typeface="华文新魏" pitchFamily="2" charset="-122"/>
                </a:rPr>
                <a:t> </a:t>
              </a:r>
              <a:endParaRPr lang="en-US" altLang="zh-CN" sz="180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42" name="Rectangle 2142"/>
            <p:cNvSpPr>
              <a:spLocks noChangeArrowheads="1"/>
            </p:cNvSpPr>
            <p:nvPr/>
          </p:nvSpPr>
          <p:spPr bwMode="auto">
            <a:xfrm>
              <a:off x="387" y="1622"/>
              <a:ext cx="8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输   入</a:t>
              </a:r>
            </a:p>
          </p:txBody>
        </p:sp>
        <p:sp>
          <p:nvSpPr>
            <p:cNvPr id="283743" name="Rectangle 2143"/>
            <p:cNvSpPr>
              <a:spLocks noChangeArrowheads="1"/>
            </p:cNvSpPr>
            <p:nvPr/>
          </p:nvSpPr>
          <p:spPr bwMode="auto">
            <a:xfrm>
              <a:off x="1217" y="1622"/>
              <a:ext cx="108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输    出</a:t>
              </a:r>
            </a:p>
          </p:txBody>
        </p:sp>
        <p:sp>
          <p:nvSpPr>
            <p:cNvPr id="283745" name="Rectangle 2145"/>
            <p:cNvSpPr>
              <a:spLocks noChangeArrowheads="1"/>
            </p:cNvSpPr>
            <p:nvPr/>
          </p:nvSpPr>
          <p:spPr bwMode="auto">
            <a:xfrm>
              <a:off x="1236" y="2331"/>
              <a:ext cx="156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200" dirty="0">
                  <a:latin typeface="华文新魏" pitchFamily="2" charset="-122"/>
                  <a:ea typeface="华文新魏" pitchFamily="2" charset="-122"/>
                </a:rPr>
                <a:t>1  0  1  1  1  1  1  1</a:t>
              </a:r>
            </a:p>
          </p:txBody>
        </p:sp>
        <p:sp>
          <p:nvSpPr>
            <p:cNvPr id="283746" name="Rectangle 2146"/>
            <p:cNvSpPr>
              <a:spLocks noChangeArrowheads="1"/>
            </p:cNvSpPr>
            <p:nvPr/>
          </p:nvSpPr>
          <p:spPr bwMode="auto">
            <a:xfrm>
              <a:off x="421" y="2331"/>
              <a:ext cx="7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华文新魏" pitchFamily="2" charset="-122"/>
                  <a:cs typeface="Courier New" panose="02070309020205020404" pitchFamily="49" charset="0"/>
                </a:rPr>
                <a:t>1 0 0</a:t>
              </a:r>
            </a:p>
          </p:txBody>
        </p:sp>
        <p:sp>
          <p:nvSpPr>
            <p:cNvPr id="283747" name="Rectangle 2147"/>
            <p:cNvSpPr>
              <a:spLocks noChangeArrowheads="1"/>
            </p:cNvSpPr>
            <p:nvPr/>
          </p:nvSpPr>
          <p:spPr bwMode="auto">
            <a:xfrm>
              <a:off x="421" y="2571"/>
              <a:ext cx="7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华文新魏" pitchFamily="2" charset="-122"/>
                  <a:cs typeface="Courier New" panose="02070309020205020404" pitchFamily="49" charset="0"/>
                </a:rPr>
                <a:t>0 1 0</a:t>
              </a:r>
            </a:p>
          </p:txBody>
        </p:sp>
        <p:sp>
          <p:nvSpPr>
            <p:cNvPr id="283748" name="Rectangle 2148"/>
            <p:cNvSpPr>
              <a:spLocks noChangeArrowheads="1"/>
            </p:cNvSpPr>
            <p:nvPr/>
          </p:nvSpPr>
          <p:spPr bwMode="auto">
            <a:xfrm>
              <a:off x="421" y="2811"/>
              <a:ext cx="7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华文新魏" pitchFamily="2" charset="-122"/>
                  <a:cs typeface="Courier New" panose="02070309020205020404" pitchFamily="49" charset="0"/>
                </a:rPr>
                <a:t>1 1 0</a:t>
              </a:r>
            </a:p>
          </p:txBody>
        </p:sp>
        <p:sp>
          <p:nvSpPr>
            <p:cNvPr id="283749" name="Rectangle 2149"/>
            <p:cNvSpPr>
              <a:spLocks noChangeArrowheads="1"/>
            </p:cNvSpPr>
            <p:nvPr/>
          </p:nvSpPr>
          <p:spPr bwMode="auto">
            <a:xfrm>
              <a:off x="1236" y="2571"/>
              <a:ext cx="15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200" dirty="0">
                  <a:latin typeface="华文新魏" pitchFamily="2" charset="-122"/>
                  <a:ea typeface="华文新魏" pitchFamily="2" charset="-122"/>
                </a:rPr>
                <a:t>1  1  0  1  1  1  1  1</a:t>
              </a:r>
            </a:p>
          </p:txBody>
        </p:sp>
        <p:sp>
          <p:nvSpPr>
            <p:cNvPr id="283750" name="Rectangle 2150"/>
            <p:cNvSpPr>
              <a:spLocks noChangeArrowheads="1"/>
            </p:cNvSpPr>
            <p:nvPr/>
          </p:nvSpPr>
          <p:spPr bwMode="auto">
            <a:xfrm>
              <a:off x="1236" y="2811"/>
              <a:ext cx="15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200" dirty="0">
                  <a:latin typeface="华文新魏" pitchFamily="2" charset="-122"/>
                  <a:ea typeface="华文新魏" pitchFamily="2" charset="-122"/>
                </a:rPr>
                <a:t>1  1  1  0  1  1  1  1</a:t>
              </a:r>
            </a:p>
          </p:txBody>
        </p:sp>
        <p:sp>
          <p:nvSpPr>
            <p:cNvPr id="283751" name="Rectangle 2151"/>
            <p:cNvSpPr>
              <a:spLocks noChangeArrowheads="1"/>
            </p:cNvSpPr>
            <p:nvPr/>
          </p:nvSpPr>
          <p:spPr bwMode="auto">
            <a:xfrm>
              <a:off x="1235" y="3272"/>
              <a:ext cx="157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200" dirty="0">
                  <a:latin typeface="华文新魏" pitchFamily="2" charset="-122"/>
                  <a:ea typeface="华文新魏" pitchFamily="2" charset="-122"/>
                </a:rPr>
                <a:t>1  1  1  1  1  0  1  1</a:t>
              </a:r>
            </a:p>
          </p:txBody>
        </p:sp>
        <p:sp>
          <p:nvSpPr>
            <p:cNvPr id="283752" name="Rectangle 2152"/>
            <p:cNvSpPr>
              <a:spLocks noChangeArrowheads="1"/>
            </p:cNvSpPr>
            <p:nvPr/>
          </p:nvSpPr>
          <p:spPr bwMode="auto">
            <a:xfrm>
              <a:off x="421" y="3291"/>
              <a:ext cx="7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华文新魏" pitchFamily="2" charset="-122"/>
                  <a:cs typeface="Courier New" panose="02070309020205020404" pitchFamily="49" charset="0"/>
                </a:rPr>
                <a:t>1 0 1</a:t>
              </a:r>
            </a:p>
          </p:txBody>
        </p:sp>
        <p:sp>
          <p:nvSpPr>
            <p:cNvPr id="283753" name="Line 2153"/>
            <p:cNvSpPr>
              <a:spLocks noChangeShapeType="1"/>
            </p:cNvSpPr>
            <p:nvPr/>
          </p:nvSpPr>
          <p:spPr bwMode="auto">
            <a:xfrm flipV="1">
              <a:off x="357" y="306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54" name="Line 2154"/>
            <p:cNvSpPr>
              <a:spLocks noChangeShapeType="1"/>
            </p:cNvSpPr>
            <p:nvPr/>
          </p:nvSpPr>
          <p:spPr bwMode="auto">
            <a:xfrm flipV="1">
              <a:off x="357" y="330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55" name="Line 2155"/>
            <p:cNvSpPr>
              <a:spLocks noChangeShapeType="1"/>
            </p:cNvSpPr>
            <p:nvPr/>
          </p:nvSpPr>
          <p:spPr bwMode="auto">
            <a:xfrm flipV="1">
              <a:off x="357" y="3531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56" name="Line 2156"/>
            <p:cNvSpPr>
              <a:spLocks noChangeShapeType="1"/>
            </p:cNvSpPr>
            <p:nvPr/>
          </p:nvSpPr>
          <p:spPr bwMode="auto">
            <a:xfrm flipV="1">
              <a:off x="357" y="378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57" name="Rectangle 2157"/>
            <p:cNvSpPr>
              <a:spLocks noChangeArrowheads="1"/>
            </p:cNvSpPr>
            <p:nvPr/>
          </p:nvSpPr>
          <p:spPr bwMode="auto">
            <a:xfrm>
              <a:off x="1998" y="3706"/>
              <a:ext cx="120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>
                  <a:latin typeface="华文新魏" pitchFamily="2" charset="-122"/>
                  <a:ea typeface="华文新魏" pitchFamily="2" charset="-122"/>
                </a:rPr>
                <a:t> </a:t>
              </a:r>
              <a:endParaRPr lang="en-US" altLang="zh-CN" sz="180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59" name="Rectangle 2159"/>
            <p:cNvSpPr>
              <a:spLocks noChangeArrowheads="1"/>
            </p:cNvSpPr>
            <p:nvPr/>
          </p:nvSpPr>
          <p:spPr bwMode="auto">
            <a:xfrm>
              <a:off x="1236" y="3531"/>
              <a:ext cx="156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200" dirty="0">
                  <a:latin typeface="华文新魏" pitchFamily="2" charset="-122"/>
                  <a:ea typeface="华文新魏" pitchFamily="2" charset="-122"/>
                </a:rPr>
                <a:t>1  1  1  1  1  1  0  1</a:t>
              </a:r>
            </a:p>
          </p:txBody>
        </p:sp>
        <p:sp>
          <p:nvSpPr>
            <p:cNvPr id="283760" name="Rectangle 2160"/>
            <p:cNvSpPr>
              <a:spLocks noChangeArrowheads="1"/>
            </p:cNvSpPr>
            <p:nvPr/>
          </p:nvSpPr>
          <p:spPr bwMode="auto">
            <a:xfrm>
              <a:off x="421" y="3531"/>
              <a:ext cx="7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华文新魏" pitchFamily="2" charset="-122"/>
                  <a:cs typeface="Courier New" panose="02070309020205020404" pitchFamily="49" charset="0"/>
                </a:rPr>
                <a:t>0 1 1</a:t>
              </a:r>
            </a:p>
          </p:txBody>
        </p:sp>
        <p:sp>
          <p:nvSpPr>
            <p:cNvPr id="283761" name="Rectangle 2161"/>
            <p:cNvSpPr>
              <a:spLocks noChangeArrowheads="1"/>
            </p:cNvSpPr>
            <p:nvPr/>
          </p:nvSpPr>
          <p:spPr bwMode="auto">
            <a:xfrm>
              <a:off x="421" y="3771"/>
              <a:ext cx="7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华文新魏" pitchFamily="2" charset="-122"/>
                  <a:cs typeface="Courier New" panose="02070309020205020404" pitchFamily="49" charset="0"/>
                </a:rPr>
                <a:t>1 1 1</a:t>
              </a:r>
            </a:p>
          </p:txBody>
        </p:sp>
        <p:sp>
          <p:nvSpPr>
            <p:cNvPr id="283762" name="Rectangle 2162"/>
            <p:cNvSpPr>
              <a:spLocks noChangeArrowheads="1"/>
            </p:cNvSpPr>
            <p:nvPr/>
          </p:nvSpPr>
          <p:spPr bwMode="auto">
            <a:xfrm>
              <a:off x="1236" y="3771"/>
              <a:ext cx="156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200" dirty="0">
                  <a:latin typeface="华文新魏" pitchFamily="2" charset="-122"/>
                  <a:ea typeface="华文新魏" pitchFamily="2" charset="-122"/>
                </a:rPr>
                <a:t>1  1  1  1  1  1  1  0</a:t>
              </a:r>
            </a:p>
          </p:txBody>
        </p:sp>
        <p:sp>
          <p:nvSpPr>
            <p:cNvPr id="283763" name="Rectangle 2163"/>
            <p:cNvSpPr>
              <a:spLocks noChangeArrowheads="1"/>
            </p:cNvSpPr>
            <p:nvPr/>
          </p:nvSpPr>
          <p:spPr bwMode="auto">
            <a:xfrm>
              <a:off x="421" y="3051"/>
              <a:ext cx="7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华文新魏" pitchFamily="2" charset="-122"/>
                  <a:cs typeface="Courier New" panose="02070309020205020404" pitchFamily="49" charset="0"/>
                </a:rPr>
                <a:t>0 0 1</a:t>
              </a:r>
            </a:p>
          </p:txBody>
        </p:sp>
        <p:sp>
          <p:nvSpPr>
            <p:cNvPr id="283764" name="Rectangle 2164"/>
            <p:cNvSpPr>
              <a:spLocks noChangeArrowheads="1"/>
            </p:cNvSpPr>
            <p:nvPr/>
          </p:nvSpPr>
          <p:spPr bwMode="auto">
            <a:xfrm>
              <a:off x="1236" y="3051"/>
              <a:ext cx="156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200" dirty="0">
                  <a:latin typeface="华文新魏" pitchFamily="2" charset="-122"/>
                  <a:ea typeface="华文新魏" pitchFamily="2" charset="-122"/>
                </a:rPr>
                <a:t>1  1  1  1  0  1  1  1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2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17</a:t>
            </a:r>
            <a:r>
              <a:rPr lang="zh-CN" altLang="en-US" sz="36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64E8-6C1C-49F0-8BE3-B412E858C59C}" type="slidenum">
              <a:rPr lang="en-US" altLang="zh-CN">
                <a:latin typeface="+mn-ea"/>
                <a:ea typeface="+mn-ea"/>
              </a:rPr>
              <a:pPr/>
              <a:t>21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609600" y="14478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译码器构成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</a:t>
            </a:r>
          </a:p>
          <a:p>
            <a:pPr marL="742950" lvl="1" indent="-28575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需要使用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  ? 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片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译码器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91880" y="3541067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答案：</a:t>
            </a:r>
            <a:r>
              <a:rPr lang="en-US" altLang="zh-CN" sz="3200" dirty="0"/>
              <a:t>5</a:t>
            </a:r>
            <a:r>
              <a:rPr lang="zh-CN" altLang="en-US" sz="3200" dirty="0"/>
              <a:t>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5233257"/>
            <a:ext cx="4943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问题：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32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b="1" baseline="30000" dirty="0">
                <a:latin typeface="华文新魏" pitchFamily="2" charset="-122"/>
                <a:ea typeface="华文新魏" pitchFamily="2" charset="-122"/>
              </a:rPr>
              <a:t>32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译码器，如何搭建？</a:t>
            </a:r>
          </a:p>
        </p:txBody>
      </p:sp>
    </p:spTree>
    <p:extLst>
      <p:ext uri="{BB962C8B-B14F-4D97-AF65-F5344CB8AC3E}">
        <p14:creationId xmlns:p14="http://schemas.microsoft.com/office/powerpoint/2010/main" val="12214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18</a:t>
            </a:r>
            <a:r>
              <a:rPr lang="zh-CN" altLang="en-US" sz="3600"/>
              <a:t>）</a:t>
            </a:r>
          </a:p>
        </p:txBody>
      </p:sp>
      <p:sp>
        <p:nvSpPr>
          <p:cNvPr id="1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11-B421-4C94-9456-B94B90235E81}" type="slidenum">
              <a:rPr lang="en-US" altLang="zh-CN">
                <a:latin typeface="+mn-ea"/>
                <a:ea typeface="+mn-ea"/>
              </a:rPr>
              <a:pPr/>
              <a:t>22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85699" name="Group 3"/>
          <p:cNvGrpSpPr>
            <a:grpSpLocks/>
          </p:cNvGrpSpPr>
          <p:nvPr/>
        </p:nvGrpSpPr>
        <p:grpSpPr bwMode="auto">
          <a:xfrm>
            <a:off x="3733800" y="2362200"/>
            <a:ext cx="1600200" cy="1447800"/>
            <a:chOff x="2208" y="2496"/>
            <a:chExt cx="1008" cy="912"/>
          </a:xfrm>
        </p:grpSpPr>
        <p:sp>
          <p:nvSpPr>
            <p:cNvPr id="285700" name="Rectangle 4"/>
            <p:cNvSpPr>
              <a:spLocks noChangeArrowheads="1"/>
            </p:cNvSpPr>
            <p:nvPr/>
          </p:nvSpPr>
          <p:spPr bwMode="auto">
            <a:xfrm>
              <a:off x="2208" y="2688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2208" y="2896"/>
              <a:ext cx="2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2452" y="2896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2688" y="2896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2928" y="2896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85705" name="Text Box 9"/>
            <p:cNvSpPr txBox="1">
              <a:spLocks noChangeArrowheads="1"/>
            </p:cNvSpPr>
            <p:nvPr/>
          </p:nvSpPr>
          <p:spPr bwMode="auto">
            <a:xfrm>
              <a:off x="2304" y="2640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A</a:t>
              </a:r>
            </a:p>
          </p:txBody>
        </p:sp>
        <p:graphicFrame>
          <p:nvGraphicFramePr>
            <p:cNvPr id="28570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3044727"/>
                </p:ext>
              </p:extLst>
            </p:nvPr>
          </p:nvGraphicFramePr>
          <p:xfrm>
            <a:off x="2844" y="2681"/>
            <a:ext cx="1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860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681"/>
                          <a:ext cx="18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5707" name="Line 11"/>
            <p:cNvSpPr>
              <a:spLocks noChangeShapeType="1"/>
            </p:cNvSpPr>
            <p:nvPr/>
          </p:nvSpPr>
          <p:spPr bwMode="auto">
            <a:xfrm>
              <a:off x="2304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708" name="Line 12"/>
            <p:cNvSpPr>
              <a:spLocks noChangeShapeType="1"/>
            </p:cNvSpPr>
            <p:nvPr/>
          </p:nvSpPr>
          <p:spPr bwMode="auto">
            <a:xfrm>
              <a:off x="2544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709" name="Line 13"/>
            <p:cNvSpPr>
              <a:spLocks noChangeShapeType="1"/>
            </p:cNvSpPr>
            <p:nvPr/>
          </p:nvSpPr>
          <p:spPr bwMode="auto">
            <a:xfrm>
              <a:off x="2784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710" name="Line 14"/>
            <p:cNvSpPr>
              <a:spLocks noChangeShapeType="1"/>
            </p:cNvSpPr>
            <p:nvPr/>
          </p:nvSpPr>
          <p:spPr bwMode="auto">
            <a:xfrm>
              <a:off x="3024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711" name="Text Box 15"/>
            <p:cNvSpPr txBox="1">
              <a:spLocks noChangeArrowheads="1"/>
            </p:cNvSpPr>
            <p:nvPr/>
          </p:nvSpPr>
          <p:spPr bwMode="auto">
            <a:xfrm>
              <a:off x="2544" y="2640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85712" name="Line 16"/>
            <p:cNvSpPr>
              <a:spLocks noChangeShapeType="1"/>
            </p:cNvSpPr>
            <p:nvPr/>
          </p:nvSpPr>
          <p:spPr bwMode="auto">
            <a:xfrm>
              <a:off x="2448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713" name="Line 17"/>
            <p:cNvSpPr>
              <a:spLocks noChangeShapeType="1"/>
            </p:cNvSpPr>
            <p:nvPr/>
          </p:nvSpPr>
          <p:spPr bwMode="auto">
            <a:xfrm>
              <a:off x="2688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714" name="Line 18"/>
            <p:cNvSpPr>
              <a:spLocks noChangeShapeType="1"/>
            </p:cNvSpPr>
            <p:nvPr/>
          </p:nvSpPr>
          <p:spPr bwMode="auto">
            <a:xfrm>
              <a:off x="2928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5715" name="Group 19"/>
          <p:cNvGrpSpPr>
            <a:grpSpLocks/>
          </p:cNvGrpSpPr>
          <p:nvPr/>
        </p:nvGrpSpPr>
        <p:grpSpPr bwMode="auto">
          <a:xfrm>
            <a:off x="685800" y="4419600"/>
            <a:ext cx="1600200" cy="1447800"/>
            <a:chOff x="432" y="2592"/>
            <a:chExt cx="1008" cy="912"/>
          </a:xfrm>
        </p:grpSpPr>
        <p:grpSp>
          <p:nvGrpSpPr>
            <p:cNvPr id="285716" name="Group 20"/>
            <p:cNvGrpSpPr>
              <a:grpSpLocks/>
            </p:cNvGrpSpPr>
            <p:nvPr/>
          </p:nvGrpSpPr>
          <p:grpSpPr bwMode="auto">
            <a:xfrm>
              <a:off x="432" y="2592"/>
              <a:ext cx="1008" cy="912"/>
              <a:chOff x="960" y="2496"/>
              <a:chExt cx="1008" cy="912"/>
            </a:xfrm>
          </p:grpSpPr>
          <p:sp>
            <p:nvSpPr>
              <p:cNvPr id="285717" name="Rectangle 21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18" name="Rectangle 22"/>
              <p:cNvSpPr>
                <a:spLocks noChangeArrowheads="1"/>
              </p:cNvSpPr>
              <p:nvPr/>
            </p:nvSpPr>
            <p:spPr bwMode="auto">
              <a:xfrm>
                <a:off x="960" y="2915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85719" name="Rectangle 23"/>
              <p:cNvSpPr>
                <a:spLocks noChangeArrowheads="1"/>
              </p:cNvSpPr>
              <p:nvPr/>
            </p:nvSpPr>
            <p:spPr bwMode="auto">
              <a:xfrm>
                <a:off x="1204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5720" name="Rectangle 24"/>
              <p:cNvSpPr>
                <a:spLocks noChangeArrowheads="1"/>
              </p:cNvSpPr>
              <p:nvPr/>
            </p:nvSpPr>
            <p:spPr bwMode="auto">
              <a:xfrm>
                <a:off x="1440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85721" name="Rectangle 25"/>
              <p:cNvSpPr>
                <a:spLocks noChangeArrowheads="1"/>
              </p:cNvSpPr>
              <p:nvPr/>
            </p:nvSpPr>
            <p:spPr bwMode="auto">
              <a:xfrm>
                <a:off x="1680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5722" name="Text Box 26"/>
              <p:cNvSpPr txBox="1">
                <a:spLocks noChangeArrowheads="1"/>
              </p:cNvSpPr>
              <p:nvPr/>
            </p:nvSpPr>
            <p:spPr bwMode="auto">
              <a:xfrm>
                <a:off x="1056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A</a:t>
                </a:r>
              </a:p>
            </p:txBody>
          </p:sp>
          <p:graphicFrame>
            <p:nvGraphicFramePr>
              <p:cNvPr id="285723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4808555"/>
                  </p:ext>
                </p:extLst>
              </p:nvPr>
            </p:nvGraphicFramePr>
            <p:xfrm>
              <a:off x="1596" y="2681"/>
              <a:ext cx="18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8861" name="公式" r:id="rId5" imgW="152280" imgH="215640" progId="Equation.3">
                      <p:embed/>
                    </p:oleObj>
                  </mc:Choice>
                  <mc:Fallback>
                    <p:oleObj name="公式" r:id="rId5" imgW="152280" imgH="215640" progId="Equation.3">
                      <p:embed/>
                      <p:pic>
                        <p:nvPicPr>
                          <p:cNvPr id="0" name="Picture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6" y="2681"/>
                            <a:ext cx="18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24" name="Line 28"/>
              <p:cNvSpPr>
                <a:spLocks noChangeShapeType="1"/>
              </p:cNvSpPr>
              <p:nvPr/>
            </p:nvSpPr>
            <p:spPr bwMode="auto">
              <a:xfrm>
                <a:off x="1056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25" name="Line 29"/>
              <p:cNvSpPr>
                <a:spLocks noChangeShapeType="1"/>
              </p:cNvSpPr>
              <p:nvPr/>
            </p:nvSpPr>
            <p:spPr bwMode="auto">
              <a:xfrm>
                <a:off x="1296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26" name="Line 30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27" name="Line 31"/>
              <p:cNvSpPr>
                <a:spLocks noChangeShapeType="1"/>
              </p:cNvSpPr>
              <p:nvPr/>
            </p:nvSpPr>
            <p:spPr bwMode="auto">
              <a:xfrm>
                <a:off x="1776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28" name="Text Box 32"/>
              <p:cNvSpPr txBox="1">
                <a:spLocks noChangeArrowheads="1"/>
              </p:cNvSpPr>
              <p:nvPr/>
            </p:nvSpPr>
            <p:spPr bwMode="auto">
              <a:xfrm>
                <a:off x="1296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85729" name="Line 33"/>
              <p:cNvSpPr>
                <a:spLocks noChangeShapeType="1"/>
              </p:cNvSpPr>
              <p:nvPr/>
            </p:nvSpPr>
            <p:spPr bwMode="auto">
              <a:xfrm>
                <a:off x="12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30" name="Line 34"/>
              <p:cNvSpPr>
                <a:spLocks noChangeShapeType="1"/>
              </p:cNvSpPr>
              <p:nvPr/>
            </p:nvSpPr>
            <p:spPr bwMode="auto">
              <a:xfrm>
                <a:off x="144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31" name="Line 35"/>
              <p:cNvSpPr>
                <a:spLocks noChangeShapeType="1"/>
              </p:cNvSpPr>
              <p:nvPr/>
            </p:nvSpPr>
            <p:spPr bwMode="auto">
              <a:xfrm>
                <a:off x="168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5732" name="Rectangle 36"/>
            <p:cNvSpPr>
              <a:spLocks noChangeArrowheads="1"/>
            </p:cNvSpPr>
            <p:nvPr/>
          </p:nvSpPr>
          <p:spPr bwMode="auto">
            <a:xfrm>
              <a:off x="805" y="2928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+mn-ea"/>
                  <a:ea typeface="+mn-ea"/>
                </a:rPr>
                <a:t>I</a:t>
              </a:r>
            </a:p>
          </p:txBody>
        </p:sp>
      </p:grpSp>
      <p:grpSp>
        <p:nvGrpSpPr>
          <p:cNvPr id="285733" name="Group 37"/>
          <p:cNvGrpSpPr>
            <a:grpSpLocks/>
          </p:cNvGrpSpPr>
          <p:nvPr/>
        </p:nvGrpSpPr>
        <p:grpSpPr bwMode="auto">
          <a:xfrm>
            <a:off x="2590800" y="4419600"/>
            <a:ext cx="1600200" cy="1447800"/>
            <a:chOff x="1632" y="2592"/>
            <a:chExt cx="1008" cy="912"/>
          </a:xfrm>
        </p:grpSpPr>
        <p:grpSp>
          <p:nvGrpSpPr>
            <p:cNvPr id="285734" name="Group 38"/>
            <p:cNvGrpSpPr>
              <a:grpSpLocks/>
            </p:cNvGrpSpPr>
            <p:nvPr/>
          </p:nvGrpSpPr>
          <p:grpSpPr bwMode="auto">
            <a:xfrm>
              <a:off x="1632" y="2592"/>
              <a:ext cx="1008" cy="912"/>
              <a:chOff x="2208" y="2496"/>
              <a:chExt cx="1008" cy="912"/>
            </a:xfrm>
          </p:grpSpPr>
          <p:sp>
            <p:nvSpPr>
              <p:cNvPr id="285735" name="Rectangle 39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36" name="Rectangle 40"/>
              <p:cNvSpPr>
                <a:spLocks noChangeArrowheads="1"/>
              </p:cNvSpPr>
              <p:nvPr/>
            </p:nvSpPr>
            <p:spPr bwMode="auto">
              <a:xfrm>
                <a:off x="2208" y="2915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85737" name="Rectangle 41"/>
              <p:cNvSpPr>
                <a:spLocks noChangeArrowheads="1"/>
              </p:cNvSpPr>
              <p:nvPr/>
            </p:nvSpPr>
            <p:spPr bwMode="auto">
              <a:xfrm>
                <a:off x="2452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5738" name="Rectangle 42"/>
              <p:cNvSpPr>
                <a:spLocks noChangeArrowheads="1"/>
              </p:cNvSpPr>
              <p:nvPr/>
            </p:nvSpPr>
            <p:spPr bwMode="auto">
              <a:xfrm>
                <a:off x="2688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85739" name="Rectangle 43"/>
              <p:cNvSpPr>
                <a:spLocks noChangeArrowheads="1"/>
              </p:cNvSpPr>
              <p:nvPr/>
            </p:nvSpPr>
            <p:spPr bwMode="auto">
              <a:xfrm>
                <a:off x="2928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5740" name="Text Box 44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A</a:t>
                </a:r>
              </a:p>
            </p:txBody>
          </p:sp>
          <p:graphicFrame>
            <p:nvGraphicFramePr>
              <p:cNvPr id="285741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6392391"/>
                  </p:ext>
                </p:extLst>
              </p:nvPr>
            </p:nvGraphicFramePr>
            <p:xfrm>
              <a:off x="2844" y="2681"/>
              <a:ext cx="18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8862" name="Equation" r:id="rId7" imgW="152280" imgH="215640" progId="Equation.3">
                      <p:embed/>
                    </p:oleObj>
                  </mc:Choice>
                  <mc:Fallback>
                    <p:oleObj name="Equation" r:id="rId7" imgW="152280" imgH="215640" progId="Equation.3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681"/>
                            <a:ext cx="18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42" name="Line 46"/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43" name="Line 47"/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44" name="Line 48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45" name="Line 49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46" name="Text Box 50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85747" name="Line 51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48" name="Line 52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49" name="Line 53"/>
              <p:cNvSpPr>
                <a:spLocks noChangeShapeType="1"/>
              </p:cNvSpPr>
              <p:nvPr/>
            </p:nvSpPr>
            <p:spPr bwMode="auto">
              <a:xfrm>
                <a:off x="292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5750" name="Rectangle 54"/>
            <p:cNvSpPr>
              <a:spLocks noChangeArrowheads="1"/>
            </p:cNvSpPr>
            <p:nvPr/>
          </p:nvSpPr>
          <p:spPr bwMode="auto">
            <a:xfrm>
              <a:off x="1955" y="2928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+mn-ea"/>
                  <a:ea typeface="+mn-ea"/>
                </a:rPr>
                <a:t>II</a:t>
              </a:r>
            </a:p>
          </p:txBody>
        </p:sp>
      </p:grpSp>
      <p:grpSp>
        <p:nvGrpSpPr>
          <p:cNvPr id="285751" name="Group 55"/>
          <p:cNvGrpSpPr>
            <a:grpSpLocks/>
          </p:cNvGrpSpPr>
          <p:nvPr/>
        </p:nvGrpSpPr>
        <p:grpSpPr bwMode="auto">
          <a:xfrm>
            <a:off x="4495800" y="4419600"/>
            <a:ext cx="1600200" cy="1447800"/>
            <a:chOff x="2832" y="2592"/>
            <a:chExt cx="1008" cy="912"/>
          </a:xfrm>
        </p:grpSpPr>
        <p:grpSp>
          <p:nvGrpSpPr>
            <p:cNvPr id="285752" name="Group 56"/>
            <p:cNvGrpSpPr>
              <a:grpSpLocks/>
            </p:cNvGrpSpPr>
            <p:nvPr/>
          </p:nvGrpSpPr>
          <p:grpSpPr bwMode="auto">
            <a:xfrm>
              <a:off x="2832" y="2592"/>
              <a:ext cx="1008" cy="912"/>
              <a:chOff x="2208" y="2496"/>
              <a:chExt cx="1008" cy="912"/>
            </a:xfrm>
          </p:grpSpPr>
          <p:sp>
            <p:nvSpPr>
              <p:cNvPr id="285753" name="Rectangle 57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54" name="Rectangle 58"/>
              <p:cNvSpPr>
                <a:spLocks noChangeArrowheads="1"/>
              </p:cNvSpPr>
              <p:nvPr/>
            </p:nvSpPr>
            <p:spPr bwMode="auto">
              <a:xfrm>
                <a:off x="2208" y="2915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85755" name="Rectangle 59"/>
              <p:cNvSpPr>
                <a:spLocks noChangeArrowheads="1"/>
              </p:cNvSpPr>
              <p:nvPr/>
            </p:nvSpPr>
            <p:spPr bwMode="auto">
              <a:xfrm>
                <a:off x="2452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5756" name="Rectangle 60"/>
              <p:cNvSpPr>
                <a:spLocks noChangeArrowheads="1"/>
              </p:cNvSpPr>
              <p:nvPr/>
            </p:nvSpPr>
            <p:spPr bwMode="auto">
              <a:xfrm>
                <a:off x="2688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85757" name="Rectangle 61"/>
              <p:cNvSpPr>
                <a:spLocks noChangeArrowheads="1"/>
              </p:cNvSpPr>
              <p:nvPr/>
            </p:nvSpPr>
            <p:spPr bwMode="auto">
              <a:xfrm>
                <a:off x="2928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5758" name="Text Box 62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A</a:t>
                </a:r>
              </a:p>
            </p:txBody>
          </p:sp>
          <p:graphicFrame>
            <p:nvGraphicFramePr>
              <p:cNvPr id="285759" name="Object 6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4632725"/>
                  </p:ext>
                </p:extLst>
              </p:nvPr>
            </p:nvGraphicFramePr>
            <p:xfrm>
              <a:off x="2844" y="2681"/>
              <a:ext cx="18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8863" name="Equation" r:id="rId9" imgW="152280" imgH="215640" progId="Equation.3">
                      <p:embed/>
                    </p:oleObj>
                  </mc:Choice>
                  <mc:Fallback>
                    <p:oleObj name="Equation" r:id="rId9" imgW="152280" imgH="215640" progId="Equation.3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681"/>
                            <a:ext cx="18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60" name="Line 64"/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61" name="Line 65"/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62" name="Line 66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63" name="Line 67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64" name="Text Box 68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85765" name="Line 69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66" name="Line 70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67" name="Line 71"/>
              <p:cNvSpPr>
                <a:spLocks noChangeShapeType="1"/>
              </p:cNvSpPr>
              <p:nvPr/>
            </p:nvSpPr>
            <p:spPr bwMode="auto">
              <a:xfrm>
                <a:off x="292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5768" name="Rectangle 72"/>
            <p:cNvSpPr>
              <a:spLocks noChangeArrowheads="1"/>
            </p:cNvSpPr>
            <p:nvPr/>
          </p:nvSpPr>
          <p:spPr bwMode="auto">
            <a:xfrm>
              <a:off x="3097" y="2928"/>
              <a:ext cx="4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+mn-ea"/>
                  <a:ea typeface="+mn-ea"/>
                </a:rPr>
                <a:t>III</a:t>
              </a:r>
            </a:p>
          </p:txBody>
        </p:sp>
      </p:grpSp>
      <p:grpSp>
        <p:nvGrpSpPr>
          <p:cNvPr id="285769" name="Group 73"/>
          <p:cNvGrpSpPr>
            <a:grpSpLocks/>
          </p:cNvGrpSpPr>
          <p:nvPr/>
        </p:nvGrpSpPr>
        <p:grpSpPr bwMode="auto">
          <a:xfrm>
            <a:off x="6324600" y="4419600"/>
            <a:ext cx="1600200" cy="1447800"/>
            <a:chOff x="3984" y="2592"/>
            <a:chExt cx="1008" cy="912"/>
          </a:xfrm>
        </p:grpSpPr>
        <p:grpSp>
          <p:nvGrpSpPr>
            <p:cNvPr id="285770" name="Group 74"/>
            <p:cNvGrpSpPr>
              <a:grpSpLocks/>
            </p:cNvGrpSpPr>
            <p:nvPr/>
          </p:nvGrpSpPr>
          <p:grpSpPr bwMode="auto">
            <a:xfrm>
              <a:off x="3984" y="2592"/>
              <a:ext cx="1008" cy="912"/>
              <a:chOff x="2208" y="2496"/>
              <a:chExt cx="1008" cy="912"/>
            </a:xfrm>
          </p:grpSpPr>
          <p:sp>
            <p:nvSpPr>
              <p:cNvPr id="285771" name="Rectangle 75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72" name="Rectangle 76"/>
              <p:cNvSpPr>
                <a:spLocks noChangeArrowheads="1"/>
              </p:cNvSpPr>
              <p:nvPr/>
            </p:nvSpPr>
            <p:spPr bwMode="auto">
              <a:xfrm>
                <a:off x="2208" y="2915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85773" name="Rectangle 77"/>
              <p:cNvSpPr>
                <a:spLocks noChangeArrowheads="1"/>
              </p:cNvSpPr>
              <p:nvPr/>
            </p:nvSpPr>
            <p:spPr bwMode="auto">
              <a:xfrm>
                <a:off x="2452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5774" name="Rectangle 78"/>
              <p:cNvSpPr>
                <a:spLocks noChangeArrowheads="1"/>
              </p:cNvSpPr>
              <p:nvPr/>
            </p:nvSpPr>
            <p:spPr bwMode="auto">
              <a:xfrm>
                <a:off x="2688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85775" name="Rectangle 79"/>
              <p:cNvSpPr>
                <a:spLocks noChangeArrowheads="1"/>
              </p:cNvSpPr>
              <p:nvPr/>
            </p:nvSpPr>
            <p:spPr bwMode="auto">
              <a:xfrm>
                <a:off x="2928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5776" name="Text Box 80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A</a:t>
                </a:r>
              </a:p>
            </p:txBody>
          </p:sp>
          <p:graphicFrame>
            <p:nvGraphicFramePr>
              <p:cNvPr id="285777" name="Objec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1301020"/>
                  </p:ext>
                </p:extLst>
              </p:nvPr>
            </p:nvGraphicFramePr>
            <p:xfrm>
              <a:off x="2844" y="2681"/>
              <a:ext cx="18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8864" name="Equation" r:id="rId11" imgW="152280" imgH="215640" progId="Equation.3">
                      <p:embed/>
                    </p:oleObj>
                  </mc:Choice>
                  <mc:Fallback>
                    <p:oleObj name="Equation" r:id="rId11" imgW="152280" imgH="215640" progId="Equation.3">
                      <p:embed/>
                      <p:pic>
                        <p:nvPicPr>
                          <p:cNvPr id="0" name="Picture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681"/>
                            <a:ext cx="18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78" name="Line 82"/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79" name="Line 83"/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80" name="Line 84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81" name="Line 85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82" name="Text Box 86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85783" name="Line 87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84" name="Line 88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85" name="Line 89"/>
              <p:cNvSpPr>
                <a:spLocks noChangeShapeType="1"/>
              </p:cNvSpPr>
              <p:nvPr/>
            </p:nvSpPr>
            <p:spPr bwMode="auto">
              <a:xfrm>
                <a:off x="292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5786" name="Rectangle 90"/>
            <p:cNvSpPr>
              <a:spLocks noChangeArrowheads="1"/>
            </p:cNvSpPr>
            <p:nvPr/>
          </p:nvSpPr>
          <p:spPr bwMode="auto">
            <a:xfrm>
              <a:off x="4286" y="2928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+mn-ea"/>
                  <a:ea typeface="+mn-ea"/>
                </a:rPr>
                <a:t>IV</a:t>
              </a:r>
            </a:p>
          </p:txBody>
        </p:sp>
      </p:grpSp>
      <p:grpSp>
        <p:nvGrpSpPr>
          <p:cNvPr id="285787" name="Group 91"/>
          <p:cNvGrpSpPr>
            <a:grpSpLocks/>
          </p:cNvGrpSpPr>
          <p:nvPr/>
        </p:nvGrpSpPr>
        <p:grpSpPr bwMode="auto">
          <a:xfrm>
            <a:off x="658813" y="5791206"/>
            <a:ext cx="7296150" cy="461963"/>
            <a:chOff x="415" y="3648"/>
            <a:chExt cx="4596" cy="291"/>
          </a:xfrm>
        </p:grpSpPr>
        <p:sp>
          <p:nvSpPr>
            <p:cNvPr id="285788" name="Rectangle 92"/>
            <p:cNvSpPr>
              <a:spLocks noChangeArrowheads="1"/>
            </p:cNvSpPr>
            <p:nvPr/>
          </p:nvSpPr>
          <p:spPr bwMode="auto">
            <a:xfrm>
              <a:off x="415" y="3648"/>
              <a:ext cx="2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85789" name="Rectangle 93"/>
            <p:cNvSpPr>
              <a:spLocks noChangeArrowheads="1"/>
            </p:cNvSpPr>
            <p:nvPr/>
          </p:nvSpPr>
          <p:spPr bwMode="auto">
            <a:xfrm>
              <a:off x="1135" y="3648"/>
              <a:ext cx="2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85790" name="Rectangle 94"/>
            <p:cNvSpPr>
              <a:spLocks noChangeArrowheads="1"/>
            </p:cNvSpPr>
            <p:nvPr/>
          </p:nvSpPr>
          <p:spPr bwMode="auto">
            <a:xfrm>
              <a:off x="1598" y="3648"/>
              <a:ext cx="2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285791" name="Rectangle 95"/>
            <p:cNvSpPr>
              <a:spLocks noChangeArrowheads="1"/>
            </p:cNvSpPr>
            <p:nvPr/>
          </p:nvSpPr>
          <p:spPr bwMode="auto">
            <a:xfrm>
              <a:off x="2366" y="3648"/>
              <a:ext cx="2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285792" name="Rectangle 96"/>
            <p:cNvSpPr>
              <a:spLocks noChangeArrowheads="1"/>
            </p:cNvSpPr>
            <p:nvPr/>
          </p:nvSpPr>
          <p:spPr bwMode="auto">
            <a:xfrm>
              <a:off x="2815" y="3648"/>
              <a:ext cx="2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285793" name="Rectangle 97"/>
            <p:cNvSpPr>
              <a:spLocks noChangeArrowheads="1"/>
            </p:cNvSpPr>
            <p:nvPr/>
          </p:nvSpPr>
          <p:spPr bwMode="auto">
            <a:xfrm>
              <a:off x="3503" y="3648"/>
              <a:ext cx="3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11</a:t>
              </a:r>
            </a:p>
          </p:txBody>
        </p:sp>
        <p:sp>
          <p:nvSpPr>
            <p:cNvPr id="285794" name="Rectangle 98"/>
            <p:cNvSpPr>
              <a:spLocks noChangeArrowheads="1"/>
            </p:cNvSpPr>
            <p:nvPr/>
          </p:nvSpPr>
          <p:spPr bwMode="auto">
            <a:xfrm>
              <a:off x="3951" y="3648"/>
              <a:ext cx="3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12</a:t>
              </a:r>
            </a:p>
          </p:txBody>
        </p:sp>
        <p:sp>
          <p:nvSpPr>
            <p:cNvPr id="285795" name="Rectangle 99"/>
            <p:cNvSpPr>
              <a:spLocks noChangeArrowheads="1"/>
            </p:cNvSpPr>
            <p:nvPr/>
          </p:nvSpPr>
          <p:spPr bwMode="auto">
            <a:xfrm>
              <a:off x="4655" y="3648"/>
              <a:ext cx="3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15</a:t>
              </a:r>
            </a:p>
          </p:txBody>
        </p:sp>
        <p:sp>
          <p:nvSpPr>
            <p:cNvPr id="285796" name="Rectangle 100"/>
            <p:cNvSpPr>
              <a:spLocks noChangeArrowheads="1"/>
            </p:cNvSpPr>
            <p:nvPr/>
          </p:nvSpPr>
          <p:spPr bwMode="auto">
            <a:xfrm>
              <a:off x="669" y="3648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……</a:t>
              </a:r>
              <a:endParaRPr lang="en-US" altLang="zh-CN" sz="2400" b="1" baseline="-25000">
                <a:latin typeface="+mn-ea"/>
                <a:ea typeface="+mn-ea"/>
              </a:endParaRPr>
            </a:p>
          </p:txBody>
        </p:sp>
        <p:sp>
          <p:nvSpPr>
            <p:cNvPr id="285797" name="Rectangle 101"/>
            <p:cNvSpPr>
              <a:spLocks noChangeArrowheads="1"/>
            </p:cNvSpPr>
            <p:nvPr/>
          </p:nvSpPr>
          <p:spPr bwMode="auto">
            <a:xfrm>
              <a:off x="1869" y="3648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……</a:t>
              </a:r>
              <a:endParaRPr lang="en-US" altLang="zh-CN" sz="2400" b="1" baseline="-25000">
                <a:latin typeface="+mn-ea"/>
                <a:ea typeface="+mn-ea"/>
              </a:endParaRPr>
            </a:p>
          </p:txBody>
        </p:sp>
        <p:sp>
          <p:nvSpPr>
            <p:cNvPr id="285798" name="Rectangle 102"/>
            <p:cNvSpPr>
              <a:spLocks noChangeArrowheads="1"/>
            </p:cNvSpPr>
            <p:nvPr/>
          </p:nvSpPr>
          <p:spPr bwMode="auto">
            <a:xfrm>
              <a:off x="3049" y="3648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……</a:t>
              </a:r>
              <a:endParaRPr lang="en-US" altLang="zh-CN" sz="2400" b="1" baseline="-25000">
                <a:latin typeface="+mn-ea"/>
                <a:ea typeface="+mn-ea"/>
              </a:endParaRPr>
            </a:p>
          </p:txBody>
        </p:sp>
        <p:sp>
          <p:nvSpPr>
            <p:cNvPr id="285799" name="Rectangle 103"/>
            <p:cNvSpPr>
              <a:spLocks noChangeArrowheads="1"/>
            </p:cNvSpPr>
            <p:nvPr/>
          </p:nvSpPr>
          <p:spPr bwMode="auto">
            <a:xfrm>
              <a:off x="4249" y="3648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……</a:t>
              </a:r>
              <a:endParaRPr lang="en-US" altLang="zh-CN" sz="2400" b="1" baseline="-25000">
                <a:latin typeface="+mn-ea"/>
                <a:ea typeface="+mn-ea"/>
              </a:endParaRPr>
            </a:p>
          </p:txBody>
        </p:sp>
      </p:grpSp>
      <p:grpSp>
        <p:nvGrpSpPr>
          <p:cNvPr id="285800" name="Group 104"/>
          <p:cNvGrpSpPr>
            <a:grpSpLocks/>
          </p:cNvGrpSpPr>
          <p:nvPr/>
        </p:nvGrpSpPr>
        <p:grpSpPr bwMode="auto">
          <a:xfrm>
            <a:off x="1828800" y="3810000"/>
            <a:ext cx="2057400" cy="609600"/>
            <a:chOff x="1152" y="2400"/>
            <a:chExt cx="1296" cy="384"/>
          </a:xfrm>
        </p:grpSpPr>
        <p:sp>
          <p:nvSpPr>
            <p:cNvPr id="285801" name="Line 105"/>
            <p:cNvSpPr>
              <a:spLocks noChangeShapeType="1"/>
            </p:cNvSpPr>
            <p:nvPr/>
          </p:nvSpPr>
          <p:spPr bwMode="auto">
            <a:xfrm flipH="1">
              <a:off x="1152" y="2400"/>
              <a:ext cx="12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02" name="Line 106"/>
            <p:cNvSpPr>
              <a:spLocks noChangeShapeType="1"/>
            </p:cNvSpPr>
            <p:nvPr/>
          </p:nvSpPr>
          <p:spPr bwMode="auto">
            <a:xfrm>
              <a:off x="1152" y="2400"/>
              <a:ext cx="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5803" name="Group 107"/>
          <p:cNvGrpSpPr>
            <a:grpSpLocks/>
          </p:cNvGrpSpPr>
          <p:nvPr/>
        </p:nvGrpSpPr>
        <p:grpSpPr bwMode="auto">
          <a:xfrm>
            <a:off x="3733800" y="3810000"/>
            <a:ext cx="533400" cy="609600"/>
            <a:chOff x="2352" y="2400"/>
            <a:chExt cx="336" cy="384"/>
          </a:xfrm>
        </p:grpSpPr>
        <p:sp>
          <p:nvSpPr>
            <p:cNvPr id="285804" name="Line 108"/>
            <p:cNvSpPr>
              <a:spLocks noChangeShapeType="1"/>
            </p:cNvSpPr>
            <p:nvPr/>
          </p:nvSpPr>
          <p:spPr bwMode="auto">
            <a:xfrm>
              <a:off x="2688" y="2400"/>
              <a:ext cx="0" cy="1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05" name="Line 109"/>
            <p:cNvSpPr>
              <a:spLocks noChangeShapeType="1"/>
            </p:cNvSpPr>
            <p:nvPr/>
          </p:nvSpPr>
          <p:spPr bwMode="auto">
            <a:xfrm flipH="1">
              <a:off x="2352" y="2544"/>
              <a:ext cx="3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06" name="Line 110"/>
            <p:cNvSpPr>
              <a:spLocks noChangeShapeType="1"/>
            </p:cNvSpPr>
            <p:nvPr/>
          </p:nvSpPr>
          <p:spPr bwMode="auto">
            <a:xfrm>
              <a:off x="2352" y="2544"/>
              <a:ext cx="0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5807" name="Group 111"/>
          <p:cNvGrpSpPr>
            <a:grpSpLocks/>
          </p:cNvGrpSpPr>
          <p:nvPr/>
        </p:nvGrpSpPr>
        <p:grpSpPr bwMode="auto">
          <a:xfrm>
            <a:off x="4648200" y="3810000"/>
            <a:ext cx="990600" cy="685800"/>
            <a:chOff x="2928" y="2400"/>
            <a:chExt cx="624" cy="432"/>
          </a:xfrm>
        </p:grpSpPr>
        <p:sp>
          <p:nvSpPr>
            <p:cNvPr id="285808" name="Line 112"/>
            <p:cNvSpPr>
              <a:spLocks noChangeShapeType="1"/>
            </p:cNvSpPr>
            <p:nvPr/>
          </p:nvSpPr>
          <p:spPr bwMode="auto">
            <a:xfrm>
              <a:off x="2928" y="2400"/>
              <a:ext cx="0" cy="1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09" name="Line 113"/>
            <p:cNvSpPr>
              <a:spLocks noChangeShapeType="1"/>
            </p:cNvSpPr>
            <p:nvPr/>
          </p:nvSpPr>
          <p:spPr bwMode="auto">
            <a:xfrm>
              <a:off x="2928" y="2544"/>
              <a:ext cx="62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10" name="Line 114"/>
            <p:cNvSpPr>
              <a:spLocks noChangeShapeType="1"/>
            </p:cNvSpPr>
            <p:nvPr/>
          </p:nvSpPr>
          <p:spPr bwMode="auto">
            <a:xfrm>
              <a:off x="3552" y="2544"/>
              <a:ext cx="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5811" name="Group 115"/>
          <p:cNvGrpSpPr>
            <a:grpSpLocks/>
          </p:cNvGrpSpPr>
          <p:nvPr/>
        </p:nvGrpSpPr>
        <p:grpSpPr bwMode="auto">
          <a:xfrm>
            <a:off x="5029200" y="3810000"/>
            <a:ext cx="2438400" cy="609600"/>
            <a:chOff x="3168" y="2400"/>
            <a:chExt cx="1536" cy="384"/>
          </a:xfrm>
        </p:grpSpPr>
        <p:sp>
          <p:nvSpPr>
            <p:cNvPr id="285812" name="Line 116"/>
            <p:cNvSpPr>
              <a:spLocks noChangeShapeType="1"/>
            </p:cNvSpPr>
            <p:nvPr/>
          </p:nvSpPr>
          <p:spPr bwMode="auto">
            <a:xfrm>
              <a:off x="3168" y="2400"/>
              <a:ext cx="15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13" name="Line 117"/>
            <p:cNvSpPr>
              <a:spLocks noChangeShapeType="1"/>
            </p:cNvSpPr>
            <p:nvPr/>
          </p:nvSpPr>
          <p:spPr bwMode="auto">
            <a:xfrm>
              <a:off x="4704" y="2400"/>
              <a:ext cx="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5814" name="Group 118"/>
          <p:cNvGrpSpPr>
            <a:grpSpLocks/>
          </p:cNvGrpSpPr>
          <p:nvPr/>
        </p:nvGrpSpPr>
        <p:grpSpPr bwMode="auto">
          <a:xfrm>
            <a:off x="990600" y="1828800"/>
            <a:ext cx="5715000" cy="2667000"/>
            <a:chOff x="624" y="960"/>
            <a:chExt cx="3600" cy="1680"/>
          </a:xfrm>
        </p:grpSpPr>
        <p:sp>
          <p:nvSpPr>
            <p:cNvPr id="285815" name="Line 119"/>
            <p:cNvSpPr>
              <a:spLocks noChangeShapeType="1"/>
            </p:cNvSpPr>
            <p:nvPr/>
          </p:nvSpPr>
          <p:spPr bwMode="auto">
            <a:xfrm flipH="1">
              <a:off x="672" y="960"/>
              <a:ext cx="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16" name="Line 120"/>
            <p:cNvSpPr>
              <a:spLocks noChangeShapeType="1"/>
            </p:cNvSpPr>
            <p:nvPr/>
          </p:nvSpPr>
          <p:spPr bwMode="auto">
            <a:xfrm>
              <a:off x="672" y="2592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17" name="Oval 121"/>
            <p:cNvSpPr>
              <a:spLocks noChangeArrowheads="1"/>
            </p:cNvSpPr>
            <p:nvPr/>
          </p:nvSpPr>
          <p:spPr bwMode="auto">
            <a:xfrm>
              <a:off x="624" y="25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18" name="Oval 122"/>
            <p:cNvSpPr>
              <a:spLocks noChangeArrowheads="1"/>
            </p:cNvSpPr>
            <p:nvPr/>
          </p:nvSpPr>
          <p:spPr bwMode="auto">
            <a:xfrm>
              <a:off x="1824" y="25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19" name="Oval 123"/>
            <p:cNvSpPr>
              <a:spLocks noChangeArrowheads="1"/>
            </p:cNvSpPr>
            <p:nvPr/>
          </p:nvSpPr>
          <p:spPr bwMode="auto">
            <a:xfrm>
              <a:off x="3024" y="25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5820" name="Group 124"/>
          <p:cNvGrpSpPr>
            <a:grpSpLocks/>
          </p:cNvGrpSpPr>
          <p:nvPr/>
        </p:nvGrpSpPr>
        <p:grpSpPr bwMode="auto">
          <a:xfrm>
            <a:off x="1371600" y="1828800"/>
            <a:ext cx="5715000" cy="2590800"/>
            <a:chOff x="864" y="1152"/>
            <a:chExt cx="3600" cy="1632"/>
          </a:xfrm>
        </p:grpSpPr>
        <p:sp>
          <p:nvSpPr>
            <p:cNvPr id="285821" name="Line 125"/>
            <p:cNvSpPr>
              <a:spLocks noChangeShapeType="1"/>
            </p:cNvSpPr>
            <p:nvPr/>
          </p:nvSpPr>
          <p:spPr bwMode="auto">
            <a:xfrm>
              <a:off x="2112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22" name="Line 126"/>
            <p:cNvSpPr>
              <a:spLocks noChangeShapeType="1"/>
            </p:cNvSpPr>
            <p:nvPr/>
          </p:nvSpPr>
          <p:spPr bwMode="auto">
            <a:xfrm>
              <a:off x="3312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5823" name="Group 127"/>
            <p:cNvGrpSpPr>
              <a:grpSpLocks/>
            </p:cNvGrpSpPr>
            <p:nvPr/>
          </p:nvGrpSpPr>
          <p:grpSpPr bwMode="auto">
            <a:xfrm>
              <a:off x="864" y="1152"/>
              <a:ext cx="3600" cy="1632"/>
              <a:chOff x="864" y="960"/>
              <a:chExt cx="3600" cy="1632"/>
            </a:xfrm>
          </p:grpSpPr>
          <p:sp>
            <p:nvSpPr>
              <p:cNvPr id="285824" name="Line 128"/>
              <p:cNvSpPr>
                <a:spLocks noChangeShapeType="1"/>
              </p:cNvSpPr>
              <p:nvPr/>
            </p:nvSpPr>
            <p:spPr bwMode="auto">
              <a:xfrm>
                <a:off x="912" y="960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825" name="Line 129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35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826" name="Line 130"/>
              <p:cNvSpPr>
                <a:spLocks noChangeShapeType="1"/>
              </p:cNvSpPr>
              <p:nvPr/>
            </p:nvSpPr>
            <p:spPr bwMode="auto">
              <a:xfrm flipV="1">
                <a:off x="4464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827" name="Oval 131"/>
              <p:cNvSpPr>
                <a:spLocks noChangeArrowheads="1"/>
              </p:cNvSpPr>
              <p:nvPr/>
            </p:nvSpPr>
            <p:spPr bwMode="auto">
              <a:xfrm>
                <a:off x="86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828" name="Oval 132"/>
              <p:cNvSpPr>
                <a:spLocks noChangeArrowheads="1"/>
              </p:cNvSpPr>
              <p:nvPr/>
            </p:nvSpPr>
            <p:spPr bwMode="auto">
              <a:xfrm>
                <a:off x="206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829" name="Oval 133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85830" name="Group 134"/>
          <p:cNvGrpSpPr>
            <a:grpSpLocks/>
          </p:cNvGrpSpPr>
          <p:nvPr/>
        </p:nvGrpSpPr>
        <p:grpSpPr bwMode="auto">
          <a:xfrm>
            <a:off x="1828800" y="1828800"/>
            <a:ext cx="2286000" cy="533400"/>
            <a:chOff x="1152" y="1152"/>
            <a:chExt cx="1440" cy="336"/>
          </a:xfrm>
        </p:grpSpPr>
        <p:sp>
          <p:nvSpPr>
            <p:cNvPr id="285831" name="Line 135"/>
            <p:cNvSpPr>
              <a:spLocks noChangeShapeType="1"/>
            </p:cNvSpPr>
            <p:nvPr/>
          </p:nvSpPr>
          <p:spPr bwMode="auto">
            <a:xfrm flipH="1">
              <a:off x="1152" y="148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32" name="Line 136"/>
            <p:cNvSpPr>
              <a:spLocks noChangeShapeType="1"/>
            </p:cNvSpPr>
            <p:nvPr/>
          </p:nvSpPr>
          <p:spPr bwMode="auto">
            <a:xfrm flipV="1">
              <a:off x="1152" y="11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5833" name="Group 137"/>
          <p:cNvGrpSpPr>
            <a:grpSpLocks/>
          </p:cNvGrpSpPr>
          <p:nvPr/>
        </p:nvGrpSpPr>
        <p:grpSpPr bwMode="auto">
          <a:xfrm>
            <a:off x="2133600" y="1828800"/>
            <a:ext cx="2362200" cy="533400"/>
            <a:chOff x="1344" y="1152"/>
            <a:chExt cx="1488" cy="336"/>
          </a:xfrm>
        </p:grpSpPr>
        <p:sp>
          <p:nvSpPr>
            <p:cNvPr id="285834" name="Line 138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5835" name="Group 139"/>
            <p:cNvGrpSpPr>
              <a:grpSpLocks/>
            </p:cNvGrpSpPr>
            <p:nvPr/>
          </p:nvGrpSpPr>
          <p:grpSpPr bwMode="auto">
            <a:xfrm>
              <a:off x="1344" y="1152"/>
              <a:ext cx="1488" cy="192"/>
              <a:chOff x="1344" y="1152"/>
              <a:chExt cx="1488" cy="192"/>
            </a:xfrm>
          </p:grpSpPr>
          <p:sp>
            <p:nvSpPr>
              <p:cNvPr id="285836" name="Line 140"/>
              <p:cNvSpPr>
                <a:spLocks noChangeShapeType="1"/>
              </p:cNvSpPr>
              <p:nvPr/>
            </p:nvSpPr>
            <p:spPr bwMode="auto">
              <a:xfrm flipH="1">
                <a:off x="1344" y="1344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837" name="Line 141"/>
              <p:cNvSpPr>
                <a:spLocks noChangeShapeType="1"/>
              </p:cNvSpPr>
              <p:nvPr/>
            </p:nvSpPr>
            <p:spPr bwMode="auto">
              <a:xfrm flipV="1">
                <a:off x="1344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85840" name="Group 144"/>
          <p:cNvGrpSpPr>
            <a:grpSpLocks/>
          </p:cNvGrpSpPr>
          <p:nvPr/>
        </p:nvGrpSpPr>
        <p:grpSpPr bwMode="auto">
          <a:xfrm>
            <a:off x="890588" y="1447800"/>
            <a:ext cx="1471612" cy="457200"/>
            <a:chOff x="561" y="912"/>
            <a:chExt cx="927" cy="288"/>
          </a:xfrm>
        </p:grpSpPr>
        <p:sp>
          <p:nvSpPr>
            <p:cNvPr id="285841" name="Rectangle 145"/>
            <p:cNvSpPr>
              <a:spLocks noChangeArrowheads="1"/>
            </p:cNvSpPr>
            <p:nvPr/>
          </p:nvSpPr>
          <p:spPr bwMode="auto">
            <a:xfrm>
              <a:off x="561" y="91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85842" name="Rectangle 146"/>
            <p:cNvSpPr>
              <a:spLocks noChangeArrowheads="1"/>
            </p:cNvSpPr>
            <p:nvPr/>
          </p:nvSpPr>
          <p:spPr bwMode="auto">
            <a:xfrm>
              <a:off x="806" y="91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85843" name="Text Box 147"/>
            <p:cNvSpPr txBox="1">
              <a:spLocks noChangeArrowheads="1"/>
            </p:cNvSpPr>
            <p:nvPr/>
          </p:nvSpPr>
          <p:spPr bwMode="auto">
            <a:xfrm>
              <a:off x="1008" y="9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285844" name="Text Box 148"/>
            <p:cNvSpPr txBox="1">
              <a:spLocks noChangeArrowheads="1"/>
            </p:cNvSpPr>
            <p:nvPr/>
          </p:nvSpPr>
          <p:spPr bwMode="auto">
            <a:xfrm>
              <a:off x="1248" y="9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D</a:t>
              </a:r>
            </a:p>
          </p:txBody>
        </p:sp>
      </p:grpSp>
      <p:sp>
        <p:nvSpPr>
          <p:cNvPr id="285845" name="Text Box 149"/>
          <p:cNvSpPr txBox="1">
            <a:spLocks noChangeArrowheads="1"/>
          </p:cNvSpPr>
          <p:nvPr/>
        </p:nvSpPr>
        <p:spPr bwMode="auto">
          <a:xfrm>
            <a:off x="4572000" y="1905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+mn-ea"/>
                <a:ea typeface="+mn-ea"/>
              </a:rPr>
              <a:t>“0”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097462" y="2247900"/>
            <a:ext cx="3815942" cy="571500"/>
            <a:chOff x="5097462" y="2247900"/>
            <a:chExt cx="3815942" cy="571500"/>
          </a:xfrm>
        </p:grpSpPr>
        <p:grpSp>
          <p:nvGrpSpPr>
            <p:cNvPr id="3" name="组合 2"/>
            <p:cNvGrpSpPr/>
            <p:nvPr/>
          </p:nvGrpSpPr>
          <p:grpSpPr>
            <a:xfrm>
              <a:off x="6008896" y="2247900"/>
              <a:ext cx="2904508" cy="461665"/>
              <a:chOff x="5868533" y="2362200"/>
              <a:chExt cx="2904508" cy="46166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6126163" y="2362200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可以有什么作用？</a:t>
                </a:r>
              </a:p>
            </p:txBody>
          </p:sp>
          <p:graphicFrame>
            <p:nvGraphicFramePr>
              <p:cNvPr id="150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9721230"/>
                  </p:ext>
                </p:extLst>
              </p:nvPr>
            </p:nvGraphicFramePr>
            <p:xfrm>
              <a:off x="5868533" y="2362200"/>
              <a:ext cx="285750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8865" name="公式" r:id="rId13" imgW="152280" imgH="215640" progId="Equation.3">
                      <p:embed/>
                    </p:oleObj>
                  </mc:Choice>
                  <mc:Fallback>
                    <p:oleObj name="公式" r:id="rId13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68533" y="2362200"/>
                            <a:ext cx="285750" cy="404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" name="直接箭头连接符 4"/>
            <p:cNvCxnSpPr/>
            <p:nvPr/>
          </p:nvCxnSpPr>
          <p:spPr>
            <a:xfrm flipH="1">
              <a:off x="5097462" y="2709565"/>
              <a:ext cx="746126" cy="1098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8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8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8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8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8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8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8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8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28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8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19</a:t>
            </a:r>
            <a:r>
              <a:rPr lang="zh-CN" altLang="en-US" sz="3600"/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C4B-5816-4CA6-9840-06E27CCE2DAD}" type="slidenum">
              <a:rPr lang="en-US" altLang="zh-CN">
                <a:latin typeface="+mn-ea"/>
                <a:ea typeface="+mn-ea"/>
              </a:rPr>
              <a:pPr/>
              <a:t>23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86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</a:rPr>
              <a:t>    </a:t>
            </a:r>
            <a:r>
              <a:rPr lang="zh-CN" altLang="en-US" b="1" dirty="0">
                <a:latin typeface="+mn-ea"/>
              </a:rPr>
              <a:t>用作选通（作用二）</a:t>
            </a:r>
            <a:endParaRPr lang="zh-CN" altLang="en-US" sz="2400" b="1" dirty="0">
              <a:effectLst/>
              <a:latin typeface="+mn-ea"/>
            </a:endParaRPr>
          </a:p>
          <a:p>
            <a:pPr lvl="1"/>
            <a:r>
              <a:rPr lang="zh-CN" altLang="en-US" b="1" dirty="0">
                <a:effectLst/>
                <a:latin typeface="+mn-ea"/>
              </a:rPr>
              <a:t>为什么需要选通？</a:t>
            </a:r>
          </a:p>
          <a:p>
            <a:pPr lvl="1">
              <a:buFont typeface="Wingdings" pitchFamily="2" charset="2"/>
              <a:buNone/>
            </a:pPr>
            <a:r>
              <a:rPr lang="zh-CN" altLang="en-US" b="1" dirty="0">
                <a:effectLst/>
                <a:latin typeface="+mn-ea"/>
              </a:rPr>
              <a:t>     针对门电路的传输延迟造成的竞争、冒险问题提出的。</a:t>
            </a:r>
          </a:p>
        </p:txBody>
      </p:sp>
      <p:graphicFrame>
        <p:nvGraphicFramePr>
          <p:cNvPr id="286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741748"/>
              </p:ext>
            </p:extLst>
          </p:nvPr>
        </p:nvGraphicFramePr>
        <p:xfrm>
          <a:off x="1691680" y="1484784"/>
          <a:ext cx="400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45" name="公式" r:id="rId3" imgW="152280" imgH="215640" progId="Equation.3">
                  <p:embed/>
                </p:oleObj>
              </mc:Choice>
              <mc:Fallback>
                <p:oleObj name="公式" r:id="rId3" imgW="1522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484784"/>
                        <a:ext cx="40005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16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20</a:t>
            </a:r>
            <a:r>
              <a:rPr lang="zh-CN" altLang="en-US" sz="3600"/>
              <a:t>）</a:t>
            </a:r>
          </a:p>
        </p:txBody>
      </p:sp>
      <p:sp>
        <p:nvSpPr>
          <p:cNvPr id="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2E14-F65E-4196-A9B3-FBAF3F3C63A4}" type="slidenum">
              <a:rPr lang="en-US" altLang="zh-CN">
                <a:latin typeface="+mn-ea"/>
                <a:ea typeface="+mn-ea"/>
              </a:rPr>
              <a:pPr/>
              <a:t>24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8774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200" b="1" dirty="0">
                <a:effectLst/>
                <a:latin typeface="+mn-ea"/>
              </a:rPr>
              <a:t>门电路的传输延迟造成会竞争、冒险</a:t>
            </a:r>
          </a:p>
          <a:p>
            <a:pPr lvl="1">
              <a:spcBef>
                <a:spcPct val="50000"/>
              </a:spcBef>
              <a:buNone/>
            </a:pPr>
            <a:r>
              <a:rPr lang="zh-CN" altLang="en-US" b="1" dirty="0">
                <a:effectLst/>
                <a:latin typeface="+mn-ea"/>
              </a:rPr>
              <a:t>   二输</a:t>
            </a:r>
            <a:r>
              <a:rPr lang="zh-CN" altLang="en-US" b="1" dirty="0">
                <a:latin typeface="+mn-ea"/>
              </a:rPr>
              <a:t>入与非门</a:t>
            </a:r>
            <a:r>
              <a:rPr lang="zh-CN" altLang="en-US" b="1" dirty="0">
                <a:effectLst/>
                <a:latin typeface="+mn-ea"/>
              </a:rPr>
              <a:t>的</a:t>
            </a:r>
            <a:r>
              <a:rPr lang="zh-CN" altLang="en-US" b="1">
                <a:effectLst/>
                <a:latin typeface="+mn-ea"/>
              </a:rPr>
              <a:t>输入为 </a:t>
            </a:r>
            <a:r>
              <a:rPr lang="en-US" altLang="zh-CN" b="1">
                <a:effectLst/>
                <a:latin typeface="+mn-ea"/>
              </a:rPr>
              <a:t>A </a:t>
            </a:r>
            <a:r>
              <a:rPr lang="zh-CN" altLang="en-US" b="1">
                <a:effectLst/>
                <a:latin typeface="+mn-ea"/>
              </a:rPr>
              <a:t>和  时</a:t>
            </a:r>
            <a:r>
              <a:rPr lang="en-US" altLang="zh-CN" b="1" dirty="0">
                <a:effectLst/>
                <a:latin typeface="+mn-ea"/>
              </a:rPr>
              <a:t>,      </a:t>
            </a:r>
            <a:r>
              <a:rPr lang="zh-CN" altLang="en-US" b="1" dirty="0">
                <a:effectLst/>
                <a:latin typeface="+mn-ea"/>
              </a:rPr>
              <a:t>滞后于</a:t>
            </a:r>
            <a:r>
              <a:rPr lang="en-US" altLang="zh-CN" b="1" dirty="0">
                <a:effectLst/>
                <a:latin typeface="+mn-ea"/>
              </a:rPr>
              <a:t>A </a:t>
            </a:r>
            <a:r>
              <a:rPr lang="zh-CN" altLang="en-US" b="1" dirty="0">
                <a:effectLst/>
                <a:latin typeface="+mn-ea"/>
              </a:rPr>
              <a:t>，则</a:t>
            </a:r>
            <a:r>
              <a:rPr lang="en-US" altLang="zh-CN" b="1" dirty="0">
                <a:effectLst/>
                <a:latin typeface="+mn-ea"/>
              </a:rPr>
              <a:t>Y</a:t>
            </a:r>
            <a:r>
              <a:rPr lang="zh-CN" altLang="en-US" b="1" dirty="0">
                <a:effectLst/>
                <a:latin typeface="+mn-ea"/>
              </a:rPr>
              <a:t>会出现尖峰信号（与非门上升沿有尖峰）</a:t>
            </a:r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715594"/>
              </p:ext>
            </p:extLst>
          </p:nvPr>
        </p:nvGraphicFramePr>
        <p:xfrm>
          <a:off x="7984946" y="2117035"/>
          <a:ext cx="331470" cy="56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63" name="公式" r:id="rId3" imgW="126720" imgH="215640" progId="Equation.3">
                  <p:embed/>
                </p:oleObj>
              </mc:Choice>
              <mc:Fallback>
                <p:oleObj name="公式" r:id="rId3" imgW="126720" imgH="2156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4946" y="2117035"/>
                        <a:ext cx="331470" cy="563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26258"/>
              </p:ext>
            </p:extLst>
          </p:nvPr>
        </p:nvGraphicFramePr>
        <p:xfrm>
          <a:off x="6913338" y="2117035"/>
          <a:ext cx="348167" cy="59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64" name="公式" r:id="rId5" imgW="126720" imgH="215640" progId="Equation.3">
                  <p:embed/>
                </p:oleObj>
              </mc:Choice>
              <mc:Fallback>
                <p:oleObj name="公式" r:id="rId5" imgW="126720" imgH="2156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338" y="2117035"/>
                        <a:ext cx="348167" cy="5918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750" name="Group 6"/>
          <p:cNvGrpSpPr>
            <a:grpSpLocks/>
          </p:cNvGrpSpPr>
          <p:nvPr/>
        </p:nvGrpSpPr>
        <p:grpSpPr bwMode="auto">
          <a:xfrm>
            <a:off x="785812" y="4040088"/>
            <a:ext cx="3098800" cy="1371600"/>
            <a:chOff x="480" y="2064"/>
            <a:chExt cx="1952" cy="864"/>
          </a:xfrm>
        </p:grpSpPr>
        <p:grpSp>
          <p:nvGrpSpPr>
            <p:cNvPr id="287751" name="Group 7"/>
            <p:cNvGrpSpPr>
              <a:grpSpLocks/>
            </p:cNvGrpSpPr>
            <p:nvPr/>
          </p:nvGrpSpPr>
          <p:grpSpPr bwMode="auto">
            <a:xfrm>
              <a:off x="864" y="2544"/>
              <a:ext cx="336" cy="384"/>
              <a:chOff x="1020" y="1706"/>
              <a:chExt cx="317" cy="363"/>
            </a:xfrm>
          </p:grpSpPr>
          <p:sp>
            <p:nvSpPr>
              <p:cNvPr id="287752" name="Rectangle 8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7753" name="Oval 9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7754" name="Line 10"/>
            <p:cNvSpPr>
              <a:spLocks noChangeShapeType="1"/>
            </p:cNvSpPr>
            <p:nvPr/>
          </p:nvSpPr>
          <p:spPr bwMode="auto">
            <a:xfrm>
              <a:off x="120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55" name="Line 11"/>
            <p:cNvSpPr>
              <a:spLocks noChangeShapeType="1"/>
            </p:cNvSpPr>
            <p:nvPr/>
          </p:nvSpPr>
          <p:spPr bwMode="auto">
            <a:xfrm flipH="1">
              <a:off x="72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7756" name="Group 12"/>
            <p:cNvGrpSpPr>
              <a:grpSpLocks/>
            </p:cNvGrpSpPr>
            <p:nvPr/>
          </p:nvGrpSpPr>
          <p:grpSpPr bwMode="auto">
            <a:xfrm>
              <a:off x="1728" y="2256"/>
              <a:ext cx="624" cy="384"/>
              <a:chOff x="720" y="2544"/>
              <a:chExt cx="624" cy="384"/>
            </a:xfrm>
          </p:grpSpPr>
          <p:grpSp>
            <p:nvGrpSpPr>
              <p:cNvPr id="287757" name="Group 13"/>
              <p:cNvGrpSpPr>
                <a:grpSpLocks/>
              </p:cNvGrpSpPr>
              <p:nvPr/>
            </p:nvGrpSpPr>
            <p:grpSpPr bwMode="auto">
              <a:xfrm>
                <a:off x="864" y="2544"/>
                <a:ext cx="336" cy="384"/>
                <a:chOff x="1020" y="1706"/>
                <a:chExt cx="317" cy="363"/>
              </a:xfrm>
            </p:grpSpPr>
            <p:sp>
              <p:nvSpPr>
                <p:cNvPr id="287758" name="Rectangle 14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87759" name="Oval 15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87760" name="Line 16"/>
              <p:cNvSpPr>
                <a:spLocks noChangeShapeType="1"/>
              </p:cNvSpPr>
              <p:nvPr/>
            </p:nvSpPr>
            <p:spPr bwMode="auto">
              <a:xfrm>
                <a:off x="1200" y="273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7761" name="Line 17"/>
              <p:cNvSpPr>
                <a:spLocks noChangeShapeType="1"/>
              </p:cNvSpPr>
              <p:nvPr/>
            </p:nvSpPr>
            <p:spPr bwMode="auto">
              <a:xfrm flipH="1">
                <a:off x="720" y="26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7762" name="Line 18"/>
              <p:cNvSpPr>
                <a:spLocks noChangeShapeType="1"/>
              </p:cNvSpPr>
              <p:nvPr/>
            </p:nvSpPr>
            <p:spPr bwMode="auto">
              <a:xfrm flipH="1">
                <a:off x="720" y="28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7763" name="Line 19"/>
            <p:cNvSpPr>
              <a:spLocks noChangeShapeType="1"/>
            </p:cNvSpPr>
            <p:nvPr/>
          </p:nvSpPr>
          <p:spPr bwMode="auto">
            <a:xfrm flipV="1">
              <a:off x="720" y="23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64" name="Line 20"/>
            <p:cNvSpPr>
              <a:spLocks noChangeShapeType="1"/>
            </p:cNvSpPr>
            <p:nvPr/>
          </p:nvSpPr>
          <p:spPr bwMode="auto">
            <a:xfrm flipH="1">
              <a:off x="528" y="235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65" name="Line 21"/>
            <p:cNvSpPr>
              <a:spLocks noChangeShapeType="1"/>
            </p:cNvSpPr>
            <p:nvPr/>
          </p:nvSpPr>
          <p:spPr bwMode="auto">
            <a:xfrm flipH="1">
              <a:off x="134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66" name="Line 22"/>
            <p:cNvSpPr>
              <a:spLocks noChangeShapeType="1"/>
            </p:cNvSpPr>
            <p:nvPr/>
          </p:nvSpPr>
          <p:spPr bwMode="auto">
            <a:xfrm>
              <a:off x="1344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67" name="Rectangle 23"/>
            <p:cNvSpPr>
              <a:spLocks noChangeArrowheads="1"/>
            </p:cNvSpPr>
            <p:nvPr/>
          </p:nvSpPr>
          <p:spPr bwMode="auto">
            <a:xfrm>
              <a:off x="480" y="206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87768" name="Rectangle 24"/>
            <p:cNvSpPr>
              <a:spLocks noChangeArrowheads="1"/>
            </p:cNvSpPr>
            <p:nvPr/>
          </p:nvSpPr>
          <p:spPr bwMode="auto">
            <a:xfrm>
              <a:off x="2208" y="206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</a:p>
          </p:txBody>
        </p:sp>
        <p:graphicFrame>
          <p:nvGraphicFramePr>
            <p:cNvPr id="28776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384731"/>
                </p:ext>
              </p:extLst>
            </p:nvPr>
          </p:nvGraphicFramePr>
          <p:xfrm>
            <a:off x="1434" y="2583"/>
            <a:ext cx="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65" name="公式" r:id="rId7" imgW="126720" imgH="215640" progId="Equation.3">
                    <p:embed/>
                  </p:oleObj>
                </mc:Choice>
                <mc:Fallback>
                  <p:oleObj name="公式" r:id="rId7" imgW="126720" imgH="21564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2583"/>
                          <a:ext cx="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770" name="Group 26"/>
          <p:cNvGrpSpPr>
            <a:grpSpLocks/>
          </p:cNvGrpSpPr>
          <p:nvPr/>
        </p:nvGrpSpPr>
        <p:grpSpPr bwMode="auto">
          <a:xfrm>
            <a:off x="609601" y="5478363"/>
            <a:ext cx="3968751" cy="542925"/>
            <a:chOff x="2688" y="2010"/>
            <a:chExt cx="2500" cy="342"/>
          </a:xfrm>
        </p:grpSpPr>
        <p:sp>
          <p:nvSpPr>
            <p:cNvPr id="287771" name="Rectangle 27"/>
            <p:cNvSpPr>
              <a:spLocks noChangeArrowheads="1"/>
            </p:cNvSpPr>
            <p:nvPr/>
          </p:nvSpPr>
          <p:spPr bwMode="auto">
            <a:xfrm>
              <a:off x="2688" y="2064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理想情况：</a:t>
              </a:r>
            </a:p>
          </p:txBody>
        </p:sp>
        <p:graphicFrame>
          <p:nvGraphicFramePr>
            <p:cNvPr id="28777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1000240"/>
                </p:ext>
              </p:extLst>
            </p:nvPr>
          </p:nvGraphicFramePr>
          <p:xfrm>
            <a:off x="3676" y="2010"/>
            <a:ext cx="151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66" name="公式" r:id="rId9" imgW="1066680" imgH="241200" progId="Equation.3">
                    <p:embed/>
                  </p:oleObj>
                </mc:Choice>
                <mc:Fallback>
                  <p:oleObj name="公式" r:id="rId9" imgW="1066680" imgH="24120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6" y="2010"/>
                          <a:ext cx="1512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773" name="Rectangle 29"/>
          <p:cNvSpPr>
            <a:spLocks noChangeArrowheads="1"/>
          </p:cNvSpPr>
          <p:nvPr/>
        </p:nvSpPr>
        <p:spPr bwMode="auto">
          <a:xfrm>
            <a:off x="5103586" y="3623939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实际情况：</a:t>
            </a:r>
          </a:p>
        </p:txBody>
      </p:sp>
      <p:grpSp>
        <p:nvGrpSpPr>
          <p:cNvPr id="287774" name="Group 30"/>
          <p:cNvGrpSpPr>
            <a:grpSpLocks/>
          </p:cNvGrpSpPr>
          <p:nvPr/>
        </p:nvGrpSpPr>
        <p:grpSpPr bwMode="auto">
          <a:xfrm>
            <a:off x="5257800" y="4083773"/>
            <a:ext cx="2590800" cy="461963"/>
            <a:chOff x="3312" y="2302"/>
            <a:chExt cx="1632" cy="291"/>
          </a:xfrm>
        </p:grpSpPr>
        <p:sp>
          <p:nvSpPr>
            <p:cNvPr id="287775" name="Line 31"/>
            <p:cNvSpPr>
              <a:spLocks noChangeShapeType="1"/>
            </p:cNvSpPr>
            <p:nvPr/>
          </p:nvSpPr>
          <p:spPr bwMode="auto">
            <a:xfrm>
              <a:off x="3312" y="2592"/>
              <a:ext cx="20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76" name="Line 32"/>
            <p:cNvSpPr>
              <a:spLocks noChangeShapeType="1"/>
            </p:cNvSpPr>
            <p:nvPr/>
          </p:nvSpPr>
          <p:spPr bwMode="auto">
            <a:xfrm flipV="1">
              <a:off x="3515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77" name="Line 33"/>
            <p:cNvSpPr>
              <a:spLocks noChangeShapeType="1"/>
            </p:cNvSpPr>
            <p:nvPr/>
          </p:nvSpPr>
          <p:spPr bwMode="auto">
            <a:xfrm>
              <a:off x="3515" y="2302"/>
              <a:ext cx="1429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7778" name="Group 34"/>
          <p:cNvGrpSpPr>
            <a:grpSpLocks/>
          </p:cNvGrpSpPr>
          <p:nvPr/>
        </p:nvGrpSpPr>
        <p:grpSpPr bwMode="auto">
          <a:xfrm>
            <a:off x="5181600" y="4772744"/>
            <a:ext cx="2667000" cy="457200"/>
            <a:chOff x="3264" y="2736"/>
            <a:chExt cx="1680" cy="288"/>
          </a:xfrm>
        </p:grpSpPr>
        <p:sp>
          <p:nvSpPr>
            <p:cNvPr id="287779" name="Line 35"/>
            <p:cNvSpPr>
              <a:spLocks noChangeShapeType="1"/>
            </p:cNvSpPr>
            <p:nvPr/>
          </p:nvSpPr>
          <p:spPr bwMode="auto">
            <a:xfrm>
              <a:off x="3264" y="2736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80" name="Line 36"/>
            <p:cNvSpPr>
              <a:spLocks noChangeShapeType="1"/>
            </p:cNvSpPr>
            <p:nvPr/>
          </p:nvSpPr>
          <p:spPr bwMode="auto">
            <a:xfrm flipV="1">
              <a:off x="3787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81" name="Line 37"/>
            <p:cNvSpPr>
              <a:spLocks noChangeShapeType="1"/>
            </p:cNvSpPr>
            <p:nvPr/>
          </p:nvSpPr>
          <p:spPr bwMode="auto">
            <a:xfrm>
              <a:off x="3787" y="3024"/>
              <a:ext cx="11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7782" name="Group 38"/>
          <p:cNvGrpSpPr>
            <a:grpSpLocks/>
          </p:cNvGrpSpPr>
          <p:nvPr/>
        </p:nvGrpSpPr>
        <p:grpSpPr bwMode="auto">
          <a:xfrm>
            <a:off x="4800600" y="4086945"/>
            <a:ext cx="379413" cy="2062163"/>
            <a:chOff x="3024" y="2304"/>
            <a:chExt cx="239" cy="1299"/>
          </a:xfrm>
        </p:grpSpPr>
        <p:sp>
          <p:nvSpPr>
            <p:cNvPr id="287783" name="Rectangle 39"/>
            <p:cNvSpPr>
              <a:spLocks noChangeArrowheads="1"/>
            </p:cNvSpPr>
            <p:nvPr/>
          </p:nvSpPr>
          <p:spPr bwMode="auto">
            <a:xfrm>
              <a:off x="3024" y="230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A</a:t>
              </a:r>
            </a:p>
          </p:txBody>
        </p:sp>
        <p:graphicFrame>
          <p:nvGraphicFramePr>
            <p:cNvPr id="28778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9925060"/>
                </p:ext>
              </p:extLst>
            </p:nvPr>
          </p:nvGraphicFramePr>
          <p:xfrm>
            <a:off x="3039" y="2651"/>
            <a:ext cx="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67" name="公式" r:id="rId11" imgW="126720" imgH="215640" progId="Equation.3">
                    <p:embed/>
                  </p:oleObj>
                </mc:Choice>
                <mc:Fallback>
                  <p:oleObj name="公式" r:id="rId11" imgW="126720" imgH="21564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2651"/>
                          <a:ext cx="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785" name="Rectangle 41"/>
            <p:cNvSpPr>
              <a:spLocks noChangeArrowheads="1"/>
            </p:cNvSpPr>
            <p:nvPr/>
          </p:nvSpPr>
          <p:spPr bwMode="auto">
            <a:xfrm>
              <a:off x="3039" y="3312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</a:p>
          </p:txBody>
        </p:sp>
      </p:grpSp>
      <p:sp>
        <p:nvSpPr>
          <p:cNvPr id="287786" name="Line 42"/>
          <p:cNvSpPr>
            <a:spLocks noChangeShapeType="1"/>
          </p:cNvSpPr>
          <p:nvPr/>
        </p:nvSpPr>
        <p:spPr bwMode="auto">
          <a:xfrm>
            <a:off x="5580112" y="3934544"/>
            <a:ext cx="0" cy="259080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87" name="Line 43"/>
          <p:cNvSpPr>
            <a:spLocks noChangeShapeType="1"/>
          </p:cNvSpPr>
          <p:nvPr/>
        </p:nvSpPr>
        <p:spPr bwMode="auto">
          <a:xfrm>
            <a:off x="6012160" y="3934544"/>
            <a:ext cx="0" cy="259080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5257800" y="56109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6172200" y="56109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90" name="Line 46"/>
          <p:cNvSpPr>
            <a:spLocks noChangeShapeType="1"/>
          </p:cNvSpPr>
          <p:nvPr/>
        </p:nvSpPr>
        <p:spPr bwMode="auto">
          <a:xfrm>
            <a:off x="6172200" y="606814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91" name="Line 47"/>
          <p:cNvSpPr>
            <a:spLocks noChangeShapeType="1"/>
          </p:cNvSpPr>
          <p:nvPr/>
        </p:nvSpPr>
        <p:spPr bwMode="auto">
          <a:xfrm flipV="1">
            <a:off x="6553200" y="56109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92" name="Line 48"/>
          <p:cNvSpPr>
            <a:spLocks noChangeShapeType="1"/>
          </p:cNvSpPr>
          <p:nvPr/>
        </p:nvSpPr>
        <p:spPr bwMode="auto">
          <a:xfrm>
            <a:off x="6553200" y="561094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93" name="Line 49"/>
          <p:cNvSpPr>
            <a:spLocks noChangeShapeType="1"/>
          </p:cNvSpPr>
          <p:nvPr/>
        </p:nvSpPr>
        <p:spPr bwMode="auto">
          <a:xfrm>
            <a:off x="6553200" y="3934544"/>
            <a:ext cx="0" cy="259080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94" name="Rectangle 50" descr="深色下对角线"/>
          <p:cNvSpPr>
            <a:spLocks noChangeArrowheads="1"/>
          </p:cNvSpPr>
          <p:nvPr/>
        </p:nvSpPr>
        <p:spPr bwMode="auto">
          <a:xfrm>
            <a:off x="6156176" y="5610944"/>
            <a:ext cx="381000" cy="457200"/>
          </a:xfrm>
          <a:prstGeom prst="rect">
            <a:avLst/>
          </a:prstGeom>
          <a:pattFill prst="dkDnDiag">
            <a:fgClr>
              <a:srgbClr val="FF66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95" name="Rectangle 51"/>
          <p:cNvSpPr>
            <a:spLocks noChangeArrowheads="1"/>
          </p:cNvSpPr>
          <p:nvPr/>
        </p:nvSpPr>
        <p:spPr bwMode="auto">
          <a:xfrm>
            <a:off x="7239000" y="5763344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负向尖峰</a:t>
            </a:r>
          </a:p>
        </p:txBody>
      </p:sp>
    </p:spTree>
    <p:extLst>
      <p:ext uri="{BB962C8B-B14F-4D97-AF65-F5344CB8AC3E}">
        <p14:creationId xmlns:p14="http://schemas.microsoft.com/office/powerpoint/2010/main" val="18766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8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2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28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73" grpId="0" autoUpdateAnimBg="0"/>
      <p:bldP spid="287786" grpId="0" animBg="1"/>
      <p:bldP spid="287787" grpId="0" animBg="1"/>
      <p:bldP spid="287788" grpId="0" animBg="1"/>
      <p:bldP spid="287789" grpId="0" animBg="1"/>
      <p:bldP spid="287790" grpId="0" animBg="1"/>
      <p:bldP spid="287791" grpId="0" animBg="1"/>
      <p:bldP spid="287792" grpId="0" animBg="1"/>
      <p:bldP spid="287793" grpId="0" animBg="1"/>
      <p:bldP spid="287794" grpId="0" animBg="1"/>
      <p:bldP spid="28779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21</a:t>
            </a:r>
            <a:r>
              <a:rPr lang="zh-CN" altLang="en-US" sz="3600"/>
              <a:t>）</a:t>
            </a:r>
          </a:p>
        </p:txBody>
      </p:sp>
      <p:sp>
        <p:nvSpPr>
          <p:cNvPr id="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D411-2DA7-45A3-ABC1-AA4B84BDFD5C}" type="slidenum">
              <a:rPr lang="en-US" altLang="zh-CN">
                <a:latin typeface="+mn-ea"/>
                <a:ea typeface="+mn-ea"/>
              </a:rPr>
              <a:pPr/>
              <a:t>25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88772" name="Rectangle 102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200" b="1" dirty="0">
                <a:effectLst/>
                <a:latin typeface="+mn-ea"/>
              </a:rPr>
              <a:t>门电路的传输延迟造成会竞争、冒险</a:t>
            </a:r>
          </a:p>
          <a:p>
            <a:pPr lvl="1">
              <a:spcBef>
                <a:spcPct val="50000"/>
              </a:spcBef>
              <a:buNone/>
            </a:pPr>
            <a:r>
              <a:rPr lang="zh-CN" altLang="en-US" b="1" dirty="0">
                <a:effectLst/>
                <a:latin typeface="+mn-ea"/>
              </a:rPr>
              <a:t>   二输入</a:t>
            </a:r>
            <a:r>
              <a:rPr lang="zh-CN" altLang="en-US" b="1" dirty="0">
                <a:latin typeface="+mn-ea"/>
              </a:rPr>
              <a:t>或非门</a:t>
            </a:r>
            <a:r>
              <a:rPr lang="zh-CN" altLang="en-US" b="1" dirty="0">
                <a:effectLst/>
                <a:latin typeface="+mn-ea"/>
              </a:rPr>
              <a:t>的</a:t>
            </a:r>
            <a:r>
              <a:rPr lang="zh-CN" altLang="en-US" b="1">
                <a:effectLst/>
                <a:latin typeface="+mn-ea"/>
              </a:rPr>
              <a:t>输入为 </a:t>
            </a:r>
            <a:r>
              <a:rPr lang="en-US" altLang="zh-CN" b="1">
                <a:effectLst/>
                <a:latin typeface="+mn-ea"/>
              </a:rPr>
              <a:t>A </a:t>
            </a:r>
            <a:r>
              <a:rPr lang="zh-CN" altLang="en-US" b="1">
                <a:effectLst/>
                <a:latin typeface="+mn-ea"/>
              </a:rPr>
              <a:t>和  </a:t>
            </a:r>
            <a:r>
              <a:rPr lang="zh-CN" altLang="en-US" b="1" dirty="0">
                <a:effectLst/>
                <a:latin typeface="+mn-ea"/>
              </a:rPr>
              <a:t>时</a:t>
            </a:r>
            <a:r>
              <a:rPr lang="en-US" altLang="zh-CN" b="1" dirty="0">
                <a:effectLst/>
                <a:latin typeface="+mn-ea"/>
              </a:rPr>
              <a:t>,     </a:t>
            </a:r>
            <a:r>
              <a:rPr lang="zh-CN" altLang="en-US" b="1" dirty="0">
                <a:effectLst/>
                <a:latin typeface="+mn-ea"/>
              </a:rPr>
              <a:t>滞后于</a:t>
            </a:r>
            <a:r>
              <a:rPr lang="en-US" altLang="zh-CN" b="1" dirty="0">
                <a:effectLst/>
                <a:latin typeface="+mn-ea"/>
              </a:rPr>
              <a:t>A </a:t>
            </a:r>
            <a:r>
              <a:rPr lang="zh-CN" altLang="en-US" b="1" dirty="0">
                <a:effectLst/>
                <a:latin typeface="+mn-ea"/>
              </a:rPr>
              <a:t>，则</a:t>
            </a:r>
            <a:r>
              <a:rPr lang="en-US" altLang="zh-CN" b="1" dirty="0">
                <a:effectLst/>
                <a:latin typeface="+mn-ea"/>
              </a:rPr>
              <a:t>Y</a:t>
            </a:r>
            <a:r>
              <a:rPr lang="zh-CN" altLang="en-US" b="1" dirty="0">
                <a:effectLst/>
                <a:latin typeface="+mn-ea"/>
              </a:rPr>
              <a:t>会出现尖峰信号（或非门下降沿有尖峰）</a:t>
            </a:r>
          </a:p>
        </p:txBody>
      </p:sp>
      <p:sp>
        <p:nvSpPr>
          <p:cNvPr id="288770" name="Line 1026"/>
          <p:cNvSpPr>
            <a:spLocks noChangeShapeType="1"/>
          </p:cNvSpPr>
          <p:nvPr/>
        </p:nvSpPr>
        <p:spPr bwMode="auto">
          <a:xfrm>
            <a:off x="6553200" y="4006552"/>
            <a:ext cx="0" cy="259080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88773" name="Group 1029"/>
          <p:cNvGrpSpPr>
            <a:grpSpLocks/>
          </p:cNvGrpSpPr>
          <p:nvPr/>
        </p:nvGrpSpPr>
        <p:grpSpPr bwMode="auto">
          <a:xfrm>
            <a:off x="762001" y="3840633"/>
            <a:ext cx="3098800" cy="1371600"/>
            <a:chOff x="480" y="2064"/>
            <a:chExt cx="1952" cy="864"/>
          </a:xfrm>
        </p:grpSpPr>
        <p:grpSp>
          <p:nvGrpSpPr>
            <p:cNvPr id="288774" name="Group 1030"/>
            <p:cNvGrpSpPr>
              <a:grpSpLocks/>
            </p:cNvGrpSpPr>
            <p:nvPr/>
          </p:nvGrpSpPr>
          <p:grpSpPr bwMode="auto">
            <a:xfrm>
              <a:off x="864" y="2544"/>
              <a:ext cx="336" cy="384"/>
              <a:chOff x="1020" y="1706"/>
              <a:chExt cx="317" cy="363"/>
            </a:xfrm>
          </p:grpSpPr>
          <p:sp>
            <p:nvSpPr>
              <p:cNvPr id="288775" name="Rectangle 1031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8776" name="Oval 1032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8777" name="Line 1033"/>
            <p:cNvSpPr>
              <a:spLocks noChangeShapeType="1"/>
            </p:cNvSpPr>
            <p:nvPr/>
          </p:nvSpPr>
          <p:spPr bwMode="auto">
            <a:xfrm>
              <a:off x="120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778" name="Line 1034"/>
            <p:cNvSpPr>
              <a:spLocks noChangeShapeType="1"/>
            </p:cNvSpPr>
            <p:nvPr/>
          </p:nvSpPr>
          <p:spPr bwMode="auto">
            <a:xfrm flipH="1">
              <a:off x="72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8779" name="Group 1035"/>
            <p:cNvGrpSpPr>
              <a:grpSpLocks/>
            </p:cNvGrpSpPr>
            <p:nvPr/>
          </p:nvGrpSpPr>
          <p:grpSpPr bwMode="auto">
            <a:xfrm>
              <a:off x="1728" y="2256"/>
              <a:ext cx="624" cy="384"/>
              <a:chOff x="720" y="2544"/>
              <a:chExt cx="624" cy="384"/>
            </a:xfrm>
          </p:grpSpPr>
          <p:grpSp>
            <p:nvGrpSpPr>
              <p:cNvPr id="288780" name="Group 1036"/>
              <p:cNvGrpSpPr>
                <a:grpSpLocks/>
              </p:cNvGrpSpPr>
              <p:nvPr/>
            </p:nvGrpSpPr>
            <p:grpSpPr bwMode="auto">
              <a:xfrm>
                <a:off x="864" y="2544"/>
                <a:ext cx="336" cy="384"/>
                <a:chOff x="1020" y="1706"/>
                <a:chExt cx="317" cy="363"/>
              </a:xfrm>
            </p:grpSpPr>
            <p:sp>
              <p:nvSpPr>
                <p:cNvPr id="288781" name="Rectangle 1037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88782" name="Oval 1038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88783" name="Line 1039"/>
              <p:cNvSpPr>
                <a:spLocks noChangeShapeType="1"/>
              </p:cNvSpPr>
              <p:nvPr/>
            </p:nvSpPr>
            <p:spPr bwMode="auto">
              <a:xfrm>
                <a:off x="1200" y="273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8784" name="Line 1040"/>
              <p:cNvSpPr>
                <a:spLocks noChangeShapeType="1"/>
              </p:cNvSpPr>
              <p:nvPr/>
            </p:nvSpPr>
            <p:spPr bwMode="auto">
              <a:xfrm flipH="1">
                <a:off x="720" y="26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8785" name="Line 1041"/>
              <p:cNvSpPr>
                <a:spLocks noChangeShapeType="1"/>
              </p:cNvSpPr>
              <p:nvPr/>
            </p:nvSpPr>
            <p:spPr bwMode="auto">
              <a:xfrm flipH="1">
                <a:off x="720" y="28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8786" name="Line 1042"/>
            <p:cNvSpPr>
              <a:spLocks noChangeShapeType="1"/>
            </p:cNvSpPr>
            <p:nvPr/>
          </p:nvSpPr>
          <p:spPr bwMode="auto">
            <a:xfrm flipV="1">
              <a:off x="720" y="23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787" name="Line 1043"/>
            <p:cNvSpPr>
              <a:spLocks noChangeShapeType="1"/>
            </p:cNvSpPr>
            <p:nvPr/>
          </p:nvSpPr>
          <p:spPr bwMode="auto">
            <a:xfrm flipH="1">
              <a:off x="528" y="235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788" name="Line 1044"/>
            <p:cNvSpPr>
              <a:spLocks noChangeShapeType="1"/>
            </p:cNvSpPr>
            <p:nvPr/>
          </p:nvSpPr>
          <p:spPr bwMode="auto">
            <a:xfrm flipH="1">
              <a:off x="134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789" name="Line 1045"/>
            <p:cNvSpPr>
              <a:spLocks noChangeShapeType="1"/>
            </p:cNvSpPr>
            <p:nvPr/>
          </p:nvSpPr>
          <p:spPr bwMode="auto">
            <a:xfrm>
              <a:off x="1344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790" name="Rectangle 1046"/>
            <p:cNvSpPr>
              <a:spLocks noChangeArrowheads="1"/>
            </p:cNvSpPr>
            <p:nvPr/>
          </p:nvSpPr>
          <p:spPr bwMode="auto">
            <a:xfrm>
              <a:off x="480" y="206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88791" name="Rectangle 1047"/>
            <p:cNvSpPr>
              <a:spLocks noChangeArrowheads="1"/>
            </p:cNvSpPr>
            <p:nvPr/>
          </p:nvSpPr>
          <p:spPr bwMode="auto">
            <a:xfrm>
              <a:off x="2208" y="206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</a:p>
          </p:txBody>
        </p:sp>
        <p:graphicFrame>
          <p:nvGraphicFramePr>
            <p:cNvPr id="288792" name="Object 10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4757926"/>
                </p:ext>
              </p:extLst>
            </p:nvPr>
          </p:nvGraphicFramePr>
          <p:xfrm>
            <a:off x="1434" y="2583"/>
            <a:ext cx="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77" name="公式" r:id="rId3" imgW="126720" imgH="215640" progId="Equation.3">
                    <p:embed/>
                  </p:oleObj>
                </mc:Choice>
                <mc:Fallback>
                  <p:oleObj name="公式" r:id="rId3" imgW="126720" imgH="21564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2583"/>
                          <a:ext cx="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793" name="Rectangle 1049"/>
            <p:cNvSpPr>
              <a:spLocks noChangeArrowheads="1"/>
            </p:cNvSpPr>
            <p:nvPr/>
          </p:nvSpPr>
          <p:spPr bwMode="auto">
            <a:xfrm>
              <a:off x="1872" y="2304"/>
              <a:ext cx="2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latin typeface="+mn-ea"/>
                  <a:ea typeface="+mn-ea"/>
                </a:rPr>
                <a:t>＋</a:t>
              </a:r>
            </a:p>
          </p:txBody>
        </p:sp>
      </p:grpSp>
      <p:graphicFrame>
        <p:nvGraphicFramePr>
          <p:cNvPr id="288794" name="Object 1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982450"/>
              </p:ext>
            </p:extLst>
          </p:nvPr>
        </p:nvGraphicFramePr>
        <p:xfrm>
          <a:off x="6958524" y="2204864"/>
          <a:ext cx="285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8" name="公式" r:id="rId5" imgW="126720" imgH="215640" progId="Equation.3">
                  <p:embed/>
                </p:oleObj>
              </mc:Choice>
              <mc:Fallback>
                <p:oleObj name="公式" r:id="rId5" imgW="126720" imgH="2156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524" y="2204864"/>
                        <a:ext cx="2857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5" name="Object 1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79867"/>
              </p:ext>
            </p:extLst>
          </p:nvPr>
        </p:nvGraphicFramePr>
        <p:xfrm>
          <a:off x="7958658" y="2204864"/>
          <a:ext cx="285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9" name="公式" r:id="rId7" imgW="126720" imgH="215640" progId="Equation.3">
                  <p:embed/>
                </p:oleObj>
              </mc:Choice>
              <mc:Fallback>
                <p:oleObj name="公式" r:id="rId7" imgW="126720" imgH="215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658" y="2204864"/>
                        <a:ext cx="2857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8796" name="Group 1052"/>
          <p:cNvGrpSpPr>
            <a:grpSpLocks/>
          </p:cNvGrpSpPr>
          <p:nvPr/>
        </p:nvGrpSpPr>
        <p:grpSpPr bwMode="auto">
          <a:xfrm>
            <a:off x="609600" y="5550371"/>
            <a:ext cx="4038601" cy="542925"/>
            <a:chOff x="384" y="3141"/>
            <a:chExt cx="2544" cy="342"/>
          </a:xfrm>
        </p:grpSpPr>
        <p:sp>
          <p:nvSpPr>
            <p:cNvPr id="288797" name="Rectangle 1053"/>
            <p:cNvSpPr>
              <a:spLocks noChangeArrowheads="1"/>
            </p:cNvSpPr>
            <p:nvPr/>
          </p:nvSpPr>
          <p:spPr bwMode="auto">
            <a:xfrm>
              <a:off x="384" y="3168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理想情况：</a:t>
              </a:r>
            </a:p>
          </p:txBody>
        </p:sp>
        <p:graphicFrame>
          <p:nvGraphicFramePr>
            <p:cNvPr id="288798" name="Object 10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0276178"/>
                </p:ext>
              </p:extLst>
            </p:nvPr>
          </p:nvGraphicFramePr>
          <p:xfrm>
            <a:off x="1344" y="3141"/>
            <a:ext cx="158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80" name="公式" r:id="rId9" imgW="1117440" imgH="241200" progId="Equation.3">
                    <p:embed/>
                  </p:oleObj>
                </mc:Choice>
                <mc:Fallback>
                  <p:oleObj name="公式" r:id="rId9" imgW="1117440" imgH="24120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141"/>
                          <a:ext cx="1584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8799" name="Rectangle 1055"/>
          <p:cNvSpPr>
            <a:spLocks noChangeArrowheads="1"/>
          </p:cNvSpPr>
          <p:nvPr/>
        </p:nvSpPr>
        <p:spPr bwMode="auto">
          <a:xfrm>
            <a:off x="5052392" y="3549352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实际情况：</a:t>
            </a:r>
          </a:p>
        </p:txBody>
      </p:sp>
      <p:grpSp>
        <p:nvGrpSpPr>
          <p:cNvPr id="288800" name="Group 1056"/>
          <p:cNvGrpSpPr>
            <a:grpSpLocks/>
          </p:cNvGrpSpPr>
          <p:nvPr/>
        </p:nvGrpSpPr>
        <p:grpSpPr bwMode="auto">
          <a:xfrm>
            <a:off x="5257800" y="4158952"/>
            <a:ext cx="2590800" cy="457200"/>
            <a:chOff x="3312" y="2400"/>
            <a:chExt cx="1632" cy="288"/>
          </a:xfrm>
        </p:grpSpPr>
        <p:sp>
          <p:nvSpPr>
            <p:cNvPr id="288801" name="Line 1057"/>
            <p:cNvSpPr>
              <a:spLocks noChangeShapeType="1"/>
            </p:cNvSpPr>
            <p:nvPr/>
          </p:nvSpPr>
          <p:spPr bwMode="auto">
            <a:xfrm>
              <a:off x="3312" y="2400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802" name="Line 1058"/>
            <p:cNvSpPr>
              <a:spLocks noChangeShapeType="1"/>
            </p:cNvSpPr>
            <p:nvPr/>
          </p:nvSpPr>
          <p:spPr bwMode="auto">
            <a:xfrm flipV="1">
              <a:off x="3515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803" name="Line 1059"/>
            <p:cNvSpPr>
              <a:spLocks noChangeShapeType="1"/>
            </p:cNvSpPr>
            <p:nvPr/>
          </p:nvSpPr>
          <p:spPr bwMode="auto">
            <a:xfrm>
              <a:off x="3515" y="2688"/>
              <a:ext cx="14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8804" name="Group 1060"/>
          <p:cNvGrpSpPr>
            <a:grpSpLocks/>
          </p:cNvGrpSpPr>
          <p:nvPr/>
        </p:nvGrpSpPr>
        <p:grpSpPr bwMode="auto">
          <a:xfrm>
            <a:off x="5181600" y="4844752"/>
            <a:ext cx="2667000" cy="457200"/>
            <a:chOff x="3264" y="2832"/>
            <a:chExt cx="1680" cy="288"/>
          </a:xfrm>
        </p:grpSpPr>
        <p:sp>
          <p:nvSpPr>
            <p:cNvPr id="288805" name="Line 1061"/>
            <p:cNvSpPr>
              <a:spLocks noChangeShapeType="1"/>
            </p:cNvSpPr>
            <p:nvPr/>
          </p:nvSpPr>
          <p:spPr bwMode="auto">
            <a:xfrm>
              <a:off x="3264" y="3120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806" name="Line 1062"/>
            <p:cNvSpPr>
              <a:spLocks noChangeShapeType="1"/>
            </p:cNvSpPr>
            <p:nvPr/>
          </p:nvSpPr>
          <p:spPr bwMode="auto">
            <a:xfrm flipV="1">
              <a:off x="3787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807" name="Line 1063"/>
            <p:cNvSpPr>
              <a:spLocks noChangeShapeType="1"/>
            </p:cNvSpPr>
            <p:nvPr/>
          </p:nvSpPr>
          <p:spPr bwMode="auto">
            <a:xfrm>
              <a:off x="3787" y="2832"/>
              <a:ext cx="11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8808" name="Group 1064"/>
          <p:cNvGrpSpPr>
            <a:grpSpLocks/>
          </p:cNvGrpSpPr>
          <p:nvPr/>
        </p:nvGrpSpPr>
        <p:grpSpPr bwMode="auto">
          <a:xfrm>
            <a:off x="4791075" y="4158953"/>
            <a:ext cx="388938" cy="2062163"/>
            <a:chOff x="3018" y="2304"/>
            <a:chExt cx="245" cy="1299"/>
          </a:xfrm>
        </p:grpSpPr>
        <p:sp>
          <p:nvSpPr>
            <p:cNvPr id="288809" name="Rectangle 1065"/>
            <p:cNvSpPr>
              <a:spLocks noChangeArrowheads="1"/>
            </p:cNvSpPr>
            <p:nvPr/>
          </p:nvSpPr>
          <p:spPr bwMode="auto">
            <a:xfrm>
              <a:off x="3024" y="230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A</a:t>
              </a:r>
            </a:p>
          </p:txBody>
        </p:sp>
        <p:graphicFrame>
          <p:nvGraphicFramePr>
            <p:cNvPr id="288810" name="Object 10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171127"/>
                </p:ext>
              </p:extLst>
            </p:nvPr>
          </p:nvGraphicFramePr>
          <p:xfrm>
            <a:off x="3018" y="2775"/>
            <a:ext cx="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81" name="公式" r:id="rId11" imgW="126720" imgH="215640" progId="Equation.3">
                    <p:embed/>
                  </p:oleObj>
                </mc:Choice>
                <mc:Fallback>
                  <p:oleObj name="公式" r:id="rId11" imgW="126720" imgH="21564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8" y="2775"/>
                          <a:ext cx="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811" name="Rectangle 1067"/>
            <p:cNvSpPr>
              <a:spLocks noChangeArrowheads="1"/>
            </p:cNvSpPr>
            <p:nvPr/>
          </p:nvSpPr>
          <p:spPr bwMode="auto">
            <a:xfrm>
              <a:off x="3039" y="3312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</a:p>
          </p:txBody>
        </p:sp>
      </p:grpSp>
      <p:sp>
        <p:nvSpPr>
          <p:cNvPr id="288812" name="Line 1068"/>
          <p:cNvSpPr>
            <a:spLocks noChangeShapeType="1"/>
          </p:cNvSpPr>
          <p:nvPr/>
        </p:nvSpPr>
        <p:spPr bwMode="auto">
          <a:xfrm>
            <a:off x="5580112" y="4006552"/>
            <a:ext cx="0" cy="259080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8813" name="Line 1069"/>
          <p:cNvSpPr>
            <a:spLocks noChangeShapeType="1"/>
          </p:cNvSpPr>
          <p:nvPr/>
        </p:nvSpPr>
        <p:spPr bwMode="auto">
          <a:xfrm>
            <a:off x="6012160" y="4006552"/>
            <a:ext cx="0" cy="259080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8814" name="Line 1070"/>
          <p:cNvSpPr>
            <a:spLocks noChangeShapeType="1"/>
          </p:cNvSpPr>
          <p:nvPr/>
        </p:nvSpPr>
        <p:spPr bwMode="auto">
          <a:xfrm>
            <a:off x="5257800" y="614015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8815" name="Line 1071"/>
          <p:cNvSpPr>
            <a:spLocks noChangeShapeType="1"/>
          </p:cNvSpPr>
          <p:nvPr/>
        </p:nvSpPr>
        <p:spPr bwMode="auto">
          <a:xfrm>
            <a:off x="6172200" y="575915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8816" name="Line 1072"/>
          <p:cNvSpPr>
            <a:spLocks noChangeShapeType="1"/>
          </p:cNvSpPr>
          <p:nvPr/>
        </p:nvSpPr>
        <p:spPr bwMode="auto">
          <a:xfrm>
            <a:off x="6172200" y="575915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8817" name="Line 1073"/>
          <p:cNvSpPr>
            <a:spLocks noChangeShapeType="1"/>
          </p:cNvSpPr>
          <p:nvPr/>
        </p:nvSpPr>
        <p:spPr bwMode="auto">
          <a:xfrm flipV="1">
            <a:off x="6553200" y="575915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8818" name="Line 1074"/>
          <p:cNvSpPr>
            <a:spLocks noChangeShapeType="1"/>
          </p:cNvSpPr>
          <p:nvPr/>
        </p:nvSpPr>
        <p:spPr bwMode="auto">
          <a:xfrm>
            <a:off x="6553200" y="614015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8819" name="Rectangle 1075" descr="深色下对角线"/>
          <p:cNvSpPr>
            <a:spLocks noChangeArrowheads="1"/>
          </p:cNvSpPr>
          <p:nvPr/>
        </p:nvSpPr>
        <p:spPr bwMode="auto">
          <a:xfrm>
            <a:off x="6172200" y="5759152"/>
            <a:ext cx="381000" cy="381000"/>
          </a:xfrm>
          <a:prstGeom prst="rect">
            <a:avLst/>
          </a:prstGeom>
          <a:pattFill prst="dkDnDiag">
            <a:fgClr>
              <a:srgbClr val="FF66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8820" name="Text Box 1076"/>
          <p:cNvSpPr txBox="1">
            <a:spLocks noChangeArrowheads="1"/>
          </p:cNvSpPr>
          <p:nvPr/>
        </p:nvSpPr>
        <p:spPr bwMode="auto">
          <a:xfrm>
            <a:off x="7086600" y="5530552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正向尖峰</a:t>
            </a:r>
          </a:p>
        </p:txBody>
      </p:sp>
    </p:spTree>
    <p:extLst>
      <p:ext uri="{BB962C8B-B14F-4D97-AF65-F5344CB8AC3E}">
        <p14:creationId xmlns:p14="http://schemas.microsoft.com/office/powerpoint/2010/main" val="381194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8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28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28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28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28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8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8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0" grpId="0" animBg="1"/>
      <p:bldP spid="288799" grpId="0" autoUpdateAnimBg="0"/>
      <p:bldP spid="288812" grpId="0" animBg="1"/>
      <p:bldP spid="288813" grpId="0" animBg="1"/>
      <p:bldP spid="288814" grpId="0" animBg="1"/>
      <p:bldP spid="288815" grpId="0" animBg="1"/>
      <p:bldP spid="288816" grpId="0" animBg="1"/>
      <p:bldP spid="288817" grpId="0" animBg="1"/>
      <p:bldP spid="288818" grpId="0" animBg="1"/>
      <p:bldP spid="288819" grpId="0" animBg="1"/>
      <p:bldP spid="28882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22</a:t>
            </a:r>
            <a:r>
              <a:rPr lang="zh-CN" altLang="en-US" sz="3600"/>
              <a:t>）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9BE9-1916-4A58-BCD7-220DFCF172EA}" type="slidenum">
              <a:rPr lang="en-US" altLang="zh-CN">
                <a:latin typeface="+mn-ea"/>
                <a:ea typeface="+mn-ea"/>
              </a:rPr>
              <a:pPr/>
              <a:t>26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89795" name="Group 1027"/>
          <p:cNvGrpSpPr>
            <a:grpSpLocks/>
          </p:cNvGrpSpPr>
          <p:nvPr/>
        </p:nvGrpSpPr>
        <p:grpSpPr bwMode="auto">
          <a:xfrm>
            <a:off x="476250" y="1700212"/>
            <a:ext cx="4095750" cy="1001713"/>
            <a:chOff x="192" y="1786"/>
            <a:chExt cx="2340" cy="631"/>
          </a:xfrm>
        </p:grpSpPr>
        <p:sp>
          <p:nvSpPr>
            <p:cNvPr id="289796" name="Rectangle 1028"/>
            <p:cNvSpPr>
              <a:spLocks noChangeArrowheads="1"/>
            </p:cNvSpPr>
            <p:nvPr/>
          </p:nvSpPr>
          <p:spPr bwMode="auto">
            <a:xfrm>
              <a:off x="192" y="1816"/>
              <a:ext cx="234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en-US" altLang="zh-CN" sz="3200" b="1" dirty="0">
                  <a:latin typeface="华文新魏" pitchFamily="2" charset="-122"/>
                  <a:ea typeface="华文新魏" pitchFamily="2" charset="-122"/>
                </a:rPr>
                <a:t>     </a:t>
              </a:r>
              <a:r>
                <a:rPr lang="zh-CN" altLang="en-US" sz="3200" b="1" dirty="0">
                  <a:latin typeface="华文新魏" pitchFamily="2" charset="-122"/>
                  <a:ea typeface="华文新魏" pitchFamily="2" charset="-122"/>
                </a:rPr>
                <a:t>端用于选通 </a:t>
              </a:r>
            </a:p>
            <a:p>
              <a:pPr>
                <a:buClr>
                  <a:srgbClr val="FFFF00"/>
                </a:buClr>
                <a:buFont typeface="Wingdings" pitchFamily="2" charset="2"/>
                <a:buNone/>
              </a:pPr>
              <a:endParaRPr lang="en-US" altLang="zh-CN" sz="2400" b="1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289797" name="Object 10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8225954"/>
                </p:ext>
              </p:extLst>
            </p:nvPr>
          </p:nvGraphicFramePr>
          <p:xfrm>
            <a:off x="492" y="1786"/>
            <a:ext cx="23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88" name="公式" r:id="rId3" imgW="152280" imgH="215640" progId="Equation.3">
                    <p:embed/>
                  </p:oleObj>
                </mc:Choice>
                <mc:Fallback>
                  <p:oleObj name="公式" r:id="rId3" imgW="152280" imgH="2156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" y="1786"/>
                          <a:ext cx="230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9798" name="Text Box 1030"/>
          <p:cNvSpPr txBox="1">
            <a:spLocks noChangeArrowheads="1"/>
          </p:cNvSpPr>
          <p:nvPr/>
        </p:nvSpPr>
        <p:spPr bwMode="auto">
          <a:xfrm>
            <a:off x="1619250" y="3213100"/>
            <a:ext cx="6192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>
              <a:latin typeface="+mn-ea"/>
              <a:ea typeface="+mn-ea"/>
            </a:endParaRPr>
          </a:p>
        </p:txBody>
      </p:sp>
      <p:sp>
        <p:nvSpPr>
          <p:cNvPr id="289799" name="Rectangle 1031"/>
          <p:cNvSpPr>
            <a:spLocks noChangeArrowheads="1"/>
          </p:cNvSpPr>
          <p:nvPr/>
        </p:nvSpPr>
        <p:spPr bwMode="auto">
          <a:xfrm>
            <a:off x="1143000" y="24384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译码器中设置二级缓冲，目的是均衡负载，</a:t>
            </a:r>
          </a:p>
        </p:txBody>
      </p:sp>
      <p:sp>
        <p:nvSpPr>
          <p:cNvPr id="289800" name="Rectangle 1032"/>
          <p:cNvSpPr>
            <a:spLocks noChangeArrowheads="1"/>
          </p:cNvSpPr>
          <p:nvPr/>
        </p:nvSpPr>
        <p:spPr bwMode="auto">
          <a:xfrm>
            <a:off x="1219200" y="2971800"/>
            <a:ext cx="6553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但是由于信号传输的延迟，会在输出端产生“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重叠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(Overlap)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和尖峰信号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有些书中称为毛刺，英文词为：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Spike, Glitch) 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grpSp>
        <p:nvGrpSpPr>
          <p:cNvPr id="289801" name="Group 1033"/>
          <p:cNvGrpSpPr>
            <a:grpSpLocks/>
          </p:cNvGrpSpPr>
          <p:nvPr/>
        </p:nvGrpSpPr>
        <p:grpSpPr bwMode="auto">
          <a:xfrm>
            <a:off x="1219200" y="4064004"/>
            <a:ext cx="6400800" cy="584201"/>
            <a:chOff x="384" y="3568"/>
            <a:chExt cx="4032" cy="368"/>
          </a:xfrm>
        </p:grpSpPr>
        <p:sp>
          <p:nvSpPr>
            <p:cNvPr id="289802" name="Rectangle 1034"/>
            <p:cNvSpPr>
              <a:spLocks noChangeArrowheads="1"/>
            </p:cNvSpPr>
            <p:nvPr/>
          </p:nvSpPr>
          <p:spPr bwMode="auto">
            <a:xfrm>
              <a:off x="384" y="3648"/>
              <a:ext cx="4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为消除尖峰和重叠，增加了    。</a:t>
              </a:r>
            </a:p>
          </p:txBody>
        </p:sp>
        <p:graphicFrame>
          <p:nvGraphicFramePr>
            <p:cNvPr id="289803" name="Object 10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4349950"/>
                </p:ext>
              </p:extLst>
            </p:nvPr>
          </p:nvGraphicFramePr>
          <p:xfrm>
            <a:off x="2723" y="3568"/>
            <a:ext cx="27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89" name="公式" r:id="rId5" imgW="152280" imgH="215640" progId="Equation.3">
                    <p:embed/>
                  </p:oleObj>
                </mc:Choice>
                <mc:Fallback>
                  <p:oleObj name="公式" r:id="rId5" imgW="152280" imgH="2156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3" y="3568"/>
                          <a:ext cx="278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766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9" grpId="0" autoUpdateAnimBg="0"/>
      <p:bldP spid="28980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4" name="Rectangle 103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585788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23</a:t>
            </a:r>
            <a:r>
              <a:rPr lang="zh-CN" altLang="en-US" sz="3600"/>
              <a:t>）</a:t>
            </a:r>
          </a:p>
        </p:txBody>
      </p:sp>
      <p:sp>
        <p:nvSpPr>
          <p:cNvPr id="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9AA-A1C0-4300-AF25-27A09F1A68B1}" type="slidenum">
              <a:rPr lang="en-US" altLang="zh-CN">
                <a:latin typeface="+mn-ea"/>
                <a:ea typeface="+mn-ea"/>
              </a:rPr>
              <a:pPr/>
              <a:t>27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90818" name="Rectangle 1026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736"/>
            <a:ext cx="8229600" cy="5314727"/>
          </a:xfrm>
          <a:noFill/>
          <a:ln/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latin typeface="+mn-ea"/>
              </a:rPr>
              <a:t>若无使能端，延迟产生尖峰和</a:t>
            </a:r>
            <a:r>
              <a:rPr lang="zh-CN" altLang="en-US" sz="3200" b="1" dirty="0">
                <a:effectLst/>
                <a:latin typeface="+mn-ea"/>
              </a:rPr>
              <a:t>零重叠问题</a:t>
            </a:r>
          </a:p>
          <a:p>
            <a:pPr lvl="1">
              <a:spcBef>
                <a:spcPct val="0"/>
              </a:spcBef>
            </a:pPr>
            <a:r>
              <a:rPr lang="zh-CN" altLang="en-US" sz="2800" b="1" dirty="0">
                <a:effectLst/>
                <a:latin typeface="+mn-ea"/>
              </a:rPr>
              <a:t>若</a:t>
            </a:r>
            <a:r>
              <a:rPr lang="en-US" altLang="zh-CN" sz="2800" b="1" dirty="0">
                <a:effectLst/>
                <a:latin typeface="+mn-ea"/>
              </a:rPr>
              <a:t>A B</a:t>
            </a:r>
            <a:r>
              <a:rPr lang="zh-CN" altLang="en-US" sz="2800" b="1" dirty="0">
                <a:effectLst/>
                <a:latin typeface="+mn-ea"/>
              </a:rPr>
              <a:t>同时到来：从</a:t>
            </a:r>
            <a:r>
              <a:rPr lang="en-US" altLang="zh-CN" sz="2800" b="1" dirty="0">
                <a:effectLst/>
                <a:latin typeface="+mn-ea"/>
              </a:rPr>
              <a:t>11</a:t>
            </a:r>
            <a:r>
              <a:rPr lang="zh-CN" altLang="en-US" sz="2800" b="1" dirty="0">
                <a:effectLst/>
                <a:latin typeface="+mn-ea"/>
              </a:rPr>
              <a:t>变到</a:t>
            </a:r>
            <a:r>
              <a:rPr lang="en-US" altLang="zh-CN" sz="2800" b="1" dirty="0">
                <a:effectLst/>
                <a:latin typeface="+mn-ea"/>
              </a:rPr>
              <a:t>00</a:t>
            </a:r>
          </a:p>
        </p:txBody>
      </p:sp>
      <p:grpSp>
        <p:nvGrpSpPr>
          <p:cNvPr id="290819" name="Group 1027"/>
          <p:cNvGrpSpPr>
            <a:grpSpLocks/>
          </p:cNvGrpSpPr>
          <p:nvPr/>
        </p:nvGrpSpPr>
        <p:grpSpPr bwMode="auto">
          <a:xfrm>
            <a:off x="4643437" y="5732463"/>
            <a:ext cx="4043361" cy="608012"/>
            <a:chOff x="2914" y="3466"/>
            <a:chExt cx="2547" cy="383"/>
          </a:xfrm>
        </p:grpSpPr>
        <p:sp>
          <p:nvSpPr>
            <p:cNvPr id="290820" name="Line 1028"/>
            <p:cNvSpPr>
              <a:spLocks noChangeShapeType="1"/>
            </p:cNvSpPr>
            <p:nvPr/>
          </p:nvSpPr>
          <p:spPr bwMode="auto">
            <a:xfrm>
              <a:off x="3783" y="355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21" name="Line 1029"/>
            <p:cNvSpPr>
              <a:spLocks noChangeShapeType="1"/>
            </p:cNvSpPr>
            <p:nvPr/>
          </p:nvSpPr>
          <p:spPr bwMode="auto">
            <a:xfrm>
              <a:off x="4735" y="355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22" name="Line 1030"/>
            <p:cNvSpPr>
              <a:spLocks noChangeShapeType="1"/>
            </p:cNvSpPr>
            <p:nvPr/>
          </p:nvSpPr>
          <p:spPr bwMode="auto">
            <a:xfrm>
              <a:off x="4735" y="3694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823" name="Object 10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452195"/>
                </p:ext>
              </p:extLst>
            </p:nvPr>
          </p:nvGraphicFramePr>
          <p:xfrm>
            <a:off x="2914" y="3466"/>
            <a:ext cx="81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78" name="公式" r:id="rId3" imgW="596880" imgH="279360" progId="Equation.3">
                    <p:embed/>
                  </p:oleObj>
                </mc:Choice>
                <mc:Fallback>
                  <p:oleObj name="公式" r:id="rId3" imgW="596880" imgH="279360" progId="Equation.3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" y="3466"/>
                          <a:ext cx="818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825" name="Group 1033"/>
          <p:cNvGrpSpPr>
            <a:grpSpLocks/>
          </p:cNvGrpSpPr>
          <p:nvPr/>
        </p:nvGrpSpPr>
        <p:grpSpPr bwMode="auto">
          <a:xfrm>
            <a:off x="179512" y="2514600"/>
            <a:ext cx="4321175" cy="3733800"/>
            <a:chOff x="96" y="1536"/>
            <a:chExt cx="2722" cy="2352"/>
          </a:xfrm>
        </p:grpSpPr>
        <p:sp>
          <p:nvSpPr>
            <p:cNvPr id="290826" name="Text Box 1034"/>
            <p:cNvSpPr txBox="1">
              <a:spLocks noChangeArrowheads="1"/>
            </p:cNvSpPr>
            <p:nvPr/>
          </p:nvSpPr>
          <p:spPr bwMode="auto">
            <a:xfrm>
              <a:off x="1026" y="3236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290827" name="Rectangle 1035"/>
            <p:cNvSpPr>
              <a:spLocks noChangeArrowheads="1"/>
            </p:cNvSpPr>
            <p:nvPr/>
          </p:nvSpPr>
          <p:spPr bwMode="auto">
            <a:xfrm>
              <a:off x="240" y="1536"/>
              <a:ext cx="2213" cy="2352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0828" name="Group 1036"/>
            <p:cNvGrpSpPr>
              <a:grpSpLocks/>
            </p:cNvGrpSpPr>
            <p:nvPr/>
          </p:nvGrpSpPr>
          <p:grpSpPr bwMode="auto">
            <a:xfrm>
              <a:off x="887" y="1927"/>
              <a:ext cx="261" cy="306"/>
              <a:chOff x="1020" y="1706"/>
              <a:chExt cx="317" cy="363"/>
            </a:xfrm>
          </p:grpSpPr>
          <p:sp>
            <p:nvSpPr>
              <p:cNvPr id="290829" name="Rectangle 1037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0830" name="Oval 1038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90831" name="Group 1039"/>
            <p:cNvGrpSpPr>
              <a:grpSpLocks/>
            </p:cNvGrpSpPr>
            <p:nvPr/>
          </p:nvGrpSpPr>
          <p:grpSpPr bwMode="auto">
            <a:xfrm>
              <a:off x="2166" y="1683"/>
              <a:ext cx="261" cy="307"/>
              <a:chOff x="1020" y="1706"/>
              <a:chExt cx="317" cy="363"/>
            </a:xfrm>
          </p:grpSpPr>
          <p:sp>
            <p:nvSpPr>
              <p:cNvPr id="290832" name="Rectangle 1040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0833" name="Oval 1041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0834" name="Line 1042"/>
            <p:cNvSpPr>
              <a:spLocks noChangeShapeType="1"/>
            </p:cNvSpPr>
            <p:nvPr/>
          </p:nvSpPr>
          <p:spPr bwMode="auto">
            <a:xfrm>
              <a:off x="1152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35" name="Line 1043"/>
            <p:cNvSpPr>
              <a:spLocks noChangeShapeType="1"/>
            </p:cNvSpPr>
            <p:nvPr/>
          </p:nvSpPr>
          <p:spPr bwMode="auto">
            <a:xfrm flipH="1">
              <a:off x="816" y="177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36" name="Line 1044"/>
            <p:cNvSpPr>
              <a:spLocks noChangeShapeType="1"/>
            </p:cNvSpPr>
            <p:nvPr/>
          </p:nvSpPr>
          <p:spPr bwMode="auto">
            <a:xfrm flipH="1">
              <a:off x="1488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37" name="Line 1045"/>
            <p:cNvSpPr>
              <a:spLocks noChangeShapeType="1"/>
            </p:cNvSpPr>
            <p:nvPr/>
          </p:nvSpPr>
          <p:spPr bwMode="auto">
            <a:xfrm flipH="1">
              <a:off x="1756" y="29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38" name="Line 1046"/>
            <p:cNvSpPr>
              <a:spLocks noChangeShapeType="1"/>
            </p:cNvSpPr>
            <p:nvPr/>
          </p:nvSpPr>
          <p:spPr bwMode="auto">
            <a:xfrm flipH="1" flipV="1">
              <a:off x="1536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39" name="Line 1047"/>
            <p:cNvSpPr>
              <a:spLocks noChangeShapeType="1"/>
            </p:cNvSpPr>
            <p:nvPr/>
          </p:nvSpPr>
          <p:spPr bwMode="auto">
            <a:xfrm flipH="1">
              <a:off x="1954" y="2454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40" name="Line 1048"/>
            <p:cNvSpPr>
              <a:spLocks noChangeShapeType="1"/>
            </p:cNvSpPr>
            <p:nvPr/>
          </p:nvSpPr>
          <p:spPr bwMode="auto">
            <a:xfrm flipH="1" flipV="1">
              <a:off x="1796" y="3022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41" name="Line 1049"/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42" name="Line 1050"/>
            <p:cNvSpPr>
              <a:spLocks noChangeShapeType="1"/>
            </p:cNvSpPr>
            <p:nvPr/>
          </p:nvSpPr>
          <p:spPr bwMode="auto">
            <a:xfrm>
              <a:off x="2428" y="1846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43" name="Line 1051"/>
            <p:cNvSpPr>
              <a:spLocks noChangeShapeType="1"/>
            </p:cNvSpPr>
            <p:nvPr/>
          </p:nvSpPr>
          <p:spPr bwMode="auto">
            <a:xfrm flipH="1">
              <a:off x="96" y="208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0844" name="Group 1052"/>
            <p:cNvGrpSpPr>
              <a:grpSpLocks/>
            </p:cNvGrpSpPr>
            <p:nvPr/>
          </p:nvGrpSpPr>
          <p:grpSpPr bwMode="auto">
            <a:xfrm>
              <a:off x="887" y="2616"/>
              <a:ext cx="261" cy="307"/>
              <a:chOff x="1020" y="1706"/>
              <a:chExt cx="317" cy="363"/>
            </a:xfrm>
          </p:grpSpPr>
          <p:sp>
            <p:nvSpPr>
              <p:cNvPr id="290845" name="Rectangle 1053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0846" name="Oval 1054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0847" name="Line 1055"/>
            <p:cNvSpPr>
              <a:spLocks noChangeShapeType="1"/>
            </p:cNvSpPr>
            <p:nvPr/>
          </p:nvSpPr>
          <p:spPr bwMode="auto">
            <a:xfrm>
              <a:off x="816" y="2448"/>
              <a:ext cx="11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48" name="Line 1056"/>
            <p:cNvSpPr>
              <a:spLocks noChangeShapeType="1"/>
            </p:cNvSpPr>
            <p:nvPr/>
          </p:nvSpPr>
          <p:spPr bwMode="auto">
            <a:xfrm flipH="1">
              <a:off x="96" y="277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849" name="Object 10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5249743"/>
                </p:ext>
              </p:extLst>
            </p:nvPr>
          </p:nvGraphicFramePr>
          <p:xfrm>
            <a:off x="641" y="1865"/>
            <a:ext cx="12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79" name="Equation" r:id="rId5" imgW="126720" imgH="215640" progId="Equation.3">
                    <p:embed/>
                  </p:oleObj>
                </mc:Choice>
                <mc:Fallback>
                  <p:oleObj name="Equation" r:id="rId5" imgW="126720" imgH="215640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1865"/>
                          <a:ext cx="125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50" name="Object 10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0955519"/>
                </p:ext>
              </p:extLst>
            </p:nvPr>
          </p:nvGraphicFramePr>
          <p:xfrm>
            <a:off x="629" y="2554"/>
            <a:ext cx="15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80" name="Equation" r:id="rId7" imgW="152280" imgH="215640" progId="Equation.3">
                    <p:embed/>
                  </p:oleObj>
                </mc:Choice>
                <mc:Fallback>
                  <p:oleObj name="Equation" r:id="rId7" imgW="152280" imgH="215640" progId="Equation.3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2554"/>
                          <a:ext cx="150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0851" name="Text Box 1059"/>
            <p:cNvSpPr txBox="1">
              <a:spLocks noChangeArrowheads="1"/>
            </p:cNvSpPr>
            <p:nvPr/>
          </p:nvSpPr>
          <p:spPr bwMode="auto">
            <a:xfrm>
              <a:off x="96" y="1824"/>
              <a:ext cx="1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90852" name="Text Box 1060"/>
            <p:cNvSpPr txBox="1">
              <a:spLocks noChangeArrowheads="1"/>
            </p:cNvSpPr>
            <p:nvPr/>
          </p:nvSpPr>
          <p:spPr bwMode="auto">
            <a:xfrm>
              <a:off x="96" y="2544"/>
              <a:ext cx="1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90853" name="Line 1061"/>
            <p:cNvSpPr>
              <a:spLocks noChangeShapeType="1"/>
            </p:cNvSpPr>
            <p:nvPr/>
          </p:nvSpPr>
          <p:spPr bwMode="auto">
            <a:xfrm flipH="1">
              <a:off x="1756" y="1764"/>
              <a:ext cx="0" cy="1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54" name="Line 1062"/>
            <p:cNvSpPr>
              <a:spLocks noChangeShapeType="1"/>
            </p:cNvSpPr>
            <p:nvPr/>
          </p:nvSpPr>
          <p:spPr bwMode="auto">
            <a:xfrm flipH="1" flipV="1">
              <a:off x="1968" y="19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55" name="Line 1063"/>
            <p:cNvSpPr>
              <a:spLocks noChangeShapeType="1"/>
            </p:cNvSpPr>
            <p:nvPr/>
          </p:nvSpPr>
          <p:spPr bwMode="auto">
            <a:xfrm>
              <a:off x="1968" y="1920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56" name="Line 1064"/>
            <p:cNvSpPr>
              <a:spLocks noChangeShapeType="1"/>
            </p:cNvSpPr>
            <p:nvPr/>
          </p:nvSpPr>
          <p:spPr bwMode="auto">
            <a:xfrm>
              <a:off x="1536" y="206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57" name="Line 1065"/>
            <p:cNvSpPr>
              <a:spLocks noChangeShapeType="1"/>
            </p:cNvSpPr>
            <p:nvPr/>
          </p:nvSpPr>
          <p:spPr bwMode="auto">
            <a:xfrm>
              <a:off x="1536" y="230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58" name="Line 1066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59" name="Line 1067"/>
            <p:cNvSpPr>
              <a:spLocks noChangeShapeType="1"/>
            </p:cNvSpPr>
            <p:nvPr/>
          </p:nvSpPr>
          <p:spPr bwMode="auto">
            <a:xfrm>
              <a:off x="1296" y="278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0" name="Line 1068"/>
            <p:cNvSpPr>
              <a:spLocks noChangeShapeType="1"/>
            </p:cNvSpPr>
            <p:nvPr/>
          </p:nvSpPr>
          <p:spPr bwMode="auto">
            <a:xfrm flipV="1">
              <a:off x="1296" y="3022"/>
              <a:ext cx="50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1" name="Line 1069"/>
            <p:cNvSpPr>
              <a:spLocks noChangeShapeType="1"/>
            </p:cNvSpPr>
            <p:nvPr/>
          </p:nvSpPr>
          <p:spPr bwMode="auto">
            <a:xfrm flipV="1">
              <a:off x="1296" y="302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2" name="Line 1070"/>
            <p:cNvSpPr>
              <a:spLocks noChangeShapeType="1"/>
            </p:cNvSpPr>
            <p:nvPr/>
          </p:nvSpPr>
          <p:spPr bwMode="auto">
            <a:xfrm>
              <a:off x="816" y="1776"/>
              <a:ext cx="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3" name="Oval 1071"/>
            <p:cNvSpPr>
              <a:spLocks noChangeArrowheads="1"/>
            </p:cNvSpPr>
            <p:nvPr/>
          </p:nvSpPr>
          <p:spPr bwMode="auto">
            <a:xfrm>
              <a:off x="768" y="2048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4" name="Oval 1072"/>
            <p:cNvSpPr>
              <a:spLocks noChangeArrowheads="1"/>
            </p:cNvSpPr>
            <p:nvPr/>
          </p:nvSpPr>
          <p:spPr bwMode="auto">
            <a:xfrm>
              <a:off x="768" y="2738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5" name="Oval 1073"/>
            <p:cNvSpPr>
              <a:spLocks noChangeArrowheads="1"/>
            </p:cNvSpPr>
            <p:nvPr/>
          </p:nvSpPr>
          <p:spPr bwMode="auto">
            <a:xfrm>
              <a:off x="1717" y="1724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6" name="Oval 1074"/>
            <p:cNvSpPr>
              <a:spLocks noChangeArrowheads="1"/>
            </p:cNvSpPr>
            <p:nvPr/>
          </p:nvSpPr>
          <p:spPr bwMode="auto">
            <a:xfrm>
              <a:off x="1914" y="2413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7" name="Oval 1075"/>
            <p:cNvSpPr>
              <a:spLocks noChangeArrowheads="1"/>
            </p:cNvSpPr>
            <p:nvPr/>
          </p:nvSpPr>
          <p:spPr bwMode="auto">
            <a:xfrm>
              <a:off x="1488" y="2256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8" name="Oval 1076"/>
            <p:cNvSpPr>
              <a:spLocks noChangeArrowheads="1"/>
            </p:cNvSpPr>
            <p:nvPr/>
          </p:nvSpPr>
          <p:spPr bwMode="auto">
            <a:xfrm>
              <a:off x="1248" y="2976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0869" name="Group 1077"/>
            <p:cNvGrpSpPr>
              <a:grpSpLocks/>
            </p:cNvGrpSpPr>
            <p:nvPr/>
          </p:nvGrpSpPr>
          <p:grpSpPr bwMode="auto">
            <a:xfrm>
              <a:off x="2152" y="2251"/>
              <a:ext cx="261" cy="307"/>
              <a:chOff x="1020" y="1706"/>
              <a:chExt cx="317" cy="363"/>
            </a:xfrm>
          </p:grpSpPr>
          <p:sp>
            <p:nvSpPr>
              <p:cNvPr id="290870" name="Rectangle 1078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0871" name="Oval 1079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0872" name="Line 1080"/>
            <p:cNvSpPr>
              <a:spLocks noChangeShapeType="1"/>
            </p:cNvSpPr>
            <p:nvPr/>
          </p:nvSpPr>
          <p:spPr bwMode="auto">
            <a:xfrm>
              <a:off x="2428" y="2413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0873" name="Group 1081"/>
            <p:cNvGrpSpPr>
              <a:grpSpLocks/>
            </p:cNvGrpSpPr>
            <p:nvPr/>
          </p:nvGrpSpPr>
          <p:grpSpPr bwMode="auto">
            <a:xfrm>
              <a:off x="2152" y="2819"/>
              <a:ext cx="261" cy="306"/>
              <a:chOff x="1020" y="1706"/>
              <a:chExt cx="317" cy="363"/>
            </a:xfrm>
          </p:grpSpPr>
          <p:sp>
            <p:nvSpPr>
              <p:cNvPr id="290874" name="Rectangle 1082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0875" name="Oval 1083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0876" name="Line 1084"/>
            <p:cNvSpPr>
              <a:spLocks noChangeShapeType="1"/>
            </p:cNvSpPr>
            <p:nvPr/>
          </p:nvSpPr>
          <p:spPr bwMode="auto">
            <a:xfrm>
              <a:off x="2414" y="2981"/>
              <a:ext cx="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0877" name="Group 1085"/>
            <p:cNvGrpSpPr>
              <a:grpSpLocks/>
            </p:cNvGrpSpPr>
            <p:nvPr/>
          </p:nvGrpSpPr>
          <p:grpSpPr bwMode="auto">
            <a:xfrm>
              <a:off x="2152" y="3386"/>
              <a:ext cx="261" cy="307"/>
              <a:chOff x="1020" y="1706"/>
              <a:chExt cx="317" cy="363"/>
            </a:xfrm>
          </p:grpSpPr>
          <p:sp>
            <p:nvSpPr>
              <p:cNvPr id="290878" name="Rectangle 1086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0879" name="Oval 1087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0880" name="Line 1088"/>
            <p:cNvSpPr>
              <a:spLocks noChangeShapeType="1"/>
            </p:cNvSpPr>
            <p:nvPr/>
          </p:nvSpPr>
          <p:spPr bwMode="auto">
            <a:xfrm>
              <a:off x="2414" y="3549"/>
              <a:ext cx="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81" name="Text Box 1089"/>
            <p:cNvSpPr txBox="1">
              <a:spLocks noChangeArrowheads="1"/>
            </p:cNvSpPr>
            <p:nvPr/>
          </p:nvSpPr>
          <p:spPr bwMode="auto">
            <a:xfrm>
              <a:off x="2541" y="1568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+mn-ea"/>
                  <a:ea typeface="+mn-ea"/>
                </a:rPr>
                <a:t>Y</a:t>
              </a:r>
              <a:r>
                <a:rPr lang="en-US" altLang="zh-CN" sz="1600" i="1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90882" name="Text Box 1090"/>
            <p:cNvSpPr txBox="1">
              <a:spLocks noChangeArrowheads="1"/>
            </p:cNvSpPr>
            <p:nvPr/>
          </p:nvSpPr>
          <p:spPr bwMode="auto">
            <a:xfrm>
              <a:off x="2581" y="2135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90883" name="Text Box 1091"/>
            <p:cNvSpPr txBox="1">
              <a:spLocks noChangeArrowheads="1"/>
            </p:cNvSpPr>
            <p:nvPr/>
          </p:nvSpPr>
          <p:spPr bwMode="auto">
            <a:xfrm>
              <a:off x="2581" y="2686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+mn-ea"/>
                  <a:ea typeface="+mn-ea"/>
                </a:rPr>
                <a:t>Y</a:t>
              </a:r>
              <a:r>
                <a:rPr lang="en-US" altLang="zh-CN" sz="1600" i="1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90884" name="Text Box 1092"/>
            <p:cNvSpPr txBox="1">
              <a:spLocks noChangeArrowheads="1"/>
            </p:cNvSpPr>
            <p:nvPr/>
          </p:nvSpPr>
          <p:spPr bwMode="auto">
            <a:xfrm>
              <a:off x="2541" y="3275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+mn-ea"/>
                  <a:ea typeface="+mn-ea"/>
                </a:rPr>
                <a:t>Y</a:t>
              </a:r>
              <a:r>
                <a:rPr lang="en-US" altLang="zh-CN" sz="1600" i="1" dirty="0">
                  <a:latin typeface="+mn-ea"/>
                  <a:ea typeface="+mn-ea"/>
                </a:rPr>
                <a:t>3</a:t>
              </a:r>
            </a:p>
          </p:txBody>
        </p:sp>
        <p:grpSp>
          <p:nvGrpSpPr>
            <p:cNvPr id="290885" name="Group 1093"/>
            <p:cNvGrpSpPr>
              <a:grpSpLocks/>
            </p:cNvGrpSpPr>
            <p:nvPr/>
          </p:nvGrpSpPr>
          <p:grpSpPr bwMode="auto">
            <a:xfrm>
              <a:off x="373" y="1927"/>
              <a:ext cx="261" cy="306"/>
              <a:chOff x="1020" y="1706"/>
              <a:chExt cx="317" cy="363"/>
            </a:xfrm>
          </p:grpSpPr>
          <p:sp>
            <p:nvSpPr>
              <p:cNvPr id="290886" name="Rectangle 1094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0887" name="Oval 1095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90888" name="Group 1096"/>
            <p:cNvGrpSpPr>
              <a:grpSpLocks/>
            </p:cNvGrpSpPr>
            <p:nvPr/>
          </p:nvGrpSpPr>
          <p:grpSpPr bwMode="auto">
            <a:xfrm>
              <a:off x="373" y="2616"/>
              <a:ext cx="261" cy="307"/>
              <a:chOff x="1020" y="1706"/>
              <a:chExt cx="317" cy="363"/>
            </a:xfrm>
          </p:grpSpPr>
          <p:sp>
            <p:nvSpPr>
              <p:cNvPr id="290889" name="Rectangle 1097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0890" name="Oval 1098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0891" name="Line 1099"/>
            <p:cNvSpPr>
              <a:spLocks noChangeShapeType="1"/>
            </p:cNvSpPr>
            <p:nvPr/>
          </p:nvSpPr>
          <p:spPr bwMode="auto">
            <a:xfrm>
              <a:off x="649" y="2089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92" name="Line 1100"/>
            <p:cNvSpPr>
              <a:spLocks noChangeShapeType="1"/>
            </p:cNvSpPr>
            <p:nvPr/>
          </p:nvSpPr>
          <p:spPr bwMode="auto">
            <a:xfrm>
              <a:off x="649" y="2778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893" name="Object 11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8472310"/>
                </p:ext>
              </p:extLst>
            </p:nvPr>
          </p:nvGraphicFramePr>
          <p:xfrm>
            <a:off x="1182" y="1885"/>
            <a:ext cx="15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81" name="Equation" r:id="rId9" imgW="164880" imgH="177480" progId="Equation.3">
                    <p:embed/>
                  </p:oleObj>
                </mc:Choice>
                <mc:Fallback>
                  <p:oleObj name="Equation" r:id="rId9" imgW="164880" imgH="177480" progId="Equation.3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1885"/>
                          <a:ext cx="158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94" name="Object 11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5113080"/>
                </p:ext>
              </p:extLst>
            </p:nvPr>
          </p:nvGraphicFramePr>
          <p:xfrm>
            <a:off x="1172" y="2572"/>
            <a:ext cx="17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82" name="Equation" r:id="rId11" imgW="177480" imgH="177480" progId="Equation.3">
                    <p:embed/>
                  </p:oleObj>
                </mc:Choice>
                <mc:Fallback>
                  <p:oleObj name="Equation" r:id="rId11" imgW="177480" imgH="177480" progId="Equation.3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2572"/>
                          <a:ext cx="170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0895" name="Line 1103"/>
            <p:cNvSpPr>
              <a:spLocks noChangeShapeType="1"/>
            </p:cNvSpPr>
            <p:nvPr/>
          </p:nvSpPr>
          <p:spPr bwMode="auto">
            <a:xfrm>
              <a:off x="816" y="2448"/>
              <a:ext cx="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96" name="Line 1104"/>
            <p:cNvSpPr>
              <a:spLocks noChangeShapeType="1"/>
            </p:cNvSpPr>
            <p:nvPr/>
          </p:nvSpPr>
          <p:spPr bwMode="auto">
            <a:xfrm flipH="1">
              <a:off x="1152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0897" name="Line 1105"/>
          <p:cNvSpPr>
            <a:spLocks noChangeShapeType="1"/>
          </p:cNvSpPr>
          <p:nvPr/>
        </p:nvSpPr>
        <p:spPr bwMode="auto">
          <a:xfrm>
            <a:off x="6796088" y="1795463"/>
            <a:ext cx="0" cy="4537075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0898" name="Line 1106"/>
          <p:cNvSpPr>
            <a:spLocks noChangeShapeType="1"/>
          </p:cNvSpPr>
          <p:nvPr/>
        </p:nvSpPr>
        <p:spPr bwMode="auto">
          <a:xfrm>
            <a:off x="7162800" y="1795463"/>
            <a:ext cx="0" cy="4537075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0899" name="Line 1107"/>
          <p:cNvSpPr>
            <a:spLocks noChangeShapeType="1"/>
          </p:cNvSpPr>
          <p:nvPr/>
        </p:nvSpPr>
        <p:spPr bwMode="auto">
          <a:xfrm>
            <a:off x="7543800" y="1830388"/>
            <a:ext cx="0" cy="4537075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90900" name="Group 1108"/>
          <p:cNvGrpSpPr>
            <a:grpSpLocks/>
          </p:cNvGrpSpPr>
          <p:nvPr/>
        </p:nvGrpSpPr>
        <p:grpSpPr bwMode="auto">
          <a:xfrm>
            <a:off x="7162800" y="2420940"/>
            <a:ext cx="739775" cy="2303464"/>
            <a:chOff x="4512" y="1402"/>
            <a:chExt cx="466" cy="1451"/>
          </a:xfrm>
        </p:grpSpPr>
        <p:sp>
          <p:nvSpPr>
            <p:cNvPr id="290901" name="Rectangle 1109"/>
            <p:cNvSpPr>
              <a:spLocks noChangeArrowheads="1"/>
            </p:cNvSpPr>
            <p:nvPr/>
          </p:nvSpPr>
          <p:spPr bwMode="auto">
            <a:xfrm>
              <a:off x="4512" y="1402"/>
              <a:ext cx="226" cy="13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02" name="Rectangle 1110"/>
            <p:cNvSpPr>
              <a:spLocks noChangeArrowheads="1"/>
            </p:cNvSpPr>
            <p:nvPr/>
          </p:nvSpPr>
          <p:spPr bwMode="auto">
            <a:xfrm>
              <a:off x="4512" y="2355"/>
              <a:ext cx="226" cy="13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03" name="Rectangle 1111"/>
            <p:cNvSpPr>
              <a:spLocks noChangeArrowheads="1"/>
            </p:cNvSpPr>
            <p:nvPr/>
          </p:nvSpPr>
          <p:spPr bwMode="auto">
            <a:xfrm>
              <a:off x="4752" y="2717"/>
              <a:ext cx="226" cy="13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90904" name="Group 1112"/>
          <p:cNvGrpSpPr>
            <a:grpSpLocks/>
          </p:cNvGrpSpPr>
          <p:nvPr/>
        </p:nvGrpSpPr>
        <p:grpSpPr bwMode="auto">
          <a:xfrm>
            <a:off x="7162800" y="2781303"/>
            <a:ext cx="739775" cy="2506665"/>
            <a:chOff x="4512" y="1629"/>
            <a:chExt cx="466" cy="1579"/>
          </a:xfrm>
        </p:grpSpPr>
        <p:sp>
          <p:nvSpPr>
            <p:cNvPr id="290905" name="Rectangle 1113"/>
            <p:cNvSpPr>
              <a:spLocks noChangeArrowheads="1"/>
            </p:cNvSpPr>
            <p:nvPr/>
          </p:nvSpPr>
          <p:spPr bwMode="auto">
            <a:xfrm>
              <a:off x="4512" y="1629"/>
              <a:ext cx="226" cy="136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290906" name="Rectangle 1114"/>
            <p:cNvSpPr>
              <a:spLocks noChangeArrowheads="1"/>
            </p:cNvSpPr>
            <p:nvPr/>
          </p:nvSpPr>
          <p:spPr bwMode="auto">
            <a:xfrm>
              <a:off x="4512" y="2128"/>
              <a:ext cx="226" cy="136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290907" name="Rectangle 1115"/>
            <p:cNvSpPr>
              <a:spLocks noChangeArrowheads="1"/>
            </p:cNvSpPr>
            <p:nvPr/>
          </p:nvSpPr>
          <p:spPr bwMode="auto">
            <a:xfrm>
              <a:off x="4752" y="3072"/>
              <a:ext cx="226" cy="136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latin typeface="+mn-ea"/>
                <a:ea typeface="+mn-ea"/>
              </a:endParaRPr>
            </a:p>
          </p:txBody>
        </p:sp>
      </p:grpSp>
      <p:grpSp>
        <p:nvGrpSpPr>
          <p:cNvPr id="290908" name="Group 1116"/>
          <p:cNvGrpSpPr>
            <a:grpSpLocks/>
          </p:cNvGrpSpPr>
          <p:nvPr/>
        </p:nvGrpSpPr>
        <p:grpSpPr bwMode="auto">
          <a:xfrm>
            <a:off x="5589587" y="1982788"/>
            <a:ext cx="3070225" cy="358775"/>
            <a:chOff x="3527" y="1202"/>
            <a:chExt cx="1934" cy="226"/>
          </a:xfrm>
        </p:grpSpPr>
        <p:sp>
          <p:nvSpPr>
            <p:cNvPr id="290909" name="Line 1117"/>
            <p:cNvSpPr>
              <a:spLocks noChangeShapeType="1"/>
            </p:cNvSpPr>
            <p:nvPr/>
          </p:nvSpPr>
          <p:spPr bwMode="auto">
            <a:xfrm>
              <a:off x="3783" y="129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10" name="Line 1118"/>
            <p:cNvSpPr>
              <a:spLocks noChangeShapeType="1"/>
            </p:cNvSpPr>
            <p:nvPr/>
          </p:nvSpPr>
          <p:spPr bwMode="auto">
            <a:xfrm>
              <a:off x="4281" y="1427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11" name="Line 1119"/>
            <p:cNvSpPr>
              <a:spLocks noChangeShapeType="1"/>
            </p:cNvSpPr>
            <p:nvPr/>
          </p:nvSpPr>
          <p:spPr bwMode="auto">
            <a:xfrm>
              <a:off x="4282" y="129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12" name="Object 11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9949259"/>
                </p:ext>
              </p:extLst>
            </p:nvPr>
          </p:nvGraphicFramePr>
          <p:xfrm>
            <a:off x="3527" y="1202"/>
            <a:ext cx="17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83" name="公式" r:id="rId13" imgW="126720" imgH="164880" progId="Equation.3">
                    <p:embed/>
                  </p:oleObj>
                </mc:Choice>
                <mc:Fallback>
                  <p:oleObj name="公式" r:id="rId13" imgW="126720" imgH="164880" progId="Equation.3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7" y="1202"/>
                          <a:ext cx="174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913" name="Group 1121"/>
          <p:cNvGrpSpPr>
            <a:grpSpLocks/>
          </p:cNvGrpSpPr>
          <p:nvPr/>
        </p:nvGrpSpPr>
        <p:grpSpPr bwMode="auto">
          <a:xfrm>
            <a:off x="5589587" y="2276872"/>
            <a:ext cx="3082925" cy="468313"/>
            <a:chOff x="3818" y="1394"/>
            <a:chExt cx="1942" cy="295"/>
          </a:xfrm>
        </p:grpSpPr>
        <p:sp>
          <p:nvSpPr>
            <p:cNvPr id="290914" name="Line 1122"/>
            <p:cNvSpPr>
              <a:spLocks noChangeShapeType="1"/>
            </p:cNvSpPr>
            <p:nvPr/>
          </p:nvSpPr>
          <p:spPr bwMode="auto">
            <a:xfrm>
              <a:off x="4808" y="148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15" name="Line 1123"/>
            <p:cNvSpPr>
              <a:spLocks noChangeShapeType="1"/>
            </p:cNvSpPr>
            <p:nvPr/>
          </p:nvSpPr>
          <p:spPr bwMode="auto">
            <a:xfrm>
              <a:off x="4800" y="149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16" name="Line 1124"/>
            <p:cNvSpPr>
              <a:spLocks noChangeShapeType="1"/>
            </p:cNvSpPr>
            <p:nvPr/>
          </p:nvSpPr>
          <p:spPr bwMode="auto">
            <a:xfrm flipH="1">
              <a:off x="4080" y="163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17" name="Object 11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426347"/>
                </p:ext>
              </p:extLst>
            </p:nvPr>
          </p:nvGraphicFramePr>
          <p:xfrm>
            <a:off x="3818" y="1394"/>
            <a:ext cx="17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84" name="公式" r:id="rId15" imgW="126720" imgH="215640" progId="Equation.3">
                    <p:embed/>
                  </p:oleObj>
                </mc:Choice>
                <mc:Fallback>
                  <p:oleObj name="公式" r:id="rId15" imgW="126720" imgH="215640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8" y="1394"/>
                          <a:ext cx="174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918" name="Group 1126"/>
          <p:cNvGrpSpPr>
            <a:grpSpLocks/>
          </p:cNvGrpSpPr>
          <p:nvPr/>
        </p:nvGrpSpPr>
        <p:grpSpPr bwMode="auto">
          <a:xfrm>
            <a:off x="5559426" y="2708920"/>
            <a:ext cx="3127375" cy="385763"/>
            <a:chOff x="3502" y="1692"/>
            <a:chExt cx="1970" cy="243"/>
          </a:xfrm>
        </p:grpSpPr>
        <p:sp>
          <p:nvSpPr>
            <p:cNvPr id="290919" name="Line 1127"/>
            <p:cNvSpPr>
              <a:spLocks noChangeShapeType="1"/>
            </p:cNvSpPr>
            <p:nvPr/>
          </p:nvSpPr>
          <p:spPr bwMode="auto">
            <a:xfrm flipH="1">
              <a:off x="3800" y="172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20" name="Line 1128"/>
            <p:cNvSpPr>
              <a:spLocks noChangeShapeType="1"/>
            </p:cNvSpPr>
            <p:nvPr/>
          </p:nvSpPr>
          <p:spPr bwMode="auto">
            <a:xfrm>
              <a:off x="4746" y="187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21" name="Line 1129"/>
            <p:cNvSpPr>
              <a:spLocks noChangeShapeType="1"/>
            </p:cNvSpPr>
            <p:nvPr/>
          </p:nvSpPr>
          <p:spPr bwMode="auto">
            <a:xfrm>
              <a:off x="4752" y="172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22" name="Object 1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810980"/>
                </p:ext>
              </p:extLst>
            </p:nvPr>
          </p:nvGraphicFramePr>
          <p:xfrm>
            <a:off x="3502" y="1692"/>
            <a:ext cx="22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85" name="公式" r:id="rId17" imgW="164880" imgH="177480" progId="Equation.3">
                    <p:embed/>
                  </p:oleObj>
                </mc:Choice>
                <mc:Fallback>
                  <p:oleObj name="公式" r:id="rId17" imgW="164880" imgH="177480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1692"/>
                          <a:ext cx="22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923" name="Group 1131"/>
          <p:cNvGrpSpPr>
            <a:grpSpLocks/>
          </p:cNvGrpSpPr>
          <p:nvPr/>
        </p:nvGrpSpPr>
        <p:grpSpPr bwMode="auto">
          <a:xfrm>
            <a:off x="5486400" y="3141539"/>
            <a:ext cx="3168650" cy="358775"/>
            <a:chOff x="3465" y="192"/>
            <a:chExt cx="1996" cy="226"/>
          </a:xfrm>
        </p:grpSpPr>
        <p:sp>
          <p:nvSpPr>
            <p:cNvPr id="290924" name="Line 1132"/>
            <p:cNvSpPr>
              <a:spLocks noChangeShapeType="1"/>
            </p:cNvSpPr>
            <p:nvPr/>
          </p:nvSpPr>
          <p:spPr bwMode="auto">
            <a:xfrm flipH="1">
              <a:off x="3783" y="281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25" name="Line 1133"/>
            <p:cNvSpPr>
              <a:spLocks noChangeShapeType="1"/>
            </p:cNvSpPr>
            <p:nvPr/>
          </p:nvSpPr>
          <p:spPr bwMode="auto">
            <a:xfrm>
              <a:off x="4282" y="28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26" name="Line 1134"/>
            <p:cNvSpPr>
              <a:spLocks noChangeShapeType="1"/>
            </p:cNvSpPr>
            <p:nvPr/>
          </p:nvSpPr>
          <p:spPr bwMode="auto">
            <a:xfrm>
              <a:off x="4282" y="417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27" name="Object 11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578349"/>
                </p:ext>
              </p:extLst>
            </p:nvPr>
          </p:nvGraphicFramePr>
          <p:xfrm>
            <a:off x="3465" y="192"/>
            <a:ext cx="20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86" name="公式" r:id="rId19" imgW="152280" imgH="164880" progId="Equation.3">
                    <p:embed/>
                  </p:oleObj>
                </mc:Choice>
                <mc:Fallback>
                  <p:oleObj name="公式" r:id="rId19" imgW="152280" imgH="164880" progId="Equation.3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5" y="192"/>
                          <a:ext cx="209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928" name="Group 1136"/>
          <p:cNvGrpSpPr>
            <a:grpSpLocks/>
          </p:cNvGrpSpPr>
          <p:nvPr/>
        </p:nvGrpSpPr>
        <p:grpSpPr bwMode="auto">
          <a:xfrm>
            <a:off x="5486400" y="3392735"/>
            <a:ext cx="3163888" cy="468313"/>
            <a:chOff x="3468" y="2120"/>
            <a:chExt cx="1993" cy="295"/>
          </a:xfrm>
        </p:grpSpPr>
        <p:sp>
          <p:nvSpPr>
            <p:cNvPr id="290929" name="Line 1137"/>
            <p:cNvSpPr>
              <a:spLocks noChangeShapeType="1"/>
            </p:cNvSpPr>
            <p:nvPr/>
          </p:nvSpPr>
          <p:spPr bwMode="auto">
            <a:xfrm>
              <a:off x="4509" y="224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30" name="Line 1138"/>
            <p:cNvSpPr>
              <a:spLocks noChangeShapeType="1"/>
            </p:cNvSpPr>
            <p:nvPr/>
          </p:nvSpPr>
          <p:spPr bwMode="auto">
            <a:xfrm>
              <a:off x="4512" y="224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31" name="Line 1139"/>
            <p:cNvSpPr>
              <a:spLocks noChangeShapeType="1"/>
            </p:cNvSpPr>
            <p:nvPr/>
          </p:nvSpPr>
          <p:spPr bwMode="auto">
            <a:xfrm flipH="1">
              <a:off x="3786" y="2379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32" name="Object 11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9690212"/>
                </p:ext>
              </p:extLst>
            </p:nvPr>
          </p:nvGraphicFramePr>
          <p:xfrm>
            <a:off x="3468" y="2120"/>
            <a:ext cx="20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87" name="公式" r:id="rId21" imgW="152280" imgH="215640" progId="Equation.3">
                    <p:embed/>
                  </p:oleObj>
                </mc:Choice>
                <mc:Fallback>
                  <p:oleObj name="公式" r:id="rId21" imgW="152280" imgH="215640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2120"/>
                          <a:ext cx="209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933" name="Group 1141"/>
          <p:cNvGrpSpPr>
            <a:grpSpLocks/>
          </p:cNvGrpSpPr>
          <p:nvPr/>
        </p:nvGrpSpPr>
        <p:grpSpPr bwMode="auto">
          <a:xfrm>
            <a:off x="5484813" y="3861048"/>
            <a:ext cx="3201987" cy="385763"/>
            <a:chOff x="3448" y="2418"/>
            <a:chExt cx="2017" cy="243"/>
          </a:xfrm>
        </p:grpSpPr>
        <p:sp>
          <p:nvSpPr>
            <p:cNvPr id="290934" name="Line 1142"/>
            <p:cNvSpPr>
              <a:spLocks noChangeShapeType="1"/>
            </p:cNvSpPr>
            <p:nvPr/>
          </p:nvSpPr>
          <p:spPr bwMode="auto">
            <a:xfrm>
              <a:off x="4739" y="24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35" name="Line 1143"/>
            <p:cNvSpPr>
              <a:spLocks noChangeShapeType="1"/>
            </p:cNvSpPr>
            <p:nvPr/>
          </p:nvSpPr>
          <p:spPr bwMode="auto">
            <a:xfrm>
              <a:off x="4739" y="259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36" name="Line 1144"/>
            <p:cNvSpPr>
              <a:spLocks noChangeShapeType="1"/>
            </p:cNvSpPr>
            <p:nvPr/>
          </p:nvSpPr>
          <p:spPr bwMode="auto">
            <a:xfrm flipH="1">
              <a:off x="3779" y="244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37" name="Object 11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4249508"/>
                </p:ext>
              </p:extLst>
            </p:nvPr>
          </p:nvGraphicFramePr>
          <p:xfrm>
            <a:off x="3448" y="2418"/>
            <a:ext cx="24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88" name="公式" r:id="rId23" imgW="177480" imgH="177480" progId="Equation.3">
                    <p:embed/>
                  </p:oleObj>
                </mc:Choice>
                <mc:Fallback>
                  <p:oleObj name="公式" r:id="rId23" imgW="177480" imgH="177480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2418"/>
                          <a:ext cx="244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938" name="Group 1146"/>
          <p:cNvGrpSpPr>
            <a:grpSpLocks/>
          </p:cNvGrpSpPr>
          <p:nvPr/>
        </p:nvGrpSpPr>
        <p:grpSpPr bwMode="auto">
          <a:xfrm>
            <a:off x="4643437" y="4259560"/>
            <a:ext cx="4043361" cy="609600"/>
            <a:chOff x="2914" y="2583"/>
            <a:chExt cx="2547" cy="384"/>
          </a:xfrm>
        </p:grpSpPr>
        <p:sp>
          <p:nvSpPr>
            <p:cNvPr id="290939" name="Line 1147"/>
            <p:cNvSpPr>
              <a:spLocks noChangeShapeType="1"/>
            </p:cNvSpPr>
            <p:nvPr/>
          </p:nvSpPr>
          <p:spPr bwMode="auto">
            <a:xfrm>
              <a:off x="4735" y="274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40" name="Line 1148"/>
            <p:cNvSpPr>
              <a:spLocks noChangeShapeType="1"/>
            </p:cNvSpPr>
            <p:nvPr/>
          </p:nvSpPr>
          <p:spPr bwMode="auto">
            <a:xfrm flipH="1">
              <a:off x="3783" y="2742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41" name="Line 1149"/>
            <p:cNvSpPr>
              <a:spLocks noChangeShapeType="1"/>
            </p:cNvSpPr>
            <p:nvPr/>
          </p:nvSpPr>
          <p:spPr bwMode="auto">
            <a:xfrm>
              <a:off x="4962" y="274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42" name="Line 1150"/>
            <p:cNvSpPr>
              <a:spLocks noChangeShapeType="1"/>
            </p:cNvSpPr>
            <p:nvPr/>
          </p:nvSpPr>
          <p:spPr bwMode="auto">
            <a:xfrm>
              <a:off x="4735" y="287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43" name="Line 1151"/>
            <p:cNvSpPr>
              <a:spLocks noChangeShapeType="1"/>
            </p:cNvSpPr>
            <p:nvPr/>
          </p:nvSpPr>
          <p:spPr bwMode="auto">
            <a:xfrm>
              <a:off x="4962" y="274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44" name="Object 11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7058125"/>
                </p:ext>
              </p:extLst>
            </p:nvPr>
          </p:nvGraphicFramePr>
          <p:xfrm>
            <a:off x="2914" y="2583"/>
            <a:ext cx="83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89" name="公式" r:id="rId25" imgW="609480" imgH="279360" progId="Equation.3">
                    <p:embed/>
                  </p:oleObj>
                </mc:Choice>
                <mc:Fallback>
                  <p:oleObj name="公式" r:id="rId25" imgW="609480" imgH="279360" progId="Equation.3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" y="2583"/>
                          <a:ext cx="836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945" name="Group 1153"/>
          <p:cNvGrpSpPr>
            <a:grpSpLocks/>
          </p:cNvGrpSpPr>
          <p:nvPr/>
        </p:nvGrpSpPr>
        <p:grpSpPr bwMode="auto">
          <a:xfrm>
            <a:off x="4645025" y="4743454"/>
            <a:ext cx="4041774" cy="606426"/>
            <a:chOff x="2915" y="2824"/>
            <a:chExt cx="2546" cy="382"/>
          </a:xfrm>
        </p:grpSpPr>
        <p:sp>
          <p:nvSpPr>
            <p:cNvPr id="290946" name="Line 1154"/>
            <p:cNvSpPr>
              <a:spLocks noChangeShapeType="1"/>
            </p:cNvSpPr>
            <p:nvPr/>
          </p:nvSpPr>
          <p:spPr bwMode="auto">
            <a:xfrm>
              <a:off x="4735" y="301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47" name="Line 1155"/>
            <p:cNvSpPr>
              <a:spLocks noChangeShapeType="1"/>
            </p:cNvSpPr>
            <p:nvPr/>
          </p:nvSpPr>
          <p:spPr bwMode="auto">
            <a:xfrm flipH="1">
              <a:off x="3779" y="302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48" name="Line 1156"/>
            <p:cNvSpPr>
              <a:spLocks noChangeShapeType="1"/>
            </p:cNvSpPr>
            <p:nvPr/>
          </p:nvSpPr>
          <p:spPr bwMode="auto">
            <a:xfrm>
              <a:off x="4962" y="301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49" name="Line 1157"/>
            <p:cNvSpPr>
              <a:spLocks noChangeShapeType="1"/>
            </p:cNvSpPr>
            <p:nvPr/>
          </p:nvSpPr>
          <p:spPr bwMode="auto">
            <a:xfrm>
              <a:off x="4735" y="315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50" name="Line 1158"/>
            <p:cNvSpPr>
              <a:spLocks noChangeShapeType="1"/>
            </p:cNvSpPr>
            <p:nvPr/>
          </p:nvSpPr>
          <p:spPr bwMode="auto">
            <a:xfrm>
              <a:off x="4962" y="301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51" name="Object 11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9083130"/>
                </p:ext>
              </p:extLst>
            </p:nvPr>
          </p:nvGraphicFramePr>
          <p:xfrm>
            <a:off x="2915" y="2824"/>
            <a:ext cx="90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90" name="Equation" r:id="rId27" imgW="660240" imgH="279360" progId="Equation.3">
                    <p:embed/>
                  </p:oleObj>
                </mc:Choice>
                <mc:Fallback>
                  <p:oleObj name="Equation" r:id="rId27" imgW="660240" imgH="279360" progId="Equation.3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" y="2824"/>
                          <a:ext cx="907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952" name="Group 1160"/>
          <p:cNvGrpSpPr>
            <a:grpSpLocks/>
          </p:cNvGrpSpPr>
          <p:nvPr/>
        </p:nvGrpSpPr>
        <p:grpSpPr bwMode="auto">
          <a:xfrm>
            <a:off x="7543800" y="5453067"/>
            <a:ext cx="358775" cy="639763"/>
            <a:chOff x="4752" y="3312"/>
            <a:chExt cx="226" cy="403"/>
          </a:xfrm>
        </p:grpSpPr>
        <p:sp>
          <p:nvSpPr>
            <p:cNvPr id="290953" name="Rectangle 1161"/>
            <p:cNvSpPr>
              <a:spLocks noChangeArrowheads="1"/>
            </p:cNvSpPr>
            <p:nvPr/>
          </p:nvSpPr>
          <p:spPr bwMode="auto">
            <a:xfrm>
              <a:off x="4752" y="3312"/>
              <a:ext cx="226" cy="136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290954" name="Rectangle 1162"/>
            <p:cNvSpPr>
              <a:spLocks noChangeArrowheads="1"/>
            </p:cNvSpPr>
            <p:nvPr/>
          </p:nvSpPr>
          <p:spPr bwMode="auto">
            <a:xfrm>
              <a:off x="4752" y="3579"/>
              <a:ext cx="226" cy="136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latin typeface="+mn-ea"/>
                <a:ea typeface="+mn-ea"/>
              </a:endParaRPr>
            </a:p>
          </p:txBody>
        </p:sp>
      </p:grpSp>
      <p:grpSp>
        <p:nvGrpSpPr>
          <p:cNvPr id="290955" name="Group 1163"/>
          <p:cNvGrpSpPr>
            <a:grpSpLocks/>
          </p:cNvGrpSpPr>
          <p:nvPr/>
        </p:nvGrpSpPr>
        <p:grpSpPr bwMode="auto">
          <a:xfrm>
            <a:off x="4627563" y="5259388"/>
            <a:ext cx="4041776" cy="552450"/>
            <a:chOff x="2915" y="3168"/>
            <a:chExt cx="2546" cy="348"/>
          </a:xfrm>
        </p:grpSpPr>
        <p:sp>
          <p:nvSpPr>
            <p:cNvPr id="290956" name="Line 1164"/>
            <p:cNvSpPr>
              <a:spLocks noChangeShapeType="1"/>
            </p:cNvSpPr>
            <p:nvPr/>
          </p:nvSpPr>
          <p:spPr bwMode="auto">
            <a:xfrm>
              <a:off x="4962" y="3287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57" name="Line 1165"/>
            <p:cNvSpPr>
              <a:spLocks noChangeShapeType="1"/>
            </p:cNvSpPr>
            <p:nvPr/>
          </p:nvSpPr>
          <p:spPr bwMode="auto">
            <a:xfrm>
              <a:off x="4962" y="328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58" name="Line 1166"/>
            <p:cNvSpPr>
              <a:spLocks noChangeShapeType="1"/>
            </p:cNvSpPr>
            <p:nvPr/>
          </p:nvSpPr>
          <p:spPr bwMode="auto">
            <a:xfrm flipH="1">
              <a:off x="3783" y="3423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59" name="Object 11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9134498"/>
                </p:ext>
              </p:extLst>
            </p:nvPr>
          </p:nvGraphicFramePr>
          <p:xfrm>
            <a:off x="2915" y="3168"/>
            <a:ext cx="95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91" name="公式" r:id="rId29" imgW="698400" imgH="253800" progId="Equation.3">
                    <p:embed/>
                  </p:oleObj>
                </mc:Choice>
                <mc:Fallback>
                  <p:oleObj name="公式" r:id="rId29" imgW="698400" imgH="253800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" y="3168"/>
                          <a:ext cx="958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26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9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9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9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9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9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9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9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9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9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9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97" grpId="0" animBg="1"/>
      <p:bldP spid="290898" grpId="0" animBg="1"/>
      <p:bldP spid="2908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12" name="Rectangle 1096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8382000" cy="1357322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600" dirty="0"/>
              <a:t>3.3.1  </a:t>
            </a:r>
            <a:r>
              <a:rPr lang="zh-CN" altLang="en-US" sz="3600" dirty="0"/>
              <a:t>译码器（</a:t>
            </a:r>
            <a:r>
              <a:rPr lang="en-US" altLang="zh-CN" sz="3600" dirty="0"/>
              <a:t>24</a:t>
            </a:r>
            <a:r>
              <a:rPr lang="zh-CN" altLang="en-US" sz="3600" dirty="0"/>
              <a:t>）</a:t>
            </a:r>
          </a:p>
        </p:txBody>
      </p:sp>
      <p:sp>
        <p:nvSpPr>
          <p:cNvPr id="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F71-3CB4-4FEC-BE30-F53CD56066DF}" type="slidenum">
              <a:rPr lang="en-US" altLang="zh-CN">
                <a:latin typeface="+mn-ea"/>
                <a:ea typeface="+mn-ea"/>
              </a:rPr>
              <a:pPr/>
              <a:t>28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91842" name="Rectangle 1026"/>
          <p:cNvSpPr>
            <a:spLocks noChangeArrowheads="1"/>
          </p:cNvSpPr>
          <p:nvPr/>
        </p:nvSpPr>
        <p:spPr bwMode="auto">
          <a:xfrm>
            <a:off x="251520" y="2365365"/>
            <a:ext cx="426402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A B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同时到来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无偏移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Skew)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。从功能表上分析，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A B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从“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11”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变到“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00”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时，输出应从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=0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变成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=0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保持为“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1”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但是，由于门的传输延迟，造成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上出现了</a:t>
            </a:r>
            <a:r>
              <a:rPr lang="zh-CN" altLang="en-US" sz="2400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尖峰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，同时，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,Y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有一段时间同时为“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，即</a:t>
            </a:r>
            <a:r>
              <a:rPr lang="zh-CN" altLang="en-US" sz="2400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零重叠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grpSp>
        <p:nvGrpSpPr>
          <p:cNvPr id="291843" name="Group 1027"/>
          <p:cNvGrpSpPr>
            <a:grpSpLocks/>
          </p:cNvGrpSpPr>
          <p:nvPr/>
        </p:nvGrpSpPr>
        <p:grpSpPr bwMode="auto">
          <a:xfrm>
            <a:off x="4491042" y="1795463"/>
            <a:ext cx="4043367" cy="4572000"/>
            <a:chOff x="2829" y="1131"/>
            <a:chExt cx="2547" cy="2880"/>
          </a:xfrm>
        </p:grpSpPr>
        <p:grpSp>
          <p:nvGrpSpPr>
            <p:cNvPr id="291844" name="Group 1028"/>
            <p:cNvGrpSpPr>
              <a:grpSpLocks/>
            </p:cNvGrpSpPr>
            <p:nvPr/>
          </p:nvGrpSpPr>
          <p:grpSpPr bwMode="auto">
            <a:xfrm>
              <a:off x="2829" y="3591"/>
              <a:ext cx="2547" cy="383"/>
              <a:chOff x="2914" y="3446"/>
              <a:chExt cx="2547" cy="383"/>
            </a:xfrm>
          </p:grpSpPr>
          <p:sp>
            <p:nvSpPr>
              <p:cNvPr id="291845" name="Line 1029"/>
              <p:cNvSpPr>
                <a:spLocks noChangeShapeType="1"/>
              </p:cNvSpPr>
              <p:nvPr/>
            </p:nvSpPr>
            <p:spPr bwMode="auto">
              <a:xfrm>
                <a:off x="3783" y="3558"/>
                <a:ext cx="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46" name="Line 1030"/>
              <p:cNvSpPr>
                <a:spLocks noChangeShapeType="1"/>
              </p:cNvSpPr>
              <p:nvPr/>
            </p:nvSpPr>
            <p:spPr bwMode="auto">
              <a:xfrm>
                <a:off x="4735" y="355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47" name="Line 1031"/>
              <p:cNvSpPr>
                <a:spLocks noChangeShapeType="1"/>
              </p:cNvSpPr>
              <p:nvPr/>
            </p:nvSpPr>
            <p:spPr bwMode="auto">
              <a:xfrm>
                <a:off x="4735" y="3694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848" name="Object 10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556224"/>
                  </p:ext>
                </p:extLst>
              </p:nvPr>
            </p:nvGraphicFramePr>
            <p:xfrm>
              <a:off x="2914" y="3446"/>
              <a:ext cx="818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14" name="公式" r:id="rId4" imgW="596880" imgH="279360" progId="Equation.3">
                      <p:embed/>
                    </p:oleObj>
                  </mc:Choice>
                  <mc:Fallback>
                    <p:oleObj name="公式" r:id="rId4" imgW="596880" imgH="279360" progId="Equation.3">
                      <p:embed/>
                      <p:pic>
                        <p:nvPicPr>
                          <p:cNvPr id="0" name="Picture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4" y="3446"/>
                            <a:ext cx="818" cy="3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1849" name="Line 1033"/>
            <p:cNvSpPr>
              <a:spLocks noChangeShapeType="1"/>
            </p:cNvSpPr>
            <p:nvPr/>
          </p:nvSpPr>
          <p:spPr bwMode="auto">
            <a:xfrm>
              <a:off x="4185" y="1131"/>
              <a:ext cx="0" cy="28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1850" name="Line 1034"/>
            <p:cNvSpPr>
              <a:spLocks noChangeShapeType="1"/>
            </p:cNvSpPr>
            <p:nvPr/>
          </p:nvSpPr>
          <p:spPr bwMode="auto">
            <a:xfrm>
              <a:off x="4416" y="1131"/>
              <a:ext cx="0" cy="28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1851" name="Line 1035"/>
            <p:cNvSpPr>
              <a:spLocks noChangeShapeType="1"/>
            </p:cNvSpPr>
            <p:nvPr/>
          </p:nvSpPr>
          <p:spPr bwMode="auto">
            <a:xfrm>
              <a:off x="4656" y="1153"/>
              <a:ext cx="0" cy="28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1852" name="Group 1036"/>
            <p:cNvGrpSpPr>
              <a:grpSpLocks/>
            </p:cNvGrpSpPr>
            <p:nvPr/>
          </p:nvGrpSpPr>
          <p:grpSpPr bwMode="auto">
            <a:xfrm>
              <a:off x="4416" y="1803"/>
              <a:ext cx="466" cy="1240"/>
              <a:chOff x="4512" y="1680"/>
              <a:chExt cx="466" cy="1240"/>
            </a:xfrm>
          </p:grpSpPr>
          <p:sp>
            <p:nvSpPr>
              <p:cNvPr id="291853" name="Rectangle 1037"/>
              <p:cNvSpPr>
                <a:spLocks noChangeArrowheads="1"/>
              </p:cNvSpPr>
              <p:nvPr/>
            </p:nvSpPr>
            <p:spPr bwMode="auto">
              <a:xfrm>
                <a:off x="4512" y="1680"/>
                <a:ext cx="226" cy="136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54" name="Rectangle 1038"/>
              <p:cNvSpPr>
                <a:spLocks noChangeArrowheads="1"/>
              </p:cNvSpPr>
              <p:nvPr/>
            </p:nvSpPr>
            <p:spPr bwMode="auto">
              <a:xfrm>
                <a:off x="4512" y="2448"/>
                <a:ext cx="226" cy="136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55" name="Rectangle 1039"/>
              <p:cNvSpPr>
                <a:spLocks noChangeArrowheads="1"/>
              </p:cNvSpPr>
              <p:nvPr/>
            </p:nvSpPr>
            <p:spPr bwMode="auto">
              <a:xfrm>
                <a:off x="4752" y="2784"/>
                <a:ext cx="226" cy="136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91856" name="Group 1040"/>
            <p:cNvGrpSpPr>
              <a:grpSpLocks/>
            </p:cNvGrpSpPr>
            <p:nvPr/>
          </p:nvGrpSpPr>
          <p:grpSpPr bwMode="auto">
            <a:xfrm>
              <a:off x="4416" y="2043"/>
              <a:ext cx="466" cy="1288"/>
              <a:chOff x="4512" y="1920"/>
              <a:chExt cx="466" cy="1288"/>
            </a:xfrm>
          </p:grpSpPr>
          <p:sp>
            <p:nvSpPr>
              <p:cNvPr id="291857" name="Rectangle 1041"/>
              <p:cNvSpPr>
                <a:spLocks noChangeArrowheads="1"/>
              </p:cNvSpPr>
              <p:nvPr/>
            </p:nvSpPr>
            <p:spPr bwMode="auto">
              <a:xfrm>
                <a:off x="4512" y="1920"/>
                <a:ext cx="226" cy="136"/>
              </a:xfrm>
              <a:prstGeom prst="rect">
                <a:avLst/>
              </a:prstGeom>
              <a:solidFill>
                <a:srgbClr val="FF00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1800">
                  <a:latin typeface="+mn-ea"/>
                  <a:ea typeface="+mn-ea"/>
                </a:endParaRPr>
              </a:p>
            </p:txBody>
          </p:sp>
          <p:sp>
            <p:nvSpPr>
              <p:cNvPr id="291858" name="Rectangle 1042"/>
              <p:cNvSpPr>
                <a:spLocks noChangeArrowheads="1"/>
              </p:cNvSpPr>
              <p:nvPr/>
            </p:nvSpPr>
            <p:spPr bwMode="auto">
              <a:xfrm>
                <a:off x="4512" y="2160"/>
                <a:ext cx="226" cy="136"/>
              </a:xfrm>
              <a:prstGeom prst="rect">
                <a:avLst/>
              </a:prstGeom>
              <a:solidFill>
                <a:srgbClr val="FF00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1800">
                  <a:latin typeface="+mn-ea"/>
                  <a:ea typeface="+mn-ea"/>
                </a:endParaRPr>
              </a:p>
            </p:txBody>
          </p:sp>
          <p:sp>
            <p:nvSpPr>
              <p:cNvPr id="291859" name="Rectangle 1043"/>
              <p:cNvSpPr>
                <a:spLocks noChangeArrowheads="1"/>
              </p:cNvSpPr>
              <p:nvPr/>
            </p:nvSpPr>
            <p:spPr bwMode="auto">
              <a:xfrm>
                <a:off x="4752" y="3072"/>
                <a:ext cx="226" cy="136"/>
              </a:xfrm>
              <a:prstGeom prst="rect">
                <a:avLst/>
              </a:prstGeom>
              <a:solidFill>
                <a:srgbClr val="FF00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1800">
                  <a:latin typeface="+mn-ea"/>
                  <a:ea typeface="+mn-ea"/>
                </a:endParaRPr>
              </a:p>
            </p:txBody>
          </p:sp>
        </p:grpSp>
        <p:grpSp>
          <p:nvGrpSpPr>
            <p:cNvPr id="291860" name="Group 1044"/>
            <p:cNvGrpSpPr>
              <a:grpSpLocks/>
            </p:cNvGrpSpPr>
            <p:nvPr/>
          </p:nvGrpSpPr>
          <p:grpSpPr bwMode="auto">
            <a:xfrm>
              <a:off x="3425" y="1249"/>
              <a:ext cx="1934" cy="226"/>
              <a:chOff x="3527" y="1202"/>
              <a:chExt cx="1934" cy="226"/>
            </a:xfrm>
          </p:grpSpPr>
          <p:sp>
            <p:nvSpPr>
              <p:cNvPr id="291861" name="Line 1045"/>
              <p:cNvSpPr>
                <a:spLocks noChangeShapeType="1"/>
              </p:cNvSpPr>
              <p:nvPr/>
            </p:nvSpPr>
            <p:spPr bwMode="auto">
              <a:xfrm>
                <a:off x="3783" y="1291"/>
                <a:ext cx="4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62" name="Line 1046"/>
              <p:cNvSpPr>
                <a:spLocks noChangeShapeType="1"/>
              </p:cNvSpPr>
              <p:nvPr/>
            </p:nvSpPr>
            <p:spPr bwMode="auto">
              <a:xfrm>
                <a:off x="4281" y="1427"/>
                <a:ext cx="1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63" name="Line 1047"/>
              <p:cNvSpPr>
                <a:spLocks noChangeShapeType="1"/>
              </p:cNvSpPr>
              <p:nvPr/>
            </p:nvSpPr>
            <p:spPr bwMode="auto">
              <a:xfrm>
                <a:off x="4282" y="1291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864" name="Object 10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4888781"/>
                  </p:ext>
                </p:extLst>
              </p:nvPr>
            </p:nvGraphicFramePr>
            <p:xfrm>
              <a:off x="3527" y="1202"/>
              <a:ext cx="174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15" name="公式" r:id="rId6" imgW="126720" imgH="164880" progId="Equation.3">
                      <p:embed/>
                    </p:oleObj>
                  </mc:Choice>
                  <mc:Fallback>
                    <p:oleObj name="公式" r:id="rId6" imgW="126720" imgH="164880" progId="Equation.3">
                      <p:embed/>
                      <p:pic>
                        <p:nvPicPr>
                          <p:cNvPr id="0" name="Picture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7" y="1202"/>
                            <a:ext cx="174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1865" name="Group 1049"/>
            <p:cNvGrpSpPr>
              <a:grpSpLocks/>
            </p:cNvGrpSpPr>
            <p:nvPr/>
          </p:nvGrpSpPr>
          <p:grpSpPr bwMode="auto">
            <a:xfrm>
              <a:off x="3424" y="1721"/>
              <a:ext cx="1943" cy="295"/>
              <a:chOff x="3817" y="1394"/>
              <a:chExt cx="1943" cy="295"/>
            </a:xfrm>
          </p:grpSpPr>
          <p:sp>
            <p:nvSpPr>
              <p:cNvPr id="291866" name="Line 1050"/>
              <p:cNvSpPr>
                <a:spLocks noChangeShapeType="1"/>
              </p:cNvSpPr>
              <p:nvPr/>
            </p:nvSpPr>
            <p:spPr bwMode="auto">
              <a:xfrm>
                <a:off x="4808" y="1488"/>
                <a:ext cx="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67" name="Line 1051"/>
              <p:cNvSpPr>
                <a:spLocks noChangeShapeType="1"/>
              </p:cNvSpPr>
              <p:nvPr/>
            </p:nvSpPr>
            <p:spPr bwMode="auto">
              <a:xfrm>
                <a:off x="4800" y="149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68" name="Line 1052"/>
              <p:cNvSpPr>
                <a:spLocks noChangeShapeType="1"/>
              </p:cNvSpPr>
              <p:nvPr/>
            </p:nvSpPr>
            <p:spPr bwMode="auto">
              <a:xfrm flipH="1">
                <a:off x="4080" y="1632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869" name="Object 105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8147548"/>
                  </p:ext>
                </p:extLst>
              </p:nvPr>
            </p:nvGraphicFramePr>
            <p:xfrm>
              <a:off x="3817" y="1394"/>
              <a:ext cx="174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16" name="公式" r:id="rId8" imgW="126720" imgH="215640" progId="Equation.3">
                      <p:embed/>
                    </p:oleObj>
                  </mc:Choice>
                  <mc:Fallback>
                    <p:oleObj name="公式" r:id="rId8" imgW="126720" imgH="215640" progId="Equation.3">
                      <p:embed/>
                      <p:pic>
                        <p:nvPicPr>
                          <p:cNvPr id="0" name="Picture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7" y="1394"/>
                            <a:ext cx="174" cy="2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1870" name="Group 1054"/>
            <p:cNvGrpSpPr>
              <a:grpSpLocks/>
            </p:cNvGrpSpPr>
            <p:nvPr/>
          </p:nvGrpSpPr>
          <p:grpSpPr bwMode="auto">
            <a:xfrm>
              <a:off x="3405" y="1981"/>
              <a:ext cx="1971" cy="243"/>
              <a:chOff x="3501" y="1692"/>
              <a:chExt cx="1971" cy="243"/>
            </a:xfrm>
          </p:grpSpPr>
          <p:sp>
            <p:nvSpPr>
              <p:cNvPr id="291871" name="Line 1055"/>
              <p:cNvSpPr>
                <a:spLocks noChangeShapeType="1"/>
              </p:cNvSpPr>
              <p:nvPr/>
            </p:nvSpPr>
            <p:spPr bwMode="auto">
              <a:xfrm flipH="1">
                <a:off x="3800" y="1728"/>
                <a:ext cx="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72" name="Line 1056"/>
              <p:cNvSpPr>
                <a:spLocks noChangeShapeType="1"/>
              </p:cNvSpPr>
              <p:nvPr/>
            </p:nvSpPr>
            <p:spPr bwMode="auto">
              <a:xfrm>
                <a:off x="4746" y="1872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73" name="Line 1057"/>
              <p:cNvSpPr>
                <a:spLocks noChangeShapeType="1"/>
              </p:cNvSpPr>
              <p:nvPr/>
            </p:nvSpPr>
            <p:spPr bwMode="auto">
              <a:xfrm>
                <a:off x="4752" y="172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874" name="Object 105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5248055"/>
                  </p:ext>
                </p:extLst>
              </p:nvPr>
            </p:nvGraphicFramePr>
            <p:xfrm>
              <a:off x="3501" y="1692"/>
              <a:ext cx="227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17" name="公式" r:id="rId10" imgW="164880" imgH="177480" progId="Equation.3">
                      <p:embed/>
                    </p:oleObj>
                  </mc:Choice>
                  <mc:Fallback>
                    <p:oleObj name="公式" r:id="rId10" imgW="164880" imgH="177480" progId="Equation.3">
                      <p:embed/>
                      <p:pic>
                        <p:nvPicPr>
                          <p:cNvPr id="0" name="Picture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1" y="1692"/>
                            <a:ext cx="227" cy="2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1875" name="Group 1059"/>
            <p:cNvGrpSpPr>
              <a:grpSpLocks/>
            </p:cNvGrpSpPr>
            <p:nvPr/>
          </p:nvGrpSpPr>
          <p:grpSpPr bwMode="auto">
            <a:xfrm>
              <a:off x="3678" y="1581"/>
              <a:ext cx="1678" cy="136"/>
              <a:chOff x="3783" y="1971"/>
              <a:chExt cx="1678" cy="136"/>
            </a:xfrm>
          </p:grpSpPr>
          <p:sp>
            <p:nvSpPr>
              <p:cNvPr id="291876" name="Line 1060"/>
              <p:cNvSpPr>
                <a:spLocks noChangeShapeType="1"/>
              </p:cNvSpPr>
              <p:nvPr/>
            </p:nvSpPr>
            <p:spPr bwMode="auto">
              <a:xfrm flipH="1">
                <a:off x="3783" y="1971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77" name="Line 1061"/>
              <p:cNvSpPr>
                <a:spLocks noChangeShapeType="1"/>
              </p:cNvSpPr>
              <p:nvPr/>
            </p:nvSpPr>
            <p:spPr bwMode="auto">
              <a:xfrm>
                <a:off x="4282" y="1971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78" name="Line 1062"/>
              <p:cNvSpPr>
                <a:spLocks noChangeShapeType="1"/>
              </p:cNvSpPr>
              <p:nvPr/>
            </p:nvSpPr>
            <p:spPr bwMode="auto">
              <a:xfrm>
                <a:off x="4282" y="2107"/>
                <a:ext cx="11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91880" name="Group 1064"/>
            <p:cNvGrpSpPr>
              <a:grpSpLocks/>
            </p:cNvGrpSpPr>
            <p:nvPr/>
          </p:nvGrpSpPr>
          <p:grpSpPr bwMode="auto">
            <a:xfrm>
              <a:off x="3424" y="2183"/>
              <a:ext cx="1929" cy="295"/>
              <a:chOff x="3532" y="2140"/>
              <a:chExt cx="1929" cy="295"/>
            </a:xfrm>
          </p:grpSpPr>
          <p:sp>
            <p:nvSpPr>
              <p:cNvPr id="291881" name="Line 1065"/>
              <p:cNvSpPr>
                <a:spLocks noChangeShapeType="1"/>
              </p:cNvSpPr>
              <p:nvPr/>
            </p:nvSpPr>
            <p:spPr bwMode="auto">
              <a:xfrm>
                <a:off x="4509" y="2243"/>
                <a:ext cx="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82" name="Line 1066"/>
              <p:cNvSpPr>
                <a:spLocks noChangeShapeType="1"/>
              </p:cNvSpPr>
              <p:nvPr/>
            </p:nvSpPr>
            <p:spPr bwMode="auto">
              <a:xfrm>
                <a:off x="4512" y="224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83" name="Line 1067"/>
              <p:cNvSpPr>
                <a:spLocks noChangeShapeType="1"/>
              </p:cNvSpPr>
              <p:nvPr/>
            </p:nvSpPr>
            <p:spPr bwMode="auto">
              <a:xfrm flipH="1">
                <a:off x="3786" y="2379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884" name="Object 10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5706540"/>
                  </p:ext>
                </p:extLst>
              </p:nvPr>
            </p:nvGraphicFramePr>
            <p:xfrm>
              <a:off x="3532" y="2140"/>
              <a:ext cx="209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18" name="公式" r:id="rId12" imgW="152280" imgH="215640" progId="Equation.3">
                      <p:embed/>
                    </p:oleObj>
                  </mc:Choice>
                  <mc:Fallback>
                    <p:oleObj name="公式" r:id="rId12" imgW="152280" imgH="215640" progId="Equation.3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2" y="2140"/>
                            <a:ext cx="209" cy="2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1885" name="Group 1069"/>
            <p:cNvGrpSpPr>
              <a:grpSpLocks/>
            </p:cNvGrpSpPr>
            <p:nvPr/>
          </p:nvGrpSpPr>
          <p:grpSpPr bwMode="auto">
            <a:xfrm>
              <a:off x="3407" y="2461"/>
              <a:ext cx="1969" cy="250"/>
              <a:chOff x="3496" y="2342"/>
              <a:chExt cx="1969" cy="250"/>
            </a:xfrm>
          </p:grpSpPr>
          <p:sp>
            <p:nvSpPr>
              <p:cNvPr id="291886" name="Line 1070"/>
              <p:cNvSpPr>
                <a:spLocks noChangeShapeType="1"/>
              </p:cNvSpPr>
              <p:nvPr/>
            </p:nvSpPr>
            <p:spPr bwMode="auto">
              <a:xfrm>
                <a:off x="4739" y="244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87" name="Line 1071"/>
              <p:cNvSpPr>
                <a:spLocks noChangeShapeType="1"/>
              </p:cNvSpPr>
              <p:nvPr/>
            </p:nvSpPr>
            <p:spPr bwMode="auto">
              <a:xfrm>
                <a:off x="4739" y="2592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88" name="Line 1072"/>
              <p:cNvSpPr>
                <a:spLocks noChangeShapeType="1"/>
              </p:cNvSpPr>
              <p:nvPr/>
            </p:nvSpPr>
            <p:spPr bwMode="auto">
              <a:xfrm flipH="1">
                <a:off x="3779" y="2448"/>
                <a:ext cx="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889" name="Object 10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3608989"/>
                  </p:ext>
                </p:extLst>
              </p:nvPr>
            </p:nvGraphicFramePr>
            <p:xfrm>
              <a:off x="3496" y="2342"/>
              <a:ext cx="244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19" name="公式" r:id="rId14" imgW="177480" imgH="177480" progId="Equation.3">
                      <p:embed/>
                    </p:oleObj>
                  </mc:Choice>
                  <mc:Fallback>
                    <p:oleObj name="公式" r:id="rId14" imgW="177480" imgH="177480" progId="Equation.3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6" y="2342"/>
                            <a:ext cx="244" cy="2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1890" name="Group 1074"/>
            <p:cNvGrpSpPr>
              <a:grpSpLocks/>
            </p:cNvGrpSpPr>
            <p:nvPr/>
          </p:nvGrpSpPr>
          <p:grpSpPr bwMode="auto">
            <a:xfrm>
              <a:off x="2853" y="2728"/>
              <a:ext cx="2523" cy="384"/>
              <a:chOff x="2938" y="2583"/>
              <a:chExt cx="2523" cy="384"/>
            </a:xfrm>
          </p:grpSpPr>
          <p:sp>
            <p:nvSpPr>
              <p:cNvPr id="291891" name="Line 1075"/>
              <p:cNvSpPr>
                <a:spLocks noChangeShapeType="1"/>
              </p:cNvSpPr>
              <p:nvPr/>
            </p:nvSpPr>
            <p:spPr bwMode="auto">
              <a:xfrm>
                <a:off x="4735" y="274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92" name="Line 1076"/>
              <p:cNvSpPr>
                <a:spLocks noChangeShapeType="1"/>
              </p:cNvSpPr>
              <p:nvPr/>
            </p:nvSpPr>
            <p:spPr bwMode="auto">
              <a:xfrm flipH="1">
                <a:off x="3783" y="2742"/>
                <a:ext cx="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93" name="Line 1077"/>
              <p:cNvSpPr>
                <a:spLocks noChangeShapeType="1"/>
              </p:cNvSpPr>
              <p:nvPr/>
            </p:nvSpPr>
            <p:spPr bwMode="auto">
              <a:xfrm>
                <a:off x="4962" y="274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94" name="Line 1078"/>
              <p:cNvSpPr>
                <a:spLocks noChangeShapeType="1"/>
              </p:cNvSpPr>
              <p:nvPr/>
            </p:nvSpPr>
            <p:spPr bwMode="auto">
              <a:xfrm>
                <a:off x="4735" y="2878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95" name="Line 1079"/>
              <p:cNvSpPr>
                <a:spLocks noChangeShapeType="1"/>
              </p:cNvSpPr>
              <p:nvPr/>
            </p:nvSpPr>
            <p:spPr bwMode="auto">
              <a:xfrm>
                <a:off x="4962" y="2742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896" name="Object 10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2273131"/>
                  </p:ext>
                </p:extLst>
              </p:nvPr>
            </p:nvGraphicFramePr>
            <p:xfrm>
              <a:off x="2938" y="2583"/>
              <a:ext cx="83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20" name="公式" r:id="rId16" imgW="609480" imgH="279360" progId="Equation.3">
                      <p:embed/>
                    </p:oleObj>
                  </mc:Choice>
                  <mc:Fallback>
                    <p:oleObj name="公式" r:id="rId16" imgW="609480" imgH="279360" progId="Equation.3">
                      <p:embed/>
                      <p:pic>
                        <p:nvPicPr>
                          <p:cNvPr id="0" name="Picture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8" y="2583"/>
                            <a:ext cx="83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1897" name="Group 1081"/>
            <p:cNvGrpSpPr>
              <a:grpSpLocks/>
            </p:cNvGrpSpPr>
            <p:nvPr/>
          </p:nvGrpSpPr>
          <p:grpSpPr bwMode="auto">
            <a:xfrm>
              <a:off x="2840" y="2988"/>
              <a:ext cx="2536" cy="382"/>
              <a:chOff x="2925" y="2824"/>
              <a:chExt cx="2536" cy="382"/>
            </a:xfrm>
          </p:grpSpPr>
          <p:sp>
            <p:nvSpPr>
              <p:cNvPr id="291898" name="Line 1082"/>
              <p:cNvSpPr>
                <a:spLocks noChangeShapeType="1"/>
              </p:cNvSpPr>
              <p:nvPr/>
            </p:nvSpPr>
            <p:spPr bwMode="auto">
              <a:xfrm>
                <a:off x="4735" y="3015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99" name="Line 1083"/>
              <p:cNvSpPr>
                <a:spLocks noChangeShapeType="1"/>
              </p:cNvSpPr>
              <p:nvPr/>
            </p:nvSpPr>
            <p:spPr bwMode="auto">
              <a:xfrm flipH="1">
                <a:off x="3779" y="302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900" name="Line 1084"/>
              <p:cNvSpPr>
                <a:spLocks noChangeShapeType="1"/>
              </p:cNvSpPr>
              <p:nvPr/>
            </p:nvSpPr>
            <p:spPr bwMode="auto">
              <a:xfrm>
                <a:off x="4962" y="3015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901" name="Line 1085"/>
              <p:cNvSpPr>
                <a:spLocks noChangeShapeType="1"/>
              </p:cNvSpPr>
              <p:nvPr/>
            </p:nvSpPr>
            <p:spPr bwMode="auto">
              <a:xfrm>
                <a:off x="4735" y="3151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902" name="Line 1086"/>
              <p:cNvSpPr>
                <a:spLocks noChangeShapeType="1"/>
              </p:cNvSpPr>
              <p:nvPr/>
            </p:nvSpPr>
            <p:spPr bwMode="auto">
              <a:xfrm>
                <a:off x="4962" y="3015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903" name="Object 108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5084086"/>
                  </p:ext>
                </p:extLst>
              </p:nvPr>
            </p:nvGraphicFramePr>
            <p:xfrm>
              <a:off x="2925" y="2824"/>
              <a:ext cx="907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21" name="公式" r:id="rId18" imgW="660240" imgH="279360" progId="Equation.3">
                      <p:embed/>
                    </p:oleObj>
                  </mc:Choice>
                  <mc:Fallback>
                    <p:oleObj name="公式" r:id="rId18" imgW="660240" imgH="279360" progId="Equation.3">
                      <p:embed/>
                      <p:pic>
                        <p:nvPicPr>
                          <p:cNvPr id="0" name="Picture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5" y="2824"/>
                            <a:ext cx="907" cy="3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1904" name="Group 1088"/>
            <p:cNvGrpSpPr>
              <a:grpSpLocks/>
            </p:cNvGrpSpPr>
            <p:nvPr/>
          </p:nvGrpSpPr>
          <p:grpSpPr bwMode="auto">
            <a:xfrm>
              <a:off x="4656" y="3435"/>
              <a:ext cx="226" cy="424"/>
              <a:chOff x="4752" y="3312"/>
              <a:chExt cx="226" cy="424"/>
            </a:xfrm>
          </p:grpSpPr>
          <p:sp>
            <p:nvSpPr>
              <p:cNvPr id="291905" name="Rectangle 1089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226" cy="136"/>
              </a:xfrm>
              <a:prstGeom prst="rect">
                <a:avLst/>
              </a:prstGeom>
              <a:solidFill>
                <a:srgbClr val="00FF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1800">
                  <a:latin typeface="+mn-ea"/>
                  <a:ea typeface="+mn-ea"/>
                </a:endParaRPr>
              </a:p>
            </p:txBody>
          </p:sp>
          <p:sp>
            <p:nvSpPr>
              <p:cNvPr id="291906" name="Rectangle 1090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226" cy="136"/>
              </a:xfrm>
              <a:prstGeom prst="rect">
                <a:avLst/>
              </a:prstGeom>
              <a:solidFill>
                <a:srgbClr val="00FF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1800">
                  <a:latin typeface="+mn-ea"/>
                  <a:ea typeface="+mn-ea"/>
                </a:endParaRPr>
              </a:p>
            </p:txBody>
          </p:sp>
        </p:grpSp>
        <p:grpSp>
          <p:nvGrpSpPr>
            <p:cNvPr id="291907" name="Group 1091"/>
            <p:cNvGrpSpPr>
              <a:grpSpLocks/>
            </p:cNvGrpSpPr>
            <p:nvPr/>
          </p:nvGrpSpPr>
          <p:grpSpPr bwMode="auto">
            <a:xfrm>
              <a:off x="2829" y="3313"/>
              <a:ext cx="2536" cy="348"/>
              <a:chOff x="2925" y="3168"/>
              <a:chExt cx="2536" cy="348"/>
            </a:xfrm>
          </p:grpSpPr>
          <p:sp>
            <p:nvSpPr>
              <p:cNvPr id="291908" name="Line 1092"/>
              <p:cNvSpPr>
                <a:spLocks noChangeShapeType="1"/>
              </p:cNvSpPr>
              <p:nvPr/>
            </p:nvSpPr>
            <p:spPr bwMode="auto">
              <a:xfrm>
                <a:off x="4962" y="3287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909" name="Line 1093"/>
              <p:cNvSpPr>
                <a:spLocks noChangeShapeType="1"/>
              </p:cNvSpPr>
              <p:nvPr/>
            </p:nvSpPr>
            <p:spPr bwMode="auto">
              <a:xfrm>
                <a:off x="4962" y="3287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910" name="Line 1094"/>
              <p:cNvSpPr>
                <a:spLocks noChangeShapeType="1"/>
              </p:cNvSpPr>
              <p:nvPr/>
            </p:nvSpPr>
            <p:spPr bwMode="auto">
              <a:xfrm flipH="1">
                <a:off x="3783" y="3423"/>
                <a:ext cx="11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911" name="Object 109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9508656"/>
                  </p:ext>
                </p:extLst>
              </p:nvPr>
            </p:nvGraphicFramePr>
            <p:xfrm>
              <a:off x="2925" y="3168"/>
              <a:ext cx="958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22" name="公式" r:id="rId20" imgW="698400" imgH="253800" progId="Equation.3">
                      <p:embed/>
                    </p:oleObj>
                  </mc:Choice>
                  <mc:Fallback>
                    <p:oleObj name="公式" r:id="rId20" imgW="698400" imgH="253800" progId="Equation.3">
                      <p:embed/>
                      <p:pic>
                        <p:nvPicPr>
                          <p:cNvPr id="0" name="Picture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5" y="3168"/>
                            <a:ext cx="958" cy="3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TextBox 1"/>
          <p:cNvSpPr txBox="1"/>
          <p:nvPr/>
        </p:nvSpPr>
        <p:spPr>
          <a:xfrm>
            <a:off x="8676456" y="5330180"/>
            <a:ext cx="411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零重叠</a:t>
            </a:r>
          </a:p>
        </p:txBody>
      </p:sp>
      <p:cxnSp>
        <p:nvCxnSpPr>
          <p:cNvPr id="4" name="直接箭头连接符 3"/>
          <p:cNvCxnSpPr>
            <a:stCxn id="2" idx="1"/>
            <a:endCxn id="291905" idx="3"/>
          </p:cNvCxnSpPr>
          <p:nvPr/>
        </p:nvCxnSpPr>
        <p:spPr>
          <a:xfrm flipH="1" flipV="1">
            <a:off x="7750176" y="5561013"/>
            <a:ext cx="92628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1"/>
            <a:endCxn id="291906" idx="3"/>
          </p:cNvCxnSpPr>
          <p:nvPr/>
        </p:nvCxnSpPr>
        <p:spPr>
          <a:xfrm flipH="1">
            <a:off x="7750176" y="5930345"/>
            <a:ext cx="926280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696560" y="4326195"/>
            <a:ext cx="411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尖峰</a:t>
            </a:r>
          </a:p>
        </p:txBody>
      </p:sp>
      <p:cxnSp>
        <p:nvCxnSpPr>
          <p:cNvPr id="8" name="直接箭头连接符 7"/>
          <p:cNvCxnSpPr>
            <a:stCxn id="79" idx="1"/>
            <a:endCxn id="291893" idx="1"/>
          </p:cNvCxnSpPr>
          <p:nvPr/>
        </p:nvCxnSpPr>
        <p:spPr>
          <a:xfrm flipH="1">
            <a:off x="7742240" y="4741694"/>
            <a:ext cx="954320" cy="57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9" idx="1"/>
            <a:endCxn id="291900" idx="1"/>
          </p:cNvCxnSpPr>
          <p:nvPr/>
        </p:nvCxnSpPr>
        <p:spPr>
          <a:xfrm flipH="1">
            <a:off x="7742240" y="4741694"/>
            <a:ext cx="954320" cy="520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1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479891"/>
              </p:ext>
            </p:extLst>
          </p:nvPr>
        </p:nvGraphicFramePr>
        <p:xfrm>
          <a:off x="5392340" y="2348880"/>
          <a:ext cx="3317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23" name="公式" r:id="rId22" imgW="152280" imgH="164880" progId="Equation.3">
                  <p:embed/>
                </p:oleObj>
              </mc:Choice>
              <mc:Fallback>
                <p:oleObj name="公式" r:id="rId22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340" y="2348880"/>
                        <a:ext cx="331788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63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25</a:t>
            </a:r>
            <a:r>
              <a:rPr lang="zh-CN" altLang="en-US" sz="3600"/>
              <a:t>）</a:t>
            </a:r>
          </a:p>
        </p:txBody>
      </p:sp>
      <p:sp>
        <p:nvSpPr>
          <p:cNvPr id="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FBDB-F17C-4F48-BF2B-EF3B6B0D62A8}" type="slidenum">
              <a:rPr lang="en-US" altLang="zh-CN">
                <a:latin typeface="+mn-ea"/>
                <a:ea typeface="+mn-ea"/>
              </a:rPr>
              <a:pPr/>
              <a:t>29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93890" name="Rectangle 1026"/>
          <p:cNvSpPr>
            <a:spLocks noGrp="1" noChangeArrowheads="1"/>
          </p:cNvSpPr>
          <p:nvPr>
            <p:ph sz="quarter" idx="1"/>
          </p:nvPr>
        </p:nvSpPr>
        <p:spPr>
          <a:xfrm>
            <a:off x="539070" y="1411288"/>
            <a:ext cx="8497426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effectLst/>
              </a:rPr>
              <a:t>当</a:t>
            </a:r>
            <a:r>
              <a:rPr lang="en-US" altLang="zh-CN" sz="2400" b="1" dirty="0">
                <a:effectLst/>
              </a:rPr>
              <a:t>A B</a:t>
            </a:r>
            <a:r>
              <a:rPr lang="zh-CN" altLang="en-US" sz="2400" b="1" dirty="0">
                <a:effectLst/>
              </a:rPr>
              <a:t>从“</a:t>
            </a:r>
            <a:r>
              <a:rPr lang="en-US" altLang="zh-CN" sz="2400" b="1" dirty="0">
                <a:effectLst/>
              </a:rPr>
              <a:t>11”</a:t>
            </a:r>
            <a:r>
              <a:rPr lang="zh-CN" altLang="en-US" sz="2400" b="1" dirty="0">
                <a:effectLst/>
              </a:rPr>
              <a:t>变到“</a:t>
            </a:r>
            <a:r>
              <a:rPr lang="en-US" altLang="zh-CN" sz="2400" b="1" dirty="0">
                <a:effectLst/>
              </a:rPr>
              <a:t>00”</a:t>
            </a:r>
            <a:r>
              <a:rPr lang="zh-CN" altLang="en-US" sz="2400" b="1" dirty="0">
                <a:effectLst/>
              </a:rPr>
              <a:t>时，输出应从</a:t>
            </a:r>
            <a:r>
              <a:rPr lang="en-US" altLang="zh-CN" sz="2400" b="1" dirty="0">
                <a:effectLst/>
              </a:rPr>
              <a:t>Y</a:t>
            </a:r>
            <a:r>
              <a:rPr lang="en-US" altLang="zh-CN" sz="2400" b="1" baseline="-25000" dirty="0">
                <a:effectLst/>
              </a:rPr>
              <a:t>3</a:t>
            </a:r>
            <a:r>
              <a:rPr lang="en-US" altLang="zh-CN" sz="2400" b="1" dirty="0">
                <a:effectLst/>
              </a:rPr>
              <a:t>=0</a:t>
            </a:r>
            <a:r>
              <a:rPr lang="zh-CN" altLang="en-US" sz="2400" b="1" dirty="0">
                <a:effectLst/>
              </a:rPr>
              <a:t>变成</a:t>
            </a:r>
            <a:r>
              <a:rPr lang="en-US" altLang="zh-CN" sz="2400" b="1" dirty="0">
                <a:effectLst/>
              </a:rPr>
              <a:t>Y</a:t>
            </a:r>
            <a:r>
              <a:rPr lang="en-US" altLang="zh-CN" sz="2400" b="1" baseline="-25000" dirty="0">
                <a:effectLst/>
              </a:rPr>
              <a:t>0</a:t>
            </a:r>
            <a:r>
              <a:rPr lang="en-US" altLang="zh-CN" sz="2400" b="1" dirty="0">
                <a:effectLst/>
              </a:rPr>
              <a:t>=0</a:t>
            </a:r>
            <a:r>
              <a:rPr lang="zh-CN" altLang="en-US" sz="2400" b="1" dirty="0">
                <a:effectLst/>
              </a:rPr>
              <a:t>。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effectLst/>
              </a:rPr>
              <a:t>假设</a:t>
            </a:r>
            <a:r>
              <a:rPr lang="en-US" altLang="zh-CN" sz="2400" b="1" dirty="0">
                <a:effectLst/>
              </a:rPr>
              <a:t>A B</a:t>
            </a:r>
            <a:r>
              <a:rPr lang="zh-CN" altLang="en-US" sz="2400" b="1" dirty="0">
                <a:effectLst/>
              </a:rPr>
              <a:t>不能同时到来，存在偏移</a:t>
            </a:r>
            <a:r>
              <a:rPr lang="en-US" altLang="zh-CN" sz="2400" b="1" dirty="0">
                <a:effectLst/>
              </a:rPr>
              <a:t>(Skew)</a:t>
            </a:r>
            <a:r>
              <a:rPr lang="zh-CN" altLang="en-US" sz="2400" b="1" dirty="0">
                <a:effectLst/>
              </a:rPr>
              <a:t>，导致尖峰信号更宽。</a:t>
            </a:r>
          </a:p>
        </p:txBody>
      </p:sp>
      <p:grpSp>
        <p:nvGrpSpPr>
          <p:cNvPr id="293892" name="Group 1028"/>
          <p:cNvGrpSpPr>
            <a:grpSpLocks/>
          </p:cNvGrpSpPr>
          <p:nvPr/>
        </p:nvGrpSpPr>
        <p:grpSpPr bwMode="auto">
          <a:xfrm>
            <a:off x="5508625" y="2535832"/>
            <a:ext cx="3151188" cy="358775"/>
            <a:chOff x="3476" y="1202"/>
            <a:chExt cx="1985" cy="226"/>
          </a:xfrm>
        </p:grpSpPr>
        <p:sp>
          <p:nvSpPr>
            <p:cNvPr id="293893" name="Line 1029"/>
            <p:cNvSpPr>
              <a:spLocks noChangeShapeType="1"/>
            </p:cNvSpPr>
            <p:nvPr/>
          </p:nvSpPr>
          <p:spPr bwMode="auto">
            <a:xfrm>
              <a:off x="3783" y="129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894" name="Line 1030"/>
            <p:cNvSpPr>
              <a:spLocks noChangeShapeType="1"/>
            </p:cNvSpPr>
            <p:nvPr/>
          </p:nvSpPr>
          <p:spPr bwMode="auto">
            <a:xfrm>
              <a:off x="4281" y="1427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895" name="Line 1031"/>
            <p:cNvSpPr>
              <a:spLocks noChangeShapeType="1"/>
            </p:cNvSpPr>
            <p:nvPr/>
          </p:nvSpPr>
          <p:spPr bwMode="auto">
            <a:xfrm>
              <a:off x="4282" y="129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3896" name="Object 10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5965276"/>
                </p:ext>
              </p:extLst>
            </p:nvPr>
          </p:nvGraphicFramePr>
          <p:xfrm>
            <a:off x="3476" y="1202"/>
            <a:ext cx="17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293" name="Equation" r:id="rId3" imgW="126720" imgH="164880" progId="Equation.3">
                    <p:embed/>
                  </p:oleObj>
                </mc:Choice>
                <mc:Fallback>
                  <p:oleObj name="Equation" r:id="rId3" imgW="126720" imgH="164880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1202"/>
                          <a:ext cx="174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3897" name="Group 1033"/>
          <p:cNvGrpSpPr>
            <a:grpSpLocks/>
          </p:cNvGrpSpPr>
          <p:nvPr/>
        </p:nvGrpSpPr>
        <p:grpSpPr bwMode="auto">
          <a:xfrm>
            <a:off x="5486400" y="2993032"/>
            <a:ext cx="3168650" cy="358775"/>
            <a:chOff x="3456" y="1982"/>
            <a:chExt cx="1996" cy="226"/>
          </a:xfrm>
        </p:grpSpPr>
        <p:sp>
          <p:nvSpPr>
            <p:cNvPr id="293898" name="Line 1034"/>
            <p:cNvSpPr>
              <a:spLocks noChangeShapeType="1"/>
            </p:cNvSpPr>
            <p:nvPr/>
          </p:nvSpPr>
          <p:spPr bwMode="auto">
            <a:xfrm flipH="1">
              <a:off x="3744" y="20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899" name="Line 1035"/>
            <p:cNvSpPr>
              <a:spLocks noChangeShapeType="1"/>
            </p:cNvSpPr>
            <p:nvPr/>
          </p:nvSpPr>
          <p:spPr bwMode="auto">
            <a:xfrm>
              <a:off x="4608" y="202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00" name="Line 1036"/>
            <p:cNvSpPr>
              <a:spLocks noChangeShapeType="1"/>
            </p:cNvSpPr>
            <p:nvPr/>
          </p:nvSpPr>
          <p:spPr bwMode="auto">
            <a:xfrm>
              <a:off x="4608" y="2160"/>
              <a:ext cx="84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3901" name="Object 10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688414"/>
                </p:ext>
              </p:extLst>
            </p:nvPr>
          </p:nvGraphicFramePr>
          <p:xfrm>
            <a:off x="3456" y="1982"/>
            <a:ext cx="20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294" name="公式" r:id="rId5" imgW="152280" imgH="164880" progId="Equation.3">
                    <p:embed/>
                  </p:oleObj>
                </mc:Choice>
                <mc:Fallback>
                  <p:oleObj name="公式" r:id="rId5" imgW="152280" imgH="164880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982"/>
                          <a:ext cx="209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3902" name="Group 1038"/>
          <p:cNvGrpSpPr>
            <a:grpSpLocks/>
          </p:cNvGrpSpPr>
          <p:nvPr/>
        </p:nvGrpSpPr>
        <p:grpSpPr bwMode="auto">
          <a:xfrm>
            <a:off x="4749800" y="3356569"/>
            <a:ext cx="3936999" cy="608013"/>
            <a:chOff x="2992" y="2211"/>
            <a:chExt cx="2480" cy="383"/>
          </a:xfrm>
        </p:grpSpPr>
        <p:sp>
          <p:nvSpPr>
            <p:cNvPr id="293903" name="Line 1039"/>
            <p:cNvSpPr>
              <a:spLocks noChangeShapeType="1"/>
            </p:cNvSpPr>
            <p:nvPr/>
          </p:nvSpPr>
          <p:spPr bwMode="auto">
            <a:xfrm flipV="1">
              <a:off x="3792" y="235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04" name="Line 1040"/>
            <p:cNvSpPr>
              <a:spLocks noChangeShapeType="1"/>
            </p:cNvSpPr>
            <p:nvPr/>
          </p:nvSpPr>
          <p:spPr bwMode="auto">
            <a:xfrm>
              <a:off x="4896" y="235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05" name="Line 1041"/>
            <p:cNvSpPr>
              <a:spLocks noChangeShapeType="1"/>
            </p:cNvSpPr>
            <p:nvPr/>
          </p:nvSpPr>
          <p:spPr bwMode="auto">
            <a:xfrm flipV="1">
              <a:off x="4896" y="2494"/>
              <a:ext cx="57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3906" name="Object 10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0866210"/>
                </p:ext>
              </p:extLst>
            </p:nvPr>
          </p:nvGraphicFramePr>
          <p:xfrm>
            <a:off x="2992" y="2211"/>
            <a:ext cx="81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295" name="公式" r:id="rId7" imgW="596880" imgH="279360" progId="Equation.3">
                    <p:embed/>
                  </p:oleObj>
                </mc:Choice>
                <mc:Fallback>
                  <p:oleObj name="公式" r:id="rId7" imgW="596880" imgH="279360" progId="Equation.3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2" y="2211"/>
                          <a:ext cx="818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3907" name="Group 1043"/>
          <p:cNvGrpSpPr>
            <a:grpSpLocks/>
          </p:cNvGrpSpPr>
          <p:nvPr/>
        </p:nvGrpSpPr>
        <p:grpSpPr bwMode="auto">
          <a:xfrm>
            <a:off x="4745038" y="4024910"/>
            <a:ext cx="3941763" cy="608013"/>
            <a:chOff x="2989" y="2632"/>
            <a:chExt cx="2483" cy="383"/>
          </a:xfrm>
        </p:grpSpPr>
        <p:sp>
          <p:nvSpPr>
            <p:cNvPr id="293908" name="Line 1044"/>
            <p:cNvSpPr>
              <a:spLocks noChangeShapeType="1"/>
            </p:cNvSpPr>
            <p:nvPr/>
          </p:nvSpPr>
          <p:spPr bwMode="auto">
            <a:xfrm>
              <a:off x="5088" y="278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3909" name="Group 1045"/>
            <p:cNvGrpSpPr>
              <a:grpSpLocks/>
            </p:cNvGrpSpPr>
            <p:nvPr/>
          </p:nvGrpSpPr>
          <p:grpSpPr bwMode="auto">
            <a:xfrm>
              <a:off x="2989" y="2632"/>
              <a:ext cx="2483" cy="383"/>
              <a:chOff x="2989" y="2632"/>
              <a:chExt cx="2483" cy="383"/>
            </a:xfrm>
          </p:grpSpPr>
          <p:sp>
            <p:nvSpPr>
              <p:cNvPr id="293910" name="Line 1046"/>
              <p:cNvSpPr>
                <a:spLocks noChangeShapeType="1"/>
              </p:cNvSpPr>
              <p:nvPr/>
            </p:nvSpPr>
            <p:spPr bwMode="auto">
              <a:xfrm>
                <a:off x="5088" y="27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93911" name="Group 1047"/>
              <p:cNvGrpSpPr>
                <a:grpSpLocks/>
              </p:cNvGrpSpPr>
              <p:nvPr/>
            </p:nvGrpSpPr>
            <p:grpSpPr bwMode="auto">
              <a:xfrm>
                <a:off x="2989" y="2632"/>
                <a:ext cx="2099" cy="383"/>
                <a:chOff x="2989" y="2632"/>
                <a:chExt cx="2099" cy="383"/>
              </a:xfrm>
            </p:grpSpPr>
            <p:sp>
              <p:nvSpPr>
                <p:cNvPr id="293912" name="Line 1048"/>
                <p:cNvSpPr>
                  <a:spLocks noChangeShapeType="1"/>
                </p:cNvSpPr>
                <p:nvPr/>
              </p:nvSpPr>
              <p:spPr bwMode="auto">
                <a:xfrm>
                  <a:off x="4512" y="2784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93913" name="Line 1049"/>
                <p:cNvSpPr>
                  <a:spLocks noChangeShapeType="1"/>
                </p:cNvSpPr>
                <p:nvPr/>
              </p:nvSpPr>
              <p:spPr bwMode="auto">
                <a:xfrm flipH="1">
                  <a:off x="3792" y="278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93914" name="Line 1050"/>
                <p:cNvSpPr>
                  <a:spLocks noChangeShapeType="1"/>
                </p:cNvSpPr>
                <p:nvPr/>
              </p:nvSpPr>
              <p:spPr bwMode="auto">
                <a:xfrm flipV="1">
                  <a:off x="4512" y="292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graphicFrame>
              <p:nvGraphicFramePr>
                <p:cNvPr id="293915" name="Object 105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1079809"/>
                    </p:ext>
                  </p:extLst>
                </p:nvPr>
              </p:nvGraphicFramePr>
              <p:xfrm>
                <a:off x="2989" y="2632"/>
                <a:ext cx="836" cy="3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6296" name="Equation" r:id="rId9" imgW="609480" imgH="279360" progId="Equation.3">
                        <p:embed/>
                      </p:oleObj>
                    </mc:Choice>
                    <mc:Fallback>
                      <p:oleObj name="Equation" r:id="rId9" imgW="609480" imgH="279360" progId="Equation.3">
                        <p:embed/>
                        <p:pic>
                          <p:nvPicPr>
                            <p:cNvPr id="0" name="Picture 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89" y="2632"/>
                              <a:ext cx="836" cy="38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293916" name="Group 1052"/>
          <p:cNvGrpSpPr>
            <a:grpSpLocks/>
          </p:cNvGrpSpPr>
          <p:nvPr/>
        </p:nvGrpSpPr>
        <p:grpSpPr bwMode="auto">
          <a:xfrm>
            <a:off x="4645025" y="4723407"/>
            <a:ext cx="4041774" cy="552450"/>
            <a:chOff x="2926" y="3072"/>
            <a:chExt cx="2546" cy="348"/>
          </a:xfrm>
        </p:grpSpPr>
        <p:sp>
          <p:nvSpPr>
            <p:cNvPr id="293917" name="Line 1053"/>
            <p:cNvSpPr>
              <a:spLocks noChangeShapeType="1"/>
            </p:cNvSpPr>
            <p:nvPr/>
          </p:nvSpPr>
          <p:spPr bwMode="auto">
            <a:xfrm>
              <a:off x="4704" y="31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18" name="Line 1054"/>
            <p:cNvSpPr>
              <a:spLocks noChangeShapeType="1"/>
            </p:cNvSpPr>
            <p:nvPr/>
          </p:nvSpPr>
          <p:spPr bwMode="auto">
            <a:xfrm>
              <a:off x="4704" y="317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19" name="Line 1055"/>
            <p:cNvSpPr>
              <a:spLocks noChangeShapeType="1"/>
            </p:cNvSpPr>
            <p:nvPr/>
          </p:nvSpPr>
          <p:spPr bwMode="auto">
            <a:xfrm flipH="1">
              <a:off x="3794" y="3312"/>
              <a:ext cx="9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3920" name="Object 10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1911449"/>
                </p:ext>
              </p:extLst>
            </p:nvPr>
          </p:nvGraphicFramePr>
          <p:xfrm>
            <a:off x="2926" y="3072"/>
            <a:ext cx="95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297" name="Equation" r:id="rId11" imgW="698400" imgH="253800" progId="Equation.3">
                    <p:embed/>
                  </p:oleObj>
                </mc:Choice>
                <mc:Fallback>
                  <p:oleObj name="Equation" r:id="rId11" imgW="698400" imgH="253800" progId="Equation.3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3072"/>
                          <a:ext cx="958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3921" name="Line 1057"/>
          <p:cNvSpPr>
            <a:spLocks noChangeShapeType="1"/>
          </p:cNvSpPr>
          <p:nvPr/>
        </p:nvSpPr>
        <p:spPr bwMode="auto">
          <a:xfrm>
            <a:off x="6781800" y="2970807"/>
            <a:ext cx="0" cy="2438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22" name="Line 1058"/>
          <p:cNvSpPr>
            <a:spLocks noChangeShapeType="1"/>
          </p:cNvSpPr>
          <p:nvPr/>
        </p:nvSpPr>
        <p:spPr bwMode="auto">
          <a:xfrm>
            <a:off x="7315200" y="2589807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23" name="Line 1059"/>
          <p:cNvSpPr>
            <a:spLocks noChangeShapeType="1"/>
          </p:cNvSpPr>
          <p:nvPr/>
        </p:nvSpPr>
        <p:spPr bwMode="auto">
          <a:xfrm flipH="1">
            <a:off x="6781800" y="2742207"/>
            <a:ext cx="5334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24" name="Freeform 1060"/>
          <p:cNvSpPr>
            <a:spLocks/>
          </p:cNvSpPr>
          <p:nvPr/>
        </p:nvSpPr>
        <p:spPr bwMode="auto">
          <a:xfrm>
            <a:off x="6565900" y="2818407"/>
            <a:ext cx="596900" cy="1600200"/>
          </a:xfrm>
          <a:custGeom>
            <a:avLst/>
            <a:gdLst>
              <a:gd name="T0" fmla="*/ 136 w 376"/>
              <a:gd name="T1" fmla="*/ 0 h 1008"/>
              <a:gd name="T2" fmla="*/ 40 w 376"/>
              <a:gd name="T3" fmla="*/ 672 h 1008"/>
              <a:gd name="T4" fmla="*/ 376 w 376"/>
              <a:gd name="T5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6" h="1008">
                <a:moveTo>
                  <a:pt x="136" y="0"/>
                </a:moveTo>
                <a:cubicBezTo>
                  <a:pt x="68" y="252"/>
                  <a:pt x="0" y="504"/>
                  <a:pt x="40" y="672"/>
                </a:cubicBezTo>
                <a:cubicBezTo>
                  <a:pt x="80" y="840"/>
                  <a:pt x="320" y="952"/>
                  <a:pt x="376" y="1008"/>
                </a:cubicBez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25" name="Freeform 1061"/>
          <p:cNvSpPr>
            <a:spLocks/>
          </p:cNvSpPr>
          <p:nvPr/>
        </p:nvSpPr>
        <p:spPr bwMode="auto">
          <a:xfrm>
            <a:off x="6324600" y="2818407"/>
            <a:ext cx="1143000" cy="2209800"/>
          </a:xfrm>
          <a:custGeom>
            <a:avLst/>
            <a:gdLst>
              <a:gd name="T0" fmla="*/ 136 w 376"/>
              <a:gd name="T1" fmla="*/ 0 h 1008"/>
              <a:gd name="T2" fmla="*/ 40 w 376"/>
              <a:gd name="T3" fmla="*/ 672 h 1008"/>
              <a:gd name="T4" fmla="*/ 376 w 376"/>
              <a:gd name="T5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6" h="1008">
                <a:moveTo>
                  <a:pt x="136" y="0"/>
                </a:moveTo>
                <a:cubicBezTo>
                  <a:pt x="68" y="252"/>
                  <a:pt x="0" y="504"/>
                  <a:pt x="40" y="672"/>
                </a:cubicBezTo>
                <a:cubicBezTo>
                  <a:pt x="80" y="840"/>
                  <a:pt x="320" y="952"/>
                  <a:pt x="376" y="1008"/>
                </a:cubicBez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solidFill>
                <a:srgbClr val="CC00FF"/>
              </a:solidFill>
              <a:latin typeface="+mn-ea"/>
              <a:ea typeface="+mn-ea"/>
            </a:endParaRPr>
          </a:p>
        </p:txBody>
      </p:sp>
      <p:sp>
        <p:nvSpPr>
          <p:cNvPr id="293926" name="Freeform 1062"/>
          <p:cNvSpPr>
            <a:spLocks/>
          </p:cNvSpPr>
          <p:nvPr/>
        </p:nvSpPr>
        <p:spPr bwMode="auto">
          <a:xfrm>
            <a:off x="7086600" y="3123207"/>
            <a:ext cx="609600" cy="609600"/>
          </a:xfrm>
          <a:custGeom>
            <a:avLst/>
            <a:gdLst>
              <a:gd name="T0" fmla="*/ 136 w 376"/>
              <a:gd name="T1" fmla="*/ 0 h 1008"/>
              <a:gd name="T2" fmla="*/ 40 w 376"/>
              <a:gd name="T3" fmla="*/ 672 h 1008"/>
              <a:gd name="T4" fmla="*/ 376 w 376"/>
              <a:gd name="T5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6" h="1008">
                <a:moveTo>
                  <a:pt x="136" y="0"/>
                </a:moveTo>
                <a:cubicBezTo>
                  <a:pt x="68" y="252"/>
                  <a:pt x="0" y="504"/>
                  <a:pt x="40" y="672"/>
                </a:cubicBezTo>
                <a:cubicBezTo>
                  <a:pt x="80" y="840"/>
                  <a:pt x="320" y="952"/>
                  <a:pt x="376" y="1008"/>
                </a:cubicBez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27" name="Freeform 1063"/>
          <p:cNvSpPr>
            <a:spLocks/>
          </p:cNvSpPr>
          <p:nvPr/>
        </p:nvSpPr>
        <p:spPr bwMode="auto">
          <a:xfrm>
            <a:off x="6934200" y="3123207"/>
            <a:ext cx="1066800" cy="1219200"/>
          </a:xfrm>
          <a:custGeom>
            <a:avLst/>
            <a:gdLst>
              <a:gd name="T0" fmla="*/ 136 w 376"/>
              <a:gd name="T1" fmla="*/ 0 h 1008"/>
              <a:gd name="T2" fmla="*/ 40 w 376"/>
              <a:gd name="T3" fmla="*/ 672 h 1008"/>
              <a:gd name="T4" fmla="*/ 376 w 376"/>
              <a:gd name="T5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6" h="1008">
                <a:moveTo>
                  <a:pt x="136" y="0"/>
                </a:moveTo>
                <a:cubicBezTo>
                  <a:pt x="68" y="252"/>
                  <a:pt x="0" y="504"/>
                  <a:pt x="40" y="672"/>
                </a:cubicBezTo>
                <a:cubicBezTo>
                  <a:pt x="80" y="840"/>
                  <a:pt x="320" y="952"/>
                  <a:pt x="376" y="1008"/>
                </a:cubicBez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28" name="Line 1064"/>
          <p:cNvSpPr>
            <a:spLocks noChangeShapeType="1"/>
          </p:cNvSpPr>
          <p:nvPr/>
        </p:nvSpPr>
        <p:spPr bwMode="auto">
          <a:xfrm>
            <a:off x="7162800" y="4342407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29" name="Line 1065"/>
          <p:cNvSpPr>
            <a:spLocks noChangeShapeType="1"/>
          </p:cNvSpPr>
          <p:nvPr/>
        </p:nvSpPr>
        <p:spPr bwMode="auto">
          <a:xfrm>
            <a:off x="8077200" y="4342407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0" name="Line 1066"/>
          <p:cNvSpPr>
            <a:spLocks noChangeShapeType="1"/>
          </p:cNvSpPr>
          <p:nvPr/>
        </p:nvSpPr>
        <p:spPr bwMode="auto">
          <a:xfrm flipH="1">
            <a:off x="7162800" y="4723407"/>
            <a:ext cx="9144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1" name="Line 1067"/>
          <p:cNvSpPr>
            <a:spLocks noChangeShapeType="1"/>
          </p:cNvSpPr>
          <p:nvPr/>
        </p:nvSpPr>
        <p:spPr bwMode="auto">
          <a:xfrm>
            <a:off x="7162800" y="4952007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2" name="Line 1068"/>
          <p:cNvSpPr>
            <a:spLocks noChangeShapeType="1"/>
          </p:cNvSpPr>
          <p:nvPr/>
        </p:nvSpPr>
        <p:spPr bwMode="auto">
          <a:xfrm>
            <a:off x="7467600" y="4952007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3" name="Line 1069"/>
          <p:cNvSpPr>
            <a:spLocks noChangeShapeType="1"/>
          </p:cNvSpPr>
          <p:nvPr/>
        </p:nvSpPr>
        <p:spPr bwMode="auto">
          <a:xfrm flipH="1">
            <a:off x="7162800" y="5333007"/>
            <a:ext cx="3048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4" name="Line 1070"/>
          <p:cNvSpPr>
            <a:spLocks noChangeShapeType="1"/>
          </p:cNvSpPr>
          <p:nvPr/>
        </p:nvSpPr>
        <p:spPr bwMode="auto">
          <a:xfrm>
            <a:off x="8077200" y="3504207"/>
            <a:ext cx="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5" name="Line 1071"/>
          <p:cNvSpPr>
            <a:spLocks noChangeShapeType="1"/>
          </p:cNvSpPr>
          <p:nvPr/>
        </p:nvSpPr>
        <p:spPr bwMode="auto">
          <a:xfrm flipH="1">
            <a:off x="7772400" y="3656607"/>
            <a:ext cx="3048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6" name="Line 1072"/>
          <p:cNvSpPr>
            <a:spLocks noChangeShapeType="1"/>
          </p:cNvSpPr>
          <p:nvPr/>
        </p:nvSpPr>
        <p:spPr bwMode="auto">
          <a:xfrm flipH="1">
            <a:off x="6781800" y="4875807"/>
            <a:ext cx="6858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7" name="Line 1073"/>
          <p:cNvSpPr>
            <a:spLocks noChangeShapeType="1"/>
          </p:cNvSpPr>
          <p:nvPr/>
        </p:nvSpPr>
        <p:spPr bwMode="auto">
          <a:xfrm flipH="1">
            <a:off x="6781800" y="4723407"/>
            <a:ext cx="3810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8" name="Line 1074"/>
          <p:cNvSpPr>
            <a:spLocks noChangeShapeType="1"/>
          </p:cNvSpPr>
          <p:nvPr/>
        </p:nvSpPr>
        <p:spPr bwMode="auto">
          <a:xfrm>
            <a:off x="7315200" y="3351807"/>
            <a:ext cx="0" cy="990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9" name="Line 1075"/>
          <p:cNvSpPr>
            <a:spLocks noChangeShapeType="1"/>
          </p:cNvSpPr>
          <p:nvPr/>
        </p:nvSpPr>
        <p:spPr bwMode="auto">
          <a:xfrm flipH="1">
            <a:off x="7315200" y="4266207"/>
            <a:ext cx="7620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40" name="Line 1076"/>
          <p:cNvSpPr>
            <a:spLocks noChangeShapeType="1"/>
          </p:cNvSpPr>
          <p:nvPr/>
        </p:nvSpPr>
        <p:spPr bwMode="auto">
          <a:xfrm>
            <a:off x="7772400" y="2818407"/>
            <a:ext cx="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41" name="Line 1077"/>
          <p:cNvSpPr>
            <a:spLocks noChangeShapeType="1"/>
          </p:cNvSpPr>
          <p:nvPr/>
        </p:nvSpPr>
        <p:spPr bwMode="auto">
          <a:xfrm flipH="1">
            <a:off x="7315200" y="3123207"/>
            <a:ext cx="4572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42" name="Text Box 1078"/>
          <p:cNvSpPr txBox="1">
            <a:spLocks noChangeArrowheads="1"/>
          </p:cNvSpPr>
          <p:nvPr/>
        </p:nvSpPr>
        <p:spPr bwMode="auto">
          <a:xfrm>
            <a:off x="6477000" y="2208807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 err="1">
                <a:latin typeface="+mn-ea"/>
                <a:ea typeface="+mn-ea"/>
              </a:rPr>
              <a:t>t</a:t>
            </a:r>
            <a:r>
              <a:rPr lang="en-US" altLang="zh-CN" sz="2800" baseline="-25000" dirty="0" err="1">
                <a:latin typeface="+mn-ea"/>
                <a:ea typeface="+mn-ea"/>
              </a:rPr>
              <a:t>skew</a:t>
            </a:r>
            <a:endParaRPr lang="en-US" altLang="zh-CN" sz="3200" baseline="-25000" dirty="0">
              <a:latin typeface="+mn-ea"/>
              <a:ea typeface="+mn-ea"/>
            </a:endParaRPr>
          </a:p>
        </p:txBody>
      </p:sp>
      <p:grpSp>
        <p:nvGrpSpPr>
          <p:cNvPr id="293943" name="Group 1079"/>
          <p:cNvGrpSpPr>
            <a:grpSpLocks/>
          </p:cNvGrpSpPr>
          <p:nvPr/>
        </p:nvGrpSpPr>
        <p:grpSpPr bwMode="auto">
          <a:xfrm>
            <a:off x="7467600" y="3809007"/>
            <a:ext cx="1676400" cy="1981200"/>
            <a:chOff x="4656" y="2496"/>
            <a:chExt cx="1056" cy="1248"/>
          </a:xfrm>
        </p:grpSpPr>
        <p:sp>
          <p:nvSpPr>
            <p:cNvPr id="293944" name="Text Box 1080"/>
            <p:cNvSpPr txBox="1">
              <a:spLocks noChangeArrowheads="1"/>
            </p:cNvSpPr>
            <p:nvPr/>
          </p:nvSpPr>
          <p:spPr bwMode="auto">
            <a:xfrm>
              <a:off x="4944" y="345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 err="1">
                  <a:latin typeface="+mn-ea"/>
                  <a:ea typeface="+mn-ea"/>
                </a:rPr>
                <a:t>t</a:t>
              </a:r>
              <a:r>
                <a:rPr lang="en-US" altLang="zh-CN" sz="2800" baseline="-25000" dirty="0" err="1">
                  <a:latin typeface="+mn-ea"/>
                  <a:ea typeface="+mn-ea"/>
                </a:rPr>
                <a:t>overlap</a:t>
              </a:r>
              <a:endParaRPr lang="en-US" altLang="zh-CN" sz="3200" baseline="-25000" dirty="0">
                <a:latin typeface="+mn-ea"/>
                <a:ea typeface="+mn-ea"/>
              </a:endParaRPr>
            </a:p>
          </p:txBody>
        </p:sp>
        <p:sp>
          <p:nvSpPr>
            <p:cNvPr id="293945" name="Line 1081"/>
            <p:cNvSpPr>
              <a:spLocks noChangeShapeType="1"/>
            </p:cNvSpPr>
            <p:nvPr/>
          </p:nvSpPr>
          <p:spPr bwMode="auto">
            <a:xfrm flipH="1" flipV="1">
              <a:off x="4656" y="3504"/>
              <a:ext cx="432" cy="1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46" name="Line 1082"/>
            <p:cNvSpPr>
              <a:spLocks noChangeShapeType="1"/>
            </p:cNvSpPr>
            <p:nvPr/>
          </p:nvSpPr>
          <p:spPr bwMode="auto">
            <a:xfrm flipH="1" flipV="1">
              <a:off x="4992" y="2496"/>
              <a:ext cx="192" cy="115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93947" name="Group 1083"/>
          <p:cNvGrpSpPr>
            <a:grpSpLocks/>
          </p:cNvGrpSpPr>
          <p:nvPr/>
        </p:nvGrpSpPr>
        <p:grpSpPr bwMode="auto">
          <a:xfrm>
            <a:off x="6172200" y="4723407"/>
            <a:ext cx="1371600" cy="1295400"/>
            <a:chOff x="3888" y="3072"/>
            <a:chExt cx="864" cy="816"/>
          </a:xfrm>
        </p:grpSpPr>
        <p:sp>
          <p:nvSpPr>
            <p:cNvPr id="293948" name="Text Box 1084"/>
            <p:cNvSpPr txBox="1">
              <a:spLocks noChangeArrowheads="1"/>
            </p:cNvSpPr>
            <p:nvPr/>
          </p:nvSpPr>
          <p:spPr bwMode="auto">
            <a:xfrm>
              <a:off x="3888" y="360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 err="1">
                  <a:latin typeface="+mn-ea"/>
                  <a:ea typeface="+mn-ea"/>
                </a:rPr>
                <a:t>t</a:t>
              </a:r>
              <a:r>
                <a:rPr lang="en-US" altLang="zh-CN" sz="2800" baseline="-25000" dirty="0" err="1">
                  <a:latin typeface="+mn-ea"/>
                  <a:ea typeface="+mn-ea"/>
                </a:rPr>
                <a:t>spike</a:t>
              </a:r>
              <a:endParaRPr lang="en-US" altLang="zh-CN" sz="3200" baseline="-25000" dirty="0">
                <a:latin typeface="+mn-ea"/>
                <a:ea typeface="+mn-ea"/>
              </a:endParaRPr>
            </a:p>
          </p:txBody>
        </p:sp>
        <p:sp>
          <p:nvSpPr>
            <p:cNvPr id="293949" name="Line 1085"/>
            <p:cNvSpPr>
              <a:spLocks noChangeShapeType="1"/>
            </p:cNvSpPr>
            <p:nvPr/>
          </p:nvSpPr>
          <p:spPr bwMode="auto">
            <a:xfrm flipV="1">
              <a:off x="4224" y="3072"/>
              <a:ext cx="528" cy="6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3950" name="Rectangle 1086"/>
          <p:cNvSpPr>
            <a:spLocks noChangeArrowheads="1"/>
          </p:cNvSpPr>
          <p:nvPr/>
        </p:nvSpPr>
        <p:spPr bwMode="auto">
          <a:xfrm>
            <a:off x="7148296" y="494116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9933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293951" name="Rectangle 1087"/>
          <p:cNvSpPr>
            <a:spLocks noChangeArrowheads="1"/>
          </p:cNvSpPr>
          <p:nvPr/>
        </p:nvSpPr>
        <p:spPr bwMode="auto">
          <a:xfrm>
            <a:off x="6843496" y="479960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F9933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293952" name="Rectangle 1088"/>
          <p:cNvSpPr>
            <a:spLocks noChangeArrowheads="1"/>
          </p:cNvSpPr>
          <p:nvPr/>
        </p:nvSpPr>
        <p:spPr bwMode="auto">
          <a:xfrm>
            <a:off x="6767296" y="434240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F9933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293953" name="Rectangle 1089"/>
          <p:cNvSpPr>
            <a:spLocks noChangeArrowheads="1"/>
          </p:cNvSpPr>
          <p:nvPr/>
        </p:nvSpPr>
        <p:spPr bwMode="auto">
          <a:xfrm>
            <a:off x="7522946" y="388520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9933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293954" name="Rectangle 1090"/>
          <p:cNvSpPr>
            <a:spLocks noChangeArrowheads="1"/>
          </p:cNvSpPr>
          <p:nvPr/>
        </p:nvSpPr>
        <p:spPr bwMode="auto">
          <a:xfrm>
            <a:off x="7751546" y="327560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9933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293955" name="Rectangle 1091"/>
          <p:cNvSpPr>
            <a:spLocks noChangeArrowheads="1"/>
          </p:cNvSpPr>
          <p:nvPr/>
        </p:nvSpPr>
        <p:spPr bwMode="auto">
          <a:xfrm>
            <a:off x="7370546" y="270892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9933"/>
                </a:solidFill>
                <a:latin typeface="+mn-ea"/>
                <a:ea typeface="+mn-ea"/>
              </a:rPr>
              <a:t>2</a:t>
            </a:r>
          </a:p>
        </p:txBody>
      </p:sp>
      <p:grpSp>
        <p:nvGrpSpPr>
          <p:cNvPr id="293956" name="Group 1092"/>
          <p:cNvGrpSpPr>
            <a:grpSpLocks/>
          </p:cNvGrpSpPr>
          <p:nvPr/>
        </p:nvGrpSpPr>
        <p:grpSpPr bwMode="auto">
          <a:xfrm>
            <a:off x="381000" y="2437407"/>
            <a:ext cx="4206875" cy="3733800"/>
            <a:chOff x="96" y="1536"/>
            <a:chExt cx="2650" cy="2352"/>
          </a:xfrm>
        </p:grpSpPr>
        <p:sp>
          <p:nvSpPr>
            <p:cNvPr id="293957" name="Text Box 1093"/>
            <p:cNvSpPr txBox="1">
              <a:spLocks noChangeArrowheads="1"/>
            </p:cNvSpPr>
            <p:nvPr/>
          </p:nvSpPr>
          <p:spPr bwMode="auto">
            <a:xfrm>
              <a:off x="1026" y="3236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293958" name="Rectangle 1094"/>
            <p:cNvSpPr>
              <a:spLocks noChangeArrowheads="1"/>
            </p:cNvSpPr>
            <p:nvPr/>
          </p:nvSpPr>
          <p:spPr bwMode="auto">
            <a:xfrm>
              <a:off x="240" y="1536"/>
              <a:ext cx="2213" cy="2352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3959" name="Group 1095"/>
            <p:cNvGrpSpPr>
              <a:grpSpLocks/>
            </p:cNvGrpSpPr>
            <p:nvPr/>
          </p:nvGrpSpPr>
          <p:grpSpPr bwMode="auto">
            <a:xfrm>
              <a:off x="887" y="1927"/>
              <a:ext cx="261" cy="306"/>
              <a:chOff x="1020" y="1706"/>
              <a:chExt cx="317" cy="363"/>
            </a:xfrm>
          </p:grpSpPr>
          <p:sp>
            <p:nvSpPr>
              <p:cNvPr id="293960" name="Rectangle 1096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3961" name="Oval 1097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93962" name="Group 1098"/>
            <p:cNvGrpSpPr>
              <a:grpSpLocks/>
            </p:cNvGrpSpPr>
            <p:nvPr/>
          </p:nvGrpSpPr>
          <p:grpSpPr bwMode="auto">
            <a:xfrm>
              <a:off x="2166" y="1683"/>
              <a:ext cx="261" cy="307"/>
              <a:chOff x="1020" y="1706"/>
              <a:chExt cx="317" cy="363"/>
            </a:xfrm>
          </p:grpSpPr>
          <p:sp>
            <p:nvSpPr>
              <p:cNvPr id="293963" name="Rectangle 1099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3964" name="Oval 1100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3965" name="Line 1101"/>
            <p:cNvSpPr>
              <a:spLocks noChangeShapeType="1"/>
            </p:cNvSpPr>
            <p:nvPr/>
          </p:nvSpPr>
          <p:spPr bwMode="auto">
            <a:xfrm>
              <a:off x="1152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66" name="Line 1102"/>
            <p:cNvSpPr>
              <a:spLocks noChangeShapeType="1"/>
            </p:cNvSpPr>
            <p:nvPr/>
          </p:nvSpPr>
          <p:spPr bwMode="auto">
            <a:xfrm flipH="1">
              <a:off x="816" y="177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67" name="Line 1103"/>
            <p:cNvSpPr>
              <a:spLocks noChangeShapeType="1"/>
            </p:cNvSpPr>
            <p:nvPr/>
          </p:nvSpPr>
          <p:spPr bwMode="auto">
            <a:xfrm flipH="1">
              <a:off x="1488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68" name="Line 1104"/>
            <p:cNvSpPr>
              <a:spLocks noChangeShapeType="1"/>
            </p:cNvSpPr>
            <p:nvPr/>
          </p:nvSpPr>
          <p:spPr bwMode="auto">
            <a:xfrm flipH="1">
              <a:off x="1756" y="29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69" name="Line 1105"/>
            <p:cNvSpPr>
              <a:spLocks noChangeShapeType="1"/>
            </p:cNvSpPr>
            <p:nvPr/>
          </p:nvSpPr>
          <p:spPr bwMode="auto">
            <a:xfrm flipH="1" flipV="1">
              <a:off x="1536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70" name="Line 1106"/>
            <p:cNvSpPr>
              <a:spLocks noChangeShapeType="1"/>
            </p:cNvSpPr>
            <p:nvPr/>
          </p:nvSpPr>
          <p:spPr bwMode="auto">
            <a:xfrm flipH="1">
              <a:off x="1954" y="2454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71" name="Line 1107"/>
            <p:cNvSpPr>
              <a:spLocks noChangeShapeType="1"/>
            </p:cNvSpPr>
            <p:nvPr/>
          </p:nvSpPr>
          <p:spPr bwMode="auto">
            <a:xfrm flipH="1" flipV="1">
              <a:off x="1796" y="3022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72" name="Line 1108"/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73" name="Line 1109"/>
            <p:cNvSpPr>
              <a:spLocks noChangeShapeType="1"/>
            </p:cNvSpPr>
            <p:nvPr/>
          </p:nvSpPr>
          <p:spPr bwMode="auto">
            <a:xfrm>
              <a:off x="2428" y="1846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74" name="Line 1110"/>
            <p:cNvSpPr>
              <a:spLocks noChangeShapeType="1"/>
            </p:cNvSpPr>
            <p:nvPr/>
          </p:nvSpPr>
          <p:spPr bwMode="auto">
            <a:xfrm flipH="1">
              <a:off x="96" y="208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3975" name="Group 1111"/>
            <p:cNvGrpSpPr>
              <a:grpSpLocks/>
            </p:cNvGrpSpPr>
            <p:nvPr/>
          </p:nvGrpSpPr>
          <p:grpSpPr bwMode="auto">
            <a:xfrm>
              <a:off x="887" y="2616"/>
              <a:ext cx="261" cy="307"/>
              <a:chOff x="1020" y="1706"/>
              <a:chExt cx="317" cy="363"/>
            </a:xfrm>
          </p:grpSpPr>
          <p:sp>
            <p:nvSpPr>
              <p:cNvPr id="293976" name="Rectangle 1112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3977" name="Oval 1113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3978" name="Line 1114"/>
            <p:cNvSpPr>
              <a:spLocks noChangeShapeType="1"/>
            </p:cNvSpPr>
            <p:nvPr/>
          </p:nvSpPr>
          <p:spPr bwMode="auto">
            <a:xfrm>
              <a:off x="816" y="2448"/>
              <a:ext cx="11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79" name="Line 1115"/>
            <p:cNvSpPr>
              <a:spLocks noChangeShapeType="1"/>
            </p:cNvSpPr>
            <p:nvPr/>
          </p:nvSpPr>
          <p:spPr bwMode="auto">
            <a:xfrm flipH="1">
              <a:off x="96" y="277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3980" name="Object 1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706349"/>
                </p:ext>
              </p:extLst>
            </p:nvPr>
          </p:nvGraphicFramePr>
          <p:xfrm>
            <a:off x="641" y="1865"/>
            <a:ext cx="12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298" name="Equation" r:id="rId13" imgW="126720" imgH="215640" progId="Equation.3">
                    <p:embed/>
                  </p:oleObj>
                </mc:Choice>
                <mc:Fallback>
                  <p:oleObj name="Equation" r:id="rId13" imgW="126720" imgH="215640" progId="Equation.3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1865"/>
                          <a:ext cx="125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981" name="Object 1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3431048"/>
                </p:ext>
              </p:extLst>
            </p:nvPr>
          </p:nvGraphicFramePr>
          <p:xfrm>
            <a:off x="628" y="2554"/>
            <a:ext cx="1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299" name="Equation" r:id="rId15" imgW="152280" imgH="215640" progId="Equation.3">
                    <p:embed/>
                  </p:oleObj>
                </mc:Choice>
                <mc:Fallback>
                  <p:oleObj name="Equation" r:id="rId15" imgW="152280" imgH="215640" progId="Equation.3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2554"/>
                          <a:ext cx="151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3982" name="Text Box 1118"/>
            <p:cNvSpPr txBox="1">
              <a:spLocks noChangeArrowheads="1"/>
            </p:cNvSpPr>
            <p:nvPr/>
          </p:nvSpPr>
          <p:spPr bwMode="auto">
            <a:xfrm>
              <a:off x="96" y="1824"/>
              <a:ext cx="1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93983" name="Text Box 1119"/>
            <p:cNvSpPr txBox="1">
              <a:spLocks noChangeArrowheads="1"/>
            </p:cNvSpPr>
            <p:nvPr/>
          </p:nvSpPr>
          <p:spPr bwMode="auto">
            <a:xfrm>
              <a:off x="96" y="2544"/>
              <a:ext cx="1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93984" name="Line 1120"/>
            <p:cNvSpPr>
              <a:spLocks noChangeShapeType="1"/>
            </p:cNvSpPr>
            <p:nvPr/>
          </p:nvSpPr>
          <p:spPr bwMode="auto">
            <a:xfrm flipH="1">
              <a:off x="1756" y="1764"/>
              <a:ext cx="0" cy="1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85" name="Line 1121"/>
            <p:cNvSpPr>
              <a:spLocks noChangeShapeType="1"/>
            </p:cNvSpPr>
            <p:nvPr/>
          </p:nvSpPr>
          <p:spPr bwMode="auto">
            <a:xfrm flipH="1" flipV="1">
              <a:off x="1968" y="19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86" name="Line 1122"/>
            <p:cNvSpPr>
              <a:spLocks noChangeShapeType="1"/>
            </p:cNvSpPr>
            <p:nvPr/>
          </p:nvSpPr>
          <p:spPr bwMode="auto">
            <a:xfrm>
              <a:off x="1968" y="1920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87" name="Line 1123"/>
            <p:cNvSpPr>
              <a:spLocks noChangeShapeType="1"/>
            </p:cNvSpPr>
            <p:nvPr/>
          </p:nvSpPr>
          <p:spPr bwMode="auto">
            <a:xfrm>
              <a:off x="1536" y="206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88" name="Line 1124"/>
            <p:cNvSpPr>
              <a:spLocks noChangeShapeType="1"/>
            </p:cNvSpPr>
            <p:nvPr/>
          </p:nvSpPr>
          <p:spPr bwMode="auto">
            <a:xfrm>
              <a:off x="1536" y="230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89" name="Line 1125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0" name="Line 1126"/>
            <p:cNvSpPr>
              <a:spLocks noChangeShapeType="1"/>
            </p:cNvSpPr>
            <p:nvPr/>
          </p:nvSpPr>
          <p:spPr bwMode="auto">
            <a:xfrm>
              <a:off x="1296" y="278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1" name="Line 1127"/>
            <p:cNvSpPr>
              <a:spLocks noChangeShapeType="1"/>
            </p:cNvSpPr>
            <p:nvPr/>
          </p:nvSpPr>
          <p:spPr bwMode="auto">
            <a:xfrm flipV="1">
              <a:off x="1296" y="3022"/>
              <a:ext cx="50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2" name="Line 1128"/>
            <p:cNvSpPr>
              <a:spLocks noChangeShapeType="1"/>
            </p:cNvSpPr>
            <p:nvPr/>
          </p:nvSpPr>
          <p:spPr bwMode="auto">
            <a:xfrm flipV="1">
              <a:off x="1296" y="302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3" name="Line 1129"/>
            <p:cNvSpPr>
              <a:spLocks noChangeShapeType="1"/>
            </p:cNvSpPr>
            <p:nvPr/>
          </p:nvSpPr>
          <p:spPr bwMode="auto">
            <a:xfrm>
              <a:off x="816" y="1776"/>
              <a:ext cx="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4" name="Oval 1130"/>
            <p:cNvSpPr>
              <a:spLocks noChangeArrowheads="1"/>
            </p:cNvSpPr>
            <p:nvPr/>
          </p:nvSpPr>
          <p:spPr bwMode="auto">
            <a:xfrm>
              <a:off x="768" y="2048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5" name="Oval 1131"/>
            <p:cNvSpPr>
              <a:spLocks noChangeArrowheads="1"/>
            </p:cNvSpPr>
            <p:nvPr/>
          </p:nvSpPr>
          <p:spPr bwMode="auto">
            <a:xfrm>
              <a:off x="768" y="2738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6" name="Oval 1132"/>
            <p:cNvSpPr>
              <a:spLocks noChangeArrowheads="1"/>
            </p:cNvSpPr>
            <p:nvPr/>
          </p:nvSpPr>
          <p:spPr bwMode="auto">
            <a:xfrm>
              <a:off x="1717" y="1724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7" name="Oval 1133"/>
            <p:cNvSpPr>
              <a:spLocks noChangeArrowheads="1"/>
            </p:cNvSpPr>
            <p:nvPr/>
          </p:nvSpPr>
          <p:spPr bwMode="auto">
            <a:xfrm>
              <a:off x="1914" y="2413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8" name="Oval 1134"/>
            <p:cNvSpPr>
              <a:spLocks noChangeArrowheads="1"/>
            </p:cNvSpPr>
            <p:nvPr/>
          </p:nvSpPr>
          <p:spPr bwMode="auto">
            <a:xfrm>
              <a:off x="1488" y="2256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9" name="Oval 1135"/>
            <p:cNvSpPr>
              <a:spLocks noChangeArrowheads="1"/>
            </p:cNvSpPr>
            <p:nvPr/>
          </p:nvSpPr>
          <p:spPr bwMode="auto">
            <a:xfrm>
              <a:off x="1248" y="2976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4000" name="Group 1136"/>
            <p:cNvGrpSpPr>
              <a:grpSpLocks/>
            </p:cNvGrpSpPr>
            <p:nvPr/>
          </p:nvGrpSpPr>
          <p:grpSpPr bwMode="auto">
            <a:xfrm>
              <a:off x="2152" y="2251"/>
              <a:ext cx="261" cy="307"/>
              <a:chOff x="1020" y="1706"/>
              <a:chExt cx="317" cy="363"/>
            </a:xfrm>
          </p:grpSpPr>
          <p:sp>
            <p:nvSpPr>
              <p:cNvPr id="294001" name="Rectangle 1137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4002" name="Oval 1138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4003" name="Line 1139"/>
            <p:cNvSpPr>
              <a:spLocks noChangeShapeType="1"/>
            </p:cNvSpPr>
            <p:nvPr/>
          </p:nvSpPr>
          <p:spPr bwMode="auto">
            <a:xfrm>
              <a:off x="2428" y="2413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4004" name="Group 1140"/>
            <p:cNvGrpSpPr>
              <a:grpSpLocks/>
            </p:cNvGrpSpPr>
            <p:nvPr/>
          </p:nvGrpSpPr>
          <p:grpSpPr bwMode="auto">
            <a:xfrm>
              <a:off x="2152" y="2819"/>
              <a:ext cx="261" cy="306"/>
              <a:chOff x="1020" y="1706"/>
              <a:chExt cx="317" cy="363"/>
            </a:xfrm>
          </p:grpSpPr>
          <p:sp>
            <p:nvSpPr>
              <p:cNvPr id="294005" name="Rectangle 1141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4006" name="Oval 1142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4007" name="Line 1143"/>
            <p:cNvSpPr>
              <a:spLocks noChangeShapeType="1"/>
            </p:cNvSpPr>
            <p:nvPr/>
          </p:nvSpPr>
          <p:spPr bwMode="auto">
            <a:xfrm>
              <a:off x="2414" y="2981"/>
              <a:ext cx="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4008" name="Group 1144"/>
            <p:cNvGrpSpPr>
              <a:grpSpLocks/>
            </p:cNvGrpSpPr>
            <p:nvPr/>
          </p:nvGrpSpPr>
          <p:grpSpPr bwMode="auto">
            <a:xfrm>
              <a:off x="2152" y="3386"/>
              <a:ext cx="261" cy="307"/>
              <a:chOff x="1020" y="1706"/>
              <a:chExt cx="317" cy="363"/>
            </a:xfrm>
          </p:grpSpPr>
          <p:sp>
            <p:nvSpPr>
              <p:cNvPr id="294009" name="Rectangle 1145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4010" name="Oval 1146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4011" name="Line 1147"/>
            <p:cNvSpPr>
              <a:spLocks noChangeShapeType="1"/>
            </p:cNvSpPr>
            <p:nvPr/>
          </p:nvSpPr>
          <p:spPr bwMode="auto">
            <a:xfrm>
              <a:off x="2414" y="3549"/>
              <a:ext cx="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4012" name="Text Box 1148"/>
            <p:cNvSpPr txBox="1">
              <a:spLocks noChangeArrowheads="1"/>
            </p:cNvSpPr>
            <p:nvPr/>
          </p:nvSpPr>
          <p:spPr bwMode="auto">
            <a:xfrm>
              <a:off x="2507" y="1600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+mn-ea"/>
                  <a:ea typeface="+mn-ea"/>
                </a:rPr>
                <a:t>Y</a:t>
              </a:r>
              <a:r>
                <a:rPr lang="en-US" altLang="zh-CN" sz="1600" i="1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94013" name="Text Box 1149"/>
            <p:cNvSpPr txBox="1">
              <a:spLocks noChangeArrowheads="1"/>
            </p:cNvSpPr>
            <p:nvPr/>
          </p:nvSpPr>
          <p:spPr bwMode="auto">
            <a:xfrm>
              <a:off x="2509" y="2161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+mn-ea"/>
                  <a:ea typeface="+mn-ea"/>
                </a:rPr>
                <a:t>Y</a:t>
              </a:r>
              <a:r>
                <a:rPr lang="en-US" altLang="zh-CN" sz="1600" i="1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94014" name="Text Box 1150"/>
            <p:cNvSpPr txBox="1">
              <a:spLocks noChangeArrowheads="1"/>
            </p:cNvSpPr>
            <p:nvPr/>
          </p:nvSpPr>
          <p:spPr bwMode="auto">
            <a:xfrm>
              <a:off x="2509" y="2738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+mn-ea"/>
                  <a:ea typeface="+mn-ea"/>
                </a:rPr>
                <a:t>Y</a:t>
              </a:r>
              <a:r>
                <a:rPr lang="en-US" altLang="zh-CN" sz="1600" i="1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94015" name="Text Box 1151"/>
            <p:cNvSpPr txBox="1">
              <a:spLocks noChangeArrowheads="1"/>
            </p:cNvSpPr>
            <p:nvPr/>
          </p:nvSpPr>
          <p:spPr bwMode="auto">
            <a:xfrm>
              <a:off x="2507" y="3305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3</a:t>
              </a:r>
            </a:p>
          </p:txBody>
        </p:sp>
        <p:grpSp>
          <p:nvGrpSpPr>
            <p:cNvPr id="294016" name="Group 1152"/>
            <p:cNvGrpSpPr>
              <a:grpSpLocks/>
            </p:cNvGrpSpPr>
            <p:nvPr/>
          </p:nvGrpSpPr>
          <p:grpSpPr bwMode="auto">
            <a:xfrm>
              <a:off x="373" y="1927"/>
              <a:ext cx="261" cy="306"/>
              <a:chOff x="1020" y="1706"/>
              <a:chExt cx="317" cy="363"/>
            </a:xfrm>
          </p:grpSpPr>
          <p:sp>
            <p:nvSpPr>
              <p:cNvPr id="294017" name="Rectangle 1153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4018" name="Oval 1154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94019" name="Group 1155"/>
            <p:cNvGrpSpPr>
              <a:grpSpLocks/>
            </p:cNvGrpSpPr>
            <p:nvPr/>
          </p:nvGrpSpPr>
          <p:grpSpPr bwMode="auto">
            <a:xfrm>
              <a:off x="373" y="2616"/>
              <a:ext cx="261" cy="307"/>
              <a:chOff x="1020" y="1706"/>
              <a:chExt cx="317" cy="363"/>
            </a:xfrm>
          </p:grpSpPr>
          <p:sp>
            <p:nvSpPr>
              <p:cNvPr id="294020" name="Rectangle 1156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4021" name="Oval 1157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4022" name="Line 1158"/>
            <p:cNvSpPr>
              <a:spLocks noChangeShapeType="1"/>
            </p:cNvSpPr>
            <p:nvPr/>
          </p:nvSpPr>
          <p:spPr bwMode="auto">
            <a:xfrm>
              <a:off x="649" y="2089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4023" name="Line 1159"/>
            <p:cNvSpPr>
              <a:spLocks noChangeShapeType="1"/>
            </p:cNvSpPr>
            <p:nvPr/>
          </p:nvSpPr>
          <p:spPr bwMode="auto">
            <a:xfrm>
              <a:off x="649" y="2778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4024" name="Object 11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6298179"/>
                </p:ext>
              </p:extLst>
            </p:nvPr>
          </p:nvGraphicFramePr>
          <p:xfrm>
            <a:off x="1182" y="1885"/>
            <a:ext cx="15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300" name="Equation" r:id="rId17" imgW="164880" imgH="177480" progId="Equation.3">
                    <p:embed/>
                  </p:oleObj>
                </mc:Choice>
                <mc:Fallback>
                  <p:oleObj name="Equation" r:id="rId17" imgW="164880" imgH="177480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1885"/>
                          <a:ext cx="158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4025" name="Object 11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7595811"/>
                </p:ext>
              </p:extLst>
            </p:nvPr>
          </p:nvGraphicFramePr>
          <p:xfrm>
            <a:off x="1172" y="2572"/>
            <a:ext cx="17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301" name="Equation" r:id="rId19" imgW="177480" imgH="177480" progId="Equation.3">
                    <p:embed/>
                  </p:oleObj>
                </mc:Choice>
                <mc:Fallback>
                  <p:oleObj name="Equation" r:id="rId19" imgW="177480" imgH="177480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2572"/>
                          <a:ext cx="170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4026" name="Line 1162"/>
            <p:cNvSpPr>
              <a:spLocks noChangeShapeType="1"/>
            </p:cNvSpPr>
            <p:nvPr/>
          </p:nvSpPr>
          <p:spPr bwMode="auto">
            <a:xfrm>
              <a:off x="816" y="2448"/>
              <a:ext cx="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4027" name="Line 1163"/>
            <p:cNvSpPr>
              <a:spLocks noChangeShapeType="1"/>
            </p:cNvSpPr>
            <p:nvPr/>
          </p:nvSpPr>
          <p:spPr bwMode="auto">
            <a:xfrm flipH="1">
              <a:off x="1152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4028" name="Rectangle 1164"/>
          <p:cNvSpPr>
            <a:spLocks noChangeArrowheads="1"/>
          </p:cNvSpPr>
          <p:nvPr/>
        </p:nvSpPr>
        <p:spPr bwMode="auto">
          <a:xfrm>
            <a:off x="939610" y="6265966"/>
            <a:ext cx="394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2400" b="1" baseline="-30000" dirty="0" err="1">
                <a:latin typeface="华文新魏" pitchFamily="2" charset="-122"/>
                <a:ea typeface="华文新魏" pitchFamily="2" charset="-122"/>
              </a:rPr>
              <a:t>spike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加宽、两处出现零重叠 </a:t>
            </a:r>
          </a:p>
        </p:txBody>
      </p:sp>
      <p:sp>
        <p:nvSpPr>
          <p:cNvPr id="294029" name="Text Box 1165"/>
          <p:cNvSpPr txBox="1">
            <a:spLocks noChangeArrowheads="1"/>
          </p:cNvSpPr>
          <p:nvPr/>
        </p:nvSpPr>
        <p:spPr bwMode="auto">
          <a:xfrm>
            <a:off x="5256534" y="6094456"/>
            <a:ext cx="2771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2000" b="1" baseline="-30000" dirty="0" err="1">
                <a:latin typeface="华文新魏" pitchFamily="2" charset="-122"/>
                <a:ea typeface="华文新魏" pitchFamily="2" charset="-122"/>
              </a:rPr>
              <a:t>overlap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=1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级延迟</a:t>
            </a:r>
          </a:p>
        </p:txBody>
      </p:sp>
      <p:sp>
        <p:nvSpPr>
          <p:cNvPr id="294030" name="Text Box 1166"/>
          <p:cNvSpPr txBox="1">
            <a:spLocks noChangeArrowheads="1"/>
          </p:cNvSpPr>
          <p:nvPr/>
        </p:nvSpPr>
        <p:spPr bwMode="auto">
          <a:xfrm>
            <a:off x="5256534" y="6381328"/>
            <a:ext cx="35639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2000" b="1" baseline="-30000" dirty="0" err="1">
                <a:latin typeface="华文新魏" pitchFamily="2" charset="-122"/>
                <a:ea typeface="华文新魏" pitchFamily="2" charset="-122"/>
              </a:rPr>
              <a:t>spike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= t</a:t>
            </a:r>
            <a:r>
              <a:rPr lang="en-US" altLang="zh-CN" sz="2000" b="1" baseline="-30000" dirty="0">
                <a:latin typeface="华文新魏" pitchFamily="2" charset="-122"/>
                <a:ea typeface="华文新魏" pitchFamily="2" charset="-122"/>
              </a:rPr>
              <a:t>skew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+1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级延迟</a:t>
            </a:r>
          </a:p>
        </p:txBody>
      </p:sp>
    </p:spTree>
    <p:extLst>
      <p:ext uri="{BB962C8B-B14F-4D97-AF65-F5344CB8AC3E}">
        <p14:creationId xmlns:p14="http://schemas.microsoft.com/office/powerpoint/2010/main" val="122800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93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9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3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3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9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293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29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3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3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9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93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29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29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3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3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3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3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9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29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3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3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500"/>
                                        <p:tgtEl>
                                          <p:spTgt spid="29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7" dur="500"/>
                                        <p:tgtEl>
                                          <p:spTgt spid="293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93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93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9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29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6" dur="500"/>
                                        <p:tgtEl>
                                          <p:spTgt spid="29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93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93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9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0" dur="500"/>
                                        <p:tgtEl>
                                          <p:spTgt spid="29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21" grpId="0" animBg="1"/>
      <p:bldP spid="293922" grpId="0" animBg="1"/>
      <p:bldP spid="293923" grpId="0" animBg="1"/>
      <p:bldP spid="293924" grpId="0" animBg="1"/>
      <p:bldP spid="293925" grpId="0" animBg="1"/>
      <p:bldP spid="293926" grpId="0" animBg="1"/>
      <p:bldP spid="293927" grpId="0" animBg="1"/>
      <p:bldP spid="293928" grpId="0" animBg="1"/>
      <p:bldP spid="293929" grpId="0" animBg="1"/>
      <p:bldP spid="293930" grpId="0" animBg="1"/>
      <p:bldP spid="293931" grpId="0" animBg="1"/>
      <p:bldP spid="293932" grpId="0" animBg="1"/>
      <p:bldP spid="293933" grpId="0" animBg="1"/>
      <p:bldP spid="293934" grpId="0" animBg="1"/>
      <p:bldP spid="293935" grpId="0" animBg="1"/>
      <p:bldP spid="293936" grpId="0" animBg="1"/>
      <p:bldP spid="293937" grpId="0" animBg="1"/>
      <p:bldP spid="293938" grpId="0" animBg="1"/>
      <p:bldP spid="293939" grpId="0" animBg="1"/>
      <p:bldP spid="293940" grpId="0" animBg="1"/>
      <p:bldP spid="293941" grpId="0" animBg="1"/>
      <p:bldP spid="293942" grpId="0" autoUpdateAnimBg="0"/>
      <p:bldP spid="293950" grpId="0" autoUpdateAnimBg="0"/>
      <p:bldP spid="293951" grpId="0" autoUpdateAnimBg="0"/>
      <p:bldP spid="293952" grpId="0" autoUpdateAnimBg="0"/>
      <p:bldP spid="293953" grpId="0" autoUpdateAnimBg="0"/>
      <p:bldP spid="293954" grpId="0" autoUpdateAnimBg="0"/>
      <p:bldP spid="293955" grpId="0" autoUpdateAnimBg="0"/>
      <p:bldP spid="294028" grpId="0" autoUpdateAnimBg="0"/>
      <p:bldP spid="294029" grpId="0" autoUpdateAnimBg="0"/>
      <p:bldP spid="29403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组合逻辑电路的分析与设计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组合逻辑电路分析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组合逻辑电路设计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490464" y="2348880"/>
            <a:ext cx="91440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逻辑电路图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124944" y="2348880"/>
            <a:ext cx="91440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逻辑表达式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759424" y="2348880"/>
            <a:ext cx="91440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列出功能表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393904" y="2348880"/>
            <a:ext cx="199452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  <a:endParaRPr lang="en-US" altLang="zh-CN" dirty="0"/>
          </a:p>
          <a:p>
            <a:pPr algn="ctr"/>
            <a:r>
              <a:rPr lang="zh-CN" altLang="en-US" dirty="0"/>
              <a:t>得出有意义的功能描述</a:t>
            </a:r>
          </a:p>
        </p:txBody>
      </p:sp>
      <p:sp>
        <p:nvSpPr>
          <p:cNvPr id="9" name="右箭头 8"/>
          <p:cNvSpPr/>
          <p:nvPr/>
        </p:nvSpPr>
        <p:spPr>
          <a:xfrm>
            <a:off x="2404864" y="2780928"/>
            <a:ext cx="7486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010744" y="2780928"/>
            <a:ext cx="7486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659524" y="2780928"/>
            <a:ext cx="7486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804248" y="4955057"/>
            <a:ext cx="1584176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画出美观的逻辑电路图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032986" y="4955057"/>
            <a:ext cx="91440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逻辑表达式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261725" y="4955057"/>
            <a:ext cx="91440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列出功能表</a:t>
            </a:r>
          </a:p>
        </p:txBody>
      </p:sp>
      <p:sp>
        <p:nvSpPr>
          <p:cNvPr id="15" name="右箭头 14"/>
          <p:cNvSpPr/>
          <p:nvPr/>
        </p:nvSpPr>
        <p:spPr>
          <a:xfrm>
            <a:off x="5947386" y="5387105"/>
            <a:ext cx="85686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404863" y="5387105"/>
            <a:ext cx="886961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490464" y="4955057"/>
            <a:ext cx="91440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理解功能要求</a:t>
            </a:r>
          </a:p>
        </p:txBody>
      </p:sp>
      <p:sp>
        <p:nvSpPr>
          <p:cNvPr id="18" name="右箭头 17"/>
          <p:cNvSpPr/>
          <p:nvPr/>
        </p:nvSpPr>
        <p:spPr>
          <a:xfrm>
            <a:off x="4176124" y="5387105"/>
            <a:ext cx="85652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35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26</a:t>
            </a:r>
            <a:r>
              <a:rPr lang="zh-CN" altLang="en-US" sz="3600"/>
              <a:t>）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9135-F485-4E36-8503-FF8FD5110CE8}" type="slidenum">
              <a:rPr lang="en-US" altLang="zh-CN">
                <a:latin typeface="+mn-ea"/>
                <a:ea typeface="+mn-ea"/>
              </a:rPr>
              <a:pPr/>
              <a:t>30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9600" y="1524000"/>
            <a:ext cx="8153400" cy="46482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</a:rPr>
              <a:t>用使能端可以消除延迟产生尖峰和</a:t>
            </a:r>
            <a:r>
              <a:rPr lang="zh-CN" altLang="en-US" sz="3200" b="1" dirty="0">
                <a:effectLst/>
                <a:latin typeface="+mn-ea"/>
              </a:rPr>
              <a:t>零重叠</a:t>
            </a:r>
          </a:p>
          <a:p>
            <a:pPr lvl="1">
              <a:spcBef>
                <a:spcPct val="50000"/>
              </a:spcBef>
            </a:pPr>
            <a:r>
              <a:rPr lang="zh-CN" altLang="en-US" sz="2800" b="1" dirty="0">
                <a:effectLst/>
                <a:latin typeface="+mn-ea"/>
              </a:rPr>
              <a:t>在</a:t>
            </a:r>
            <a:r>
              <a:rPr lang="en-US" altLang="zh-CN" sz="2800" b="1" dirty="0">
                <a:effectLst/>
                <a:latin typeface="+mn-ea"/>
              </a:rPr>
              <a:t>A B</a:t>
            </a:r>
            <a:r>
              <a:rPr lang="zh-CN" altLang="en-US" sz="2800" b="1" dirty="0">
                <a:effectLst/>
                <a:latin typeface="+mn-ea"/>
              </a:rPr>
              <a:t>变化期间，输出是不稳定的，可能会出现尖峰信号。加一个能覆盖输入变化的正脉冲</a:t>
            </a:r>
            <a:r>
              <a:rPr lang="en-US" altLang="zh-CN" sz="2800" b="1" dirty="0">
                <a:effectLst/>
                <a:latin typeface="+mn-ea"/>
              </a:rPr>
              <a:t>(   </a:t>
            </a:r>
            <a:r>
              <a:rPr lang="zh-CN" altLang="en-US" sz="2800" b="1" dirty="0">
                <a:effectLst/>
                <a:latin typeface="+mn-ea"/>
              </a:rPr>
              <a:t>＝</a:t>
            </a:r>
            <a:r>
              <a:rPr lang="en-US" altLang="zh-CN" sz="2800" b="1" dirty="0">
                <a:effectLst/>
                <a:latin typeface="+mn-ea"/>
              </a:rPr>
              <a:t>1)</a:t>
            </a:r>
            <a:r>
              <a:rPr lang="zh-CN" altLang="en-US" sz="2800" b="1" dirty="0">
                <a:effectLst/>
                <a:latin typeface="+mn-ea"/>
              </a:rPr>
              <a:t>，使得</a:t>
            </a:r>
            <a:r>
              <a:rPr lang="en-US" altLang="zh-CN" sz="2800" b="1" dirty="0">
                <a:effectLst/>
                <a:latin typeface="+mn-ea"/>
              </a:rPr>
              <a:t>A B</a:t>
            </a:r>
            <a:r>
              <a:rPr lang="zh-CN" altLang="en-US" sz="2800" b="1" dirty="0">
                <a:effectLst/>
                <a:latin typeface="+mn-ea"/>
              </a:rPr>
              <a:t>变化期间强制 </a:t>
            </a:r>
            <a:r>
              <a:rPr lang="en-US" altLang="zh-CN" sz="2800" b="1" dirty="0">
                <a:effectLst/>
                <a:latin typeface="+mn-ea"/>
              </a:rPr>
              <a:t>Y</a:t>
            </a:r>
            <a:r>
              <a:rPr lang="en-US" altLang="zh-CN" sz="2800" b="1" baseline="-25000" dirty="0">
                <a:effectLst/>
                <a:latin typeface="+mn-ea"/>
              </a:rPr>
              <a:t>0</a:t>
            </a:r>
            <a:r>
              <a:rPr lang="en-US" altLang="zh-CN" sz="2800" b="1" dirty="0">
                <a:effectLst/>
                <a:latin typeface="+mn-ea"/>
              </a:rPr>
              <a:t>~Y</a:t>
            </a:r>
            <a:r>
              <a:rPr lang="en-US" altLang="zh-CN" sz="2800" b="1" baseline="-25000" dirty="0">
                <a:effectLst/>
                <a:latin typeface="+mn-ea"/>
              </a:rPr>
              <a:t>3</a:t>
            </a:r>
            <a:r>
              <a:rPr lang="en-US" altLang="zh-CN" sz="2800" b="1" dirty="0">
                <a:effectLst/>
                <a:latin typeface="+mn-ea"/>
              </a:rPr>
              <a:t>=1</a:t>
            </a:r>
            <a:r>
              <a:rPr lang="zh-CN" altLang="en-US" sz="2800" b="1" dirty="0">
                <a:effectLst/>
                <a:latin typeface="+mn-ea"/>
              </a:rPr>
              <a:t>，即可消除输出端的干扰。</a:t>
            </a:r>
          </a:p>
          <a:p>
            <a:pPr>
              <a:spcBef>
                <a:spcPct val="50000"/>
              </a:spcBef>
            </a:pPr>
            <a:endParaRPr lang="en-US" altLang="zh-CN" sz="2000" b="1" dirty="0">
              <a:effectLst/>
              <a:latin typeface="+mn-ea"/>
            </a:endParaRPr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27046"/>
              </p:ext>
            </p:extLst>
          </p:nvPr>
        </p:nvGraphicFramePr>
        <p:xfrm>
          <a:off x="899592" y="4221088"/>
          <a:ext cx="2774995" cy="253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93" name="BMP 图像" r:id="rId3" imgW="1724040" imgH="1571760" progId="PBrush">
                  <p:embed/>
                </p:oleObj>
              </mc:Choice>
              <mc:Fallback>
                <p:oleObj name="BMP 图像" r:id="rId3" imgW="1724040" imgH="1571760" progId="PBrush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221088"/>
                        <a:ext cx="2774995" cy="2530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616615"/>
              </p:ext>
            </p:extLst>
          </p:nvPr>
        </p:nvGraphicFramePr>
        <p:xfrm>
          <a:off x="1643042" y="3143248"/>
          <a:ext cx="2857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94" name="公式" r:id="rId5" imgW="152280" imgH="215640" progId="Equation.3">
                  <p:embed/>
                </p:oleObj>
              </mc:Choice>
              <mc:Fallback>
                <p:oleObj name="公式" r:id="rId5" imgW="152280" imgH="2156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143248"/>
                        <a:ext cx="28575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4067176" y="4149726"/>
            <a:ext cx="480131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抑制尖峰和零重叠的使能正信号应</a:t>
            </a:r>
          </a:p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先于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（或同时）译码器的变量输入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变化前到来，正信号撤除应滞后于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变量输入的变化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至少滞后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级缓冲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的延迟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但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也不能太宽，否则速度会慢。</a:t>
            </a:r>
          </a:p>
        </p:txBody>
      </p:sp>
    </p:spTree>
    <p:extLst>
      <p:ext uri="{BB962C8B-B14F-4D97-AF65-F5344CB8AC3E}">
        <p14:creationId xmlns:p14="http://schemas.microsoft.com/office/powerpoint/2010/main" val="2661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27</a:t>
            </a:r>
            <a:r>
              <a:rPr lang="zh-CN" altLang="en-US" sz="3600"/>
              <a:t>）</a:t>
            </a:r>
          </a:p>
        </p:txBody>
      </p:sp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BCF6-4A38-4F22-AFF1-F41549E23EA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95939" name="Rectangle 1027"/>
          <p:cNvSpPr>
            <a:spLocks noChangeArrowheads="1"/>
          </p:cNvSpPr>
          <p:nvPr/>
        </p:nvSpPr>
        <p:spPr bwMode="auto">
          <a:xfrm>
            <a:off x="878366" y="1771006"/>
            <a:ext cx="8230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使用    来抑制零重叠和尖峰，译码器的输出波形变窄了。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aphicFrame>
        <p:nvGraphicFramePr>
          <p:cNvPr id="29594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77170"/>
              </p:ext>
            </p:extLst>
          </p:nvPr>
        </p:nvGraphicFramePr>
        <p:xfrm>
          <a:off x="1618332" y="1628800"/>
          <a:ext cx="4333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85" name="公式" r:id="rId3" imgW="152280" imgH="215640" progId="Equation.3">
                  <p:embed/>
                </p:oleObj>
              </mc:Choice>
              <mc:Fallback>
                <p:oleObj name="公式" r:id="rId3" imgW="152280" imgH="2156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332" y="1628800"/>
                        <a:ext cx="433388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5941" name="Group 1029"/>
          <p:cNvGrpSpPr>
            <a:grpSpLocks/>
          </p:cNvGrpSpPr>
          <p:nvPr/>
        </p:nvGrpSpPr>
        <p:grpSpPr bwMode="auto">
          <a:xfrm>
            <a:off x="5060950" y="2795588"/>
            <a:ext cx="3038475" cy="3802062"/>
            <a:chOff x="3188" y="1761"/>
            <a:chExt cx="1914" cy="2395"/>
          </a:xfrm>
        </p:grpSpPr>
        <p:graphicFrame>
          <p:nvGraphicFramePr>
            <p:cNvPr id="295942" name="Object 1030"/>
            <p:cNvGraphicFramePr>
              <a:graphicFrameLocks noChangeAspect="1"/>
            </p:cNvGraphicFramePr>
            <p:nvPr/>
          </p:nvGraphicFramePr>
          <p:xfrm>
            <a:off x="3188" y="2069"/>
            <a:ext cx="1914" cy="2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886" name="位图图像" r:id="rId5" imgW="2314286" imgH="2647619" progId="PBrush">
                    <p:embed/>
                  </p:oleObj>
                </mc:Choice>
                <mc:Fallback>
                  <p:oleObj name="位图图像" r:id="rId5" imgW="2314286" imgH="2647619" progId="PBrush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" y="2069"/>
                          <a:ext cx="1914" cy="2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43" name="Rectangle 1031"/>
            <p:cNvSpPr>
              <a:spLocks noChangeArrowheads="1"/>
            </p:cNvSpPr>
            <p:nvPr/>
          </p:nvSpPr>
          <p:spPr bwMode="auto">
            <a:xfrm>
              <a:off x="3833" y="1761"/>
              <a:ext cx="6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使用</a:t>
              </a:r>
              <a:r>
                <a:rPr lang="en-US" altLang="zh-CN" sz="2400" b="1">
                  <a:latin typeface="华文新魏" pitchFamily="2" charset="-122"/>
                  <a:ea typeface="华文新魏" pitchFamily="2" charset="-122"/>
                </a:rPr>
                <a:t>E</a:t>
              </a:r>
            </a:p>
          </p:txBody>
        </p:sp>
        <p:sp>
          <p:nvSpPr>
            <p:cNvPr id="295944" name="Line 1032"/>
            <p:cNvSpPr>
              <a:spLocks noChangeShapeType="1"/>
            </p:cNvSpPr>
            <p:nvPr/>
          </p:nvSpPr>
          <p:spPr bwMode="auto">
            <a:xfrm>
              <a:off x="4286" y="179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45" name="Line 1033"/>
            <p:cNvSpPr>
              <a:spLocks noChangeShapeType="1"/>
            </p:cNvSpPr>
            <p:nvPr/>
          </p:nvSpPr>
          <p:spPr bwMode="auto">
            <a:xfrm flipV="1">
              <a:off x="3470" y="22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46" name="Line 1034"/>
            <p:cNvSpPr>
              <a:spLocks noChangeShapeType="1"/>
            </p:cNvSpPr>
            <p:nvPr/>
          </p:nvSpPr>
          <p:spPr bwMode="auto">
            <a:xfrm flipV="1">
              <a:off x="3651" y="22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47" name="Line 1035"/>
            <p:cNvSpPr>
              <a:spLocks noChangeShapeType="1"/>
            </p:cNvSpPr>
            <p:nvPr/>
          </p:nvSpPr>
          <p:spPr bwMode="auto">
            <a:xfrm flipV="1">
              <a:off x="3833" y="22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48" name="Line 1036"/>
            <p:cNvSpPr>
              <a:spLocks noChangeShapeType="1"/>
            </p:cNvSpPr>
            <p:nvPr/>
          </p:nvSpPr>
          <p:spPr bwMode="auto">
            <a:xfrm flipV="1">
              <a:off x="4014" y="22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49" name="Line 1037"/>
            <p:cNvSpPr>
              <a:spLocks noChangeShapeType="1"/>
            </p:cNvSpPr>
            <p:nvPr/>
          </p:nvSpPr>
          <p:spPr bwMode="auto">
            <a:xfrm flipV="1">
              <a:off x="4195" y="22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0" name="Line 1038"/>
            <p:cNvSpPr>
              <a:spLocks noChangeShapeType="1"/>
            </p:cNvSpPr>
            <p:nvPr/>
          </p:nvSpPr>
          <p:spPr bwMode="auto">
            <a:xfrm flipV="1">
              <a:off x="3878" y="2886"/>
              <a:ext cx="0" cy="9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1" name="Line 1039"/>
            <p:cNvSpPr>
              <a:spLocks noChangeShapeType="1"/>
            </p:cNvSpPr>
            <p:nvPr/>
          </p:nvSpPr>
          <p:spPr bwMode="auto">
            <a:xfrm flipV="1">
              <a:off x="3969" y="2886"/>
              <a:ext cx="0" cy="9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2" name="Line 1040"/>
            <p:cNvSpPr>
              <a:spLocks noChangeShapeType="1"/>
            </p:cNvSpPr>
            <p:nvPr/>
          </p:nvSpPr>
          <p:spPr bwMode="auto">
            <a:xfrm flipV="1">
              <a:off x="3787" y="2886"/>
              <a:ext cx="0" cy="7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3" name="Line 1041"/>
            <p:cNvSpPr>
              <a:spLocks noChangeShapeType="1"/>
            </p:cNvSpPr>
            <p:nvPr/>
          </p:nvSpPr>
          <p:spPr bwMode="auto">
            <a:xfrm flipV="1">
              <a:off x="3696" y="2886"/>
              <a:ext cx="0" cy="7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4" name="Line 1042"/>
            <p:cNvSpPr>
              <a:spLocks noChangeShapeType="1"/>
            </p:cNvSpPr>
            <p:nvPr/>
          </p:nvSpPr>
          <p:spPr bwMode="auto">
            <a:xfrm flipV="1">
              <a:off x="3606" y="288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5" name="Line 1043"/>
            <p:cNvSpPr>
              <a:spLocks noChangeShapeType="1"/>
            </p:cNvSpPr>
            <p:nvPr/>
          </p:nvSpPr>
          <p:spPr bwMode="auto">
            <a:xfrm flipV="1">
              <a:off x="3515" y="288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6" name="Line 1044"/>
            <p:cNvSpPr>
              <a:spLocks noChangeShapeType="1"/>
            </p:cNvSpPr>
            <p:nvPr/>
          </p:nvSpPr>
          <p:spPr bwMode="auto">
            <a:xfrm flipV="1">
              <a:off x="3424" y="2886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7" name="Line 1045"/>
            <p:cNvSpPr>
              <a:spLocks noChangeShapeType="1"/>
            </p:cNvSpPr>
            <p:nvPr/>
          </p:nvSpPr>
          <p:spPr bwMode="auto">
            <a:xfrm flipV="1">
              <a:off x="3334" y="2886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8" name="Line 1046"/>
            <p:cNvSpPr>
              <a:spLocks noChangeShapeType="1"/>
            </p:cNvSpPr>
            <p:nvPr/>
          </p:nvSpPr>
          <p:spPr bwMode="auto">
            <a:xfrm flipV="1">
              <a:off x="3334" y="22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295959" name="Group 1047"/>
          <p:cNvGrpSpPr>
            <a:grpSpLocks/>
          </p:cNvGrpSpPr>
          <p:nvPr/>
        </p:nvGrpSpPr>
        <p:grpSpPr bwMode="auto">
          <a:xfrm>
            <a:off x="1547664" y="2752340"/>
            <a:ext cx="3168352" cy="3845012"/>
            <a:chOff x="1080" y="1874"/>
            <a:chExt cx="1800" cy="2236"/>
          </a:xfrm>
        </p:grpSpPr>
        <p:graphicFrame>
          <p:nvGraphicFramePr>
            <p:cNvPr id="295960" name="Object 10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7878761"/>
                </p:ext>
              </p:extLst>
            </p:nvPr>
          </p:nvGraphicFramePr>
          <p:xfrm>
            <a:off x="1080" y="2224"/>
            <a:ext cx="1671" cy="1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887" name="BMP 图像" r:id="rId7" imgW="1882080" imgH="2187000" progId="Paint.Picture">
                    <p:embed/>
                  </p:oleObj>
                </mc:Choice>
                <mc:Fallback>
                  <p:oleObj name="BMP 图像" r:id="rId7" imgW="1882080" imgH="2187000" progId="Paint.Picture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2224"/>
                          <a:ext cx="1671" cy="18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61" name="Rectangle 1049"/>
            <p:cNvSpPr>
              <a:spLocks noChangeArrowheads="1"/>
            </p:cNvSpPr>
            <p:nvPr/>
          </p:nvSpPr>
          <p:spPr bwMode="auto">
            <a:xfrm>
              <a:off x="1474" y="1874"/>
              <a:ext cx="76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不使用 </a:t>
              </a:r>
              <a: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  <a:t>E</a:t>
              </a:r>
            </a:p>
          </p:txBody>
        </p:sp>
        <p:sp>
          <p:nvSpPr>
            <p:cNvPr id="295962" name="Line 1050"/>
            <p:cNvSpPr>
              <a:spLocks noChangeShapeType="1"/>
            </p:cNvSpPr>
            <p:nvPr/>
          </p:nvSpPr>
          <p:spPr bwMode="auto">
            <a:xfrm>
              <a:off x="2109" y="1891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63" name="Text Box 1051"/>
            <p:cNvSpPr txBox="1">
              <a:spLocks noChangeArrowheads="1"/>
            </p:cNvSpPr>
            <p:nvPr/>
          </p:nvSpPr>
          <p:spPr bwMode="auto">
            <a:xfrm>
              <a:off x="2517" y="3879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bg1"/>
                  </a:solidFill>
                  <a:latin typeface="华文新魏" pitchFamily="2" charset="-122"/>
                  <a:ea typeface="华文新魏" pitchFamily="2" charset="-122"/>
                </a:rPr>
                <a:t>“0”</a:t>
              </a:r>
            </a:p>
          </p:txBody>
        </p:sp>
        <p:sp>
          <p:nvSpPr>
            <p:cNvPr id="295964" name="Line 1052"/>
            <p:cNvSpPr>
              <a:spLocks noChangeShapeType="1"/>
            </p:cNvSpPr>
            <p:nvPr/>
          </p:nvSpPr>
          <p:spPr bwMode="auto">
            <a:xfrm flipV="1">
              <a:off x="1292" y="2296"/>
              <a:ext cx="0" cy="7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65" name="Line 1053"/>
            <p:cNvSpPr>
              <a:spLocks noChangeShapeType="1"/>
            </p:cNvSpPr>
            <p:nvPr/>
          </p:nvSpPr>
          <p:spPr bwMode="auto">
            <a:xfrm flipV="1">
              <a:off x="1474" y="2296"/>
              <a:ext cx="0" cy="10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66" name="Line 1054"/>
            <p:cNvSpPr>
              <a:spLocks noChangeShapeType="1"/>
            </p:cNvSpPr>
            <p:nvPr/>
          </p:nvSpPr>
          <p:spPr bwMode="auto">
            <a:xfrm flipV="1">
              <a:off x="1655" y="2296"/>
              <a:ext cx="0" cy="1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67" name="Line 1055"/>
            <p:cNvSpPr>
              <a:spLocks noChangeShapeType="1"/>
            </p:cNvSpPr>
            <p:nvPr/>
          </p:nvSpPr>
          <p:spPr bwMode="auto">
            <a:xfrm flipV="1">
              <a:off x="1854" y="2296"/>
              <a:ext cx="0" cy="1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68" name="Line 1056"/>
            <p:cNvSpPr>
              <a:spLocks noChangeShapeType="1"/>
            </p:cNvSpPr>
            <p:nvPr/>
          </p:nvSpPr>
          <p:spPr bwMode="auto">
            <a:xfrm flipV="1">
              <a:off x="2035" y="2296"/>
              <a:ext cx="0" cy="7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69" name="Line 1057"/>
            <p:cNvSpPr>
              <a:spLocks noChangeShapeType="1"/>
            </p:cNvSpPr>
            <p:nvPr/>
          </p:nvSpPr>
          <p:spPr bwMode="auto">
            <a:xfrm flipV="1">
              <a:off x="2217" y="2296"/>
              <a:ext cx="0" cy="10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70" name="Line 1058"/>
            <p:cNvSpPr>
              <a:spLocks noChangeShapeType="1"/>
            </p:cNvSpPr>
            <p:nvPr/>
          </p:nvSpPr>
          <p:spPr bwMode="auto">
            <a:xfrm flipV="1">
              <a:off x="2426" y="2296"/>
              <a:ext cx="0" cy="1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71" name="Line 1059"/>
            <p:cNvSpPr>
              <a:spLocks noChangeShapeType="1"/>
            </p:cNvSpPr>
            <p:nvPr/>
          </p:nvSpPr>
          <p:spPr bwMode="auto">
            <a:xfrm flipV="1">
              <a:off x="2608" y="2296"/>
              <a:ext cx="0" cy="1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797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527050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28</a:t>
            </a:r>
            <a:r>
              <a:rPr lang="zh-CN" altLang="en-US" sz="3600"/>
              <a:t>）</a:t>
            </a:r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9BEC-914F-4C7E-8192-D56A3331424D}" type="slidenum">
              <a:rPr lang="en-US" altLang="zh-CN"/>
              <a:pPr/>
              <a:t>32</a:t>
            </a:fld>
            <a:endParaRPr lang="en-US" altLang="zh-CN"/>
          </a:p>
        </p:txBody>
      </p:sp>
      <p:grpSp>
        <p:nvGrpSpPr>
          <p:cNvPr id="198659" name="Group 3"/>
          <p:cNvGrpSpPr>
            <a:grpSpLocks/>
          </p:cNvGrpSpPr>
          <p:nvPr/>
        </p:nvGrpSpPr>
        <p:grpSpPr bwMode="auto">
          <a:xfrm>
            <a:off x="3216275" y="2819400"/>
            <a:ext cx="3717925" cy="3200400"/>
            <a:chOff x="816" y="1872"/>
            <a:chExt cx="2342" cy="2016"/>
          </a:xfrm>
        </p:grpSpPr>
        <p:sp>
          <p:nvSpPr>
            <p:cNvPr id="198660" name="Rectangle 4"/>
            <p:cNvSpPr>
              <a:spLocks noChangeArrowheads="1"/>
            </p:cNvSpPr>
            <p:nvPr/>
          </p:nvSpPr>
          <p:spPr bwMode="auto">
            <a:xfrm>
              <a:off x="2304" y="1872"/>
              <a:ext cx="672" cy="2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61" name="Line 5"/>
            <p:cNvSpPr>
              <a:spLocks noChangeShapeType="1"/>
            </p:cNvSpPr>
            <p:nvPr/>
          </p:nvSpPr>
          <p:spPr bwMode="auto">
            <a:xfrm>
              <a:off x="2121" y="239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62" name="Line 6"/>
            <p:cNvSpPr>
              <a:spLocks noChangeShapeType="1"/>
            </p:cNvSpPr>
            <p:nvPr/>
          </p:nvSpPr>
          <p:spPr bwMode="auto">
            <a:xfrm>
              <a:off x="2976" y="196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63" name="Line 7"/>
            <p:cNvSpPr>
              <a:spLocks noChangeShapeType="1"/>
            </p:cNvSpPr>
            <p:nvPr/>
          </p:nvSpPr>
          <p:spPr bwMode="auto">
            <a:xfrm>
              <a:off x="2976" y="225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64" name="Line 8"/>
            <p:cNvSpPr>
              <a:spLocks noChangeShapeType="1"/>
            </p:cNvSpPr>
            <p:nvPr/>
          </p:nvSpPr>
          <p:spPr bwMode="auto">
            <a:xfrm>
              <a:off x="2976" y="254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65" name="Line 9"/>
            <p:cNvSpPr>
              <a:spLocks noChangeShapeType="1"/>
            </p:cNvSpPr>
            <p:nvPr/>
          </p:nvSpPr>
          <p:spPr bwMode="auto">
            <a:xfrm>
              <a:off x="2976" y="278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66" name="Rectangle 10"/>
            <p:cNvSpPr>
              <a:spLocks noChangeArrowheads="1"/>
            </p:cNvSpPr>
            <p:nvPr/>
          </p:nvSpPr>
          <p:spPr bwMode="auto">
            <a:xfrm>
              <a:off x="2759" y="187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98667" name="Line 11"/>
            <p:cNvSpPr>
              <a:spLocks noChangeShapeType="1"/>
            </p:cNvSpPr>
            <p:nvPr/>
          </p:nvSpPr>
          <p:spPr bwMode="auto">
            <a:xfrm>
              <a:off x="2122" y="280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68" name="Rectangle 12"/>
            <p:cNvSpPr>
              <a:spLocks noChangeArrowheads="1"/>
            </p:cNvSpPr>
            <p:nvPr/>
          </p:nvSpPr>
          <p:spPr bwMode="auto">
            <a:xfrm>
              <a:off x="2759" y="216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98669" name="Rectangle 13"/>
            <p:cNvSpPr>
              <a:spLocks noChangeArrowheads="1"/>
            </p:cNvSpPr>
            <p:nvPr/>
          </p:nvSpPr>
          <p:spPr bwMode="auto">
            <a:xfrm>
              <a:off x="2759" y="24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98670" name="Rectangle 14"/>
            <p:cNvSpPr>
              <a:spLocks noChangeArrowheads="1"/>
            </p:cNvSpPr>
            <p:nvPr/>
          </p:nvSpPr>
          <p:spPr bwMode="auto">
            <a:xfrm>
              <a:off x="2759" y="292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98671" name="Text Box 15"/>
            <p:cNvSpPr txBox="1">
              <a:spLocks noChangeArrowheads="1"/>
            </p:cNvSpPr>
            <p:nvPr/>
          </p:nvSpPr>
          <p:spPr bwMode="auto">
            <a:xfrm>
              <a:off x="2304" y="2304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A</a:t>
              </a:r>
            </a:p>
          </p:txBody>
        </p:sp>
        <p:sp>
          <p:nvSpPr>
            <p:cNvPr id="198672" name="Text Box 16"/>
            <p:cNvSpPr txBox="1">
              <a:spLocks noChangeArrowheads="1"/>
            </p:cNvSpPr>
            <p:nvPr/>
          </p:nvSpPr>
          <p:spPr bwMode="auto">
            <a:xfrm>
              <a:off x="2304" y="2708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B</a:t>
              </a:r>
            </a:p>
          </p:txBody>
        </p:sp>
        <p:sp>
          <p:nvSpPr>
            <p:cNvPr id="198673" name="Text Box 17"/>
            <p:cNvSpPr txBox="1">
              <a:spLocks noChangeArrowheads="1"/>
            </p:cNvSpPr>
            <p:nvPr/>
          </p:nvSpPr>
          <p:spPr bwMode="auto">
            <a:xfrm>
              <a:off x="816" y="2256"/>
              <a:ext cx="1200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华文新魏" pitchFamily="2" charset="-122"/>
                  <a:ea typeface="华文新魏" pitchFamily="2" charset="-122"/>
                </a:rPr>
                <a:t>3</a:t>
              </a: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－</a:t>
              </a:r>
              <a:r>
                <a:rPr lang="en-US" altLang="zh-CN" sz="2400" b="1">
                  <a:latin typeface="华文新魏" pitchFamily="2" charset="-122"/>
                  <a:ea typeface="华文新魏" pitchFamily="2" charset="-122"/>
                </a:rPr>
                <a:t>8</a:t>
              </a: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译码器逻辑示意图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华文新魏" pitchFamily="2" charset="-122"/>
                  <a:ea typeface="华文新魏" pitchFamily="2" charset="-122"/>
                </a:rPr>
                <a:t>C</a:t>
              </a: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为最高位，</a:t>
              </a:r>
              <a:r>
                <a:rPr lang="en-US" altLang="zh-CN" sz="2400" b="1">
                  <a:latin typeface="华文新魏" pitchFamily="2" charset="-122"/>
                  <a:ea typeface="华文新魏" pitchFamily="2" charset="-122"/>
                </a:rPr>
                <a:t>A</a:t>
              </a: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为最低位</a:t>
              </a:r>
            </a:p>
          </p:txBody>
        </p:sp>
        <p:sp>
          <p:nvSpPr>
            <p:cNvPr id="198674" name="Line 18"/>
            <p:cNvSpPr>
              <a:spLocks noChangeShapeType="1"/>
            </p:cNvSpPr>
            <p:nvPr/>
          </p:nvSpPr>
          <p:spPr bwMode="auto">
            <a:xfrm>
              <a:off x="2976" y="302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75" name="Line 19"/>
            <p:cNvSpPr>
              <a:spLocks noChangeShapeType="1"/>
            </p:cNvSpPr>
            <p:nvPr/>
          </p:nvSpPr>
          <p:spPr bwMode="auto">
            <a:xfrm>
              <a:off x="2976" y="326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76" name="Line 20"/>
            <p:cNvSpPr>
              <a:spLocks noChangeShapeType="1"/>
            </p:cNvSpPr>
            <p:nvPr/>
          </p:nvSpPr>
          <p:spPr bwMode="auto">
            <a:xfrm>
              <a:off x="2976" y="350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77" name="Line 21"/>
            <p:cNvSpPr>
              <a:spLocks noChangeShapeType="1"/>
            </p:cNvSpPr>
            <p:nvPr/>
          </p:nvSpPr>
          <p:spPr bwMode="auto">
            <a:xfrm>
              <a:off x="2976" y="374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78" name="Rectangle 22"/>
            <p:cNvSpPr>
              <a:spLocks noChangeArrowheads="1"/>
            </p:cNvSpPr>
            <p:nvPr/>
          </p:nvSpPr>
          <p:spPr bwMode="auto">
            <a:xfrm>
              <a:off x="2759" y="268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98679" name="Rectangle 23"/>
            <p:cNvSpPr>
              <a:spLocks noChangeArrowheads="1"/>
            </p:cNvSpPr>
            <p:nvPr/>
          </p:nvSpPr>
          <p:spPr bwMode="auto">
            <a:xfrm>
              <a:off x="2759" y="316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98680" name="Rectangle 24"/>
            <p:cNvSpPr>
              <a:spLocks noChangeArrowheads="1"/>
            </p:cNvSpPr>
            <p:nvPr/>
          </p:nvSpPr>
          <p:spPr bwMode="auto">
            <a:xfrm>
              <a:off x="2759" y="340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98681" name="Rectangle 25"/>
            <p:cNvSpPr>
              <a:spLocks noChangeArrowheads="1"/>
            </p:cNvSpPr>
            <p:nvPr/>
          </p:nvSpPr>
          <p:spPr bwMode="auto">
            <a:xfrm>
              <a:off x="2759" y="36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98682" name="Line 26"/>
            <p:cNvSpPr>
              <a:spLocks noChangeShapeType="1"/>
            </p:cNvSpPr>
            <p:nvPr/>
          </p:nvSpPr>
          <p:spPr bwMode="auto">
            <a:xfrm>
              <a:off x="2122" y="316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83" name="Text Box 27"/>
            <p:cNvSpPr txBox="1">
              <a:spLocks noChangeArrowheads="1"/>
            </p:cNvSpPr>
            <p:nvPr/>
          </p:nvSpPr>
          <p:spPr bwMode="auto">
            <a:xfrm>
              <a:off x="2304" y="3072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C</a:t>
              </a:r>
            </a:p>
          </p:txBody>
        </p:sp>
      </p:grpSp>
      <p:sp>
        <p:nvSpPr>
          <p:cNvPr id="198684" name="Rectangle 28"/>
          <p:cNvSpPr>
            <a:spLocks noChangeArrowheads="1"/>
          </p:cNvSpPr>
          <p:nvPr/>
        </p:nvSpPr>
        <p:spPr bwMode="auto">
          <a:xfrm>
            <a:off x="533400" y="11430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3-8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</a:t>
            </a:r>
          </a:p>
          <a:p>
            <a:pPr marL="742950" lvl="1" indent="-28575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定义：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译码器是指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输入－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输出的变量译码器。</a:t>
            </a:r>
          </a:p>
          <a:p>
            <a:pPr marL="742950" lvl="1" indent="-28575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逻辑示意图</a:t>
            </a:r>
          </a:p>
        </p:txBody>
      </p:sp>
    </p:spTree>
    <p:extLst>
      <p:ext uri="{BB962C8B-B14F-4D97-AF65-F5344CB8AC3E}">
        <p14:creationId xmlns:p14="http://schemas.microsoft.com/office/powerpoint/2010/main" val="986113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304800"/>
            <a:ext cx="7788275" cy="527050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29</a:t>
            </a:r>
            <a:r>
              <a:rPr lang="zh-CN" altLang="en-US" sz="3600"/>
              <a:t>）</a:t>
            </a:r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606-4903-40CE-A4C1-84A84DFDCE0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8001000" y="2209800"/>
            <a:ext cx="914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只用与非门实现的输出表达式</a:t>
            </a:r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338673"/>
              </p:ext>
            </p:extLst>
          </p:nvPr>
        </p:nvGraphicFramePr>
        <p:xfrm>
          <a:off x="5808663" y="2139950"/>
          <a:ext cx="1800225" cy="463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40" name="公式" r:id="rId3" imgW="774360" imgH="2412720" progId="Equation.3">
                  <p:embed/>
                </p:oleObj>
              </mc:Choice>
              <mc:Fallback>
                <p:oleObj name="公式" r:id="rId3" imgW="774360" imgH="24127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2139950"/>
                        <a:ext cx="1800225" cy="463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791200" y="1676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输出表达式</a:t>
            </a:r>
          </a:p>
        </p:txBody>
      </p:sp>
      <p:grpSp>
        <p:nvGrpSpPr>
          <p:cNvPr id="199686" name="Group 6"/>
          <p:cNvGrpSpPr>
            <a:grpSpLocks/>
          </p:cNvGrpSpPr>
          <p:nvPr/>
        </p:nvGrpSpPr>
        <p:grpSpPr bwMode="auto">
          <a:xfrm>
            <a:off x="685800" y="2209800"/>
            <a:ext cx="4943475" cy="4357688"/>
            <a:chOff x="0" y="1200"/>
            <a:chExt cx="3114" cy="2745"/>
          </a:xfrm>
        </p:grpSpPr>
        <p:sp>
          <p:nvSpPr>
            <p:cNvPr id="199687" name="Text Box 7"/>
            <p:cNvSpPr txBox="1">
              <a:spLocks noChangeArrowheads="1"/>
            </p:cNvSpPr>
            <p:nvPr/>
          </p:nvSpPr>
          <p:spPr bwMode="auto">
            <a:xfrm>
              <a:off x="576" y="1200"/>
              <a:ext cx="1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华文楷体" pitchFamily="2" charset="-122"/>
                  <a:ea typeface="华文楷体" pitchFamily="2" charset="-122"/>
                </a:rPr>
                <a:t>真      值      表</a:t>
              </a:r>
            </a:p>
          </p:txBody>
        </p:sp>
        <p:sp>
          <p:nvSpPr>
            <p:cNvPr id="199688" name="Rectangle 8"/>
            <p:cNvSpPr>
              <a:spLocks noChangeArrowheads="1"/>
            </p:cNvSpPr>
            <p:nvPr/>
          </p:nvSpPr>
          <p:spPr bwMode="auto">
            <a:xfrm>
              <a:off x="1037" y="2013"/>
              <a:ext cx="181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320" dirty="0">
                  <a:latin typeface="华文楷体" pitchFamily="2" charset="-122"/>
                  <a:ea typeface="华文楷体" pitchFamily="2" charset="-122"/>
                </a:rPr>
                <a:t>0 1 1 1 1 1 1 1</a:t>
              </a:r>
            </a:p>
          </p:txBody>
        </p:sp>
        <p:sp>
          <p:nvSpPr>
            <p:cNvPr id="199689" name="Rectangle 9"/>
            <p:cNvSpPr>
              <a:spLocks noChangeArrowheads="1"/>
            </p:cNvSpPr>
            <p:nvPr/>
          </p:nvSpPr>
          <p:spPr bwMode="auto">
            <a:xfrm>
              <a:off x="96" y="201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0  0  0</a:t>
              </a:r>
            </a:p>
          </p:txBody>
        </p:sp>
        <p:sp>
          <p:nvSpPr>
            <p:cNvPr id="199690" name="Rectangle 10"/>
            <p:cNvSpPr>
              <a:spLocks noChangeArrowheads="1"/>
            </p:cNvSpPr>
            <p:nvPr/>
          </p:nvSpPr>
          <p:spPr bwMode="auto">
            <a:xfrm>
              <a:off x="959" y="1777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691" name="Rectangle 11"/>
            <p:cNvSpPr>
              <a:spLocks noChangeArrowheads="1"/>
            </p:cNvSpPr>
            <p:nvPr/>
          </p:nvSpPr>
          <p:spPr bwMode="auto">
            <a:xfrm>
              <a:off x="125" y="1777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楷体" pitchFamily="2" charset="-122"/>
                  <a:ea typeface="华文楷体" pitchFamily="2" charset="-122"/>
                </a:rPr>
                <a:t>   </a:t>
              </a:r>
            </a:p>
          </p:txBody>
        </p:sp>
        <p:sp>
          <p:nvSpPr>
            <p:cNvPr id="199692" name="Rectangle 12"/>
            <p:cNvSpPr>
              <a:spLocks noChangeArrowheads="1"/>
            </p:cNvSpPr>
            <p:nvPr/>
          </p:nvSpPr>
          <p:spPr bwMode="auto">
            <a:xfrm>
              <a:off x="1018" y="1776"/>
              <a:ext cx="20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000" dirty="0">
                  <a:latin typeface="华文楷体" pitchFamily="2" charset="-122"/>
                  <a:ea typeface="华文楷体" pitchFamily="2" charset="-122"/>
                </a:rPr>
                <a:t>Y</a:t>
              </a:r>
              <a:r>
                <a:rPr lang="en-US" altLang="zh-CN" sz="2000" baseline="-30000" dirty="0">
                  <a:latin typeface="华文楷体" pitchFamily="2" charset="-122"/>
                  <a:ea typeface="华文楷体" pitchFamily="2" charset="-122"/>
                </a:rPr>
                <a:t>0  </a:t>
              </a:r>
              <a:r>
                <a:rPr lang="en-US" altLang="zh-CN" sz="2000" dirty="0">
                  <a:latin typeface="华文楷体" pitchFamily="2" charset="-122"/>
                  <a:ea typeface="华文楷体" pitchFamily="2" charset="-122"/>
                </a:rPr>
                <a:t>Y</a:t>
              </a:r>
              <a:r>
                <a:rPr lang="en-US" altLang="zh-CN" sz="2000" baseline="-30000" dirty="0">
                  <a:latin typeface="华文楷体" pitchFamily="2" charset="-122"/>
                  <a:ea typeface="华文楷体" pitchFamily="2" charset="-122"/>
                </a:rPr>
                <a:t>1  </a:t>
              </a:r>
              <a:r>
                <a:rPr lang="en-US" altLang="zh-CN" sz="2000" dirty="0">
                  <a:latin typeface="华文楷体" pitchFamily="2" charset="-122"/>
                  <a:ea typeface="华文楷体" pitchFamily="2" charset="-122"/>
                </a:rPr>
                <a:t>Y</a:t>
              </a:r>
              <a:r>
                <a:rPr lang="en-US" altLang="zh-CN" sz="2000" baseline="-30000" dirty="0">
                  <a:latin typeface="华文楷体" pitchFamily="2" charset="-122"/>
                  <a:ea typeface="华文楷体" pitchFamily="2" charset="-122"/>
                </a:rPr>
                <a:t>2  </a:t>
              </a:r>
              <a:r>
                <a:rPr lang="en-US" altLang="zh-CN" sz="2000" dirty="0">
                  <a:latin typeface="华文楷体" pitchFamily="2" charset="-122"/>
                  <a:ea typeface="华文楷体" pitchFamily="2" charset="-122"/>
                </a:rPr>
                <a:t>Y</a:t>
              </a:r>
              <a:r>
                <a:rPr lang="en-US" altLang="zh-CN" sz="2000" baseline="-30000" dirty="0">
                  <a:latin typeface="华文楷体" pitchFamily="2" charset="-122"/>
                  <a:ea typeface="华文楷体" pitchFamily="2" charset="-122"/>
                </a:rPr>
                <a:t>3  </a:t>
              </a:r>
              <a:r>
                <a:rPr lang="en-US" altLang="zh-CN" sz="2000" dirty="0">
                  <a:latin typeface="华文楷体" pitchFamily="2" charset="-122"/>
                  <a:ea typeface="华文楷体" pitchFamily="2" charset="-122"/>
                </a:rPr>
                <a:t>Y</a:t>
              </a:r>
              <a:r>
                <a:rPr lang="en-US" altLang="zh-CN" sz="2000" baseline="-30000" dirty="0">
                  <a:latin typeface="华文楷体" pitchFamily="2" charset="-122"/>
                  <a:ea typeface="华文楷体" pitchFamily="2" charset="-122"/>
                </a:rPr>
                <a:t>4  </a:t>
              </a:r>
              <a:r>
                <a:rPr lang="en-US" altLang="zh-CN" sz="2000" dirty="0">
                  <a:latin typeface="华文楷体" pitchFamily="2" charset="-122"/>
                  <a:ea typeface="华文楷体" pitchFamily="2" charset="-122"/>
                </a:rPr>
                <a:t>Y</a:t>
              </a:r>
              <a:r>
                <a:rPr lang="en-US" altLang="zh-CN" sz="2000" baseline="-30000" dirty="0">
                  <a:latin typeface="华文楷体" pitchFamily="2" charset="-122"/>
                  <a:ea typeface="华文楷体" pitchFamily="2" charset="-122"/>
                </a:rPr>
                <a:t>5  </a:t>
              </a:r>
              <a:r>
                <a:rPr lang="en-US" altLang="zh-CN" sz="2000" dirty="0">
                  <a:latin typeface="华文楷体" pitchFamily="2" charset="-122"/>
                  <a:ea typeface="华文楷体" pitchFamily="2" charset="-122"/>
                </a:rPr>
                <a:t>Y</a:t>
              </a:r>
              <a:r>
                <a:rPr lang="en-US" altLang="zh-CN" sz="2000" baseline="-30000" dirty="0">
                  <a:latin typeface="华文楷体" pitchFamily="2" charset="-122"/>
                  <a:ea typeface="华文楷体" pitchFamily="2" charset="-122"/>
                </a:rPr>
                <a:t>6  </a:t>
              </a:r>
              <a:r>
                <a:rPr lang="en-US" altLang="zh-CN" sz="2000" dirty="0">
                  <a:latin typeface="华文楷体" pitchFamily="2" charset="-122"/>
                  <a:ea typeface="华文楷体" pitchFamily="2" charset="-122"/>
                </a:rPr>
                <a:t>Y</a:t>
              </a:r>
              <a:r>
                <a:rPr lang="en-US" altLang="zh-CN" sz="2000" baseline="-30000" dirty="0">
                  <a:latin typeface="华文楷体" pitchFamily="2" charset="-122"/>
                  <a:ea typeface="华文楷体" pitchFamily="2" charset="-122"/>
                </a:rPr>
                <a:t>7</a:t>
              </a:r>
            </a:p>
          </p:txBody>
        </p:sp>
        <p:sp>
          <p:nvSpPr>
            <p:cNvPr id="199693" name="Rectangle 13"/>
            <p:cNvSpPr>
              <a:spLocks noChangeArrowheads="1"/>
            </p:cNvSpPr>
            <p:nvPr/>
          </p:nvSpPr>
          <p:spPr bwMode="auto">
            <a:xfrm>
              <a:off x="125" y="177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A  B  C</a:t>
              </a:r>
            </a:p>
          </p:txBody>
        </p:sp>
        <p:sp>
          <p:nvSpPr>
            <p:cNvPr id="199694" name="Line 14"/>
            <p:cNvSpPr>
              <a:spLocks noChangeShapeType="1"/>
            </p:cNvSpPr>
            <p:nvPr/>
          </p:nvSpPr>
          <p:spPr bwMode="auto">
            <a:xfrm>
              <a:off x="96" y="1536"/>
              <a:ext cx="28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695" name="Line 15"/>
            <p:cNvSpPr>
              <a:spLocks noChangeShapeType="1"/>
            </p:cNvSpPr>
            <p:nvPr/>
          </p:nvSpPr>
          <p:spPr bwMode="auto">
            <a:xfrm flipV="1">
              <a:off x="96" y="177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696" name="Line 16"/>
            <p:cNvSpPr>
              <a:spLocks noChangeShapeType="1"/>
            </p:cNvSpPr>
            <p:nvPr/>
          </p:nvSpPr>
          <p:spPr bwMode="auto">
            <a:xfrm flipV="1">
              <a:off x="96" y="201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697" name="Line 17"/>
            <p:cNvSpPr>
              <a:spLocks noChangeShapeType="1"/>
            </p:cNvSpPr>
            <p:nvPr/>
          </p:nvSpPr>
          <p:spPr bwMode="auto">
            <a:xfrm flipV="1">
              <a:off x="96" y="225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698" name="Line 18"/>
            <p:cNvSpPr>
              <a:spLocks noChangeShapeType="1"/>
            </p:cNvSpPr>
            <p:nvPr/>
          </p:nvSpPr>
          <p:spPr bwMode="auto">
            <a:xfrm flipV="1">
              <a:off x="96" y="249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699" name="Line 19"/>
            <p:cNvSpPr>
              <a:spLocks noChangeShapeType="1"/>
            </p:cNvSpPr>
            <p:nvPr/>
          </p:nvSpPr>
          <p:spPr bwMode="auto">
            <a:xfrm flipV="1">
              <a:off x="96" y="273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00" name="Line 20"/>
            <p:cNvSpPr>
              <a:spLocks noChangeShapeType="1"/>
            </p:cNvSpPr>
            <p:nvPr/>
          </p:nvSpPr>
          <p:spPr bwMode="auto">
            <a:xfrm>
              <a:off x="96" y="3936"/>
              <a:ext cx="28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01" name="Line 21"/>
            <p:cNvSpPr>
              <a:spLocks noChangeShapeType="1"/>
            </p:cNvSpPr>
            <p:nvPr/>
          </p:nvSpPr>
          <p:spPr bwMode="auto">
            <a:xfrm>
              <a:off x="96" y="1536"/>
              <a:ext cx="0" cy="2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02" name="Line 22"/>
            <p:cNvSpPr>
              <a:spLocks noChangeShapeType="1"/>
            </p:cNvSpPr>
            <p:nvPr/>
          </p:nvSpPr>
          <p:spPr bwMode="auto">
            <a:xfrm>
              <a:off x="959" y="1528"/>
              <a:ext cx="1" cy="2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03" name="Line 23"/>
            <p:cNvSpPr>
              <a:spLocks noChangeShapeType="1"/>
            </p:cNvSpPr>
            <p:nvPr/>
          </p:nvSpPr>
          <p:spPr bwMode="auto">
            <a:xfrm>
              <a:off x="2976" y="1536"/>
              <a:ext cx="0" cy="2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199704" name="Object 24"/>
            <p:cNvGraphicFramePr>
              <a:graphicFrameLocks noChangeAspect="1"/>
            </p:cNvGraphicFramePr>
            <p:nvPr/>
          </p:nvGraphicFramePr>
          <p:xfrm>
            <a:off x="0" y="1237"/>
            <a:ext cx="15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8841" name="公式" r:id="rId5" imgW="139680" imgH="279000" progId="Equation.3">
                    <p:embed/>
                  </p:oleObj>
                </mc:Choice>
                <mc:Fallback>
                  <p:oleObj name="公式" r:id="rId5" imgW="139680" imgH="2790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237"/>
                          <a:ext cx="15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705" name="Rectangle 25"/>
            <p:cNvSpPr>
              <a:spLocks noChangeArrowheads="1"/>
            </p:cNvSpPr>
            <p:nvPr/>
          </p:nvSpPr>
          <p:spPr bwMode="auto">
            <a:xfrm>
              <a:off x="1709" y="2420"/>
              <a:ext cx="139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>
                  <a:latin typeface="华文楷体" pitchFamily="2" charset="-122"/>
                  <a:ea typeface="华文楷体" pitchFamily="2" charset="-122"/>
                </a:rPr>
                <a:t> </a:t>
              </a:r>
              <a:endParaRPr lang="en-US" altLang="zh-CN" sz="18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06" name="Rectangle 26"/>
            <p:cNvSpPr>
              <a:spLocks noChangeArrowheads="1"/>
            </p:cNvSpPr>
            <p:nvPr/>
          </p:nvSpPr>
          <p:spPr bwMode="auto">
            <a:xfrm>
              <a:off x="125" y="153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 dirty="0">
                  <a:latin typeface="华文楷体" pitchFamily="2" charset="-122"/>
                  <a:ea typeface="华文楷体" pitchFamily="2" charset="-122"/>
                </a:rPr>
                <a:t>输   入</a:t>
              </a:r>
            </a:p>
          </p:txBody>
        </p:sp>
        <p:sp>
          <p:nvSpPr>
            <p:cNvPr id="199707" name="Rectangle 27"/>
            <p:cNvSpPr>
              <a:spLocks noChangeArrowheads="1"/>
            </p:cNvSpPr>
            <p:nvPr/>
          </p:nvSpPr>
          <p:spPr bwMode="auto">
            <a:xfrm>
              <a:off x="941" y="1536"/>
              <a:ext cx="168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 dirty="0">
                  <a:latin typeface="华文楷体" pitchFamily="2" charset="-122"/>
                  <a:ea typeface="华文楷体" pitchFamily="2" charset="-122"/>
                </a:rPr>
                <a:t>  输        出</a:t>
              </a:r>
            </a:p>
          </p:txBody>
        </p:sp>
        <p:sp>
          <p:nvSpPr>
            <p:cNvPr id="199708" name="Rectangle 28"/>
            <p:cNvSpPr>
              <a:spLocks noChangeArrowheads="1"/>
            </p:cNvSpPr>
            <p:nvPr/>
          </p:nvSpPr>
          <p:spPr bwMode="auto">
            <a:xfrm>
              <a:off x="2718" y="2410"/>
              <a:ext cx="139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>
                  <a:latin typeface="华文楷体" pitchFamily="2" charset="-122"/>
                  <a:ea typeface="华文楷体" pitchFamily="2" charset="-122"/>
                </a:rPr>
                <a:t> </a:t>
              </a:r>
              <a:endParaRPr lang="en-US" altLang="zh-CN" sz="18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09" name="Rectangle 29"/>
            <p:cNvSpPr>
              <a:spLocks noChangeArrowheads="1"/>
            </p:cNvSpPr>
            <p:nvPr/>
          </p:nvSpPr>
          <p:spPr bwMode="auto">
            <a:xfrm>
              <a:off x="1045" y="2243"/>
              <a:ext cx="181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320" dirty="0">
                  <a:latin typeface="华文楷体" pitchFamily="2" charset="-122"/>
                  <a:ea typeface="华文楷体" pitchFamily="2" charset="-122"/>
                </a:rPr>
                <a:t>1 0 1 1 1 1 1 1</a:t>
              </a:r>
            </a:p>
          </p:txBody>
        </p:sp>
        <p:sp>
          <p:nvSpPr>
            <p:cNvPr id="199710" name="Rectangle 30"/>
            <p:cNvSpPr>
              <a:spLocks noChangeArrowheads="1"/>
            </p:cNvSpPr>
            <p:nvPr/>
          </p:nvSpPr>
          <p:spPr bwMode="auto">
            <a:xfrm>
              <a:off x="96" y="225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1  0  0</a:t>
              </a:r>
            </a:p>
          </p:txBody>
        </p:sp>
        <p:sp>
          <p:nvSpPr>
            <p:cNvPr id="199711" name="Rectangle 31"/>
            <p:cNvSpPr>
              <a:spLocks noChangeArrowheads="1"/>
            </p:cNvSpPr>
            <p:nvPr/>
          </p:nvSpPr>
          <p:spPr bwMode="auto">
            <a:xfrm>
              <a:off x="96" y="249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0  1  0</a:t>
              </a:r>
            </a:p>
          </p:txBody>
        </p:sp>
        <p:sp>
          <p:nvSpPr>
            <p:cNvPr id="199712" name="Rectangle 32"/>
            <p:cNvSpPr>
              <a:spLocks noChangeArrowheads="1"/>
            </p:cNvSpPr>
            <p:nvPr/>
          </p:nvSpPr>
          <p:spPr bwMode="auto">
            <a:xfrm>
              <a:off x="96" y="273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1  1  0</a:t>
              </a:r>
            </a:p>
          </p:txBody>
        </p:sp>
        <p:sp>
          <p:nvSpPr>
            <p:cNvPr id="199713" name="Rectangle 33"/>
            <p:cNvSpPr>
              <a:spLocks noChangeArrowheads="1"/>
            </p:cNvSpPr>
            <p:nvPr/>
          </p:nvSpPr>
          <p:spPr bwMode="auto">
            <a:xfrm>
              <a:off x="1045" y="2483"/>
              <a:ext cx="18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320" dirty="0">
                  <a:latin typeface="华文楷体" pitchFamily="2" charset="-122"/>
                  <a:ea typeface="华文楷体" pitchFamily="2" charset="-122"/>
                </a:rPr>
                <a:t>1 1 0 1 1 1 1 1</a:t>
              </a:r>
            </a:p>
          </p:txBody>
        </p:sp>
        <p:sp>
          <p:nvSpPr>
            <p:cNvPr id="199714" name="Rectangle 34"/>
            <p:cNvSpPr>
              <a:spLocks noChangeArrowheads="1"/>
            </p:cNvSpPr>
            <p:nvPr/>
          </p:nvSpPr>
          <p:spPr bwMode="auto">
            <a:xfrm>
              <a:off x="1045" y="2723"/>
              <a:ext cx="181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320" dirty="0">
                  <a:latin typeface="华文楷体" pitchFamily="2" charset="-122"/>
                  <a:ea typeface="华文楷体" pitchFamily="2" charset="-122"/>
                </a:rPr>
                <a:t>1 1 1 0 1 1 1 1</a:t>
              </a:r>
            </a:p>
          </p:txBody>
        </p:sp>
        <p:sp>
          <p:nvSpPr>
            <p:cNvPr id="199715" name="Rectangle 35"/>
            <p:cNvSpPr>
              <a:spLocks noChangeArrowheads="1"/>
            </p:cNvSpPr>
            <p:nvPr/>
          </p:nvSpPr>
          <p:spPr bwMode="auto">
            <a:xfrm>
              <a:off x="1045" y="3213"/>
              <a:ext cx="181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320" dirty="0">
                  <a:latin typeface="华文楷体" pitchFamily="2" charset="-122"/>
                  <a:ea typeface="华文楷体" pitchFamily="2" charset="-122"/>
                </a:rPr>
                <a:t>1 1 1 1 1 0 1 1</a:t>
              </a:r>
            </a:p>
          </p:txBody>
        </p:sp>
        <p:sp>
          <p:nvSpPr>
            <p:cNvPr id="199716" name="Rectangle 36"/>
            <p:cNvSpPr>
              <a:spLocks noChangeArrowheads="1"/>
            </p:cNvSpPr>
            <p:nvPr/>
          </p:nvSpPr>
          <p:spPr bwMode="auto">
            <a:xfrm>
              <a:off x="96" y="321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1  0  1</a:t>
              </a:r>
            </a:p>
          </p:txBody>
        </p:sp>
        <p:sp>
          <p:nvSpPr>
            <p:cNvPr id="199717" name="Line 37"/>
            <p:cNvSpPr>
              <a:spLocks noChangeShapeType="1"/>
            </p:cNvSpPr>
            <p:nvPr/>
          </p:nvSpPr>
          <p:spPr bwMode="auto">
            <a:xfrm flipV="1">
              <a:off x="96" y="297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18" name="Line 38"/>
            <p:cNvSpPr>
              <a:spLocks noChangeShapeType="1"/>
            </p:cNvSpPr>
            <p:nvPr/>
          </p:nvSpPr>
          <p:spPr bwMode="auto">
            <a:xfrm flipV="1">
              <a:off x="96" y="321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19" name="Line 39"/>
            <p:cNvSpPr>
              <a:spLocks noChangeShapeType="1"/>
            </p:cNvSpPr>
            <p:nvPr/>
          </p:nvSpPr>
          <p:spPr bwMode="auto">
            <a:xfrm flipV="1">
              <a:off x="96" y="345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20" name="Line 40"/>
            <p:cNvSpPr>
              <a:spLocks noChangeShapeType="1"/>
            </p:cNvSpPr>
            <p:nvPr/>
          </p:nvSpPr>
          <p:spPr bwMode="auto">
            <a:xfrm flipV="1">
              <a:off x="96" y="369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21" name="Rectangle 41"/>
            <p:cNvSpPr>
              <a:spLocks noChangeArrowheads="1"/>
            </p:cNvSpPr>
            <p:nvPr/>
          </p:nvSpPr>
          <p:spPr bwMode="auto">
            <a:xfrm>
              <a:off x="1709" y="3620"/>
              <a:ext cx="139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>
                  <a:latin typeface="华文楷体" pitchFamily="2" charset="-122"/>
                  <a:ea typeface="华文楷体" pitchFamily="2" charset="-122"/>
                </a:rPr>
                <a:t> </a:t>
              </a:r>
              <a:endParaRPr lang="en-US" altLang="zh-CN" sz="18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22" name="Rectangle 42"/>
            <p:cNvSpPr>
              <a:spLocks noChangeArrowheads="1"/>
            </p:cNvSpPr>
            <p:nvPr/>
          </p:nvSpPr>
          <p:spPr bwMode="auto">
            <a:xfrm>
              <a:off x="2718" y="3610"/>
              <a:ext cx="139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>
                  <a:latin typeface="华文楷体" pitchFamily="2" charset="-122"/>
                  <a:ea typeface="华文楷体" pitchFamily="2" charset="-122"/>
                </a:rPr>
                <a:t> </a:t>
              </a:r>
              <a:endParaRPr lang="en-US" altLang="zh-CN" sz="18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23" name="Rectangle 43"/>
            <p:cNvSpPr>
              <a:spLocks noChangeArrowheads="1"/>
            </p:cNvSpPr>
            <p:nvPr/>
          </p:nvSpPr>
          <p:spPr bwMode="auto">
            <a:xfrm>
              <a:off x="1045" y="3443"/>
              <a:ext cx="181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320" dirty="0">
                  <a:latin typeface="华文楷体" pitchFamily="2" charset="-122"/>
                  <a:ea typeface="华文楷体" pitchFamily="2" charset="-122"/>
                </a:rPr>
                <a:t>1 1 1 1 1 1 0 1</a:t>
              </a:r>
            </a:p>
          </p:txBody>
        </p:sp>
        <p:sp>
          <p:nvSpPr>
            <p:cNvPr id="199724" name="Rectangle 44"/>
            <p:cNvSpPr>
              <a:spLocks noChangeArrowheads="1"/>
            </p:cNvSpPr>
            <p:nvPr/>
          </p:nvSpPr>
          <p:spPr bwMode="auto">
            <a:xfrm>
              <a:off x="96" y="345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0  1  1</a:t>
              </a:r>
            </a:p>
          </p:txBody>
        </p:sp>
        <p:sp>
          <p:nvSpPr>
            <p:cNvPr id="199725" name="Rectangle 45"/>
            <p:cNvSpPr>
              <a:spLocks noChangeArrowheads="1"/>
            </p:cNvSpPr>
            <p:nvPr/>
          </p:nvSpPr>
          <p:spPr bwMode="auto">
            <a:xfrm>
              <a:off x="96" y="369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1  1  1</a:t>
              </a:r>
            </a:p>
          </p:txBody>
        </p:sp>
        <p:sp>
          <p:nvSpPr>
            <p:cNvPr id="199726" name="Rectangle 46"/>
            <p:cNvSpPr>
              <a:spLocks noChangeArrowheads="1"/>
            </p:cNvSpPr>
            <p:nvPr/>
          </p:nvSpPr>
          <p:spPr bwMode="auto">
            <a:xfrm>
              <a:off x="1045" y="3683"/>
              <a:ext cx="181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320" dirty="0">
                  <a:latin typeface="华文楷体" pitchFamily="2" charset="-122"/>
                  <a:ea typeface="华文楷体" pitchFamily="2" charset="-122"/>
                </a:rPr>
                <a:t>1 1 1 1 1 1 1 0</a:t>
              </a:r>
            </a:p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en-US" altLang="zh-CN" kern="1400" spc="32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27" name="Rectangle 47"/>
            <p:cNvSpPr>
              <a:spLocks noChangeArrowheads="1"/>
            </p:cNvSpPr>
            <p:nvPr/>
          </p:nvSpPr>
          <p:spPr bwMode="auto">
            <a:xfrm>
              <a:off x="96" y="297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0  0  1</a:t>
              </a:r>
            </a:p>
          </p:txBody>
        </p:sp>
        <p:sp>
          <p:nvSpPr>
            <p:cNvPr id="199728" name="Rectangle 48"/>
            <p:cNvSpPr>
              <a:spLocks noChangeArrowheads="1"/>
            </p:cNvSpPr>
            <p:nvPr/>
          </p:nvSpPr>
          <p:spPr bwMode="auto">
            <a:xfrm>
              <a:off x="1045" y="2963"/>
              <a:ext cx="181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320" dirty="0">
                  <a:latin typeface="华文楷体" pitchFamily="2" charset="-122"/>
                  <a:ea typeface="华文楷体" pitchFamily="2" charset="-122"/>
                </a:rPr>
                <a:t>1 1 1 1 0 1 1 1</a:t>
              </a:r>
            </a:p>
          </p:txBody>
        </p:sp>
      </p:grpSp>
      <p:sp>
        <p:nvSpPr>
          <p:cNvPr id="199729" name="Rectangle 49"/>
          <p:cNvSpPr>
            <a:spLocks noChangeArrowheads="1"/>
          </p:cNvSpPr>
          <p:nvPr/>
        </p:nvSpPr>
        <p:spPr bwMode="auto">
          <a:xfrm>
            <a:off x="533400" y="11430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3-8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</a:t>
            </a:r>
          </a:p>
          <a:p>
            <a:pPr marL="742950" lvl="1" indent="-28575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真值表和逻辑表达式</a:t>
            </a:r>
          </a:p>
        </p:txBody>
      </p:sp>
    </p:spTree>
    <p:extLst>
      <p:ext uri="{BB962C8B-B14F-4D97-AF65-F5344CB8AC3E}">
        <p14:creationId xmlns:p14="http://schemas.microsoft.com/office/powerpoint/2010/main" val="626825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43" name="Rectangle 139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762000"/>
          </a:xfrm>
          <a:noFill/>
          <a:ln/>
        </p:spPr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30</a:t>
            </a:r>
            <a:r>
              <a:rPr lang="zh-CN" altLang="en-US" sz="3600"/>
              <a:t>）</a:t>
            </a:r>
          </a:p>
        </p:txBody>
      </p:sp>
      <p:sp>
        <p:nvSpPr>
          <p:cNvPr id="1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027-4CB0-4A38-BEAB-6C47EC580BB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3352800" y="1828800"/>
            <a:ext cx="4800600" cy="472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0707" name="Group 3"/>
          <p:cNvGrpSpPr>
            <a:grpSpLocks/>
          </p:cNvGrpSpPr>
          <p:nvPr/>
        </p:nvGrpSpPr>
        <p:grpSpPr bwMode="auto">
          <a:xfrm>
            <a:off x="2514600" y="1728727"/>
            <a:ext cx="6305384" cy="4672073"/>
            <a:chOff x="720" y="445"/>
            <a:chExt cx="4594" cy="3875"/>
          </a:xfrm>
        </p:grpSpPr>
        <p:grpSp>
          <p:nvGrpSpPr>
            <p:cNvPr id="200708" name="Group 4"/>
            <p:cNvGrpSpPr>
              <a:grpSpLocks/>
            </p:cNvGrpSpPr>
            <p:nvPr/>
          </p:nvGrpSpPr>
          <p:grpSpPr bwMode="auto">
            <a:xfrm>
              <a:off x="1584" y="1680"/>
              <a:ext cx="317" cy="363"/>
              <a:chOff x="1020" y="1706"/>
              <a:chExt cx="317" cy="363"/>
            </a:xfrm>
          </p:grpSpPr>
          <p:sp>
            <p:nvSpPr>
              <p:cNvPr id="200709" name="Rectangle 5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10" name="Oval 6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0711" name="Group 7"/>
            <p:cNvGrpSpPr>
              <a:grpSpLocks/>
            </p:cNvGrpSpPr>
            <p:nvPr/>
          </p:nvGrpSpPr>
          <p:grpSpPr bwMode="auto">
            <a:xfrm>
              <a:off x="4320" y="576"/>
              <a:ext cx="317" cy="363"/>
              <a:chOff x="1020" y="1706"/>
              <a:chExt cx="317" cy="363"/>
            </a:xfrm>
          </p:grpSpPr>
          <p:sp>
            <p:nvSpPr>
              <p:cNvPr id="200712" name="Rectangle 8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13" name="Oval 9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14" name="Line 10"/>
            <p:cNvSpPr>
              <a:spLocks noChangeShapeType="1"/>
            </p:cNvSpPr>
            <p:nvPr/>
          </p:nvSpPr>
          <p:spPr bwMode="auto">
            <a:xfrm>
              <a:off x="1920" y="18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5" name="Line 11"/>
            <p:cNvSpPr>
              <a:spLocks noChangeShapeType="1"/>
            </p:cNvSpPr>
            <p:nvPr/>
          </p:nvSpPr>
          <p:spPr bwMode="auto">
            <a:xfrm>
              <a:off x="4656" y="7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6" name="Line 12"/>
            <p:cNvSpPr>
              <a:spLocks noChangeShapeType="1"/>
            </p:cNvSpPr>
            <p:nvPr/>
          </p:nvSpPr>
          <p:spPr bwMode="auto">
            <a:xfrm flipH="1">
              <a:off x="768" y="18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0717" name="Group 13"/>
            <p:cNvGrpSpPr>
              <a:grpSpLocks/>
            </p:cNvGrpSpPr>
            <p:nvPr/>
          </p:nvGrpSpPr>
          <p:grpSpPr bwMode="auto">
            <a:xfrm>
              <a:off x="1584" y="2256"/>
              <a:ext cx="317" cy="363"/>
              <a:chOff x="1020" y="1706"/>
              <a:chExt cx="317" cy="363"/>
            </a:xfrm>
          </p:grpSpPr>
          <p:sp>
            <p:nvSpPr>
              <p:cNvPr id="200718" name="Rectangle 14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19" name="Oval 15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 flipH="1">
              <a:off x="720" y="24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072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8007092"/>
                </p:ext>
              </p:extLst>
            </p:nvPr>
          </p:nvGraphicFramePr>
          <p:xfrm>
            <a:off x="1891" y="1527"/>
            <a:ext cx="19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18" name="Equation" r:id="rId3" imgW="126720" imgH="215640" progId="Equation.3">
                    <p:embed/>
                  </p:oleObj>
                </mc:Choice>
                <mc:Fallback>
                  <p:oleObj name="Equation" r:id="rId3" imgW="126720" imgH="215640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" y="1527"/>
                          <a:ext cx="190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2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9507548"/>
                </p:ext>
              </p:extLst>
            </p:nvPr>
          </p:nvGraphicFramePr>
          <p:xfrm>
            <a:off x="1919" y="2094"/>
            <a:ext cx="22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19" name="Equation" r:id="rId5" imgW="152280" imgH="215640" progId="Equation.3">
                    <p:embed/>
                  </p:oleObj>
                </mc:Choice>
                <mc:Fallback>
                  <p:oleObj name="Equation" r:id="rId5" imgW="152280" imgH="215640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2094"/>
                          <a:ext cx="229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23" name="Text Box 19"/>
            <p:cNvSpPr txBox="1">
              <a:spLocks noChangeArrowheads="1"/>
            </p:cNvSpPr>
            <p:nvPr/>
          </p:nvSpPr>
          <p:spPr bwMode="auto">
            <a:xfrm>
              <a:off x="817" y="1536"/>
              <a:ext cx="143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A</a:t>
              </a:r>
            </a:p>
          </p:txBody>
        </p:sp>
        <p:sp>
          <p:nvSpPr>
            <p:cNvPr id="200724" name="Text Box 20"/>
            <p:cNvSpPr txBox="1">
              <a:spLocks noChangeArrowheads="1"/>
            </p:cNvSpPr>
            <p:nvPr/>
          </p:nvSpPr>
          <p:spPr bwMode="auto">
            <a:xfrm>
              <a:off x="817" y="2168"/>
              <a:ext cx="143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B</a:t>
              </a:r>
            </a:p>
          </p:txBody>
        </p:sp>
        <p:sp>
          <p:nvSpPr>
            <p:cNvPr id="200725" name="Line 21"/>
            <p:cNvSpPr>
              <a:spLocks noChangeShapeType="1"/>
            </p:cNvSpPr>
            <p:nvPr/>
          </p:nvSpPr>
          <p:spPr bwMode="auto">
            <a:xfrm>
              <a:off x="2112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6" name="Oval 22"/>
            <p:cNvSpPr>
              <a:spLocks noChangeArrowheads="1"/>
            </p:cNvSpPr>
            <p:nvPr/>
          </p:nvSpPr>
          <p:spPr bwMode="auto">
            <a:xfrm>
              <a:off x="2064" y="18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27" name="Oval 23"/>
            <p:cNvSpPr>
              <a:spLocks noChangeArrowheads="1"/>
            </p:cNvSpPr>
            <p:nvPr/>
          </p:nvSpPr>
          <p:spPr bwMode="auto">
            <a:xfrm>
              <a:off x="2160" y="24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0728" name="Group 24"/>
            <p:cNvGrpSpPr>
              <a:grpSpLocks/>
            </p:cNvGrpSpPr>
            <p:nvPr/>
          </p:nvGrpSpPr>
          <p:grpSpPr bwMode="auto">
            <a:xfrm>
              <a:off x="4320" y="1056"/>
              <a:ext cx="317" cy="363"/>
              <a:chOff x="1020" y="1706"/>
              <a:chExt cx="317" cy="363"/>
            </a:xfrm>
          </p:grpSpPr>
          <p:sp>
            <p:nvSpPr>
              <p:cNvPr id="200729" name="Rectangle 25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30" name="Oval 26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31" name="Line 27"/>
            <p:cNvSpPr>
              <a:spLocks noChangeShapeType="1"/>
            </p:cNvSpPr>
            <p:nvPr/>
          </p:nvSpPr>
          <p:spPr bwMode="auto">
            <a:xfrm>
              <a:off x="4656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0732" name="Group 28"/>
            <p:cNvGrpSpPr>
              <a:grpSpLocks/>
            </p:cNvGrpSpPr>
            <p:nvPr/>
          </p:nvGrpSpPr>
          <p:grpSpPr bwMode="auto">
            <a:xfrm>
              <a:off x="4320" y="1536"/>
              <a:ext cx="317" cy="363"/>
              <a:chOff x="1020" y="1706"/>
              <a:chExt cx="317" cy="363"/>
            </a:xfrm>
          </p:grpSpPr>
          <p:sp>
            <p:nvSpPr>
              <p:cNvPr id="200733" name="Rectangle 29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34" name="Oval 30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35" name="Line 31"/>
            <p:cNvSpPr>
              <a:spLocks noChangeShapeType="1"/>
            </p:cNvSpPr>
            <p:nvPr/>
          </p:nvSpPr>
          <p:spPr bwMode="auto">
            <a:xfrm>
              <a:off x="4639" y="1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0736" name="Group 32"/>
            <p:cNvGrpSpPr>
              <a:grpSpLocks/>
            </p:cNvGrpSpPr>
            <p:nvPr/>
          </p:nvGrpSpPr>
          <p:grpSpPr bwMode="auto">
            <a:xfrm>
              <a:off x="4320" y="2016"/>
              <a:ext cx="317" cy="363"/>
              <a:chOff x="1020" y="1706"/>
              <a:chExt cx="317" cy="363"/>
            </a:xfrm>
          </p:grpSpPr>
          <p:sp>
            <p:nvSpPr>
              <p:cNvPr id="200737" name="Rectangle 33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38" name="Oval 34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39" name="Line 35"/>
            <p:cNvSpPr>
              <a:spLocks noChangeShapeType="1"/>
            </p:cNvSpPr>
            <p:nvPr/>
          </p:nvSpPr>
          <p:spPr bwMode="auto">
            <a:xfrm>
              <a:off x="4639" y="22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40" name="Text Box 36"/>
            <p:cNvSpPr txBox="1">
              <a:spLocks noChangeArrowheads="1"/>
            </p:cNvSpPr>
            <p:nvPr/>
          </p:nvSpPr>
          <p:spPr bwMode="auto">
            <a:xfrm>
              <a:off x="5026" y="445"/>
              <a:ext cx="2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Y</a:t>
              </a:r>
              <a:r>
                <a:rPr lang="en-US" altLang="zh-CN" sz="1600" i="1"/>
                <a:t>0</a:t>
              </a:r>
            </a:p>
          </p:txBody>
        </p:sp>
        <p:sp>
          <p:nvSpPr>
            <p:cNvPr id="200741" name="Text Box 37"/>
            <p:cNvSpPr txBox="1">
              <a:spLocks noChangeArrowheads="1"/>
            </p:cNvSpPr>
            <p:nvPr/>
          </p:nvSpPr>
          <p:spPr bwMode="auto">
            <a:xfrm>
              <a:off x="5026" y="926"/>
              <a:ext cx="2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Y</a:t>
              </a:r>
              <a:r>
                <a:rPr lang="en-US" altLang="zh-CN" sz="1600" i="1"/>
                <a:t>1</a:t>
              </a:r>
            </a:p>
          </p:txBody>
        </p:sp>
        <p:sp>
          <p:nvSpPr>
            <p:cNvPr id="200742" name="Text Box 38"/>
            <p:cNvSpPr txBox="1">
              <a:spLocks noChangeArrowheads="1"/>
            </p:cNvSpPr>
            <p:nvPr/>
          </p:nvSpPr>
          <p:spPr bwMode="auto">
            <a:xfrm>
              <a:off x="5026" y="1405"/>
              <a:ext cx="2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Y</a:t>
              </a:r>
              <a:r>
                <a:rPr lang="en-US" altLang="zh-CN" sz="1600" i="1"/>
                <a:t>2</a:t>
              </a:r>
            </a:p>
          </p:txBody>
        </p:sp>
        <p:sp>
          <p:nvSpPr>
            <p:cNvPr id="200743" name="Text Box 39"/>
            <p:cNvSpPr txBox="1">
              <a:spLocks noChangeArrowheads="1"/>
            </p:cNvSpPr>
            <p:nvPr/>
          </p:nvSpPr>
          <p:spPr bwMode="auto">
            <a:xfrm>
              <a:off x="5026" y="1885"/>
              <a:ext cx="288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Y</a:t>
              </a:r>
              <a:r>
                <a:rPr lang="en-US" altLang="zh-CN" sz="1600" i="1"/>
                <a:t>3</a:t>
              </a:r>
            </a:p>
          </p:txBody>
        </p:sp>
        <p:grpSp>
          <p:nvGrpSpPr>
            <p:cNvPr id="200744" name="Group 40"/>
            <p:cNvGrpSpPr>
              <a:grpSpLocks/>
            </p:cNvGrpSpPr>
            <p:nvPr/>
          </p:nvGrpSpPr>
          <p:grpSpPr bwMode="auto">
            <a:xfrm>
              <a:off x="1584" y="2832"/>
              <a:ext cx="317" cy="363"/>
              <a:chOff x="1020" y="1706"/>
              <a:chExt cx="317" cy="363"/>
            </a:xfrm>
          </p:grpSpPr>
          <p:sp>
            <p:nvSpPr>
              <p:cNvPr id="200745" name="Rectangle 41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46" name="Oval 42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47" name="Line 43"/>
            <p:cNvSpPr>
              <a:spLocks noChangeShapeType="1"/>
            </p:cNvSpPr>
            <p:nvPr/>
          </p:nvSpPr>
          <p:spPr bwMode="auto">
            <a:xfrm flipH="1">
              <a:off x="720" y="30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0748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0515915"/>
                </p:ext>
              </p:extLst>
            </p:nvPr>
          </p:nvGraphicFramePr>
          <p:xfrm>
            <a:off x="1929" y="2671"/>
            <a:ext cx="20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20" name="Equation" r:id="rId7" imgW="139680" imgH="215640" progId="Equation.3">
                    <p:embed/>
                  </p:oleObj>
                </mc:Choice>
                <mc:Fallback>
                  <p:oleObj name="Equation" r:id="rId7" imgW="139680" imgH="21564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9" y="2671"/>
                          <a:ext cx="209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49" name="Text Box 45"/>
            <p:cNvSpPr txBox="1">
              <a:spLocks noChangeArrowheads="1"/>
            </p:cNvSpPr>
            <p:nvPr/>
          </p:nvSpPr>
          <p:spPr bwMode="auto">
            <a:xfrm>
              <a:off x="817" y="2745"/>
              <a:ext cx="143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C</a:t>
              </a:r>
            </a:p>
          </p:txBody>
        </p:sp>
        <p:sp>
          <p:nvSpPr>
            <p:cNvPr id="200750" name="Oval 46"/>
            <p:cNvSpPr>
              <a:spLocks noChangeArrowheads="1"/>
            </p:cNvSpPr>
            <p:nvPr/>
          </p:nvSpPr>
          <p:spPr bwMode="auto">
            <a:xfrm>
              <a:off x="2304" y="29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0751" name="Group 47"/>
            <p:cNvGrpSpPr>
              <a:grpSpLocks/>
            </p:cNvGrpSpPr>
            <p:nvPr/>
          </p:nvGrpSpPr>
          <p:grpSpPr bwMode="auto">
            <a:xfrm>
              <a:off x="4320" y="2517"/>
              <a:ext cx="317" cy="363"/>
              <a:chOff x="1020" y="1706"/>
              <a:chExt cx="317" cy="363"/>
            </a:xfrm>
          </p:grpSpPr>
          <p:sp>
            <p:nvSpPr>
              <p:cNvPr id="200752" name="Rectangle 48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53" name="Oval 49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54" name="Line 50"/>
            <p:cNvSpPr>
              <a:spLocks noChangeShapeType="1"/>
            </p:cNvSpPr>
            <p:nvPr/>
          </p:nvSpPr>
          <p:spPr bwMode="auto">
            <a:xfrm>
              <a:off x="4639" y="270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0755" name="Group 51"/>
            <p:cNvGrpSpPr>
              <a:grpSpLocks/>
            </p:cNvGrpSpPr>
            <p:nvPr/>
          </p:nvGrpSpPr>
          <p:grpSpPr bwMode="auto">
            <a:xfrm>
              <a:off x="4320" y="2976"/>
              <a:ext cx="317" cy="363"/>
              <a:chOff x="1020" y="1706"/>
              <a:chExt cx="317" cy="363"/>
            </a:xfrm>
          </p:grpSpPr>
          <p:sp>
            <p:nvSpPr>
              <p:cNvPr id="200756" name="Rectangle 52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57" name="Oval 53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58" name="Line 54"/>
            <p:cNvSpPr>
              <a:spLocks noChangeShapeType="1"/>
            </p:cNvSpPr>
            <p:nvPr/>
          </p:nvSpPr>
          <p:spPr bwMode="auto">
            <a:xfrm>
              <a:off x="4656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0759" name="Group 55"/>
            <p:cNvGrpSpPr>
              <a:grpSpLocks/>
            </p:cNvGrpSpPr>
            <p:nvPr/>
          </p:nvGrpSpPr>
          <p:grpSpPr bwMode="auto">
            <a:xfrm>
              <a:off x="4320" y="3456"/>
              <a:ext cx="317" cy="363"/>
              <a:chOff x="1020" y="1706"/>
              <a:chExt cx="317" cy="363"/>
            </a:xfrm>
          </p:grpSpPr>
          <p:sp>
            <p:nvSpPr>
              <p:cNvPr id="200760" name="Rectangle 56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61" name="Oval 57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62" name="Line 58"/>
            <p:cNvSpPr>
              <a:spLocks noChangeShapeType="1"/>
            </p:cNvSpPr>
            <p:nvPr/>
          </p:nvSpPr>
          <p:spPr bwMode="auto">
            <a:xfrm>
              <a:off x="4656" y="36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0763" name="Group 59"/>
            <p:cNvGrpSpPr>
              <a:grpSpLocks/>
            </p:cNvGrpSpPr>
            <p:nvPr/>
          </p:nvGrpSpPr>
          <p:grpSpPr bwMode="auto">
            <a:xfrm>
              <a:off x="4320" y="3957"/>
              <a:ext cx="317" cy="363"/>
              <a:chOff x="1020" y="1706"/>
              <a:chExt cx="317" cy="363"/>
            </a:xfrm>
          </p:grpSpPr>
          <p:sp>
            <p:nvSpPr>
              <p:cNvPr id="200764" name="Rectangle 60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65" name="Oval 61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66" name="Line 62"/>
            <p:cNvSpPr>
              <a:spLocks noChangeShapeType="1"/>
            </p:cNvSpPr>
            <p:nvPr/>
          </p:nvSpPr>
          <p:spPr bwMode="auto">
            <a:xfrm>
              <a:off x="4656" y="41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67" name="Text Box 63"/>
            <p:cNvSpPr txBox="1">
              <a:spLocks noChangeArrowheads="1"/>
            </p:cNvSpPr>
            <p:nvPr/>
          </p:nvSpPr>
          <p:spPr bwMode="auto">
            <a:xfrm>
              <a:off x="5026" y="2365"/>
              <a:ext cx="2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Y</a:t>
              </a:r>
              <a:r>
                <a:rPr lang="en-US" altLang="zh-CN" sz="1600" i="1"/>
                <a:t>4</a:t>
              </a:r>
            </a:p>
          </p:txBody>
        </p:sp>
        <p:sp>
          <p:nvSpPr>
            <p:cNvPr id="200768" name="Text Box 64"/>
            <p:cNvSpPr txBox="1">
              <a:spLocks noChangeArrowheads="1"/>
            </p:cNvSpPr>
            <p:nvPr/>
          </p:nvSpPr>
          <p:spPr bwMode="auto">
            <a:xfrm>
              <a:off x="5026" y="2845"/>
              <a:ext cx="2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Y</a:t>
              </a:r>
              <a:r>
                <a:rPr lang="en-US" altLang="zh-CN" sz="1600" i="1"/>
                <a:t>5</a:t>
              </a:r>
            </a:p>
          </p:txBody>
        </p:sp>
        <p:sp>
          <p:nvSpPr>
            <p:cNvPr id="200769" name="Text Box 65"/>
            <p:cNvSpPr txBox="1">
              <a:spLocks noChangeArrowheads="1"/>
            </p:cNvSpPr>
            <p:nvPr/>
          </p:nvSpPr>
          <p:spPr bwMode="auto">
            <a:xfrm>
              <a:off x="5026" y="3325"/>
              <a:ext cx="2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Y</a:t>
              </a:r>
              <a:r>
                <a:rPr lang="en-US" altLang="zh-CN" sz="1600" i="1"/>
                <a:t>6</a:t>
              </a:r>
            </a:p>
          </p:txBody>
        </p:sp>
        <p:sp>
          <p:nvSpPr>
            <p:cNvPr id="200770" name="Text Box 66"/>
            <p:cNvSpPr txBox="1">
              <a:spLocks noChangeArrowheads="1"/>
            </p:cNvSpPr>
            <p:nvPr/>
          </p:nvSpPr>
          <p:spPr bwMode="auto">
            <a:xfrm>
              <a:off x="5026" y="3805"/>
              <a:ext cx="2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Y</a:t>
              </a:r>
              <a:r>
                <a:rPr lang="en-US" altLang="zh-CN" sz="1600" i="1"/>
                <a:t>7</a:t>
              </a:r>
            </a:p>
          </p:txBody>
        </p:sp>
        <p:grpSp>
          <p:nvGrpSpPr>
            <p:cNvPr id="200771" name="Group 67"/>
            <p:cNvGrpSpPr>
              <a:grpSpLocks/>
            </p:cNvGrpSpPr>
            <p:nvPr/>
          </p:nvGrpSpPr>
          <p:grpSpPr bwMode="auto">
            <a:xfrm>
              <a:off x="2496" y="1680"/>
              <a:ext cx="317" cy="363"/>
              <a:chOff x="1020" y="1706"/>
              <a:chExt cx="317" cy="363"/>
            </a:xfrm>
          </p:grpSpPr>
          <p:sp>
            <p:nvSpPr>
              <p:cNvPr id="200772" name="Rectangle 68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73" name="Oval 69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0774" name="Group 70"/>
            <p:cNvGrpSpPr>
              <a:grpSpLocks/>
            </p:cNvGrpSpPr>
            <p:nvPr/>
          </p:nvGrpSpPr>
          <p:grpSpPr bwMode="auto">
            <a:xfrm>
              <a:off x="2496" y="2256"/>
              <a:ext cx="317" cy="363"/>
              <a:chOff x="1020" y="1706"/>
              <a:chExt cx="317" cy="363"/>
            </a:xfrm>
          </p:grpSpPr>
          <p:sp>
            <p:nvSpPr>
              <p:cNvPr id="200775" name="Rectangle 71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76" name="Oval 72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0777" name="Group 73"/>
            <p:cNvGrpSpPr>
              <a:grpSpLocks/>
            </p:cNvGrpSpPr>
            <p:nvPr/>
          </p:nvGrpSpPr>
          <p:grpSpPr bwMode="auto">
            <a:xfrm>
              <a:off x="2496" y="2832"/>
              <a:ext cx="317" cy="363"/>
              <a:chOff x="1020" y="1706"/>
              <a:chExt cx="317" cy="363"/>
            </a:xfrm>
          </p:grpSpPr>
          <p:sp>
            <p:nvSpPr>
              <p:cNvPr id="200778" name="Rectangle 74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79" name="Oval 75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80" name="Line 76"/>
            <p:cNvSpPr>
              <a:spLocks noChangeShapeType="1"/>
            </p:cNvSpPr>
            <p:nvPr/>
          </p:nvSpPr>
          <p:spPr bwMode="auto">
            <a:xfrm>
              <a:off x="1920" y="244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81" name="Line 77"/>
            <p:cNvSpPr>
              <a:spLocks noChangeShapeType="1"/>
            </p:cNvSpPr>
            <p:nvPr/>
          </p:nvSpPr>
          <p:spPr bwMode="auto">
            <a:xfrm>
              <a:off x="1920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82" name="Line 78"/>
            <p:cNvSpPr>
              <a:spLocks noChangeShapeType="1"/>
            </p:cNvSpPr>
            <p:nvPr/>
          </p:nvSpPr>
          <p:spPr bwMode="auto">
            <a:xfrm>
              <a:off x="2208" y="768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83" name="Line 79"/>
            <p:cNvSpPr>
              <a:spLocks noChangeShapeType="1"/>
            </p:cNvSpPr>
            <p:nvPr/>
          </p:nvSpPr>
          <p:spPr bwMode="auto">
            <a:xfrm>
              <a:off x="2352" y="864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84" name="Line 80"/>
            <p:cNvSpPr>
              <a:spLocks noChangeShapeType="1"/>
            </p:cNvSpPr>
            <p:nvPr/>
          </p:nvSpPr>
          <p:spPr bwMode="auto">
            <a:xfrm>
              <a:off x="2832" y="18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85" name="Line 81"/>
            <p:cNvSpPr>
              <a:spLocks noChangeShapeType="1"/>
            </p:cNvSpPr>
            <p:nvPr/>
          </p:nvSpPr>
          <p:spPr bwMode="auto">
            <a:xfrm>
              <a:off x="2784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86" name="Line 82"/>
            <p:cNvSpPr>
              <a:spLocks noChangeShapeType="1"/>
            </p:cNvSpPr>
            <p:nvPr/>
          </p:nvSpPr>
          <p:spPr bwMode="auto">
            <a:xfrm>
              <a:off x="2784" y="30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0787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3826377"/>
                </p:ext>
              </p:extLst>
            </p:nvPr>
          </p:nvGraphicFramePr>
          <p:xfrm>
            <a:off x="2794" y="1557"/>
            <a:ext cx="24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21" name="Equation" r:id="rId9" imgW="164880" imgH="177480" progId="Equation.3">
                    <p:embed/>
                  </p:oleObj>
                </mc:Choice>
                <mc:Fallback>
                  <p:oleObj name="Equation" r:id="rId9" imgW="164880" imgH="177480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" y="1557"/>
                          <a:ext cx="246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88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797770"/>
                </p:ext>
              </p:extLst>
            </p:nvPr>
          </p:nvGraphicFramePr>
          <p:xfrm>
            <a:off x="2785" y="2134"/>
            <a:ext cx="26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22" name="Equation" r:id="rId11" imgW="177480" imgH="177480" progId="Equation.3">
                    <p:embed/>
                  </p:oleObj>
                </mc:Choice>
                <mc:Fallback>
                  <p:oleObj name="Equation" r:id="rId11" imgW="177480" imgH="177480" progId="Equation.3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5" y="2134"/>
                          <a:ext cx="265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89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5600925"/>
                </p:ext>
              </p:extLst>
            </p:nvPr>
          </p:nvGraphicFramePr>
          <p:xfrm>
            <a:off x="2784" y="2719"/>
            <a:ext cx="26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23" name="公式" r:id="rId13" imgW="177480" imgH="177480" progId="Equation.3">
                    <p:embed/>
                  </p:oleObj>
                </mc:Choice>
                <mc:Fallback>
                  <p:oleObj name="公式" r:id="rId13" imgW="177480" imgH="177480" progId="Equation.3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719"/>
                          <a:ext cx="266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90" name="Line 86"/>
            <p:cNvSpPr>
              <a:spLocks noChangeShapeType="1"/>
            </p:cNvSpPr>
            <p:nvPr/>
          </p:nvSpPr>
          <p:spPr bwMode="auto">
            <a:xfrm flipH="1">
              <a:off x="4080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1" name="Line 87"/>
            <p:cNvSpPr>
              <a:spLocks noChangeShapeType="1"/>
            </p:cNvSpPr>
            <p:nvPr/>
          </p:nvSpPr>
          <p:spPr bwMode="auto">
            <a:xfrm flipH="1">
              <a:off x="3888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2" name="Line 88"/>
            <p:cNvSpPr>
              <a:spLocks noChangeShapeType="1"/>
            </p:cNvSpPr>
            <p:nvPr/>
          </p:nvSpPr>
          <p:spPr bwMode="auto">
            <a:xfrm flipH="1">
              <a:off x="3120" y="278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3" name="Line 89"/>
            <p:cNvSpPr>
              <a:spLocks noChangeShapeType="1"/>
            </p:cNvSpPr>
            <p:nvPr/>
          </p:nvSpPr>
          <p:spPr bwMode="auto">
            <a:xfrm flipH="1">
              <a:off x="3504" y="30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4" name="Line 90"/>
            <p:cNvSpPr>
              <a:spLocks noChangeShapeType="1"/>
            </p:cNvSpPr>
            <p:nvPr/>
          </p:nvSpPr>
          <p:spPr bwMode="auto">
            <a:xfrm flipH="1">
              <a:off x="3888" y="31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5" name="Line 91"/>
            <p:cNvSpPr>
              <a:spLocks noChangeShapeType="1"/>
            </p:cNvSpPr>
            <p:nvPr/>
          </p:nvSpPr>
          <p:spPr bwMode="auto">
            <a:xfrm flipH="1">
              <a:off x="3120" y="326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6" name="Line 92"/>
            <p:cNvSpPr>
              <a:spLocks noChangeShapeType="1"/>
            </p:cNvSpPr>
            <p:nvPr/>
          </p:nvSpPr>
          <p:spPr bwMode="auto">
            <a:xfrm flipH="1">
              <a:off x="4080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7" name="Line 93"/>
            <p:cNvSpPr>
              <a:spLocks noChangeShapeType="1"/>
            </p:cNvSpPr>
            <p:nvPr/>
          </p:nvSpPr>
          <p:spPr bwMode="auto">
            <a:xfrm flipH="1">
              <a:off x="3312" y="364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8" name="Line 94"/>
            <p:cNvSpPr>
              <a:spLocks noChangeShapeType="1"/>
            </p:cNvSpPr>
            <p:nvPr/>
          </p:nvSpPr>
          <p:spPr bwMode="auto">
            <a:xfrm flipH="1">
              <a:off x="3120" y="374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9" name="Line 95"/>
            <p:cNvSpPr>
              <a:spLocks noChangeShapeType="1"/>
            </p:cNvSpPr>
            <p:nvPr/>
          </p:nvSpPr>
          <p:spPr bwMode="auto">
            <a:xfrm flipH="1">
              <a:off x="4080" y="6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0" name="Line 96"/>
            <p:cNvSpPr>
              <a:spLocks noChangeShapeType="1"/>
            </p:cNvSpPr>
            <p:nvPr/>
          </p:nvSpPr>
          <p:spPr bwMode="auto">
            <a:xfrm flipH="1">
              <a:off x="4080" y="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1" name="Line 97"/>
            <p:cNvSpPr>
              <a:spLocks noChangeShapeType="1"/>
            </p:cNvSpPr>
            <p:nvPr/>
          </p:nvSpPr>
          <p:spPr bwMode="auto">
            <a:xfrm flipH="1">
              <a:off x="408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2" name="Line 98"/>
            <p:cNvSpPr>
              <a:spLocks noChangeShapeType="1"/>
            </p:cNvSpPr>
            <p:nvPr/>
          </p:nvSpPr>
          <p:spPr bwMode="auto">
            <a:xfrm flipH="1">
              <a:off x="3504" y="115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3" name="Line 99"/>
            <p:cNvSpPr>
              <a:spLocks noChangeShapeType="1"/>
            </p:cNvSpPr>
            <p:nvPr/>
          </p:nvSpPr>
          <p:spPr bwMode="auto">
            <a:xfrm flipH="1">
              <a:off x="388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4" name="Line 100"/>
            <p:cNvSpPr>
              <a:spLocks noChangeShapeType="1"/>
            </p:cNvSpPr>
            <p:nvPr/>
          </p:nvSpPr>
          <p:spPr bwMode="auto">
            <a:xfrm flipH="1">
              <a:off x="3696" y="13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5" name="Line 101"/>
            <p:cNvSpPr>
              <a:spLocks noChangeShapeType="1"/>
            </p:cNvSpPr>
            <p:nvPr/>
          </p:nvSpPr>
          <p:spPr bwMode="auto">
            <a:xfrm flipH="1">
              <a:off x="4080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6" name="Line 102"/>
            <p:cNvSpPr>
              <a:spLocks noChangeShapeType="1"/>
            </p:cNvSpPr>
            <p:nvPr/>
          </p:nvSpPr>
          <p:spPr bwMode="auto">
            <a:xfrm flipH="1">
              <a:off x="3312" y="17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7" name="Line 103"/>
            <p:cNvSpPr>
              <a:spLocks noChangeShapeType="1"/>
            </p:cNvSpPr>
            <p:nvPr/>
          </p:nvSpPr>
          <p:spPr bwMode="auto">
            <a:xfrm flipH="1">
              <a:off x="3696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8" name="Line 104"/>
            <p:cNvSpPr>
              <a:spLocks noChangeShapeType="1"/>
            </p:cNvSpPr>
            <p:nvPr/>
          </p:nvSpPr>
          <p:spPr bwMode="auto">
            <a:xfrm flipH="1">
              <a:off x="3504" y="211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9" name="Line 105"/>
            <p:cNvSpPr>
              <a:spLocks noChangeShapeType="1"/>
            </p:cNvSpPr>
            <p:nvPr/>
          </p:nvSpPr>
          <p:spPr bwMode="auto">
            <a:xfrm flipH="1">
              <a:off x="3312" y="22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0" name="Line 106"/>
            <p:cNvSpPr>
              <a:spLocks noChangeShapeType="1"/>
            </p:cNvSpPr>
            <p:nvPr/>
          </p:nvSpPr>
          <p:spPr bwMode="auto">
            <a:xfrm flipH="1">
              <a:off x="3696" y="23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1" name="Line 107"/>
            <p:cNvSpPr>
              <a:spLocks noChangeShapeType="1"/>
            </p:cNvSpPr>
            <p:nvPr/>
          </p:nvSpPr>
          <p:spPr bwMode="auto">
            <a:xfrm flipH="1">
              <a:off x="3504" y="403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2" name="Line 108"/>
            <p:cNvSpPr>
              <a:spLocks noChangeShapeType="1"/>
            </p:cNvSpPr>
            <p:nvPr/>
          </p:nvSpPr>
          <p:spPr bwMode="auto">
            <a:xfrm flipH="1">
              <a:off x="3312" y="41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3" name="Line 109"/>
            <p:cNvSpPr>
              <a:spLocks noChangeShapeType="1"/>
            </p:cNvSpPr>
            <p:nvPr/>
          </p:nvSpPr>
          <p:spPr bwMode="auto">
            <a:xfrm flipH="1">
              <a:off x="3120" y="422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4" name="Line 110"/>
            <p:cNvSpPr>
              <a:spLocks noChangeShapeType="1"/>
            </p:cNvSpPr>
            <p:nvPr/>
          </p:nvSpPr>
          <p:spPr bwMode="auto">
            <a:xfrm flipV="1">
              <a:off x="2112" y="67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5" name="Line 111"/>
            <p:cNvSpPr>
              <a:spLocks noChangeShapeType="1"/>
            </p:cNvSpPr>
            <p:nvPr/>
          </p:nvSpPr>
          <p:spPr bwMode="auto">
            <a:xfrm>
              <a:off x="2112" y="672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6" name="Line 112"/>
            <p:cNvSpPr>
              <a:spLocks noChangeShapeType="1"/>
            </p:cNvSpPr>
            <p:nvPr/>
          </p:nvSpPr>
          <p:spPr bwMode="auto">
            <a:xfrm>
              <a:off x="4080" y="672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7" name="Line 113"/>
            <p:cNvSpPr>
              <a:spLocks noChangeShapeType="1"/>
            </p:cNvSpPr>
            <p:nvPr/>
          </p:nvSpPr>
          <p:spPr bwMode="auto">
            <a:xfrm flipV="1">
              <a:off x="2208" y="76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8" name="Line 114"/>
            <p:cNvSpPr>
              <a:spLocks noChangeShapeType="1"/>
            </p:cNvSpPr>
            <p:nvPr/>
          </p:nvSpPr>
          <p:spPr bwMode="auto">
            <a:xfrm flipH="1">
              <a:off x="2352" y="86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9" name="Oval 115"/>
            <p:cNvSpPr>
              <a:spLocks noChangeArrowheads="1"/>
            </p:cNvSpPr>
            <p:nvPr/>
          </p:nvSpPr>
          <p:spPr bwMode="auto">
            <a:xfrm>
              <a:off x="4032" y="6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20" name="Line 116"/>
            <p:cNvSpPr>
              <a:spLocks noChangeShapeType="1"/>
            </p:cNvSpPr>
            <p:nvPr/>
          </p:nvSpPr>
          <p:spPr bwMode="auto">
            <a:xfrm>
              <a:off x="3888" y="76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21" name="Line 117"/>
            <p:cNvSpPr>
              <a:spLocks noChangeShapeType="1"/>
            </p:cNvSpPr>
            <p:nvPr/>
          </p:nvSpPr>
          <p:spPr bwMode="auto">
            <a:xfrm>
              <a:off x="3696" y="86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22" name="Oval 118"/>
            <p:cNvSpPr>
              <a:spLocks noChangeArrowheads="1"/>
            </p:cNvSpPr>
            <p:nvPr/>
          </p:nvSpPr>
          <p:spPr bwMode="auto">
            <a:xfrm>
              <a:off x="3840" y="7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23" name="Oval 119"/>
            <p:cNvSpPr>
              <a:spLocks noChangeArrowheads="1"/>
            </p:cNvSpPr>
            <p:nvPr/>
          </p:nvSpPr>
          <p:spPr bwMode="auto">
            <a:xfrm>
              <a:off x="3648" y="8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24" name="Line 120"/>
            <p:cNvSpPr>
              <a:spLocks noChangeShapeType="1"/>
            </p:cNvSpPr>
            <p:nvPr/>
          </p:nvSpPr>
          <p:spPr bwMode="auto">
            <a:xfrm>
              <a:off x="3504" y="1152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25" name="Line 121"/>
            <p:cNvSpPr>
              <a:spLocks noChangeShapeType="1"/>
            </p:cNvSpPr>
            <p:nvPr/>
          </p:nvSpPr>
          <p:spPr bwMode="auto">
            <a:xfrm>
              <a:off x="3312" y="172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26" name="Line 122"/>
            <p:cNvSpPr>
              <a:spLocks noChangeShapeType="1"/>
            </p:cNvSpPr>
            <p:nvPr/>
          </p:nvSpPr>
          <p:spPr bwMode="auto">
            <a:xfrm>
              <a:off x="3120" y="278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27" name="Oval 123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28" name="Oval 124"/>
            <p:cNvSpPr>
              <a:spLocks noChangeArrowheads="1"/>
            </p:cNvSpPr>
            <p:nvPr/>
          </p:nvSpPr>
          <p:spPr bwMode="auto">
            <a:xfrm>
              <a:off x="3264" y="24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29" name="Oval 125"/>
            <p:cNvSpPr>
              <a:spLocks noChangeArrowheads="1"/>
            </p:cNvSpPr>
            <p:nvPr/>
          </p:nvSpPr>
          <p:spPr bwMode="auto">
            <a:xfrm>
              <a:off x="3072" y="29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0" name="Oval 126"/>
            <p:cNvSpPr>
              <a:spLocks noChangeArrowheads="1"/>
            </p:cNvSpPr>
            <p:nvPr/>
          </p:nvSpPr>
          <p:spPr bwMode="auto">
            <a:xfrm>
              <a:off x="3648" y="12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1" name="Oval 127"/>
            <p:cNvSpPr>
              <a:spLocks noChangeArrowheads="1"/>
            </p:cNvSpPr>
            <p:nvPr/>
          </p:nvSpPr>
          <p:spPr bwMode="auto">
            <a:xfrm>
              <a:off x="3840" y="12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2" name="Oval 128"/>
            <p:cNvSpPr>
              <a:spLocks noChangeArrowheads="1"/>
            </p:cNvSpPr>
            <p:nvPr/>
          </p:nvSpPr>
          <p:spPr bwMode="auto">
            <a:xfrm>
              <a:off x="4032" y="15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3" name="Oval 129"/>
            <p:cNvSpPr>
              <a:spLocks noChangeArrowheads="1"/>
            </p:cNvSpPr>
            <p:nvPr/>
          </p:nvSpPr>
          <p:spPr bwMode="auto">
            <a:xfrm>
              <a:off x="3648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4" name="Oval 130"/>
            <p:cNvSpPr>
              <a:spLocks noChangeArrowheads="1"/>
            </p:cNvSpPr>
            <p:nvPr/>
          </p:nvSpPr>
          <p:spPr bwMode="auto">
            <a:xfrm>
              <a:off x="3456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5" name="Oval 131"/>
            <p:cNvSpPr>
              <a:spLocks noChangeArrowheads="1"/>
            </p:cNvSpPr>
            <p:nvPr/>
          </p:nvSpPr>
          <p:spPr bwMode="auto">
            <a:xfrm>
              <a:off x="3264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6" name="Oval 132"/>
            <p:cNvSpPr>
              <a:spLocks noChangeArrowheads="1"/>
            </p:cNvSpPr>
            <p:nvPr/>
          </p:nvSpPr>
          <p:spPr bwMode="auto">
            <a:xfrm>
              <a:off x="3840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7" name="Oval 133"/>
            <p:cNvSpPr>
              <a:spLocks noChangeArrowheads="1"/>
            </p:cNvSpPr>
            <p:nvPr/>
          </p:nvSpPr>
          <p:spPr bwMode="auto">
            <a:xfrm>
              <a:off x="4032" y="25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8" name="Oval 134"/>
            <p:cNvSpPr>
              <a:spLocks noChangeArrowheads="1"/>
            </p:cNvSpPr>
            <p:nvPr/>
          </p:nvSpPr>
          <p:spPr bwMode="auto">
            <a:xfrm>
              <a:off x="3072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9" name="Oval 135"/>
            <p:cNvSpPr>
              <a:spLocks noChangeArrowheads="1"/>
            </p:cNvSpPr>
            <p:nvPr/>
          </p:nvSpPr>
          <p:spPr bwMode="auto">
            <a:xfrm>
              <a:off x="3456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40" name="Oval 136"/>
            <p:cNvSpPr>
              <a:spLocks noChangeArrowheads="1"/>
            </p:cNvSpPr>
            <p:nvPr/>
          </p:nvSpPr>
          <p:spPr bwMode="auto">
            <a:xfrm>
              <a:off x="3264" y="36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41" name="Oval 137"/>
            <p:cNvSpPr>
              <a:spLocks noChangeArrowheads="1"/>
            </p:cNvSpPr>
            <p:nvPr/>
          </p:nvSpPr>
          <p:spPr bwMode="auto">
            <a:xfrm>
              <a:off x="3072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0842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416209"/>
              </p:ext>
            </p:extLst>
          </p:nvPr>
        </p:nvGraphicFramePr>
        <p:xfrm>
          <a:off x="627063" y="2063750"/>
          <a:ext cx="1800225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24" name="公式" r:id="rId15" imgW="774360" imgH="2412720" progId="Equation.3">
                  <p:embed/>
                </p:oleObj>
              </mc:Choice>
              <mc:Fallback>
                <p:oleObj name="公式" r:id="rId15" imgW="774360" imgH="241272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2063750"/>
                        <a:ext cx="1800225" cy="463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844" name="Rectangle 140"/>
          <p:cNvSpPr>
            <a:spLocks noChangeArrowheads="1"/>
          </p:cNvSpPr>
          <p:nvPr/>
        </p:nvSpPr>
        <p:spPr bwMode="auto">
          <a:xfrm>
            <a:off x="533400" y="11430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3-8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译码器：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按照输出表达式画出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译码器的逻辑图</a:t>
            </a:r>
          </a:p>
        </p:txBody>
      </p:sp>
    </p:spTree>
    <p:extLst>
      <p:ext uri="{BB962C8B-B14F-4D97-AF65-F5344CB8AC3E}">
        <p14:creationId xmlns:p14="http://schemas.microsoft.com/office/powerpoint/2010/main" val="3508904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3.3.1  </a:t>
            </a:r>
            <a:r>
              <a:rPr lang="zh-CN" altLang="en-US" sz="3600" dirty="0"/>
              <a:t>译码器（</a:t>
            </a:r>
            <a:r>
              <a:rPr lang="en-US" altLang="zh-CN" sz="3600" dirty="0"/>
              <a:t>31</a:t>
            </a:r>
            <a:r>
              <a:rPr lang="zh-CN" altLang="en-US" sz="3600" dirty="0"/>
              <a:t>）</a:t>
            </a:r>
          </a:p>
        </p:txBody>
      </p:sp>
      <p:sp>
        <p:nvSpPr>
          <p:cNvPr id="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2659-2EEC-439D-8D80-5E8310DEB5E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1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3-8</a:t>
            </a:r>
            <a:r>
              <a:rPr lang="zh-CN" altLang="en-US" dirty="0"/>
              <a:t>译码器扩展成</a:t>
            </a:r>
            <a:r>
              <a:rPr lang="en-US" altLang="zh-CN" dirty="0"/>
              <a:t>4-16</a:t>
            </a:r>
            <a:r>
              <a:rPr lang="zh-CN" altLang="en-US" dirty="0"/>
              <a:t>译码器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685800" y="2286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输入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6096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输出</a:t>
            </a:r>
          </a:p>
        </p:txBody>
      </p:sp>
      <p:grpSp>
        <p:nvGrpSpPr>
          <p:cNvPr id="201734" name="Group 6"/>
          <p:cNvGrpSpPr>
            <a:grpSpLocks/>
          </p:cNvGrpSpPr>
          <p:nvPr/>
        </p:nvGrpSpPr>
        <p:grpSpPr bwMode="auto">
          <a:xfrm>
            <a:off x="1519238" y="2286000"/>
            <a:ext cx="5378450" cy="4132263"/>
            <a:chOff x="957" y="1440"/>
            <a:chExt cx="3388" cy="2603"/>
          </a:xfrm>
        </p:grpSpPr>
        <p:sp>
          <p:nvSpPr>
            <p:cNvPr id="201735" name="Rectangle 7"/>
            <p:cNvSpPr>
              <a:spLocks noChangeArrowheads="1"/>
            </p:cNvSpPr>
            <p:nvPr/>
          </p:nvSpPr>
          <p:spPr bwMode="auto">
            <a:xfrm>
              <a:off x="957" y="2688"/>
              <a:ext cx="1498" cy="9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36" name="Rectangle 8"/>
            <p:cNvSpPr>
              <a:spLocks noChangeArrowheads="1"/>
            </p:cNvSpPr>
            <p:nvPr/>
          </p:nvSpPr>
          <p:spPr bwMode="auto">
            <a:xfrm>
              <a:off x="2755" y="2689"/>
              <a:ext cx="1559" cy="9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>
              <a:off x="1076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38" name="Line 10"/>
            <p:cNvSpPr>
              <a:spLocks noChangeShapeType="1"/>
            </p:cNvSpPr>
            <p:nvPr/>
          </p:nvSpPr>
          <p:spPr bwMode="auto">
            <a:xfrm>
              <a:off x="1256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39" name="Line 11"/>
            <p:cNvSpPr>
              <a:spLocks noChangeShapeType="1"/>
            </p:cNvSpPr>
            <p:nvPr/>
          </p:nvSpPr>
          <p:spPr bwMode="auto">
            <a:xfrm>
              <a:off x="1436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0" name="Line 12"/>
            <p:cNvSpPr>
              <a:spLocks noChangeShapeType="1"/>
            </p:cNvSpPr>
            <p:nvPr/>
          </p:nvSpPr>
          <p:spPr bwMode="auto">
            <a:xfrm>
              <a:off x="161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1" name="Line 13"/>
            <p:cNvSpPr>
              <a:spLocks noChangeShapeType="1"/>
            </p:cNvSpPr>
            <p:nvPr/>
          </p:nvSpPr>
          <p:spPr bwMode="auto">
            <a:xfrm>
              <a:off x="179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2" name="Line 14"/>
            <p:cNvSpPr>
              <a:spLocks noChangeShapeType="1"/>
            </p:cNvSpPr>
            <p:nvPr/>
          </p:nvSpPr>
          <p:spPr bwMode="auto">
            <a:xfrm>
              <a:off x="197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3" name="Line 15"/>
            <p:cNvSpPr>
              <a:spLocks noChangeShapeType="1"/>
            </p:cNvSpPr>
            <p:nvPr/>
          </p:nvSpPr>
          <p:spPr bwMode="auto">
            <a:xfrm>
              <a:off x="215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4" name="Line 16"/>
            <p:cNvSpPr>
              <a:spLocks noChangeShapeType="1"/>
            </p:cNvSpPr>
            <p:nvPr/>
          </p:nvSpPr>
          <p:spPr bwMode="auto">
            <a:xfrm>
              <a:off x="233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5" name="Line 17"/>
            <p:cNvSpPr>
              <a:spLocks noChangeShapeType="1"/>
            </p:cNvSpPr>
            <p:nvPr/>
          </p:nvSpPr>
          <p:spPr bwMode="auto">
            <a:xfrm>
              <a:off x="287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6" name="Line 18"/>
            <p:cNvSpPr>
              <a:spLocks noChangeShapeType="1"/>
            </p:cNvSpPr>
            <p:nvPr/>
          </p:nvSpPr>
          <p:spPr bwMode="auto">
            <a:xfrm>
              <a:off x="305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7" name="Line 19"/>
            <p:cNvSpPr>
              <a:spLocks noChangeShapeType="1"/>
            </p:cNvSpPr>
            <p:nvPr/>
          </p:nvSpPr>
          <p:spPr bwMode="auto">
            <a:xfrm>
              <a:off x="323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8" name="Line 20"/>
            <p:cNvSpPr>
              <a:spLocks noChangeShapeType="1"/>
            </p:cNvSpPr>
            <p:nvPr/>
          </p:nvSpPr>
          <p:spPr bwMode="auto">
            <a:xfrm>
              <a:off x="341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9" name="Line 21"/>
            <p:cNvSpPr>
              <a:spLocks noChangeShapeType="1"/>
            </p:cNvSpPr>
            <p:nvPr/>
          </p:nvSpPr>
          <p:spPr bwMode="auto">
            <a:xfrm>
              <a:off x="359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0" name="Line 22"/>
            <p:cNvSpPr>
              <a:spLocks noChangeShapeType="1"/>
            </p:cNvSpPr>
            <p:nvPr/>
          </p:nvSpPr>
          <p:spPr bwMode="auto">
            <a:xfrm>
              <a:off x="377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1" name="Line 23"/>
            <p:cNvSpPr>
              <a:spLocks noChangeShapeType="1"/>
            </p:cNvSpPr>
            <p:nvPr/>
          </p:nvSpPr>
          <p:spPr bwMode="auto">
            <a:xfrm>
              <a:off x="3954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2" name="Line 24"/>
            <p:cNvSpPr>
              <a:spLocks noChangeShapeType="1"/>
            </p:cNvSpPr>
            <p:nvPr/>
          </p:nvSpPr>
          <p:spPr bwMode="auto">
            <a:xfrm>
              <a:off x="4134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3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0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4" name="Line 26"/>
            <p:cNvSpPr>
              <a:spLocks noChangeShapeType="1"/>
            </p:cNvSpPr>
            <p:nvPr/>
          </p:nvSpPr>
          <p:spPr bwMode="auto">
            <a:xfrm>
              <a:off x="1296" y="1968"/>
              <a:ext cx="0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5" name="Line 27"/>
            <p:cNvSpPr>
              <a:spLocks noChangeShapeType="1"/>
            </p:cNvSpPr>
            <p:nvPr/>
          </p:nvSpPr>
          <p:spPr bwMode="auto">
            <a:xfrm>
              <a:off x="1536" y="1968"/>
              <a:ext cx="0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6" name="Line 28"/>
            <p:cNvSpPr>
              <a:spLocks noChangeShapeType="1"/>
            </p:cNvSpPr>
            <p:nvPr/>
          </p:nvSpPr>
          <p:spPr bwMode="auto">
            <a:xfrm>
              <a:off x="2016" y="17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7" name="Line 29"/>
            <p:cNvSpPr>
              <a:spLocks noChangeShapeType="1"/>
            </p:cNvSpPr>
            <p:nvPr/>
          </p:nvSpPr>
          <p:spPr bwMode="auto">
            <a:xfrm>
              <a:off x="2875" y="2566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8" name="Line 30"/>
            <p:cNvSpPr>
              <a:spLocks noChangeShapeType="1"/>
            </p:cNvSpPr>
            <p:nvPr/>
          </p:nvSpPr>
          <p:spPr bwMode="auto">
            <a:xfrm>
              <a:off x="3176" y="2444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9" name="Line 31"/>
            <p:cNvSpPr>
              <a:spLocks noChangeShapeType="1"/>
            </p:cNvSpPr>
            <p:nvPr/>
          </p:nvSpPr>
          <p:spPr bwMode="auto">
            <a:xfrm>
              <a:off x="3474" y="2323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60" name="Line 32"/>
            <p:cNvSpPr>
              <a:spLocks noChangeShapeType="1"/>
            </p:cNvSpPr>
            <p:nvPr/>
          </p:nvSpPr>
          <p:spPr bwMode="auto">
            <a:xfrm>
              <a:off x="3696" y="196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61" name="Line 33"/>
            <p:cNvSpPr>
              <a:spLocks noChangeShapeType="1"/>
            </p:cNvSpPr>
            <p:nvPr/>
          </p:nvSpPr>
          <p:spPr bwMode="auto">
            <a:xfrm>
              <a:off x="1076" y="2566"/>
              <a:ext cx="17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62" name="Line 34"/>
            <p:cNvSpPr>
              <a:spLocks noChangeShapeType="1"/>
            </p:cNvSpPr>
            <p:nvPr/>
          </p:nvSpPr>
          <p:spPr bwMode="auto">
            <a:xfrm>
              <a:off x="1317" y="2444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63" name="Line 35"/>
            <p:cNvSpPr>
              <a:spLocks noChangeShapeType="1"/>
            </p:cNvSpPr>
            <p:nvPr/>
          </p:nvSpPr>
          <p:spPr bwMode="auto">
            <a:xfrm>
              <a:off x="1556" y="2323"/>
              <a:ext cx="19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64" name="Line 36"/>
            <p:cNvSpPr>
              <a:spLocks noChangeShapeType="1"/>
            </p:cNvSpPr>
            <p:nvPr/>
          </p:nvSpPr>
          <p:spPr bwMode="auto">
            <a:xfrm>
              <a:off x="3456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65" name="Text Box 37"/>
            <p:cNvSpPr txBox="1">
              <a:spLocks noChangeArrowheads="1"/>
            </p:cNvSpPr>
            <p:nvPr/>
          </p:nvSpPr>
          <p:spPr bwMode="auto">
            <a:xfrm>
              <a:off x="1556" y="293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I</a:t>
              </a:r>
            </a:p>
          </p:txBody>
        </p:sp>
        <p:sp>
          <p:nvSpPr>
            <p:cNvPr id="201766" name="Text Box 38"/>
            <p:cNvSpPr txBox="1">
              <a:spLocks noChangeArrowheads="1"/>
            </p:cNvSpPr>
            <p:nvPr/>
          </p:nvSpPr>
          <p:spPr bwMode="auto">
            <a:xfrm>
              <a:off x="3415" y="293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II</a:t>
              </a:r>
            </a:p>
          </p:txBody>
        </p:sp>
        <p:sp>
          <p:nvSpPr>
            <p:cNvPr id="201767" name="Rectangle 39"/>
            <p:cNvSpPr>
              <a:spLocks noChangeArrowheads="1"/>
            </p:cNvSpPr>
            <p:nvPr/>
          </p:nvSpPr>
          <p:spPr bwMode="auto">
            <a:xfrm>
              <a:off x="960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68" name="Rectangle 40"/>
            <p:cNvSpPr>
              <a:spLocks noChangeArrowheads="1"/>
            </p:cNvSpPr>
            <p:nvPr/>
          </p:nvSpPr>
          <p:spPr bwMode="auto">
            <a:xfrm>
              <a:off x="1146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69" name="Rectangle 41"/>
            <p:cNvSpPr>
              <a:spLocks noChangeArrowheads="1"/>
            </p:cNvSpPr>
            <p:nvPr/>
          </p:nvSpPr>
          <p:spPr bwMode="auto">
            <a:xfrm>
              <a:off x="1327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0" name="Rectangle 42"/>
            <p:cNvSpPr>
              <a:spLocks noChangeArrowheads="1"/>
            </p:cNvSpPr>
            <p:nvPr/>
          </p:nvSpPr>
          <p:spPr bwMode="auto">
            <a:xfrm>
              <a:off x="1509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1" name="Rectangle 43"/>
            <p:cNvSpPr>
              <a:spLocks noChangeArrowheads="1"/>
            </p:cNvSpPr>
            <p:nvPr/>
          </p:nvSpPr>
          <p:spPr bwMode="auto">
            <a:xfrm>
              <a:off x="1690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2" name="Rectangle 44"/>
            <p:cNvSpPr>
              <a:spLocks noChangeArrowheads="1"/>
            </p:cNvSpPr>
            <p:nvPr/>
          </p:nvSpPr>
          <p:spPr bwMode="auto">
            <a:xfrm>
              <a:off x="1872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3" name="Rectangle 45"/>
            <p:cNvSpPr>
              <a:spLocks noChangeArrowheads="1"/>
            </p:cNvSpPr>
            <p:nvPr/>
          </p:nvSpPr>
          <p:spPr bwMode="auto">
            <a:xfrm>
              <a:off x="2008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4" name="Rectangle 46"/>
            <p:cNvSpPr>
              <a:spLocks noChangeArrowheads="1"/>
            </p:cNvSpPr>
            <p:nvPr/>
          </p:nvSpPr>
          <p:spPr bwMode="auto">
            <a:xfrm>
              <a:off x="2189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5" name="Rectangle 47"/>
            <p:cNvSpPr>
              <a:spLocks noChangeArrowheads="1"/>
            </p:cNvSpPr>
            <p:nvPr/>
          </p:nvSpPr>
          <p:spPr bwMode="auto">
            <a:xfrm>
              <a:off x="2755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6" name="Rectangle 48"/>
            <p:cNvSpPr>
              <a:spLocks noChangeArrowheads="1"/>
            </p:cNvSpPr>
            <p:nvPr/>
          </p:nvSpPr>
          <p:spPr bwMode="auto">
            <a:xfrm>
              <a:off x="2941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7" name="Rectangle 49"/>
            <p:cNvSpPr>
              <a:spLocks noChangeArrowheads="1"/>
            </p:cNvSpPr>
            <p:nvPr/>
          </p:nvSpPr>
          <p:spPr bwMode="auto">
            <a:xfrm>
              <a:off x="3122" y="3696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8" name="Rectangle 50"/>
            <p:cNvSpPr>
              <a:spLocks noChangeArrowheads="1"/>
            </p:cNvSpPr>
            <p:nvPr/>
          </p:nvSpPr>
          <p:spPr bwMode="auto">
            <a:xfrm>
              <a:off x="3304" y="3696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9" name="Rectangle 51"/>
            <p:cNvSpPr>
              <a:spLocks noChangeArrowheads="1"/>
            </p:cNvSpPr>
            <p:nvPr/>
          </p:nvSpPr>
          <p:spPr bwMode="auto">
            <a:xfrm>
              <a:off x="3485" y="3696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80" name="Rectangle 52"/>
            <p:cNvSpPr>
              <a:spLocks noChangeArrowheads="1"/>
            </p:cNvSpPr>
            <p:nvPr/>
          </p:nvSpPr>
          <p:spPr bwMode="auto">
            <a:xfrm>
              <a:off x="3667" y="3696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81" name="Rectangle 53"/>
            <p:cNvSpPr>
              <a:spLocks noChangeArrowheads="1"/>
            </p:cNvSpPr>
            <p:nvPr/>
          </p:nvSpPr>
          <p:spPr bwMode="auto">
            <a:xfrm>
              <a:off x="3803" y="3696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82" name="Rectangle 54"/>
            <p:cNvSpPr>
              <a:spLocks noChangeArrowheads="1"/>
            </p:cNvSpPr>
            <p:nvPr/>
          </p:nvSpPr>
          <p:spPr bwMode="auto">
            <a:xfrm>
              <a:off x="3984" y="3696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83" name="Text Box 55"/>
            <p:cNvSpPr txBox="1">
              <a:spLocks noChangeArrowheads="1"/>
            </p:cNvSpPr>
            <p:nvPr/>
          </p:nvSpPr>
          <p:spPr bwMode="auto">
            <a:xfrm>
              <a:off x="957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</a:p>
          </p:txBody>
        </p:sp>
        <p:sp>
          <p:nvSpPr>
            <p:cNvPr id="201784" name="Text Box 56"/>
            <p:cNvSpPr txBox="1">
              <a:spLocks noChangeArrowheads="1"/>
            </p:cNvSpPr>
            <p:nvPr/>
          </p:nvSpPr>
          <p:spPr bwMode="auto">
            <a:xfrm>
              <a:off x="1184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201785" name="Text Box 57"/>
            <p:cNvSpPr txBox="1">
              <a:spLocks noChangeArrowheads="1"/>
            </p:cNvSpPr>
            <p:nvPr/>
          </p:nvSpPr>
          <p:spPr bwMode="auto">
            <a:xfrm>
              <a:off x="1411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  <p:graphicFrame>
          <p:nvGraphicFramePr>
            <p:cNvPr id="201786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6780683"/>
                </p:ext>
              </p:extLst>
            </p:nvPr>
          </p:nvGraphicFramePr>
          <p:xfrm>
            <a:off x="1913" y="2683"/>
            <a:ext cx="22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78" name="Equation" r:id="rId3" imgW="190440" imgH="253800" progId="Equation.3">
                    <p:embed/>
                  </p:oleObj>
                </mc:Choice>
                <mc:Fallback>
                  <p:oleObj name="Equation" r:id="rId3" imgW="190440" imgH="25380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2683"/>
                          <a:ext cx="220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87" name="Text Box 59"/>
            <p:cNvSpPr txBox="1">
              <a:spLocks noChangeArrowheads="1"/>
            </p:cNvSpPr>
            <p:nvPr/>
          </p:nvSpPr>
          <p:spPr bwMode="auto">
            <a:xfrm>
              <a:off x="2817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</a:p>
          </p:txBody>
        </p:sp>
        <p:sp>
          <p:nvSpPr>
            <p:cNvPr id="201788" name="Text Box 60"/>
            <p:cNvSpPr txBox="1">
              <a:spLocks noChangeArrowheads="1"/>
            </p:cNvSpPr>
            <p:nvPr/>
          </p:nvSpPr>
          <p:spPr bwMode="auto">
            <a:xfrm>
              <a:off x="3089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201789" name="Text Box 61"/>
            <p:cNvSpPr txBox="1">
              <a:spLocks noChangeArrowheads="1"/>
            </p:cNvSpPr>
            <p:nvPr/>
          </p:nvSpPr>
          <p:spPr bwMode="auto">
            <a:xfrm>
              <a:off x="3361" y="2683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  <p:graphicFrame>
          <p:nvGraphicFramePr>
            <p:cNvPr id="201790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2346073"/>
                </p:ext>
              </p:extLst>
            </p:nvPr>
          </p:nvGraphicFramePr>
          <p:xfrm>
            <a:off x="3603" y="2683"/>
            <a:ext cx="21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79" name="Equation" r:id="rId5" imgW="190440" imgH="253800" progId="Equation.3">
                    <p:embed/>
                  </p:oleObj>
                </mc:Choice>
                <mc:Fallback>
                  <p:oleObj name="Equation" r:id="rId5" imgW="190440" imgH="2538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3" y="2683"/>
                          <a:ext cx="219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91" name="Text Box 63"/>
            <p:cNvSpPr txBox="1">
              <a:spLocks noChangeArrowheads="1"/>
            </p:cNvSpPr>
            <p:nvPr/>
          </p:nvSpPr>
          <p:spPr bwMode="auto">
            <a:xfrm>
              <a:off x="986" y="1536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</a:p>
          </p:txBody>
        </p:sp>
        <p:sp>
          <p:nvSpPr>
            <p:cNvPr id="201792" name="Text Box 64"/>
            <p:cNvSpPr txBox="1">
              <a:spLocks noChangeArrowheads="1"/>
            </p:cNvSpPr>
            <p:nvPr/>
          </p:nvSpPr>
          <p:spPr bwMode="auto">
            <a:xfrm>
              <a:off x="1213" y="1536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201793" name="Text Box 65"/>
            <p:cNvSpPr txBox="1">
              <a:spLocks noChangeArrowheads="1"/>
            </p:cNvSpPr>
            <p:nvPr/>
          </p:nvSpPr>
          <p:spPr bwMode="auto">
            <a:xfrm>
              <a:off x="1440" y="1536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  <p:sp>
          <p:nvSpPr>
            <p:cNvPr id="201794" name="Text Box 66"/>
            <p:cNvSpPr txBox="1">
              <a:spLocks noChangeArrowheads="1"/>
            </p:cNvSpPr>
            <p:nvPr/>
          </p:nvSpPr>
          <p:spPr bwMode="auto">
            <a:xfrm>
              <a:off x="1893" y="1536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D</a:t>
              </a:r>
            </a:p>
          </p:txBody>
        </p:sp>
        <p:sp>
          <p:nvSpPr>
            <p:cNvPr id="201795" name="AutoShape 67"/>
            <p:cNvSpPr>
              <a:spLocks/>
            </p:cNvSpPr>
            <p:nvPr/>
          </p:nvSpPr>
          <p:spPr bwMode="auto">
            <a:xfrm rot="5400000">
              <a:off x="1489" y="1055"/>
              <a:ext cx="91" cy="862"/>
            </a:xfrm>
            <a:prstGeom prst="leftBracket">
              <a:avLst>
                <a:gd name="adj" fmla="val 7893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96" name="AutoShape 68"/>
            <p:cNvSpPr>
              <a:spLocks/>
            </p:cNvSpPr>
            <p:nvPr/>
          </p:nvSpPr>
          <p:spPr bwMode="auto">
            <a:xfrm rot="16200000">
              <a:off x="2544" y="2411"/>
              <a:ext cx="45" cy="3220"/>
            </a:xfrm>
            <a:prstGeom prst="leftBracket">
              <a:avLst>
                <a:gd name="adj" fmla="val 5962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zh-CN" sz="1800"/>
            </a:p>
          </p:txBody>
        </p:sp>
        <p:grpSp>
          <p:nvGrpSpPr>
            <p:cNvPr id="201797" name="Group 69"/>
            <p:cNvGrpSpPr>
              <a:grpSpLocks/>
            </p:cNvGrpSpPr>
            <p:nvPr/>
          </p:nvGrpSpPr>
          <p:grpSpPr bwMode="auto">
            <a:xfrm>
              <a:off x="3120" y="1776"/>
              <a:ext cx="317" cy="363"/>
              <a:chOff x="1020" y="1706"/>
              <a:chExt cx="317" cy="363"/>
            </a:xfrm>
          </p:grpSpPr>
          <p:sp>
            <p:nvSpPr>
              <p:cNvPr id="201798" name="Rectangle 70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799" name="Oval 71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1800" name="Line 72"/>
            <p:cNvSpPr>
              <a:spLocks noChangeShapeType="1"/>
            </p:cNvSpPr>
            <p:nvPr/>
          </p:nvSpPr>
          <p:spPr bwMode="auto">
            <a:xfrm>
              <a:off x="2016" y="1968"/>
              <a:ext cx="1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01" name="Oval 73"/>
            <p:cNvSpPr>
              <a:spLocks noChangeArrowheads="1"/>
            </p:cNvSpPr>
            <p:nvPr/>
          </p:nvSpPr>
          <p:spPr bwMode="auto">
            <a:xfrm>
              <a:off x="1968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802" name="Oval 74"/>
            <p:cNvSpPr>
              <a:spLocks noChangeArrowheads="1"/>
            </p:cNvSpPr>
            <p:nvPr/>
          </p:nvSpPr>
          <p:spPr bwMode="auto">
            <a:xfrm>
              <a:off x="1488" y="225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803" name="Oval 75"/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804" name="Oval 76"/>
            <p:cNvSpPr>
              <a:spLocks noChangeArrowheads="1"/>
            </p:cNvSpPr>
            <p:nvPr/>
          </p:nvSpPr>
          <p:spPr bwMode="auto">
            <a:xfrm>
              <a:off x="1008" y="25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1824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32</a:t>
            </a:r>
            <a:r>
              <a:rPr lang="zh-CN" altLang="en-US" sz="36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F16-6FCA-41B0-83E4-E5F9FEADED24}" type="slidenum">
              <a:rPr lang="en-US" altLang="zh-CN">
                <a:solidFill>
                  <a:schemeClr val="tx1"/>
                </a:solidFill>
              </a:rPr>
              <a:pPr/>
              <a:t>36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229600" cy="41148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有多个使能端的译码器件</a:t>
            </a:r>
            <a:r>
              <a:rPr lang="en-US" altLang="zh-CN" dirty="0"/>
              <a:t>——</a:t>
            </a:r>
            <a:r>
              <a:rPr lang="zh-CN" altLang="en-US" dirty="0"/>
              <a:t>典型器件</a:t>
            </a:r>
          </a:p>
          <a:p>
            <a:pPr lvl="1"/>
            <a:r>
              <a:rPr lang="zh-CN" altLang="en-US" b="1" dirty="0"/>
              <a:t>器件一： </a:t>
            </a:r>
            <a:r>
              <a:rPr lang="en-US" altLang="zh-CN" b="1" dirty="0"/>
              <a:t>74LS</a:t>
            </a:r>
            <a:r>
              <a:rPr lang="zh-CN" altLang="en-US" b="1" dirty="0"/>
              <a:t>（</a:t>
            </a:r>
            <a:r>
              <a:rPr lang="en-US" altLang="zh-CN" b="1" dirty="0"/>
              <a:t>HCT</a:t>
            </a:r>
            <a:r>
              <a:rPr lang="zh-CN" altLang="en-US" b="1" dirty="0"/>
              <a:t>，</a:t>
            </a:r>
            <a:r>
              <a:rPr lang="en-US" altLang="zh-CN" b="1" dirty="0"/>
              <a:t>HC</a:t>
            </a:r>
            <a:r>
              <a:rPr lang="zh-CN" altLang="en-US" b="1" dirty="0"/>
              <a:t>）</a:t>
            </a:r>
            <a:r>
              <a:rPr lang="en-US" altLang="zh-CN" b="1" dirty="0"/>
              <a:t>139  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/>
              <a:t>           </a:t>
            </a:r>
            <a:r>
              <a:rPr lang="zh-CN" altLang="en-US" sz="2400" dirty="0"/>
              <a:t>功能：双</a:t>
            </a:r>
            <a:r>
              <a:rPr lang="en-US" altLang="zh-CN" sz="2400" dirty="0"/>
              <a:t>2-4</a:t>
            </a:r>
            <a:r>
              <a:rPr lang="zh-CN" altLang="en-US" sz="2400" dirty="0"/>
              <a:t>译码器</a:t>
            </a:r>
          </a:p>
          <a:p>
            <a:pPr lvl="1"/>
            <a:r>
              <a:rPr lang="zh-CN" altLang="en-US" b="1" dirty="0"/>
              <a:t>器件二：</a:t>
            </a:r>
            <a:r>
              <a:rPr lang="en-US" altLang="zh-CN" b="1" dirty="0"/>
              <a:t>74LS</a:t>
            </a:r>
            <a:r>
              <a:rPr lang="zh-CN" altLang="en-US" b="1" dirty="0"/>
              <a:t>（</a:t>
            </a:r>
            <a:r>
              <a:rPr lang="en-US" altLang="zh-CN" b="1" dirty="0"/>
              <a:t>HCT</a:t>
            </a:r>
            <a:r>
              <a:rPr lang="zh-CN" altLang="en-US" b="1" dirty="0"/>
              <a:t>，</a:t>
            </a:r>
            <a:r>
              <a:rPr lang="en-US" altLang="zh-CN" b="1" dirty="0"/>
              <a:t>HC</a:t>
            </a:r>
            <a:r>
              <a:rPr lang="zh-CN" altLang="en-US" b="1" dirty="0"/>
              <a:t>）</a:t>
            </a:r>
            <a:r>
              <a:rPr lang="en-US" altLang="zh-CN" b="1" dirty="0"/>
              <a:t>138</a:t>
            </a:r>
            <a:endParaRPr lang="zh-CN" altLang="en-US" b="1" dirty="0"/>
          </a:p>
          <a:p>
            <a:pPr>
              <a:buFont typeface="Wingdings" pitchFamily="2" charset="2"/>
              <a:buNone/>
            </a:pPr>
            <a:r>
              <a:rPr lang="zh-CN" altLang="en-US" sz="2400" b="1" dirty="0"/>
              <a:t>                功能： </a:t>
            </a:r>
            <a:r>
              <a:rPr lang="en-US" altLang="zh-CN" sz="2400" b="1" dirty="0"/>
              <a:t>3-8  </a:t>
            </a:r>
            <a:r>
              <a:rPr lang="zh-CN" altLang="en-US" sz="2400" b="1" dirty="0"/>
              <a:t>译码器（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个使能端）</a:t>
            </a:r>
          </a:p>
          <a:p>
            <a:pPr lvl="1"/>
            <a:r>
              <a:rPr lang="zh-CN" altLang="en-US" b="1" dirty="0"/>
              <a:t>器件三：</a:t>
            </a:r>
            <a:r>
              <a:rPr lang="en-US" altLang="zh-CN" b="1" dirty="0"/>
              <a:t>74 LS</a:t>
            </a:r>
            <a:r>
              <a:rPr lang="zh-CN" altLang="en-US" b="1" dirty="0"/>
              <a:t>（</a:t>
            </a:r>
            <a:r>
              <a:rPr lang="en-US" altLang="zh-CN" b="1" dirty="0"/>
              <a:t>HCT</a:t>
            </a:r>
            <a:r>
              <a:rPr lang="zh-CN" altLang="en-US" b="1" dirty="0"/>
              <a:t>，</a:t>
            </a:r>
            <a:r>
              <a:rPr lang="en-US" altLang="zh-CN" b="1" dirty="0"/>
              <a:t>HC</a:t>
            </a:r>
            <a:r>
              <a:rPr lang="zh-CN" altLang="en-US" b="1" dirty="0"/>
              <a:t>）</a:t>
            </a:r>
            <a:r>
              <a:rPr lang="en-US" altLang="zh-CN" b="1" dirty="0"/>
              <a:t>154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/>
              <a:t>                功能：</a:t>
            </a:r>
            <a:r>
              <a:rPr lang="en-US" altLang="zh-CN" sz="2400" b="1" dirty="0"/>
              <a:t>4-16 </a:t>
            </a:r>
            <a:r>
              <a:rPr lang="zh-CN" altLang="en-US" sz="2400" b="1" dirty="0"/>
              <a:t>译码器（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个使能端）</a:t>
            </a:r>
          </a:p>
          <a:p>
            <a:pPr>
              <a:buFont typeface="Wingdings" pitchFamily="2" charset="2"/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70155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045916F-C574-4A8F-A0FD-CE6A1AC6921A}" type="slidenum">
              <a:rPr lang="en-US" altLang="zh-CN">
                <a:solidFill>
                  <a:schemeClr val="tx1"/>
                </a:solidFill>
              </a:rPr>
              <a:pPr/>
              <a:t>37</a:t>
            </a:fld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203778" name="Picture 2" descr="4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4E8DE7-1B2E-4E66-A052-56D8D6DA4CDF}"/>
              </a:ext>
            </a:extLst>
          </p:cNvPr>
          <p:cNvSpPr txBox="1"/>
          <p:nvPr/>
        </p:nvSpPr>
        <p:spPr>
          <a:xfrm>
            <a:off x="251520" y="7099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74LS138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75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33</a:t>
            </a:r>
            <a:r>
              <a:rPr lang="zh-CN" altLang="en-US" sz="3600"/>
              <a:t>）</a:t>
            </a:r>
          </a:p>
        </p:txBody>
      </p:sp>
      <p:sp>
        <p:nvSpPr>
          <p:cNvPr id="1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2554-7289-419C-A139-D09AFC198DAC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05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zh-CN" altLang="en-US" dirty="0"/>
              <a:t>用作扩展：</a:t>
            </a:r>
            <a:r>
              <a:rPr lang="zh-CN" altLang="en-US" sz="2400" dirty="0"/>
              <a:t>具有多个使能端的</a:t>
            </a:r>
            <a:r>
              <a:rPr lang="en-US" altLang="zh-CN" sz="2400" dirty="0"/>
              <a:t>3-8</a:t>
            </a:r>
            <a:r>
              <a:rPr lang="zh-CN" altLang="en-US" sz="2400" dirty="0"/>
              <a:t>译码器扩展为</a:t>
            </a:r>
            <a:r>
              <a:rPr lang="en-US" altLang="zh-CN" sz="2400" dirty="0"/>
              <a:t>4-16</a:t>
            </a:r>
            <a:r>
              <a:rPr lang="zh-CN" altLang="en-US" sz="2400" dirty="0"/>
              <a:t>译码器</a:t>
            </a: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2567384" y="4241797"/>
            <a:ext cx="2452687" cy="2066923"/>
            <a:chOff x="1053" y="2672"/>
            <a:chExt cx="1545" cy="1302"/>
          </a:xfrm>
        </p:grpSpPr>
        <p:sp>
          <p:nvSpPr>
            <p:cNvPr id="205829" name="Rectangle 5"/>
            <p:cNvSpPr>
              <a:spLocks noChangeArrowheads="1"/>
            </p:cNvSpPr>
            <p:nvPr/>
          </p:nvSpPr>
          <p:spPr bwMode="auto">
            <a:xfrm>
              <a:off x="1056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30" name="Rectangle 6"/>
            <p:cNvSpPr>
              <a:spLocks noChangeArrowheads="1"/>
            </p:cNvSpPr>
            <p:nvPr/>
          </p:nvSpPr>
          <p:spPr bwMode="auto">
            <a:xfrm>
              <a:off x="1242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31" name="Rectangle 7"/>
            <p:cNvSpPr>
              <a:spLocks noChangeArrowheads="1"/>
            </p:cNvSpPr>
            <p:nvPr/>
          </p:nvSpPr>
          <p:spPr bwMode="auto">
            <a:xfrm>
              <a:off x="1423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32" name="Rectangle 8"/>
            <p:cNvSpPr>
              <a:spLocks noChangeArrowheads="1"/>
            </p:cNvSpPr>
            <p:nvPr/>
          </p:nvSpPr>
          <p:spPr bwMode="auto">
            <a:xfrm>
              <a:off x="1605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33" name="Rectangle 9"/>
            <p:cNvSpPr>
              <a:spLocks noChangeArrowheads="1"/>
            </p:cNvSpPr>
            <p:nvPr/>
          </p:nvSpPr>
          <p:spPr bwMode="auto">
            <a:xfrm>
              <a:off x="1786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34" name="Rectangle 10"/>
            <p:cNvSpPr>
              <a:spLocks noChangeArrowheads="1"/>
            </p:cNvSpPr>
            <p:nvPr/>
          </p:nvSpPr>
          <p:spPr bwMode="auto">
            <a:xfrm>
              <a:off x="1968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35" name="Rectangle 11"/>
            <p:cNvSpPr>
              <a:spLocks noChangeArrowheads="1"/>
            </p:cNvSpPr>
            <p:nvPr/>
          </p:nvSpPr>
          <p:spPr bwMode="auto">
            <a:xfrm>
              <a:off x="2104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36" name="Rectangle 12"/>
            <p:cNvSpPr>
              <a:spLocks noChangeArrowheads="1"/>
            </p:cNvSpPr>
            <p:nvPr/>
          </p:nvSpPr>
          <p:spPr bwMode="auto">
            <a:xfrm>
              <a:off x="2285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37" name="Text Box 13"/>
            <p:cNvSpPr txBox="1">
              <a:spLocks noChangeArrowheads="1"/>
            </p:cNvSpPr>
            <p:nvPr/>
          </p:nvSpPr>
          <p:spPr bwMode="auto">
            <a:xfrm>
              <a:off x="1053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</a:p>
          </p:txBody>
        </p:sp>
        <p:sp>
          <p:nvSpPr>
            <p:cNvPr id="205838" name="Text Box 14"/>
            <p:cNvSpPr txBox="1">
              <a:spLocks noChangeArrowheads="1"/>
            </p:cNvSpPr>
            <p:nvPr/>
          </p:nvSpPr>
          <p:spPr bwMode="auto">
            <a:xfrm>
              <a:off x="1280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1507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  <p:graphicFrame>
          <p:nvGraphicFramePr>
            <p:cNvPr id="20584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8964787"/>
                </p:ext>
              </p:extLst>
            </p:nvPr>
          </p:nvGraphicFramePr>
          <p:xfrm>
            <a:off x="1756" y="2672"/>
            <a:ext cx="20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02" name="公式" r:id="rId3" imgW="177480" imgH="228600" progId="Equation.3">
                    <p:embed/>
                  </p:oleObj>
                </mc:Choice>
                <mc:Fallback>
                  <p:oleObj name="公式" r:id="rId3" imgW="177480" imgH="228600" progId="Equation.3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2672"/>
                          <a:ext cx="205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4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3742840"/>
                </p:ext>
              </p:extLst>
            </p:nvPr>
          </p:nvGraphicFramePr>
          <p:xfrm>
            <a:off x="2014" y="2713"/>
            <a:ext cx="29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03" name="公式" r:id="rId5" imgW="253800" imgH="228600" progId="Equation.3">
                    <p:embed/>
                  </p:oleObj>
                </mc:Choice>
                <mc:Fallback>
                  <p:oleObj name="公式" r:id="rId5" imgW="253800" imgH="228600" progId="Equation.3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4" y="2713"/>
                          <a:ext cx="294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4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554815"/>
                </p:ext>
              </p:extLst>
            </p:nvPr>
          </p:nvGraphicFramePr>
          <p:xfrm>
            <a:off x="2280" y="2713"/>
            <a:ext cx="30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04" name="公式" r:id="rId7" imgW="266400" imgH="228600" progId="Equation.3">
                    <p:embed/>
                  </p:oleObj>
                </mc:Choice>
                <mc:Fallback>
                  <p:oleObj name="公式" r:id="rId7" imgW="266400" imgH="228600" progId="Equation.3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2713"/>
                          <a:ext cx="308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43" name="Rectangle 19"/>
            <p:cNvSpPr>
              <a:spLocks noChangeArrowheads="1"/>
            </p:cNvSpPr>
            <p:nvPr/>
          </p:nvSpPr>
          <p:spPr bwMode="auto">
            <a:xfrm>
              <a:off x="1056" y="2700"/>
              <a:ext cx="1498" cy="9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>
              <a:off x="1175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>
              <a:off x="1355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6" name="Line 22"/>
            <p:cNvSpPr>
              <a:spLocks noChangeShapeType="1"/>
            </p:cNvSpPr>
            <p:nvPr/>
          </p:nvSpPr>
          <p:spPr bwMode="auto">
            <a:xfrm>
              <a:off x="1535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7" name="Line 23"/>
            <p:cNvSpPr>
              <a:spLocks noChangeShapeType="1"/>
            </p:cNvSpPr>
            <p:nvPr/>
          </p:nvSpPr>
          <p:spPr bwMode="auto">
            <a:xfrm>
              <a:off x="171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8" name="Line 24"/>
            <p:cNvSpPr>
              <a:spLocks noChangeShapeType="1"/>
            </p:cNvSpPr>
            <p:nvPr/>
          </p:nvSpPr>
          <p:spPr bwMode="auto">
            <a:xfrm>
              <a:off x="189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9" name="Line 25"/>
            <p:cNvSpPr>
              <a:spLocks noChangeShapeType="1"/>
            </p:cNvSpPr>
            <p:nvPr/>
          </p:nvSpPr>
          <p:spPr bwMode="auto">
            <a:xfrm>
              <a:off x="207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0" name="Line 26"/>
            <p:cNvSpPr>
              <a:spLocks noChangeShapeType="1"/>
            </p:cNvSpPr>
            <p:nvPr/>
          </p:nvSpPr>
          <p:spPr bwMode="auto">
            <a:xfrm>
              <a:off x="225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1" name="Line 27"/>
            <p:cNvSpPr>
              <a:spLocks noChangeShapeType="1"/>
            </p:cNvSpPr>
            <p:nvPr/>
          </p:nvSpPr>
          <p:spPr bwMode="auto">
            <a:xfrm>
              <a:off x="243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2" name="Text Box 28"/>
            <p:cNvSpPr txBox="1">
              <a:spLocks noChangeArrowheads="1"/>
            </p:cNvSpPr>
            <p:nvPr/>
          </p:nvSpPr>
          <p:spPr bwMode="auto">
            <a:xfrm>
              <a:off x="1655" y="2943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I</a:t>
              </a:r>
            </a:p>
          </p:txBody>
        </p:sp>
      </p:grpSp>
      <p:grpSp>
        <p:nvGrpSpPr>
          <p:cNvPr id="205853" name="Group 29"/>
          <p:cNvGrpSpPr>
            <a:grpSpLocks/>
          </p:cNvGrpSpPr>
          <p:nvPr/>
        </p:nvGrpSpPr>
        <p:grpSpPr bwMode="auto">
          <a:xfrm>
            <a:off x="5426471" y="4241797"/>
            <a:ext cx="2601913" cy="2066923"/>
            <a:chOff x="2854" y="2672"/>
            <a:chExt cx="1639" cy="1302"/>
          </a:xfrm>
        </p:grpSpPr>
        <p:sp>
          <p:nvSpPr>
            <p:cNvPr id="205854" name="Rectangle 30"/>
            <p:cNvSpPr>
              <a:spLocks noChangeArrowheads="1"/>
            </p:cNvSpPr>
            <p:nvPr/>
          </p:nvSpPr>
          <p:spPr bwMode="auto">
            <a:xfrm>
              <a:off x="2874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55" name="Rectangle 31"/>
            <p:cNvSpPr>
              <a:spLocks noChangeArrowheads="1"/>
            </p:cNvSpPr>
            <p:nvPr/>
          </p:nvSpPr>
          <p:spPr bwMode="auto">
            <a:xfrm>
              <a:off x="3060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56" name="Rectangle 32"/>
            <p:cNvSpPr>
              <a:spLocks noChangeArrowheads="1"/>
            </p:cNvSpPr>
            <p:nvPr/>
          </p:nvSpPr>
          <p:spPr bwMode="auto">
            <a:xfrm>
              <a:off x="3241" y="3743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57" name="Rectangle 33"/>
            <p:cNvSpPr>
              <a:spLocks noChangeArrowheads="1"/>
            </p:cNvSpPr>
            <p:nvPr/>
          </p:nvSpPr>
          <p:spPr bwMode="auto">
            <a:xfrm>
              <a:off x="3423" y="3743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58" name="Rectangle 34"/>
            <p:cNvSpPr>
              <a:spLocks noChangeArrowheads="1"/>
            </p:cNvSpPr>
            <p:nvPr/>
          </p:nvSpPr>
          <p:spPr bwMode="auto">
            <a:xfrm>
              <a:off x="3604" y="3743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59" name="Rectangle 35"/>
            <p:cNvSpPr>
              <a:spLocks noChangeArrowheads="1"/>
            </p:cNvSpPr>
            <p:nvPr/>
          </p:nvSpPr>
          <p:spPr bwMode="auto">
            <a:xfrm>
              <a:off x="3786" y="3743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60" name="Rectangle 36"/>
            <p:cNvSpPr>
              <a:spLocks noChangeArrowheads="1"/>
            </p:cNvSpPr>
            <p:nvPr/>
          </p:nvSpPr>
          <p:spPr bwMode="auto">
            <a:xfrm>
              <a:off x="3951" y="3743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61" name="Rectangle 37"/>
            <p:cNvSpPr>
              <a:spLocks noChangeArrowheads="1"/>
            </p:cNvSpPr>
            <p:nvPr/>
          </p:nvSpPr>
          <p:spPr bwMode="auto">
            <a:xfrm>
              <a:off x="4132" y="3743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62" name="Text Box 38"/>
            <p:cNvSpPr txBox="1">
              <a:spLocks noChangeArrowheads="1"/>
            </p:cNvSpPr>
            <p:nvPr/>
          </p:nvSpPr>
          <p:spPr bwMode="auto">
            <a:xfrm>
              <a:off x="2913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</a:p>
          </p:txBody>
        </p:sp>
        <p:sp>
          <p:nvSpPr>
            <p:cNvPr id="205863" name="Text Box 39"/>
            <p:cNvSpPr txBox="1">
              <a:spLocks noChangeArrowheads="1"/>
            </p:cNvSpPr>
            <p:nvPr/>
          </p:nvSpPr>
          <p:spPr bwMode="auto">
            <a:xfrm>
              <a:off x="3185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205864" name="Text Box 40"/>
            <p:cNvSpPr txBox="1">
              <a:spLocks noChangeArrowheads="1"/>
            </p:cNvSpPr>
            <p:nvPr/>
          </p:nvSpPr>
          <p:spPr bwMode="auto">
            <a:xfrm>
              <a:off x="3457" y="2683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  <p:graphicFrame>
          <p:nvGraphicFramePr>
            <p:cNvPr id="205865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793930"/>
                </p:ext>
              </p:extLst>
            </p:nvPr>
          </p:nvGraphicFramePr>
          <p:xfrm>
            <a:off x="3706" y="2672"/>
            <a:ext cx="20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05" name="公式" r:id="rId9" imgW="177480" imgH="228600" progId="Equation.3">
                    <p:embed/>
                  </p:oleObj>
                </mc:Choice>
                <mc:Fallback>
                  <p:oleObj name="公式" r:id="rId9" imgW="177480" imgH="228600" progId="Equation.3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6" y="2672"/>
                          <a:ext cx="205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6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5036514"/>
                </p:ext>
              </p:extLst>
            </p:nvPr>
          </p:nvGraphicFramePr>
          <p:xfrm>
            <a:off x="3920" y="2713"/>
            <a:ext cx="29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06" name="公式" r:id="rId11" imgW="253800" imgH="228600" progId="Equation.3">
                    <p:embed/>
                  </p:oleObj>
                </mc:Choice>
                <mc:Fallback>
                  <p:oleObj name="公式" r:id="rId11" imgW="253800" imgH="228600" progId="Equation.3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2713"/>
                          <a:ext cx="294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6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1486696"/>
                </p:ext>
              </p:extLst>
            </p:nvPr>
          </p:nvGraphicFramePr>
          <p:xfrm>
            <a:off x="4185" y="2699"/>
            <a:ext cx="3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07" name="公式" r:id="rId13" imgW="266400" imgH="228600" progId="Equation.3">
                    <p:embed/>
                  </p:oleObj>
                </mc:Choice>
                <mc:Fallback>
                  <p:oleObj name="公式" r:id="rId13" imgW="266400" imgH="228600" progId="Equation.3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2699"/>
                          <a:ext cx="30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68" name="Rectangle 44"/>
            <p:cNvSpPr>
              <a:spLocks noChangeArrowheads="1"/>
            </p:cNvSpPr>
            <p:nvPr/>
          </p:nvSpPr>
          <p:spPr bwMode="auto">
            <a:xfrm>
              <a:off x="2854" y="2700"/>
              <a:ext cx="1559" cy="9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97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315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33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2" name="Line 48"/>
            <p:cNvSpPr>
              <a:spLocks noChangeShapeType="1"/>
            </p:cNvSpPr>
            <p:nvPr/>
          </p:nvSpPr>
          <p:spPr bwMode="auto">
            <a:xfrm>
              <a:off x="351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3" name="Line 49"/>
            <p:cNvSpPr>
              <a:spLocks noChangeShapeType="1"/>
            </p:cNvSpPr>
            <p:nvPr/>
          </p:nvSpPr>
          <p:spPr bwMode="auto">
            <a:xfrm>
              <a:off x="369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387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4053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>
              <a:off x="4233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7" name="Text Box 53"/>
            <p:cNvSpPr txBox="1">
              <a:spLocks noChangeArrowheads="1"/>
            </p:cNvSpPr>
            <p:nvPr/>
          </p:nvSpPr>
          <p:spPr bwMode="auto">
            <a:xfrm>
              <a:off x="3514" y="2943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II</a:t>
              </a:r>
            </a:p>
          </p:txBody>
        </p:sp>
      </p:grpSp>
      <p:grpSp>
        <p:nvGrpSpPr>
          <p:cNvPr id="205878" name="Group 54"/>
          <p:cNvGrpSpPr>
            <a:grpSpLocks/>
          </p:cNvGrpSpPr>
          <p:nvPr/>
        </p:nvGrpSpPr>
        <p:grpSpPr bwMode="auto">
          <a:xfrm>
            <a:off x="3575446" y="3167063"/>
            <a:ext cx="647700" cy="1119187"/>
            <a:chOff x="1688" y="1995"/>
            <a:chExt cx="408" cy="705"/>
          </a:xfrm>
        </p:grpSpPr>
        <p:sp>
          <p:nvSpPr>
            <p:cNvPr id="205879" name="Line 55"/>
            <p:cNvSpPr>
              <a:spLocks noChangeShapeType="1"/>
            </p:cNvSpPr>
            <p:nvPr/>
          </p:nvSpPr>
          <p:spPr bwMode="auto">
            <a:xfrm>
              <a:off x="1894" y="2211"/>
              <a:ext cx="0" cy="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80" name="Text Box 56"/>
            <p:cNvSpPr txBox="1">
              <a:spLocks noChangeArrowheads="1"/>
            </p:cNvSpPr>
            <p:nvPr/>
          </p:nvSpPr>
          <p:spPr bwMode="auto">
            <a:xfrm>
              <a:off x="1688" y="1995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Arial"/>
                </a:rPr>
                <a:t>“</a:t>
              </a:r>
              <a:r>
                <a:rPr lang="en-US" altLang="zh-CN"/>
                <a:t>1</a:t>
              </a:r>
              <a:r>
                <a:rPr lang="en-US" altLang="zh-CN">
                  <a:latin typeface="Arial"/>
                </a:rPr>
                <a:t>”</a:t>
              </a:r>
              <a:endParaRPr lang="en-US" altLang="zh-CN"/>
            </a:p>
          </p:txBody>
        </p:sp>
      </p:grpSp>
      <p:grpSp>
        <p:nvGrpSpPr>
          <p:cNvPr id="205881" name="Group 57"/>
          <p:cNvGrpSpPr>
            <a:grpSpLocks/>
          </p:cNvGrpSpPr>
          <p:nvPr/>
        </p:nvGrpSpPr>
        <p:grpSpPr bwMode="auto">
          <a:xfrm>
            <a:off x="2567384" y="2092326"/>
            <a:ext cx="2376487" cy="1016000"/>
            <a:chOff x="1053" y="1318"/>
            <a:chExt cx="1497" cy="640"/>
          </a:xfrm>
        </p:grpSpPr>
        <p:graphicFrame>
          <p:nvGraphicFramePr>
            <p:cNvPr id="205882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3430283"/>
                </p:ext>
              </p:extLst>
            </p:nvPr>
          </p:nvGraphicFramePr>
          <p:xfrm>
            <a:off x="2233" y="1675"/>
            <a:ext cx="17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08" name="公式" r:id="rId15" imgW="152280" imgH="215640" progId="Equation.3">
                    <p:embed/>
                  </p:oleObj>
                </mc:Choice>
                <mc:Fallback>
                  <p:oleObj name="公式" r:id="rId15" imgW="152280" imgH="215640" progId="Equation.3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3" y="1675"/>
                          <a:ext cx="176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883" name="Group 59"/>
            <p:cNvGrpSpPr>
              <a:grpSpLocks/>
            </p:cNvGrpSpPr>
            <p:nvPr/>
          </p:nvGrpSpPr>
          <p:grpSpPr bwMode="auto">
            <a:xfrm>
              <a:off x="1053" y="1318"/>
              <a:ext cx="1134" cy="640"/>
              <a:chOff x="1053" y="1318"/>
              <a:chExt cx="1134" cy="640"/>
            </a:xfrm>
          </p:grpSpPr>
          <p:sp>
            <p:nvSpPr>
              <p:cNvPr id="205884" name="Text Box 60"/>
              <p:cNvSpPr txBox="1">
                <a:spLocks noChangeArrowheads="1"/>
              </p:cNvSpPr>
              <p:nvPr/>
            </p:nvSpPr>
            <p:spPr bwMode="auto">
              <a:xfrm>
                <a:off x="1960" y="1727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D</a:t>
                </a:r>
              </a:p>
            </p:txBody>
          </p:sp>
          <p:grpSp>
            <p:nvGrpSpPr>
              <p:cNvPr id="205885" name="Group 61"/>
              <p:cNvGrpSpPr>
                <a:grpSpLocks/>
              </p:cNvGrpSpPr>
              <p:nvPr/>
            </p:nvGrpSpPr>
            <p:grpSpPr bwMode="auto">
              <a:xfrm>
                <a:off x="1053" y="1318"/>
                <a:ext cx="998" cy="640"/>
                <a:chOff x="1053" y="1318"/>
                <a:chExt cx="998" cy="640"/>
              </a:xfrm>
            </p:grpSpPr>
            <p:sp>
              <p:nvSpPr>
                <p:cNvPr id="20588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474" y="1318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800" dirty="0"/>
                    <a:t>输入</a:t>
                  </a:r>
                </a:p>
              </p:txBody>
            </p:sp>
            <p:sp>
              <p:nvSpPr>
                <p:cNvPr id="20588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053" y="1727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/>
                    <a:t>A</a:t>
                  </a:r>
                </a:p>
              </p:txBody>
            </p:sp>
            <p:sp>
              <p:nvSpPr>
                <p:cNvPr id="20588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280" y="1727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/>
                    <a:t>B</a:t>
                  </a:r>
                </a:p>
              </p:txBody>
            </p:sp>
            <p:sp>
              <p:nvSpPr>
                <p:cNvPr id="20588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507" y="1727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/>
                    <a:t>C</a:t>
                  </a:r>
                </a:p>
              </p:txBody>
            </p:sp>
            <p:sp>
              <p:nvSpPr>
                <p:cNvPr id="205890" name="AutoShape 66"/>
                <p:cNvSpPr>
                  <a:spLocks/>
                </p:cNvSpPr>
                <p:nvPr/>
              </p:nvSpPr>
              <p:spPr bwMode="auto">
                <a:xfrm rot="5400000">
                  <a:off x="1574" y="1209"/>
                  <a:ext cx="91" cy="862"/>
                </a:xfrm>
                <a:prstGeom prst="leftBracket">
                  <a:avLst>
                    <a:gd name="adj" fmla="val 78938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5891" name="Text Box 67"/>
            <p:cNvSpPr txBox="1">
              <a:spLocks noChangeArrowheads="1"/>
            </p:cNvSpPr>
            <p:nvPr/>
          </p:nvSpPr>
          <p:spPr bwMode="auto">
            <a:xfrm>
              <a:off x="2142" y="1499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使能</a:t>
              </a:r>
            </a:p>
          </p:txBody>
        </p:sp>
      </p:grpSp>
      <p:grpSp>
        <p:nvGrpSpPr>
          <p:cNvPr id="205892" name="Group 68"/>
          <p:cNvGrpSpPr>
            <a:grpSpLocks/>
          </p:cNvGrpSpPr>
          <p:nvPr/>
        </p:nvGrpSpPr>
        <p:grpSpPr bwMode="auto">
          <a:xfrm>
            <a:off x="2567384" y="6346825"/>
            <a:ext cx="5111750" cy="511175"/>
            <a:chOff x="1053" y="3998"/>
            <a:chExt cx="3220" cy="322"/>
          </a:xfrm>
        </p:grpSpPr>
        <p:sp>
          <p:nvSpPr>
            <p:cNvPr id="205893" name="AutoShape 69"/>
            <p:cNvSpPr>
              <a:spLocks/>
            </p:cNvSpPr>
            <p:nvPr/>
          </p:nvSpPr>
          <p:spPr bwMode="auto">
            <a:xfrm rot="16200000">
              <a:off x="2640" y="2411"/>
              <a:ext cx="45" cy="3220"/>
            </a:xfrm>
            <a:prstGeom prst="leftBracket">
              <a:avLst>
                <a:gd name="adj" fmla="val 5962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zh-CN" sz="1800"/>
            </a:p>
          </p:txBody>
        </p:sp>
        <p:sp>
          <p:nvSpPr>
            <p:cNvPr id="205894" name="Text Box 70"/>
            <p:cNvSpPr txBox="1">
              <a:spLocks noChangeArrowheads="1"/>
            </p:cNvSpPr>
            <p:nvPr/>
          </p:nvSpPr>
          <p:spPr bwMode="auto">
            <a:xfrm>
              <a:off x="2460" y="4089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输出</a:t>
              </a:r>
            </a:p>
          </p:txBody>
        </p:sp>
      </p:grpSp>
      <p:grpSp>
        <p:nvGrpSpPr>
          <p:cNvPr id="205895" name="Group 71"/>
          <p:cNvGrpSpPr>
            <a:grpSpLocks/>
          </p:cNvGrpSpPr>
          <p:nvPr/>
        </p:nvGrpSpPr>
        <p:grpSpPr bwMode="auto">
          <a:xfrm>
            <a:off x="2699146" y="3124200"/>
            <a:ext cx="2917825" cy="1162050"/>
            <a:chOff x="1136" y="1968"/>
            <a:chExt cx="1838" cy="732"/>
          </a:xfrm>
        </p:grpSpPr>
        <p:sp>
          <p:nvSpPr>
            <p:cNvPr id="205896" name="Line 72"/>
            <p:cNvSpPr>
              <a:spLocks noChangeShapeType="1"/>
            </p:cNvSpPr>
            <p:nvPr/>
          </p:nvSpPr>
          <p:spPr bwMode="auto">
            <a:xfrm>
              <a:off x="1175" y="1968"/>
              <a:ext cx="0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7" name="Line 73"/>
            <p:cNvSpPr>
              <a:spLocks noChangeShapeType="1"/>
            </p:cNvSpPr>
            <p:nvPr/>
          </p:nvSpPr>
          <p:spPr bwMode="auto">
            <a:xfrm>
              <a:off x="2974" y="2577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8" name="Line 74"/>
            <p:cNvSpPr>
              <a:spLocks noChangeShapeType="1"/>
            </p:cNvSpPr>
            <p:nvPr/>
          </p:nvSpPr>
          <p:spPr bwMode="auto">
            <a:xfrm>
              <a:off x="1175" y="2577"/>
              <a:ext cx="17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9" name="Oval 75"/>
            <p:cNvSpPr>
              <a:spLocks noChangeArrowheads="1"/>
            </p:cNvSpPr>
            <p:nvPr/>
          </p:nvSpPr>
          <p:spPr bwMode="auto">
            <a:xfrm>
              <a:off x="1136" y="252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900" name="Group 76"/>
          <p:cNvGrpSpPr>
            <a:grpSpLocks/>
          </p:cNvGrpSpPr>
          <p:nvPr/>
        </p:nvGrpSpPr>
        <p:grpSpPr bwMode="auto">
          <a:xfrm>
            <a:off x="3059509" y="3124200"/>
            <a:ext cx="3035301" cy="1162050"/>
            <a:chOff x="1363" y="1968"/>
            <a:chExt cx="1912" cy="732"/>
          </a:xfrm>
        </p:grpSpPr>
        <p:sp>
          <p:nvSpPr>
            <p:cNvPr id="205901" name="Line 77"/>
            <p:cNvSpPr>
              <a:spLocks noChangeShapeType="1"/>
            </p:cNvSpPr>
            <p:nvPr/>
          </p:nvSpPr>
          <p:spPr bwMode="auto">
            <a:xfrm>
              <a:off x="1416" y="1968"/>
              <a:ext cx="0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2" name="Line 78"/>
            <p:cNvSpPr>
              <a:spLocks noChangeShapeType="1"/>
            </p:cNvSpPr>
            <p:nvPr/>
          </p:nvSpPr>
          <p:spPr bwMode="auto">
            <a:xfrm>
              <a:off x="3275" y="245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3" name="Line 79"/>
            <p:cNvSpPr>
              <a:spLocks noChangeShapeType="1"/>
            </p:cNvSpPr>
            <p:nvPr/>
          </p:nvSpPr>
          <p:spPr bwMode="auto">
            <a:xfrm>
              <a:off x="1416" y="2455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4" name="Oval 80"/>
            <p:cNvSpPr>
              <a:spLocks noChangeArrowheads="1"/>
            </p:cNvSpPr>
            <p:nvPr/>
          </p:nvSpPr>
          <p:spPr bwMode="auto">
            <a:xfrm>
              <a:off x="1363" y="238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905" name="Group 81"/>
          <p:cNvGrpSpPr>
            <a:grpSpLocks/>
          </p:cNvGrpSpPr>
          <p:nvPr/>
        </p:nvGrpSpPr>
        <p:grpSpPr bwMode="auto">
          <a:xfrm>
            <a:off x="3419871" y="3124200"/>
            <a:ext cx="3148013" cy="1162050"/>
            <a:chOff x="1590" y="1968"/>
            <a:chExt cx="1983" cy="732"/>
          </a:xfrm>
        </p:grpSpPr>
        <p:sp>
          <p:nvSpPr>
            <p:cNvPr id="205906" name="Line 82"/>
            <p:cNvSpPr>
              <a:spLocks noChangeShapeType="1"/>
            </p:cNvSpPr>
            <p:nvPr/>
          </p:nvSpPr>
          <p:spPr bwMode="auto">
            <a:xfrm>
              <a:off x="1655" y="1968"/>
              <a:ext cx="0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7" name="Line 83"/>
            <p:cNvSpPr>
              <a:spLocks noChangeShapeType="1"/>
            </p:cNvSpPr>
            <p:nvPr/>
          </p:nvSpPr>
          <p:spPr bwMode="auto">
            <a:xfrm>
              <a:off x="3573" y="2334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8" name="Line 84"/>
            <p:cNvSpPr>
              <a:spLocks noChangeShapeType="1"/>
            </p:cNvSpPr>
            <p:nvPr/>
          </p:nvSpPr>
          <p:spPr bwMode="auto">
            <a:xfrm>
              <a:off x="1655" y="2334"/>
              <a:ext cx="19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9" name="Oval 85"/>
            <p:cNvSpPr>
              <a:spLocks noChangeArrowheads="1"/>
            </p:cNvSpPr>
            <p:nvPr/>
          </p:nvSpPr>
          <p:spPr bwMode="auto">
            <a:xfrm>
              <a:off x="1590" y="2251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910" name="Group 86"/>
          <p:cNvGrpSpPr>
            <a:grpSpLocks/>
          </p:cNvGrpSpPr>
          <p:nvPr/>
        </p:nvGrpSpPr>
        <p:grpSpPr bwMode="auto">
          <a:xfrm>
            <a:off x="4248546" y="3124200"/>
            <a:ext cx="2701925" cy="1162050"/>
            <a:chOff x="2112" y="1968"/>
            <a:chExt cx="1702" cy="732"/>
          </a:xfrm>
        </p:grpSpPr>
        <p:sp>
          <p:nvSpPr>
            <p:cNvPr id="205911" name="Line 87"/>
            <p:cNvSpPr>
              <a:spLocks noChangeShapeType="1"/>
            </p:cNvSpPr>
            <p:nvPr/>
          </p:nvSpPr>
          <p:spPr bwMode="auto">
            <a:xfrm>
              <a:off x="2135" y="1968"/>
              <a:ext cx="0" cy="73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5912" name="Line 88"/>
            <p:cNvSpPr>
              <a:spLocks noChangeShapeType="1"/>
            </p:cNvSpPr>
            <p:nvPr/>
          </p:nvSpPr>
          <p:spPr bwMode="auto">
            <a:xfrm>
              <a:off x="3814" y="2211"/>
              <a:ext cx="0" cy="489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2135" y="2211"/>
              <a:ext cx="1679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5914" name="Oval 90"/>
            <p:cNvSpPr>
              <a:spLocks noChangeArrowheads="1"/>
            </p:cNvSpPr>
            <p:nvPr/>
          </p:nvSpPr>
          <p:spPr bwMode="auto">
            <a:xfrm>
              <a:off x="2112" y="2160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915" name="Group 91"/>
          <p:cNvGrpSpPr>
            <a:grpSpLocks/>
          </p:cNvGrpSpPr>
          <p:nvPr/>
        </p:nvGrpSpPr>
        <p:grpSpPr bwMode="auto">
          <a:xfrm>
            <a:off x="4572396" y="3124200"/>
            <a:ext cx="3140075" cy="1162050"/>
            <a:chOff x="2316" y="1968"/>
            <a:chExt cx="1978" cy="732"/>
          </a:xfrm>
        </p:grpSpPr>
        <p:grpSp>
          <p:nvGrpSpPr>
            <p:cNvPr id="205916" name="Group 92"/>
            <p:cNvGrpSpPr>
              <a:grpSpLocks/>
            </p:cNvGrpSpPr>
            <p:nvPr/>
          </p:nvGrpSpPr>
          <p:grpSpPr bwMode="auto">
            <a:xfrm>
              <a:off x="2316" y="1968"/>
              <a:ext cx="1978" cy="732"/>
              <a:chOff x="2316" y="1968"/>
              <a:chExt cx="1978" cy="732"/>
            </a:xfrm>
          </p:grpSpPr>
          <p:sp>
            <p:nvSpPr>
              <p:cNvPr id="205917" name="Line 93"/>
              <p:cNvSpPr>
                <a:spLocks noChangeShapeType="1"/>
              </p:cNvSpPr>
              <p:nvPr/>
            </p:nvSpPr>
            <p:spPr bwMode="auto">
              <a:xfrm>
                <a:off x="2374" y="1968"/>
                <a:ext cx="0" cy="7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18" name="Line 94"/>
              <p:cNvSpPr>
                <a:spLocks noChangeShapeType="1"/>
              </p:cNvSpPr>
              <p:nvPr/>
            </p:nvSpPr>
            <p:spPr bwMode="auto">
              <a:xfrm>
                <a:off x="4053" y="2089"/>
                <a:ext cx="0" cy="6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19" name="Line 95"/>
              <p:cNvSpPr>
                <a:spLocks noChangeShapeType="1"/>
              </p:cNvSpPr>
              <p:nvPr/>
            </p:nvSpPr>
            <p:spPr bwMode="auto">
              <a:xfrm>
                <a:off x="4294" y="2089"/>
                <a:ext cx="0" cy="6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20" name="Line 96"/>
              <p:cNvSpPr>
                <a:spLocks noChangeShapeType="1"/>
              </p:cNvSpPr>
              <p:nvPr/>
            </p:nvSpPr>
            <p:spPr bwMode="auto">
              <a:xfrm>
                <a:off x="2374" y="2089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21" name="Oval 97"/>
              <p:cNvSpPr>
                <a:spLocks noChangeArrowheads="1"/>
              </p:cNvSpPr>
              <p:nvPr/>
            </p:nvSpPr>
            <p:spPr bwMode="auto">
              <a:xfrm>
                <a:off x="2316" y="20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922" name="Oval 98"/>
            <p:cNvSpPr>
              <a:spLocks noChangeArrowheads="1"/>
            </p:cNvSpPr>
            <p:nvPr/>
          </p:nvSpPr>
          <p:spPr bwMode="auto">
            <a:xfrm>
              <a:off x="3994" y="2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353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0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0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0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0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0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34</a:t>
            </a:r>
            <a:r>
              <a:rPr lang="zh-CN" altLang="en-US" sz="3600"/>
              <a:t>）</a:t>
            </a:r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354-4B07-418E-91AF-A1D5E30FB9D4}" type="slidenum">
              <a:rPr lang="en-US" altLang="zh-CN">
                <a:solidFill>
                  <a:schemeClr val="tx1"/>
                </a:solidFill>
              </a:rPr>
              <a:pPr/>
              <a:t>39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3</a:t>
            </a:r>
            <a:r>
              <a:rPr lang="zh-CN" altLang="en-US" dirty="0"/>
              <a:t>－</a:t>
            </a:r>
            <a:r>
              <a:rPr lang="en-US" altLang="zh-CN" dirty="0"/>
              <a:t>8</a:t>
            </a:r>
            <a:r>
              <a:rPr lang="zh-CN" altLang="en-US" dirty="0"/>
              <a:t>译码器分配地址区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的地址空间：</a:t>
            </a:r>
            <a:r>
              <a:rPr lang="en-US" altLang="zh-CN" dirty="0"/>
              <a:t>A</a:t>
            </a:r>
            <a:r>
              <a:rPr lang="en-US" altLang="zh-CN" baseline="-25000" dirty="0"/>
              <a:t>7</a:t>
            </a:r>
            <a:r>
              <a:rPr lang="en-US" altLang="zh-CN" dirty="0"/>
              <a:t>~A</a:t>
            </a:r>
            <a:r>
              <a:rPr lang="en-US" altLang="zh-CN" baseline="-25000" dirty="0"/>
              <a:t>0 </a:t>
            </a:r>
            <a:r>
              <a:rPr lang="zh-CN" altLang="en-US" dirty="0"/>
              <a:t>共有</a:t>
            </a:r>
            <a:r>
              <a:rPr lang="en-US" altLang="zh-CN" dirty="0"/>
              <a:t>256</a:t>
            </a:r>
            <a:r>
              <a:rPr lang="zh-CN" altLang="en-US" dirty="0"/>
              <a:t>个地址空间</a:t>
            </a:r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ROM</a:t>
            </a:r>
            <a:r>
              <a:rPr lang="zh-CN" altLang="en-US" dirty="0"/>
              <a:t>有</a:t>
            </a:r>
            <a:r>
              <a:rPr lang="en-US" altLang="zh-CN" dirty="0"/>
              <a:t>32</a:t>
            </a:r>
            <a:r>
              <a:rPr lang="zh-CN" altLang="en-US" dirty="0"/>
              <a:t>个地址空间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1413792" y="4116288"/>
            <a:ext cx="2647950" cy="1403350"/>
            <a:chOff x="3024" y="912"/>
            <a:chExt cx="1668" cy="884"/>
          </a:xfrm>
        </p:grpSpPr>
        <p:sp>
          <p:nvSpPr>
            <p:cNvPr id="206853" name="Rectangle 5"/>
            <p:cNvSpPr>
              <a:spLocks noChangeArrowheads="1"/>
            </p:cNvSpPr>
            <p:nvPr/>
          </p:nvSpPr>
          <p:spPr bwMode="auto">
            <a:xfrm>
              <a:off x="3084" y="1056"/>
              <a:ext cx="1593" cy="6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54" name="Line 6"/>
            <p:cNvSpPr>
              <a:spLocks noChangeShapeType="1"/>
            </p:cNvSpPr>
            <p:nvPr/>
          </p:nvSpPr>
          <p:spPr bwMode="auto">
            <a:xfrm>
              <a:off x="3218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5" name="Line 7"/>
            <p:cNvSpPr>
              <a:spLocks noChangeShapeType="1"/>
            </p:cNvSpPr>
            <p:nvPr/>
          </p:nvSpPr>
          <p:spPr bwMode="auto">
            <a:xfrm>
              <a:off x="3402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6" name="Line 8"/>
            <p:cNvSpPr>
              <a:spLocks noChangeShapeType="1"/>
            </p:cNvSpPr>
            <p:nvPr/>
          </p:nvSpPr>
          <p:spPr bwMode="auto">
            <a:xfrm>
              <a:off x="3586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7" name="Line 9"/>
            <p:cNvSpPr>
              <a:spLocks noChangeShapeType="1"/>
            </p:cNvSpPr>
            <p:nvPr/>
          </p:nvSpPr>
          <p:spPr bwMode="auto">
            <a:xfrm>
              <a:off x="3770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8" name="Line 10"/>
            <p:cNvSpPr>
              <a:spLocks noChangeShapeType="1"/>
            </p:cNvSpPr>
            <p:nvPr/>
          </p:nvSpPr>
          <p:spPr bwMode="auto">
            <a:xfrm>
              <a:off x="3953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9" name="Line 11"/>
            <p:cNvSpPr>
              <a:spLocks noChangeShapeType="1"/>
            </p:cNvSpPr>
            <p:nvPr/>
          </p:nvSpPr>
          <p:spPr bwMode="auto">
            <a:xfrm>
              <a:off x="4137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0" name="Line 12"/>
            <p:cNvSpPr>
              <a:spLocks noChangeShapeType="1"/>
            </p:cNvSpPr>
            <p:nvPr/>
          </p:nvSpPr>
          <p:spPr bwMode="auto">
            <a:xfrm>
              <a:off x="4320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1" name="Line 13"/>
            <p:cNvSpPr>
              <a:spLocks noChangeShapeType="1"/>
            </p:cNvSpPr>
            <p:nvPr/>
          </p:nvSpPr>
          <p:spPr bwMode="auto">
            <a:xfrm>
              <a:off x="4504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2" name="Line 14"/>
            <p:cNvSpPr>
              <a:spLocks noChangeShapeType="1"/>
            </p:cNvSpPr>
            <p:nvPr/>
          </p:nvSpPr>
          <p:spPr bwMode="auto">
            <a:xfrm>
              <a:off x="3153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3" name="Rectangle 15"/>
            <p:cNvSpPr>
              <a:spLocks noChangeArrowheads="1"/>
            </p:cNvSpPr>
            <p:nvPr/>
          </p:nvSpPr>
          <p:spPr bwMode="auto">
            <a:xfrm>
              <a:off x="3043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64" name="Rectangle 16"/>
            <p:cNvSpPr>
              <a:spLocks noChangeArrowheads="1"/>
            </p:cNvSpPr>
            <p:nvPr/>
          </p:nvSpPr>
          <p:spPr bwMode="auto">
            <a:xfrm>
              <a:off x="3234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65" name="Rectangle 17"/>
            <p:cNvSpPr>
              <a:spLocks noChangeArrowheads="1"/>
            </p:cNvSpPr>
            <p:nvPr/>
          </p:nvSpPr>
          <p:spPr bwMode="auto">
            <a:xfrm>
              <a:off x="3418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66" name="Rectangle 18"/>
            <p:cNvSpPr>
              <a:spLocks noChangeArrowheads="1"/>
            </p:cNvSpPr>
            <p:nvPr/>
          </p:nvSpPr>
          <p:spPr bwMode="auto">
            <a:xfrm>
              <a:off x="3605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67" name="Rectangle 19"/>
            <p:cNvSpPr>
              <a:spLocks noChangeArrowheads="1"/>
            </p:cNvSpPr>
            <p:nvPr/>
          </p:nvSpPr>
          <p:spPr bwMode="auto">
            <a:xfrm>
              <a:off x="3789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68" name="Rectangle 20"/>
            <p:cNvSpPr>
              <a:spLocks noChangeArrowheads="1"/>
            </p:cNvSpPr>
            <p:nvPr/>
          </p:nvSpPr>
          <p:spPr bwMode="auto">
            <a:xfrm>
              <a:off x="3976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69" name="Rectangle 21"/>
            <p:cNvSpPr>
              <a:spLocks noChangeArrowheads="1"/>
            </p:cNvSpPr>
            <p:nvPr/>
          </p:nvSpPr>
          <p:spPr bwMode="auto">
            <a:xfrm>
              <a:off x="4200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70" name="Rectangle 22"/>
            <p:cNvSpPr>
              <a:spLocks noChangeArrowheads="1"/>
            </p:cNvSpPr>
            <p:nvPr/>
          </p:nvSpPr>
          <p:spPr bwMode="auto">
            <a:xfrm>
              <a:off x="4379" y="1440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71" name="Text Box 23"/>
            <p:cNvSpPr txBox="1">
              <a:spLocks noChangeArrowheads="1"/>
            </p:cNvSpPr>
            <p:nvPr/>
          </p:nvSpPr>
          <p:spPr bwMode="auto">
            <a:xfrm>
              <a:off x="3024" y="1056"/>
              <a:ext cx="15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0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1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2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3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4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5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6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7</a:t>
              </a:r>
            </a:p>
          </p:txBody>
        </p:sp>
        <p:sp>
          <p:nvSpPr>
            <p:cNvPr id="206872" name="Line 24"/>
            <p:cNvSpPr>
              <a:spLocks noChangeShapeType="1"/>
            </p:cNvSpPr>
            <p:nvPr/>
          </p:nvSpPr>
          <p:spPr bwMode="auto">
            <a:xfrm>
              <a:off x="3312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3" name="Line 25"/>
            <p:cNvSpPr>
              <a:spLocks noChangeShapeType="1"/>
            </p:cNvSpPr>
            <p:nvPr/>
          </p:nvSpPr>
          <p:spPr bwMode="auto">
            <a:xfrm>
              <a:off x="3456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4" name="Line 26"/>
            <p:cNvSpPr>
              <a:spLocks noChangeShapeType="1"/>
            </p:cNvSpPr>
            <p:nvPr/>
          </p:nvSpPr>
          <p:spPr bwMode="auto">
            <a:xfrm>
              <a:off x="3648" y="91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5" name="Line 27"/>
            <p:cNvSpPr>
              <a:spLocks noChangeShapeType="1"/>
            </p:cNvSpPr>
            <p:nvPr/>
          </p:nvSpPr>
          <p:spPr bwMode="auto">
            <a:xfrm>
              <a:off x="3792" y="91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6" name="Text Box 28"/>
            <p:cNvSpPr txBox="1">
              <a:spLocks noChangeArrowheads="1"/>
            </p:cNvSpPr>
            <p:nvPr/>
          </p:nvSpPr>
          <p:spPr bwMode="auto">
            <a:xfrm>
              <a:off x="3282" y="1296"/>
              <a:ext cx="10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CPU</a:t>
              </a:r>
            </a:p>
          </p:txBody>
        </p:sp>
        <p:sp>
          <p:nvSpPr>
            <p:cNvPr id="206877" name="Line 29"/>
            <p:cNvSpPr>
              <a:spLocks noChangeShapeType="1"/>
            </p:cNvSpPr>
            <p:nvPr/>
          </p:nvSpPr>
          <p:spPr bwMode="auto">
            <a:xfrm>
              <a:off x="3969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8" name="Line 30"/>
            <p:cNvSpPr>
              <a:spLocks noChangeShapeType="1"/>
            </p:cNvSpPr>
            <p:nvPr/>
          </p:nvSpPr>
          <p:spPr bwMode="auto">
            <a:xfrm>
              <a:off x="4128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9" name="Line 31"/>
            <p:cNvSpPr>
              <a:spLocks noChangeShapeType="1"/>
            </p:cNvSpPr>
            <p:nvPr/>
          </p:nvSpPr>
          <p:spPr bwMode="auto">
            <a:xfrm>
              <a:off x="4272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6880" name="Group 32"/>
          <p:cNvGrpSpPr>
            <a:grpSpLocks/>
          </p:cNvGrpSpPr>
          <p:nvPr/>
        </p:nvGrpSpPr>
        <p:grpSpPr bwMode="auto">
          <a:xfrm>
            <a:off x="4995192" y="3887688"/>
            <a:ext cx="2097088" cy="2133600"/>
            <a:chOff x="1824" y="2976"/>
            <a:chExt cx="1321" cy="1344"/>
          </a:xfrm>
        </p:grpSpPr>
        <p:sp>
          <p:nvSpPr>
            <p:cNvPr id="206881" name="Rectangle 33"/>
            <p:cNvSpPr>
              <a:spLocks noChangeArrowheads="1"/>
            </p:cNvSpPr>
            <p:nvPr/>
          </p:nvSpPr>
          <p:spPr bwMode="auto">
            <a:xfrm>
              <a:off x="1869" y="3312"/>
              <a:ext cx="1185" cy="624"/>
            </a:xfrm>
            <a:prstGeom prst="rect">
              <a:avLst/>
            </a:prstGeom>
            <a:solidFill>
              <a:srgbClr val="6600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82" name="Line 34"/>
            <p:cNvSpPr>
              <a:spLocks noChangeShapeType="1"/>
            </p:cNvSpPr>
            <p:nvPr/>
          </p:nvSpPr>
          <p:spPr bwMode="auto">
            <a:xfrm>
              <a:off x="1968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3" name="Line 35"/>
            <p:cNvSpPr>
              <a:spLocks noChangeShapeType="1"/>
            </p:cNvSpPr>
            <p:nvPr/>
          </p:nvSpPr>
          <p:spPr bwMode="auto">
            <a:xfrm>
              <a:off x="2105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4" name="Line 36"/>
            <p:cNvSpPr>
              <a:spLocks noChangeShapeType="1"/>
            </p:cNvSpPr>
            <p:nvPr/>
          </p:nvSpPr>
          <p:spPr bwMode="auto">
            <a:xfrm>
              <a:off x="2242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5" name="Line 37"/>
            <p:cNvSpPr>
              <a:spLocks noChangeShapeType="1"/>
            </p:cNvSpPr>
            <p:nvPr/>
          </p:nvSpPr>
          <p:spPr bwMode="auto">
            <a:xfrm>
              <a:off x="2379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6" name="Line 38"/>
            <p:cNvSpPr>
              <a:spLocks noChangeShapeType="1"/>
            </p:cNvSpPr>
            <p:nvPr/>
          </p:nvSpPr>
          <p:spPr bwMode="auto">
            <a:xfrm>
              <a:off x="2515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7" name="Line 39"/>
            <p:cNvSpPr>
              <a:spLocks noChangeShapeType="1"/>
            </p:cNvSpPr>
            <p:nvPr/>
          </p:nvSpPr>
          <p:spPr bwMode="auto">
            <a:xfrm>
              <a:off x="2652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8" name="Line 40"/>
            <p:cNvSpPr>
              <a:spLocks noChangeShapeType="1"/>
            </p:cNvSpPr>
            <p:nvPr/>
          </p:nvSpPr>
          <p:spPr bwMode="auto">
            <a:xfrm>
              <a:off x="2788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9" name="Line 41"/>
            <p:cNvSpPr>
              <a:spLocks noChangeShapeType="1"/>
            </p:cNvSpPr>
            <p:nvPr/>
          </p:nvSpPr>
          <p:spPr bwMode="auto">
            <a:xfrm>
              <a:off x="2925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90" name="Line 42"/>
            <p:cNvSpPr>
              <a:spLocks noChangeShapeType="1"/>
            </p:cNvSpPr>
            <p:nvPr/>
          </p:nvSpPr>
          <p:spPr bwMode="auto">
            <a:xfrm>
              <a:off x="1920" y="3168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91" name="Rectangle 43"/>
            <p:cNvSpPr>
              <a:spLocks noChangeArrowheads="1"/>
            </p:cNvSpPr>
            <p:nvPr/>
          </p:nvSpPr>
          <p:spPr bwMode="auto">
            <a:xfrm>
              <a:off x="1838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92" name="Rectangle 44"/>
            <p:cNvSpPr>
              <a:spLocks noChangeArrowheads="1"/>
            </p:cNvSpPr>
            <p:nvPr/>
          </p:nvSpPr>
          <p:spPr bwMode="auto">
            <a:xfrm>
              <a:off x="1980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93" name="Rectangle 45"/>
            <p:cNvSpPr>
              <a:spLocks noChangeArrowheads="1"/>
            </p:cNvSpPr>
            <p:nvPr/>
          </p:nvSpPr>
          <p:spPr bwMode="auto">
            <a:xfrm>
              <a:off x="2117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94" name="Rectangle 46"/>
            <p:cNvSpPr>
              <a:spLocks noChangeArrowheads="1"/>
            </p:cNvSpPr>
            <p:nvPr/>
          </p:nvSpPr>
          <p:spPr bwMode="auto">
            <a:xfrm>
              <a:off x="2256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95" name="Rectangle 47"/>
            <p:cNvSpPr>
              <a:spLocks noChangeArrowheads="1"/>
            </p:cNvSpPr>
            <p:nvPr/>
          </p:nvSpPr>
          <p:spPr bwMode="auto">
            <a:xfrm>
              <a:off x="2393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96" name="Rectangle 48"/>
            <p:cNvSpPr>
              <a:spLocks noChangeArrowheads="1"/>
            </p:cNvSpPr>
            <p:nvPr/>
          </p:nvSpPr>
          <p:spPr bwMode="auto">
            <a:xfrm>
              <a:off x="2532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97" name="Rectangle 49"/>
            <p:cNvSpPr>
              <a:spLocks noChangeArrowheads="1"/>
            </p:cNvSpPr>
            <p:nvPr/>
          </p:nvSpPr>
          <p:spPr bwMode="auto">
            <a:xfrm>
              <a:off x="2699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98" name="Rectangle 50"/>
            <p:cNvSpPr>
              <a:spLocks noChangeArrowheads="1"/>
            </p:cNvSpPr>
            <p:nvPr/>
          </p:nvSpPr>
          <p:spPr bwMode="auto">
            <a:xfrm>
              <a:off x="2832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99" name="Text Box 51"/>
            <p:cNvSpPr txBox="1">
              <a:spLocks noChangeArrowheads="1"/>
            </p:cNvSpPr>
            <p:nvPr/>
          </p:nvSpPr>
          <p:spPr bwMode="auto">
            <a:xfrm>
              <a:off x="1824" y="3312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0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1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2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3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206900" name="Line 52"/>
            <p:cNvSpPr>
              <a:spLocks noChangeShapeType="1"/>
            </p:cNvSpPr>
            <p:nvPr/>
          </p:nvSpPr>
          <p:spPr bwMode="auto">
            <a:xfrm>
              <a:off x="2112" y="3168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01" name="Line 53"/>
            <p:cNvSpPr>
              <a:spLocks noChangeShapeType="1"/>
            </p:cNvSpPr>
            <p:nvPr/>
          </p:nvSpPr>
          <p:spPr bwMode="auto">
            <a:xfrm>
              <a:off x="2256" y="3168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02" name="Line 54"/>
            <p:cNvSpPr>
              <a:spLocks noChangeShapeType="1"/>
            </p:cNvSpPr>
            <p:nvPr/>
          </p:nvSpPr>
          <p:spPr bwMode="auto">
            <a:xfrm>
              <a:off x="2448" y="316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6903" name="Object 55"/>
            <p:cNvGraphicFramePr>
              <a:graphicFrameLocks noChangeAspect="1"/>
            </p:cNvGraphicFramePr>
            <p:nvPr/>
          </p:nvGraphicFramePr>
          <p:xfrm>
            <a:off x="2784" y="3312"/>
            <a:ext cx="21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46" name="Equation" r:id="rId3" imgW="304920" imgH="279000" progId="Equation.3">
                    <p:embed/>
                  </p:oleObj>
                </mc:Choice>
                <mc:Fallback>
                  <p:oleObj name="Equation" r:id="rId3" imgW="304920" imgH="2790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312"/>
                          <a:ext cx="210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904" name="Line 56"/>
            <p:cNvSpPr>
              <a:spLocks noChangeShapeType="1"/>
            </p:cNvSpPr>
            <p:nvPr/>
          </p:nvSpPr>
          <p:spPr bwMode="auto">
            <a:xfrm>
              <a:off x="2928" y="316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05" name="Line 57"/>
            <p:cNvSpPr>
              <a:spLocks noChangeShapeType="1"/>
            </p:cNvSpPr>
            <p:nvPr/>
          </p:nvSpPr>
          <p:spPr bwMode="auto">
            <a:xfrm>
              <a:off x="2640" y="316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06" name="Text Box 58"/>
            <p:cNvSpPr txBox="1">
              <a:spLocks noChangeArrowheads="1"/>
            </p:cNvSpPr>
            <p:nvPr/>
          </p:nvSpPr>
          <p:spPr bwMode="auto">
            <a:xfrm>
              <a:off x="2016" y="3552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32</a:t>
              </a:r>
              <a:r>
                <a:rPr lang="en-US" altLang="zh-CN" sz="1800">
                  <a:cs typeface="Tahoma" pitchFamily="34" charset="0"/>
                </a:rPr>
                <a:t>x8 R0M</a:t>
              </a:r>
              <a:endParaRPr lang="en-US" altLang="zh-CN" sz="1800"/>
            </a:p>
          </p:txBody>
        </p:sp>
        <p:sp>
          <p:nvSpPr>
            <p:cNvPr id="206907" name="Line 59"/>
            <p:cNvSpPr>
              <a:spLocks noChangeShapeType="1"/>
            </p:cNvSpPr>
            <p:nvPr/>
          </p:nvSpPr>
          <p:spPr bwMode="auto">
            <a:xfrm>
              <a:off x="1920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08" name="Line 60"/>
            <p:cNvSpPr>
              <a:spLocks noChangeShapeType="1"/>
            </p:cNvSpPr>
            <p:nvPr/>
          </p:nvSpPr>
          <p:spPr bwMode="auto">
            <a:xfrm>
              <a:off x="2112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09" name="Line 61"/>
            <p:cNvSpPr>
              <a:spLocks noChangeShapeType="1"/>
            </p:cNvSpPr>
            <p:nvPr/>
          </p:nvSpPr>
          <p:spPr bwMode="auto">
            <a:xfrm>
              <a:off x="2256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10" name="Line 62"/>
            <p:cNvSpPr>
              <a:spLocks noChangeShapeType="1"/>
            </p:cNvSpPr>
            <p:nvPr/>
          </p:nvSpPr>
          <p:spPr bwMode="auto">
            <a:xfrm>
              <a:off x="2448" y="2976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11" name="Line 63"/>
            <p:cNvSpPr>
              <a:spLocks noChangeShapeType="1"/>
            </p:cNvSpPr>
            <p:nvPr/>
          </p:nvSpPr>
          <p:spPr bwMode="auto">
            <a:xfrm>
              <a:off x="2928" y="321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12" name="Line 64"/>
            <p:cNvSpPr>
              <a:spLocks noChangeShapeType="1"/>
            </p:cNvSpPr>
            <p:nvPr/>
          </p:nvSpPr>
          <p:spPr bwMode="auto">
            <a:xfrm>
              <a:off x="2640" y="2976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13" name="Text Box 65"/>
            <p:cNvSpPr txBox="1">
              <a:spLocks noChangeArrowheads="1"/>
            </p:cNvSpPr>
            <p:nvPr/>
          </p:nvSpPr>
          <p:spPr bwMode="auto">
            <a:xfrm>
              <a:off x="1872" y="2976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0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1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2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3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206914" name="Text Box 66"/>
            <p:cNvSpPr txBox="1">
              <a:spLocks noChangeArrowheads="1"/>
            </p:cNvSpPr>
            <p:nvPr/>
          </p:nvSpPr>
          <p:spPr bwMode="auto">
            <a:xfrm>
              <a:off x="1968" y="4089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    ROM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70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+mn-ea"/>
                <a:ea typeface="+mn-ea"/>
              </a:rPr>
              <a:t>3.3  </a:t>
            </a:r>
            <a:r>
              <a:rPr lang="zh-CN" altLang="en-US" sz="3600">
                <a:latin typeface="+mn-ea"/>
                <a:ea typeface="+mn-ea"/>
              </a:rPr>
              <a:t>常用的中规模组合逻辑电路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734-468C-42E7-A771-71FBA7D96753}" type="slidenum">
              <a:rPr lang="en-US" altLang="zh-CN">
                <a:latin typeface="+mn-ea"/>
                <a:ea typeface="+mn-ea"/>
              </a:rPr>
              <a:pPr/>
              <a:t>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3961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066800" y="1981200"/>
            <a:ext cx="7753350" cy="4400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CC00FF"/>
                </a:solidFill>
                <a:latin typeface="+mn-ea"/>
              </a:rPr>
              <a:t>3.3.1 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译码器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</a:rPr>
              <a:t>3.3.2 </a:t>
            </a:r>
            <a:r>
              <a:rPr lang="zh-CN" altLang="en-US" b="1" dirty="0">
                <a:latin typeface="+mn-ea"/>
              </a:rPr>
              <a:t>数据选择器</a:t>
            </a:r>
          </a:p>
          <a:p>
            <a:pPr>
              <a:buNone/>
            </a:pPr>
            <a:r>
              <a:rPr lang="en-US" altLang="zh-CN" dirty="0">
                <a:latin typeface="+mn-ea"/>
              </a:rPr>
              <a:t>3.3.3 </a:t>
            </a:r>
            <a:r>
              <a:rPr lang="zh-CN" altLang="en-US" dirty="0">
                <a:latin typeface="+mn-ea"/>
              </a:rPr>
              <a:t>编码器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</a:rPr>
              <a:t>3.3.4 </a:t>
            </a:r>
            <a:r>
              <a:rPr lang="zh-CN" altLang="en-US" b="1" dirty="0">
                <a:latin typeface="+mn-ea"/>
              </a:rPr>
              <a:t>数据比较器</a:t>
            </a:r>
          </a:p>
          <a:p>
            <a:pPr>
              <a:buNone/>
            </a:pPr>
            <a:r>
              <a:rPr lang="en-US" altLang="zh-CN" dirty="0">
                <a:latin typeface="+mn-ea"/>
              </a:rPr>
              <a:t>3.3.5 </a:t>
            </a:r>
            <a:r>
              <a:rPr lang="zh-CN" altLang="en-US" dirty="0">
                <a:latin typeface="+mn-ea"/>
              </a:rPr>
              <a:t>奇偶校验器</a:t>
            </a:r>
            <a:endParaRPr lang="en-US" altLang="zh-CN" dirty="0">
              <a:latin typeface="+mn-ea"/>
            </a:endParaRPr>
          </a:p>
          <a:p>
            <a:pPr>
              <a:buNone/>
            </a:pPr>
            <a:r>
              <a:rPr lang="en-US" altLang="zh-CN">
                <a:latin typeface="+mn-ea"/>
              </a:rPr>
              <a:t>3.3.6 </a:t>
            </a:r>
            <a:r>
              <a:rPr lang="zh-CN" altLang="en-US">
                <a:latin typeface="+mn-ea"/>
              </a:rPr>
              <a:t>可编程逻辑器件</a:t>
            </a:r>
            <a:endParaRPr lang="zh-CN" altLang="en-US" dirty="0">
              <a:latin typeface="+mn-ea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</a:rPr>
              <a:t>3.3.7 </a:t>
            </a:r>
            <a:r>
              <a:rPr lang="zh-CN" altLang="en-US" b="1" dirty="0">
                <a:latin typeface="+mn-ea"/>
              </a:rPr>
              <a:t>运算器（算数逻辑单元 </a:t>
            </a:r>
            <a:r>
              <a:rPr lang="en-US" altLang="zh-CN" b="1" dirty="0">
                <a:latin typeface="+mn-ea"/>
              </a:rPr>
              <a:t>ALU</a:t>
            </a:r>
            <a:r>
              <a:rPr lang="zh-CN" altLang="en-US" b="1" dirty="0">
                <a:latin typeface="+mn-ea"/>
              </a:rPr>
              <a:t>）</a:t>
            </a:r>
          </a:p>
        </p:txBody>
      </p:sp>
      <p:sp>
        <p:nvSpPr>
          <p:cNvPr id="239620" name="Rectangle 1028"/>
          <p:cNvSpPr>
            <a:spLocks noChangeArrowheads="1"/>
          </p:cNvSpPr>
          <p:nvPr/>
        </p:nvSpPr>
        <p:spPr bwMode="auto">
          <a:xfrm>
            <a:off x="457200" y="1981200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C00FF"/>
                </a:solidFill>
                <a:latin typeface="+mn-ea"/>
                <a:ea typeface="+mn-ea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CC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911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autoUpdateAnimBg="0"/>
      <p:bldP spid="23962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924800" cy="914400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3</a:t>
            </a:r>
            <a:r>
              <a:rPr lang="zh-CN" altLang="en-US"/>
              <a:t>－</a:t>
            </a:r>
            <a:r>
              <a:rPr lang="en-US" altLang="zh-CN"/>
              <a:t>8</a:t>
            </a:r>
            <a:r>
              <a:rPr lang="zh-CN" altLang="en-US"/>
              <a:t>译码器分配地址区</a:t>
            </a:r>
            <a:r>
              <a:rPr lang="en-US" altLang="zh-CN"/>
              <a:t>(1)</a:t>
            </a:r>
          </a:p>
        </p:txBody>
      </p:sp>
      <p:sp>
        <p:nvSpPr>
          <p:cNvPr id="1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BB6B-FB60-4DBA-AE7A-6A5A0ACB16EF}" type="slidenum">
              <a:rPr lang="en-US" altLang="zh-CN">
                <a:solidFill>
                  <a:schemeClr val="tx1"/>
                </a:solidFill>
              </a:rPr>
              <a:pPr/>
              <a:t>40</a:t>
            </a:fld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207875" name="Group 3"/>
          <p:cNvGrpSpPr>
            <a:grpSpLocks/>
          </p:cNvGrpSpPr>
          <p:nvPr/>
        </p:nvGrpSpPr>
        <p:grpSpPr bwMode="auto">
          <a:xfrm>
            <a:off x="4800600" y="1447800"/>
            <a:ext cx="2647950" cy="1403350"/>
            <a:chOff x="3024" y="912"/>
            <a:chExt cx="1668" cy="884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3084" y="1056"/>
              <a:ext cx="1593" cy="6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77" name="Line 5"/>
            <p:cNvSpPr>
              <a:spLocks noChangeShapeType="1"/>
            </p:cNvSpPr>
            <p:nvPr/>
          </p:nvSpPr>
          <p:spPr bwMode="auto">
            <a:xfrm>
              <a:off x="3218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78" name="Line 6"/>
            <p:cNvSpPr>
              <a:spLocks noChangeShapeType="1"/>
            </p:cNvSpPr>
            <p:nvPr/>
          </p:nvSpPr>
          <p:spPr bwMode="auto">
            <a:xfrm>
              <a:off x="3402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79" name="Line 7"/>
            <p:cNvSpPr>
              <a:spLocks noChangeShapeType="1"/>
            </p:cNvSpPr>
            <p:nvPr/>
          </p:nvSpPr>
          <p:spPr bwMode="auto">
            <a:xfrm>
              <a:off x="3586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0" name="Line 8"/>
            <p:cNvSpPr>
              <a:spLocks noChangeShapeType="1"/>
            </p:cNvSpPr>
            <p:nvPr/>
          </p:nvSpPr>
          <p:spPr bwMode="auto">
            <a:xfrm>
              <a:off x="3770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1" name="Line 9"/>
            <p:cNvSpPr>
              <a:spLocks noChangeShapeType="1"/>
            </p:cNvSpPr>
            <p:nvPr/>
          </p:nvSpPr>
          <p:spPr bwMode="auto">
            <a:xfrm>
              <a:off x="3953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2" name="Line 10"/>
            <p:cNvSpPr>
              <a:spLocks noChangeShapeType="1"/>
            </p:cNvSpPr>
            <p:nvPr/>
          </p:nvSpPr>
          <p:spPr bwMode="auto">
            <a:xfrm>
              <a:off x="4137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3" name="Line 11"/>
            <p:cNvSpPr>
              <a:spLocks noChangeShapeType="1"/>
            </p:cNvSpPr>
            <p:nvPr/>
          </p:nvSpPr>
          <p:spPr bwMode="auto">
            <a:xfrm>
              <a:off x="4320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4" name="Line 12"/>
            <p:cNvSpPr>
              <a:spLocks noChangeShapeType="1"/>
            </p:cNvSpPr>
            <p:nvPr/>
          </p:nvSpPr>
          <p:spPr bwMode="auto">
            <a:xfrm>
              <a:off x="4504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5" name="Line 13"/>
            <p:cNvSpPr>
              <a:spLocks noChangeShapeType="1"/>
            </p:cNvSpPr>
            <p:nvPr/>
          </p:nvSpPr>
          <p:spPr bwMode="auto">
            <a:xfrm>
              <a:off x="3153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6" name="Rectangle 14"/>
            <p:cNvSpPr>
              <a:spLocks noChangeArrowheads="1"/>
            </p:cNvSpPr>
            <p:nvPr/>
          </p:nvSpPr>
          <p:spPr bwMode="auto">
            <a:xfrm>
              <a:off x="3043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7887" name="Rectangle 15"/>
            <p:cNvSpPr>
              <a:spLocks noChangeArrowheads="1"/>
            </p:cNvSpPr>
            <p:nvPr/>
          </p:nvSpPr>
          <p:spPr bwMode="auto">
            <a:xfrm>
              <a:off x="3234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7888" name="Rectangle 16"/>
            <p:cNvSpPr>
              <a:spLocks noChangeArrowheads="1"/>
            </p:cNvSpPr>
            <p:nvPr/>
          </p:nvSpPr>
          <p:spPr bwMode="auto">
            <a:xfrm>
              <a:off x="3418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7889" name="Rectangle 17"/>
            <p:cNvSpPr>
              <a:spLocks noChangeArrowheads="1"/>
            </p:cNvSpPr>
            <p:nvPr/>
          </p:nvSpPr>
          <p:spPr bwMode="auto">
            <a:xfrm>
              <a:off x="3605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7890" name="Rectangle 18"/>
            <p:cNvSpPr>
              <a:spLocks noChangeArrowheads="1"/>
            </p:cNvSpPr>
            <p:nvPr/>
          </p:nvSpPr>
          <p:spPr bwMode="auto">
            <a:xfrm>
              <a:off x="3789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7891" name="Rectangle 19"/>
            <p:cNvSpPr>
              <a:spLocks noChangeArrowheads="1"/>
            </p:cNvSpPr>
            <p:nvPr/>
          </p:nvSpPr>
          <p:spPr bwMode="auto">
            <a:xfrm>
              <a:off x="3976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7892" name="Rectangle 20"/>
            <p:cNvSpPr>
              <a:spLocks noChangeArrowheads="1"/>
            </p:cNvSpPr>
            <p:nvPr/>
          </p:nvSpPr>
          <p:spPr bwMode="auto">
            <a:xfrm>
              <a:off x="4200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7893" name="Rectangle 21"/>
            <p:cNvSpPr>
              <a:spLocks noChangeArrowheads="1"/>
            </p:cNvSpPr>
            <p:nvPr/>
          </p:nvSpPr>
          <p:spPr bwMode="auto">
            <a:xfrm>
              <a:off x="4379" y="1440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7894" name="Text Box 22"/>
            <p:cNvSpPr txBox="1">
              <a:spLocks noChangeArrowheads="1"/>
            </p:cNvSpPr>
            <p:nvPr/>
          </p:nvSpPr>
          <p:spPr bwMode="auto">
            <a:xfrm>
              <a:off x="3024" y="1056"/>
              <a:ext cx="15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0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1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2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3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4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5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6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7</a:t>
              </a:r>
            </a:p>
          </p:txBody>
        </p:sp>
        <p:sp>
          <p:nvSpPr>
            <p:cNvPr id="207895" name="Line 23"/>
            <p:cNvSpPr>
              <a:spLocks noChangeShapeType="1"/>
            </p:cNvSpPr>
            <p:nvPr/>
          </p:nvSpPr>
          <p:spPr bwMode="auto">
            <a:xfrm>
              <a:off x="3312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96" name="Line 24"/>
            <p:cNvSpPr>
              <a:spLocks noChangeShapeType="1"/>
            </p:cNvSpPr>
            <p:nvPr/>
          </p:nvSpPr>
          <p:spPr bwMode="auto">
            <a:xfrm>
              <a:off x="3456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97" name="Line 25"/>
            <p:cNvSpPr>
              <a:spLocks noChangeShapeType="1"/>
            </p:cNvSpPr>
            <p:nvPr/>
          </p:nvSpPr>
          <p:spPr bwMode="auto">
            <a:xfrm>
              <a:off x="3648" y="91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98" name="Line 26"/>
            <p:cNvSpPr>
              <a:spLocks noChangeShapeType="1"/>
            </p:cNvSpPr>
            <p:nvPr/>
          </p:nvSpPr>
          <p:spPr bwMode="auto">
            <a:xfrm>
              <a:off x="3792" y="91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99" name="Text Box 27"/>
            <p:cNvSpPr txBox="1">
              <a:spLocks noChangeArrowheads="1"/>
            </p:cNvSpPr>
            <p:nvPr/>
          </p:nvSpPr>
          <p:spPr bwMode="auto">
            <a:xfrm>
              <a:off x="3282" y="1296"/>
              <a:ext cx="10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CPU</a:t>
              </a:r>
            </a:p>
          </p:txBody>
        </p:sp>
        <p:sp>
          <p:nvSpPr>
            <p:cNvPr id="207900" name="Line 28"/>
            <p:cNvSpPr>
              <a:spLocks noChangeShapeType="1"/>
            </p:cNvSpPr>
            <p:nvPr/>
          </p:nvSpPr>
          <p:spPr bwMode="auto">
            <a:xfrm>
              <a:off x="3969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01" name="Line 29"/>
            <p:cNvSpPr>
              <a:spLocks noChangeShapeType="1"/>
            </p:cNvSpPr>
            <p:nvPr/>
          </p:nvSpPr>
          <p:spPr bwMode="auto">
            <a:xfrm>
              <a:off x="4128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02" name="Line 30"/>
            <p:cNvSpPr>
              <a:spLocks noChangeShapeType="1"/>
            </p:cNvSpPr>
            <p:nvPr/>
          </p:nvSpPr>
          <p:spPr bwMode="auto">
            <a:xfrm>
              <a:off x="4272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7903" name="Group 31"/>
          <p:cNvGrpSpPr>
            <a:grpSpLocks/>
          </p:cNvGrpSpPr>
          <p:nvPr/>
        </p:nvGrpSpPr>
        <p:grpSpPr bwMode="auto">
          <a:xfrm>
            <a:off x="762000" y="1447800"/>
            <a:ext cx="6248400" cy="3276600"/>
            <a:chOff x="480" y="912"/>
            <a:chExt cx="3936" cy="2064"/>
          </a:xfrm>
        </p:grpSpPr>
        <p:sp>
          <p:nvSpPr>
            <p:cNvPr id="207904" name="Line 32"/>
            <p:cNvSpPr>
              <a:spLocks noChangeShapeType="1"/>
            </p:cNvSpPr>
            <p:nvPr/>
          </p:nvSpPr>
          <p:spPr bwMode="auto">
            <a:xfrm>
              <a:off x="480" y="912"/>
              <a:ext cx="0" cy="206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05" name="Line 33"/>
            <p:cNvSpPr>
              <a:spLocks noChangeShapeType="1"/>
            </p:cNvSpPr>
            <p:nvPr/>
          </p:nvSpPr>
          <p:spPr bwMode="auto">
            <a:xfrm flipH="1">
              <a:off x="480" y="2976"/>
              <a:ext cx="3936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7906" name="Line 34"/>
          <p:cNvSpPr>
            <a:spLocks noChangeShapeType="1"/>
          </p:cNvSpPr>
          <p:nvPr/>
        </p:nvSpPr>
        <p:spPr bwMode="auto">
          <a:xfrm>
            <a:off x="27432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7910" name="Group 38"/>
          <p:cNvGrpSpPr>
            <a:grpSpLocks/>
          </p:cNvGrpSpPr>
          <p:nvPr/>
        </p:nvGrpSpPr>
        <p:grpSpPr bwMode="auto">
          <a:xfrm>
            <a:off x="4724400" y="4267200"/>
            <a:ext cx="2743200" cy="762000"/>
            <a:chOff x="2976" y="2688"/>
            <a:chExt cx="1728" cy="480"/>
          </a:xfrm>
        </p:grpSpPr>
        <p:sp>
          <p:nvSpPr>
            <p:cNvPr id="207911" name="Line 39"/>
            <p:cNvSpPr>
              <a:spLocks noChangeShapeType="1"/>
            </p:cNvSpPr>
            <p:nvPr/>
          </p:nvSpPr>
          <p:spPr bwMode="auto">
            <a:xfrm>
              <a:off x="2976" y="268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12" name="Line 40"/>
            <p:cNvSpPr>
              <a:spLocks noChangeShapeType="1"/>
            </p:cNvSpPr>
            <p:nvPr/>
          </p:nvSpPr>
          <p:spPr bwMode="auto">
            <a:xfrm>
              <a:off x="4704" y="26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7913" name="Text Box 41"/>
          <p:cNvSpPr txBox="1">
            <a:spLocks noChangeArrowheads="1"/>
          </p:cNvSpPr>
          <p:nvPr/>
        </p:nvSpPr>
        <p:spPr bwMode="auto">
          <a:xfrm>
            <a:off x="4876800" y="3886200"/>
            <a:ext cx="609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latin typeface="Arial"/>
              </a:rPr>
              <a:t>…</a:t>
            </a:r>
            <a:endParaRPr lang="en-US" altLang="zh-CN" sz="4800"/>
          </a:p>
        </p:txBody>
      </p:sp>
      <p:sp>
        <p:nvSpPr>
          <p:cNvPr id="207914" name="Text Box 42"/>
          <p:cNvSpPr txBox="1">
            <a:spLocks noChangeArrowheads="1"/>
          </p:cNvSpPr>
          <p:nvPr/>
        </p:nvSpPr>
        <p:spPr bwMode="auto">
          <a:xfrm>
            <a:off x="5029200" y="5410200"/>
            <a:ext cx="685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latin typeface="Arial"/>
              </a:rPr>
              <a:t>…</a:t>
            </a:r>
            <a:endParaRPr lang="en-US" altLang="zh-CN" sz="4800"/>
          </a:p>
        </p:txBody>
      </p:sp>
      <p:grpSp>
        <p:nvGrpSpPr>
          <p:cNvPr id="207915" name="Group 43"/>
          <p:cNvGrpSpPr>
            <a:grpSpLocks/>
          </p:cNvGrpSpPr>
          <p:nvPr/>
        </p:nvGrpSpPr>
        <p:grpSpPr bwMode="auto">
          <a:xfrm>
            <a:off x="914400" y="2895600"/>
            <a:ext cx="7772400" cy="3581400"/>
            <a:chOff x="576" y="1824"/>
            <a:chExt cx="4896" cy="2256"/>
          </a:xfrm>
        </p:grpSpPr>
        <p:sp>
          <p:nvSpPr>
            <p:cNvPr id="207916" name="Line 44"/>
            <p:cNvSpPr>
              <a:spLocks noChangeShapeType="1"/>
            </p:cNvSpPr>
            <p:nvPr/>
          </p:nvSpPr>
          <p:spPr bwMode="auto">
            <a:xfrm>
              <a:off x="5472" y="1824"/>
              <a:ext cx="0" cy="2256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17" name="Line 45"/>
            <p:cNvSpPr>
              <a:spLocks noChangeShapeType="1"/>
            </p:cNvSpPr>
            <p:nvPr/>
          </p:nvSpPr>
          <p:spPr bwMode="auto">
            <a:xfrm flipH="1">
              <a:off x="576" y="4080"/>
              <a:ext cx="4896" cy="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7918" name="Line 46"/>
          <p:cNvSpPr>
            <a:spLocks noChangeShapeType="1"/>
          </p:cNvSpPr>
          <p:nvPr/>
        </p:nvSpPr>
        <p:spPr bwMode="auto">
          <a:xfrm>
            <a:off x="2743200" y="1447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19" name="Line 47"/>
          <p:cNvSpPr>
            <a:spLocks noChangeShapeType="1"/>
          </p:cNvSpPr>
          <p:nvPr/>
        </p:nvSpPr>
        <p:spPr bwMode="auto">
          <a:xfrm>
            <a:off x="3200400" y="1447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20" name="Line 48"/>
          <p:cNvSpPr>
            <a:spLocks noChangeShapeType="1"/>
          </p:cNvSpPr>
          <p:nvPr/>
        </p:nvSpPr>
        <p:spPr bwMode="auto">
          <a:xfrm>
            <a:off x="3657600" y="1447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7921" name="Group 49"/>
          <p:cNvGrpSpPr>
            <a:grpSpLocks/>
          </p:cNvGrpSpPr>
          <p:nvPr/>
        </p:nvGrpSpPr>
        <p:grpSpPr bwMode="auto">
          <a:xfrm>
            <a:off x="2514600" y="2819400"/>
            <a:ext cx="2630488" cy="1447800"/>
            <a:chOff x="1584" y="1776"/>
            <a:chExt cx="1657" cy="912"/>
          </a:xfrm>
        </p:grpSpPr>
        <p:sp>
          <p:nvSpPr>
            <p:cNvPr id="207922" name="Line 50"/>
            <p:cNvSpPr>
              <a:spLocks noChangeShapeType="1"/>
            </p:cNvSpPr>
            <p:nvPr/>
          </p:nvSpPr>
          <p:spPr bwMode="auto">
            <a:xfrm>
              <a:off x="1920" y="254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7923" name="Group 51"/>
            <p:cNvGrpSpPr>
              <a:grpSpLocks/>
            </p:cNvGrpSpPr>
            <p:nvPr/>
          </p:nvGrpSpPr>
          <p:grpSpPr bwMode="auto">
            <a:xfrm>
              <a:off x="1584" y="1776"/>
              <a:ext cx="1657" cy="912"/>
              <a:chOff x="1584" y="1776"/>
              <a:chExt cx="1657" cy="912"/>
            </a:xfrm>
          </p:grpSpPr>
          <p:sp>
            <p:nvSpPr>
              <p:cNvPr id="207924" name="Rectangle 52"/>
              <p:cNvSpPr>
                <a:spLocks noChangeArrowheads="1"/>
              </p:cNvSpPr>
              <p:nvPr/>
            </p:nvSpPr>
            <p:spPr bwMode="auto">
              <a:xfrm>
                <a:off x="1584" y="2112"/>
                <a:ext cx="1559" cy="432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925" name="Line 53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26" name="Line 54"/>
              <p:cNvSpPr>
                <a:spLocks noChangeShapeType="1"/>
              </p:cNvSpPr>
              <p:nvPr/>
            </p:nvSpPr>
            <p:spPr bwMode="auto">
              <a:xfrm>
                <a:off x="2088" y="2544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27" name="Line 55"/>
              <p:cNvSpPr>
                <a:spLocks noChangeShapeType="1"/>
              </p:cNvSpPr>
              <p:nvPr/>
            </p:nvSpPr>
            <p:spPr bwMode="auto">
              <a:xfrm>
                <a:off x="2268" y="2544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28" name="Line 56"/>
              <p:cNvSpPr>
                <a:spLocks noChangeShapeType="1"/>
              </p:cNvSpPr>
              <p:nvPr/>
            </p:nvSpPr>
            <p:spPr bwMode="auto">
              <a:xfrm>
                <a:off x="2448" y="2544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29" name="Line 57"/>
              <p:cNvSpPr>
                <a:spLocks noChangeShapeType="1"/>
              </p:cNvSpPr>
              <p:nvPr/>
            </p:nvSpPr>
            <p:spPr bwMode="auto">
              <a:xfrm>
                <a:off x="2628" y="2544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30" name="Line 58"/>
              <p:cNvSpPr>
                <a:spLocks noChangeShapeType="1"/>
              </p:cNvSpPr>
              <p:nvPr/>
            </p:nvSpPr>
            <p:spPr bwMode="auto">
              <a:xfrm>
                <a:off x="2807" y="2544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31" name="Line 59"/>
              <p:cNvSpPr>
                <a:spLocks noChangeShapeType="1"/>
              </p:cNvSpPr>
              <p:nvPr/>
            </p:nvSpPr>
            <p:spPr bwMode="auto">
              <a:xfrm>
                <a:off x="2976" y="254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32" name="Line 60"/>
              <p:cNvSpPr>
                <a:spLocks noChangeShapeType="1"/>
              </p:cNvSpPr>
              <p:nvPr/>
            </p:nvSpPr>
            <p:spPr bwMode="auto">
              <a:xfrm>
                <a:off x="1728" y="1968"/>
                <a:ext cx="0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33" name="Rectangle 61"/>
              <p:cNvSpPr>
                <a:spLocks noChangeArrowheads="1"/>
              </p:cNvSpPr>
              <p:nvPr/>
            </p:nvSpPr>
            <p:spPr bwMode="auto">
              <a:xfrm>
                <a:off x="1638" y="2304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34" name="Rectangle 62"/>
              <p:cNvSpPr>
                <a:spLocks noChangeArrowheads="1"/>
              </p:cNvSpPr>
              <p:nvPr/>
            </p:nvSpPr>
            <p:spPr bwMode="auto">
              <a:xfrm>
                <a:off x="1824" y="2304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35" name="Rectangle 63"/>
              <p:cNvSpPr>
                <a:spLocks noChangeArrowheads="1"/>
              </p:cNvSpPr>
              <p:nvPr/>
            </p:nvSpPr>
            <p:spPr bwMode="auto">
              <a:xfrm>
                <a:off x="2005" y="2304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36" name="Rectangle 64"/>
              <p:cNvSpPr>
                <a:spLocks noChangeArrowheads="1"/>
              </p:cNvSpPr>
              <p:nvPr/>
            </p:nvSpPr>
            <p:spPr bwMode="auto">
              <a:xfrm>
                <a:off x="2187" y="2304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37" name="Rectangle 65"/>
              <p:cNvSpPr>
                <a:spLocks noChangeArrowheads="1"/>
              </p:cNvSpPr>
              <p:nvPr/>
            </p:nvSpPr>
            <p:spPr bwMode="auto">
              <a:xfrm>
                <a:off x="2368" y="2304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38" name="Rectangle 66"/>
              <p:cNvSpPr>
                <a:spLocks noChangeArrowheads="1"/>
              </p:cNvSpPr>
              <p:nvPr/>
            </p:nvSpPr>
            <p:spPr bwMode="auto">
              <a:xfrm>
                <a:off x="2550" y="2304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39" name="Rectangle 67"/>
              <p:cNvSpPr>
                <a:spLocks noChangeArrowheads="1"/>
              </p:cNvSpPr>
              <p:nvPr/>
            </p:nvSpPr>
            <p:spPr bwMode="auto">
              <a:xfrm>
                <a:off x="2736" y="2304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40" name="Rectangle 68"/>
              <p:cNvSpPr>
                <a:spLocks noChangeArrowheads="1"/>
              </p:cNvSpPr>
              <p:nvPr/>
            </p:nvSpPr>
            <p:spPr bwMode="auto">
              <a:xfrm>
                <a:off x="2928" y="2304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7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41" name="Text Box 69"/>
              <p:cNvSpPr txBox="1">
                <a:spLocks noChangeArrowheads="1"/>
              </p:cNvSpPr>
              <p:nvPr/>
            </p:nvSpPr>
            <p:spPr bwMode="auto">
              <a:xfrm>
                <a:off x="1665" y="2103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A</a:t>
                </a:r>
              </a:p>
            </p:txBody>
          </p:sp>
          <p:sp>
            <p:nvSpPr>
              <p:cNvPr id="207942" name="Text Box 70"/>
              <p:cNvSpPr txBox="1">
                <a:spLocks noChangeArrowheads="1"/>
              </p:cNvSpPr>
              <p:nvPr/>
            </p:nvSpPr>
            <p:spPr bwMode="auto">
              <a:xfrm>
                <a:off x="1937" y="2103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207943" name="Text Box 71"/>
              <p:cNvSpPr txBox="1">
                <a:spLocks noChangeArrowheads="1"/>
              </p:cNvSpPr>
              <p:nvPr/>
            </p:nvSpPr>
            <p:spPr bwMode="auto">
              <a:xfrm>
                <a:off x="2209" y="2107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C</a:t>
                </a:r>
              </a:p>
            </p:txBody>
          </p:sp>
          <p:graphicFrame>
            <p:nvGraphicFramePr>
              <p:cNvPr id="207944" name="Object 72"/>
              <p:cNvGraphicFramePr>
                <a:graphicFrameLocks noChangeAspect="1"/>
              </p:cNvGraphicFramePr>
              <p:nvPr/>
            </p:nvGraphicFramePr>
            <p:xfrm>
              <a:off x="2640" y="2112"/>
              <a:ext cx="219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895" name="Equation" r:id="rId3" imgW="241560" imgH="304560" progId="Equation.3">
                      <p:embed/>
                    </p:oleObj>
                  </mc:Choice>
                  <mc:Fallback>
                    <p:oleObj name="Equation" r:id="rId3" imgW="241560" imgH="304560" progId="Equation.3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112"/>
                            <a:ext cx="219" cy="2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7945" name="Line 73"/>
              <p:cNvSpPr>
                <a:spLocks noChangeShapeType="1"/>
              </p:cNvSpPr>
              <p:nvPr/>
            </p:nvSpPr>
            <p:spPr bwMode="auto">
              <a:xfrm>
                <a:off x="2016" y="1968"/>
                <a:ext cx="0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46" name="Line 74"/>
              <p:cNvSpPr>
                <a:spLocks noChangeShapeType="1"/>
              </p:cNvSpPr>
              <p:nvPr/>
            </p:nvSpPr>
            <p:spPr bwMode="auto">
              <a:xfrm>
                <a:off x="2304" y="1968"/>
                <a:ext cx="0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47" name="Line 75"/>
              <p:cNvSpPr>
                <a:spLocks noChangeShapeType="1"/>
              </p:cNvSpPr>
              <p:nvPr/>
            </p:nvSpPr>
            <p:spPr bwMode="auto">
              <a:xfrm>
                <a:off x="2733" y="1991"/>
                <a:ext cx="0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7948" name="Object 76"/>
              <p:cNvGraphicFramePr>
                <a:graphicFrameLocks noChangeAspect="1"/>
              </p:cNvGraphicFramePr>
              <p:nvPr/>
            </p:nvGraphicFramePr>
            <p:xfrm>
              <a:off x="2873" y="2112"/>
              <a:ext cx="233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896" name="Equation" r:id="rId5" imgW="254160" imgH="304560" progId="Equation.3">
                      <p:embed/>
                    </p:oleObj>
                  </mc:Choice>
                  <mc:Fallback>
                    <p:oleObj name="Equation" r:id="rId5" imgW="254160" imgH="304560" progId="Equation.3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3" y="2112"/>
                            <a:ext cx="233" cy="2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7949" name="Line 77"/>
              <p:cNvSpPr>
                <a:spLocks noChangeShapeType="1"/>
              </p:cNvSpPr>
              <p:nvPr/>
            </p:nvSpPr>
            <p:spPr bwMode="auto">
              <a:xfrm>
                <a:off x="2973" y="1991"/>
                <a:ext cx="0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50" name="Text Box 78"/>
              <p:cNvSpPr txBox="1">
                <a:spLocks noChangeArrowheads="1"/>
              </p:cNvSpPr>
              <p:nvPr/>
            </p:nvSpPr>
            <p:spPr bwMode="auto">
              <a:xfrm>
                <a:off x="2592" y="1776"/>
                <a:ext cx="5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 dirty="0">
                    <a:latin typeface="华文新魏" pitchFamily="2" charset="-122"/>
                    <a:ea typeface="华文新魏" pitchFamily="2" charset="-122"/>
                  </a:rPr>
                  <a:t>使  能</a:t>
                </a:r>
              </a:p>
            </p:txBody>
          </p:sp>
          <p:sp>
            <p:nvSpPr>
              <p:cNvPr id="207951" name="Text Box 79"/>
              <p:cNvSpPr txBox="1">
                <a:spLocks noChangeArrowheads="1"/>
              </p:cNvSpPr>
              <p:nvPr/>
            </p:nvSpPr>
            <p:spPr bwMode="auto">
              <a:xfrm>
                <a:off x="1728" y="1872"/>
                <a:ext cx="107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/>
                  <a:t>A</a:t>
                </a:r>
                <a:r>
                  <a:rPr lang="en-US" altLang="zh-CN" sz="1800" baseline="-25000" dirty="0"/>
                  <a:t>5     </a:t>
                </a:r>
                <a:r>
                  <a:rPr lang="en-US" altLang="zh-CN" sz="1800" dirty="0"/>
                  <a:t>A</a:t>
                </a:r>
                <a:r>
                  <a:rPr lang="en-US" altLang="zh-CN" sz="1800" baseline="-25000" dirty="0"/>
                  <a:t>6    </a:t>
                </a:r>
                <a:r>
                  <a:rPr lang="en-US" altLang="zh-CN" sz="1800" dirty="0"/>
                  <a:t>A</a:t>
                </a:r>
                <a:r>
                  <a:rPr lang="en-US" altLang="zh-CN" sz="1800" baseline="-25000" dirty="0"/>
                  <a:t>7  </a:t>
                </a:r>
              </a:p>
            </p:txBody>
          </p:sp>
        </p:grpSp>
      </p:grpSp>
      <p:grpSp>
        <p:nvGrpSpPr>
          <p:cNvPr id="207952" name="Group 80"/>
          <p:cNvGrpSpPr>
            <a:grpSpLocks/>
          </p:cNvGrpSpPr>
          <p:nvPr/>
        </p:nvGrpSpPr>
        <p:grpSpPr bwMode="auto">
          <a:xfrm>
            <a:off x="762000" y="1066801"/>
            <a:ext cx="6172200" cy="461963"/>
            <a:chOff x="480" y="672"/>
            <a:chExt cx="3888" cy="291"/>
          </a:xfrm>
        </p:grpSpPr>
        <p:sp>
          <p:nvSpPr>
            <p:cNvPr id="207953" name="Line 81"/>
            <p:cNvSpPr>
              <a:spLocks noChangeShapeType="1"/>
            </p:cNvSpPr>
            <p:nvPr/>
          </p:nvSpPr>
          <p:spPr bwMode="auto">
            <a:xfrm flipH="1">
              <a:off x="480" y="912"/>
              <a:ext cx="3888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07954" name="Text Box 82"/>
            <p:cNvSpPr txBox="1">
              <a:spLocks noChangeArrowheads="1"/>
            </p:cNvSpPr>
            <p:nvPr/>
          </p:nvSpPr>
          <p:spPr bwMode="auto">
            <a:xfrm>
              <a:off x="960" y="672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华文新魏" pitchFamily="2" charset="-122"/>
                  <a:ea typeface="华文新魏" pitchFamily="2" charset="-122"/>
                </a:rPr>
                <a:t>地址总线</a:t>
              </a:r>
            </a:p>
          </p:txBody>
        </p:sp>
      </p:grpSp>
      <p:grpSp>
        <p:nvGrpSpPr>
          <p:cNvPr id="207955" name="Group 83"/>
          <p:cNvGrpSpPr>
            <a:grpSpLocks/>
          </p:cNvGrpSpPr>
          <p:nvPr/>
        </p:nvGrpSpPr>
        <p:grpSpPr bwMode="auto">
          <a:xfrm>
            <a:off x="5029200" y="2514603"/>
            <a:ext cx="4007482" cy="461963"/>
            <a:chOff x="3168" y="1584"/>
            <a:chExt cx="2390" cy="291"/>
          </a:xfrm>
        </p:grpSpPr>
        <p:sp>
          <p:nvSpPr>
            <p:cNvPr id="207956" name="Line 84"/>
            <p:cNvSpPr>
              <a:spLocks noChangeShapeType="1"/>
            </p:cNvSpPr>
            <p:nvPr/>
          </p:nvSpPr>
          <p:spPr bwMode="auto">
            <a:xfrm flipH="1">
              <a:off x="3168" y="1824"/>
              <a:ext cx="2304" cy="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57" name="Text Box 85"/>
            <p:cNvSpPr txBox="1">
              <a:spLocks noChangeArrowheads="1"/>
            </p:cNvSpPr>
            <p:nvPr/>
          </p:nvSpPr>
          <p:spPr bwMode="auto">
            <a:xfrm>
              <a:off x="4656" y="1584"/>
              <a:ext cx="9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华文新魏" pitchFamily="2" charset="-122"/>
                  <a:ea typeface="华文新魏" pitchFamily="2" charset="-122"/>
                </a:rPr>
                <a:t>数据总线</a:t>
              </a:r>
            </a:p>
          </p:txBody>
        </p:sp>
      </p:grpSp>
      <p:grpSp>
        <p:nvGrpSpPr>
          <p:cNvPr id="207958" name="Group 86"/>
          <p:cNvGrpSpPr>
            <a:grpSpLocks/>
          </p:cNvGrpSpPr>
          <p:nvPr/>
        </p:nvGrpSpPr>
        <p:grpSpPr bwMode="auto">
          <a:xfrm>
            <a:off x="685800" y="4724400"/>
            <a:ext cx="2097088" cy="2133600"/>
            <a:chOff x="432" y="2976"/>
            <a:chExt cx="1321" cy="1344"/>
          </a:xfrm>
        </p:grpSpPr>
        <p:grpSp>
          <p:nvGrpSpPr>
            <p:cNvPr id="207959" name="Group 87"/>
            <p:cNvGrpSpPr>
              <a:grpSpLocks/>
            </p:cNvGrpSpPr>
            <p:nvPr/>
          </p:nvGrpSpPr>
          <p:grpSpPr bwMode="auto">
            <a:xfrm>
              <a:off x="432" y="2976"/>
              <a:ext cx="1321" cy="1076"/>
              <a:chOff x="432" y="2976"/>
              <a:chExt cx="1321" cy="1076"/>
            </a:xfrm>
          </p:grpSpPr>
          <p:sp>
            <p:nvSpPr>
              <p:cNvPr id="207960" name="Rectangle 88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1185" cy="624"/>
              </a:xfrm>
              <a:prstGeom prst="rect">
                <a:avLst/>
              </a:prstGeom>
              <a:solidFill>
                <a:srgbClr val="660066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961" name="Line 89"/>
              <p:cNvSpPr>
                <a:spLocks noChangeShapeType="1"/>
              </p:cNvSpPr>
              <p:nvPr/>
            </p:nvSpPr>
            <p:spPr bwMode="auto">
              <a:xfrm>
                <a:off x="576" y="393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62" name="Line 90"/>
              <p:cNvSpPr>
                <a:spLocks noChangeShapeType="1"/>
              </p:cNvSpPr>
              <p:nvPr/>
            </p:nvSpPr>
            <p:spPr bwMode="auto">
              <a:xfrm>
                <a:off x="713" y="393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63" name="Line 91"/>
              <p:cNvSpPr>
                <a:spLocks noChangeShapeType="1"/>
              </p:cNvSpPr>
              <p:nvPr/>
            </p:nvSpPr>
            <p:spPr bwMode="auto">
              <a:xfrm>
                <a:off x="850" y="393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64" name="Line 92"/>
              <p:cNvSpPr>
                <a:spLocks noChangeShapeType="1"/>
              </p:cNvSpPr>
              <p:nvPr/>
            </p:nvSpPr>
            <p:spPr bwMode="auto">
              <a:xfrm>
                <a:off x="987" y="393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65" name="Line 93"/>
              <p:cNvSpPr>
                <a:spLocks noChangeShapeType="1"/>
              </p:cNvSpPr>
              <p:nvPr/>
            </p:nvSpPr>
            <p:spPr bwMode="auto">
              <a:xfrm>
                <a:off x="1123" y="393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66" name="Line 94"/>
              <p:cNvSpPr>
                <a:spLocks noChangeShapeType="1"/>
              </p:cNvSpPr>
              <p:nvPr/>
            </p:nvSpPr>
            <p:spPr bwMode="auto">
              <a:xfrm>
                <a:off x="1260" y="393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67" name="Line 95"/>
              <p:cNvSpPr>
                <a:spLocks noChangeShapeType="1"/>
              </p:cNvSpPr>
              <p:nvPr/>
            </p:nvSpPr>
            <p:spPr bwMode="auto">
              <a:xfrm>
                <a:off x="1396" y="393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68" name="Line 96"/>
              <p:cNvSpPr>
                <a:spLocks noChangeShapeType="1"/>
              </p:cNvSpPr>
              <p:nvPr/>
            </p:nvSpPr>
            <p:spPr bwMode="auto">
              <a:xfrm>
                <a:off x="1533" y="393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69" name="Line 97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0" cy="3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70" name="Rectangle 98"/>
              <p:cNvSpPr>
                <a:spLocks noChangeArrowheads="1"/>
              </p:cNvSpPr>
              <p:nvPr/>
            </p:nvSpPr>
            <p:spPr bwMode="auto">
              <a:xfrm>
                <a:off x="446" y="3703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71" name="Rectangle 99"/>
              <p:cNvSpPr>
                <a:spLocks noChangeArrowheads="1"/>
              </p:cNvSpPr>
              <p:nvPr/>
            </p:nvSpPr>
            <p:spPr bwMode="auto">
              <a:xfrm>
                <a:off x="588" y="3703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72" name="Rectangle 100"/>
              <p:cNvSpPr>
                <a:spLocks noChangeArrowheads="1"/>
              </p:cNvSpPr>
              <p:nvPr/>
            </p:nvSpPr>
            <p:spPr bwMode="auto">
              <a:xfrm>
                <a:off x="725" y="3703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73" name="Rectangle 101"/>
              <p:cNvSpPr>
                <a:spLocks noChangeArrowheads="1"/>
              </p:cNvSpPr>
              <p:nvPr/>
            </p:nvSpPr>
            <p:spPr bwMode="auto">
              <a:xfrm>
                <a:off x="864" y="3703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74" name="Rectangle 102"/>
              <p:cNvSpPr>
                <a:spLocks noChangeArrowheads="1"/>
              </p:cNvSpPr>
              <p:nvPr/>
            </p:nvSpPr>
            <p:spPr bwMode="auto">
              <a:xfrm>
                <a:off x="1001" y="3703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75" name="Rectangle 103"/>
              <p:cNvSpPr>
                <a:spLocks noChangeArrowheads="1"/>
              </p:cNvSpPr>
              <p:nvPr/>
            </p:nvSpPr>
            <p:spPr bwMode="auto">
              <a:xfrm>
                <a:off x="1140" y="3703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76" name="Rectangle 104"/>
              <p:cNvSpPr>
                <a:spLocks noChangeArrowheads="1"/>
              </p:cNvSpPr>
              <p:nvPr/>
            </p:nvSpPr>
            <p:spPr bwMode="auto">
              <a:xfrm>
                <a:off x="1307" y="3703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77" name="Rectangle 105"/>
              <p:cNvSpPr>
                <a:spLocks noChangeArrowheads="1"/>
              </p:cNvSpPr>
              <p:nvPr/>
            </p:nvSpPr>
            <p:spPr bwMode="auto">
              <a:xfrm>
                <a:off x="1440" y="3696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7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78" name="Text Box 106"/>
              <p:cNvSpPr txBox="1">
                <a:spLocks noChangeArrowheads="1"/>
              </p:cNvSpPr>
              <p:nvPr/>
            </p:nvSpPr>
            <p:spPr bwMode="auto">
              <a:xfrm>
                <a:off x="432" y="3312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A</a:t>
                </a:r>
                <a:r>
                  <a:rPr lang="en-US" altLang="zh-CN" sz="1800" baseline="-25000"/>
                  <a:t>0 </a:t>
                </a:r>
                <a:r>
                  <a:rPr lang="en-US" altLang="zh-CN" sz="1800"/>
                  <a:t>A</a:t>
                </a:r>
                <a:r>
                  <a:rPr lang="en-US" altLang="zh-CN" sz="1800" baseline="-25000"/>
                  <a:t>1 </a:t>
                </a:r>
                <a:r>
                  <a:rPr lang="en-US" altLang="zh-CN" sz="1800"/>
                  <a:t>A</a:t>
                </a:r>
                <a:r>
                  <a:rPr lang="en-US" altLang="zh-CN" sz="1800" baseline="-25000"/>
                  <a:t>2 </a:t>
                </a:r>
                <a:r>
                  <a:rPr lang="en-US" altLang="zh-CN" sz="1800"/>
                  <a:t>A</a:t>
                </a:r>
                <a:r>
                  <a:rPr lang="en-US" altLang="zh-CN" sz="1800" baseline="-25000"/>
                  <a:t>3 </a:t>
                </a:r>
                <a:r>
                  <a:rPr lang="en-US" altLang="zh-CN" sz="1800"/>
                  <a:t>A</a:t>
                </a:r>
                <a:r>
                  <a:rPr lang="en-US" altLang="zh-CN" sz="1800" baseline="-25000"/>
                  <a:t>4</a:t>
                </a:r>
              </a:p>
            </p:txBody>
          </p:sp>
          <p:sp>
            <p:nvSpPr>
              <p:cNvPr id="207979" name="Line 107"/>
              <p:cNvSpPr>
                <a:spLocks noChangeShapeType="1"/>
              </p:cNvSpPr>
              <p:nvPr/>
            </p:nvSpPr>
            <p:spPr bwMode="auto">
              <a:xfrm>
                <a:off x="720" y="2976"/>
                <a:ext cx="0" cy="3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80" name="Line 108"/>
              <p:cNvSpPr>
                <a:spLocks noChangeShapeType="1"/>
              </p:cNvSpPr>
              <p:nvPr/>
            </p:nvSpPr>
            <p:spPr bwMode="auto">
              <a:xfrm>
                <a:off x="864" y="2976"/>
                <a:ext cx="0" cy="3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81" name="Line 109"/>
              <p:cNvSpPr>
                <a:spLocks noChangeShapeType="1"/>
              </p:cNvSpPr>
              <p:nvPr/>
            </p:nvSpPr>
            <p:spPr bwMode="auto">
              <a:xfrm>
                <a:off x="1056" y="2976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7982" name="Object 110"/>
              <p:cNvGraphicFramePr>
                <a:graphicFrameLocks noChangeAspect="1"/>
              </p:cNvGraphicFramePr>
              <p:nvPr/>
            </p:nvGraphicFramePr>
            <p:xfrm>
              <a:off x="1392" y="3312"/>
              <a:ext cx="210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897" name="Equation" r:id="rId7" imgW="304920" imgH="279000" progId="Equation.3">
                      <p:embed/>
                    </p:oleObj>
                  </mc:Choice>
                  <mc:Fallback>
                    <p:oleObj name="Equation" r:id="rId7" imgW="304920" imgH="279000" progId="Equation.3">
                      <p:embed/>
                      <p:pic>
                        <p:nvPicPr>
                          <p:cNvPr id="0" name="Picture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3312"/>
                            <a:ext cx="210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7983" name="Line 111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84" name="Line 112"/>
              <p:cNvSpPr>
                <a:spLocks noChangeShapeType="1"/>
              </p:cNvSpPr>
              <p:nvPr/>
            </p:nvSpPr>
            <p:spPr bwMode="auto">
              <a:xfrm>
                <a:off x="1248" y="2976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85" name="Text Box 113"/>
              <p:cNvSpPr txBox="1">
                <a:spLocks noChangeArrowheads="1"/>
              </p:cNvSpPr>
              <p:nvPr/>
            </p:nvSpPr>
            <p:spPr bwMode="auto">
              <a:xfrm>
                <a:off x="624" y="3552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32</a:t>
                </a:r>
                <a:r>
                  <a:rPr lang="en-US" altLang="zh-CN" sz="1800">
                    <a:cs typeface="Tahoma" pitchFamily="34" charset="0"/>
                  </a:rPr>
                  <a:t>x8 R0M</a:t>
                </a:r>
                <a:endParaRPr lang="en-US" altLang="zh-CN" sz="1800"/>
              </a:p>
            </p:txBody>
          </p:sp>
          <p:sp>
            <p:nvSpPr>
              <p:cNvPr id="207986" name="Text Box 114"/>
              <p:cNvSpPr txBox="1">
                <a:spLocks noChangeArrowheads="1"/>
              </p:cNvSpPr>
              <p:nvPr/>
            </p:nvSpPr>
            <p:spPr bwMode="auto">
              <a:xfrm>
                <a:off x="480" y="2976"/>
                <a:ext cx="11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A</a:t>
                </a:r>
                <a:r>
                  <a:rPr lang="en-US" altLang="zh-CN" sz="1800" baseline="-25000"/>
                  <a:t>0  </a:t>
                </a:r>
                <a:r>
                  <a:rPr lang="en-US" altLang="zh-CN" sz="1800"/>
                  <a:t>A</a:t>
                </a:r>
                <a:r>
                  <a:rPr lang="en-US" altLang="zh-CN" sz="1800" baseline="-25000"/>
                  <a:t>1 </a:t>
                </a:r>
                <a:r>
                  <a:rPr lang="en-US" altLang="zh-CN" sz="1800"/>
                  <a:t>A</a:t>
                </a:r>
                <a:r>
                  <a:rPr lang="en-US" altLang="zh-CN" sz="1800" baseline="-25000"/>
                  <a:t>2  </a:t>
                </a:r>
                <a:r>
                  <a:rPr lang="en-US" altLang="zh-CN" sz="1800"/>
                  <a:t>A</a:t>
                </a:r>
                <a:r>
                  <a:rPr lang="en-US" altLang="zh-CN" sz="1800" baseline="-25000"/>
                  <a:t>3  </a:t>
                </a:r>
                <a:r>
                  <a:rPr lang="en-US" altLang="zh-CN" sz="1800"/>
                  <a:t>A</a:t>
                </a:r>
                <a:r>
                  <a:rPr lang="en-US" altLang="zh-CN" sz="1800" baseline="-25000"/>
                  <a:t>4</a:t>
                </a:r>
              </a:p>
            </p:txBody>
          </p:sp>
          <p:sp>
            <p:nvSpPr>
              <p:cNvPr id="207987" name="Line 115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7988" name="Text Box 116"/>
            <p:cNvSpPr txBox="1">
              <a:spLocks noChangeArrowheads="1"/>
            </p:cNvSpPr>
            <p:nvPr/>
          </p:nvSpPr>
          <p:spPr bwMode="auto">
            <a:xfrm>
              <a:off x="576" y="4089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第</a:t>
              </a:r>
              <a:r>
                <a:rPr lang="en-US" altLang="zh-CN" sz="1800"/>
                <a:t>0</a:t>
              </a:r>
              <a:r>
                <a:rPr lang="zh-CN" altLang="en-US" sz="1800"/>
                <a:t>片</a:t>
              </a:r>
              <a:r>
                <a:rPr lang="en-US" altLang="zh-CN" sz="1800"/>
                <a:t>ROM</a:t>
              </a:r>
            </a:p>
          </p:txBody>
        </p:sp>
      </p:grpSp>
      <p:grpSp>
        <p:nvGrpSpPr>
          <p:cNvPr id="207989" name="Group 117"/>
          <p:cNvGrpSpPr>
            <a:grpSpLocks/>
          </p:cNvGrpSpPr>
          <p:nvPr/>
        </p:nvGrpSpPr>
        <p:grpSpPr bwMode="auto">
          <a:xfrm>
            <a:off x="2895600" y="4724400"/>
            <a:ext cx="2097088" cy="2133600"/>
            <a:chOff x="1824" y="2976"/>
            <a:chExt cx="1321" cy="1344"/>
          </a:xfrm>
        </p:grpSpPr>
        <p:sp>
          <p:nvSpPr>
            <p:cNvPr id="207990" name="Rectangle 118"/>
            <p:cNvSpPr>
              <a:spLocks noChangeArrowheads="1"/>
            </p:cNvSpPr>
            <p:nvPr/>
          </p:nvSpPr>
          <p:spPr bwMode="auto">
            <a:xfrm>
              <a:off x="1869" y="3312"/>
              <a:ext cx="1185" cy="624"/>
            </a:xfrm>
            <a:prstGeom prst="rect">
              <a:avLst/>
            </a:prstGeom>
            <a:solidFill>
              <a:srgbClr val="6600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91" name="Line 119"/>
            <p:cNvSpPr>
              <a:spLocks noChangeShapeType="1"/>
            </p:cNvSpPr>
            <p:nvPr/>
          </p:nvSpPr>
          <p:spPr bwMode="auto">
            <a:xfrm>
              <a:off x="1968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92" name="Line 120"/>
            <p:cNvSpPr>
              <a:spLocks noChangeShapeType="1"/>
            </p:cNvSpPr>
            <p:nvPr/>
          </p:nvSpPr>
          <p:spPr bwMode="auto">
            <a:xfrm>
              <a:off x="2105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93" name="Line 121"/>
            <p:cNvSpPr>
              <a:spLocks noChangeShapeType="1"/>
            </p:cNvSpPr>
            <p:nvPr/>
          </p:nvSpPr>
          <p:spPr bwMode="auto">
            <a:xfrm>
              <a:off x="2242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94" name="Line 122"/>
            <p:cNvSpPr>
              <a:spLocks noChangeShapeType="1"/>
            </p:cNvSpPr>
            <p:nvPr/>
          </p:nvSpPr>
          <p:spPr bwMode="auto">
            <a:xfrm>
              <a:off x="2379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95" name="Line 123"/>
            <p:cNvSpPr>
              <a:spLocks noChangeShapeType="1"/>
            </p:cNvSpPr>
            <p:nvPr/>
          </p:nvSpPr>
          <p:spPr bwMode="auto">
            <a:xfrm>
              <a:off x="2515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96" name="Line 124"/>
            <p:cNvSpPr>
              <a:spLocks noChangeShapeType="1"/>
            </p:cNvSpPr>
            <p:nvPr/>
          </p:nvSpPr>
          <p:spPr bwMode="auto">
            <a:xfrm>
              <a:off x="2652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97" name="Line 125"/>
            <p:cNvSpPr>
              <a:spLocks noChangeShapeType="1"/>
            </p:cNvSpPr>
            <p:nvPr/>
          </p:nvSpPr>
          <p:spPr bwMode="auto">
            <a:xfrm>
              <a:off x="2788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98" name="Line 126"/>
            <p:cNvSpPr>
              <a:spLocks noChangeShapeType="1"/>
            </p:cNvSpPr>
            <p:nvPr/>
          </p:nvSpPr>
          <p:spPr bwMode="auto">
            <a:xfrm>
              <a:off x="2925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99" name="Line 127"/>
            <p:cNvSpPr>
              <a:spLocks noChangeShapeType="1"/>
            </p:cNvSpPr>
            <p:nvPr/>
          </p:nvSpPr>
          <p:spPr bwMode="auto">
            <a:xfrm>
              <a:off x="1920" y="3168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00" name="Rectangle 128"/>
            <p:cNvSpPr>
              <a:spLocks noChangeArrowheads="1"/>
            </p:cNvSpPr>
            <p:nvPr/>
          </p:nvSpPr>
          <p:spPr bwMode="auto">
            <a:xfrm>
              <a:off x="1838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01" name="Rectangle 129"/>
            <p:cNvSpPr>
              <a:spLocks noChangeArrowheads="1"/>
            </p:cNvSpPr>
            <p:nvPr/>
          </p:nvSpPr>
          <p:spPr bwMode="auto">
            <a:xfrm>
              <a:off x="1980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02" name="Rectangle 130"/>
            <p:cNvSpPr>
              <a:spLocks noChangeArrowheads="1"/>
            </p:cNvSpPr>
            <p:nvPr/>
          </p:nvSpPr>
          <p:spPr bwMode="auto">
            <a:xfrm>
              <a:off x="2117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03" name="Rectangle 131"/>
            <p:cNvSpPr>
              <a:spLocks noChangeArrowheads="1"/>
            </p:cNvSpPr>
            <p:nvPr/>
          </p:nvSpPr>
          <p:spPr bwMode="auto">
            <a:xfrm>
              <a:off x="2256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04" name="Rectangle 132"/>
            <p:cNvSpPr>
              <a:spLocks noChangeArrowheads="1"/>
            </p:cNvSpPr>
            <p:nvPr/>
          </p:nvSpPr>
          <p:spPr bwMode="auto">
            <a:xfrm>
              <a:off x="2393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05" name="Rectangle 133"/>
            <p:cNvSpPr>
              <a:spLocks noChangeArrowheads="1"/>
            </p:cNvSpPr>
            <p:nvPr/>
          </p:nvSpPr>
          <p:spPr bwMode="auto">
            <a:xfrm>
              <a:off x="2532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06" name="Rectangle 134"/>
            <p:cNvSpPr>
              <a:spLocks noChangeArrowheads="1"/>
            </p:cNvSpPr>
            <p:nvPr/>
          </p:nvSpPr>
          <p:spPr bwMode="auto">
            <a:xfrm>
              <a:off x="2699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07" name="Rectangle 135"/>
            <p:cNvSpPr>
              <a:spLocks noChangeArrowheads="1"/>
            </p:cNvSpPr>
            <p:nvPr/>
          </p:nvSpPr>
          <p:spPr bwMode="auto">
            <a:xfrm>
              <a:off x="2832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08" name="Text Box 136"/>
            <p:cNvSpPr txBox="1">
              <a:spLocks noChangeArrowheads="1"/>
            </p:cNvSpPr>
            <p:nvPr/>
          </p:nvSpPr>
          <p:spPr bwMode="auto">
            <a:xfrm>
              <a:off x="1824" y="3312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0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1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2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3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208009" name="Line 137"/>
            <p:cNvSpPr>
              <a:spLocks noChangeShapeType="1"/>
            </p:cNvSpPr>
            <p:nvPr/>
          </p:nvSpPr>
          <p:spPr bwMode="auto">
            <a:xfrm>
              <a:off x="2112" y="3168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10" name="Line 138"/>
            <p:cNvSpPr>
              <a:spLocks noChangeShapeType="1"/>
            </p:cNvSpPr>
            <p:nvPr/>
          </p:nvSpPr>
          <p:spPr bwMode="auto">
            <a:xfrm>
              <a:off x="2256" y="3168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11" name="Line 139"/>
            <p:cNvSpPr>
              <a:spLocks noChangeShapeType="1"/>
            </p:cNvSpPr>
            <p:nvPr/>
          </p:nvSpPr>
          <p:spPr bwMode="auto">
            <a:xfrm>
              <a:off x="2448" y="316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8012" name="Object 140"/>
            <p:cNvGraphicFramePr>
              <a:graphicFrameLocks noChangeAspect="1"/>
            </p:cNvGraphicFramePr>
            <p:nvPr/>
          </p:nvGraphicFramePr>
          <p:xfrm>
            <a:off x="2784" y="3312"/>
            <a:ext cx="21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898" name="Equation" r:id="rId9" imgW="304920" imgH="279000" progId="Equation.3">
                    <p:embed/>
                  </p:oleObj>
                </mc:Choice>
                <mc:Fallback>
                  <p:oleObj name="Equation" r:id="rId9" imgW="304920" imgH="279000" progId="Equation.3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312"/>
                          <a:ext cx="210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013" name="Line 141"/>
            <p:cNvSpPr>
              <a:spLocks noChangeShapeType="1"/>
            </p:cNvSpPr>
            <p:nvPr/>
          </p:nvSpPr>
          <p:spPr bwMode="auto">
            <a:xfrm>
              <a:off x="2928" y="316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14" name="Line 142"/>
            <p:cNvSpPr>
              <a:spLocks noChangeShapeType="1"/>
            </p:cNvSpPr>
            <p:nvPr/>
          </p:nvSpPr>
          <p:spPr bwMode="auto">
            <a:xfrm>
              <a:off x="2640" y="316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15" name="Text Box 143"/>
            <p:cNvSpPr txBox="1">
              <a:spLocks noChangeArrowheads="1"/>
            </p:cNvSpPr>
            <p:nvPr/>
          </p:nvSpPr>
          <p:spPr bwMode="auto">
            <a:xfrm>
              <a:off x="2016" y="3552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32</a:t>
              </a:r>
              <a:r>
                <a:rPr lang="en-US" altLang="zh-CN" sz="1800">
                  <a:cs typeface="Tahoma" pitchFamily="34" charset="0"/>
                </a:rPr>
                <a:t>x8 R0M</a:t>
              </a:r>
              <a:endParaRPr lang="en-US" altLang="zh-CN" sz="1800"/>
            </a:p>
          </p:txBody>
        </p:sp>
        <p:sp>
          <p:nvSpPr>
            <p:cNvPr id="208016" name="Line 144"/>
            <p:cNvSpPr>
              <a:spLocks noChangeShapeType="1"/>
            </p:cNvSpPr>
            <p:nvPr/>
          </p:nvSpPr>
          <p:spPr bwMode="auto">
            <a:xfrm>
              <a:off x="1920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17" name="Line 145"/>
            <p:cNvSpPr>
              <a:spLocks noChangeShapeType="1"/>
            </p:cNvSpPr>
            <p:nvPr/>
          </p:nvSpPr>
          <p:spPr bwMode="auto">
            <a:xfrm>
              <a:off x="2112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18" name="Line 146"/>
            <p:cNvSpPr>
              <a:spLocks noChangeShapeType="1"/>
            </p:cNvSpPr>
            <p:nvPr/>
          </p:nvSpPr>
          <p:spPr bwMode="auto">
            <a:xfrm>
              <a:off x="2256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19" name="Line 147"/>
            <p:cNvSpPr>
              <a:spLocks noChangeShapeType="1"/>
            </p:cNvSpPr>
            <p:nvPr/>
          </p:nvSpPr>
          <p:spPr bwMode="auto">
            <a:xfrm>
              <a:off x="2448" y="2976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20" name="Line 148"/>
            <p:cNvSpPr>
              <a:spLocks noChangeShapeType="1"/>
            </p:cNvSpPr>
            <p:nvPr/>
          </p:nvSpPr>
          <p:spPr bwMode="auto">
            <a:xfrm>
              <a:off x="2928" y="321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21" name="Line 149"/>
            <p:cNvSpPr>
              <a:spLocks noChangeShapeType="1"/>
            </p:cNvSpPr>
            <p:nvPr/>
          </p:nvSpPr>
          <p:spPr bwMode="auto">
            <a:xfrm>
              <a:off x="2640" y="2976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22" name="Text Box 150"/>
            <p:cNvSpPr txBox="1">
              <a:spLocks noChangeArrowheads="1"/>
            </p:cNvSpPr>
            <p:nvPr/>
          </p:nvSpPr>
          <p:spPr bwMode="auto">
            <a:xfrm>
              <a:off x="1872" y="2976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0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1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2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3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208023" name="Text Box 151"/>
            <p:cNvSpPr txBox="1">
              <a:spLocks noChangeArrowheads="1"/>
            </p:cNvSpPr>
            <p:nvPr/>
          </p:nvSpPr>
          <p:spPr bwMode="auto">
            <a:xfrm>
              <a:off x="1968" y="4089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第</a:t>
              </a:r>
              <a:r>
                <a:rPr lang="en-US" altLang="zh-CN" sz="1800"/>
                <a:t>1</a:t>
              </a:r>
              <a:r>
                <a:rPr lang="zh-CN" altLang="en-US" sz="1800"/>
                <a:t>片</a:t>
              </a:r>
              <a:r>
                <a:rPr lang="en-US" altLang="zh-CN" sz="1800"/>
                <a:t>ROM</a:t>
              </a:r>
            </a:p>
          </p:txBody>
        </p:sp>
      </p:grpSp>
      <p:grpSp>
        <p:nvGrpSpPr>
          <p:cNvPr id="208024" name="Group 152"/>
          <p:cNvGrpSpPr>
            <a:grpSpLocks/>
          </p:cNvGrpSpPr>
          <p:nvPr/>
        </p:nvGrpSpPr>
        <p:grpSpPr bwMode="auto">
          <a:xfrm>
            <a:off x="5715000" y="4724400"/>
            <a:ext cx="2097088" cy="2133600"/>
            <a:chOff x="3600" y="2976"/>
            <a:chExt cx="1321" cy="1344"/>
          </a:xfrm>
        </p:grpSpPr>
        <p:sp>
          <p:nvSpPr>
            <p:cNvPr id="208025" name="Rectangle 153"/>
            <p:cNvSpPr>
              <a:spLocks noChangeArrowheads="1"/>
            </p:cNvSpPr>
            <p:nvPr/>
          </p:nvSpPr>
          <p:spPr bwMode="auto">
            <a:xfrm>
              <a:off x="3600" y="3312"/>
              <a:ext cx="1230" cy="624"/>
            </a:xfrm>
            <a:prstGeom prst="rect">
              <a:avLst/>
            </a:prstGeom>
            <a:solidFill>
              <a:srgbClr val="6600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26" name="Line 154"/>
            <p:cNvSpPr>
              <a:spLocks noChangeShapeType="1"/>
            </p:cNvSpPr>
            <p:nvPr/>
          </p:nvSpPr>
          <p:spPr bwMode="auto">
            <a:xfrm>
              <a:off x="3744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27" name="Line 155"/>
            <p:cNvSpPr>
              <a:spLocks noChangeShapeType="1"/>
            </p:cNvSpPr>
            <p:nvPr/>
          </p:nvSpPr>
          <p:spPr bwMode="auto">
            <a:xfrm>
              <a:off x="3881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28" name="Line 156"/>
            <p:cNvSpPr>
              <a:spLocks noChangeShapeType="1"/>
            </p:cNvSpPr>
            <p:nvPr/>
          </p:nvSpPr>
          <p:spPr bwMode="auto">
            <a:xfrm>
              <a:off x="4018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29" name="Line 157"/>
            <p:cNvSpPr>
              <a:spLocks noChangeShapeType="1"/>
            </p:cNvSpPr>
            <p:nvPr/>
          </p:nvSpPr>
          <p:spPr bwMode="auto">
            <a:xfrm>
              <a:off x="4155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30" name="Line 158"/>
            <p:cNvSpPr>
              <a:spLocks noChangeShapeType="1"/>
            </p:cNvSpPr>
            <p:nvPr/>
          </p:nvSpPr>
          <p:spPr bwMode="auto">
            <a:xfrm>
              <a:off x="4291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31" name="Line 159"/>
            <p:cNvSpPr>
              <a:spLocks noChangeShapeType="1"/>
            </p:cNvSpPr>
            <p:nvPr/>
          </p:nvSpPr>
          <p:spPr bwMode="auto">
            <a:xfrm>
              <a:off x="4428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32" name="Line 160"/>
            <p:cNvSpPr>
              <a:spLocks noChangeShapeType="1"/>
            </p:cNvSpPr>
            <p:nvPr/>
          </p:nvSpPr>
          <p:spPr bwMode="auto">
            <a:xfrm>
              <a:off x="4564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33" name="Line 161"/>
            <p:cNvSpPr>
              <a:spLocks noChangeShapeType="1"/>
            </p:cNvSpPr>
            <p:nvPr/>
          </p:nvSpPr>
          <p:spPr bwMode="auto">
            <a:xfrm>
              <a:off x="4701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34" name="Rectangle 162"/>
            <p:cNvSpPr>
              <a:spLocks noChangeArrowheads="1"/>
            </p:cNvSpPr>
            <p:nvPr/>
          </p:nvSpPr>
          <p:spPr bwMode="auto">
            <a:xfrm>
              <a:off x="3614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35" name="Rectangle 163"/>
            <p:cNvSpPr>
              <a:spLocks noChangeArrowheads="1"/>
            </p:cNvSpPr>
            <p:nvPr/>
          </p:nvSpPr>
          <p:spPr bwMode="auto">
            <a:xfrm>
              <a:off x="3756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36" name="Rectangle 164"/>
            <p:cNvSpPr>
              <a:spLocks noChangeArrowheads="1"/>
            </p:cNvSpPr>
            <p:nvPr/>
          </p:nvSpPr>
          <p:spPr bwMode="auto">
            <a:xfrm>
              <a:off x="3893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37" name="Rectangle 165"/>
            <p:cNvSpPr>
              <a:spLocks noChangeArrowheads="1"/>
            </p:cNvSpPr>
            <p:nvPr/>
          </p:nvSpPr>
          <p:spPr bwMode="auto">
            <a:xfrm>
              <a:off x="4032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38" name="Rectangle 166"/>
            <p:cNvSpPr>
              <a:spLocks noChangeArrowheads="1"/>
            </p:cNvSpPr>
            <p:nvPr/>
          </p:nvSpPr>
          <p:spPr bwMode="auto">
            <a:xfrm>
              <a:off x="4169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39" name="Rectangle 167"/>
            <p:cNvSpPr>
              <a:spLocks noChangeArrowheads="1"/>
            </p:cNvSpPr>
            <p:nvPr/>
          </p:nvSpPr>
          <p:spPr bwMode="auto">
            <a:xfrm>
              <a:off x="4308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40" name="Rectangle 168"/>
            <p:cNvSpPr>
              <a:spLocks noChangeArrowheads="1"/>
            </p:cNvSpPr>
            <p:nvPr/>
          </p:nvSpPr>
          <p:spPr bwMode="auto">
            <a:xfrm>
              <a:off x="4475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41" name="Rectangle 169"/>
            <p:cNvSpPr>
              <a:spLocks noChangeArrowheads="1"/>
            </p:cNvSpPr>
            <p:nvPr/>
          </p:nvSpPr>
          <p:spPr bwMode="auto">
            <a:xfrm>
              <a:off x="4608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42" name="Text Box 170"/>
            <p:cNvSpPr txBox="1">
              <a:spLocks noChangeArrowheads="1"/>
            </p:cNvSpPr>
            <p:nvPr/>
          </p:nvSpPr>
          <p:spPr bwMode="auto">
            <a:xfrm>
              <a:off x="3600" y="3312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0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1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2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3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4</a:t>
              </a:r>
            </a:p>
          </p:txBody>
        </p:sp>
        <p:graphicFrame>
          <p:nvGraphicFramePr>
            <p:cNvPr id="208043" name="Object 171"/>
            <p:cNvGraphicFramePr>
              <a:graphicFrameLocks noChangeAspect="1"/>
            </p:cNvGraphicFramePr>
            <p:nvPr/>
          </p:nvGraphicFramePr>
          <p:xfrm>
            <a:off x="4560" y="3312"/>
            <a:ext cx="21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899" name="Equation" r:id="rId11" imgW="304920" imgH="279000" progId="Equation.3">
                    <p:embed/>
                  </p:oleObj>
                </mc:Choice>
                <mc:Fallback>
                  <p:oleObj name="Equation" r:id="rId11" imgW="304920" imgH="279000" progId="Equation.3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312"/>
                          <a:ext cx="210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044" name="Line 172"/>
            <p:cNvSpPr>
              <a:spLocks noChangeShapeType="1"/>
            </p:cNvSpPr>
            <p:nvPr/>
          </p:nvSpPr>
          <p:spPr bwMode="auto">
            <a:xfrm>
              <a:off x="4704" y="316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45" name="Text Box 173"/>
            <p:cNvSpPr txBox="1">
              <a:spLocks noChangeArrowheads="1"/>
            </p:cNvSpPr>
            <p:nvPr/>
          </p:nvSpPr>
          <p:spPr bwMode="auto">
            <a:xfrm>
              <a:off x="3792" y="3552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32</a:t>
              </a:r>
              <a:r>
                <a:rPr lang="en-US" altLang="zh-CN" sz="1800">
                  <a:cs typeface="Tahoma" pitchFamily="34" charset="0"/>
                </a:rPr>
                <a:t>x8 R0M</a:t>
              </a:r>
              <a:endParaRPr lang="en-US" altLang="zh-CN" sz="1800"/>
            </a:p>
          </p:txBody>
        </p:sp>
        <p:sp>
          <p:nvSpPr>
            <p:cNvPr id="208046" name="Line 174"/>
            <p:cNvSpPr>
              <a:spLocks noChangeShapeType="1"/>
            </p:cNvSpPr>
            <p:nvPr/>
          </p:nvSpPr>
          <p:spPr bwMode="auto">
            <a:xfrm>
              <a:off x="3648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47" name="Line 175"/>
            <p:cNvSpPr>
              <a:spLocks noChangeShapeType="1"/>
            </p:cNvSpPr>
            <p:nvPr/>
          </p:nvSpPr>
          <p:spPr bwMode="auto">
            <a:xfrm>
              <a:off x="3840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48" name="Line 176"/>
            <p:cNvSpPr>
              <a:spLocks noChangeShapeType="1"/>
            </p:cNvSpPr>
            <p:nvPr/>
          </p:nvSpPr>
          <p:spPr bwMode="auto">
            <a:xfrm>
              <a:off x="3984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49" name="Line 177"/>
            <p:cNvSpPr>
              <a:spLocks noChangeShapeType="1"/>
            </p:cNvSpPr>
            <p:nvPr/>
          </p:nvSpPr>
          <p:spPr bwMode="auto">
            <a:xfrm>
              <a:off x="4176" y="2976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50" name="Line 178"/>
            <p:cNvSpPr>
              <a:spLocks noChangeShapeType="1"/>
            </p:cNvSpPr>
            <p:nvPr/>
          </p:nvSpPr>
          <p:spPr bwMode="auto">
            <a:xfrm>
              <a:off x="4704" y="321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51" name="Line 179"/>
            <p:cNvSpPr>
              <a:spLocks noChangeShapeType="1"/>
            </p:cNvSpPr>
            <p:nvPr/>
          </p:nvSpPr>
          <p:spPr bwMode="auto">
            <a:xfrm>
              <a:off x="4368" y="2976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52" name="Text Box 180"/>
            <p:cNvSpPr txBox="1">
              <a:spLocks noChangeArrowheads="1"/>
            </p:cNvSpPr>
            <p:nvPr/>
          </p:nvSpPr>
          <p:spPr bwMode="auto">
            <a:xfrm>
              <a:off x="3600" y="2976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0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1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2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3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208053" name="Text Box 181"/>
            <p:cNvSpPr txBox="1">
              <a:spLocks noChangeArrowheads="1"/>
            </p:cNvSpPr>
            <p:nvPr/>
          </p:nvSpPr>
          <p:spPr bwMode="auto">
            <a:xfrm>
              <a:off x="3696" y="4089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第</a:t>
              </a:r>
              <a:r>
                <a:rPr lang="en-US" altLang="zh-CN" sz="1800"/>
                <a:t>7</a:t>
              </a:r>
              <a:r>
                <a:rPr lang="zh-CN" altLang="en-US" sz="1800"/>
                <a:t>片</a:t>
              </a:r>
              <a:r>
                <a:rPr lang="en-US" altLang="zh-CN" sz="1800"/>
                <a:t>ROM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48000" y="4225925"/>
            <a:ext cx="1600200" cy="879475"/>
            <a:chOff x="3048000" y="4225925"/>
            <a:chExt cx="1600200" cy="879475"/>
          </a:xfrm>
        </p:grpSpPr>
        <p:grpSp>
          <p:nvGrpSpPr>
            <p:cNvPr id="207907" name="Group 35"/>
            <p:cNvGrpSpPr>
              <a:grpSpLocks/>
            </p:cNvGrpSpPr>
            <p:nvPr/>
          </p:nvGrpSpPr>
          <p:grpSpPr bwMode="auto">
            <a:xfrm>
              <a:off x="3048000" y="4419600"/>
              <a:ext cx="1600200" cy="685800"/>
              <a:chOff x="1920" y="2784"/>
              <a:chExt cx="1008" cy="432"/>
            </a:xfrm>
          </p:grpSpPr>
          <p:sp>
            <p:nvSpPr>
              <p:cNvPr id="207908" name="Line 36"/>
              <p:cNvSpPr>
                <a:spLocks noChangeShapeType="1"/>
              </p:cNvSpPr>
              <p:nvPr/>
            </p:nvSpPr>
            <p:spPr bwMode="auto">
              <a:xfrm>
                <a:off x="1920" y="278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09" name="Line 37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3" name="Line 54"/>
            <p:cNvSpPr>
              <a:spLocks noChangeShapeType="1"/>
            </p:cNvSpPr>
            <p:nvPr/>
          </p:nvSpPr>
          <p:spPr bwMode="auto">
            <a:xfrm>
              <a:off x="3048000" y="4225925"/>
              <a:ext cx="0" cy="19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61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0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0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0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0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0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20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06" grpId="0" animBg="1"/>
      <p:bldP spid="207913" grpId="0" autoUpdateAnimBg="0"/>
      <p:bldP spid="207914" grpId="0" autoUpdateAnimBg="0"/>
      <p:bldP spid="207918" grpId="0" animBg="1"/>
      <p:bldP spid="207919" grpId="0" animBg="1"/>
      <p:bldP spid="2079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431925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3</a:t>
            </a:r>
            <a:r>
              <a:rPr lang="zh-CN" altLang="en-US"/>
              <a:t>－</a:t>
            </a:r>
            <a:r>
              <a:rPr lang="en-US" altLang="zh-CN"/>
              <a:t>8</a:t>
            </a:r>
            <a:r>
              <a:rPr lang="zh-CN" altLang="en-US"/>
              <a:t>译码器分配地址区（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0D66-7645-434D-929F-8EED9C43D6D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08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458200" cy="609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/>
              <a:t>地址空间的对应关系如图：</a:t>
            </a:r>
          </a:p>
        </p:txBody>
      </p:sp>
      <p:grpSp>
        <p:nvGrpSpPr>
          <p:cNvPr id="208900" name="Group 4"/>
          <p:cNvGrpSpPr>
            <a:grpSpLocks/>
          </p:cNvGrpSpPr>
          <p:nvPr/>
        </p:nvGrpSpPr>
        <p:grpSpPr bwMode="auto">
          <a:xfrm>
            <a:off x="685800" y="2641600"/>
            <a:ext cx="7848600" cy="3454400"/>
            <a:chOff x="432" y="2064"/>
            <a:chExt cx="4944" cy="2176"/>
          </a:xfrm>
        </p:grpSpPr>
        <p:grpSp>
          <p:nvGrpSpPr>
            <p:cNvPr id="208901" name="Group 5"/>
            <p:cNvGrpSpPr>
              <a:grpSpLocks/>
            </p:cNvGrpSpPr>
            <p:nvPr/>
          </p:nvGrpSpPr>
          <p:grpSpPr bwMode="auto">
            <a:xfrm>
              <a:off x="432" y="2304"/>
              <a:ext cx="4944" cy="1936"/>
              <a:chOff x="912" y="2384"/>
              <a:chExt cx="4944" cy="1936"/>
            </a:xfrm>
          </p:grpSpPr>
          <p:grpSp>
            <p:nvGrpSpPr>
              <p:cNvPr id="208902" name="Group 6"/>
              <p:cNvGrpSpPr>
                <a:grpSpLocks/>
              </p:cNvGrpSpPr>
              <p:nvPr/>
            </p:nvGrpSpPr>
            <p:grpSpPr bwMode="auto">
              <a:xfrm>
                <a:off x="3744" y="2384"/>
                <a:ext cx="1152" cy="1920"/>
                <a:chOff x="3264" y="2400"/>
                <a:chExt cx="1152" cy="1920"/>
              </a:xfrm>
            </p:grpSpPr>
            <p:sp>
              <p:nvSpPr>
                <p:cNvPr id="208903" name="Rectangle 7"/>
                <p:cNvSpPr>
                  <a:spLocks noChangeArrowheads="1"/>
                </p:cNvSpPr>
                <p:nvPr/>
              </p:nvSpPr>
              <p:spPr bwMode="auto">
                <a:xfrm>
                  <a:off x="3264" y="2400"/>
                  <a:ext cx="1152" cy="19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904" name="Line 8"/>
                <p:cNvSpPr>
                  <a:spLocks noChangeShapeType="1"/>
                </p:cNvSpPr>
                <p:nvPr/>
              </p:nvSpPr>
              <p:spPr bwMode="auto">
                <a:xfrm>
                  <a:off x="3264" y="264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05" name="Line 9"/>
                <p:cNvSpPr>
                  <a:spLocks noChangeShapeType="1"/>
                </p:cNvSpPr>
                <p:nvPr/>
              </p:nvSpPr>
              <p:spPr bwMode="auto">
                <a:xfrm>
                  <a:off x="3264" y="288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0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264" y="31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07" name="Line 11"/>
                <p:cNvSpPr>
                  <a:spLocks noChangeShapeType="1"/>
                </p:cNvSpPr>
                <p:nvPr/>
              </p:nvSpPr>
              <p:spPr bwMode="auto">
                <a:xfrm>
                  <a:off x="3264" y="336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08" name="Line 12"/>
                <p:cNvSpPr>
                  <a:spLocks noChangeShapeType="1"/>
                </p:cNvSpPr>
                <p:nvPr/>
              </p:nvSpPr>
              <p:spPr bwMode="auto">
                <a:xfrm>
                  <a:off x="3264" y="360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0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264" y="384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1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264" y="408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8911" name="Text Box 15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(0</a:t>
                </a:r>
                <a:r>
                  <a:rPr lang="zh-CN" altLang="en-US" sz="1800"/>
                  <a:t>～</a:t>
                </a:r>
                <a:r>
                  <a:rPr lang="en-US" altLang="zh-CN" sz="1800"/>
                  <a:t>31)</a:t>
                </a:r>
              </a:p>
            </p:txBody>
          </p:sp>
          <p:sp>
            <p:nvSpPr>
              <p:cNvPr id="208912" name="Text Box 16"/>
              <p:cNvSpPr txBox="1">
                <a:spLocks noChangeArrowheads="1"/>
              </p:cNvSpPr>
              <p:nvPr/>
            </p:nvSpPr>
            <p:spPr bwMode="auto">
              <a:xfrm>
                <a:off x="2448" y="2640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(32</a:t>
                </a:r>
                <a:r>
                  <a:rPr lang="zh-CN" altLang="en-US" sz="1800"/>
                  <a:t>～</a:t>
                </a:r>
                <a:r>
                  <a:rPr lang="en-US" altLang="zh-CN" sz="1800"/>
                  <a:t>63)</a:t>
                </a:r>
              </a:p>
            </p:txBody>
          </p:sp>
          <p:sp>
            <p:nvSpPr>
              <p:cNvPr id="208913" name="Text Box 17"/>
              <p:cNvSpPr txBox="1">
                <a:spLocks noChangeArrowheads="1"/>
              </p:cNvSpPr>
              <p:nvPr/>
            </p:nvSpPr>
            <p:spPr bwMode="auto">
              <a:xfrm>
                <a:off x="2448" y="2880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(64</a:t>
                </a:r>
                <a:r>
                  <a:rPr lang="zh-CN" altLang="en-US" sz="1800"/>
                  <a:t>～</a:t>
                </a:r>
                <a:r>
                  <a:rPr lang="en-US" altLang="zh-CN" sz="1800"/>
                  <a:t>95)</a:t>
                </a:r>
              </a:p>
            </p:txBody>
          </p:sp>
          <p:sp>
            <p:nvSpPr>
              <p:cNvPr id="208914" name="Text Box 18"/>
              <p:cNvSpPr txBox="1">
                <a:spLocks noChangeArrowheads="1"/>
              </p:cNvSpPr>
              <p:nvPr/>
            </p:nvSpPr>
            <p:spPr bwMode="auto">
              <a:xfrm>
                <a:off x="2448" y="3120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(96</a:t>
                </a:r>
                <a:r>
                  <a:rPr lang="zh-CN" altLang="en-US" sz="1800"/>
                  <a:t>～</a:t>
                </a:r>
                <a:r>
                  <a:rPr lang="en-US" altLang="zh-CN" sz="1800"/>
                  <a:t>127)</a:t>
                </a:r>
              </a:p>
            </p:txBody>
          </p:sp>
          <p:sp>
            <p:nvSpPr>
              <p:cNvPr id="208915" name="Text Box 19"/>
              <p:cNvSpPr txBox="1">
                <a:spLocks noChangeArrowheads="1"/>
              </p:cNvSpPr>
              <p:nvPr/>
            </p:nvSpPr>
            <p:spPr bwMode="auto">
              <a:xfrm>
                <a:off x="2448" y="3360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(128</a:t>
                </a:r>
                <a:r>
                  <a:rPr lang="zh-CN" altLang="en-US" sz="1800"/>
                  <a:t>～</a:t>
                </a:r>
                <a:r>
                  <a:rPr lang="en-US" altLang="zh-CN" sz="1800"/>
                  <a:t>159)</a:t>
                </a:r>
              </a:p>
            </p:txBody>
          </p:sp>
          <p:sp>
            <p:nvSpPr>
              <p:cNvPr id="208916" name="Text Box 20"/>
              <p:cNvSpPr txBox="1">
                <a:spLocks noChangeArrowheads="1"/>
              </p:cNvSpPr>
              <p:nvPr/>
            </p:nvSpPr>
            <p:spPr bwMode="auto">
              <a:xfrm>
                <a:off x="2448" y="3600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(160</a:t>
                </a:r>
                <a:r>
                  <a:rPr lang="zh-CN" altLang="en-US" sz="1800"/>
                  <a:t>～</a:t>
                </a:r>
                <a:r>
                  <a:rPr lang="en-US" altLang="zh-CN" sz="1800"/>
                  <a:t>191)</a:t>
                </a:r>
              </a:p>
            </p:txBody>
          </p:sp>
          <p:sp>
            <p:nvSpPr>
              <p:cNvPr id="208917" name="Text Box 21"/>
              <p:cNvSpPr txBox="1">
                <a:spLocks noChangeArrowheads="1"/>
              </p:cNvSpPr>
              <p:nvPr/>
            </p:nvSpPr>
            <p:spPr bwMode="auto">
              <a:xfrm>
                <a:off x="2448" y="3840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(192</a:t>
                </a:r>
                <a:r>
                  <a:rPr lang="zh-CN" altLang="en-US" sz="1800"/>
                  <a:t>～</a:t>
                </a:r>
                <a:r>
                  <a:rPr lang="en-US" altLang="zh-CN" sz="1800"/>
                  <a:t>223)</a:t>
                </a:r>
              </a:p>
            </p:txBody>
          </p:sp>
          <p:sp>
            <p:nvSpPr>
              <p:cNvPr id="208918" name="Text Box 22"/>
              <p:cNvSpPr txBox="1">
                <a:spLocks noChangeArrowheads="1"/>
              </p:cNvSpPr>
              <p:nvPr/>
            </p:nvSpPr>
            <p:spPr bwMode="auto">
              <a:xfrm>
                <a:off x="2448" y="4089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(224</a:t>
                </a:r>
                <a:r>
                  <a:rPr lang="zh-CN" altLang="en-US" sz="1800"/>
                  <a:t>～</a:t>
                </a:r>
                <a:r>
                  <a:rPr lang="en-US" altLang="zh-CN" sz="1800"/>
                  <a:t>255)</a:t>
                </a:r>
              </a:p>
            </p:txBody>
          </p:sp>
          <p:sp>
            <p:nvSpPr>
              <p:cNvPr id="208919" name="Text Box 23"/>
              <p:cNvSpPr txBox="1">
                <a:spLocks noChangeArrowheads="1"/>
              </p:cNvSpPr>
              <p:nvPr/>
            </p:nvSpPr>
            <p:spPr bwMode="auto">
              <a:xfrm>
                <a:off x="4896" y="2384"/>
                <a:ext cx="960" cy="19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700" b="1"/>
                  <a:t>第</a:t>
                </a:r>
                <a:r>
                  <a:rPr lang="en-US" altLang="zh-CN" sz="1700" b="1"/>
                  <a:t>0</a:t>
                </a:r>
                <a:r>
                  <a:rPr lang="zh-CN" altLang="en-US" sz="1700" b="1"/>
                  <a:t>片</a:t>
                </a:r>
                <a:r>
                  <a:rPr lang="en-US" altLang="zh-CN" sz="1700" b="1"/>
                  <a:t>ROM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700" b="1"/>
                  <a:t>第</a:t>
                </a:r>
                <a:r>
                  <a:rPr lang="en-US" altLang="zh-CN" sz="1700" b="1"/>
                  <a:t>1</a:t>
                </a:r>
                <a:r>
                  <a:rPr lang="zh-CN" altLang="en-US" sz="1700" b="1"/>
                  <a:t>片</a:t>
                </a:r>
                <a:r>
                  <a:rPr lang="en-US" altLang="zh-CN" sz="1700" b="1"/>
                  <a:t>ROM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700" b="1"/>
                  <a:t>第</a:t>
                </a:r>
                <a:r>
                  <a:rPr lang="en-US" altLang="zh-CN" sz="1700" b="1"/>
                  <a:t>2</a:t>
                </a:r>
                <a:r>
                  <a:rPr lang="zh-CN" altLang="en-US" sz="1700" b="1"/>
                  <a:t>片</a:t>
                </a:r>
                <a:r>
                  <a:rPr lang="en-US" altLang="zh-CN" sz="1700" b="1"/>
                  <a:t>ROM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700" b="1"/>
                  <a:t>第</a:t>
                </a:r>
                <a:r>
                  <a:rPr lang="en-US" altLang="zh-CN" sz="1700" b="1"/>
                  <a:t>3</a:t>
                </a:r>
                <a:r>
                  <a:rPr lang="zh-CN" altLang="en-US" sz="1700" b="1"/>
                  <a:t>片</a:t>
                </a:r>
                <a:r>
                  <a:rPr lang="en-US" altLang="zh-CN" sz="1700" b="1"/>
                  <a:t>ROM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700" b="1"/>
                  <a:t>第</a:t>
                </a:r>
                <a:r>
                  <a:rPr lang="en-US" altLang="zh-CN" sz="1700" b="1"/>
                  <a:t>4</a:t>
                </a:r>
                <a:r>
                  <a:rPr lang="zh-CN" altLang="en-US" sz="1700" b="1"/>
                  <a:t>片</a:t>
                </a:r>
                <a:r>
                  <a:rPr lang="en-US" altLang="zh-CN" sz="1700" b="1"/>
                  <a:t>ROM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700" b="1"/>
                  <a:t>第</a:t>
                </a:r>
                <a:r>
                  <a:rPr lang="en-US" altLang="zh-CN" sz="1700" b="1"/>
                  <a:t>5</a:t>
                </a:r>
                <a:r>
                  <a:rPr lang="zh-CN" altLang="en-US" sz="1700" b="1"/>
                  <a:t>片</a:t>
                </a:r>
                <a:r>
                  <a:rPr lang="en-US" altLang="zh-CN" sz="1700" b="1"/>
                  <a:t>ROM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700" b="1"/>
                  <a:t>第</a:t>
                </a:r>
                <a:r>
                  <a:rPr lang="en-US" altLang="zh-CN" sz="1700" b="1"/>
                  <a:t>6</a:t>
                </a:r>
                <a:r>
                  <a:rPr lang="zh-CN" altLang="en-US" sz="1700" b="1"/>
                  <a:t>片</a:t>
                </a:r>
                <a:r>
                  <a:rPr lang="en-US" altLang="zh-CN" sz="1700" b="1"/>
                  <a:t>ROM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700" b="1"/>
                  <a:t>第</a:t>
                </a:r>
                <a:r>
                  <a:rPr lang="en-US" altLang="zh-CN" sz="1700" b="1"/>
                  <a:t>7</a:t>
                </a:r>
                <a:r>
                  <a:rPr lang="zh-CN" altLang="en-US" sz="1700" b="1"/>
                  <a:t>片</a:t>
                </a:r>
                <a:r>
                  <a:rPr lang="en-US" altLang="zh-CN" sz="1700" b="1"/>
                  <a:t>ROM</a:t>
                </a:r>
              </a:p>
            </p:txBody>
          </p:sp>
          <p:sp>
            <p:nvSpPr>
              <p:cNvPr id="208920" name="Rectangle 24"/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2400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21" name="Line 25"/>
              <p:cNvSpPr>
                <a:spLocks noChangeShapeType="1"/>
              </p:cNvSpPr>
              <p:nvPr/>
            </p:nvSpPr>
            <p:spPr bwMode="auto">
              <a:xfrm>
                <a:off x="912" y="264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22" name="Line 26"/>
              <p:cNvSpPr>
                <a:spLocks noChangeShapeType="1"/>
              </p:cNvSpPr>
              <p:nvPr/>
            </p:nvSpPr>
            <p:spPr bwMode="auto">
              <a:xfrm flipV="1">
                <a:off x="912" y="312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23" name="Line 27"/>
              <p:cNvSpPr>
                <a:spLocks noChangeShapeType="1"/>
              </p:cNvSpPr>
              <p:nvPr/>
            </p:nvSpPr>
            <p:spPr bwMode="auto">
              <a:xfrm>
                <a:off x="912" y="336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24" name="Line 28"/>
              <p:cNvSpPr>
                <a:spLocks noChangeShapeType="1"/>
              </p:cNvSpPr>
              <p:nvPr/>
            </p:nvSpPr>
            <p:spPr bwMode="auto">
              <a:xfrm>
                <a:off x="912" y="360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25" name="Line 29"/>
              <p:cNvSpPr>
                <a:spLocks noChangeShapeType="1"/>
              </p:cNvSpPr>
              <p:nvPr/>
            </p:nvSpPr>
            <p:spPr bwMode="auto">
              <a:xfrm flipV="1">
                <a:off x="912" y="384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26" name="Line 30"/>
              <p:cNvSpPr>
                <a:spLocks noChangeShapeType="1"/>
              </p:cNvSpPr>
              <p:nvPr/>
            </p:nvSpPr>
            <p:spPr bwMode="auto">
              <a:xfrm flipV="1">
                <a:off x="912" y="408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27" name="Text Box 31"/>
              <p:cNvSpPr txBox="1">
                <a:spLocks noChangeArrowheads="1"/>
              </p:cNvSpPr>
              <p:nvPr/>
            </p:nvSpPr>
            <p:spPr bwMode="auto">
              <a:xfrm>
                <a:off x="912" y="2400"/>
                <a:ext cx="1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CC00FF"/>
                    </a:solidFill>
                  </a:rPr>
                  <a:t>000</a:t>
                </a:r>
                <a:r>
                  <a:rPr lang="en-US" altLang="zh-CN" sz="1800" dirty="0"/>
                  <a:t>00000~</a:t>
                </a:r>
                <a:r>
                  <a:rPr lang="en-US" altLang="zh-CN" sz="1800" dirty="0">
                    <a:solidFill>
                      <a:srgbClr val="CC00FF"/>
                    </a:solidFill>
                  </a:rPr>
                  <a:t>000</a:t>
                </a:r>
                <a:r>
                  <a:rPr lang="en-US" altLang="zh-CN" sz="1800" dirty="0"/>
                  <a:t>11111</a:t>
                </a:r>
              </a:p>
            </p:txBody>
          </p:sp>
          <p:sp>
            <p:nvSpPr>
              <p:cNvPr id="208928" name="Text Box 32"/>
              <p:cNvSpPr txBox="1">
                <a:spLocks noChangeArrowheads="1"/>
              </p:cNvSpPr>
              <p:nvPr/>
            </p:nvSpPr>
            <p:spPr bwMode="auto">
              <a:xfrm>
                <a:off x="912" y="2640"/>
                <a:ext cx="1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CC00FF"/>
                    </a:solidFill>
                  </a:rPr>
                  <a:t>001</a:t>
                </a:r>
                <a:r>
                  <a:rPr lang="en-US" altLang="zh-CN" sz="1800" dirty="0"/>
                  <a:t>00000~</a:t>
                </a:r>
                <a:r>
                  <a:rPr lang="en-US" altLang="zh-CN" sz="1800" dirty="0">
                    <a:solidFill>
                      <a:srgbClr val="CC00FF"/>
                    </a:solidFill>
                  </a:rPr>
                  <a:t>001</a:t>
                </a:r>
                <a:r>
                  <a:rPr lang="en-US" altLang="zh-CN" sz="1800" dirty="0"/>
                  <a:t>11111</a:t>
                </a:r>
              </a:p>
            </p:txBody>
          </p:sp>
          <p:sp>
            <p:nvSpPr>
              <p:cNvPr id="208929" name="Text Box 33"/>
              <p:cNvSpPr txBox="1">
                <a:spLocks noChangeArrowheads="1"/>
              </p:cNvSpPr>
              <p:nvPr/>
            </p:nvSpPr>
            <p:spPr bwMode="auto">
              <a:xfrm>
                <a:off x="912" y="2880"/>
                <a:ext cx="1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CC00FF"/>
                    </a:solidFill>
                  </a:rPr>
                  <a:t>010</a:t>
                </a:r>
                <a:r>
                  <a:rPr lang="en-US" altLang="zh-CN" sz="1800" dirty="0"/>
                  <a:t>00000~</a:t>
                </a:r>
                <a:r>
                  <a:rPr lang="en-US" altLang="zh-CN" sz="1800" dirty="0">
                    <a:solidFill>
                      <a:srgbClr val="CC00FF"/>
                    </a:solidFill>
                  </a:rPr>
                  <a:t>010</a:t>
                </a:r>
                <a:r>
                  <a:rPr lang="en-US" altLang="zh-CN" sz="1800" dirty="0"/>
                  <a:t>11111</a:t>
                </a:r>
              </a:p>
            </p:txBody>
          </p:sp>
          <p:sp>
            <p:nvSpPr>
              <p:cNvPr id="208930" name="Text Box 34"/>
              <p:cNvSpPr txBox="1">
                <a:spLocks noChangeArrowheads="1"/>
              </p:cNvSpPr>
              <p:nvPr/>
            </p:nvSpPr>
            <p:spPr bwMode="auto">
              <a:xfrm>
                <a:off x="912" y="3120"/>
                <a:ext cx="1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CC00FF"/>
                    </a:solidFill>
                  </a:rPr>
                  <a:t>011</a:t>
                </a:r>
                <a:r>
                  <a:rPr lang="en-US" altLang="zh-CN" sz="1800" dirty="0"/>
                  <a:t>00000~</a:t>
                </a:r>
                <a:r>
                  <a:rPr lang="en-US" altLang="zh-CN" sz="1800" dirty="0">
                    <a:solidFill>
                      <a:srgbClr val="CC00FF"/>
                    </a:solidFill>
                  </a:rPr>
                  <a:t>011</a:t>
                </a:r>
                <a:r>
                  <a:rPr lang="en-US" altLang="zh-CN" sz="1800" dirty="0"/>
                  <a:t>11111</a:t>
                </a:r>
              </a:p>
            </p:txBody>
          </p:sp>
          <p:sp>
            <p:nvSpPr>
              <p:cNvPr id="208931" name="Text Box 35"/>
              <p:cNvSpPr txBox="1">
                <a:spLocks noChangeArrowheads="1"/>
              </p:cNvSpPr>
              <p:nvPr/>
            </p:nvSpPr>
            <p:spPr bwMode="auto">
              <a:xfrm>
                <a:off x="912" y="3360"/>
                <a:ext cx="1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CC00FF"/>
                    </a:solidFill>
                  </a:rPr>
                  <a:t>100</a:t>
                </a:r>
                <a:r>
                  <a:rPr lang="en-US" altLang="zh-CN" sz="1800" dirty="0"/>
                  <a:t>00000~</a:t>
                </a:r>
                <a:r>
                  <a:rPr lang="en-US" altLang="zh-CN" sz="1800" dirty="0">
                    <a:solidFill>
                      <a:srgbClr val="CC00FF"/>
                    </a:solidFill>
                  </a:rPr>
                  <a:t>100</a:t>
                </a:r>
                <a:r>
                  <a:rPr lang="en-US" altLang="zh-CN" sz="1800" dirty="0"/>
                  <a:t>11111</a:t>
                </a:r>
              </a:p>
            </p:txBody>
          </p:sp>
          <p:sp>
            <p:nvSpPr>
              <p:cNvPr id="208932" name="Text Box 36"/>
              <p:cNvSpPr txBox="1">
                <a:spLocks noChangeArrowheads="1"/>
              </p:cNvSpPr>
              <p:nvPr/>
            </p:nvSpPr>
            <p:spPr bwMode="auto">
              <a:xfrm>
                <a:off x="912" y="3600"/>
                <a:ext cx="1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CC00FF"/>
                    </a:solidFill>
                  </a:rPr>
                  <a:t>101</a:t>
                </a:r>
                <a:r>
                  <a:rPr lang="en-US" altLang="zh-CN" sz="1800" dirty="0"/>
                  <a:t>00000~</a:t>
                </a:r>
                <a:r>
                  <a:rPr lang="en-US" altLang="zh-CN" sz="1800" dirty="0">
                    <a:solidFill>
                      <a:srgbClr val="CC00FF"/>
                    </a:solidFill>
                  </a:rPr>
                  <a:t>101</a:t>
                </a:r>
                <a:r>
                  <a:rPr lang="en-US" altLang="zh-CN" sz="1800" dirty="0"/>
                  <a:t>11111</a:t>
                </a:r>
              </a:p>
            </p:txBody>
          </p:sp>
          <p:sp>
            <p:nvSpPr>
              <p:cNvPr id="208933" name="Text Box 37"/>
              <p:cNvSpPr txBox="1">
                <a:spLocks noChangeArrowheads="1"/>
              </p:cNvSpPr>
              <p:nvPr/>
            </p:nvSpPr>
            <p:spPr bwMode="auto">
              <a:xfrm>
                <a:off x="912" y="3840"/>
                <a:ext cx="1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CC00FF"/>
                    </a:solidFill>
                  </a:rPr>
                  <a:t>110</a:t>
                </a:r>
                <a:r>
                  <a:rPr lang="en-US" altLang="zh-CN" sz="1800" dirty="0"/>
                  <a:t>00000</a:t>
                </a:r>
                <a:r>
                  <a:rPr lang="en-US" altLang="zh-CN" sz="1800" dirty="0">
                    <a:solidFill>
                      <a:srgbClr val="CC00FF"/>
                    </a:solidFill>
                  </a:rPr>
                  <a:t>~110</a:t>
                </a:r>
                <a:r>
                  <a:rPr lang="en-US" altLang="zh-CN" sz="1800" dirty="0"/>
                  <a:t>11111</a:t>
                </a:r>
              </a:p>
            </p:txBody>
          </p:sp>
          <p:sp>
            <p:nvSpPr>
              <p:cNvPr id="208934" name="Text Box 38"/>
              <p:cNvSpPr txBox="1">
                <a:spLocks noChangeArrowheads="1"/>
              </p:cNvSpPr>
              <p:nvPr/>
            </p:nvSpPr>
            <p:spPr bwMode="auto">
              <a:xfrm>
                <a:off x="912" y="4089"/>
                <a:ext cx="1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CC00FF"/>
                    </a:solidFill>
                  </a:rPr>
                  <a:t>111</a:t>
                </a:r>
                <a:r>
                  <a:rPr lang="en-US" altLang="zh-CN" sz="1800" dirty="0"/>
                  <a:t>00000~</a:t>
                </a:r>
                <a:r>
                  <a:rPr lang="en-US" altLang="zh-CN" sz="1800" dirty="0">
                    <a:solidFill>
                      <a:srgbClr val="CC00FF"/>
                    </a:solidFill>
                  </a:rPr>
                  <a:t>111</a:t>
                </a:r>
                <a:r>
                  <a:rPr lang="en-US" altLang="zh-CN" sz="1800" dirty="0"/>
                  <a:t>11111</a:t>
                </a:r>
              </a:p>
            </p:txBody>
          </p:sp>
          <p:sp>
            <p:nvSpPr>
              <p:cNvPr id="208935" name="Line 39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36" name="Line 40"/>
              <p:cNvSpPr>
                <a:spLocks noChangeShapeType="1"/>
              </p:cNvSpPr>
              <p:nvPr/>
            </p:nvSpPr>
            <p:spPr bwMode="auto">
              <a:xfrm>
                <a:off x="912" y="312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37" name="Line 41"/>
              <p:cNvSpPr>
                <a:spLocks noChangeShapeType="1"/>
              </p:cNvSpPr>
              <p:nvPr/>
            </p:nvSpPr>
            <p:spPr bwMode="auto">
              <a:xfrm>
                <a:off x="912" y="336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38" name="Line 42"/>
              <p:cNvSpPr>
                <a:spLocks noChangeShapeType="1"/>
              </p:cNvSpPr>
              <p:nvPr/>
            </p:nvSpPr>
            <p:spPr bwMode="auto">
              <a:xfrm>
                <a:off x="912" y="36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39" name="Line 43"/>
              <p:cNvSpPr>
                <a:spLocks noChangeShapeType="1"/>
              </p:cNvSpPr>
              <p:nvPr/>
            </p:nvSpPr>
            <p:spPr bwMode="auto">
              <a:xfrm>
                <a:off x="912" y="384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40" name="Line 44"/>
              <p:cNvSpPr>
                <a:spLocks noChangeShapeType="1"/>
              </p:cNvSpPr>
              <p:nvPr/>
            </p:nvSpPr>
            <p:spPr bwMode="auto">
              <a:xfrm>
                <a:off x="912" y="408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41" name="Text Box 45"/>
              <p:cNvSpPr txBox="1">
                <a:spLocks noChangeArrowheads="1"/>
              </p:cNvSpPr>
              <p:nvPr/>
            </p:nvSpPr>
            <p:spPr bwMode="auto">
              <a:xfrm>
                <a:off x="3792" y="2400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00000~11111</a:t>
                </a:r>
              </a:p>
            </p:txBody>
          </p:sp>
          <p:sp>
            <p:nvSpPr>
              <p:cNvPr id="208942" name="Text Box 46"/>
              <p:cNvSpPr txBox="1">
                <a:spLocks noChangeArrowheads="1"/>
              </p:cNvSpPr>
              <p:nvPr/>
            </p:nvSpPr>
            <p:spPr bwMode="auto">
              <a:xfrm>
                <a:off x="3792" y="2640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00000~11111</a:t>
                </a:r>
              </a:p>
            </p:txBody>
          </p:sp>
          <p:sp>
            <p:nvSpPr>
              <p:cNvPr id="208943" name="Text Box 47"/>
              <p:cNvSpPr txBox="1">
                <a:spLocks noChangeArrowheads="1"/>
              </p:cNvSpPr>
              <p:nvPr/>
            </p:nvSpPr>
            <p:spPr bwMode="auto">
              <a:xfrm>
                <a:off x="3792" y="2880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00000~11111</a:t>
                </a:r>
              </a:p>
            </p:txBody>
          </p:sp>
          <p:sp>
            <p:nvSpPr>
              <p:cNvPr id="208944" name="Text Box 48"/>
              <p:cNvSpPr txBox="1">
                <a:spLocks noChangeArrowheads="1"/>
              </p:cNvSpPr>
              <p:nvPr/>
            </p:nvSpPr>
            <p:spPr bwMode="auto">
              <a:xfrm>
                <a:off x="3792" y="3120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00000~11111</a:t>
                </a:r>
              </a:p>
            </p:txBody>
          </p:sp>
          <p:sp>
            <p:nvSpPr>
              <p:cNvPr id="208945" name="Text Box 49"/>
              <p:cNvSpPr txBox="1">
                <a:spLocks noChangeArrowheads="1"/>
              </p:cNvSpPr>
              <p:nvPr/>
            </p:nvSpPr>
            <p:spPr bwMode="auto">
              <a:xfrm>
                <a:off x="3792" y="3360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00000~11111</a:t>
                </a:r>
              </a:p>
            </p:txBody>
          </p:sp>
          <p:sp>
            <p:nvSpPr>
              <p:cNvPr id="208946" name="Text Box 50"/>
              <p:cNvSpPr txBox="1">
                <a:spLocks noChangeArrowheads="1"/>
              </p:cNvSpPr>
              <p:nvPr/>
            </p:nvSpPr>
            <p:spPr bwMode="auto">
              <a:xfrm>
                <a:off x="3792" y="3609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00000~11111</a:t>
                </a:r>
              </a:p>
            </p:txBody>
          </p:sp>
          <p:sp>
            <p:nvSpPr>
              <p:cNvPr id="208947" name="Text Box 51"/>
              <p:cNvSpPr txBox="1">
                <a:spLocks noChangeArrowheads="1"/>
              </p:cNvSpPr>
              <p:nvPr/>
            </p:nvSpPr>
            <p:spPr bwMode="auto">
              <a:xfrm>
                <a:off x="3792" y="3849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00000~11111</a:t>
                </a:r>
              </a:p>
            </p:txBody>
          </p:sp>
          <p:sp>
            <p:nvSpPr>
              <p:cNvPr id="208948" name="Text Box 52"/>
              <p:cNvSpPr txBox="1">
                <a:spLocks noChangeArrowheads="1"/>
              </p:cNvSpPr>
              <p:nvPr/>
            </p:nvSpPr>
            <p:spPr bwMode="auto">
              <a:xfrm>
                <a:off x="3792" y="4089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00000~11111</a:t>
                </a:r>
              </a:p>
            </p:txBody>
          </p:sp>
          <p:sp>
            <p:nvSpPr>
              <p:cNvPr id="208949" name="Line 53"/>
              <p:cNvSpPr>
                <a:spLocks noChangeShapeType="1"/>
              </p:cNvSpPr>
              <p:nvPr/>
            </p:nvSpPr>
            <p:spPr bwMode="auto">
              <a:xfrm>
                <a:off x="3312" y="249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0" name="Line 54"/>
              <p:cNvSpPr>
                <a:spLocks noChangeShapeType="1"/>
              </p:cNvSpPr>
              <p:nvPr/>
            </p:nvSpPr>
            <p:spPr bwMode="auto">
              <a:xfrm>
                <a:off x="3312" y="273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1" name="Line 55"/>
              <p:cNvSpPr>
                <a:spLocks noChangeShapeType="1"/>
              </p:cNvSpPr>
              <p:nvPr/>
            </p:nvSpPr>
            <p:spPr bwMode="auto">
              <a:xfrm>
                <a:off x="3312" y="297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2" name="Line 56"/>
              <p:cNvSpPr>
                <a:spLocks noChangeShapeType="1"/>
              </p:cNvSpPr>
              <p:nvPr/>
            </p:nvSpPr>
            <p:spPr bwMode="auto">
              <a:xfrm>
                <a:off x="3312" y="321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3" name="Line 57"/>
              <p:cNvSpPr>
                <a:spLocks noChangeShapeType="1"/>
              </p:cNvSpPr>
              <p:nvPr/>
            </p:nvSpPr>
            <p:spPr bwMode="auto">
              <a:xfrm>
                <a:off x="3312" y="350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4" name="Line 58"/>
              <p:cNvSpPr>
                <a:spLocks noChangeShapeType="1"/>
              </p:cNvSpPr>
              <p:nvPr/>
            </p:nvSpPr>
            <p:spPr bwMode="auto">
              <a:xfrm>
                <a:off x="3312" y="374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5" name="Line 59"/>
              <p:cNvSpPr>
                <a:spLocks noChangeShapeType="1"/>
              </p:cNvSpPr>
              <p:nvPr/>
            </p:nvSpPr>
            <p:spPr bwMode="auto">
              <a:xfrm>
                <a:off x="3312" y="398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6" name="Line 60"/>
              <p:cNvSpPr>
                <a:spLocks noChangeShapeType="1"/>
              </p:cNvSpPr>
              <p:nvPr/>
            </p:nvSpPr>
            <p:spPr bwMode="auto">
              <a:xfrm>
                <a:off x="3312" y="422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8957" name="Text Box 61"/>
            <p:cNvSpPr txBox="1">
              <a:spLocks noChangeArrowheads="1"/>
            </p:cNvSpPr>
            <p:nvPr/>
          </p:nvSpPr>
          <p:spPr bwMode="auto">
            <a:xfrm>
              <a:off x="3168" y="2064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华文新魏" pitchFamily="2" charset="-122"/>
                  <a:ea typeface="华文新魏" pitchFamily="2" charset="-122"/>
                </a:rPr>
                <a:t>ROM</a:t>
              </a: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地址空间</a:t>
              </a:r>
            </a:p>
          </p:txBody>
        </p:sp>
        <p:sp>
          <p:nvSpPr>
            <p:cNvPr id="208958" name="Text Box 62"/>
            <p:cNvSpPr txBox="1">
              <a:spLocks noChangeArrowheads="1"/>
            </p:cNvSpPr>
            <p:nvPr/>
          </p:nvSpPr>
          <p:spPr bwMode="auto">
            <a:xfrm>
              <a:off x="624" y="2064"/>
              <a:ext cx="21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华文新魏" pitchFamily="2" charset="-122"/>
                  <a:ea typeface="华文新魏" pitchFamily="2" charset="-122"/>
                </a:rPr>
                <a:t>CPU</a:t>
              </a: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地址空间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169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35</a:t>
            </a:r>
            <a:r>
              <a:rPr lang="zh-CN" altLang="en-US" sz="3600"/>
              <a:t>）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62AE-5586-4DC4-BA6F-749A843C228C}" type="slidenum">
              <a:rPr lang="en-US" altLang="zh-CN">
                <a:solidFill>
                  <a:schemeClr val="tx1"/>
                </a:solidFill>
              </a:rPr>
              <a:pPr/>
              <a:t>42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9050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用译码器完成地址分配</a:t>
            </a:r>
            <a:r>
              <a:rPr lang="zh-CN" altLang="en-US" sz="2400" b="1" dirty="0"/>
              <a:t>    </a:t>
            </a:r>
            <a:endParaRPr lang="zh-CN" altLang="en-US" sz="2800" b="1" dirty="0"/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/>
              <a:t>    地址线有</a:t>
            </a:r>
            <a:r>
              <a:rPr lang="en-US" altLang="zh-CN" sz="2400" dirty="0"/>
              <a:t>10</a:t>
            </a:r>
            <a:r>
              <a:rPr lang="zh-CN" altLang="en-US" sz="2400" dirty="0"/>
              <a:t>位，可以表示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10</a:t>
            </a:r>
            <a:r>
              <a:rPr lang="zh-CN" altLang="en-US" sz="2400" dirty="0"/>
              <a:t>＝</a:t>
            </a:r>
            <a:r>
              <a:rPr lang="en-US" altLang="zh-CN" sz="2400" dirty="0"/>
              <a:t>1K</a:t>
            </a:r>
            <a:r>
              <a:rPr lang="zh-CN" altLang="en-US" sz="2400" dirty="0"/>
              <a:t>个地址空间；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    地</a:t>
            </a:r>
            <a:r>
              <a:rPr lang="zh-CN" altLang="en-US" sz="2400" b="1" dirty="0"/>
              <a:t>址线有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位，可以表示</a:t>
            </a:r>
            <a:r>
              <a:rPr lang="en-US" altLang="zh-CN" sz="2400" b="1" dirty="0"/>
              <a:t>2</a:t>
            </a:r>
            <a:r>
              <a:rPr lang="en-US" altLang="zh-CN" sz="2400" b="1" baseline="30000" dirty="0"/>
              <a:t>20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1M</a:t>
            </a:r>
            <a:r>
              <a:rPr lang="zh-CN" altLang="en-US" sz="2400" b="1" dirty="0"/>
              <a:t>个地址空间；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/>
              <a:t>    地址线有</a:t>
            </a:r>
            <a:r>
              <a:rPr lang="en-US" altLang="zh-CN" sz="2400" b="1" dirty="0"/>
              <a:t>30</a:t>
            </a:r>
            <a:r>
              <a:rPr lang="zh-CN" altLang="en-US" sz="2400" b="1" dirty="0"/>
              <a:t>位，可以表示</a:t>
            </a:r>
            <a:r>
              <a:rPr lang="en-US" altLang="zh-CN" sz="2400" b="1" dirty="0"/>
              <a:t>2</a:t>
            </a:r>
            <a:r>
              <a:rPr lang="en-US" altLang="zh-CN" sz="2400" b="1" baseline="30000" dirty="0"/>
              <a:t>30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1G</a:t>
            </a:r>
            <a:r>
              <a:rPr lang="zh-CN" altLang="en-US" sz="2400" b="1" dirty="0"/>
              <a:t>个地址空间；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位地址可以表示</a:t>
            </a:r>
            <a:r>
              <a:rPr lang="en-US" altLang="zh-CN" sz="2400" b="1" dirty="0"/>
              <a:t>4G</a:t>
            </a:r>
            <a:r>
              <a:rPr lang="zh-CN" altLang="en-US" sz="2400" b="1" dirty="0"/>
              <a:t>地址；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16M</a:t>
            </a:r>
            <a:r>
              <a:rPr lang="zh-CN" altLang="en-US" sz="2400" b="1" dirty="0"/>
              <a:t>存储器需要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位地址。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aseline="30000" dirty="0"/>
              <a:t>    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227763" y="4437063"/>
            <a:ext cx="2592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3329855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36</a:t>
            </a:r>
            <a:r>
              <a:rPr lang="zh-CN" altLang="en-US" sz="3600"/>
              <a:t>）</a:t>
            </a:r>
          </a:p>
        </p:txBody>
      </p:sp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7D8D-6E74-4DE5-88BC-6DA9576E80E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0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 dirty="0">
                <a:effectLst/>
              </a:rPr>
              <a:t>译码器用作数据分配器（</a:t>
            </a:r>
            <a:r>
              <a:rPr lang="en-US" altLang="zh-CN" b="1" dirty="0" err="1">
                <a:effectLst/>
              </a:rPr>
              <a:t>Demultiplexer</a:t>
            </a:r>
            <a:r>
              <a:rPr lang="zh-CN" altLang="en-US" b="1" dirty="0">
                <a:effectLst/>
              </a:rPr>
              <a:t>）</a:t>
            </a:r>
            <a:endParaRPr lang="zh-CN" altLang="en-US" sz="2400" b="1" dirty="0">
              <a:effectLst/>
            </a:endParaRPr>
          </a:p>
          <a:p>
            <a:pPr lvl="1"/>
            <a:r>
              <a:rPr lang="zh-CN" altLang="en-US" b="1" dirty="0">
                <a:effectLst/>
              </a:rPr>
              <a:t>数据分配：将输入数据在地址控制下连接到多个输出通道</a:t>
            </a:r>
          </a:p>
        </p:txBody>
      </p:sp>
      <p:grpSp>
        <p:nvGrpSpPr>
          <p:cNvPr id="210968" name="Group 24"/>
          <p:cNvGrpSpPr>
            <a:grpSpLocks/>
          </p:cNvGrpSpPr>
          <p:nvPr/>
        </p:nvGrpSpPr>
        <p:grpSpPr bwMode="auto">
          <a:xfrm>
            <a:off x="6293026" y="3717032"/>
            <a:ext cx="1652588" cy="1960563"/>
            <a:chOff x="3648" y="2160"/>
            <a:chExt cx="1041" cy="1235"/>
          </a:xfrm>
        </p:grpSpPr>
        <p:grpSp>
          <p:nvGrpSpPr>
            <p:cNvPr id="210969" name="Group 25"/>
            <p:cNvGrpSpPr>
              <a:grpSpLocks/>
            </p:cNvGrpSpPr>
            <p:nvPr/>
          </p:nvGrpSpPr>
          <p:grpSpPr bwMode="auto">
            <a:xfrm>
              <a:off x="3648" y="2448"/>
              <a:ext cx="1041" cy="947"/>
              <a:chOff x="2208" y="2496"/>
              <a:chExt cx="1041" cy="947"/>
            </a:xfrm>
          </p:grpSpPr>
          <p:sp>
            <p:nvSpPr>
              <p:cNvPr id="210970" name="Rectangle 26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1008" cy="5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71" name="Rectangle 27"/>
              <p:cNvSpPr>
                <a:spLocks noChangeArrowheads="1"/>
              </p:cNvSpPr>
              <p:nvPr/>
            </p:nvSpPr>
            <p:spPr bwMode="auto">
              <a:xfrm>
                <a:off x="2208" y="2976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10972" name="Rectangle 28"/>
              <p:cNvSpPr>
                <a:spLocks noChangeArrowheads="1"/>
              </p:cNvSpPr>
              <p:nvPr/>
            </p:nvSpPr>
            <p:spPr bwMode="auto">
              <a:xfrm>
                <a:off x="2452" y="2976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10973" name="Rectangle 29"/>
              <p:cNvSpPr>
                <a:spLocks noChangeArrowheads="1"/>
              </p:cNvSpPr>
              <p:nvPr/>
            </p:nvSpPr>
            <p:spPr bwMode="auto">
              <a:xfrm>
                <a:off x="2688" y="2976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10974" name="Rectangle 30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10975" name="Text Box 31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Symbol" pitchFamily="18" charset="2"/>
                  </a:rPr>
                  <a:t>A</a:t>
                </a:r>
              </a:p>
            </p:txBody>
          </p:sp>
          <p:graphicFrame>
            <p:nvGraphicFramePr>
              <p:cNvPr id="210976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0016599"/>
                  </p:ext>
                </p:extLst>
              </p:nvPr>
            </p:nvGraphicFramePr>
            <p:xfrm>
              <a:off x="2844" y="2681"/>
              <a:ext cx="18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595" name="公式" r:id="rId3" imgW="152280" imgH="215640" progId="Equation.3">
                      <p:embed/>
                    </p:oleObj>
                  </mc:Choice>
                  <mc:Fallback>
                    <p:oleObj name="公式" r:id="rId3" imgW="152280" imgH="215640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681"/>
                            <a:ext cx="18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977" name="Line 33"/>
              <p:cNvSpPr>
                <a:spLocks noChangeShapeType="1"/>
              </p:cNvSpPr>
              <p:nvPr/>
            </p:nvSpPr>
            <p:spPr bwMode="auto">
              <a:xfrm>
                <a:off x="2304" y="325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8" name="Line 34"/>
              <p:cNvSpPr>
                <a:spLocks noChangeShapeType="1"/>
              </p:cNvSpPr>
              <p:nvPr/>
            </p:nvSpPr>
            <p:spPr bwMode="auto">
              <a:xfrm>
                <a:off x="2544" y="325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9" name="Line 35"/>
              <p:cNvSpPr>
                <a:spLocks noChangeShapeType="1"/>
              </p:cNvSpPr>
              <p:nvPr/>
            </p:nvSpPr>
            <p:spPr bwMode="auto">
              <a:xfrm>
                <a:off x="2784" y="325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0" name="Line 36"/>
              <p:cNvSpPr>
                <a:spLocks noChangeShapeType="1"/>
              </p:cNvSpPr>
              <p:nvPr/>
            </p:nvSpPr>
            <p:spPr bwMode="auto">
              <a:xfrm>
                <a:off x="3024" y="325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1" name="Text Box 37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Symbol" pitchFamily="18" charset="2"/>
                  </a:rPr>
                  <a:t>B</a:t>
                </a:r>
              </a:p>
            </p:txBody>
          </p:sp>
          <p:sp>
            <p:nvSpPr>
              <p:cNvPr id="210982" name="Line 38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3" name="Line 39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4" name="Line 40"/>
              <p:cNvSpPr>
                <a:spLocks noChangeShapeType="1"/>
              </p:cNvSpPr>
              <p:nvPr/>
            </p:nvSpPr>
            <p:spPr bwMode="auto">
              <a:xfrm>
                <a:off x="292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0985" name="Rectangle 41"/>
            <p:cNvSpPr>
              <a:spLocks noChangeArrowheads="1"/>
            </p:cNvSpPr>
            <p:nvPr/>
          </p:nvSpPr>
          <p:spPr bwMode="auto">
            <a:xfrm>
              <a:off x="3744" y="21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986" name="Rectangle 42"/>
            <p:cNvSpPr>
              <a:spLocks noChangeArrowheads="1"/>
            </p:cNvSpPr>
            <p:nvPr/>
          </p:nvSpPr>
          <p:spPr bwMode="auto">
            <a:xfrm>
              <a:off x="3984" y="21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0987" name="Rectangle 43"/>
            <p:cNvSpPr>
              <a:spLocks noChangeArrowheads="1"/>
            </p:cNvSpPr>
            <p:nvPr/>
          </p:nvSpPr>
          <p:spPr bwMode="auto">
            <a:xfrm>
              <a:off x="4204" y="216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Din</a:t>
              </a:r>
            </a:p>
          </p:txBody>
        </p:sp>
      </p:grpSp>
      <p:graphicFrame>
        <p:nvGraphicFramePr>
          <p:cNvPr id="210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22795"/>
              </p:ext>
            </p:extLst>
          </p:nvPr>
        </p:nvGraphicFramePr>
        <p:xfrm>
          <a:off x="1187624" y="3869431"/>
          <a:ext cx="3960813" cy="2286000"/>
        </p:xfrm>
        <a:graphic>
          <a:graphicData uri="http://schemas.openxmlformats.org/drawingml/2006/table">
            <a:tbl>
              <a:tblPr/>
              <a:tblGrid>
                <a:gridCol w="1633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Din  C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C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 1    1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1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 0/1    1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0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 1    0/1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1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 1    1    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131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37</a:t>
            </a:r>
            <a:r>
              <a:rPr lang="zh-CN" altLang="en-US" sz="3600"/>
              <a:t>）</a:t>
            </a:r>
          </a:p>
        </p:txBody>
      </p:sp>
      <p:sp>
        <p:nvSpPr>
          <p:cNvPr id="1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413C-54BB-4693-AA45-DF5E9AC75B50}" type="slidenum">
              <a:rPr lang="en-US" altLang="zh-CN">
                <a:solidFill>
                  <a:schemeClr val="tx1"/>
                </a:solidFill>
              </a:rPr>
              <a:pPr/>
              <a:t>44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1970" name="Line 2"/>
          <p:cNvSpPr>
            <a:spLocks noChangeShapeType="1"/>
          </p:cNvSpPr>
          <p:nvPr/>
        </p:nvSpPr>
        <p:spPr bwMode="auto">
          <a:xfrm>
            <a:off x="44196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1" name="Line 3"/>
          <p:cNvSpPr>
            <a:spLocks noChangeShapeType="1"/>
          </p:cNvSpPr>
          <p:nvPr/>
        </p:nvSpPr>
        <p:spPr bwMode="auto">
          <a:xfrm>
            <a:off x="48768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2" name="Line 4"/>
          <p:cNvSpPr>
            <a:spLocks noChangeShapeType="1"/>
          </p:cNvSpPr>
          <p:nvPr/>
        </p:nvSpPr>
        <p:spPr bwMode="auto">
          <a:xfrm>
            <a:off x="54102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3" name="Line 5"/>
          <p:cNvSpPr>
            <a:spLocks noChangeShapeType="1"/>
          </p:cNvSpPr>
          <p:nvPr/>
        </p:nvSpPr>
        <p:spPr bwMode="auto">
          <a:xfrm>
            <a:off x="57912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4" name="Line 6"/>
          <p:cNvSpPr>
            <a:spLocks noChangeShapeType="1"/>
          </p:cNvSpPr>
          <p:nvPr/>
        </p:nvSpPr>
        <p:spPr bwMode="auto">
          <a:xfrm>
            <a:off x="62484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5" name="Line 7"/>
          <p:cNvSpPr>
            <a:spLocks noChangeShapeType="1"/>
          </p:cNvSpPr>
          <p:nvPr/>
        </p:nvSpPr>
        <p:spPr bwMode="auto">
          <a:xfrm>
            <a:off x="66294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6" name="Line 8"/>
          <p:cNvSpPr>
            <a:spLocks noChangeShapeType="1"/>
          </p:cNvSpPr>
          <p:nvPr/>
        </p:nvSpPr>
        <p:spPr bwMode="auto">
          <a:xfrm>
            <a:off x="68580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7" name="Line 9"/>
          <p:cNvSpPr>
            <a:spLocks noChangeShapeType="1"/>
          </p:cNvSpPr>
          <p:nvPr/>
        </p:nvSpPr>
        <p:spPr bwMode="auto">
          <a:xfrm>
            <a:off x="73152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>
            <a:off x="75438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9" name="Line 11"/>
          <p:cNvSpPr>
            <a:spLocks noChangeShapeType="1"/>
          </p:cNvSpPr>
          <p:nvPr/>
        </p:nvSpPr>
        <p:spPr bwMode="auto">
          <a:xfrm>
            <a:off x="78486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80" name="Line 12"/>
          <p:cNvSpPr>
            <a:spLocks noChangeShapeType="1"/>
          </p:cNvSpPr>
          <p:nvPr/>
        </p:nvSpPr>
        <p:spPr bwMode="auto">
          <a:xfrm>
            <a:off x="83058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1982" name="Group 14"/>
          <p:cNvGrpSpPr>
            <a:grpSpLocks/>
          </p:cNvGrpSpPr>
          <p:nvPr/>
        </p:nvGrpSpPr>
        <p:grpSpPr bwMode="auto">
          <a:xfrm>
            <a:off x="762002" y="4419600"/>
            <a:ext cx="1652588" cy="1905000"/>
            <a:chOff x="3648" y="2160"/>
            <a:chExt cx="1041" cy="1200"/>
          </a:xfrm>
        </p:grpSpPr>
        <p:grpSp>
          <p:nvGrpSpPr>
            <p:cNvPr id="211983" name="Group 15"/>
            <p:cNvGrpSpPr>
              <a:grpSpLocks/>
            </p:cNvGrpSpPr>
            <p:nvPr/>
          </p:nvGrpSpPr>
          <p:grpSpPr bwMode="auto">
            <a:xfrm>
              <a:off x="3648" y="2448"/>
              <a:ext cx="1041" cy="912"/>
              <a:chOff x="2208" y="2496"/>
              <a:chExt cx="1041" cy="912"/>
            </a:xfrm>
          </p:grpSpPr>
          <p:sp>
            <p:nvSpPr>
              <p:cNvPr id="211984" name="Rectangle 16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85" name="Rectangle 17"/>
              <p:cNvSpPr>
                <a:spLocks noChangeArrowheads="1"/>
              </p:cNvSpPr>
              <p:nvPr/>
            </p:nvSpPr>
            <p:spPr bwMode="auto">
              <a:xfrm>
                <a:off x="2208" y="2976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11986" name="Rectangle 18"/>
              <p:cNvSpPr>
                <a:spLocks noChangeArrowheads="1"/>
              </p:cNvSpPr>
              <p:nvPr/>
            </p:nvSpPr>
            <p:spPr bwMode="auto">
              <a:xfrm>
                <a:off x="2452" y="2976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11987" name="Rectangle 19"/>
              <p:cNvSpPr>
                <a:spLocks noChangeArrowheads="1"/>
              </p:cNvSpPr>
              <p:nvPr/>
            </p:nvSpPr>
            <p:spPr bwMode="auto">
              <a:xfrm>
                <a:off x="2688" y="2976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11988" name="Rectangle 20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11989" name="Text Box 21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Symbol" pitchFamily="18" charset="2"/>
                  </a:rPr>
                  <a:t>A</a:t>
                </a:r>
              </a:p>
            </p:txBody>
          </p:sp>
          <p:graphicFrame>
            <p:nvGraphicFramePr>
              <p:cNvPr id="211990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1168993"/>
                  </p:ext>
                </p:extLst>
              </p:nvPr>
            </p:nvGraphicFramePr>
            <p:xfrm>
              <a:off x="2844" y="2688"/>
              <a:ext cx="18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9619" name="Equation" r:id="rId3" imgW="152280" imgH="215640" progId="Equation.3">
                      <p:embed/>
                    </p:oleObj>
                  </mc:Choice>
                  <mc:Fallback>
                    <p:oleObj name="Equation" r:id="rId3" imgW="152280" imgH="215640" progId="Equation.3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688"/>
                            <a:ext cx="18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1991" name="Line 23"/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992" name="Line 24"/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993" name="Line 25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994" name="Line 26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995" name="Text Box 27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Symbol" pitchFamily="18" charset="2"/>
                  </a:rPr>
                  <a:t>B</a:t>
                </a:r>
              </a:p>
            </p:txBody>
          </p:sp>
          <p:sp>
            <p:nvSpPr>
              <p:cNvPr id="211996" name="Line 28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997" name="Line 29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998" name="Line 30"/>
              <p:cNvSpPr>
                <a:spLocks noChangeShapeType="1"/>
              </p:cNvSpPr>
              <p:nvPr/>
            </p:nvSpPr>
            <p:spPr bwMode="auto">
              <a:xfrm>
                <a:off x="292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1999" name="Rectangle 31"/>
            <p:cNvSpPr>
              <a:spLocks noChangeArrowheads="1"/>
            </p:cNvSpPr>
            <p:nvPr/>
          </p:nvSpPr>
          <p:spPr bwMode="auto">
            <a:xfrm>
              <a:off x="3744" y="21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2000" name="Rectangle 32"/>
            <p:cNvSpPr>
              <a:spLocks noChangeArrowheads="1"/>
            </p:cNvSpPr>
            <p:nvPr/>
          </p:nvSpPr>
          <p:spPr bwMode="auto">
            <a:xfrm>
              <a:off x="3984" y="21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2001" name="Rectangle 33"/>
            <p:cNvSpPr>
              <a:spLocks noChangeArrowheads="1"/>
            </p:cNvSpPr>
            <p:nvPr/>
          </p:nvSpPr>
          <p:spPr bwMode="auto">
            <a:xfrm>
              <a:off x="4204" y="216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Din</a:t>
              </a:r>
            </a:p>
          </p:txBody>
        </p:sp>
      </p:grpSp>
      <p:grpSp>
        <p:nvGrpSpPr>
          <p:cNvPr id="212002" name="Group 34"/>
          <p:cNvGrpSpPr>
            <a:grpSpLocks/>
          </p:cNvGrpSpPr>
          <p:nvPr/>
        </p:nvGrpSpPr>
        <p:grpSpPr bwMode="auto">
          <a:xfrm>
            <a:off x="3397250" y="2514600"/>
            <a:ext cx="5365750" cy="685800"/>
            <a:chOff x="1996" y="1296"/>
            <a:chExt cx="3380" cy="432"/>
          </a:xfrm>
        </p:grpSpPr>
        <p:grpSp>
          <p:nvGrpSpPr>
            <p:cNvPr id="212003" name="Group 35"/>
            <p:cNvGrpSpPr>
              <a:grpSpLocks/>
            </p:cNvGrpSpPr>
            <p:nvPr/>
          </p:nvGrpSpPr>
          <p:grpSpPr bwMode="auto">
            <a:xfrm>
              <a:off x="2256" y="1296"/>
              <a:ext cx="3120" cy="288"/>
              <a:chOff x="2256" y="1296"/>
              <a:chExt cx="3120" cy="288"/>
            </a:xfrm>
          </p:grpSpPr>
          <p:sp>
            <p:nvSpPr>
              <p:cNvPr id="212004" name="Line 36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05" name="Line 37"/>
              <p:cNvSpPr>
                <a:spLocks noChangeShapeType="1"/>
              </p:cNvSpPr>
              <p:nvPr/>
            </p:nvSpPr>
            <p:spPr bwMode="auto">
              <a:xfrm flipV="1">
                <a:off x="2640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06" name="Line 38"/>
              <p:cNvSpPr>
                <a:spLocks noChangeShapeType="1"/>
              </p:cNvSpPr>
              <p:nvPr/>
            </p:nvSpPr>
            <p:spPr bwMode="auto">
              <a:xfrm>
                <a:off x="2640" y="129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07" name="Line 39"/>
              <p:cNvSpPr>
                <a:spLocks noChangeShapeType="1"/>
              </p:cNvSpPr>
              <p:nvPr/>
            </p:nvSpPr>
            <p:spPr bwMode="auto">
              <a:xfrm>
                <a:off x="3504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08" name="Line 40"/>
              <p:cNvSpPr>
                <a:spLocks noChangeShapeType="1"/>
              </p:cNvSpPr>
              <p:nvPr/>
            </p:nvSpPr>
            <p:spPr bwMode="auto">
              <a:xfrm>
                <a:off x="3504" y="158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09" name="Line 41"/>
              <p:cNvSpPr>
                <a:spLocks noChangeShapeType="1"/>
              </p:cNvSpPr>
              <p:nvPr/>
            </p:nvSpPr>
            <p:spPr bwMode="auto">
              <a:xfrm flipV="1">
                <a:off x="4176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10" name="Line 4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11" name="Line 43"/>
              <p:cNvSpPr>
                <a:spLocks noChangeShapeType="1"/>
              </p:cNvSpPr>
              <p:nvPr/>
            </p:nvSpPr>
            <p:spPr bwMode="auto">
              <a:xfrm>
                <a:off x="4800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12" name="Line 44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2013" name="Rectangle 45"/>
            <p:cNvSpPr>
              <a:spLocks noChangeArrowheads="1"/>
            </p:cNvSpPr>
            <p:nvPr/>
          </p:nvSpPr>
          <p:spPr bwMode="auto">
            <a:xfrm>
              <a:off x="1996" y="144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12014" name="Group 46"/>
          <p:cNvGrpSpPr>
            <a:grpSpLocks/>
          </p:cNvGrpSpPr>
          <p:nvPr/>
        </p:nvGrpSpPr>
        <p:grpSpPr bwMode="auto">
          <a:xfrm>
            <a:off x="3352800" y="3276600"/>
            <a:ext cx="5486400" cy="609600"/>
            <a:chOff x="1968" y="1632"/>
            <a:chExt cx="3456" cy="384"/>
          </a:xfrm>
        </p:grpSpPr>
        <p:sp>
          <p:nvSpPr>
            <p:cNvPr id="212015" name="Line 47"/>
            <p:cNvSpPr>
              <a:spLocks noChangeShapeType="1"/>
            </p:cNvSpPr>
            <p:nvPr/>
          </p:nvSpPr>
          <p:spPr bwMode="auto">
            <a:xfrm>
              <a:off x="2256" y="19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16" name="Line 48"/>
            <p:cNvSpPr>
              <a:spLocks noChangeShapeType="1"/>
            </p:cNvSpPr>
            <p:nvPr/>
          </p:nvSpPr>
          <p:spPr bwMode="auto">
            <a:xfrm flipV="1">
              <a:off x="2928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17" name="Line 49"/>
            <p:cNvSpPr>
              <a:spLocks noChangeShapeType="1"/>
            </p:cNvSpPr>
            <p:nvPr/>
          </p:nvSpPr>
          <p:spPr bwMode="auto">
            <a:xfrm>
              <a:off x="2928" y="163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18" name="Line 50"/>
            <p:cNvSpPr>
              <a:spLocks noChangeShapeType="1"/>
            </p:cNvSpPr>
            <p:nvPr/>
          </p:nvSpPr>
          <p:spPr bwMode="auto">
            <a:xfrm>
              <a:off x="3792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19" name="Line 51"/>
            <p:cNvSpPr>
              <a:spLocks noChangeShapeType="1"/>
            </p:cNvSpPr>
            <p:nvPr/>
          </p:nvSpPr>
          <p:spPr bwMode="auto">
            <a:xfrm>
              <a:off x="3792" y="19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20" name="Line 52"/>
            <p:cNvSpPr>
              <a:spLocks noChangeShapeType="1"/>
            </p:cNvSpPr>
            <p:nvPr/>
          </p:nvSpPr>
          <p:spPr bwMode="auto">
            <a:xfrm flipV="1">
              <a:off x="4464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21" name="Line 53"/>
            <p:cNvSpPr>
              <a:spLocks noChangeShapeType="1"/>
            </p:cNvSpPr>
            <p:nvPr/>
          </p:nvSpPr>
          <p:spPr bwMode="auto">
            <a:xfrm>
              <a:off x="4464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22" name="Line 54"/>
            <p:cNvSpPr>
              <a:spLocks noChangeShapeType="1"/>
            </p:cNvSpPr>
            <p:nvPr/>
          </p:nvSpPr>
          <p:spPr bwMode="auto">
            <a:xfrm>
              <a:off x="5088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23" name="Line 55"/>
            <p:cNvSpPr>
              <a:spLocks noChangeShapeType="1"/>
            </p:cNvSpPr>
            <p:nvPr/>
          </p:nvSpPr>
          <p:spPr bwMode="auto">
            <a:xfrm>
              <a:off x="5088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24" name="Rectangle 56"/>
            <p:cNvSpPr>
              <a:spLocks noChangeArrowheads="1"/>
            </p:cNvSpPr>
            <p:nvPr/>
          </p:nvSpPr>
          <p:spPr bwMode="auto">
            <a:xfrm>
              <a:off x="1968" y="172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12025" name="Group 57"/>
          <p:cNvGrpSpPr>
            <a:grpSpLocks/>
          </p:cNvGrpSpPr>
          <p:nvPr/>
        </p:nvGrpSpPr>
        <p:grpSpPr bwMode="auto">
          <a:xfrm>
            <a:off x="3276600" y="1600200"/>
            <a:ext cx="5562600" cy="685800"/>
            <a:chOff x="1920" y="2016"/>
            <a:chExt cx="3504" cy="432"/>
          </a:xfrm>
        </p:grpSpPr>
        <p:grpSp>
          <p:nvGrpSpPr>
            <p:cNvPr id="212026" name="Group 58"/>
            <p:cNvGrpSpPr>
              <a:grpSpLocks/>
            </p:cNvGrpSpPr>
            <p:nvPr/>
          </p:nvGrpSpPr>
          <p:grpSpPr bwMode="auto">
            <a:xfrm>
              <a:off x="2304" y="2160"/>
              <a:ext cx="3120" cy="288"/>
              <a:chOff x="2304" y="2160"/>
              <a:chExt cx="3120" cy="288"/>
            </a:xfrm>
          </p:grpSpPr>
          <p:sp>
            <p:nvSpPr>
              <p:cNvPr id="212027" name="Line 59"/>
              <p:cNvSpPr>
                <a:spLocks noChangeShapeType="1"/>
              </p:cNvSpPr>
              <p:nvPr/>
            </p:nvSpPr>
            <p:spPr bwMode="auto">
              <a:xfrm>
                <a:off x="2304" y="2160"/>
                <a:ext cx="96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28" name="Line 60"/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0" cy="2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29" name="Line 61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76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30" name="Line 62"/>
              <p:cNvSpPr>
                <a:spLocks noChangeShapeType="1"/>
              </p:cNvSpPr>
              <p:nvPr/>
            </p:nvSpPr>
            <p:spPr bwMode="auto">
              <a:xfrm flipV="1">
                <a:off x="4032" y="2160"/>
                <a:ext cx="0" cy="2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31" name="Line 63"/>
              <p:cNvSpPr>
                <a:spLocks noChangeShapeType="1"/>
              </p:cNvSpPr>
              <p:nvPr/>
            </p:nvSpPr>
            <p:spPr bwMode="auto">
              <a:xfrm>
                <a:off x="4032" y="2160"/>
                <a:ext cx="576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32" name="Line 64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0" cy="2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33" name="Line 65"/>
              <p:cNvSpPr>
                <a:spLocks noChangeShapeType="1"/>
              </p:cNvSpPr>
              <p:nvPr/>
            </p:nvSpPr>
            <p:spPr bwMode="auto">
              <a:xfrm>
                <a:off x="4608" y="2448"/>
                <a:ext cx="816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2034" name="Rectangle 66"/>
            <p:cNvSpPr>
              <a:spLocks noChangeArrowheads="1"/>
            </p:cNvSpPr>
            <p:nvPr/>
          </p:nvSpPr>
          <p:spPr bwMode="auto">
            <a:xfrm>
              <a:off x="1920" y="2016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Din</a:t>
              </a:r>
            </a:p>
          </p:txBody>
        </p:sp>
      </p:grpSp>
      <p:grpSp>
        <p:nvGrpSpPr>
          <p:cNvPr id="212035" name="Group 67"/>
          <p:cNvGrpSpPr>
            <a:grpSpLocks/>
          </p:cNvGrpSpPr>
          <p:nvPr/>
        </p:nvGrpSpPr>
        <p:grpSpPr bwMode="auto">
          <a:xfrm>
            <a:off x="4419600" y="4724400"/>
            <a:ext cx="457200" cy="457200"/>
            <a:chOff x="2640" y="3024"/>
            <a:chExt cx="288" cy="288"/>
          </a:xfrm>
        </p:grpSpPr>
        <p:sp>
          <p:nvSpPr>
            <p:cNvPr id="212036" name="Rectangle 68"/>
            <p:cNvSpPr>
              <a:spLocks noChangeArrowheads="1"/>
            </p:cNvSpPr>
            <p:nvPr/>
          </p:nvSpPr>
          <p:spPr bwMode="auto">
            <a:xfrm>
              <a:off x="2688" y="30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Symbol" pitchFamily="18" charset="2"/>
                </a:rPr>
                <a:t>1</a:t>
              </a:r>
            </a:p>
          </p:txBody>
        </p:sp>
        <p:sp>
          <p:nvSpPr>
            <p:cNvPr id="212037" name="Line 69"/>
            <p:cNvSpPr>
              <a:spLocks noChangeShapeType="1"/>
            </p:cNvSpPr>
            <p:nvPr/>
          </p:nvSpPr>
          <p:spPr bwMode="auto">
            <a:xfrm>
              <a:off x="2640" y="3024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2038" name="Group 70"/>
          <p:cNvGrpSpPr>
            <a:grpSpLocks/>
          </p:cNvGrpSpPr>
          <p:nvPr/>
        </p:nvGrpSpPr>
        <p:grpSpPr bwMode="auto">
          <a:xfrm>
            <a:off x="5410200" y="5715000"/>
            <a:ext cx="381000" cy="457200"/>
            <a:chOff x="3264" y="3648"/>
            <a:chExt cx="240" cy="288"/>
          </a:xfrm>
        </p:grpSpPr>
        <p:sp>
          <p:nvSpPr>
            <p:cNvPr id="212039" name="Line 71"/>
            <p:cNvSpPr>
              <a:spLocks noChangeShapeType="1"/>
            </p:cNvSpPr>
            <p:nvPr/>
          </p:nvSpPr>
          <p:spPr bwMode="auto">
            <a:xfrm>
              <a:off x="3264" y="393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2040" name="Group 72"/>
            <p:cNvGrpSpPr>
              <a:grpSpLocks/>
            </p:cNvGrpSpPr>
            <p:nvPr/>
          </p:nvGrpSpPr>
          <p:grpSpPr bwMode="auto">
            <a:xfrm>
              <a:off x="3264" y="3648"/>
              <a:ext cx="240" cy="288"/>
              <a:chOff x="3264" y="3648"/>
              <a:chExt cx="240" cy="288"/>
            </a:xfrm>
          </p:grpSpPr>
          <p:sp>
            <p:nvSpPr>
              <p:cNvPr id="212041" name="Rectangle 73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>
                    <a:latin typeface="Symbol" pitchFamily="18" charset="2"/>
                  </a:rPr>
                  <a:t>0</a:t>
                </a:r>
              </a:p>
            </p:txBody>
          </p:sp>
          <p:sp>
            <p:nvSpPr>
              <p:cNvPr id="212043" name="Line 75"/>
              <p:cNvSpPr>
                <a:spLocks noChangeShapeType="1"/>
              </p:cNvSpPr>
              <p:nvPr/>
            </p:nvSpPr>
            <p:spPr bwMode="auto">
              <a:xfrm>
                <a:off x="3264" y="3936"/>
                <a:ext cx="24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2044" name="Group 76"/>
          <p:cNvGrpSpPr>
            <a:grpSpLocks/>
          </p:cNvGrpSpPr>
          <p:nvPr/>
        </p:nvGrpSpPr>
        <p:grpSpPr bwMode="auto">
          <a:xfrm>
            <a:off x="3398841" y="4038601"/>
            <a:ext cx="515938" cy="2198688"/>
            <a:chOff x="1997" y="2592"/>
            <a:chExt cx="325" cy="1385"/>
          </a:xfrm>
        </p:grpSpPr>
        <p:sp>
          <p:nvSpPr>
            <p:cNvPr id="212045" name="Rectangle 77"/>
            <p:cNvSpPr>
              <a:spLocks noChangeArrowheads="1"/>
            </p:cNvSpPr>
            <p:nvPr/>
          </p:nvSpPr>
          <p:spPr bwMode="auto">
            <a:xfrm>
              <a:off x="2001" y="259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12046" name="Rectangle 78"/>
            <p:cNvSpPr>
              <a:spLocks noChangeArrowheads="1"/>
            </p:cNvSpPr>
            <p:nvPr/>
          </p:nvSpPr>
          <p:spPr bwMode="auto">
            <a:xfrm>
              <a:off x="1997" y="2976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12047" name="Rectangle 79"/>
            <p:cNvSpPr>
              <a:spLocks noChangeArrowheads="1"/>
            </p:cNvSpPr>
            <p:nvPr/>
          </p:nvSpPr>
          <p:spPr bwMode="auto">
            <a:xfrm>
              <a:off x="1997" y="3686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12048" name="Rectangle 80"/>
            <p:cNvSpPr>
              <a:spLocks noChangeArrowheads="1"/>
            </p:cNvSpPr>
            <p:nvPr/>
          </p:nvSpPr>
          <p:spPr bwMode="auto">
            <a:xfrm>
              <a:off x="2001" y="33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212049" name="Group 81"/>
          <p:cNvGrpSpPr>
            <a:grpSpLocks/>
          </p:cNvGrpSpPr>
          <p:nvPr/>
        </p:nvGrpSpPr>
        <p:grpSpPr bwMode="auto">
          <a:xfrm>
            <a:off x="3810000" y="4191000"/>
            <a:ext cx="609600" cy="457200"/>
            <a:chOff x="2256" y="2688"/>
            <a:chExt cx="384" cy="288"/>
          </a:xfrm>
        </p:grpSpPr>
        <p:sp>
          <p:nvSpPr>
            <p:cNvPr id="212050" name="Line 82"/>
            <p:cNvSpPr>
              <a:spLocks noChangeShapeType="1"/>
            </p:cNvSpPr>
            <p:nvPr/>
          </p:nvSpPr>
          <p:spPr bwMode="auto">
            <a:xfrm>
              <a:off x="2256" y="2688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51" name="Rectangle 83"/>
            <p:cNvSpPr>
              <a:spLocks noChangeArrowheads="1"/>
            </p:cNvSpPr>
            <p:nvPr/>
          </p:nvSpPr>
          <p:spPr bwMode="auto">
            <a:xfrm>
              <a:off x="2325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Symbol" pitchFamily="18" charset="2"/>
                </a:rPr>
                <a:t>1</a:t>
              </a:r>
            </a:p>
          </p:txBody>
        </p:sp>
      </p:grpSp>
      <p:grpSp>
        <p:nvGrpSpPr>
          <p:cNvPr id="212052" name="Group 84"/>
          <p:cNvGrpSpPr>
            <a:grpSpLocks/>
          </p:cNvGrpSpPr>
          <p:nvPr/>
        </p:nvGrpSpPr>
        <p:grpSpPr bwMode="auto">
          <a:xfrm>
            <a:off x="4876800" y="5715000"/>
            <a:ext cx="533400" cy="457200"/>
            <a:chOff x="2928" y="3648"/>
            <a:chExt cx="336" cy="288"/>
          </a:xfrm>
        </p:grpSpPr>
        <p:sp>
          <p:nvSpPr>
            <p:cNvPr id="212053" name="Line 85"/>
            <p:cNvSpPr>
              <a:spLocks noChangeShapeType="1"/>
            </p:cNvSpPr>
            <p:nvPr/>
          </p:nvSpPr>
          <p:spPr bwMode="auto">
            <a:xfrm>
              <a:off x="2928" y="3696"/>
              <a:ext cx="3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54" name="Rectangle 86"/>
            <p:cNvSpPr>
              <a:spLocks noChangeArrowheads="1"/>
            </p:cNvSpPr>
            <p:nvPr/>
          </p:nvSpPr>
          <p:spPr bwMode="auto">
            <a:xfrm>
              <a:off x="3004" y="36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ymbol" pitchFamily="18" charset="2"/>
                </a:rPr>
                <a:t>1</a:t>
              </a:r>
            </a:p>
          </p:txBody>
        </p:sp>
      </p:grpSp>
      <p:grpSp>
        <p:nvGrpSpPr>
          <p:cNvPr id="212055" name="Group 87"/>
          <p:cNvGrpSpPr>
            <a:grpSpLocks/>
          </p:cNvGrpSpPr>
          <p:nvPr/>
        </p:nvGrpSpPr>
        <p:grpSpPr bwMode="auto">
          <a:xfrm>
            <a:off x="5791200" y="5105400"/>
            <a:ext cx="457200" cy="457200"/>
            <a:chOff x="3504" y="3264"/>
            <a:chExt cx="288" cy="288"/>
          </a:xfrm>
        </p:grpSpPr>
        <p:sp>
          <p:nvSpPr>
            <p:cNvPr id="212056" name="Line 88"/>
            <p:cNvSpPr>
              <a:spLocks noChangeShapeType="1"/>
            </p:cNvSpPr>
            <p:nvPr/>
          </p:nvSpPr>
          <p:spPr bwMode="auto">
            <a:xfrm>
              <a:off x="3504" y="3504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57" name="Rectangle 89"/>
            <p:cNvSpPr>
              <a:spLocks noChangeArrowheads="1"/>
            </p:cNvSpPr>
            <p:nvPr/>
          </p:nvSpPr>
          <p:spPr bwMode="auto">
            <a:xfrm>
              <a:off x="3552" y="32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Symbol" pitchFamily="18" charset="2"/>
                </a:rPr>
                <a:t>0</a:t>
              </a:r>
            </a:p>
          </p:txBody>
        </p:sp>
      </p:grpSp>
      <p:grpSp>
        <p:nvGrpSpPr>
          <p:cNvPr id="212058" name="Group 90"/>
          <p:cNvGrpSpPr>
            <a:grpSpLocks/>
          </p:cNvGrpSpPr>
          <p:nvPr/>
        </p:nvGrpSpPr>
        <p:grpSpPr bwMode="auto">
          <a:xfrm>
            <a:off x="6248400" y="4114800"/>
            <a:ext cx="381000" cy="457200"/>
            <a:chOff x="3792" y="2640"/>
            <a:chExt cx="240" cy="288"/>
          </a:xfrm>
        </p:grpSpPr>
        <p:sp>
          <p:nvSpPr>
            <p:cNvPr id="212059" name="Line 91"/>
            <p:cNvSpPr>
              <a:spLocks noChangeShapeType="1"/>
            </p:cNvSpPr>
            <p:nvPr/>
          </p:nvSpPr>
          <p:spPr bwMode="auto">
            <a:xfrm>
              <a:off x="3792" y="2880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60" name="Rectangle 92"/>
            <p:cNvSpPr>
              <a:spLocks noChangeArrowheads="1"/>
            </p:cNvSpPr>
            <p:nvPr/>
          </p:nvSpPr>
          <p:spPr bwMode="auto">
            <a:xfrm>
              <a:off x="3820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ymbol" pitchFamily="18" charset="2"/>
                </a:rPr>
                <a:t>0</a:t>
              </a:r>
            </a:p>
          </p:txBody>
        </p:sp>
      </p:grpSp>
      <p:grpSp>
        <p:nvGrpSpPr>
          <p:cNvPr id="212061" name="Group 93"/>
          <p:cNvGrpSpPr>
            <a:grpSpLocks/>
          </p:cNvGrpSpPr>
          <p:nvPr/>
        </p:nvGrpSpPr>
        <p:grpSpPr bwMode="auto">
          <a:xfrm>
            <a:off x="6553200" y="4114800"/>
            <a:ext cx="336550" cy="457200"/>
            <a:chOff x="3984" y="2640"/>
            <a:chExt cx="212" cy="288"/>
          </a:xfrm>
        </p:grpSpPr>
        <p:sp>
          <p:nvSpPr>
            <p:cNvPr id="212063" name="Line 95"/>
            <p:cNvSpPr>
              <a:spLocks noChangeShapeType="1"/>
            </p:cNvSpPr>
            <p:nvPr/>
          </p:nvSpPr>
          <p:spPr bwMode="auto">
            <a:xfrm>
              <a:off x="4032" y="2688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64" name="Rectangle 96"/>
            <p:cNvSpPr>
              <a:spLocks noChangeArrowheads="1"/>
            </p:cNvSpPr>
            <p:nvPr/>
          </p:nvSpPr>
          <p:spPr bwMode="auto">
            <a:xfrm>
              <a:off x="3984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ymbol" pitchFamily="18" charset="2"/>
                </a:rPr>
                <a:t>1</a:t>
              </a:r>
            </a:p>
          </p:txBody>
        </p:sp>
      </p:grpSp>
      <p:grpSp>
        <p:nvGrpSpPr>
          <p:cNvPr id="212065" name="Group 97"/>
          <p:cNvGrpSpPr>
            <a:grpSpLocks/>
          </p:cNvGrpSpPr>
          <p:nvPr/>
        </p:nvGrpSpPr>
        <p:grpSpPr bwMode="auto">
          <a:xfrm>
            <a:off x="6858000" y="4648200"/>
            <a:ext cx="457200" cy="457200"/>
            <a:chOff x="4176" y="2976"/>
            <a:chExt cx="288" cy="288"/>
          </a:xfrm>
        </p:grpSpPr>
        <p:sp>
          <p:nvSpPr>
            <p:cNvPr id="212066" name="Line 98"/>
            <p:cNvSpPr>
              <a:spLocks noChangeShapeType="1"/>
            </p:cNvSpPr>
            <p:nvPr/>
          </p:nvSpPr>
          <p:spPr bwMode="auto">
            <a:xfrm>
              <a:off x="4176" y="3024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67" name="Rectangle 99"/>
            <p:cNvSpPr>
              <a:spLocks noChangeArrowheads="1"/>
            </p:cNvSpPr>
            <p:nvPr/>
          </p:nvSpPr>
          <p:spPr bwMode="auto">
            <a:xfrm>
              <a:off x="4204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ymbol" pitchFamily="18" charset="2"/>
                </a:rPr>
                <a:t>1</a:t>
              </a:r>
            </a:p>
          </p:txBody>
        </p:sp>
      </p:grpSp>
      <p:grpSp>
        <p:nvGrpSpPr>
          <p:cNvPr id="212068" name="Group 100"/>
          <p:cNvGrpSpPr>
            <a:grpSpLocks/>
          </p:cNvGrpSpPr>
          <p:nvPr/>
        </p:nvGrpSpPr>
        <p:grpSpPr bwMode="auto">
          <a:xfrm>
            <a:off x="7239000" y="5715000"/>
            <a:ext cx="336550" cy="457200"/>
            <a:chOff x="4416" y="3648"/>
            <a:chExt cx="212" cy="288"/>
          </a:xfrm>
        </p:grpSpPr>
        <p:sp>
          <p:nvSpPr>
            <p:cNvPr id="212069" name="Line 101"/>
            <p:cNvSpPr>
              <a:spLocks noChangeShapeType="1"/>
            </p:cNvSpPr>
            <p:nvPr/>
          </p:nvSpPr>
          <p:spPr bwMode="auto">
            <a:xfrm>
              <a:off x="4464" y="3696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70" name="Rectangle 102"/>
            <p:cNvSpPr>
              <a:spLocks noChangeArrowheads="1"/>
            </p:cNvSpPr>
            <p:nvPr/>
          </p:nvSpPr>
          <p:spPr bwMode="auto">
            <a:xfrm>
              <a:off x="4416" y="36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ymbol" pitchFamily="18" charset="2"/>
                </a:rPr>
                <a:t>1</a:t>
              </a:r>
            </a:p>
          </p:txBody>
        </p:sp>
      </p:grpSp>
      <p:grpSp>
        <p:nvGrpSpPr>
          <p:cNvPr id="212071" name="Group 103"/>
          <p:cNvGrpSpPr>
            <a:grpSpLocks/>
          </p:cNvGrpSpPr>
          <p:nvPr/>
        </p:nvGrpSpPr>
        <p:grpSpPr bwMode="auto">
          <a:xfrm>
            <a:off x="7543800" y="5715000"/>
            <a:ext cx="336550" cy="457200"/>
            <a:chOff x="4608" y="3648"/>
            <a:chExt cx="212" cy="288"/>
          </a:xfrm>
        </p:grpSpPr>
        <p:sp>
          <p:nvSpPr>
            <p:cNvPr id="212073" name="Line 105"/>
            <p:cNvSpPr>
              <a:spLocks noChangeShapeType="1"/>
            </p:cNvSpPr>
            <p:nvPr/>
          </p:nvSpPr>
          <p:spPr bwMode="auto">
            <a:xfrm>
              <a:off x="4608" y="3936"/>
              <a:ext cx="19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74" name="Rectangle 106"/>
            <p:cNvSpPr>
              <a:spLocks noChangeArrowheads="1"/>
            </p:cNvSpPr>
            <p:nvPr/>
          </p:nvSpPr>
          <p:spPr bwMode="auto">
            <a:xfrm>
              <a:off x="4608" y="36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Symbol" pitchFamily="18" charset="2"/>
                </a:rPr>
                <a:t>0</a:t>
              </a:r>
            </a:p>
          </p:txBody>
        </p:sp>
      </p:grpSp>
      <p:grpSp>
        <p:nvGrpSpPr>
          <p:cNvPr id="212075" name="Group 107"/>
          <p:cNvGrpSpPr>
            <a:grpSpLocks/>
          </p:cNvGrpSpPr>
          <p:nvPr/>
        </p:nvGrpSpPr>
        <p:grpSpPr bwMode="auto">
          <a:xfrm>
            <a:off x="7848600" y="5105400"/>
            <a:ext cx="457200" cy="457200"/>
            <a:chOff x="4800" y="3264"/>
            <a:chExt cx="288" cy="288"/>
          </a:xfrm>
        </p:grpSpPr>
        <p:sp>
          <p:nvSpPr>
            <p:cNvPr id="212076" name="Line 108"/>
            <p:cNvSpPr>
              <a:spLocks noChangeShapeType="1"/>
            </p:cNvSpPr>
            <p:nvPr/>
          </p:nvSpPr>
          <p:spPr bwMode="auto">
            <a:xfrm>
              <a:off x="4800" y="3504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77" name="Rectangle 109"/>
            <p:cNvSpPr>
              <a:spLocks noChangeArrowheads="1"/>
            </p:cNvSpPr>
            <p:nvPr/>
          </p:nvSpPr>
          <p:spPr bwMode="auto">
            <a:xfrm>
              <a:off x="4848" y="32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ymbol" pitchFamily="18" charset="2"/>
                </a:rPr>
                <a:t>0</a:t>
              </a:r>
            </a:p>
          </p:txBody>
        </p:sp>
      </p:grpSp>
      <p:grpSp>
        <p:nvGrpSpPr>
          <p:cNvPr id="212078" name="Group 110"/>
          <p:cNvGrpSpPr>
            <a:grpSpLocks/>
          </p:cNvGrpSpPr>
          <p:nvPr/>
        </p:nvGrpSpPr>
        <p:grpSpPr bwMode="auto">
          <a:xfrm>
            <a:off x="8305800" y="4114800"/>
            <a:ext cx="457200" cy="457200"/>
            <a:chOff x="5088" y="2640"/>
            <a:chExt cx="288" cy="288"/>
          </a:xfrm>
        </p:grpSpPr>
        <p:sp>
          <p:nvSpPr>
            <p:cNvPr id="212079" name="Line 111"/>
            <p:cNvSpPr>
              <a:spLocks noChangeShapeType="1"/>
            </p:cNvSpPr>
            <p:nvPr/>
          </p:nvSpPr>
          <p:spPr bwMode="auto">
            <a:xfrm>
              <a:off x="5088" y="2880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80" name="Rectangle 112"/>
            <p:cNvSpPr>
              <a:spLocks noChangeArrowheads="1"/>
            </p:cNvSpPr>
            <p:nvPr/>
          </p:nvSpPr>
          <p:spPr bwMode="auto">
            <a:xfrm>
              <a:off x="5164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ymbol" pitchFamily="18" charset="2"/>
                </a:rPr>
                <a:t>0</a:t>
              </a:r>
            </a:p>
          </p:txBody>
        </p:sp>
      </p:grpSp>
      <p:grpSp>
        <p:nvGrpSpPr>
          <p:cNvPr id="212081" name="Group 113"/>
          <p:cNvGrpSpPr>
            <a:grpSpLocks/>
          </p:cNvGrpSpPr>
          <p:nvPr/>
        </p:nvGrpSpPr>
        <p:grpSpPr bwMode="auto">
          <a:xfrm>
            <a:off x="3862388" y="1196752"/>
            <a:ext cx="4929188" cy="477838"/>
            <a:chOff x="2289" y="902"/>
            <a:chExt cx="3105" cy="301"/>
          </a:xfrm>
        </p:grpSpPr>
        <p:sp>
          <p:nvSpPr>
            <p:cNvPr id="212082" name="Rectangle 114"/>
            <p:cNvSpPr>
              <a:spLocks noChangeArrowheads="1"/>
            </p:cNvSpPr>
            <p:nvPr/>
          </p:nvSpPr>
          <p:spPr bwMode="auto">
            <a:xfrm>
              <a:off x="2289" y="90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12083" name="Rectangle 115"/>
            <p:cNvSpPr>
              <a:spLocks noChangeArrowheads="1"/>
            </p:cNvSpPr>
            <p:nvPr/>
          </p:nvSpPr>
          <p:spPr bwMode="auto">
            <a:xfrm>
              <a:off x="2625" y="9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12084" name="Rectangle 116"/>
            <p:cNvSpPr>
              <a:spLocks noChangeArrowheads="1"/>
            </p:cNvSpPr>
            <p:nvPr/>
          </p:nvSpPr>
          <p:spPr bwMode="auto">
            <a:xfrm>
              <a:off x="3057" y="9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12085" name="Rectangle 117"/>
            <p:cNvSpPr>
              <a:spLocks noChangeArrowheads="1"/>
            </p:cNvSpPr>
            <p:nvPr/>
          </p:nvSpPr>
          <p:spPr bwMode="auto">
            <a:xfrm>
              <a:off x="3489" y="9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2086" name="Rectangle 118"/>
            <p:cNvSpPr>
              <a:spLocks noChangeArrowheads="1"/>
            </p:cNvSpPr>
            <p:nvPr/>
          </p:nvSpPr>
          <p:spPr bwMode="auto">
            <a:xfrm>
              <a:off x="3777" y="9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12087" name="Rectangle 119"/>
            <p:cNvSpPr>
              <a:spLocks noChangeArrowheads="1"/>
            </p:cNvSpPr>
            <p:nvPr/>
          </p:nvSpPr>
          <p:spPr bwMode="auto">
            <a:xfrm>
              <a:off x="4161" y="9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12088" name="Rectangle 120"/>
            <p:cNvSpPr>
              <a:spLocks noChangeArrowheads="1"/>
            </p:cNvSpPr>
            <p:nvPr/>
          </p:nvSpPr>
          <p:spPr bwMode="auto">
            <a:xfrm>
              <a:off x="4445" y="9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12089" name="Rectangle 121"/>
            <p:cNvSpPr>
              <a:spLocks noChangeArrowheads="1"/>
            </p:cNvSpPr>
            <p:nvPr/>
          </p:nvSpPr>
          <p:spPr bwMode="auto">
            <a:xfrm>
              <a:off x="4785" y="9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2090" name="Rectangle 122"/>
            <p:cNvSpPr>
              <a:spLocks noChangeArrowheads="1"/>
            </p:cNvSpPr>
            <p:nvPr/>
          </p:nvSpPr>
          <p:spPr bwMode="auto">
            <a:xfrm>
              <a:off x="5073" y="9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212091" name="Group 123"/>
          <p:cNvGrpSpPr>
            <a:grpSpLocks/>
          </p:cNvGrpSpPr>
          <p:nvPr/>
        </p:nvGrpSpPr>
        <p:grpSpPr bwMode="auto">
          <a:xfrm>
            <a:off x="4419600" y="1447800"/>
            <a:ext cx="3886200" cy="762000"/>
            <a:chOff x="2640" y="912"/>
            <a:chExt cx="2448" cy="480"/>
          </a:xfrm>
        </p:grpSpPr>
        <p:sp>
          <p:nvSpPr>
            <p:cNvPr id="212092" name="Line 124"/>
            <p:cNvSpPr>
              <a:spLocks noChangeShapeType="1"/>
            </p:cNvSpPr>
            <p:nvPr/>
          </p:nvSpPr>
          <p:spPr bwMode="auto">
            <a:xfrm>
              <a:off x="2640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93" name="Line 125"/>
            <p:cNvSpPr>
              <a:spLocks noChangeShapeType="1"/>
            </p:cNvSpPr>
            <p:nvPr/>
          </p:nvSpPr>
          <p:spPr bwMode="auto">
            <a:xfrm>
              <a:off x="2928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94" name="Line 126"/>
            <p:cNvSpPr>
              <a:spLocks noChangeShapeType="1"/>
            </p:cNvSpPr>
            <p:nvPr/>
          </p:nvSpPr>
          <p:spPr bwMode="auto">
            <a:xfrm>
              <a:off x="3504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95" name="Line 127"/>
            <p:cNvSpPr>
              <a:spLocks noChangeShapeType="1"/>
            </p:cNvSpPr>
            <p:nvPr/>
          </p:nvSpPr>
          <p:spPr bwMode="auto">
            <a:xfrm>
              <a:off x="3792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96" name="Line 128"/>
            <p:cNvSpPr>
              <a:spLocks noChangeShapeType="1"/>
            </p:cNvSpPr>
            <p:nvPr/>
          </p:nvSpPr>
          <p:spPr bwMode="auto">
            <a:xfrm>
              <a:off x="4032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97" name="Line 129"/>
            <p:cNvSpPr>
              <a:spLocks noChangeShapeType="1"/>
            </p:cNvSpPr>
            <p:nvPr/>
          </p:nvSpPr>
          <p:spPr bwMode="auto">
            <a:xfrm>
              <a:off x="4464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98" name="Line 130"/>
            <p:cNvSpPr>
              <a:spLocks noChangeShapeType="1"/>
            </p:cNvSpPr>
            <p:nvPr/>
          </p:nvSpPr>
          <p:spPr bwMode="auto">
            <a:xfrm>
              <a:off x="4800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99" name="Line 131"/>
            <p:cNvSpPr>
              <a:spLocks noChangeShapeType="1"/>
            </p:cNvSpPr>
            <p:nvPr/>
          </p:nvSpPr>
          <p:spPr bwMode="auto">
            <a:xfrm>
              <a:off x="5088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2122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55288"/>
              </p:ext>
            </p:extLst>
          </p:nvPr>
        </p:nvGraphicFramePr>
        <p:xfrm>
          <a:off x="228600" y="2057400"/>
          <a:ext cx="3124200" cy="2026285"/>
        </p:xfrm>
        <a:graphic>
          <a:graphicData uri="http://schemas.openxmlformats.org/drawingml/2006/table">
            <a:tbl>
              <a:tblPr/>
              <a:tblGrid>
                <a:gridCol w="128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Din  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0    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 1    1    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1    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 0/1    1    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0    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 1    0/1    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1    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 1    1    0/1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80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2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1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1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1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1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1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4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1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1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nimBg="1"/>
      <p:bldP spid="211971" grpId="0" animBg="1"/>
      <p:bldP spid="211972" grpId="0" animBg="1"/>
      <p:bldP spid="211973" grpId="0" animBg="1"/>
      <p:bldP spid="211974" grpId="0" animBg="1"/>
      <p:bldP spid="211975" grpId="0" animBg="1"/>
      <p:bldP spid="211976" grpId="0" animBg="1"/>
      <p:bldP spid="211977" grpId="0" animBg="1"/>
      <p:bldP spid="211978" grpId="0" animBg="1"/>
      <p:bldP spid="211979" grpId="0" animBg="1"/>
      <p:bldP spid="21198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527050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39</a:t>
            </a:r>
            <a:r>
              <a:rPr lang="zh-CN" altLang="en-US" sz="3600"/>
              <a:t>）</a:t>
            </a:r>
          </a:p>
        </p:txBody>
      </p:sp>
      <p:sp>
        <p:nvSpPr>
          <p:cNvPr id="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286-5623-44D8-82BE-DA96173E9EB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98001" name="Text Box 17"/>
          <p:cNvSpPr txBox="1">
            <a:spLocks noChangeArrowheads="1"/>
          </p:cNvSpPr>
          <p:nvPr/>
        </p:nvSpPr>
        <p:spPr bwMode="auto">
          <a:xfrm>
            <a:off x="1295400" y="3352800"/>
            <a:ext cx="3581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译码器逻辑示意图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为最高位，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为最低位</a:t>
            </a:r>
          </a:p>
        </p:txBody>
      </p:sp>
      <p:sp>
        <p:nvSpPr>
          <p:cNvPr id="298012" name="Rectangle 28"/>
          <p:cNvSpPr>
            <a:spLocks noChangeArrowheads="1"/>
          </p:cNvSpPr>
          <p:nvPr/>
        </p:nvSpPr>
        <p:spPr bwMode="auto">
          <a:xfrm>
            <a:off x="533400" y="11430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4-16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</a:t>
            </a:r>
          </a:p>
          <a:p>
            <a:pPr marL="742950" lvl="1" indent="-28575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定义：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译码器是指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输入－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输出的变量译码器。</a:t>
            </a:r>
          </a:p>
          <a:p>
            <a:pPr marL="742950" lvl="1" indent="-28575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逻辑示意图</a:t>
            </a:r>
          </a:p>
        </p:txBody>
      </p:sp>
      <p:grpSp>
        <p:nvGrpSpPr>
          <p:cNvPr id="298047" name="Group 63"/>
          <p:cNvGrpSpPr>
            <a:grpSpLocks/>
          </p:cNvGrpSpPr>
          <p:nvPr/>
        </p:nvGrpSpPr>
        <p:grpSpPr bwMode="auto">
          <a:xfrm>
            <a:off x="5220072" y="2514600"/>
            <a:ext cx="1646237" cy="3810000"/>
            <a:chOff x="3331" y="1584"/>
            <a:chExt cx="1037" cy="2400"/>
          </a:xfrm>
        </p:grpSpPr>
        <p:sp>
          <p:nvSpPr>
            <p:cNvPr id="297988" name="Rectangle 4"/>
            <p:cNvSpPr>
              <a:spLocks noChangeArrowheads="1"/>
            </p:cNvSpPr>
            <p:nvPr/>
          </p:nvSpPr>
          <p:spPr bwMode="auto">
            <a:xfrm>
              <a:off x="3514" y="1584"/>
              <a:ext cx="672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89" name="Line 5"/>
            <p:cNvSpPr>
              <a:spLocks noChangeShapeType="1"/>
            </p:cNvSpPr>
            <p:nvPr/>
          </p:nvSpPr>
          <p:spPr bwMode="auto">
            <a:xfrm>
              <a:off x="3331" y="215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90" name="Line 6"/>
            <p:cNvSpPr>
              <a:spLocks noChangeShapeType="1"/>
            </p:cNvSpPr>
            <p:nvPr/>
          </p:nvSpPr>
          <p:spPr bwMode="auto">
            <a:xfrm>
              <a:off x="4186" y="168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91" name="Line 7"/>
            <p:cNvSpPr>
              <a:spLocks noChangeShapeType="1"/>
            </p:cNvSpPr>
            <p:nvPr/>
          </p:nvSpPr>
          <p:spPr bwMode="auto">
            <a:xfrm>
              <a:off x="4186" y="182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92" name="Line 8"/>
            <p:cNvSpPr>
              <a:spLocks noChangeShapeType="1"/>
            </p:cNvSpPr>
            <p:nvPr/>
          </p:nvSpPr>
          <p:spPr bwMode="auto">
            <a:xfrm>
              <a:off x="4186" y="196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93" name="Line 9"/>
            <p:cNvSpPr>
              <a:spLocks noChangeShapeType="1"/>
            </p:cNvSpPr>
            <p:nvPr/>
          </p:nvSpPr>
          <p:spPr bwMode="auto">
            <a:xfrm>
              <a:off x="4186" y="211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3936" y="158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97995" name="Line 11"/>
            <p:cNvSpPr>
              <a:spLocks noChangeShapeType="1"/>
            </p:cNvSpPr>
            <p:nvPr/>
          </p:nvSpPr>
          <p:spPr bwMode="auto">
            <a:xfrm>
              <a:off x="3332" y="256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3936" y="172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3936" y="187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97998" name="Rectangle 14"/>
            <p:cNvSpPr>
              <a:spLocks noChangeArrowheads="1"/>
            </p:cNvSpPr>
            <p:nvPr/>
          </p:nvSpPr>
          <p:spPr bwMode="auto">
            <a:xfrm>
              <a:off x="3936" y="216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97999" name="Text Box 15"/>
            <p:cNvSpPr txBox="1">
              <a:spLocks noChangeArrowheads="1"/>
            </p:cNvSpPr>
            <p:nvPr/>
          </p:nvSpPr>
          <p:spPr bwMode="auto">
            <a:xfrm>
              <a:off x="3514" y="2064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/>
                <a:t>A</a:t>
              </a:r>
            </a:p>
          </p:txBody>
        </p:sp>
        <p:sp>
          <p:nvSpPr>
            <p:cNvPr id="298000" name="Text Box 16"/>
            <p:cNvSpPr txBox="1">
              <a:spLocks noChangeArrowheads="1"/>
            </p:cNvSpPr>
            <p:nvPr/>
          </p:nvSpPr>
          <p:spPr bwMode="auto">
            <a:xfrm>
              <a:off x="3514" y="2468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B</a:t>
              </a:r>
            </a:p>
          </p:txBody>
        </p:sp>
        <p:sp>
          <p:nvSpPr>
            <p:cNvPr id="298002" name="Line 18"/>
            <p:cNvSpPr>
              <a:spLocks noChangeShapeType="1"/>
            </p:cNvSpPr>
            <p:nvPr/>
          </p:nvSpPr>
          <p:spPr bwMode="auto">
            <a:xfrm>
              <a:off x="4186" y="225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3" name="Line 19"/>
            <p:cNvSpPr>
              <a:spLocks noChangeShapeType="1"/>
            </p:cNvSpPr>
            <p:nvPr/>
          </p:nvSpPr>
          <p:spPr bwMode="auto">
            <a:xfrm>
              <a:off x="4186" y="240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4" name="Line 20"/>
            <p:cNvSpPr>
              <a:spLocks noChangeShapeType="1"/>
            </p:cNvSpPr>
            <p:nvPr/>
          </p:nvSpPr>
          <p:spPr bwMode="auto">
            <a:xfrm>
              <a:off x="4186" y="254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5" name="Line 21"/>
            <p:cNvSpPr>
              <a:spLocks noChangeShapeType="1"/>
            </p:cNvSpPr>
            <p:nvPr/>
          </p:nvSpPr>
          <p:spPr bwMode="auto">
            <a:xfrm>
              <a:off x="4186" y="26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6" name="Rectangle 22"/>
            <p:cNvSpPr>
              <a:spLocks noChangeArrowheads="1"/>
            </p:cNvSpPr>
            <p:nvPr/>
          </p:nvSpPr>
          <p:spPr bwMode="auto">
            <a:xfrm>
              <a:off x="3936" y="201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98007" name="Rectangle 23"/>
            <p:cNvSpPr>
              <a:spLocks noChangeArrowheads="1"/>
            </p:cNvSpPr>
            <p:nvPr/>
          </p:nvSpPr>
          <p:spPr bwMode="auto">
            <a:xfrm>
              <a:off x="3936" y="230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98008" name="Rectangle 24"/>
            <p:cNvSpPr>
              <a:spLocks noChangeArrowheads="1"/>
            </p:cNvSpPr>
            <p:nvPr/>
          </p:nvSpPr>
          <p:spPr bwMode="auto">
            <a:xfrm>
              <a:off x="3936" y="24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298009" name="Rectangle 25"/>
            <p:cNvSpPr>
              <a:spLocks noChangeArrowheads="1"/>
            </p:cNvSpPr>
            <p:nvPr/>
          </p:nvSpPr>
          <p:spPr bwMode="auto">
            <a:xfrm>
              <a:off x="3936" y="259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298010" name="Line 26"/>
            <p:cNvSpPr>
              <a:spLocks noChangeShapeType="1"/>
            </p:cNvSpPr>
            <p:nvPr/>
          </p:nvSpPr>
          <p:spPr bwMode="auto">
            <a:xfrm>
              <a:off x="3332" y="292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11" name="Text Box 27"/>
            <p:cNvSpPr txBox="1">
              <a:spLocks noChangeArrowheads="1"/>
            </p:cNvSpPr>
            <p:nvPr/>
          </p:nvSpPr>
          <p:spPr bwMode="auto">
            <a:xfrm>
              <a:off x="3514" y="2832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C</a:t>
              </a:r>
            </a:p>
          </p:txBody>
        </p:sp>
        <p:sp>
          <p:nvSpPr>
            <p:cNvPr id="298013" name="Line 29"/>
            <p:cNvSpPr>
              <a:spLocks noChangeShapeType="1"/>
            </p:cNvSpPr>
            <p:nvPr/>
          </p:nvSpPr>
          <p:spPr bwMode="auto">
            <a:xfrm>
              <a:off x="3335" y="327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14" name="Text Box 30"/>
            <p:cNvSpPr txBox="1">
              <a:spLocks noChangeArrowheads="1"/>
            </p:cNvSpPr>
            <p:nvPr/>
          </p:nvSpPr>
          <p:spPr bwMode="auto">
            <a:xfrm>
              <a:off x="3517" y="3177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D</a:t>
              </a:r>
            </a:p>
          </p:txBody>
        </p:sp>
        <p:sp>
          <p:nvSpPr>
            <p:cNvPr id="298031" name="Line 47"/>
            <p:cNvSpPr>
              <a:spLocks noChangeShapeType="1"/>
            </p:cNvSpPr>
            <p:nvPr/>
          </p:nvSpPr>
          <p:spPr bwMode="auto">
            <a:xfrm>
              <a:off x="4186" y="283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2" name="Line 48"/>
            <p:cNvSpPr>
              <a:spLocks noChangeShapeType="1"/>
            </p:cNvSpPr>
            <p:nvPr/>
          </p:nvSpPr>
          <p:spPr bwMode="auto">
            <a:xfrm>
              <a:off x="4186" y="297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3" name="Line 49"/>
            <p:cNvSpPr>
              <a:spLocks noChangeShapeType="1"/>
            </p:cNvSpPr>
            <p:nvPr/>
          </p:nvSpPr>
          <p:spPr bwMode="auto">
            <a:xfrm>
              <a:off x="4186" y="312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4" name="Line 50"/>
            <p:cNvSpPr>
              <a:spLocks noChangeShapeType="1"/>
            </p:cNvSpPr>
            <p:nvPr/>
          </p:nvSpPr>
          <p:spPr bwMode="auto">
            <a:xfrm>
              <a:off x="4186" y="326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5" name="Rectangle 51"/>
            <p:cNvSpPr>
              <a:spLocks noChangeArrowheads="1"/>
            </p:cNvSpPr>
            <p:nvPr/>
          </p:nvSpPr>
          <p:spPr bwMode="auto">
            <a:xfrm>
              <a:off x="3936" y="273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298036" name="Rectangle 52"/>
            <p:cNvSpPr>
              <a:spLocks noChangeArrowheads="1"/>
            </p:cNvSpPr>
            <p:nvPr/>
          </p:nvSpPr>
          <p:spPr bwMode="auto">
            <a:xfrm>
              <a:off x="3936" y="288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298037" name="Rectangle 53"/>
            <p:cNvSpPr>
              <a:spLocks noChangeArrowheads="1"/>
            </p:cNvSpPr>
            <p:nvPr/>
          </p:nvSpPr>
          <p:spPr bwMode="auto">
            <a:xfrm>
              <a:off x="3936" y="3024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298038" name="Rectangle 54"/>
            <p:cNvSpPr>
              <a:spLocks noChangeArrowheads="1"/>
            </p:cNvSpPr>
            <p:nvPr/>
          </p:nvSpPr>
          <p:spPr bwMode="auto">
            <a:xfrm>
              <a:off x="3936" y="3312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298039" name="Line 55"/>
            <p:cNvSpPr>
              <a:spLocks noChangeShapeType="1"/>
            </p:cNvSpPr>
            <p:nvPr/>
          </p:nvSpPr>
          <p:spPr bwMode="auto">
            <a:xfrm>
              <a:off x="4186" y="340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0" name="Line 56"/>
            <p:cNvSpPr>
              <a:spLocks noChangeShapeType="1"/>
            </p:cNvSpPr>
            <p:nvPr/>
          </p:nvSpPr>
          <p:spPr bwMode="auto">
            <a:xfrm>
              <a:off x="4186" y="35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1" name="Line 57"/>
            <p:cNvSpPr>
              <a:spLocks noChangeShapeType="1"/>
            </p:cNvSpPr>
            <p:nvPr/>
          </p:nvSpPr>
          <p:spPr bwMode="auto">
            <a:xfrm>
              <a:off x="4186" y="369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2" name="Line 58"/>
            <p:cNvSpPr>
              <a:spLocks noChangeShapeType="1"/>
            </p:cNvSpPr>
            <p:nvPr/>
          </p:nvSpPr>
          <p:spPr bwMode="auto">
            <a:xfrm>
              <a:off x="4186" y="384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3" name="Rectangle 59"/>
            <p:cNvSpPr>
              <a:spLocks noChangeArrowheads="1"/>
            </p:cNvSpPr>
            <p:nvPr/>
          </p:nvSpPr>
          <p:spPr bwMode="auto">
            <a:xfrm>
              <a:off x="3936" y="3168"/>
              <a:ext cx="2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298044" name="Rectangle 60"/>
            <p:cNvSpPr>
              <a:spLocks noChangeArrowheads="1"/>
            </p:cNvSpPr>
            <p:nvPr/>
          </p:nvSpPr>
          <p:spPr bwMode="auto">
            <a:xfrm>
              <a:off x="3936" y="3456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298045" name="Rectangle 61"/>
            <p:cNvSpPr>
              <a:spLocks noChangeArrowheads="1"/>
            </p:cNvSpPr>
            <p:nvPr/>
          </p:nvSpPr>
          <p:spPr bwMode="auto">
            <a:xfrm>
              <a:off x="3936" y="3600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298046" name="Rectangle 62"/>
            <p:cNvSpPr>
              <a:spLocks noChangeArrowheads="1"/>
            </p:cNvSpPr>
            <p:nvPr/>
          </p:nvSpPr>
          <p:spPr bwMode="auto">
            <a:xfrm>
              <a:off x="3936" y="3744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2020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9329-BE12-403C-B04F-9FB848BC17D3}" type="slidenum">
              <a:rPr lang="en-US" altLang="zh-CN">
                <a:solidFill>
                  <a:schemeClr val="tx1"/>
                </a:solidFill>
              </a:rPr>
              <a:pPr/>
              <a:t>46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9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99012" name="Picture 4" descr="4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6737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40</a:t>
            </a:r>
            <a:r>
              <a:rPr lang="zh-CN" altLang="en-US" sz="36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582A-E8B7-4063-9245-1BB1B43F63D6}" type="slidenum">
              <a:rPr lang="en-US" altLang="zh-CN">
                <a:solidFill>
                  <a:schemeClr val="tx1"/>
                </a:solidFill>
              </a:rPr>
              <a:pPr/>
              <a:t>47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0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4-16</a:t>
            </a:r>
            <a:r>
              <a:rPr lang="zh-CN" altLang="en-US" b="1">
                <a:latin typeface="Times New Roman" pitchFamily="18" charset="0"/>
              </a:rPr>
              <a:t>译码器</a:t>
            </a:r>
          </a:p>
          <a:p>
            <a:pPr lvl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</a:rPr>
              <a:t>存在的问题</a:t>
            </a:r>
          </a:p>
          <a:p>
            <a:pPr lvl="2">
              <a:spcBef>
                <a:spcPct val="50000"/>
              </a:spcBef>
            </a:pPr>
            <a:r>
              <a:rPr lang="zh-CN" altLang="en-US"/>
              <a:t>缓冲门的负载较大：第一级缓冲门</a:t>
            </a:r>
            <a:r>
              <a:rPr lang="en-US" altLang="zh-CN"/>
              <a:t>(</a:t>
            </a:r>
            <a:r>
              <a:rPr lang="zh-CN" altLang="en-US"/>
              <a:t>反变量）负载</a:t>
            </a:r>
            <a:r>
              <a:rPr lang="en-US" altLang="zh-CN"/>
              <a:t>9</a:t>
            </a:r>
            <a:r>
              <a:rPr lang="zh-CN" altLang="en-US"/>
              <a:t>个负载，第二级缓冲门（原变量）</a:t>
            </a:r>
            <a:r>
              <a:rPr lang="en-US" altLang="zh-CN"/>
              <a:t>8</a:t>
            </a:r>
            <a:r>
              <a:rPr lang="zh-CN" altLang="en-US"/>
              <a:t>个负载</a:t>
            </a:r>
          </a:p>
          <a:p>
            <a:pPr lvl="2">
              <a:spcBef>
                <a:spcPct val="50000"/>
              </a:spcBef>
            </a:pPr>
            <a:r>
              <a:rPr lang="zh-CN" altLang="en-US"/>
              <a:t>使能端与门的负载有</a:t>
            </a:r>
            <a:r>
              <a:rPr lang="en-US" altLang="zh-CN"/>
              <a:t>16</a:t>
            </a:r>
            <a:r>
              <a:rPr lang="zh-CN" altLang="en-US"/>
              <a:t>个，必须在制造芯片时增大驱动能力</a:t>
            </a:r>
          </a:p>
        </p:txBody>
      </p:sp>
    </p:spTree>
    <p:extLst>
      <p:ext uri="{BB962C8B-B14F-4D97-AF65-F5344CB8AC3E}">
        <p14:creationId xmlns:p14="http://schemas.microsoft.com/office/powerpoint/2010/main" val="282666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ea"/>
                <a:ea typeface="+mn-ea"/>
              </a:rPr>
              <a:t>3.3.1  </a:t>
            </a:r>
            <a:r>
              <a:rPr lang="zh-CN" altLang="en-US" sz="3600" dirty="0">
                <a:latin typeface="+mn-ea"/>
                <a:ea typeface="+mn-ea"/>
              </a:rPr>
              <a:t>译码器（</a:t>
            </a:r>
            <a:r>
              <a:rPr lang="en-US" altLang="zh-CN" sz="3600" dirty="0">
                <a:latin typeface="+mn-ea"/>
                <a:ea typeface="+mn-ea"/>
              </a:rPr>
              <a:t>41</a:t>
            </a:r>
            <a:r>
              <a:rPr lang="zh-CN" altLang="en-US" sz="3600" dirty="0">
                <a:latin typeface="+mn-ea"/>
                <a:ea typeface="+mn-ea"/>
              </a:rPr>
              <a:t>）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915-56EB-4072-98E5-9EF114665F8A}" type="slidenum"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pPr/>
              <a:t>48</a:t>
            </a:fld>
            <a:endParaRPr lang="en-US" altLang="zh-CN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534400" cy="4648200"/>
          </a:xfrm>
        </p:spPr>
        <p:txBody>
          <a:bodyPr/>
          <a:lstStyle/>
          <a:p>
            <a:r>
              <a:rPr lang="zh-CN" altLang="en-US" b="1" dirty="0">
                <a:latin typeface="+mn-ea"/>
              </a:rPr>
              <a:t>当输入变量数增大</a:t>
            </a:r>
          </a:p>
          <a:p>
            <a:pPr lvl="1">
              <a:spcBef>
                <a:spcPct val="50000"/>
              </a:spcBef>
            </a:pPr>
            <a:r>
              <a:rPr lang="zh-CN" altLang="en-US" sz="2800" dirty="0">
                <a:effectLst/>
                <a:latin typeface="+mn-ea"/>
              </a:rPr>
              <a:t>当译码器的输入变量数</a:t>
            </a:r>
            <a:r>
              <a:rPr lang="en-US" altLang="zh-CN" sz="2800" dirty="0">
                <a:effectLst/>
                <a:latin typeface="+mn-ea"/>
              </a:rPr>
              <a:t>N</a:t>
            </a:r>
            <a:r>
              <a:rPr lang="zh-CN" altLang="en-US" sz="2800" dirty="0">
                <a:effectLst/>
                <a:latin typeface="+mn-ea"/>
              </a:rPr>
              <a:t>增大时，用单级译码器不能实现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786656" y="3082498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2100" indent="-2921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译码部分与非门的输入端数会增多：输入端数为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N+1(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使能端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个。 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296862" y="5949280"/>
            <a:ext cx="83137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采用多级译码技术可以减少负载： 用在大容量存储器片内的译码结构。 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714348" y="3893619"/>
            <a:ext cx="807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二级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Buffer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的每个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Buffer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的输出负载加重</a:t>
            </a:r>
          </a:p>
          <a:p>
            <a:pPr lvl="1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v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负载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第一级为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400" baseline="30000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baseline="30000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aseline="30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＋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，第二级为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400" baseline="30000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baseline="30000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aseline="30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，使能端为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400" baseline="30000" dirty="0">
                <a:latin typeface="华文新魏" pitchFamily="2" charset="-122"/>
                <a:ea typeface="华文新魏" pitchFamily="2" charset="-122"/>
              </a:rPr>
              <a:t>N     </a:t>
            </a: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1187624" y="4820959"/>
            <a:ext cx="746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v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例如，当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＝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时，每个译码门至少有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个输入，第一级缓冲门有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1025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个负载，第二级缓冲门有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1024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个负载，这是不可实现的。</a:t>
            </a:r>
          </a:p>
        </p:txBody>
      </p:sp>
    </p:spTree>
    <p:extLst>
      <p:ext uri="{BB962C8B-B14F-4D97-AF65-F5344CB8AC3E}">
        <p14:creationId xmlns:p14="http://schemas.microsoft.com/office/powerpoint/2010/main" val="33645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utoUpdateAnimBg="0"/>
      <p:bldP spid="214021" grpId="0" autoUpdateAnimBg="0"/>
      <p:bldP spid="214022" grpId="0" autoUpdateAnimBg="0"/>
      <p:bldP spid="21402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41</a:t>
            </a:r>
            <a:r>
              <a:rPr lang="zh-CN" altLang="en-US" sz="3600"/>
              <a:t>）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50CF-C3C6-4D59-8BE1-1327DBC8466D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01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143000"/>
            <a:ext cx="7924800" cy="4648200"/>
          </a:xfrm>
        </p:spPr>
        <p:txBody>
          <a:bodyPr/>
          <a:lstStyle/>
          <a:p>
            <a:r>
              <a:rPr lang="zh-CN" altLang="en-US" dirty="0"/>
              <a:t>多级译码</a:t>
            </a:r>
          </a:p>
          <a:p>
            <a:pPr lvl="1">
              <a:buNone/>
            </a:pPr>
            <a:r>
              <a:rPr lang="zh-CN" altLang="en-US" dirty="0"/>
              <a:t>考察</a:t>
            </a:r>
            <a:r>
              <a:rPr lang="en-US" altLang="zh-CN" dirty="0"/>
              <a:t>4</a:t>
            </a:r>
            <a:r>
              <a:rPr lang="zh-CN" altLang="en-US" dirty="0"/>
              <a:t>－</a:t>
            </a:r>
            <a:r>
              <a:rPr lang="en-US" altLang="zh-CN" dirty="0"/>
              <a:t>16</a:t>
            </a:r>
            <a:r>
              <a:rPr lang="zh-CN" altLang="en-US" dirty="0"/>
              <a:t>变量译码器</a:t>
            </a:r>
          </a:p>
          <a:p>
            <a:pPr lvl="1"/>
            <a:endParaRPr lang="en-US" altLang="zh-CN" dirty="0"/>
          </a:p>
        </p:txBody>
      </p:sp>
      <p:graphicFrame>
        <p:nvGraphicFramePr>
          <p:cNvPr id="301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862587"/>
              </p:ext>
            </p:extLst>
          </p:nvPr>
        </p:nvGraphicFramePr>
        <p:xfrm>
          <a:off x="533400" y="2209800"/>
          <a:ext cx="36607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6" name="公式" r:id="rId3" imgW="1663560" imgH="279360" progId="Equation.3">
                  <p:embed/>
                </p:oleObj>
              </mc:Choice>
              <mc:Fallback>
                <p:oleObj name="公式" r:id="rId3" imgW="1663560" imgH="279360" progId="Equation.3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366077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681658"/>
              </p:ext>
            </p:extLst>
          </p:nvPr>
        </p:nvGraphicFramePr>
        <p:xfrm>
          <a:off x="504825" y="2728913"/>
          <a:ext cx="36607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7" name="公式" r:id="rId5" imgW="1663560" imgH="279360" progId="Equation.3">
                  <p:embed/>
                </p:oleObj>
              </mc:Choice>
              <mc:Fallback>
                <p:oleObj name="公式" r:id="rId5" imgW="1663560" imgH="279360" progId="Equation.3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2728913"/>
                        <a:ext cx="366077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616039"/>
              </p:ext>
            </p:extLst>
          </p:nvPr>
        </p:nvGraphicFramePr>
        <p:xfrm>
          <a:off x="498475" y="3340100"/>
          <a:ext cx="360521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8" name="公式" r:id="rId7" imgW="1638000" imgH="279360" progId="Equation.3">
                  <p:embed/>
                </p:oleObj>
              </mc:Choice>
              <mc:Fallback>
                <p:oleObj name="公式" r:id="rId7" imgW="1638000" imgH="279360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3340100"/>
                        <a:ext cx="3605213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439025"/>
              </p:ext>
            </p:extLst>
          </p:nvPr>
        </p:nvGraphicFramePr>
        <p:xfrm>
          <a:off x="498475" y="3871913"/>
          <a:ext cx="36337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9" name="公式" r:id="rId9" imgW="1650960" imgH="279360" progId="Equation.3">
                  <p:embed/>
                </p:oleObj>
              </mc:Choice>
              <mc:Fallback>
                <p:oleObj name="公式" r:id="rId9" imgW="1650960" imgH="279360" progId="Equation.3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3871913"/>
                        <a:ext cx="3633788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39675"/>
              </p:ext>
            </p:extLst>
          </p:nvPr>
        </p:nvGraphicFramePr>
        <p:xfrm>
          <a:off x="490538" y="4418013"/>
          <a:ext cx="36591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0" name="公式" r:id="rId11" imgW="1663560" imgH="279360" progId="Equation.3">
                  <p:embed/>
                </p:oleObj>
              </mc:Choice>
              <mc:Fallback>
                <p:oleObj name="公式" r:id="rId11" imgW="1663560" imgH="279360" progId="Equation.3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418013"/>
                        <a:ext cx="3659187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167359"/>
              </p:ext>
            </p:extLst>
          </p:nvPr>
        </p:nvGraphicFramePr>
        <p:xfrm>
          <a:off x="442913" y="4960938"/>
          <a:ext cx="3632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1" name="公式" r:id="rId13" imgW="1650960" imgH="279360" progId="Equation.3">
                  <p:embed/>
                </p:oleObj>
              </mc:Choice>
              <mc:Fallback>
                <p:oleObj name="公式" r:id="rId13" imgW="1650960" imgH="279360" progId="Equation.3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4960938"/>
                        <a:ext cx="363220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248743"/>
              </p:ext>
            </p:extLst>
          </p:nvPr>
        </p:nvGraphicFramePr>
        <p:xfrm>
          <a:off x="434975" y="5549900"/>
          <a:ext cx="35782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2" name="公式" r:id="rId15" imgW="1625400" imgH="279360" progId="Equation.3">
                  <p:embed/>
                </p:oleObj>
              </mc:Choice>
              <mc:Fallback>
                <p:oleObj name="公式" r:id="rId15" imgW="1625400" imgH="279360" progId="Equation.3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5549900"/>
                        <a:ext cx="357822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439442"/>
              </p:ext>
            </p:extLst>
          </p:nvPr>
        </p:nvGraphicFramePr>
        <p:xfrm>
          <a:off x="360363" y="6096000"/>
          <a:ext cx="36052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3" name="公式" r:id="rId17" imgW="1638000" imgH="279360" progId="Equation.3">
                  <p:embed/>
                </p:oleObj>
              </mc:Choice>
              <mc:Fallback>
                <p:oleObj name="公式" r:id="rId17" imgW="1638000" imgH="279360" progId="Equation.3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6096000"/>
                        <a:ext cx="3605212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559876"/>
              </p:ext>
            </p:extLst>
          </p:nvPr>
        </p:nvGraphicFramePr>
        <p:xfrm>
          <a:off x="4465638" y="2203450"/>
          <a:ext cx="36337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4" name="公式" r:id="rId19" imgW="1650960" imgH="279360" progId="Equation.3">
                  <p:embed/>
                </p:oleObj>
              </mc:Choice>
              <mc:Fallback>
                <p:oleObj name="公式" r:id="rId19" imgW="1650960" imgH="279360" progId="Equation.3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2203450"/>
                        <a:ext cx="3633787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24014"/>
              </p:ext>
            </p:extLst>
          </p:nvPr>
        </p:nvGraphicFramePr>
        <p:xfrm>
          <a:off x="4438650" y="2722563"/>
          <a:ext cx="36306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5" name="公式" r:id="rId21" imgW="1650960" imgH="279360" progId="Equation.3">
                  <p:embed/>
                </p:oleObj>
              </mc:Choice>
              <mc:Fallback>
                <p:oleObj name="公式" r:id="rId21" imgW="1650960" imgH="279360" progId="Equation.3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722563"/>
                        <a:ext cx="3630613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415624"/>
              </p:ext>
            </p:extLst>
          </p:nvPr>
        </p:nvGraphicFramePr>
        <p:xfrm>
          <a:off x="4391025" y="3332163"/>
          <a:ext cx="36591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6" name="公式" r:id="rId23" imgW="1663560" imgH="279360" progId="Equation.3">
                  <p:embed/>
                </p:oleObj>
              </mc:Choice>
              <mc:Fallback>
                <p:oleObj name="公式" r:id="rId23" imgW="1663560" imgH="279360" progId="Equation.3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3332163"/>
                        <a:ext cx="3659188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712735"/>
              </p:ext>
            </p:extLst>
          </p:nvPr>
        </p:nvGraphicFramePr>
        <p:xfrm>
          <a:off x="4403725" y="3863975"/>
          <a:ext cx="36623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7" name="公式" r:id="rId25" imgW="1663560" imgH="279360" progId="Equation.3">
                  <p:embed/>
                </p:oleObj>
              </mc:Choice>
              <mc:Fallback>
                <p:oleObj name="公式" r:id="rId25" imgW="1663560" imgH="279360" progId="Equation.3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3863975"/>
                        <a:ext cx="3662363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568931"/>
              </p:ext>
            </p:extLst>
          </p:nvPr>
        </p:nvGraphicFramePr>
        <p:xfrm>
          <a:off x="4452938" y="4413250"/>
          <a:ext cx="35750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8" name="公式" r:id="rId27" imgW="1625400" imgH="279360" progId="Equation.3">
                  <p:embed/>
                </p:oleObj>
              </mc:Choice>
              <mc:Fallback>
                <p:oleObj name="公式" r:id="rId27" imgW="1625400" imgH="279360" progId="Equation.3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4413250"/>
                        <a:ext cx="357505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729075"/>
              </p:ext>
            </p:extLst>
          </p:nvPr>
        </p:nvGraphicFramePr>
        <p:xfrm>
          <a:off x="4391025" y="4954588"/>
          <a:ext cx="35750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9" name="公式" r:id="rId29" imgW="1625400" imgH="279360" progId="Equation.3">
                  <p:embed/>
                </p:oleObj>
              </mc:Choice>
              <mc:Fallback>
                <p:oleObj name="公式" r:id="rId29" imgW="1625400" imgH="279360" progId="Equation.3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4954588"/>
                        <a:ext cx="357505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117551"/>
              </p:ext>
            </p:extLst>
          </p:nvPr>
        </p:nvGraphicFramePr>
        <p:xfrm>
          <a:off x="4383088" y="5543550"/>
          <a:ext cx="35210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0" name="公式" r:id="rId31" imgW="1600200" imgH="279360" progId="Equation.3">
                  <p:embed/>
                </p:oleObj>
              </mc:Choice>
              <mc:Fallback>
                <p:oleObj name="公式" r:id="rId31" imgW="1600200" imgH="279360" progId="Equation.3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5543550"/>
                        <a:ext cx="352107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6292"/>
              </p:ext>
            </p:extLst>
          </p:nvPr>
        </p:nvGraphicFramePr>
        <p:xfrm>
          <a:off x="4368800" y="6116638"/>
          <a:ext cx="35496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1" name="公式" r:id="rId33" imgW="1612800" imgH="253800" progId="Equation.3">
                  <p:embed/>
                </p:oleObj>
              </mc:Choice>
              <mc:Fallback>
                <p:oleObj name="公式" r:id="rId33" imgW="1612800" imgH="253800" progId="Equation.3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6116638"/>
                        <a:ext cx="354965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46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+mn-ea"/>
                <a:ea typeface="+mn-ea"/>
              </a:rPr>
              <a:t>3.3.1  </a:t>
            </a:r>
            <a:r>
              <a:rPr lang="zh-CN" altLang="en-US" sz="3600">
                <a:latin typeface="+mn-ea"/>
                <a:ea typeface="+mn-ea"/>
              </a:rPr>
              <a:t>译码器（</a:t>
            </a:r>
            <a:r>
              <a:rPr lang="en-US" altLang="zh-CN" sz="3600">
                <a:latin typeface="+mn-ea"/>
                <a:ea typeface="+mn-ea"/>
              </a:rPr>
              <a:t>1</a:t>
            </a:r>
            <a:r>
              <a:rPr lang="zh-CN" altLang="en-US" sz="3600">
                <a:latin typeface="+mn-ea"/>
                <a:ea typeface="+mn-ea"/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D12-D0C1-4A74-928A-F6D482D03C1E}" type="slidenum">
              <a:rPr lang="en-US" altLang="zh-CN">
                <a:latin typeface="+mn-ea"/>
                <a:ea typeface="+mn-ea"/>
              </a:rPr>
              <a:pPr/>
              <a:t>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6624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686800" cy="4525963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+mn-ea"/>
              </a:rPr>
              <a:t>译码器的功能分类：</a:t>
            </a:r>
            <a:endParaRPr lang="zh-CN" altLang="en-US" sz="2400" dirty="0">
              <a:effectLst/>
              <a:latin typeface="+mn-ea"/>
            </a:endParaRP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  <a:latin typeface="+mn-ea"/>
              </a:rPr>
              <a:t>变量译码器：用来表示输入变量状态的全部组合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 dirty="0">
                <a:effectLst/>
                <a:latin typeface="+mn-ea"/>
              </a:rPr>
              <a:t>      </a:t>
            </a:r>
            <a:r>
              <a:rPr lang="en-US" altLang="zh-CN" b="1" dirty="0">
                <a:effectLst/>
                <a:latin typeface="+mn-ea"/>
              </a:rPr>
              <a:t>N</a:t>
            </a:r>
            <a:r>
              <a:rPr lang="zh-CN" altLang="en-US" b="1" dirty="0">
                <a:effectLst/>
                <a:latin typeface="+mn-ea"/>
              </a:rPr>
              <a:t>位输入，</a:t>
            </a:r>
            <a:r>
              <a:rPr lang="en-US" altLang="zh-CN" b="1" dirty="0">
                <a:effectLst/>
                <a:latin typeface="+mn-ea"/>
              </a:rPr>
              <a:t>2</a:t>
            </a:r>
            <a:r>
              <a:rPr lang="en-US" altLang="zh-CN" b="1" baseline="30000" dirty="0">
                <a:effectLst/>
                <a:latin typeface="+mn-ea"/>
              </a:rPr>
              <a:t>N</a:t>
            </a:r>
            <a:r>
              <a:rPr lang="zh-CN" altLang="en-US" b="1" dirty="0">
                <a:effectLst/>
                <a:latin typeface="+mn-ea"/>
              </a:rPr>
              <a:t>输出，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 dirty="0">
                <a:effectLst/>
                <a:latin typeface="+mn-ea"/>
              </a:rPr>
              <a:t>		常见的集成化译码器有</a:t>
            </a:r>
            <a:r>
              <a:rPr lang="en-US" altLang="zh-CN" b="1" dirty="0">
                <a:effectLst/>
                <a:latin typeface="+mn-ea"/>
              </a:rPr>
              <a:t>2-4</a:t>
            </a:r>
            <a:r>
              <a:rPr lang="zh-CN" altLang="en-US" b="1" dirty="0">
                <a:effectLst/>
                <a:latin typeface="+mn-ea"/>
              </a:rPr>
              <a:t>、</a:t>
            </a:r>
            <a:r>
              <a:rPr lang="en-US" altLang="zh-CN" b="1" dirty="0">
                <a:effectLst/>
                <a:latin typeface="+mn-ea"/>
              </a:rPr>
              <a:t>3-8</a:t>
            </a:r>
            <a:r>
              <a:rPr lang="zh-CN" altLang="en-US" b="1" dirty="0">
                <a:effectLst/>
                <a:latin typeface="+mn-ea"/>
              </a:rPr>
              <a:t>、</a:t>
            </a:r>
            <a:r>
              <a:rPr lang="en-US" altLang="zh-CN" b="1" dirty="0">
                <a:effectLst/>
                <a:latin typeface="+mn-ea"/>
              </a:rPr>
              <a:t>4-16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  <a:latin typeface="+mn-ea"/>
              </a:rPr>
              <a:t>码制译码器：如</a:t>
            </a:r>
            <a:r>
              <a:rPr lang="en-US" altLang="zh-CN" b="1" dirty="0">
                <a:effectLst/>
                <a:latin typeface="+mn-ea"/>
              </a:rPr>
              <a:t>8421</a:t>
            </a:r>
            <a:r>
              <a:rPr lang="zh-CN" altLang="en-US" b="1" dirty="0">
                <a:effectLst/>
                <a:latin typeface="+mn-ea"/>
              </a:rPr>
              <a:t>码变换为循环码等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  <a:latin typeface="+mn-ea"/>
              </a:rPr>
              <a:t>显示译码器：控制数码管显示</a:t>
            </a:r>
          </a:p>
          <a:p>
            <a:pPr lvl="1">
              <a:buFont typeface="Wingdings" pitchFamily="2" charset="2"/>
              <a:buNone/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9018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en-US" altLang="zh-CN" sz="3600">
                <a:latin typeface="+mn-ea"/>
                <a:ea typeface="+mn-ea"/>
              </a:rPr>
              <a:t>3.3.1  </a:t>
            </a:r>
            <a:r>
              <a:rPr lang="zh-CN" altLang="en-US" sz="3600">
                <a:latin typeface="+mn-ea"/>
                <a:ea typeface="+mn-ea"/>
              </a:rPr>
              <a:t>译码器（</a:t>
            </a:r>
            <a:r>
              <a:rPr lang="en-US" altLang="zh-CN" sz="3600">
                <a:latin typeface="+mn-ea"/>
                <a:ea typeface="+mn-ea"/>
              </a:rPr>
              <a:t>41</a:t>
            </a:r>
            <a:r>
              <a:rPr lang="zh-CN" altLang="en-US" sz="3600">
                <a:latin typeface="+mn-ea"/>
                <a:ea typeface="+mn-ea"/>
              </a:rPr>
              <a:t>）</a:t>
            </a:r>
          </a:p>
        </p:txBody>
      </p:sp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B1E-C8F4-4C10-A82A-87D7B2D2BDC0}" type="slidenum"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pPr/>
              <a:t>50</a:t>
            </a:fld>
            <a:endParaRPr lang="en-US" altLang="zh-CN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多级译码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  <p:graphicFrame>
        <p:nvGraphicFramePr>
          <p:cNvPr id="302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97978"/>
              </p:ext>
            </p:extLst>
          </p:nvPr>
        </p:nvGraphicFramePr>
        <p:xfrm>
          <a:off x="1403648" y="1591320"/>
          <a:ext cx="67341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65" name="公式" r:id="rId3" imgW="3060360" imgH="507960" progId="Equation.3">
                  <p:embed/>
                </p:oleObj>
              </mc:Choice>
              <mc:Fallback>
                <p:oleObj name="公式" r:id="rId3" imgW="3060360" imgH="507960" progId="Equation.3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591320"/>
                        <a:ext cx="6734175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237268"/>
              </p:ext>
            </p:extLst>
          </p:nvPr>
        </p:nvGraphicFramePr>
        <p:xfrm>
          <a:off x="144464" y="2808288"/>
          <a:ext cx="204484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66" name="公式" r:id="rId5" imgW="1231560" imgH="279360" progId="Equation.3">
                  <p:embed/>
                </p:oleObj>
              </mc:Choice>
              <mc:Fallback>
                <p:oleObj name="公式" r:id="rId5" imgW="1231560" imgH="27936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4" y="2808288"/>
                        <a:ext cx="2044840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337038"/>
              </p:ext>
            </p:extLst>
          </p:nvPr>
        </p:nvGraphicFramePr>
        <p:xfrm>
          <a:off x="169863" y="3452813"/>
          <a:ext cx="2046266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67" name="公式" r:id="rId7" imgW="1218960" imgH="279360" progId="Equation.3">
                  <p:embed/>
                </p:oleObj>
              </mc:Choice>
              <mc:Fallback>
                <p:oleObj name="公式" r:id="rId7" imgW="1218960" imgH="279360" progId="Equation.3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3452813"/>
                        <a:ext cx="2046266" cy="522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611812"/>
              </p:ext>
            </p:extLst>
          </p:nvPr>
        </p:nvGraphicFramePr>
        <p:xfrm>
          <a:off x="193675" y="4027488"/>
          <a:ext cx="2002061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68" name="公式" r:id="rId9" imgW="1206360" imgH="279360" progId="Equation.3">
                  <p:embed/>
                </p:oleObj>
              </mc:Choice>
              <mc:Fallback>
                <p:oleObj name="公式" r:id="rId9" imgW="1206360" imgH="27936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027488"/>
                        <a:ext cx="2002061" cy="517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704061"/>
              </p:ext>
            </p:extLst>
          </p:nvPr>
        </p:nvGraphicFramePr>
        <p:xfrm>
          <a:off x="193675" y="4724400"/>
          <a:ext cx="2002061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69" name="公式" r:id="rId11" imgW="1218960" imgH="279360" progId="Equation.3">
                  <p:embed/>
                </p:oleObj>
              </mc:Choice>
              <mc:Fallback>
                <p:oleObj name="公式" r:id="rId11" imgW="1218960" imgH="27936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724400"/>
                        <a:ext cx="2002061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852269"/>
              </p:ext>
            </p:extLst>
          </p:nvPr>
        </p:nvGraphicFramePr>
        <p:xfrm>
          <a:off x="2339975" y="2795588"/>
          <a:ext cx="205269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70" name="公式" r:id="rId13" imgW="1206360" imgH="279360" progId="Equation.3">
                  <p:embed/>
                </p:oleObj>
              </mc:Choice>
              <mc:Fallback>
                <p:oleObj name="公式" r:id="rId13" imgW="1206360" imgH="2793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795588"/>
                        <a:ext cx="2052690" cy="534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232806"/>
              </p:ext>
            </p:extLst>
          </p:nvPr>
        </p:nvGraphicFramePr>
        <p:xfrm>
          <a:off x="2352675" y="3429000"/>
          <a:ext cx="2075309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71" name="公式" r:id="rId15" imgW="1206360" imgH="279360" progId="Equation.3">
                  <p:embed/>
                </p:oleObj>
              </mc:Choice>
              <mc:Fallback>
                <p:oleObj name="公式" r:id="rId15" imgW="1206360" imgH="27936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3429000"/>
                        <a:ext cx="2075309" cy="54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605415"/>
              </p:ext>
            </p:extLst>
          </p:nvPr>
        </p:nvGraphicFramePr>
        <p:xfrm>
          <a:off x="2390775" y="4038600"/>
          <a:ext cx="200886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72" name="公式" r:id="rId17" imgW="1180800" imgH="279360" progId="Equation.3">
                  <p:embed/>
                </p:oleObj>
              </mc:Choice>
              <mc:Fallback>
                <p:oleObj name="公式" r:id="rId17" imgW="1180800" imgH="2793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038600"/>
                        <a:ext cx="2008866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148751"/>
              </p:ext>
            </p:extLst>
          </p:nvPr>
        </p:nvGraphicFramePr>
        <p:xfrm>
          <a:off x="2390775" y="4724400"/>
          <a:ext cx="2008866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73" name="公式" r:id="rId19" imgW="1193760" imgH="279360" progId="Equation.3">
                  <p:embed/>
                </p:oleObj>
              </mc:Choice>
              <mc:Fallback>
                <p:oleObj name="公式" r:id="rId19" imgW="1193760" imgH="279360" progId="Equation.3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724400"/>
                        <a:ext cx="2008866" cy="528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799923"/>
              </p:ext>
            </p:extLst>
          </p:nvPr>
        </p:nvGraphicFramePr>
        <p:xfrm>
          <a:off x="4549775" y="2808288"/>
          <a:ext cx="211045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74" name="公式" r:id="rId21" imgW="1206360" imgH="279360" progId="Equation.3">
                  <p:embed/>
                </p:oleObj>
              </mc:Choice>
              <mc:Fallback>
                <p:oleObj name="公式" r:id="rId21" imgW="1206360" imgH="279360" progId="Equation.3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2808288"/>
                        <a:ext cx="2110457" cy="544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894140"/>
              </p:ext>
            </p:extLst>
          </p:nvPr>
        </p:nvGraphicFramePr>
        <p:xfrm>
          <a:off x="4549775" y="3429000"/>
          <a:ext cx="211045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75" name="公式" r:id="rId23" imgW="1206360" imgH="279360" progId="Equation.3">
                  <p:embed/>
                </p:oleObj>
              </mc:Choice>
              <mc:Fallback>
                <p:oleObj name="公式" r:id="rId23" imgW="1206360" imgH="279360" progId="Equation.3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3429000"/>
                        <a:ext cx="2110457" cy="547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105022"/>
              </p:ext>
            </p:extLst>
          </p:nvPr>
        </p:nvGraphicFramePr>
        <p:xfrm>
          <a:off x="4564064" y="4043363"/>
          <a:ext cx="2083454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76" name="公式" r:id="rId25" imgW="1231560" imgH="279360" progId="Equation.3">
                  <p:embed/>
                </p:oleObj>
              </mc:Choice>
              <mc:Fallback>
                <p:oleObj name="公式" r:id="rId25" imgW="1231560" imgH="279360" progId="Equation.3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4043363"/>
                        <a:ext cx="2083454" cy="528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571027"/>
              </p:ext>
            </p:extLst>
          </p:nvPr>
        </p:nvGraphicFramePr>
        <p:xfrm>
          <a:off x="4576763" y="4713288"/>
          <a:ext cx="206071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77" name="公式" r:id="rId27" imgW="1231560" imgH="279360" progId="Equation.3">
                  <p:embed/>
                </p:oleObj>
              </mc:Choice>
              <mc:Fallback>
                <p:oleObj name="公式" r:id="rId27" imgW="1231560" imgH="279360" progId="Equation.3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4713288"/>
                        <a:ext cx="2060715" cy="52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234171"/>
              </p:ext>
            </p:extLst>
          </p:nvPr>
        </p:nvGraphicFramePr>
        <p:xfrm>
          <a:off x="6784975" y="2795588"/>
          <a:ext cx="2190956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78" name="公式" r:id="rId29" imgW="1206360" imgH="279360" progId="Equation.3">
                  <p:embed/>
                </p:oleObj>
              </mc:Choice>
              <mc:Fallback>
                <p:oleObj name="公式" r:id="rId29" imgW="1206360" imgH="279360" progId="Equation.3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2795588"/>
                        <a:ext cx="2190956" cy="534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201212"/>
              </p:ext>
            </p:extLst>
          </p:nvPr>
        </p:nvGraphicFramePr>
        <p:xfrm>
          <a:off x="6784975" y="3429000"/>
          <a:ext cx="2190956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79" name="公式" r:id="rId31" imgW="1206360" imgH="279360" progId="Equation.3">
                  <p:embed/>
                </p:oleObj>
              </mc:Choice>
              <mc:Fallback>
                <p:oleObj name="公式" r:id="rId31" imgW="1206360" imgH="279360" progId="Equation.3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3429000"/>
                        <a:ext cx="2190956" cy="534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946797"/>
              </p:ext>
            </p:extLst>
          </p:nvPr>
        </p:nvGraphicFramePr>
        <p:xfrm>
          <a:off x="6797675" y="4027488"/>
          <a:ext cx="2166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80" name="公式" r:id="rId33" imgW="1193760" imgH="279360" progId="Equation.3">
                  <p:embed/>
                </p:oleObj>
              </mc:Choice>
              <mc:Fallback>
                <p:oleObj name="公式" r:id="rId33" imgW="1193760" imgH="279360" progId="Equation.3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4027488"/>
                        <a:ext cx="2166813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244377"/>
              </p:ext>
            </p:extLst>
          </p:nvPr>
        </p:nvGraphicFramePr>
        <p:xfrm>
          <a:off x="6810375" y="4724400"/>
          <a:ext cx="214267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781" name="公式" r:id="rId35" imgW="1193760" imgH="253800" progId="Equation.3">
                  <p:embed/>
                </p:oleObj>
              </mc:Choice>
              <mc:Fallback>
                <p:oleObj name="公式" r:id="rId35" imgW="1193760" imgH="253800" progId="Equation.3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75" y="4724400"/>
                        <a:ext cx="2142670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2129" name="Group 49"/>
          <p:cNvGrpSpPr>
            <a:grpSpLocks/>
          </p:cNvGrpSpPr>
          <p:nvPr/>
        </p:nvGrpSpPr>
        <p:grpSpPr bwMode="auto">
          <a:xfrm>
            <a:off x="76200" y="2743200"/>
            <a:ext cx="8991600" cy="2590800"/>
            <a:chOff x="48" y="1728"/>
            <a:chExt cx="5664" cy="1632"/>
          </a:xfrm>
        </p:grpSpPr>
        <p:sp>
          <p:nvSpPr>
            <p:cNvPr id="302115" name="Line 35"/>
            <p:cNvSpPr>
              <a:spLocks noChangeShapeType="1"/>
            </p:cNvSpPr>
            <p:nvPr/>
          </p:nvSpPr>
          <p:spPr bwMode="auto">
            <a:xfrm>
              <a:off x="48" y="1728"/>
              <a:ext cx="566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302125" name="Group 45"/>
            <p:cNvGrpSpPr>
              <a:grpSpLocks/>
            </p:cNvGrpSpPr>
            <p:nvPr/>
          </p:nvGrpSpPr>
          <p:grpSpPr bwMode="auto">
            <a:xfrm>
              <a:off x="48" y="1728"/>
              <a:ext cx="5664" cy="1632"/>
              <a:chOff x="48" y="1584"/>
              <a:chExt cx="5664" cy="1632"/>
            </a:xfrm>
          </p:grpSpPr>
          <p:sp>
            <p:nvSpPr>
              <p:cNvPr id="302116" name="Line 36"/>
              <p:cNvSpPr>
                <a:spLocks noChangeShapeType="1"/>
              </p:cNvSpPr>
              <p:nvPr/>
            </p:nvSpPr>
            <p:spPr bwMode="auto">
              <a:xfrm>
                <a:off x="48" y="1968"/>
                <a:ext cx="5664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02117" name="Line 37"/>
              <p:cNvSpPr>
                <a:spLocks noChangeShapeType="1"/>
              </p:cNvSpPr>
              <p:nvPr/>
            </p:nvSpPr>
            <p:spPr bwMode="auto">
              <a:xfrm>
                <a:off x="48" y="2352"/>
                <a:ext cx="5664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02118" name="Line 38"/>
              <p:cNvSpPr>
                <a:spLocks noChangeShapeType="1"/>
              </p:cNvSpPr>
              <p:nvPr/>
            </p:nvSpPr>
            <p:spPr bwMode="auto">
              <a:xfrm>
                <a:off x="48" y="2736"/>
                <a:ext cx="5664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02119" name="Line 39"/>
              <p:cNvSpPr>
                <a:spLocks noChangeShapeType="1"/>
              </p:cNvSpPr>
              <p:nvPr/>
            </p:nvSpPr>
            <p:spPr bwMode="auto">
              <a:xfrm>
                <a:off x="48" y="3216"/>
                <a:ext cx="5664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02120" name="Line 40"/>
              <p:cNvSpPr>
                <a:spLocks noChangeShapeType="1"/>
              </p:cNvSpPr>
              <p:nvPr/>
            </p:nvSpPr>
            <p:spPr bwMode="auto">
              <a:xfrm>
                <a:off x="48" y="1584"/>
                <a:ext cx="0" cy="163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02121" name="Line 41"/>
              <p:cNvSpPr>
                <a:spLocks noChangeShapeType="1"/>
              </p:cNvSpPr>
              <p:nvPr/>
            </p:nvSpPr>
            <p:spPr bwMode="auto">
              <a:xfrm>
                <a:off x="1488" y="1584"/>
                <a:ext cx="0" cy="163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02122" name="Line 42"/>
              <p:cNvSpPr>
                <a:spLocks noChangeShapeType="1"/>
              </p:cNvSpPr>
              <p:nvPr/>
            </p:nvSpPr>
            <p:spPr bwMode="auto">
              <a:xfrm>
                <a:off x="2880" y="1584"/>
                <a:ext cx="0" cy="163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02123" name="Line 43"/>
              <p:cNvSpPr>
                <a:spLocks noChangeShapeType="1"/>
              </p:cNvSpPr>
              <p:nvPr/>
            </p:nvSpPr>
            <p:spPr bwMode="auto">
              <a:xfrm>
                <a:off x="4286" y="1584"/>
                <a:ext cx="0" cy="163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02124" name="Line 44"/>
              <p:cNvSpPr>
                <a:spLocks noChangeShapeType="1"/>
              </p:cNvSpPr>
              <p:nvPr/>
            </p:nvSpPr>
            <p:spPr bwMode="auto">
              <a:xfrm>
                <a:off x="5712" y="1584"/>
                <a:ext cx="0" cy="163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</p:grpSp>
      <p:sp>
        <p:nvSpPr>
          <p:cNvPr id="302126" name="Rectangle 46"/>
          <p:cNvSpPr>
            <a:spLocks noChangeArrowheads="1"/>
          </p:cNvSpPr>
          <p:nvPr/>
        </p:nvSpPr>
        <p:spPr bwMode="auto">
          <a:xfrm>
            <a:off x="0" y="5867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考察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E,F,G,H,W,X,Y,Z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，每个出现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次，意味着它们共有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个负载。</a:t>
            </a:r>
          </a:p>
        </p:txBody>
      </p:sp>
      <p:sp>
        <p:nvSpPr>
          <p:cNvPr id="302127" name="Rectangle 47"/>
          <p:cNvSpPr>
            <a:spLocks noChangeArrowheads="1"/>
          </p:cNvSpPr>
          <p:nvPr/>
        </p:nvSpPr>
        <p:spPr bwMode="auto">
          <a:xfrm>
            <a:off x="0" y="541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ü"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A,B,C,D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和它们的反变量，都出现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次，说明它们共有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个负载。</a:t>
            </a:r>
          </a:p>
        </p:txBody>
      </p:sp>
      <p:sp>
        <p:nvSpPr>
          <p:cNvPr id="302128" name="Rectangle 48"/>
          <p:cNvSpPr>
            <a:spLocks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说明经过变换后，负载数降低了一半。</a:t>
            </a:r>
          </a:p>
        </p:txBody>
      </p:sp>
    </p:spTree>
    <p:extLst>
      <p:ext uri="{BB962C8B-B14F-4D97-AF65-F5344CB8AC3E}">
        <p14:creationId xmlns:p14="http://schemas.microsoft.com/office/powerpoint/2010/main" val="34991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0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0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0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0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26" grpId="0" autoUpdateAnimBg="0"/>
      <p:bldP spid="302127" grpId="0" autoUpdateAnimBg="0"/>
      <p:bldP spid="30212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二级译码</a:t>
            </a: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6F97-3FAD-4D77-98F4-F2249EA9B59E}" type="slidenum">
              <a:rPr lang="en-US" altLang="zh-CN">
                <a:solidFill>
                  <a:schemeClr val="tx1"/>
                </a:solidFill>
              </a:rPr>
              <a:pPr/>
              <a:t>51</a:t>
            </a:fld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15043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8687735"/>
              </p:ext>
            </p:extLst>
          </p:nvPr>
        </p:nvGraphicFramePr>
        <p:xfrm>
          <a:off x="1116013" y="2060575"/>
          <a:ext cx="16160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41" name="Image" r:id="rId3" imgW="3448163" imgH="8777143" progId="">
                  <p:embed/>
                </p:oleObj>
              </mc:Choice>
              <mc:Fallback>
                <p:oleObj name="Image" r:id="rId3" imgW="3448163" imgH="8777143" progId="">
                  <p:embed/>
                  <p:pic>
                    <p:nvPicPr>
                      <p:cNvPr id="0" name="Picture 2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575"/>
                        <a:ext cx="16160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295521"/>
              </p:ext>
            </p:extLst>
          </p:nvPr>
        </p:nvGraphicFramePr>
        <p:xfrm>
          <a:off x="2700338" y="2060575"/>
          <a:ext cx="855662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42" name="Image" r:id="rId5" imgW="1831837" imgH="8777143" progId="">
                  <p:embed/>
                </p:oleObj>
              </mc:Choice>
              <mc:Fallback>
                <p:oleObj name="Image" r:id="rId5" imgW="1831837" imgH="8777143" progId="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060575"/>
                        <a:ext cx="855662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846604"/>
              </p:ext>
            </p:extLst>
          </p:nvPr>
        </p:nvGraphicFramePr>
        <p:xfrm>
          <a:off x="3505200" y="2060575"/>
          <a:ext cx="2795588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43" name="Image" r:id="rId7" imgW="5897143" imgH="6435918" progId="">
                  <p:embed/>
                </p:oleObj>
              </mc:Choice>
              <mc:Fallback>
                <p:oleObj name="Image" r:id="rId7" imgW="5897143" imgH="6435918" progId="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60575"/>
                        <a:ext cx="2795588" cy="302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51929"/>
              </p:ext>
            </p:extLst>
          </p:nvPr>
        </p:nvGraphicFramePr>
        <p:xfrm>
          <a:off x="3505200" y="5049838"/>
          <a:ext cx="28194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44" name="Image" r:id="rId9" imgW="5877551" imgH="2351020" progId="">
                  <p:embed/>
                </p:oleObj>
              </mc:Choice>
              <mc:Fallback>
                <p:oleObj name="Image" r:id="rId9" imgW="5877551" imgH="2351020" progId="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49838"/>
                        <a:ext cx="28194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32104"/>
              </p:ext>
            </p:extLst>
          </p:nvPr>
        </p:nvGraphicFramePr>
        <p:xfrm>
          <a:off x="6516688" y="476250"/>
          <a:ext cx="2333625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45" name="Image" r:id="rId11" imgW="4016327" imgH="4956735" progId="">
                  <p:embed/>
                </p:oleObj>
              </mc:Choice>
              <mc:Fallback>
                <p:oleObj name="Image" r:id="rId11" imgW="4016327" imgH="4956735" progId="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76250"/>
                        <a:ext cx="2333625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4" name="Text Box 34"/>
          <p:cNvSpPr txBox="1">
            <a:spLocks noChangeArrowheads="1"/>
          </p:cNvSpPr>
          <p:nvPr/>
        </p:nvSpPr>
        <p:spPr bwMode="auto">
          <a:xfrm>
            <a:off x="1116013" y="1412875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用两级译码电路实现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4-16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译码器</a:t>
            </a:r>
          </a:p>
        </p:txBody>
      </p:sp>
      <p:grpSp>
        <p:nvGrpSpPr>
          <p:cNvPr id="215077" name="Group 37"/>
          <p:cNvGrpSpPr>
            <a:grpSpLocks/>
          </p:cNvGrpSpPr>
          <p:nvPr/>
        </p:nvGrpSpPr>
        <p:grpSpPr bwMode="auto">
          <a:xfrm>
            <a:off x="898526" y="3559175"/>
            <a:ext cx="8137525" cy="3140074"/>
            <a:chOff x="566" y="2242"/>
            <a:chExt cx="5126" cy="1978"/>
          </a:xfrm>
        </p:grpSpPr>
        <p:grpSp>
          <p:nvGrpSpPr>
            <p:cNvPr id="215048" name="Group 8"/>
            <p:cNvGrpSpPr>
              <a:grpSpLocks/>
            </p:cNvGrpSpPr>
            <p:nvPr/>
          </p:nvGrpSpPr>
          <p:grpSpPr bwMode="auto">
            <a:xfrm>
              <a:off x="4105" y="2242"/>
              <a:ext cx="1532" cy="1597"/>
              <a:chOff x="4105" y="2242"/>
              <a:chExt cx="1532" cy="1597"/>
            </a:xfrm>
          </p:grpSpPr>
          <p:sp>
            <p:nvSpPr>
              <p:cNvPr id="215049" name="Rectangle 9"/>
              <p:cNvSpPr>
                <a:spLocks noChangeArrowheads="1"/>
              </p:cNvSpPr>
              <p:nvPr/>
            </p:nvSpPr>
            <p:spPr bwMode="auto">
              <a:xfrm>
                <a:off x="4423" y="2568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0" name="Rectangle 10"/>
              <p:cNvSpPr>
                <a:spLocks noChangeArrowheads="1"/>
              </p:cNvSpPr>
              <p:nvPr/>
            </p:nvSpPr>
            <p:spPr bwMode="auto">
              <a:xfrm>
                <a:off x="4105" y="3294"/>
                <a:ext cx="544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1" name="Rectangle 11"/>
              <p:cNvSpPr>
                <a:spLocks noChangeArrowheads="1"/>
              </p:cNvSpPr>
              <p:nvPr/>
            </p:nvSpPr>
            <p:spPr bwMode="auto">
              <a:xfrm>
                <a:off x="5057" y="3294"/>
                <a:ext cx="544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2" name="Line 12"/>
              <p:cNvSpPr>
                <a:spLocks noChangeShapeType="1"/>
              </p:cNvSpPr>
              <p:nvPr/>
            </p:nvSpPr>
            <p:spPr bwMode="auto">
              <a:xfrm>
                <a:off x="4694" y="2840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3" name="Line 13"/>
              <p:cNvSpPr>
                <a:spLocks noChangeShapeType="1"/>
              </p:cNvSpPr>
              <p:nvPr/>
            </p:nvSpPr>
            <p:spPr bwMode="auto">
              <a:xfrm>
                <a:off x="4967" y="2840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4" name="Line 14"/>
              <p:cNvSpPr>
                <a:spLocks noChangeShapeType="1"/>
              </p:cNvSpPr>
              <p:nvPr/>
            </p:nvSpPr>
            <p:spPr bwMode="auto">
              <a:xfrm>
                <a:off x="5284" y="302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5" name="Line 15"/>
              <p:cNvSpPr>
                <a:spLocks noChangeShapeType="1"/>
              </p:cNvSpPr>
              <p:nvPr/>
            </p:nvSpPr>
            <p:spPr bwMode="auto">
              <a:xfrm>
                <a:off x="4377" y="302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6" name="Line 16"/>
              <p:cNvSpPr>
                <a:spLocks noChangeShapeType="1"/>
              </p:cNvSpPr>
              <p:nvPr/>
            </p:nvSpPr>
            <p:spPr bwMode="auto">
              <a:xfrm>
                <a:off x="4377" y="302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7" name="Line 17"/>
              <p:cNvSpPr>
                <a:spLocks noChangeShapeType="1"/>
              </p:cNvSpPr>
              <p:nvPr/>
            </p:nvSpPr>
            <p:spPr bwMode="auto">
              <a:xfrm>
                <a:off x="4967" y="302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8" name="Line 18"/>
              <p:cNvSpPr>
                <a:spLocks noChangeShapeType="1"/>
              </p:cNvSpPr>
              <p:nvPr/>
            </p:nvSpPr>
            <p:spPr bwMode="auto">
              <a:xfrm flipV="1">
                <a:off x="4830" y="229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9" name="Line 19"/>
              <p:cNvSpPr>
                <a:spLocks noChangeShapeType="1"/>
              </p:cNvSpPr>
              <p:nvPr/>
            </p:nvSpPr>
            <p:spPr bwMode="auto">
              <a:xfrm flipV="1">
                <a:off x="4377" y="356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60" name="Line 20"/>
              <p:cNvSpPr>
                <a:spLocks noChangeShapeType="1"/>
              </p:cNvSpPr>
              <p:nvPr/>
            </p:nvSpPr>
            <p:spPr bwMode="auto">
              <a:xfrm flipV="1">
                <a:off x="5329" y="356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61" name="Line 21"/>
              <p:cNvSpPr>
                <a:spLocks noChangeShapeType="1"/>
              </p:cNvSpPr>
              <p:nvPr/>
            </p:nvSpPr>
            <p:spPr bwMode="auto">
              <a:xfrm>
                <a:off x="4332" y="3657"/>
                <a:ext cx="9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62" name="Line 22"/>
              <p:cNvSpPr>
                <a:spLocks noChangeShapeType="1"/>
              </p:cNvSpPr>
              <p:nvPr/>
            </p:nvSpPr>
            <p:spPr bwMode="auto">
              <a:xfrm>
                <a:off x="5285" y="3657"/>
                <a:ext cx="9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63" name="Line 23"/>
              <p:cNvSpPr>
                <a:spLocks noChangeShapeType="1"/>
              </p:cNvSpPr>
              <p:nvPr/>
            </p:nvSpPr>
            <p:spPr bwMode="auto">
              <a:xfrm>
                <a:off x="5239" y="3113"/>
                <a:ext cx="9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64" name="Line 24"/>
              <p:cNvSpPr>
                <a:spLocks noChangeShapeType="1"/>
              </p:cNvSpPr>
              <p:nvPr/>
            </p:nvSpPr>
            <p:spPr bwMode="auto">
              <a:xfrm>
                <a:off x="4332" y="3113"/>
                <a:ext cx="9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65" name="Line 25"/>
              <p:cNvSpPr>
                <a:spLocks noChangeShapeType="1"/>
              </p:cNvSpPr>
              <p:nvPr/>
            </p:nvSpPr>
            <p:spPr bwMode="auto">
              <a:xfrm>
                <a:off x="4786" y="2387"/>
                <a:ext cx="9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graphicFrame>
            <p:nvGraphicFramePr>
              <p:cNvPr id="215066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450864"/>
                  </p:ext>
                </p:extLst>
              </p:nvPr>
            </p:nvGraphicFramePr>
            <p:xfrm>
              <a:off x="4431" y="3612"/>
              <a:ext cx="15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46" name="公式" r:id="rId13" imgW="114120" imgH="164880" progId="Equation.3">
                      <p:embed/>
                    </p:oleObj>
                  </mc:Choice>
                  <mc:Fallback>
                    <p:oleObj name="公式" r:id="rId13" imgW="114120" imgH="164880" progId="Equation.3">
                      <p:embed/>
                      <p:pic>
                        <p:nvPicPr>
                          <p:cNvPr id="0" name="Picture 2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1" y="3612"/>
                            <a:ext cx="157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67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1215822"/>
                  </p:ext>
                </p:extLst>
              </p:nvPr>
            </p:nvGraphicFramePr>
            <p:xfrm>
              <a:off x="5428" y="3612"/>
              <a:ext cx="158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47" name="公式" r:id="rId15" imgW="114120" imgH="164880" progId="Equation.3">
                      <p:embed/>
                    </p:oleObj>
                  </mc:Choice>
                  <mc:Fallback>
                    <p:oleObj name="公式" r:id="rId15" imgW="114120" imgH="164880" progId="Equation.3">
                      <p:embed/>
                      <p:pic>
                        <p:nvPicPr>
                          <p:cNvPr id="0" name="Picture 2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8" y="3612"/>
                            <a:ext cx="158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68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3017052"/>
                  </p:ext>
                </p:extLst>
              </p:nvPr>
            </p:nvGraphicFramePr>
            <p:xfrm>
              <a:off x="4107" y="3286"/>
              <a:ext cx="577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48" name="公式" r:id="rId17" imgW="419040" imgH="203040" progId="Equation.3">
                      <p:embed/>
                    </p:oleObj>
                  </mc:Choice>
                  <mc:Fallback>
                    <p:oleObj name="公式" r:id="rId17" imgW="419040" imgH="203040" progId="Equation.3">
                      <p:embed/>
                      <p:pic>
                        <p:nvPicPr>
                          <p:cNvPr id="0" name="Picture 2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7" y="3286"/>
                            <a:ext cx="577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69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7344449"/>
                  </p:ext>
                </p:extLst>
              </p:nvPr>
            </p:nvGraphicFramePr>
            <p:xfrm>
              <a:off x="5060" y="3286"/>
              <a:ext cx="577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49" name="公式" r:id="rId19" imgW="419040" imgH="203040" progId="Equation.3">
                      <p:embed/>
                    </p:oleObj>
                  </mc:Choice>
                  <mc:Fallback>
                    <p:oleObj name="公式" r:id="rId19" imgW="419040" imgH="203040" progId="Equation.3">
                      <p:embed/>
                      <p:pic>
                        <p:nvPicPr>
                          <p:cNvPr id="0" name="Picture 2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0" y="3286"/>
                            <a:ext cx="577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70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7135153"/>
                  </p:ext>
                </p:extLst>
              </p:nvPr>
            </p:nvGraphicFramePr>
            <p:xfrm>
              <a:off x="4396" y="3013"/>
              <a:ext cx="227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50" name="公式" r:id="rId21" imgW="164880" imgH="203040" progId="Equation.3">
                      <p:embed/>
                    </p:oleObj>
                  </mc:Choice>
                  <mc:Fallback>
                    <p:oleObj name="公式" r:id="rId21" imgW="164880" imgH="203040" progId="Equation.3">
                      <p:embed/>
                      <p:pic>
                        <p:nvPicPr>
                          <p:cNvPr id="0" name="Picture 2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6" y="3013"/>
                            <a:ext cx="227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71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0542004"/>
                  </p:ext>
                </p:extLst>
              </p:nvPr>
            </p:nvGraphicFramePr>
            <p:xfrm>
              <a:off x="5320" y="3013"/>
              <a:ext cx="227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51" name="公式" r:id="rId23" imgW="164880" imgH="203040" progId="Equation.3">
                      <p:embed/>
                    </p:oleObj>
                  </mc:Choice>
                  <mc:Fallback>
                    <p:oleObj name="公式" r:id="rId23" imgW="164880" imgH="203040" progId="Equation.3">
                      <p:embed/>
                      <p:pic>
                        <p:nvPicPr>
                          <p:cNvPr id="0" name="Picture 2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0" y="3013"/>
                            <a:ext cx="227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72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9224084"/>
                  </p:ext>
                </p:extLst>
              </p:nvPr>
            </p:nvGraphicFramePr>
            <p:xfrm>
              <a:off x="4561" y="2525"/>
              <a:ext cx="577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52" name="公式" r:id="rId25" imgW="419040" imgH="203040" progId="Equation.3">
                      <p:embed/>
                    </p:oleObj>
                  </mc:Choice>
                  <mc:Fallback>
                    <p:oleObj name="公式" r:id="rId25" imgW="419040" imgH="203040" progId="Equation.3">
                      <p:embed/>
                      <p:pic>
                        <p:nvPicPr>
                          <p:cNvPr id="0" name="Picture 2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1" y="2525"/>
                            <a:ext cx="577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73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4397341"/>
                  </p:ext>
                </p:extLst>
              </p:nvPr>
            </p:nvGraphicFramePr>
            <p:xfrm>
              <a:off x="4838" y="2242"/>
              <a:ext cx="228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53" name="公式" r:id="rId27" imgW="164880" imgH="203040" progId="Equation.3">
                      <p:embed/>
                    </p:oleObj>
                  </mc:Choice>
                  <mc:Fallback>
                    <p:oleObj name="公式" r:id="rId27" imgW="164880" imgH="203040" progId="Equation.3">
                      <p:embed/>
                      <p:pic>
                        <p:nvPicPr>
                          <p:cNvPr id="0" name="Picture 2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8" y="2242"/>
                            <a:ext cx="228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076" name="Text Box 36"/>
            <p:cNvSpPr txBox="1">
              <a:spLocks noChangeArrowheads="1"/>
            </p:cNvSpPr>
            <p:nvPr/>
          </p:nvSpPr>
          <p:spPr bwMode="auto">
            <a:xfrm>
              <a:off x="566" y="3929"/>
              <a:ext cx="5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(2X2</a:t>
              </a:r>
              <a:r>
                <a:rPr lang="en-US" altLang="zh-CN" b="1" baseline="30000" dirty="0">
                  <a:latin typeface="华文新魏" pitchFamily="2" charset="-122"/>
                  <a:ea typeface="华文新魏" pitchFamily="2" charset="-122"/>
                </a:rPr>
                <a:t>2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表示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2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输入与门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4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个，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2X2</a:t>
              </a:r>
              <a:r>
                <a:rPr lang="en-US" altLang="zh-CN" b="1" baseline="30000" dirty="0">
                  <a:latin typeface="华文新魏" pitchFamily="2" charset="-122"/>
                  <a:ea typeface="华文新魏" pitchFamily="2" charset="-122"/>
                </a:rPr>
                <a:t>4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表示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2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输入与非门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16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个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)</a:t>
              </a:r>
              <a:endParaRPr lang="en-US" altLang="zh-CN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 rot="5400000">
            <a:off x="1835696" y="350100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80112" y="5566380"/>
            <a:ext cx="14401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4" grpId="0" autoUpdateAnimBg="0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二级译码</a:t>
            </a:r>
          </a:p>
        </p:txBody>
      </p:sp>
      <p:sp>
        <p:nvSpPr>
          <p:cNvPr id="1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7AE-C4B8-42D0-9154-B42387ADC6C2}" type="slidenum"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pPr/>
              <a:t>52</a:t>
            </a:fld>
            <a:endParaRPr lang="en-US" altLang="zh-CN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16067" name="Group 3"/>
          <p:cNvGrpSpPr>
            <a:grpSpLocks/>
          </p:cNvGrpSpPr>
          <p:nvPr/>
        </p:nvGrpSpPr>
        <p:grpSpPr bwMode="auto">
          <a:xfrm>
            <a:off x="5934075" y="1204913"/>
            <a:ext cx="2455863" cy="2535238"/>
            <a:chOff x="3917" y="1652"/>
            <a:chExt cx="1547" cy="1597"/>
          </a:xfrm>
        </p:grpSpPr>
        <p:sp>
          <p:nvSpPr>
            <p:cNvPr id="216068" name="Rectangle 4"/>
            <p:cNvSpPr>
              <a:spLocks noChangeArrowheads="1"/>
            </p:cNvSpPr>
            <p:nvPr/>
          </p:nvSpPr>
          <p:spPr bwMode="auto">
            <a:xfrm>
              <a:off x="4241" y="1978"/>
              <a:ext cx="816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69" name="Rectangle 5"/>
            <p:cNvSpPr>
              <a:spLocks noChangeArrowheads="1"/>
            </p:cNvSpPr>
            <p:nvPr/>
          </p:nvSpPr>
          <p:spPr bwMode="auto">
            <a:xfrm>
              <a:off x="3923" y="2704"/>
              <a:ext cx="54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0" name="Rectangle 6"/>
            <p:cNvSpPr>
              <a:spLocks noChangeArrowheads="1"/>
            </p:cNvSpPr>
            <p:nvPr/>
          </p:nvSpPr>
          <p:spPr bwMode="auto">
            <a:xfrm>
              <a:off x="4875" y="2704"/>
              <a:ext cx="54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1" name="Line 7"/>
            <p:cNvSpPr>
              <a:spLocks noChangeShapeType="1"/>
            </p:cNvSpPr>
            <p:nvPr/>
          </p:nvSpPr>
          <p:spPr bwMode="auto">
            <a:xfrm>
              <a:off x="4512" y="225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2" name="Line 8"/>
            <p:cNvSpPr>
              <a:spLocks noChangeShapeType="1"/>
            </p:cNvSpPr>
            <p:nvPr/>
          </p:nvSpPr>
          <p:spPr bwMode="auto">
            <a:xfrm>
              <a:off x="4785" y="225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3" name="Line 9"/>
            <p:cNvSpPr>
              <a:spLocks noChangeShapeType="1"/>
            </p:cNvSpPr>
            <p:nvPr/>
          </p:nvSpPr>
          <p:spPr bwMode="auto">
            <a:xfrm>
              <a:off x="5102" y="24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4" name="Line 10"/>
            <p:cNvSpPr>
              <a:spLocks noChangeShapeType="1"/>
            </p:cNvSpPr>
            <p:nvPr/>
          </p:nvSpPr>
          <p:spPr bwMode="auto">
            <a:xfrm>
              <a:off x="4195" y="24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5" name="Line 11"/>
            <p:cNvSpPr>
              <a:spLocks noChangeShapeType="1"/>
            </p:cNvSpPr>
            <p:nvPr/>
          </p:nvSpPr>
          <p:spPr bwMode="auto">
            <a:xfrm>
              <a:off x="4195" y="243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6" name="Line 12"/>
            <p:cNvSpPr>
              <a:spLocks noChangeShapeType="1"/>
            </p:cNvSpPr>
            <p:nvPr/>
          </p:nvSpPr>
          <p:spPr bwMode="auto">
            <a:xfrm>
              <a:off x="4785" y="243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7" name="Line 13"/>
            <p:cNvSpPr>
              <a:spLocks noChangeShapeType="1"/>
            </p:cNvSpPr>
            <p:nvPr/>
          </p:nvSpPr>
          <p:spPr bwMode="auto">
            <a:xfrm flipV="1">
              <a:off x="4648" y="17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8" name="Line 14"/>
            <p:cNvSpPr>
              <a:spLocks noChangeShapeType="1"/>
            </p:cNvSpPr>
            <p:nvPr/>
          </p:nvSpPr>
          <p:spPr bwMode="auto">
            <a:xfrm flipV="1">
              <a:off x="4195" y="297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9" name="Line 15"/>
            <p:cNvSpPr>
              <a:spLocks noChangeShapeType="1"/>
            </p:cNvSpPr>
            <p:nvPr/>
          </p:nvSpPr>
          <p:spPr bwMode="auto">
            <a:xfrm flipV="1">
              <a:off x="5147" y="297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80" name="Line 16"/>
            <p:cNvSpPr>
              <a:spLocks noChangeShapeType="1"/>
            </p:cNvSpPr>
            <p:nvPr/>
          </p:nvSpPr>
          <p:spPr bwMode="auto">
            <a:xfrm>
              <a:off x="4150" y="3067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81" name="Line 17"/>
            <p:cNvSpPr>
              <a:spLocks noChangeShapeType="1"/>
            </p:cNvSpPr>
            <p:nvPr/>
          </p:nvSpPr>
          <p:spPr bwMode="auto">
            <a:xfrm>
              <a:off x="5103" y="3067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82" name="Line 18"/>
            <p:cNvSpPr>
              <a:spLocks noChangeShapeType="1"/>
            </p:cNvSpPr>
            <p:nvPr/>
          </p:nvSpPr>
          <p:spPr bwMode="auto">
            <a:xfrm>
              <a:off x="5057" y="2523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83" name="Line 19"/>
            <p:cNvSpPr>
              <a:spLocks noChangeShapeType="1"/>
            </p:cNvSpPr>
            <p:nvPr/>
          </p:nvSpPr>
          <p:spPr bwMode="auto">
            <a:xfrm>
              <a:off x="4150" y="2523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84" name="Line 20"/>
            <p:cNvSpPr>
              <a:spLocks noChangeShapeType="1"/>
            </p:cNvSpPr>
            <p:nvPr/>
          </p:nvSpPr>
          <p:spPr bwMode="auto">
            <a:xfrm>
              <a:off x="4604" y="1797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1608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4546521"/>
                </p:ext>
              </p:extLst>
            </p:nvPr>
          </p:nvGraphicFramePr>
          <p:xfrm>
            <a:off x="4240" y="3022"/>
            <a:ext cx="17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63" name="公式" r:id="rId3" imgW="126720" imgH="164880" progId="Equation.3">
                    <p:embed/>
                  </p:oleObj>
                </mc:Choice>
                <mc:Fallback>
                  <p:oleObj name="公式" r:id="rId3" imgW="126720" imgH="164880" progId="Equation.3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3022"/>
                          <a:ext cx="175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8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8468209"/>
                </p:ext>
              </p:extLst>
            </p:nvPr>
          </p:nvGraphicFramePr>
          <p:xfrm>
            <a:off x="5238" y="3022"/>
            <a:ext cx="17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64" name="公式" r:id="rId5" imgW="126720" imgH="164880" progId="Equation.3">
                    <p:embed/>
                  </p:oleObj>
                </mc:Choice>
                <mc:Fallback>
                  <p:oleObj name="公式" r:id="rId5" imgW="126720" imgH="164880" progId="Equation.3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" y="3022"/>
                          <a:ext cx="175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8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8912335"/>
                </p:ext>
              </p:extLst>
            </p:nvPr>
          </p:nvGraphicFramePr>
          <p:xfrm>
            <a:off x="3917" y="2696"/>
            <a:ext cx="59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65" name="公式" r:id="rId7" imgW="431640" imgH="203040" progId="Equation.3">
                    <p:embed/>
                  </p:oleObj>
                </mc:Choice>
                <mc:Fallback>
                  <p:oleObj name="公式" r:id="rId7" imgW="431640" imgH="203040" progId="Equation.3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2696"/>
                          <a:ext cx="594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8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4101514"/>
                </p:ext>
              </p:extLst>
            </p:nvPr>
          </p:nvGraphicFramePr>
          <p:xfrm>
            <a:off x="4869" y="2696"/>
            <a:ext cx="59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66" name="Equation" r:id="rId9" imgW="431640" imgH="203040" progId="Equation.3">
                    <p:embed/>
                  </p:oleObj>
                </mc:Choice>
                <mc:Fallback>
                  <p:oleObj name="Equation" r:id="rId9" imgW="431640" imgH="203040" progId="Equation.3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2696"/>
                          <a:ext cx="595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8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2840291"/>
                </p:ext>
              </p:extLst>
            </p:nvPr>
          </p:nvGraphicFramePr>
          <p:xfrm>
            <a:off x="4213" y="2424"/>
            <a:ext cx="22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67" name="Equation" r:id="rId11" imgW="164880" imgH="203040" progId="Equation.3">
                    <p:embed/>
                  </p:oleObj>
                </mc:Choice>
                <mc:Fallback>
                  <p:oleObj name="Equation" r:id="rId11" imgW="164880" imgH="203040" progId="Equation.3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" y="2424"/>
                          <a:ext cx="228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9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0145841"/>
                </p:ext>
              </p:extLst>
            </p:nvPr>
          </p:nvGraphicFramePr>
          <p:xfrm>
            <a:off x="5156" y="2424"/>
            <a:ext cx="22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68" name="Equation" r:id="rId13" imgW="164880" imgH="203040" progId="Equation.3">
                    <p:embed/>
                  </p:oleObj>
                </mc:Choice>
                <mc:Fallback>
                  <p:oleObj name="Equation" r:id="rId13" imgW="164880" imgH="203040" progId="Equation.3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6" y="2424"/>
                          <a:ext cx="228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9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3774937"/>
                </p:ext>
              </p:extLst>
            </p:nvPr>
          </p:nvGraphicFramePr>
          <p:xfrm>
            <a:off x="4379" y="1935"/>
            <a:ext cx="57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69" name="公式" r:id="rId15" imgW="419040" imgH="203040" progId="Equation.3">
                    <p:embed/>
                  </p:oleObj>
                </mc:Choice>
                <mc:Fallback>
                  <p:oleObj name="公式" r:id="rId15" imgW="419040" imgH="203040" progId="Equation.3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" y="1935"/>
                          <a:ext cx="577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9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3292152"/>
                </p:ext>
              </p:extLst>
            </p:nvPr>
          </p:nvGraphicFramePr>
          <p:xfrm>
            <a:off x="4656" y="1652"/>
            <a:ext cx="2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70" name="公式" r:id="rId17" imgW="164880" imgH="203040" progId="Equation.3">
                    <p:embed/>
                  </p:oleObj>
                </mc:Choice>
                <mc:Fallback>
                  <p:oleObj name="公式" r:id="rId17" imgW="164880" imgH="203040" progId="Equation.3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52"/>
                          <a:ext cx="228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093" name="Text Box 29"/>
          <p:cNvSpPr txBox="1">
            <a:spLocks noChangeArrowheads="1"/>
          </p:cNvSpPr>
          <p:nvPr/>
        </p:nvSpPr>
        <p:spPr bwMode="auto">
          <a:xfrm>
            <a:off x="1086984" y="1454150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用两级译码实现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8-256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译码器</a:t>
            </a:r>
          </a:p>
        </p:txBody>
      </p:sp>
      <p:grpSp>
        <p:nvGrpSpPr>
          <p:cNvPr id="216094" name="Group 30"/>
          <p:cNvGrpSpPr>
            <a:grpSpLocks/>
          </p:cNvGrpSpPr>
          <p:nvPr/>
        </p:nvGrpSpPr>
        <p:grpSpPr bwMode="auto">
          <a:xfrm>
            <a:off x="149225" y="1773238"/>
            <a:ext cx="5464175" cy="4968875"/>
            <a:chOff x="94" y="1117"/>
            <a:chExt cx="3442" cy="3130"/>
          </a:xfrm>
        </p:grpSpPr>
        <p:grpSp>
          <p:nvGrpSpPr>
            <p:cNvPr id="216095" name="Group 31"/>
            <p:cNvGrpSpPr>
              <a:grpSpLocks/>
            </p:cNvGrpSpPr>
            <p:nvPr/>
          </p:nvGrpSpPr>
          <p:grpSpPr bwMode="auto">
            <a:xfrm>
              <a:off x="94" y="1341"/>
              <a:ext cx="3330" cy="2906"/>
              <a:chOff x="94" y="1341"/>
              <a:chExt cx="3330" cy="2906"/>
            </a:xfrm>
          </p:grpSpPr>
          <p:sp>
            <p:nvSpPr>
              <p:cNvPr id="216096" name="Line 32"/>
              <p:cNvSpPr>
                <a:spLocks noChangeShapeType="1"/>
              </p:cNvSpPr>
              <p:nvPr/>
            </p:nvSpPr>
            <p:spPr bwMode="auto">
              <a:xfrm>
                <a:off x="703" y="1616"/>
                <a:ext cx="25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097" name="Line 33"/>
              <p:cNvSpPr>
                <a:spLocks noChangeShapeType="1"/>
              </p:cNvSpPr>
              <p:nvPr/>
            </p:nvSpPr>
            <p:spPr bwMode="auto">
              <a:xfrm>
                <a:off x="703" y="1979"/>
                <a:ext cx="25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098" name="Line 34"/>
              <p:cNvSpPr>
                <a:spLocks noChangeShapeType="1"/>
              </p:cNvSpPr>
              <p:nvPr/>
            </p:nvSpPr>
            <p:spPr bwMode="auto">
              <a:xfrm>
                <a:off x="703" y="3385"/>
                <a:ext cx="25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099" name="Line 35"/>
              <p:cNvSpPr>
                <a:spLocks noChangeShapeType="1"/>
              </p:cNvSpPr>
              <p:nvPr/>
            </p:nvSpPr>
            <p:spPr bwMode="auto">
              <a:xfrm>
                <a:off x="1111" y="1344"/>
                <a:ext cx="0" cy="2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00" name="Line 36"/>
              <p:cNvSpPr>
                <a:spLocks noChangeShapeType="1"/>
              </p:cNvSpPr>
              <p:nvPr/>
            </p:nvSpPr>
            <p:spPr bwMode="auto">
              <a:xfrm>
                <a:off x="1565" y="1344"/>
                <a:ext cx="0" cy="2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01" name="Line 37"/>
              <p:cNvSpPr>
                <a:spLocks noChangeShapeType="1"/>
              </p:cNvSpPr>
              <p:nvPr/>
            </p:nvSpPr>
            <p:spPr bwMode="auto">
              <a:xfrm>
                <a:off x="3016" y="1344"/>
                <a:ext cx="0" cy="2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16102" name="Group 38"/>
              <p:cNvGrpSpPr>
                <a:grpSpLocks/>
              </p:cNvGrpSpPr>
              <p:nvPr/>
            </p:nvGrpSpPr>
            <p:grpSpPr bwMode="auto">
              <a:xfrm rot="-2514530">
                <a:off x="1110" y="1341"/>
                <a:ext cx="359" cy="181"/>
                <a:chOff x="2064" y="3748"/>
                <a:chExt cx="589" cy="272"/>
              </a:xfrm>
            </p:grpSpPr>
            <p:sp>
              <p:nvSpPr>
                <p:cNvPr id="216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04" name="Oval 40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05" name="Line 41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06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07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08" name="Group 44"/>
              <p:cNvGrpSpPr>
                <a:grpSpLocks/>
              </p:cNvGrpSpPr>
              <p:nvPr/>
            </p:nvGrpSpPr>
            <p:grpSpPr bwMode="auto">
              <a:xfrm rot="-2514530">
                <a:off x="1565" y="1344"/>
                <a:ext cx="359" cy="181"/>
                <a:chOff x="2064" y="3748"/>
                <a:chExt cx="589" cy="272"/>
              </a:xfrm>
            </p:grpSpPr>
            <p:sp>
              <p:nvSpPr>
                <p:cNvPr id="216109" name="Rectangle 45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10" name="Oval 46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11" name="Line 47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1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13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14" name="Group 50"/>
              <p:cNvGrpSpPr>
                <a:grpSpLocks/>
              </p:cNvGrpSpPr>
              <p:nvPr/>
            </p:nvGrpSpPr>
            <p:grpSpPr bwMode="auto">
              <a:xfrm rot="-2514530">
                <a:off x="1568" y="1706"/>
                <a:ext cx="359" cy="181"/>
                <a:chOff x="2064" y="3748"/>
                <a:chExt cx="589" cy="272"/>
              </a:xfrm>
            </p:grpSpPr>
            <p:sp>
              <p:nvSpPr>
                <p:cNvPr id="216115" name="Rectangle 51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16" name="Oval 52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17" name="Line 53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18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19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20" name="Group 56"/>
              <p:cNvGrpSpPr>
                <a:grpSpLocks/>
              </p:cNvGrpSpPr>
              <p:nvPr/>
            </p:nvGrpSpPr>
            <p:grpSpPr bwMode="auto">
              <a:xfrm rot="-2514530">
                <a:off x="1111" y="1706"/>
                <a:ext cx="359" cy="181"/>
                <a:chOff x="2064" y="3748"/>
                <a:chExt cx="589" cy="272"/>
              </a:xfrm>
            </p:grpSpPr>
            <p:sp>
              <p:nvSpPr>
                <p:cNvPr id="216121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22" name="Oval 58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23" name="Line 59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24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25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26" name="Group 62"/>
              <p:cNvGrpSpPr>
                <a:grpSpLocks/>
              </p:cNvGrpSpPr>
              <p:nvPr/>
            </p:nvGrpSpPr>
            <p:grpSpPr bwMode="auto">
              <a:xfrm rot="-2514530">
                <a:off x="1111" y="3113"/>
                <a:ext cx="359" cy="181"/>
                <a:chOff x="2064" y="3748"/>
                <a:chExt cx="589" cy="272"/>
              </a:xfrm>
            </p:grpSpPr>
            <p:sp>
              <p:nvSpPr>
                <p:cNvPr id="216127" name="Rectangle 63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28" name="Oval 64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29" name="Line 65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3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31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32" name="Group 68"/>
              <p:cNvGrpSpPr>
                <a:grpSpLocks/>
              </p:cNvGrpSpPr>
              <p:nvPr/>
            </p:nvGrpSpPr>
            <p:grpSpPr bwMode="auto">
              <a:xfrm rot="-2514530">
                <a:off x="1565" y="3113"/>
                <a:ext cx="359" cy="181"/>
                <a:chOff x="2064" y="3748"/>
                <a:chExt cx="589" cy="272"/>
              </a:xfrm>
            </p:grpSpPr>
            <p:sp>
              <p:nvSpPr>
                <p:cNvPr id="216133" name="Rectangle 69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34" name="Oval 70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35" name="Line 71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36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37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38" name="Group 74"/>
              <p:cNvGrpSpPr>
                <a:grpSpLocks/>
              </p:cNvGrpSpPr>
              <p:nvPr/>
            </p:nvGrpSpPr>
            <p:grpSpPr bwMode="auto">
              <a:xfrm rot="-2514530">
                <a:off x="3020" y="3113"/>
                <a:ext cx="359" cy="181"/>
                <a:chOff x="2064" y="3748"/>
                <a:chExt cx="589" cy="272"/>
              </a:xfrm>
            </p:grpSpPr>
            <p:sp>
              <p:nvSpPr>
                <p:cNvPr id="216139" name="Rectangle 75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40" name="Oval 76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41" name="Line 77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42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43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16144" name="Rectangle 80"/>
              <p:cNvSpPr>
                <a:spLocks noChangeArrowheads="1"/>
              </p:cNvSpPr>
              <p:nvPr/>
            </p:nvSpPr>
            <p:spPr bwMode="auto">
              <a:xfrm>
                <a:off x="476" y="1389"/>
                <a:ext cx="227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45" name="Line 81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46" name="Line 82"/>
              <p:cNvSpPr>
                <a:spLocks noChangeShapeType="1"/>
              </p:cNvSpPr>
              <p:nvPr/>
            </p:nvSpPr>
            <p:spPr bwMode="auto">
              <a:xfrm>
                <a:off x="340" y="1570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47" name="Line 83"/>
              <p:cNvSpPr>
                <a:spLocks noChangeShapeType="1"/>
              </p:cNvSpPr>
              <p:nvPr/>
            </p:nvSpPr>
            <p:spPr bwMode="auto">
              <a:xfrm>
                <a:off x="340" y="1661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48" name="Line 84"/>
              <p:cNvSpPr>
                <a:spLocks noChangeShapeType="1"/>
              </p:cNvSpPr>
              <p:nvPr/>
            </p:nvSpPr>
            <p:spPr bwMode="auto">
              <a:xfrm>
                <a:off x="340" y="175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49" name="Rectangle 85"/>
              <p:cNvSpPr>
                <a:spLocks noChangeArrowheads="1"/>
              </p:cNvSpPr>
              <p:nvPr/>
            </p:nvSpPr>
            <p:spPr bwMode="auto">
              <a:xfrm>
                <a:off x="476" y="1843"/>
                <a:ext cx="227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0" name="Line 86"/>
              <p:cNvSpPr>
                <a:spLocks noChangeShapeType="1"/>
              </p:cNvSpPr>
              <p:nvPr/>
            </p:nvSpPr>
            <p:spPr bwMode="auto">
              <a:xfrm>
                <a:off x="340" y="1934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1" name="Line 87"/>
              <p:cNvSpPr>
                <a:spLocks noChangeShapeType="1"/>
              </p:cNvSpPr>
              <p:nvPr/>
            </p:nvSpPr>
            <p:spPr bwMode="auto">
              <a:xfrm>
                <a:off x="340" y="2024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2" name="Line 88"/>
              <p:cNvSpPr>
                <a:spLocks noChangeShapeType="1"/>
              </p:cNvSpPr>
              <p:nvPr/>
            </p:nvSpPr>
            <p:spPr bwMode="auto">
              <a:xfrm>
                <a:off x="340" y="211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3" name="Line 89"/>
              <p:cNvSpPr>
                <a:spLocks noChangeShapeType="1"/>
              </p:cNvSpPr>
              <p:nvPr/>
            </p:nvSpPr>
            <p:spPr bwMode="auto">
              <a:xfrm>
                <a:off x="340" y="2206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4" name="Rectangle 90"/>
              <p:cNvSpPr>
                <a:spLocks noChangeArrowheads="1"/>
              </p:cNvSpPr>
              <p:nvPr/>
            </p:nvSpPr>
            <p:spPr bwMode="auto">
              <a:xfrm>
                <a:off x="476" y="3158"/>
                <a:ext cx="227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5" name="Line 91"/>
              <p:cNvSpPr>
                <a:spLocks noChangeShapeType="1"/>
              </p:cNvSpPr>
              <p:nvPr/>
            </p:nvSpPr>
            <p:spPr bwMode="auto">
              <a:xfrm>
                <a:off x="340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6" name="Line 92"/>
              <p:cNvSpPr>
                <a:spLocks noChangeShapeType="1"/>
              </p:cNvSpPr>
              <p:nvPr/>
            </p:nvSpPr>
            <p:spPr bwMode="auto">
              <a:xfrm>
                <a:off x="340" y="333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7" name="Line 93"/>
              <p:cNvSpPr>
                <a:spLocks noChangeShapeType="1"/>
              </p:cNvSpPr>
              <p:nvPr/>
            </p:nvSpPr>
            <p:spPr bwMode="auto">
              <a:xfrm>
                <a:off x="340" y="3430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8" name="Line 94"/>
              <p:cNvSpPr>
                <a:spLocks noChangeShapeType="1"/>
              </p:cNvSpPr>
              <p:nvPr/>
            </p:nvSpPr>
            <p:spPr bwMode="auto">
              <a:xfrm>
                <a:off x="340" y="3521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16159" name="Group 95"/>
              <p:cNvGrpSpPr>
                <a:grpSpLocks/>
              </p:cNvGrpSpPr>
              <p:nvPr/>
            </p:nvGrpSpPr>
            <p:grpSpPr bwMode="auto">
              <a:xfrm rot="16200000">
                <a:off x="906" y="3635"/>
                <a:ext cx="363" cy="408"/>
                <a:chOff x="476" y="3612"/>
                <a:chExt cx="363" cy="408"/>
              </a:xfrm>
            </p:grpSpPr>
            <p:sp>
              <p:nvSpPr>
                <p:cNvPr id="216160" name="Rectangle 96"/>
                <p:cNvSpPr>
                  <a:spLocks noChangeArrowheads="1"/>
                </p:cNvSpPr>
                <p:nvPr/>
              </p:nvSpPr>
              <p:spPr bwMode="auto">
                <a:xfrm>
                  <a:off x="612" y="361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61" name="Line 97"/>
                <p:cNvSpPr>
                  <a:spLocks noChangeShapeType="1"/>
                </p:cNvSpPr>
                <p:nvPr/>
              </p:nvSpPr>
              <p:spPr bwMode="auto">
                <a:xfrm>
                  <a:off x="476" y="370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62" name="Line 98"/>
                <p:cNvSpPr>
                  <a:spLocks noChangeShapeType="1"/>
                </p:cNvSpPr>
                <p:nvPr/>
              </p:nvSpPr>
              <p:spPr bwMode="auto">
                <a:xfrm>
                  <a:off x="476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63" name="Line 99"/>
                <p:cNvSpPr>
                  <a:spLocks noChangeShapeType="1"/>
                </p:cNvSpPr>
                <p:nvPr/>
              </p:nvSpPr>
              <p:spPr bwMode="auto">
                <a:xfrm>
                  <a:off x="476" y="388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64" name="Line 100"/>
                <p:cNvSpPr>
                  <a:spLocks noChangeShapeType="1"/>
                </p:cNvSpPr>
                <p:nvPr/>
              </p:nvSpPr>
              <p:spPr bwMode="auto">
                <a:xfrm>
                  <a:off x="476" y="3975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65" name="Group 101"/>
              <p:cNvGrpSpPr>
                <a:grpSpLocks/>
              </p:cNvGrpSpPr>
              <p:nvPr/>
            </p:nvGrpSpPr>
            <p:grpSpPr bwMode="auto">
              <a:xfrm rot="16200000">
                <a:off x="1360" y="3635"/>
                <a:ext cx="363" cy="408"/>
                <a:chOff x="476" y="3612"/>
                <a:chExt cx="363" cy="408"/>
              </a:xfrm>
            </p:grpSpPr>
            <p:sp>
              <p:nvSpPr>
                <p:cNvPr id="216166" name="Rectangle 102"/>
                <p:cNvSpPr>
                  <a:spLocks noChangeArrowheads="1"/>
                </p:cNvSpPr>
                <p:nvPr/>
              </p:nvSpPr>
              <p:spPr bwMode="auto">
                <a:xfrm>
                  <a:off x="612" y="361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67" name="Line 103"/>
                <p:cNvSpPr>
                  <a:spLocks noChangeShapeType="1"/>
                </p:cNvSpPr>
                <p:nvPr/>
              </p:nvSpPr>
              <p:spPr bwMode="auto">
                <a:xfrm>
                  <a:off x="476" y="370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68" name="Line 104"/>
                <p:cNvSpPr>
                  <a:spLocks noChangeShapeType="1"/>
                </p:cNvSpPr>
                <p:nvPr/>
              </p:nvSpPr>
              <p:spPr bwMode="auto">
                <a:xfrm>
                  <a:off x="476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69" name="Line 105"/>
                <p:cNvSpPr>
                  <a:spLocks noChangeShapeType="1"/>
                </p:cNvSpPr>
                <p:nvPr/>
              </p:nvSpPr>
              <p:spPr bwMode="auto">
                <a:xfrm>
                  <a:off x="476" y="388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70" name="Line 106"/>
                <p:cNvSpPr>
                  <a:spLocks noChangeShapeType="1"/>
                </p:cNvSpPr>
                <p:nvPr/>
              </p:nvSpPr>
              <p:spPr bwMode="auto">
                <a:xfrm>
                  <a:off x="476" y="3975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71" name="Group 107"/>
              <p:cNvGrpSpPr>
                <a:grpSpLocks/>
              </p:cNvGrpSpPr>
              <p:nvPr/>
            </p:nvGrpSpPr>
            <p:grpSpPr bwMode="auto">
              <a:xfrm rot="16200000">
                <a:off x="2857" y="3635"/>
                <a:ext cx="363" cy="408"/>
                <a:chOff x="476" y="3612"/>
                <a:chExt cx="363" cy="408"/>
              </a:xfrm>
            </p:grpSpPr>
            <p:sp>
              <p:nvSpPr>
                <p:cNvPr id="216172" name="Rectangle 108"/>
                <p:cNvSpPr>
                  <a:spLocks noChangeArrowheads="1"/>
                </p:cNvSpPr>
                <p:nvPr/>
              </p:nvSpPr>
              <p:spPr bwMode="auto">
                <a:xfrm>
                  <a:off x="612" y="361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73" name="Line 109"/>
                <p:cNvSpPr>
                  <a:spLocks noChangeShapeType="1"/>
                </p:cNvSpPr>
                <p:nvPr/>
              </p:nvSpPr>
              <p:spPr bwMode="auto">
                <a:xfrm>
                  <a:off x="476" y="370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74" name="Line 110"/>
                <p:cNvSpPr>
                  <a:spLocks noChangeShapeType="1"/>
                </p:cNvSpPr>
                <p:nvPr/>
              </p:nvSpPr>
              <p:spPr bwMode="auto">
                <a:xfrm>
                  <a:off x="476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75" name="Line 111"/>
                <p:cNvSpPr>
                  <a:spLocks noChangeShapeType="1"/>
                </p:cNvSpPr>
                <p:nvPr/>
              </p:nvSpPr>
              <p:spPr bwMode="auto">
                <a:xfrm>
                  <a:off x="476" y="388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76" name="Line 112"/>
                <p:cNvSpPr>
                  <a:spLocks noChangeShapeType="1"/>
                </p:cNvSpPr>
                <p:nvPr/>
              </p:nvSpPr>
              <p:spPr bwMode="auto">
                <a:xfrm>
                  <a:off x="476" y="3975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77" name="Group 113"/>
              <p:cNvGrpSpPr>
                <a:grpSpLocks/>
              </p:cNvGrpSpPr>
              <p:nvPr/>
            </p:nvGrpSpPr>
            <p:grpSpPr bwMode="auto">
              <a:xfrm rot="-2514530">
                <a:off x="3016" y="1344"/>
                <a:ext cx="359" cy="181"/>
                <a:chOff x="2064" y="3748"/>
                <a:chExt cx="589" cy="272"/>
              </a:xfrm>
            </p:grpSpPr>
            <p:sp>
              <p:nvSpPr>
                <p:cNvPr id="216178" name="Rectangle 114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79" name="Oval 115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80" name="Line 116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81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82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83" name="Group 119"/>
              <p:cNvGrpSpPr>
                <a:grpSpLocks/>
              </p:cNvGrpSpPr>
              <p:nvPr/>
            </p:nvGrpSpPr>
            <p:grpSpPr bwMode="auto">
              <a:xfrm rot="-2514530">
                <a:off x="3016" y="1706"/>
                <a:ext cx="359" cy="181"/>
                <a:chOff x="2064" y="3748"/>
                <a:chExt cx="589" cy="272"/>
              </a:xfrm>
            </p:grpSpPr>
            <p:sp>
              <p:nvSpPr>
                <p:cNvPr id="2161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85" name="Oval 121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86" name="Line 122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87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88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16189" name="Line 125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0" cy="7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90" name="Line 126"/>
              <p:cNvSpPr>
                <a:spLocks noChangeShapeType="1"/>
              </p:cNvSpPr>
              <p:nvPr/>
            </p:nvSpPr>
            <p:spPr bwMode="auto">
              <a:xfrm>
                <a:off x="1837" y="3793"/>
                <a:ext cx="9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91" name="Line 127"/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0" cy="9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92" name="Line 128"/>
              <p:cNvSpPr>
                <a:spLocks noChangeShapeType="1"/>
              </p:cNvSpPr>
              <p:nvPr/>
            </p:nvSpPr>
            <p:spPr bwMode="auto">
              <a:xfrm>
                <a:off x="1701" y="2115"/>
                <a:ext cx="0" cy="9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93" name="Line 129"/>
              <p:cNvSpPr>
                <a:spLocks noChangeShapeType="1"/>
              </p:cNvSpPr>
              <p:nvPr/>
            </p:nvSpPr>
            <p:spPr bwMode="auto">
              <a:xfrm>
                <a:off x="3107" y="2115"/>
                <a:ext cx="0" cy="9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94" name="Line 130"/>
              <p:cNvSpPr>
                <a:spLocks noChangeShapeType="1"/>
              </p:cNvSpPr>
              <p:nvPr/>
            </p:nvSpPr>
            <p:spPr bwMode="auto">
              <a:xfrm flipV="1">
                <a:off x="1882" y="3248"/>
                <a:ext cx="99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95" name="Line 131"/>
              <p:cNvSpPr>
                <a:spLocks noChangeShapeType="1"/>
              </p:cNvSpPr>
              <p:nvPr/>
            </p:nvSpPr>
            <p:spPr bwMode="auto">
              <a:xfrm flipV="1">
                <a:off x="1882" y="1480"/>
                <a:ext cx="99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96" name="Line 132"/>
              <p:cNvSpPr>
                <a:spLocks noChangeShapeType="1"/>
              </p:cNvSpPr>
              <p:nvPr/>
            </p:nvSpPr>
            <p:spPr bwMode="auto">
              <a:xfrm flipV="1">
                <a:off x="1882" y="1887"/>
                <a:ext cx="99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97" name="Text Box 133"/>
              <p:cNvSpPr txBox="1">
                <a:spLocks noChangeArrowheads="1"/>
              </p:cNvSpPr>
              <p:nvPr/>
            </p:nvSpPr>
            <p:spPr bwMode="auto">
              <a:xfrm>
                <a:off x="2835" y="4016"/>
                <a:ext cx="58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+mn-ea"/>
                    <a:ea typeface="+mn-ea"/>
                  </a:rPr>
                  <a:t>ABCD</a:t>
                </a:r>
              </a:p>
            </p:txBody>
          </p:sp>
          <p:graphicFrame>
            <p:nvGraphicFramePr>
              <p:cNvPr id="216198" name="Object 1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9727409"/>
                  </p:ext>
                </p:extLst>
              </p:nvPr>
            </p:nvGraphicFramePr>
            <p:xfrm>
              <a:off x="908" y="4020"/>
              <a:ext cx="405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371" name="Equation" r:id="rId19" imgW="431640" imgH="215640" progId="Equation.3">
                      <p:embed/>
                    </p:oleObj>
                  </mc:Choice>
                  <mc:Fallback>
                    <p:oleObj name="Equation" r:id="rId19" imgW="431640" imgH="215640" progId="Equation.3">
                      <p:embed/>
                      <p:pic>
                        <p:nvPicPr>
                          <p:cNvPr id="0" name="Picture 1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8" y="4020"/>
                            <a:ext cx="405" cy="2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6199" name="Text Box 135"/>
              <p:cNvSpPr txBox="1">
                <a:spLocks noChangeArrowheads="1"/>
              </p:cNvSpPr>
              <p:nvPr/>
            </p:nvSpPr>
            <p:spPr bwMode="auto">
              <a:xfrm>
                <a:off x="94" y="3204"/>
                <a:ext cx="291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+mn-ea"/>
                    <a:ea typeface="+mn-ea"/>
                  </a:rPr>
                  <a:t>EFGH</a:t>
                </a:r>
              </a:p>
            </p:txBody>
          </p:sp>
        </p:grpSp>
        <p:sp>
          <p:nvSpPr>
            <p:cNvPr id="216200" name="Text Box 136"/>
            <p:cNvSpPr txBox="1">
              <a:spLocks noChangeArrowheads="1"/>
            </p:cNvSpPr>
            <p:nvPr/>
          </p:nvSpPr>
          <p:spPr bwMode="auto">
            <a:xfrm>
              <a:off x="1338" y="111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 sz="180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16201" name="Text Box 137"/>
            <p:cNvSpPr txBox="1">
              <a:spLocks noChangeArrowheads="1"/>
            </p:cNvSpPr>
            <p:nvPr/>
          </p:nvSpPr>
          <p:spPr bwMode="auto">
            <a:xfrm>
              <a:off x="1338" y="1566"/>
              <a:ext cx="2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  <a:r>
                <a:rPr lang="en-US" altLang="zh-CN" sz="180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16202" name="Text Box 138"/>
            <p:cNvSpPr txBox="1">
              <a:spLocks noChangeArrowheads="1"/>
            </p:cNvSpPr>
            <p:nvPr/>
          </p:nvSpPr>
          <p:spPr bwMode="auto">
            <a:xfrm>
              <a:off x="3157" y="2840"/>
              <a:ext cx="3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+mn-ea"/>
                  <a:ea typeface="+mn-ea"/>
                  <a:cs typeface="Times New Roman" pitchFamily="18" charset="0"/>
                </a:rPr>
                <a:t>255</a:t>
              </a:r>
              <a:r>
                <a:rPr lang="en-US" altLang="zh-CN" sz="180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16203" name="Text Box 139"/>
            <p:cNvSpPr txBox="1">
              <a:spLocks noChangeArrowheads="1"/>
            </p:cNvSpPr>
            <p:nvPr/>
          </p:nvSpPr>
          <p:spPr bwMode="auto">
            <a:xfrm>
              <a:off x="1247" y="2791"/>
              <a:ext cx="3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+mn-ea"/>
                  <a:ea typeface="+mn-ea"/>
                  <a:cs typeface="Times New Roman" pitchFamily="18" charset="0"/>
                </a:rPr>
                <a:t>15</a:t>
              </a:r>
              <a:r>
                <a:rPr lang="en-US" altLang="zh-CN" sz="180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16204" name="Text Box 140"/>
            <p:cNvSpPr txBox="1">
              <a:spLocks noChangeArrowheads="1"/>
            </p:cNvSpPr>
            <p:nvPr/>
          </p:nvSpPr>
          <p:spPr bwMode="auto">
            <a:xfrm>
              <a:off x="1701" y="1117"/>
              <a:ext cx="3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+mn-ea"/>
                  <a:ea typeface="+mn-ea"/>
                  <a:cs typeface="Times New Roman" pitchFamily="18" charset="0"/>
                </a:rPr>
                <a:t>16</a:t>
              </a:r>
              <a:r>
                <a:rPr lang="en-US" altLang="zh-CN" sz="180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16205" name="Text Box 141"/>
            <p:cNvSpPr txBox="1">
              <a:spLocks noChangeArrowheads="1"/>
            </p:cNvSpPr>
            <p:nvPr/>
          </p:nvSpPr>
          <p:spPr bwMode="auto">
            <a:xfrm>
              <a:off x="1793" y="2795"/>
              <a:ext cx="3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+mn-ea"/>
                  <a:ea typeface="+mn-ea"/>
                  <a:cs typeface="Times New Roman" pitchFamily="18" charset="0"/>
                </a:rPr>
                <a:t>31</a:t>
              </a:r>
              <a:r>
                <a:rPr lang="en-US" altLang="zh-CN" sz="1800">
                  <a:latin typeface="+mn-ea"/>
                  <a:ea typeface="+mn-ea"/>
                </a:rPr>
                <a:t> </a:t>
              </a:r>
            </a:p>
          </p:txBody>
        </p:sp>
      </p:grpSp>
      <p:grpSp>
        <p:nvGrpSpPr>
          <p:cNvPr id="216211" name="Group 147"/>
          <p:cNvGrpSpPr>
            <a:grpSpLocks/>
          </p:cNvGrpSpPr>
          <p:nvPr/>
        </p:nvGrpSpPr>
        <p:grpSpPr bwMode="auto">
          <a:xfrm>
            <a:off x="103196" y="2133600"/>
            <a:ext cx="430213" cy="990600"/>
            <a:chOff x="4097" y="3552"/>
            <a:chExt cx="271" cy="624"/>
          </a:xfrm>
        </p:grpSpPr>
        <p:sp>
          <p:nvSpPr>
            <p:cNvPr id="216206" name="Text Box 142"/>
            <p:cNvSpPr txBox="1">
              <a:spLocks noChangeArrowheads="1"/>
            </p:cNvSpPr>
            <p:nvPr/>
          </p:nvSpPr>
          <p:spPr bwMode="auto">
            <a:xfrm>
              <a:off x="4097" y="3552"/>
              <a:ext cx="271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+mn-ea"/>
                  <a:ea typeface="+mn-ea"/>
                </a:rPr>
                <a:t>E F  G H</a:t>
              </a:r>
            </a:p>
          </p:txBody>
        </p:sp>
        <p:sp>
          <p:nvSpPr>
            <p:cNvPr id="216207" name="Line 143"/>
            <p:cNvSpPr>
              <a:spLocks noChangeShapeType="1"/>
            </p:cNvSpPr>
            <p:nvPr/>
          </p:nvSpPr>
          <p:spPr bwMode="auto">
            <a:xfrm>
              <a:off x="4320" y="35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208" name="Line 144"/>
            <p:cNvSpPr>
              <a:spLocks noChangeShapeType="1"/>
            </p:cNvSpPr>
            <p:nvPr/>
          </p:nvSpPr>
          <p:spPr bwMode="auto">
            <a:xfrm>
              <a:off x="432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209" name="Line 145"/>
            <p:cNvSpPr>
              <a:spLocks noChangeShapeType="1"/>
            </p:cNvSpPr>
            <p:nvPr/>
          </p:nvSpPr>
          <p:spPr bwMode="auto">
            <a:xfrm>
              <a:off x="4320" y="38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210" name="Line 146"/>
            <p:cNvSpPr>
              <a:spLocks noChangeShapeType="1"/>
            </p:cNvSpPr>
            <p:nvPr/>
          </p:nvSpPr>
          <p:spPr bwMode="auto">
            <a:xfrm>
              <a:off x="4320" y="39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16212" name="Rectangle 148"/>
          <p:cNvSpPr>
            <a:spLocks noChangeArrowheads="1"/>
          </p:cNvSpPr>
          <p:nvPr/>
        </p:nvSpPr>
        <p:spPr bwMode="auto">
          <a:xfrm>
            <a:off x="5638800" y="3962400"/>
            <a:ext cx="3124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v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负载：每个反变量为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＋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，原变量为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8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。每个与门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个负载。</a:t>
            </a:r>
          </a:p>
        </p:txBody>
      </p:sp>
      <p:sp>
        <p:nvSpPr>
          <p:cNvPr id="216214" name="Rectangle 150"/>
          <p:cNvSpPr>
            <a:spLocks noChangeArrowheads="1"/>
          </p:cNvSpPr>
          <p:nvPr/>
        </p:nvSpPr>
        <p:spPr bwMode="auto">
          <a:xfrm>
            <a:off x="5638800" y="5153025"/>
            <a:ext cx="3124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v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负载：如果用一级译码，则每个原变量负载为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128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，每个反变量负载为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129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3190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212" grpId="0" autoUpdateAnimBg="0"/>
      <p:bldP spid="21621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62AE-5586-4DC4-BA6F-749A843C228C}" type="slidenum">
              <a:rPr lang="en-US" altLang="zh-CN">
                <a:solidFill>
                  <a:schemeClr val="tx1"/>
                </a:solidFill>
              </a:rPr>
              <a:pPr/>
              <a:t>53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4366" y="1214422"/>
            <a:ext cx="8229600" cy="470059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大容量存储器的地址译码</a:t>
            </a:r>
            <a:r>
              <a:rPr lang="zh-CN" altLang="en-US" sz="2400" b="1" dirty="0"/>
              <a:t>   </a:t>
            </a:r>
            <a:endParaRPr lang="zh-CN" altLang="en-US" sz="2800" b="1" dirty="0"/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/>
              <a:t>    地址线有</a:t>
            </a:r>
            <a:r>
              <a:rPr lang="en-US" altLang="zh-CN" sz="2400" dirty="0"/>
              <a:t>10</a:t>
            </a:r>
            <a:r>
              <a:rPr lang="zh-CN" altLang="en-US" sz="2400" dirty="0"/>
              <a:t>位，可以表示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10</a:t>
            </a:r>
            <a:r>
              <a:rPr lang="zh-CN" altLang="en-US" sz="2400" dirty="0"/>
              <a:t>＝</a:t>
            </a:r>
            <a:r>
              <a:rPr lang="en-US" altLang="zh-CN" sz="2400" dirty="0"/>
              <a:t>1K</a:t>
            </a:r>
            <a:r>
              <a:rPr lang="zh-CN" altLang="en-US" sz="2400" dirty="0"/>
              <a:t>个地址空间；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    地址线有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位，可以表示</a:t>
            </a:r>
            <a:r>
              <a:rPr lang="en-US" altLang="zh-CN" sz="2400" b="1" dirty="0"/>
              <a:t>2</a:t>
            </a:r>
            <a:r>
              <a:rPr lang="en-US" altLang="zh-CN" sz="2400" b="1" baseline="30000" dirty="0"/>
              <a:t>20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1M</a:t>
            </a:r>
            <a:r>
              <a:rPr lang="zh-CN" altLang="en-US" sz="2400" b="1" dirty="0"/>
              <a:t>个地址空间；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/>
              <a:t>    地址线有</a:t>
            </a:r>
            <a:r>
              <a:rPr lang="en-US" altLang="zh-CN" sz="2400" b="1" dirty="0"/>
              <a:t>30</a:t>
            </a:r>
            <a:r>
              <a:rPr lang="zh-CN" altLang="en-US" sz="2400" b="1" dirty="0"/>
              <a:t>位，可以表示</a:t>
            </a:r>
            <a:r>
              <a:rPr lang="en-US" altLang="zh-CN" sz="2400" b="1" dirty="0"/>
              <a:t>2</a:t>
            </a:r>
            <a:r>
              <a:rPr lang="en-US" altLang="zh-CN" sz="2400" b="1" baseline="30000" dirty="0"/>
              <a:t>30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1G</a:t>
            </a:r>
            <a:r>
              <a:rPr lang="zh-CN" altLang="en-US" sz="2400" b="1" dirty="0"/>
              <a:t>个地址空间；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位地址可以表示</a:t>
            </a:r>
            <a:r>
              <a:rPr lang="en-US" altLang="zh-CN" sz="2400" b="1" dirty="0"/>
              <a:t>4G</a:t>
            </a:r>
            <a:r>
              <a:rPr lang="zh-CN" altLang="en-US" sz="2400" b="1" dirty="0"/>
              <a:t>地址；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16M</a:t>
            </a:r>
            <a:r>
              <a:rPr lang="zh-CN" altLang="en-US" sz="2400" b="1" dirty="0"/>
              <a:t>存储器需要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位地址。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aseline="30000" dirty="0"/>
              <a:t>    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227763" y="4437063"/>
            <a:ext cx="2592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643314"/>
            <a:ext cx="4249472" cy="296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2985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42</a:t>
            </a:r>
            <a:r>
              <a:rPr lang="zh-CN" altLang="en-US" sz="3600"/>
              <a:t>）</a:t>
            </a:r>
            <a:br>
              <a:rPr lang="zh-CN" altLang="en-US" sz="3600"/>
            </a:br>
            <a:r>
              <a:rPr lang="en-US" altLang="zh-CN" sz="3600"/>
              <a:t>——</a:t>
            </a:r>
            <a:r>
              <a:rPr lang="zh-CN" altLang="en-US" sz="3600"/>
              <a:t>变量译码器小结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FD10-EDF6-4D13-ACE0-234BA6B2F4E4}" type="slidenum">
              <a:rPr lang="en-US" altLang="zh-CN">
                <a:solidFill>
                  <a:schemeClr val="tx1"/>
                </a:solidFill>
              </a:rPr>
              <a:pPr/>
              <a:t>54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6106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译码器的功能分类：</a:t>
            </a:r>
            <a:endParaRPr lang="zh-CN" altLang="en-US" sz="2400" dirty="0">
              <a:effectLst/>
              <a:latin typeface="Arial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</a:rPr>
              <a:t>变量译码器：用来表示输入变量状态的全部组合</a:t>
            </a:r>
            <a:r>
              <a:rPr lang="en-US" altLang="zh-CN" b="1" dirty="0">
                <a:effectLst/>
              </a:rPr>
              <a:t>,N</a:t>
            </a:r>
            <a:r>
              <a:rPr lang="zh-CN" altLang="en-US" b="1" dirty="0">
                <a:effectLst/>
              </a:rPr>
              <a:t>位输入，</a:t>
            </a:r>
            <a:r>
              <a:rPr lang="en-US" altLang="zh-CN" b="1" dirty="0">
                <a:effectLst/>
              </a:rPr>
              <a:t>2</a:t>
            </a:r>
            <a:r>
              <a:rPr lang="en-US" altLang="zh-CN" b="1" baseline="30000" dirty="0">
                <a:effectLst/>
                <a:latin typeface="Arial" charset="0"/>
              </a:rPr>
              <a:t>N</a:t>
            </a:r>
            <a:r>
              <a:rPr lang="zh-CN" altLang="en-US" b="1" dirty="0">
                <a:effectLst/>
              </a:rPr>
              <a:t>输出。</a:t>
            </a:r>
          </a:p>
          <a:p>
            <a:pPr lvl="2"/>
            <a:r>
              <a:rPr lang="en-US" altLang="zh-CN" sz="2400" b="1" dirty="0">
                <a:effectLst/>
              </a:rPr>
              <a:t>2-4</a:t>
            </a:r>
            <a:r>
              <a:rPr lang="zh-CN" altLang="en-US" sz="2400" b="1" dirty="0">
                <a:effectLst/>
              </a:rPr>
              <a:t>译码器：设计，存在的问题：竞争与冒险</a:t>
            </a:r>
          </a:p>
          <a:p>
            <a:pPr lvl="2">
              <a:buFont typeface="Wingdings" pitchFamily="2" charset="2"/>
              <a:buNone/>
            </a:pPr>
            <a:r>
              <a:rPr lang="zh-CN" altLang="en-US" sz="2400" b="1" dirty="0">
                <a:effectLst/>
              </a:rPr>
              <a:t>             使能端，作用：扩展、消除竞争与冒险</a:t>
            </a:r>
          </a:p>
          <a:p>
            <a:pPr lvl="2"/>
            <a:r>
              <a:rPr lang="en-US" altLang="zh-CN" sz="2400" b="1" dirty="0">
                <a:effectLst/>
              </a:rPr>
              <a:t>3-8</a:t>
            </a:r>
            <a:r>
              <a:rPr lang="zh-CN" altLang="en-US" sz="2400" b="1" dirty="0">
                <a:effectLst/>
              </a:rPr>
              <a:t>译码器：应用：地址分配，数据选择</a:t>
            </a:r>
          </a:p>
          <a:p>
            <a:pPr lvl="2"/>
            <a:r>
              <a:rPr lang="zh-CN" altLang="en-US" sz="2400" b="1" dirty="0">
                <a:effectLst/>
              </a:rPr>
              <a:t>多级译码器：二级译码：</a:t>
            </a:r>
            <a:r>
              <a:rPr lang="en-US" altLang="zh-CN" sz="2400" b="1" dirty="0">
                <a:effectLst/>
              </a:rPr>
              <a:t>4-16</a:t>
            </a:r>
            <a:r>
              <a:rPr lang="zh-CN" altLang="en-US" sz="2400" b="1" dirty="0">
                <a:effectLst/>
              </a:rPr>
              <a:t>译码器和</a:t>
            </a:r>
            <a:r>
              <a:rPr lang="en-US" altLang="zh-CN" sz="2400" b="1" dirty="0">
                <a:effectLst/>
              </a:rPr>
              <a:t>8-256</a:t>
            </a:r>
            <a:r>
              <a:rPr lang="zh-CN" altLang="en-US" sz="2400" b="1" dirty="0">
                <a:effectLst/>
              </a:rPr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1969243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43</a:t>
            </a:r>
            <a:r>
              <a:rPr lang="zh-CN" altLang="en-US" sz="36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B20B-F0A3-42DC-AAAE-CB677576EC5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译码器的功能分类：</a:t>
            </a:r>
            <a:endParaRPr lang="zh-CN" altLang="en-US" sz="2400" dirty="0">
              <a:effectLst/>
              <a:latin typeface="Arial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</a:rPr>
              <a:t>变量译码器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solidFill>
                  <a:srgbClr val="CC00FF"/>
                </a:solidFill>
                <a:effectLst/>
              </a:rPr>
              <a:t>码制译码器</a:t>
            </a:r>
            <a:r>
              <a:rPr lang="zh-CN" altLang="en-US" b="1" dirty="0">
                <a:effectLst/>
              </a:rPr>
              <a:t>：如</a:t>
            </a:r>
            <a:r>
              <a:rPr lang="en-US" altLang="zh-CN" b="1" dirty="0">
                <a:effectLst/>
              </a:rPr>
              <a:t>8421</a:t>
            </a:r>
            <a:r>
              <a:rPr lang="zh-CN" altLang="en-US" b="1" dirty="0">
                <a:effectLst/>
              </a:rPr>
              <a:t>码变换为循环码等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</a:rPr>
              <a:t>显示译码器：控制数码管显示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63329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3.3.1  </a:t>
            </a:r>
            <a:r>
              <a:rPr lang="zh-CN" altLang="en-US" sz="3600" dirty="0"/>
              <a:t>译码器（</a:t>
            </a:r>
            <a:r>
              <a:rPr lang="en-US" altLang="zh-CN" sz="3600" dirty="0"/>
              <a:t>44</a:t>
            </a:r>
            <a:r>
              <a:rPr lang="zh-CN" altLang="en-US" sz="360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B8FA-8CED-4059-8BE7-F0061CA33761}" type="slidenum">
              <a:rPr lang="en-US" altLang="zh-CN">
                <a:solidFill>
                  <a:schemeClr val="tx1"/>
                </a:solidFill>
              </a:rPr>
              <a:pPr/>
              <a:t>56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码制译码器：将一种编码变换为另外一种编码的逻辑电路。</a:t>
            </a:r>
          </a:p>
          <a:p>
            <a:pPr lvl="1">
              <a:buNone/>
            </a:pPr>
            <a:r>
              <a:rPr lang="zh-CN" altLang="en-US" dirty="0"/>
              <a:t>  二</a:t>
            </a:r>
            <a:r>
              <a:rPr lang="en-US" altLang="zh-CN" dirty="0"/>
              <a:t>—</a:t>
            </a:r>
            <a:r>
              <a:rPr lang="zh-CN" altLang="en-US" dirty="0"/>
              <a:t>十进制译码器</a:t>
            </a:r>
          </a:p>
        </p:txBody>
      </p:sp>
    </p:spTree>
    <p:extLst>
      <p:ext uri="{BB962C8B-B14F-4D97-AF65-F5344CB8AC3E}">
        <p14:creationId xmlns:p14="http://schemas.microsoft.com/office/powerpoint/2010/main" val="34163643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45</a:t>
            </a:r>
            <a:r>
              <a:rPr lang="zh-CN" altLang="en-US" sz="36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28DF-95F0-4426-A2C6-E3BD778FCD1A}" type="slidenum">
              <a:rPr lang="en-US" altLang="zh-CN">
                <a:latin typeface="+mn-ea"/>
                <a:ea typeface="+mn-ea"/>
              </a:rPr>
              <a:pPr/>
              <a:t>57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 dirty="0">
                <a:effectLst/>
                <a:latin typeface="+mn-ea"/>
              </a:rPr>
              <a:t>码制译码器：将一种编码变换为另外一种编码的逻辑电路。</a:t>
            </a:r>
          </a:p>
          <a:p>
            <a:pPr lvl="1">
              <a:buNone/>
            </a:pPr>
            <a:r>
              <a:rPr lang="zh-CN" altLang="en-US" dirty="0">
                <a:latin typeface="+mn-ea"/>
              </a:rPr>
              <a:t> 二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十进制译码器：</a:t>
            </a:r>
            <a:endParaRPr lang="en-US" altLang="zh-CN" dirty="0">
              <a:latin typeface="+mn-ea"/>
            </a:endParaRPr>
          </a:p>
          <a:p>
            <a:pPr lvl="1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十进制的二进制编码（二进制编码的十进制数，也叫</a:t>
            </a:r>
            <a:r>
              <a:rPr lang="en-US" altLang="zh-CN" dirty="0">
                <a:latin typeface="+mn-ea"/>
              </a:rPr>
              <a:t>BCD</a:t>
            </a:r>
            <a:r>
              <a:rPr lang="zh-CN" altLang="en-US" dirty="0">
                <a:latin typeface="+mn-ea"/>
              </a:rPr>
              <a:t>编码：</a:t>
            </a:r>
            <a:r>
              <a:rPr lang="en-US" altLang="zh-CN" dirty="0">
                <a:latin typeface="+mn-ea"/>
              </a:rPr>
              <a:t>Binary-Coded to Decimal, BCD</a:t>
            </a:r>
            <a:r>
              <a:rPr lang="zh-CN" altLang="en-US" dirty="0">
                <a:latin typeface="+mn-ea"/>
              </a:rPr>
              <a:t>）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、不</a:t>
            </a:r>
            <a:r>
              <a:rPr lang="zh-CN" altLang="en-US" b="1" dirty="0">
                <a:effectLst/>
                <a:latin typeface="+mn-ea"/>
              </a:rPr>
              <a:t>完全译码的</a:t>
            </a:r>
            <a:r>
              <a:rPr lang="en-US" altLang="zh-CN" b="1" dirty="0">
                <a:effectLst/>
                <a:latin typeface="+mn-ea"/>
              </a:rPr>
              <a:t>BCD</a:t>
            </a:r>
            <a:r>
              <a:rPr lang="zh-CN" altLang="en-US" b="1" dirty="0">
                <a:effectLst/>
                <a:latin typeface="+mn-ea"/>
              </a:rPr>
              <a:t>译码器</a:t>
            </a:r>
            <a:endParaRPr lang="zh-CN" altLang="en-US" dirty="0">
              <a:latin typeface="+mn-ea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b="1" dirty="0">
                <a:effectLst/>
                <a:latin typeface="+mn-ea"/>
              </a:rPr>
              <a:t>完全译码的</a:t>
            </a:r>
            <a:r>
              <a:rPr lang="en-US" altLang="zh-CN" b="1" dirty="0">
                <a:effectLst/>
                <a:latin typeface="+mn-ea"/>
              </a:rPr>
              <a:t>BCD</a:t>
            </a:r>
            <a:r>
              <a:rPr lang="zh-CN" altLang="en-US" b="1" dirty="0">
                <a:effectLst/>
                <a:latin typeface="+mn-ea"/>
              </a:rPr>
              <a:t>译码器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0965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3.3.1  </a:t>
            </a:r>
            <a:r>
              <a:rPr lang="zh-CN" altLang="en-US" sz="3600" dirty="0"/>
              <a:t>译码器（</a:t>
            </a:r>
            <a:r>
              <a:rPr lang="en-US" altLang="zh-CN" sz="3600" dirty="0"/>
              <a:t>46</a:t>
            </a:r>
            <a:r>
              <a:rPr lang="zh-CN" altLang="en-US" sz="3600" dirty="0"/>
              <a:t>）</a:t>
            </a:r>
          </a:p>
        </p:txBody>
      </p:sp>
      <p:sp>
        <p:nvSpPr>
          <p:cNvPr id="1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397D-65BB-44E4-AC4A-04532D299B22}" type="slidenum"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pPr/>
              <a:t>58</a:t>
            </a:fld>
            <a:endParaRPr lang="en-US" altLang="zh-CN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1284" name="Rectangle 100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8-4-2-1 </a:t>
            </a:r>
            <a:r>
              <a:rPr lang="zh-CN" altLang="en-US"/>
              <a:t>码表示十进制数</a:t>
            </a:r>
          </a:p>
        </p:txBody>
      </p:sp>
      <p:grpSp>
        <p:nvGrpSpPr>
          <p:cNvPr id="221187" name="Group 3"/>
          <p:cNvGrpSpPr>
            <a:grpSpLocks/>
          </p:cNvGrpSpPr>
          <p:nvPr/>
        </p:nvGrpSpPr>
        <p:grpSpPr bwMode="auto">
          <a:xfrm>
            <a:off x="396875" y="2349500"/>
            <a:ext cx="4032250" cy="3887788"/>
            <a:chOff x="1429" y="1389"/>
            <a:chExt cx="2540" cy="2449"/>
          </a:xfrm>
        </p:grpSpPr>
        <p:sp>
          <p:nvSpPr>
            <p:cNvPr id="221188" name="Rectangle 4"/>
            <p:cNvSpPr>
              <a:spLocks noChangeArrowheads="1"/>
            </p:cNvSpPr>
            <p:nvPr/>
          </p:nvSpPr>
          <p:spPr bwMode="auto">
            <a:xfrm>
              <a:off x="3428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89" name="Rectangle 5"/>
            <p:cNvSpPr>
              <a:spLocks noChangeArrowheads="1"/>
            </p:cNvSpPr>
            <p:nvPr/>
          </p:nvSpPr>
          <p:spPr bwMode="auto">
            <a:xfrm>
              <a:off x="2888" y="3304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0" name="Rectangle 6"/>
            <p:cNvSpPr>
              <a:spLocks noChangeArrowheads="1"/>
            </p:cNvSpPr>
            <p:nvPr/>
          </p:nvSpPr>
          <p:spPr bwMode="auto">
            <a:xfrm>
              <a:off x="2347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1" name="Rectangle 7"/>
            <p:cNvSpPr>
              <a:spLocks noChangeArrowheads="1"/>
            </p:cNvSpPr>
            <p:nvPr/>
          </p:nvSpPr>
          <p:spPr bwMode="auto">
            <a:xfrm>
              <a:off x="1806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2" name="Rectangle 8"/>
            <p:cNvSpPr>
              <a:spLocks noChangeArrowheads="1"/>
            </p:cNvSpPr>
            <p:nvPr/>
          </p:nvSpPr>
          <p:spPr bwMode="auto">
            <a:xfrm>
              <a:off x="3428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3" name="Rectangle 9"/>
            <p:cNvSpPr>
              <a:spLocks noChangeArrowheads="1"/>
            </p:cNvSpPr>
            <p:nvPr/>
          </p:nvSpPr>
          <p:spPr bwMode="auto">
            <a:xfrm>
              <a:off x="2888" y="2770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4" name="Rectangle 10"/>
            <p:cNvSpPr>
              <a:spLocks noChangeArrowheads="1"/>
            </p:cNvSpPr>
            <p:nvPr/>
          </p:nvSpPr>
          <p:spPr bwMode="auto">
            <a:xfrm>
              <a:off x="2347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5" name="Rectangle 11"/>
            <p:cNvSpPr>
              <a:spLocks noChangeArrowheads="1"/>
            </p:cNvSpPr>
            <p:nvPr/>
          </p:nvSpPr>
          <p:spPr bwMode="auto">
            <a:xfrm>
              <a:off x="1806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6" name="Rectangle 12"/>
            <p:cNvSpPr>
              <a:spLocks noChangeArrowheads="1"/>
            </p:cNvSpPr>
            <p:nvPr/>
          </p:nvSpPr>
          <p:spPr bwMode="auto">
            <a:xfrm>
              <a:off x="3428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7" name="Rectangle 13"/>
            <p:cNvSpPr>
              <a:spLocks noChangeArrowheads="1"/>
            </p:cNvSpPr>
            <p:nvPr/>
          </p:nvSpPr>
          <p:spPr bwMode="auto">
            <a:xfrm>
              <a:off x="2888" y="2235"/>
              <a:ext cx="540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8" name="Rectangle 14"/>
            <p:cNvSpPr>
              <a:spLocks noChangeArrowheads="1"/>
            </p:cNvSpPr>
            <p:nvPr/>
          </p:nvSpPr>
          <p:spPr bwMode="auto">
            <a:xfrm>
              <a:off x="2347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9" name="Rectangle 15"/>
            <p:cNvSpPr>
              <a:spLocks noChangeArrowheads="1"/>
            </p:cNvSpPr>
            <p:nvPr/>
          </p:nvSpPr>
          <p:spPr bwMode="auto">
            <a:xfrm>
              <a:off x="1806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200" name="Rectangle 16"/>
            <p:cNvSpPr>
              <a:spLocks noChangeArrowheads="1"/>
            </p:cNvSpPr>
            <p:nvPr/>
          </p:nvSpPr>
          <p:spPr bwMode="auto">
            <a:xfrm>
              <a:off x="3428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201" name="Rectangle 17"/>
            <p:cNvSpPr>
              <a:spLocks noChangeArrowheads="1"/>
            </p:cNvSpPr>
            <p:nvPr/>
          </p:nvSpPr>
          <p:spPr bwMode="auto">
            <a:xfrm>
              <a:off x="2888" y="1701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202" name="Rectangle 18"/>
            <p:cNvSpPr>
              <a:spLocks noChangeArrowheads="1"/>
            </p:cNvSpPr>
            <p:nvPr/>
          </p:nvSpPr>
          <p:spPr bwMode="auto">
            <a:xfrm>
              <a:off x="2347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203" name="Rectangle 19"/>
            <p:cNvSpPr>
              <a:spLocks noChangeArrowheads="1"/>
            </p:cNvSpPr>
            <p:nvPr/>
          </p:nvSpPr>
          <p:spPr bwMode="auto">
            <a:xfrm>
              <a:off x="1806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204" name="Line 20"/>
            <p:cNvSpPr>
              <a:spLocks noChangeShapeType="1"/>
            </p:cNvSpPr>
            <p:nvPr/>
          </p:nvSpPr>
          <p:spPr bwMode="auto">
            <a:xfrm>
              <a:off x="1806" y="1701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05" name="Line 21"/>
            <p:cNvSpPr>
              <a:spLocks noChangeShapeType="1"/>
            </p:cNvSpPr>
            <p:nvPr/>
          </p:nvSpPr>
          <p:spPr bwMode="auto">
            <a:xfrm>
              <a:off x="1806" y="2235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06" name="Line 22"/>
            <p:cNvSpPr>
              <a:spLocks noChangeShapeType="1"/>
            </p:cNvSpPr>
            <p:nvPr/>
          </p:nvSpPr>
          <p:spPr bwMode="auto">
            <a:xfrm>
              <a:off x="1806" y="2770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07" name="Line 23"/>
            <p:cNvSpPr>
              <a:spLocks noChangeShapeType="1"/>
            </p:cNvSpPr>
            <p:nvPr/>
          </p:nvSpPr>
          <p:spPr bwMode="auto">
            <a:xfrm>
              <a:off x="1806" y="3304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08" name="Line 24"/>
            <p:cNvSpPr>
              <a:spLocks noChangeShapeType="1"/>
            </p:cNvSpPr>
            <p:nvPr/>
          </p:nvSpPr>
          <p:spPr bwMode="auto">
            <a:xfrm>
              <a:off x="1806" y="3838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09" name="Line 25"/>
            <p:cNvSpPr>
              <a:spLocks noChangeShapeType="1"/>
            </p:cNvSpPr>
            <p:nvPr/>
          </p:nvSpPr>
          <p:spPr bwMode="auto">
            <a:xfrm>
              <a:off x="1806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10" name="Line 26"/>
            <p:cNvSpPr>
              <a:spLocks noChangeShapeType="1"/>
            </p:cNvSpPr>
            <p:nvPr/>
          </p:nvSpPr>
          <p:spPr bwMode="auto">
            <a:xfrm>
              <a:off x="2347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11" name="Line 27"/>
            <p:cNvSpPr>
              <a:spLocks noChangeShapeType="1"/>
            </p:cNvSpPr>
            <p:nvPr/>
          </p:nvSpPr>
          <p:spPr bwMode="auto">
            <a:xfrm>
              <a:off x="288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12" name="Line 28"/>
            <p:cNvSpPr>
              <a:spLocks noChangeShapeType="1"/>
            </p:cNvSpPr>
            <p:nvPr/>
          </p:nvSpPr>
          <p:spPr bwMode="auto">
            <a:xfrm>
              <a:off x="342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13" name="Line 29"/>
            <p:cNvSpPr>
              <a:spLocks noChangeShapeType="1"/>
            </p:cNvSpPr>
            <p:nvPr/>
          </p:nvSpPr>
          <p:spPr bwMode="auto">
            <a:xfrm>
              <a:off x="3969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14" name="Line 30"/>
            <p:cNvSpPr>
              <a:spLocks noChangeShapeType="1"/>
            </p:cNvSpPr>
            <p:nvPr/>
          </p:nvSpPr>
          <p:spPr bwMode="auto">
            <a:xfrm flipH="1" flipV="1">
              <a:off x="1429" y="1389"/>
              <a:ext cx="362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21215" name="Group 31"/>
          <p:cNvGrpSpPr>
            <a:grpSpLocks/>
          </p:cNvGrpSpPr>
          <p:nvPr/>
        </p:nvGrpSpPr>
        <p:grpSpPr bwMode="auto">
          <a:xfrm>
            <a:off x="250825" y="1989138"/>
            <a:ext cx="865188" cy="1177925"/>
            <a:chOff x="1337" y="1162"/>
            <a:chExt cx="545" cy="742"/>
          </a:xfrm>
        </p:grpSpPr>
        <p:sp>
          <p:nvSpPr>
            <p:cNvPr id="221216" name="Text Box 32"/>
            <p:cNvSpPr txBox="1">
              <a:spLocks noChangeArrowheads="1"/>
            </p:cNvSpPr>
            <p:nvPr/>
          </p:nvSpPr>
          <p:spPr bwMode="auto">
            <a:xfrm>
              <a:off x="1472" y="116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21217" name="Text Box 33"/>
            <p:cNvSpPr txBox="1">
              <a:spLocks noChangeArrowheads="1"/>
            </p:cNvSpPr>
            <p:nvPr/>
          </p:nvSpPr>
          <p:spPr bwMode="auto">
            <a:xfrm>
              <a:off x="1609" y="1344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21218" name="Text Box 34"/>
            <p:cNvSpPr txBox="1">
              <a:spLocks noChangeArrowheads="1"/>
            </p:cNvSpPr>
            <p:nvPr/>
          </p:nvSpPr>
          <p:spPr bwMode="auto">
            <a:xfrm>
              <a:off x="1337" y="148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221219" name="Text Box 35"/>
            <p:cNvSpPr txBox="1">
              <a:spLocks noChangeArrowheads="1"/>
            </p:cNvSpPr>
            <p:nvPr/>
          </p:nvSpPr>
          <p:spPr bwMode="auto">
            <a:xfrm>
              <a:off x="1473" y="161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C</a:t>
              </a:r>
            </a:p>
          </p:txBody>
        </p:sp>
      </p:grpSp>
      <p:grpSp>
        <p:nvGrpSpPr>
          <p:cNvPr id="221220" name="Group 36"/>
          <p:cNvGrpSpPr>
            <a:grpSpLocks/>
          </p:cNvGrpSpPr>
          <p:nvPr/>
        </p:nvGrpSpPr>
        <p:grpSpPr bwMode="auto">
          <a:xfrm>
            <a:off x="1187450" y="2349500"/>
            <a:ext cx="3168650" cy="457200"/>
            <a:chOff x="1927" y="1389"/>
            <a:chExt cx="1996" cy="288"/>
          </a:xfrm>
        </p:grpSpPr>
        <p:sp>
          <p:nvSpPr>
            <p:cNvPr id="221221" name="Text Box 37"/>
            <p:cNvSpPr txBox="1">
              <a:spLocks noChangeArrowheads="1"/>
            </p:cNvSpPr>
            <p:nvPr/>
          </p:nvSpPr>
          <p:spPr bwMode="auto">
            <a:xfrm>
              <a:off x="1927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00</a:t>
              </a:r>
            </a:p>
          </p:txBody>
        </p:sp>
        <p:sp>
          <p:nvSpPr>
            <p:cNvPr id="221222" name="Text Box 38"/>
            <p:cNvSpPr txBox="1">
              <a:spLocks noChangeArrowheads="1"/>
            </p:cNvSpPr>
            <p:nvPr/>
          </p:nvSpPr>
          <p:spPr bwMode="auto">
            <a:xfrm>
              <a:off x="3016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11</a:t>
              </a:r>
            </a:p>
          </p:txBody>
        </p:sp>
        <p:sp>
          <p:nvSpPr>
            <p:cNvPr id="221223" name="Text Box 39"/>
            <p:cNvSpPr txBox="1">
              <a:spLocks noChangeArrowheads="1"/>
            </p:cNvSpPr>
            <p:nvPr/>
          </p:nvSpPr>
          <p:spPr bwMode="auto">
            <a:xfrm>
              <a:off x="2472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01</a:t>
              </a:r>
            </a:p>
          </p:txBody>
        </p:sp>
        <p:sp>
          <p:nvSpPr>
            <p:cNvPr id="221224" name="Text Box 40"/>
            <p:cNvSpPr txBox="1">
              <a:spLocks noChangeArrowheads="1"/>
            </p:cNvSpPr>
            <p:nvPr/>
          </p:nvSpPr>
          <p:spPr bwMode="auto">
            <a:xfrm>
              <a:off x="3560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10</a:t>
              </a:r>
            </a:p>
          </p:txBody>
        </p:sp>
      </p:grpSp>
      <p:grpSp>
        <p:nvGrpSpPr>
          <p:cNvPr id="221225" name="Group 41"/>
          <p:cNvGrpSpPr>
            <a:grpSpLocks/>
          </p:cNvGrpSpPr>
          <p:nvPr/>
        </p:nvGrpSpPr>
        <p:grpSpPr bwMode="auto">
          <a:xfrm>
            <a:off x="468313" y="3116263"/>
            <a:ext cx="576262" cy="2905125"/>
            <a:chOff x="1474" y="1872"/>
            <a:chExt cx="363" cy="1830"/>
          </a:xfrm>
        </p:grpSpPr>
        <p:sp>
          <p:nvSpPr>
            <p:cNvPr id="221226" name="Text Box 42"/>
            <p:cNvSpPr txBox="1">
              <a:spLocks noChangeArrowheads="1"/>
            </p:cNvSpPr>
            <p:nvPr/>
          </p:nvSpPr>
          <p:spPr bwMode="auto">
            <a:xfrm>
              <a:off x="1474" y="18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00</a:t>
              </a:r>
            </a:p>
          </p:txBody>
        </p:sp>
        <p:sp>
          <p:nvSpPr>
            <p:cNvPr id="221227" name="Text Box 43"/>
            <p:cNvSpPr txBox="1">
              <a:spLocks noChangeArrowheads="1"/>
            </p:cNvSpPr>
            <p:nvPr/>
          </p:nvSpPr>
          <p:spPr bwMode="auto">
            <a:xfrm>
              <a:off x="1474" y="291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11</a:t>
              </a:r>
            </a:p>
          </p:txBody>
        </p:sp>
        <p:sp>
          <p:nvSpPr>
            <p:cNvPr id="221228" name="Text Box 44"/>
            <p:cNvSpPr txBox="1">
              <a:spLocks noChangeArrowheads="1"/>
            </p:cNvSpPr>
            <p:nvPr/>
          </p:nvSpPr>
          <p:spPr bwMode="auto">
            <a:xfrm>
              <a:off x="1474" y="2371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01</a:t>
              </a:r>
            </a:p>
          </p:txBody>
        </p:sp>
        <p:sp>
          <p:nvSpPr>
            <p:cNvPr id="221229" name="Text Box 45"/>
            <p:cNvSpPr txBox="1">
              <a:spLocks noChangeArrowheads="1"/>
            </p:cNvSpPr>
            <p:nvPr/>
          </p:nvSpPr>
          <p:spPr bwMode="auto">
            <a:xfrm>
              <a:off x="1474" y="341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10</a:t>
              </a:r>
            </a:p>
          </p:txBody>
        </p:sp>
      </p:grpSp>
      <p:sp>
        <p:nvSpPr>
          <p:cNvPr id="221230" name="Rectangle 46"/>
          <p:cNvSpPr>
            <a:spLocks noChangeArrowheads="1"/>
          </p:cNvSpPr>
          <p:nvPr/>
        </p:nvSpPr>
        <p:spPr bwMode="auto">
          <a:xfrm>
            <a:off x="2087563" y="3044825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31" name="Rectangle 47"/>
          <p:cNvSpPr>
            <a:spLocks noChangeArrowheads="1"/>
          </p:cNvSpPr>
          <p:nvPr/>
        </p:nvSpPr>
        <p:spPr bwMode="auto">
          <a:xfrm>
            <a:off x="1187450" y="3046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0</a:t>
            </a:r>
            <a:endParaRPr lang="en-US" altLang="zh-CN" sz="24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21232" name="Rectangle 48"/>
          <p:cNvSpPr>
            <a:spLocks noChangeArrowheads="1"/>
          </p:cNvSpPr>
          <p:nvPr/>
        </p:nvSpPr>
        <p:spPr bwMode="auto">
          <a:xfrm>
            <a:off x="2916238" y="3044825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33" name="Rectangle 49"/>
          <p:cNvSpPr>
            <a:spLocks noChangeArrowheads="1"/>
          </p:cNvSpPr>
          <p:nvPr/>
        </p:nvSpPr>
        <p:spPr bwMode="auto">
          <a:xfrm>
            <a:off x="3779838" y="3044825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34" name="Rectangle 50"/>
          <p:cNvSpPr>
            <a:spLocks noChangeArrowheads="1"/>
          </p:cNvSpPr>
          <p:nvPr/>
        </p:nvSpPr>
        <p:spPr bwMode="auto">
          <a:xfrm>
            <a:off x="2089150" y="38369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5</a:t>
            </a:r>
            <a:endParaRPr lang="en-US" altLang="zh-CN" sz="24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21235" name="Rectangle 51"/>
          <p:cNvSpPr>
            <a:spLocks noChangeArrowheads="1"/>
          </p:cNvSpPr>
          <p:nvPr/>
        </p:nvSpPr>
        <p:spPr bwMode="auto">
          <a:xfrm>
            <a:off x="1225550" y="3838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4</a:t>
            </a:r>
            <a:endParaRPr lang="en-US" altLang="zh-CN" sz="24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21236" name="Rectangle 52"/>
          <p:cNvSpPr>
            <a:spLocks noChangeArrowheads="1"/>
          </p:cNvSpPr>
          <p:nvPr/>
        </p:nvSpPr>
        <p:spPr bwMode="auto">
          <a:xfrm>
            <a:off x="2952750" y="38369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7</a:t>
            </a:r>
            <a:endParaRPr lang="en-US" altLang="zh-CN" sz="24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21237" name="Rectangle 53"/>
          <p:cNvSpPr>
            <a:spLocks noChangeArrowheads="1"/>
          </p:cNvSpPr>
          <p:nvPr/>
        </p:nvSpPr>
        <p:spPr bwMode="auto">
          <a:xfrm>
            <a:off x="3817938" y="38608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6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38" name="Rectangle 54"/>
          <p:cNvSpPr>
            <a:spLocks noChangeArrowheads="1"/>
          </p:cNvSpPr>
          <p:nvPr/>
        </p:nvSpPr>
        <p:spPr bwMode="auto">
          <a:xfrm>
            <a:off x="2089150" y="4769793"/>
            <a:ext cx="434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X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39" name="Rectangle 55"/>
          <p:cNvSpPr>
            <a:spLocks noChangeArrowheads="1"/>
          </p:cNvSpPr>
          <p:nvPr/>
        </p:nvSpPr>
        <p:spPr bwMode="auto">
          <a:xfrm>
            <a:off x="1225550" y="4723756"/>
            <a:ext cx="434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X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40" name="Rectangle 56"/>
          <p:cNvSpPr>
            <a:spLocks noChangeArrowheads="1"/>
          </p:cNvSpPr>
          <p:nvPr/>
        </p:nvSpPr>
        <p:spPr bwMode="auto">
          <a:xfrm>
            <a:off x="2916238" y="4769793"/>
            <a:ext cx="434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X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41" name="Rectangle 57"/>
          <p:cNvSpPr>
            <a:spLocks noChangeArrowheads="1"/>
          </p:cNvSpPr>
          <p:nvPr/>
        </p:nvSpPr>
        <p:spPr bwMode="auto">
          <a:xfrm>
            <a:off x="3779838" y="4769793"/>
            <a:ext cx="434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X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42" name="Rectangle 58"/>
          <p:cNvSpPr>
            <a:spLocks noChangeArrowheads="1"/>
          </p:cNvSpPr>
          <p:nvPr/>
        </p:nvSpPr>
        <p:spPr bwMode="auto">
          <a:xfrm>
            <a:off x="2124075" y="556418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9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43" name="Rectangle 59"/>
          <p:cNvSpPr>
            <a:spLocks noChangeArrowheads="1"/>
          </p:cNvSpPr>
          <p:nvPr/>
        </p:nvSpPr>
        <p:spPr bwMode="auto">
          <a:xfrm>
            <a:off x="1225550" y="55657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8</a:t>
            </a:r>
            <a:endParaRPr lang="en-US" altLang="zh-CN" sz="24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21244" name="Rectangle 60"/>
          <p:cNvSpPr>
            <a:spLocks noChangeArrowheads="1"/>
          </p:cNvSpPr>
          <p:nvPr/>
        </p:nvSpPr>
        <p:spPr bwMode="auto">
          <a:xfrm>
            <a:off x="2987675" y="5561956"/>
            <a:ext cx="434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X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45" name="Rectangle 61"/>
          <p:cNvSpPr>
            <a:spLocks noChangeArrowheads="1"/>
          </p:cNvSpPr>
          <p:nvPr/>
        </p:nvSpPr>
        <p:spPr bwMode="auto">
          <a:xfrm>
            <a:off x="3817938" y="5561956"/>
            <a:ext cx="434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X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graphicFrame>
        <p:nvGraphicFramePr>
          <p:cNvPr id="2212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59694"/>
              </p:ext>
            </p:extLst>
          </p:nvPr>
        </p:nvGraphicFramePr>
        <p:xfrm>
          <a:off x="5435600" y="2166704"/>
          <a:ext cx="2616200" cy="435864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十进制数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8421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125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305800" cy="1066800"/>
          </a:xfrm>
        </p:spPr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47</a:t>
            </a:r>
            <a:r>
              <a:rPr lang="zh-CN" altLang="en-US" sz="3600"/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9109-6998-4FED-A646-905CE1213B50}" type="slidenum">
              <a:rPr lang="en-US" altLang="zh-CN">
                <a:latin typeface="+mn-ea"/>
                <a:ea typeface="+mn-ea"/>
              </a:rPr>
              <a:pPr/>
              <a:t>59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609600" y="14478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不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完全译码的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BCD 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译码器的功能表</a:t>
            </a:r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31639598"/>
              </p:ext>
            </p:extLst>
          </p:nvPr>
        </p:nvGraphicFramePr>
        <p:xfrm>
          <a:off x="2819400" y="1981200"/>
          <a:ext cx="3884613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40" name="Image" r:id="rId3" imgW="7699592" imgH="9364898" progId="">
                  <p:embed/>
                </p:oleObj>
              </mc:Choice>
              <mc:Fallback>
                <p:oleObj name="Image" r:id="rId3" imgW="7699592" imgH="9364898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81200"/>
                        <a:ext cx="3884613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32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295400"/>
          </a:xfrm>
        </p:spPr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2</a:t>
            </a:r>
            <a:r>
              <a:rPr lang="zh-CN" altLang="en-US" sz="3600"/>
              <a:t>）</a:t>
            </a: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B9A8-954F-45A6-B7B6-46E5D61DB367}" type="slidenum">
              <a:rPr lang="en-US" altLang="zh-CN">
                <a:latin typeface="+mn-ea"/>
                <a:ea typeface="+mn-ea"/>
              </a:rPr>
              <a:pPr/>
              <a:t>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68291" name="Text Box 1027"/>
          <p:cNvSpPr txBox="1">
            <a:spLocks noChangeArrowheads="1"/>
          </p:cNvSpPr>
          <p:nvPr/>
        </p:nvSpPr>
        <p:spPr bwMode="auto">
          <a:xfrm>
            <a:off x="4716463" y="1844675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>
              <a:latin typeface="+mn-ea"/>
              <a:ea typeface="+mn-ea"/>
            </a:endParaRPr>
          </a:p>
        </p:txBody>
      </p:sp>
      <p:sp>
        <p:nvSpPr>
          <p:cNvPr id="268292" name="Rectangle 1028"/>
          <p:cNvSpPr>
            <a:spLocks noChangeArrowheads="1"/>
          </p:cNvSpPr>
          <p:nvPr/>
        </p:nvSpPr>
        <p:spPr bwMode="auto">
          <a:xfrm>
            <a:off x="609600" y="14478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2-4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变量译码器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  <a:p>
            <a:pPr marL="742950" lvl="1" indent="-28575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（步骤一）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定义：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译码器是指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输入－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输出的变量译码器。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输入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输出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对应输入的每一种组合，唯一只有一个输出为“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0”.</a:t>
            </a: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68293" name="Group 1029"/>
          <p:cNvGrpSpPr>
            <a:grpSpLocks/>
          </p:cNvGrpSpPr>
          <p:nvPr/>
        </p:nvGrpSpPr>
        <p:grpSpPr bwMode="auto">
          <a:xfrm>
            <a:off x="2080865" y="3429000"/>
            <a:ext cx="5587180" cy="3044825"/>
            <a:chOff x="526" y="912"/>
            <a:chExt cx="2013" cy="1918"/>
          </a:xfrm>
        </p:grpSpPr>
        <p:sp>
          <p:nvSpPr>
            <p:cNvPr id="268294" name="Text Box 1030"/>
            <p:cNvSpPr txBox="1">
              <a:spLocks noChangeArrowheads="1"/>
            </p:cNvSpPr>
            <p:nvPr/>
          </p:nvSpPr>
          <p:spPr bwMode="auto">
            <a:xfrm>
              <a:off x="1123" y="912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真值表</a:t>
              </a:r>
            </a:p>
          </p:txBody>
        </p:sp>
        <p:sp>
          <p:nvSpPr>
            <p:cNvPr id="268295" name="Rectangle 1031"/>
            <p:cNvSpPr>
              <a:spLocks noChangeArrowheads="1"/>
            </p:cNvSpPr>
            <p:nvPr/>
          </p:nvSpPr>
          <p:spPr bwMode="auto">
            <a:xfrm>
              <a:off x="1458" y="2581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1    1    1    0</a:t>
              </a:r>
            </a:p>
          </p:txBody>
        </p:sp>
        <p:sp>
          <p:nvSpPr>
            <p:cNvPr id="268296" name="Rectangle 1032"/>
            <p:cNvSpPr>
              <a:spLocks noChangeArrowheads="1"/>
            </p:cNvSpPr>
            <p:nvPr/>
          </p:nvSpPr>
          <p:spPr bwMode="auto">
            <a:xfrm>
              <a:off x="624" y="2581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1    1</a:t>
              </a:r>
            </a:p>
          </p:txBody>
        </p:sp>
        <p:sp>
          <p:nvSpPr>
            <p:cNvPr id="268297" name="Rectangle 1033"/>
            <p:cNvSpPr>
              <a:spLocks noChangeArrowheads="1"/>
            </p:cNvSpPr>
            <p:nvPr/>
          </p:nvSpPr>
          <p:spPr bwMode="auto">
            <a:xfrm>
              <a:off x="1458" y="2332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1    1    0    1</a:t>
              </a:r>
            </a:p>
          </p:txBody>
        </p:sp>
        <p:sp>
          <p:nvSpPr>
            <p:cNvPr id="268298" name="Rectangle 1034"/>
            <p:cNvSpPr>
              <a:spLocks noChangeArrowheads="1"/>
            </p:cNvSpPr>
            <p:nvPr/>
          </p:nvSpPr>
          <p:spPr bwMode="auto">
            <a:xfrm>
              <a:off x="624" y="2332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0    1</a:t>
              </a:r>
            </a:p>
          </p:txBody>
        </p:sp>
        <p:sp>
          <p:nvSpPr>
            <p:cNvPr id="268299" name="Rectangle 1035"/>
            <p:cNvSpPr>
              <a:spLocks noChangeArrowheads="1"/>
            </p:cNvSpPr>
            <p:nvPr/>
          </p:nvSpPr>
          <p:spPr bwMode="auto">
            <a:xfrm>
              <a:off x="1458" y="2083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1    0    1    1</a:t>
              </a:r>
            </a:p>
          </p:txBody>
        </p:sp>
        <p:sp>
          <p:nvSpPr>
            <p:cNvPr id="268300" name="Rectangle 1036"/>
            <p:cNvSpPr>
              <a:spLocks noChangeArrowheads="1"/>
            </p:cNvSpPr>
            <p:nvPr/>
          </p:nvSpPr>
          <p:spPr bwMode="auto">
            <a:xfrm>
              <a:off x="624" y="2083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1    0</a:t>
              </a:r>
            </a:p>
          </p:txBody>
        </p:sp>
        <p:sp>
          <p:nvSpPr>
            <p:cNvPr id="268301" name="Rectangle 1037"/>
            <p:cNvSpPr>
              <a:spLocks noChangeArrowheads="1"/>
            </p:cNvSpPr>
            <p:nvPr/>
          </p:nvSpPr>
          <p:spPr bwMode="auto">
            <a:xfrm>
              <a:off x="1458" y="1834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0    1    1    1</a:t>
              </a:r>
            </a:p>
          </p:txBody>
        </p:sp>
        <p:sp>
          <p:nvSpPr>
            <p:cNvPr id="268302" name="Rectangle 1038"/>
            <p:cNvSpPr>
              <a:spLocks noChangeArrowheads="1"/>
            </p:cNvSpPr>
            <p:nvPr/>
          </p:nvSpPr>
          <p:spPr bwMode="auto">
            <a:xfrm>
              <a:off x="624" y="1824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0    0</a:t>
              </a:r>
            </a:p>
          </p:txBody>
        </p:sp>
        <p:sp>
          <p:nvSpPr>
            <p:cNvPr id="268303" name="Rectangle 1039"/>
            <p:cNvSpPr>
              <a:spLocks noChangeArrowheads="1"/>
            </p:cNvSpPr>
            <p:nvPr/>
          </p:nvSpPr>
          <p:spPr bwMode="auto">
            <a:xfrm>
              <a:off x="1458" y="1585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68304" name="Rectangle 1040"/>
            <p:cNvSpPr>
              <a:spLocks noChangeArrowheads="1"/>
            </p:cNvSpPr>
            <p:nvPr/>
          </p:nvSpPr>
          <p:spPr bwMode="auto">
            <a:xfrm>
              <a:off x="624" y="1585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   </a:t>
              </a:r>
            </a:p>
          </p:txBody>
        </p:sp>
        <p:sp>
          <p:nvSpPr>
            <p:cNvPr id="268305" name="Rectangle 1041"/>
            <p:cNvSpPr>
              <a:spLocks noChangeArrowheads="1"/>
            </p:cNvSpPr>
            <p:nvPr/>
          </p:nvSpPr>
          <p:spPr bwMode="auto">
            <a:xfrm>
              <a:off x="1468" y="1547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0     </a:t>
              </a: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1     </a:t>
              </a: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2     </a:t>
              </a: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68306" name="Rectangle 1042"/>
            <p:cNvSpPr>
              <a:spLocks noChangeArrowheads="1"/>
            </p:cNvSpPr>
            <p:nvPr/>
          </p:nvSpPr>
          <p:spPr bwMode="auto">
            <a:xfrm>
              <a:off x="624" y="1584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A    B</a:t>
              </a:r>
            </a:p>
          </p:txBody>
        </p:sp>
        <p:sp>
          <p:nvSpPr>
            <p:cNvPr id="268307" name="Line 1043"/>
            <p:cNvSpPr>
              <a:spLocks noChangeShapeType="1"/>
            </p:cNvSpPr>
            <p:nvPr/>
          </p:nvSpPr>
          <p:spPr bwMode="auto">
            <a:xfrm>
              <a:off x="624" y="1336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8308" name="Line 1044"/>
            <p:cNvSpPr>
              <a:spLocks noChangeShapeType="1"/>
            </p:cNvSpPr>
            <p:nvPr/>
          </p:nvSpPr>
          <p:spPr bwMode="auto">
            <a:xfrm>
              <a:off x="624" y="1585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8309" name="Line 1045"/>
            <p:cNvSpPr>
              <a:spLocks noChangeShapeType="1"/>
            </p:cNvSpPr>
            <p:nvPr/>
          </p:nvSpPr>
          <p:spPr bwMode="auto">
            <a:xfrm>
              <a:off x="624" y="1834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8310" name="Line 1046"/>
            <p:cNvSpPr>
              <a:spLocks noChangeShapeType="1"/>
            </p:cNvSpPr>
            <p:nvPr/>
          </p:nvSpPr>
          <p:spPr bwMode="auto">
            <a:xfrm>
              <a:off x="624" y="2083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8311" name="Line 1047"/>
            <p:cNvSpPr>
              <a:spLocks noChangeShapeType="1"/>
            </p:cNvSpPr>
            <p:nvPr/>
          </p:nvSpPr>
          <p:spPr bwMode="auto">
            <a:xfrm>
              <a:off x="624" y="2332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8312" name="Line 1048"/>
            <p:cNvSpPr>
              <a:spLocks noChangeShapeType="1"/>
            </p:cNvSpPr>
            <p:nvPr/>
          </p:nvSpPr>
          <p:spPr bwMode="auto">
            <a:xfrm>
              <a:off x="624" y="2581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8313" name="Line 1049"/>
            <p:cNvSpPr>
              <a:spLocks noChangeShapeType="1"/>
            </p:cNvSpPr>
            <p:nvPr/>
          </p:nvSpPr>
          <p:spPr bwMode="auto">
            <a:xfrm>
              <a:off x="624" y="2830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8314" name="Line 1050"/>
            <p:cNvSpPr>
              <a:spLocks noChangeShapeType="1"/>
            </p:cNvSpPr>
            <p:nvPr/>
          </p:nvSpPr>
          <p:spPr bwMode="auto">
            <a:xfrm>
              <a:off x="624" y="1336"/>
              <a:ext cx="0" cy="1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8315" name="Line 1051"/>
            <p:cNvSpPr>
              <a:spLocks noChangeShapeType="1"/>
            </p:cNvSpPr>
            <p:nvPr/>
          </p:nvSpPr>
          <p:spPr bwMode="auto">
            <a:xfrm>
              <a:off x="1458" y="1336"/>
              <a:ext cx="0" cy="1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8316" name="Line 1052"/>
            <p:cNvSpPr>
              <a:spLocks noChangeShapeType="1"/>
            </p:cNvSpPr>
            <p:nvPr/>
          </p:nvSpPr>
          <p:spPr bwMode="auto">
            <a:xfrm>
              <a:off x="2529" y="1336"/>
              <a:ext cx="0" cy="1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68317" name="Object 1053"/>
            <p:cNvGraphicFramePr>
              <a:graphicFrameLocks noChangeAspect="1"/>
            </p:cNvGraphicFramePr>
            <p:nvPr/>
          </p:nvGraphicFramePr>
          <p:xfrm>
            <a:off x="526" y="1161"/>
            <a:ext cx="14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232" name="公式" r:id="rId3" imgW="139680" imgH="279000" progId="Equation.3">
                    <p:embed/>
                  </p:oleObj>
                </mc:Choice>
                <mc:Fallback>
                  <p:oleObj name="公式" r:id="rId3" imgW="139680" imgH="2790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" y="1161"/>
                          <a:ext cx="14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8318" name="Rectangle 1054"/>
            <p:cNvSpPr>
              <a:spLocks noChangeArrowheads="1"/>
            </p:cNvSpPr>
            <p:nvPr/>
          </p:nvSpPr>
          <p:spPr bwMode="auto">
            <a:xfrm>
              <a:off x="2208" y="2228"/>
              <a:ext cx="13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>
                  <a:latin typeface="+mn-ea"/>
                  <a:ea typeface="+mn-ea"/>
                </a:rPr>
                <a:t> </a:t>
              </a:r>
              <a:endParaRPr lang="en-US" altLang="zh-CN" sz="1800">
                <a:latin typeface="+mn-ea"/>
                <a:ea typeface="+mn-ea"/>
              </a:endParaRPr>
            </a:p>
          </p:txBody>
        </p:sp>
        <p:sp>
          <p:nvSpPr>
            <p:cNvPr id="268319" name="Rectangle 1055"/>
            <p:cNvSpPr>
              <a:spLocks noChangeArrowheads="1"/>
            </p:cNvSpPr>
            <p:nvPr/>
          </p:nvSpPr>
          <p:spPr bwMode="auto">
            <a:xfrm>
              <a:off x="624" y="1344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 b="1">
                  <a:latin typeface="华文新魏" pitchFamily="2" charset="-122"/>
                  <a:ea typeface="华文新魏" pitchFamily="2" charset="-122"/>
                </a:rPr>
                <a:t>输   入</a:t>
              </a:r>
            </a:p>
          </p:txBody>
        </p:sp>
        <p:sp>
          <p:nvSpPr>
            <p:cNvPr id="268320" name="Rectangle 1056"/>
            <p:cNvSpPr>
              <a:spLocks noChangeArrowheads="1"/>
            </p:cNvSpPr>
            <p:nvPr/>
          </p:nvSpPr>
          <p:spPr bwMode="auto">
            <a:xfrm>
              <a:off x="1440" y="1344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 b="1">
                  <a:latin typeface="华文新魏" pitchFamily="2" charset="-122"/>
                  <a:ea typeface="华文新魏" pitchFamily="2" charset="-122"/>
                </a:rPr>
                <a:t>输    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77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838200"/>
          </a:xfrm>
        </p:spPr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48</a:t>
            </a:r>
            <a:r>
              <a:rPr lang="zh-CN" altLang="en-US" sz="3600"/>
              <a:t>）</a:t>
            </a:r>
          </a:p>
        </p:txBody>
      </p:sp>
      <p:sp>
        <p:nvSpPr>
          <p:cNvPr id="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03D-01F1-446A-AEB9-858735ABE710}" type="slidenum">
              <a:rPr lang="en-US" altLang="zh-CN">
                <a:latin typeface="+mn-ea"/>
                <a:ea typeface="+mn-ea"/>
              </a:rPr>
              <a:pPr/>
              <a:t>60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833438" y="1986906"/>
            <a:ext cx="7923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当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ABCD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＝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0101~1111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时，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</a:rPr>
              <a:t>0~9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均为任意值，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</a:rPr>
              <a:t>0~9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表达式为 </a:t>
            </a:r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217384"/>
              </p:ext>
            </p:extLst>
          </p:nvPr>
        </p:nvGraphicFramePr>
        <p:xfrm>
          <a:off x="6108700" y="2633663"/>
          <a:ext cx="1803400" cy="376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62" name="公式" r:id="rId4" imgW="863280" imgH="1447560" progId="Equation.3">
                  <p:embed/>
                </p:oleObj>
              </mc:Choice>
              <mc:Fallback>
                <p:oleObj name="公式" r:id="rId4" imgW="863280" imgH="14475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2633663"/>
                        <a:ext cx="1803400" cy="3767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3237" name="Group 5"/>
          <p:cNvGrpSpPr>
            <a:grpSpLocks/>
          </p:cNvGrpSpPr>
          <p:nvPr/>
        </p:nvGrpSpPr>
        <p:grpSpPr bwMode="auto">
          <a:xfrm>
            <a:off x="838200" y="2286000"/>
            <a:ext cx="4184650" cy="4268788"/>
            <a:chOff x="528" y="1440"/>
            <a:chExt cx="2636" cy="2689"/>
          </a:xfrm>
        </p:grpSpPr>
        <p:grpSp>
          <p:nvGrpSpPr>
            <p:cNvPr id="223238" name="Group 6"/>
            <p:cNvGrpSpPr>
              <a:grpSpLocks/>
            </p:cNvGrpSpPr>
            <p:nvPr/>
          </p:nvGrpSpPr>
          <p:grpSpPr bwMode="auto">
            <a:xfrm>
              <a:off x="624" y="1680"/>
              <a:ext cx="2540" cy="2449"/>
              <a:chOff x="1429" y="1389"/>
              <a:chExt cx="2540" cy="2449"/>
            </a:xfrm>
          </p:grpSpPr>
          <p:sp>
            <p:nvSpPr>
              <p:cNvPr id="223239" name="Rectangle 7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0" name="Rectangle 8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1" name="Rectangle 9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2" name="Rectangle 10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3" name="Rectangle 11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4" name="Rectangle 12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5" name="Rectangle 13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6" name="Rectangle 14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7" name="Rectangle 15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8" name="Rectangle 16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9" name="Rectangle 17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50" name="Rectangle 18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51" name="Rectangle 19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52" name="Rectangle 20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53" name="Rectangle 21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54" name="Rectangle 22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55" name="Line 23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56" name="Line 24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57" name="Line 25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58" name="Line 26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59" name="Line 27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60" name="Line 28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61" name="Line 29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62" name="Line 30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63" name="Line 31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64" name="Line 32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65" name="Line 33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3266" name="Group 34"/>
            <p:cNvGrpSpPr>
              <a:grpSpLocks/>
            </p:cNvGrpSpPr>
            <p:nvPr/>
          </p:nvGrpSpPr>
          <p:grpSpPr bwMode="auto">
            <a:xfrm>
              <a:off x="528" y="1440"/>
              <a:ext cx="545" cy="742"/>
              <a:chOff x="1337" y="1162"/>
              <a:chExt cx="545" cy="742"/>
            </a:xfrm>
          </p:grpSpPr>
          <p:sp>
            <p:nvSpPr>
              <p:cNvPr id="223267" name="Text Box 35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23268" name="Text Box 36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223269" name="Text Box 37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D</a:t>
                </a:r>
              </a:p>
            </p:txBody>
          </p:sp>
          <p:sp>
            <p:nvSpPr>
              <p:cNvPr id="223270" name="Text Box 38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C</a:t>
                </a:r>
              </a:p>
            </p:txBody>
          </p:sp>
        </p:grpSp>
        <p:grpSp>
          <p:nvGrpSpPr>
            <p:cNvPr id="223271" name="Group 39"/>
            <p:cNvGrpSpPr>
              <a:grpSpLocks/>
            </p:cNvGrpSpPr>
            <p:nvPr/>
          </p:nvGrpSpPr>
          <p:grpSpPr bwMode="auto">
            <a:xfrm>
              <a:off x="1118" y="1667"/>
              <a:ext cx="1996" cy="288"/>
              <a:chOff x="1927" y="1389"/>
              <a:chExt cx="1996" cy="288"/>
            </a:xfrm>
          </p:grpSpPr>
          <p:sp>
            <p:nvSpPr>
              <p:cNvPr id="223272" name="Text Box 40"/>
              <p:cNvSpPr txBox="1">
                <a:spLocks noChangeArrowheads="1"/>
              </p:cNvSpPr>
              <p:nvPr/>
            </p:nvSpPr>
            <p:spPr bwMode="auto">
              <a:xfrm>
                <a:off x="1927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00</a:t>
                </a:r>
              </a:p>
            </p:txBody>
          </p:sp>
          <p:sp>
            <p:nvSpPr>
              <p:cNvPr id="223273" name="Text Box 41"/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11</a:t>
                </a:r>
              </a:p>
            </p:txBody>
          </p:sp>
          <p:sp>
            <p:nvSpPr>
              <p:cNvPr id="223274" name="Text Box 42"/>
              <p:cNvSpPr txBox="1">
                <a:spLocks noChangeArrowheads="1"/>
              </p:cNvSpPr>
              <p:nvPr/>
            </p:nvSpPr>
            <p:spPr bwMode="auto">
              <a:xfrm>
                <a:off x="2472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01</a:t>
                </a:r>
              </a:p>
            </p:txBody>
          </p:sp>
          <p:sp>
            <p:nvSpPr>
              <p:cNvPr id="223275" name="Text Box 43"/>
              <p:cNvSpPr txBox="1">
                <a:spLocks noChangeArrowheads="1"/>
              </p:cNvSpPr>
              <p:nvPr/>
            </p:nvSpPr>
            <p:spPr bwMode="auto">
              <a:xfrm>
                <a:off x="3560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10</a:t>
                </a:r>
              </a:p>
            </p:txBody>
          </p:sp>
        </p:grpSp>
        <p:grpSp>
          <p:nvGrpSpPr>
            <p:cNvPr id="223276" name="Group 44"/>
            <p:cNvGrpSpPr>
              <a:grpSpLocks/>
            </p:cNvGrpSpPr>
            <p:nvPr/>
          </p:nvGrpSpPr>
          <p:grpSpPr bwMode="auto">
            <a:xfrm>
              <a:off x="665" y="2150"/>
              <a:ext cx="363" cy="1830"/>
              <a:chOff x="1474" y="1872"/>
              <a:chExt cx="363" cy="1830"/>
            </a:xfrm>
          </p:grpSpPr>
          <p:sp>
            <p:nvSpPr>
              <p:cNvPr id="223277" name="Text Box 45"/>
              <p:cNvSpPr txBox="1">
                <a:spLocks noChangeArrowheads="1"/>
              </p:cNvSpPr>
              <p:nvPr/>
            </p:nvSpPr>
            <p:spPr bwMode="auto">
              <a:xfrm>
                <a:off x="1474" y="18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00</a:t>
                </a:r>
              </a:p>
            </p:txBody>
          </p:sp>
          <p:sp>
            <p:nvSpPr>
              <p:cNvPr id="223278" name="Text Box 46"/>
              <p:cNvSpPr txBox="1">
                <a:spLocks noChangeArrowheads="1"/>
              </p:cNvSpPr>
              <p:nvPr/>
            </p:nvSpPr>
            <p:spPr bwMode="auto">
              <a:xfrm>
                <a:off x="1474" y="29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11</a:t>
                </a:r>
              </a:p>
            </p:txBody>
          </p:sp>
          <p:sp>
            <p:nvSpPr>
              <p:cNvPr id="223279" name="Text Box 47"/>
              <p:cNvSpPr txBox="1">
                <a:spLocks noChangeArrowheads="1"/>
              </p:cNvSpPr>
              <p:nvPr/>
            </p:nvSpPr>
            <p:spPr bwMode="auto">
              <a:xfrm>
                <a:off x="1474" y="237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01</a:t>
                </a:r>
              </a:p>
            </p:txBody>
          </p:sp>
          <p:sp>
            <p:nvSpPr>
              <p:cNvPr id="223280" name="Text Box 48"/>
              <p:cNvSpPr txBox="1">
                <a:spLocks noChangeArrowheads="1"/>
              </p:cNvSpPr>
              <p:nvPr/>
            </p:nvSpPr>
            <p:spPr bwMode="auto">
              <a:xfrm>
                <a:off x="1474" y="34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10</a:t>
                </a:r>
              </a:p>
            </p:txBody>
          </p:sp>
        </p:grpSp>
        <p:sp>
          <p:nvSpPr>
            <p:cNvPr id="223281" name="Rectangle 49"/>
            <p:cNvSpPr>
              <a:spLocks noChangeArrowheads="1"/>
            </p:cNvSpPr>
            <p:nvPr/>
          </p:nvSpPr>
          <p:spPr bwMode="auto">
            <a:xfrm>
              <a:off x="1056" y="2111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82" name="Rectangle 50"/>
            <p:cNvSpPr>
              <a:spLocks noChangeArrowheads="1"/>
            </p:cNvSpPr>
            <p:nvPr/>
          </p:nvSpPr>
          <p:spPr bwMode="auto">
            <a:xfrm>
              <a:off x="1686" y="3192"/>
              <a:ext cx="2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+mn-ea"/>
                  <a:ea typeface="+mn-ea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23283" name="Rectangle 51"/>
            <p:cNvSpPr>
              <a:spLocks noChangeArrowheads="1"/>
            </p:cNvSpPr>
            <p:nvPr/>
          </p:nvSpPr>
          <p:spPr bwMode="auto">
            <a:xfrm>
              <a:off x="1142" y="3163"/>
              <a:ext cx="2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+mn-ea"/>
                  <a:ea typeface="+mn-ea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23284" name="Rectangle 52"/>
            <p:cNvSpPr>
              <a:spLocks noChangeArrowheads="1"/>
            </p:cNvSpPr>
            <p:nvPr/>
          </p:nvSpPr>
          <p:spPr bwMode="auto">
            <a:xfrm>
              <a:off x="2207" y="3192"/>
              <a:ext cx="2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+mn-ea"/>
                  <a:ea typeface="+mn-ea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23285" name="Rectangle 53"/>
            <p:cNvSpPr>
              <a:spLocks noChangeArrowheads="1"/>
            </p:cNvSpPr>
            <p:nvPr/>
          </p:nvSpPr>
          <p:spPr bwMode="auto">
            <a:xfrm>
              <a:off x="2751" y="3192"/>
              <a:ext cx="2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+mn-ea"/>
                  <a:ea typeface="+mn-ea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23286" name="Rectangle 54"/>
            <p:cNvSpPr>
              <a:spLocks noChangeArrowheads="1"/>
            </p:cNvSpPr>
            <p:nvPr/>
          </p:nvSpPr>
          <p:spPr bwMode="auto">
            <a:xfrm>
              <a:off x="2252" y="3691"/>
              <a:ext cx="2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+mn-ea"/>
                  <a:ea typeface="+mn-ea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23287" name="Rectangle 55"/>
            <p:cNvSpPr>
              <a:spLocks noChangeArrowheads="1"/>
            </p:cNvSpPr>
            <p:nvPr/>
          </p:nvSpPr>
          <p:spPr bwMode="auto">
            <a:xfrm>
              <a:off x="2775" y="3691"/>
              <a:ext cx="2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+mn-ea"/>
                  <a:ea typeface="+mn-ea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23288" name="Rectangle 56"/>
            <p:cNvSpPr>
              <a:spLocks noChangeArrowheads="1"/>
            </p:cNvSpPr>
            <p:nvPr/>
          </p:nvSpPr>
          <p:spPr bwMode="auto">
            <a:xfrm>
              <a:off x="1584" y="2111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1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89" name="Rectangle 57"/>
            <p:cNvSpPr>
              <a:spLocks noChangeArrowheads="1"/>
            </p:cNvSpPr>
            <p:nvPr/>
          </p:nvSpPr>
          <p:spPr bwMode="auto">
            <a:xfrm>
              <a:off x="2112" y="2111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90" name="Rectangle 58"/>
            <p:cNvSpPr>
              <a:spLocks noChangeArrowheads="1"/>
            </p:cNvSpPr>
            <p:nvPr/>
          </p:nvSpPr>
          <p:spPr bwMode="auto">
            <a:xfrm>
              <a:off x="2640" y="2111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2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91" name="Rectangle 59"/>
            <p:cNvSpPr>
              <a:spLocks noChangeArrowheads="1"/>
            </p:cNvSpPr>
            <p:nvPr/>
          </p:nvSpPr>
          <p:spPr bwMode="auto">
            <a:xfrm>
              <a:off x="1056" y="2639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4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92" name="Rectangle 60"/>
            <p:cNvSpPr>
              <a:spLocks noChangeArrowheads="1"/>
            </p:cNvSpPr>
            <p:nvPr/>
          </p:nvSpPr>
          <p:spPr bwMode="auto">
            <a:xfrm>
              <a:off x="1584" y="2639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5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93" name="Rectangle 61"/>
            <p:cNvSpPr>
              <a:spLocks noChangeArrowheads="1"/>
            </p:cNvSpPr>
            <p:nvPr/>
          </p:nvSpPr>
          <p:spPr bwMode="auto">
            <a:xfrm>
              <a:off x="2112" y="2639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7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94" name="Rectangle 62"/>
            <p:cNvSpPr>
              <a:spLocks noChangeArrowheads="1"/>
            </p:cNvSpPr>
            <p:nvPr/>
          </p:nvSpPr>
          <p:spPr bwMode="auto">
            <a:xfrm>
              <a:off x="2640" y="2639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6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95" name="Rectangle 63"/>
            <p:cNvSpPr>
              <a:spLocks noChangeArrowheads="1"/>
            </p:cNvSpPr>
            <p:nvPr/>
          </p:nvSpPr>
          <p:spPr bwMode="auto">
            <a:xfrm>
              <a:off x="1056" y="3695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8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96" name="Rectangle 64"/>
            <p:cNvSpPr>
              <a:spLocks noChangeArrowheads="1"/>
            </p:cNvSpPr>
            <p:nvPr/>
          </p:nvSpPr>
          <p:spPr bwMode="auto">
            <a:xfrm>
              <a:off x="1584" y="3695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9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223297" name="Rectangle 65"/>
          <p:cNvSpPr>
            <a:spLocks noChangeArrowheads="1"/>
          </p:cNvSpPr>
          <p:nvPr/>
        </p:nvSpPr>
        <p:spPr bwMode="auto">
          <a:xfrm>
            <a:off x="533400" y="12954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不完全译码的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译码器逻辑化简</a:t>
            </a:r>
          </a:p>
        </p:txBody>
      </p:sp>
    </p:spTree>
    <p:extLst>
      <p:ext uri="{BB962C8B-B14F-4D97-AF65-F5344CB8AC3E}">
        <p14:creationId xmlns:p14="http://schemas.microsoft.com/office/powerpoint/2010/main" val="10563589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304800"/>
            <a:ext cx="8085138" cy="644525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49</a:t>
            </a:r>
            <a:r>
              <a:rPr lang="zh-CN" altLang="en-US" sz="3600"/>
              <a:t>）</a:t>
            </a: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864B-07D8-4F15-A02B-675ED6D47A55}" type="slidenum">
              <a:rPr lang="en-US" altLang="zh-CN"/>
              <a:pPr/>
              <a:t>61</a:t>
            </a:fld>
            <a:endParaRPr lang="en-US" altLang="zh-CN"/>
          </a:p>
        </p:txBody>
      </p:sp>
      <p:graphicFrame>
        <p:nvGraphicFramePr>
          <p:cNvPr id="225283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7274025"/>
              </p:ext>
            </p:extLst>
          </p:nvPr>
        </p:nvGraphicFramePr>
        <p:xfrm>
          <a:off x="4569296" y="2025352"/>
          <a:ext cx="2667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64" name="Image" r:id="rId3" imgW="6142041" imgH="10530612" progId="">
                  <p:embed/>
                </p:oleObj>
              </mc:Choice>
              <mc:Fallback>
                <p:oleObj name="Image" r:id="rId3" imgW="6142041" imgH="10530612" progId="">
                  <p:embed/>
                  <p:pic>
                    <p:nvPicPr>
                      <p:cNvPr id="0" name="Picture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9296" y="2025352"/>
                        <a:ext cx="26670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77206"/>
              </p:ext>
            </p:extLst>
          </p:nvPr>
        </p:nvGraphicFramePr>
        <p:xfrm>
          <a:off x="1652339" y="2533352"/>
          <a:ext cx="2328863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65" name="公式" r:id="rId5" imgW="863280" imgH="1447560" progId="Equation.3">
                  <p:embed/>
                </p:oleObj>
              </mc:Choice>
              <mc:Fallback>
                <p:oleObj name="公式" r:id="rId5" imgW="863280" imgH="144756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339" y="2533352"/>
                        <a:ext cx="2328863" cy="376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33400" y="12954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不完全译码的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译码器逻辑图</a:t>
            </a:r>
          </a:p>
        </p:txBody>
      </p:sp>
    </p:spTree>
    <p:extLst>
      <p:ext uri="{BB962C8B-B14F-4D97-AF65-F5344CB8AC3E}">
        <p14:creationId xmlns:p14="http://schemas.microsoft.com/office/powerpoint/2010/main" val="35183568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50</a:t>
            </a:r>
            <a:r>
              <a:rPr lang="zh-CN" altLang="en-US" sz="3600"/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930B-177F-4BF9-ADB1-69DF694EEF55}" type="slidenum">
              <a:rPr lang="en-US" altLang="zh-CN"/>
              <a:pPr/>
              <a:t>62</a:t>
            </a:fld>
            <a:endParaRPr lang="en-US" altLang="zh-CN"/>
          </a:p>
        </p:txBody>
      </p:sp>
      <p:graphicFrame>
        <p:nvGraphicFramePr>
          <p:cNvPr id="226308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40610632"/>
              </p:ext>
            </p:extLst>
          </p:nvPr>
        </p:nvGraphicFramePr>
        <p:xfrm>
          <a:off x="5783932" y="3225800"/>
          <a:ext cx="2172444" cy="2518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88" name="公式" r:id="rId3" imgW="876240" imgH="1015920" progId="Equation.3">
                  <p:embed/>
                </p:oleObj>
              </mc:Choice>
              <mc:Fallback>
                <p:oleObj name="公式" r:id="rId3" imgW="876240" imgH="1015920" progId="Equation.3">
                  <p:embed/>
                  <p:pic>
                    <p:nvPicPr>
                      <p:cNvPr id="0" name="Picture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932" y="3225800"/>
                        <a:ext cx="2172444" cy="2518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762000" y="1748264"/>
            <a:ext cx="72571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当输入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ABCD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出现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0101~1111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时，译码器输出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</a:rPr>
              <a:t>0~9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均为</a:t>
            </a:r>
          </a:p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“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</a:rPr>
              <a:t>0~9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表达式为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aphicFrame>
        <p:nvGraphicFramePr>
          <p:cNvPr id="226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72456"/>
              </p:ext>
            </p:extLst>
          </p:nvPr>
        </p:nvGraphicFramePr>
        <p:xfrm>
          <a:off x="2047850" y="2590800"/>
          <a:ext cx="34464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89" name="Image" r:id="rId5" imgW="7738776" imgH="9237551" progId="">
                  <p:embed/>
                </p:oleObj>
              </mc:Choice>
              <mc:Fallback>
                <p:oleObj name="Image" r:id="rId5" imgW="7738776" imgH="9237551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50" y="2590800"/>
                        <a:ext cx="344646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533400" y="12954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完全译码的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1452954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51</a:t>
            </a:r>
            <a:r>
              <a:rPr lang="zh-CN" altLang="en-US" sz="3600"/>
              <a:t>）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9738-4B5F-4B30-A726-D4A903218EAF}" type="slidenum">
              <a:rPr lang="en-US" altLang="zh-CN"/>
              <a:pPr/>
              <a:t>63</a:t>
            </a:fld>
            <a:endParaRPr lang="en-US" altLang="zh-CN"/>
          </a:p>
        </p:txBody>
      </p:sp>
      <p:graphicFrame>
        <p:nvGraphicFramePr>
          <p:cNvPr id="227332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783749"/>
              </p:ext>
            </p:extLst>
          </p:nvPr>
        </p:nvGraphicFramePr>
        <p:xfrm>
          <a:off x="1406525" y="2198688"/>
          <a:ext cx="2646363" cy="306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12" name="公式" r:id="rId3" imgW="876240" imgH="1015920" progId="Equation.3">
                  <p:embed/>
                </p:oleObj>
              </mc:Choice>
              <mc:Fallback>
                <p:oleObj name="公式" r:id="rId3" imgW="876240" imgH="1015920" progId="Equation.3">
                  <p:embed/>
                  <p:pic>
                    <p:nvPicPr>
                      <p:cNvPr id="0" name="Picture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2198688"/>
                        <a:ext cx="2646363" cy="306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5562600" y="2133600"/>
          <a:ext cx="2446338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13" name="Image" r:id="rId5" imgW="6778776" imgH="12372245" progId="">
                  <p:embed/>
                </p:oleObj>
              </mc:Choice>
              <mc:Fallback>
                <p:oleObj name="Image" r:id="rId5" imgW="6778776" imgH="12372245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2446338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533400" y="12954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完全译码的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译码器逻辑图</a:t>
            </a:r>
          </a:p>
        </p:txBody>
      </p:sp>
    </p:spTree>
    <p:extLst>
      <p:ext uri="{BB962C8B-B14F-4D97-AF65-F5344CB8AC3E}">
        <p14:creationId xmlns:p14="http://schemas.microsoft.com/office/powerpoint/2010/main" val="3495084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52</a:t>
            </a:r>
            <a:r>
              <a:rPr lang="zh-CN" altLang="en-US" sz="36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6DEE-9B6E-4AFD-AF44-464E3207E4D5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28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译码器的功能分类：</a:t>
            </a:r>
            <a:endParaRPr lang="zh-CN" altLang="en-US" sz="2400" dirty="0">
              <a:effectLst/>
              <a:latin typeface="Arial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</a:rPr>
              <a:t>变量译码器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</a:rPr>
              <a:t>码制译码器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solidFill>
                  <a:srgbClr val="CC00FF"/>
                </a:solidFill>
                <a:effectLst/>
              </a:rPr>
              <a:t>显示译码器</a:t>
            </a:r>
            <a:r>
              <a:rPr lang="zh-CN" altLang="en-US" b="1" dirty="0">
                <a:effectLst/>
              </a:rPr>
              <a:t>：控制数码管显示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54032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53</a:t>
            </a:r>
            <a:r>
              <a:rPr lang="zh-CN" altLang="en-US" sz="3600"/>
              <a:t>）</a:t>
            </a:r>
            <a:endParaRPr lang="zh-CN" altLang="en-US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75EC-9C59-46C9-9427-7CDEE0303A85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30515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246063" y="1447800"/>
            <a:ext cx="7924800" cy="4648200"/>
          </a:xfrm>
        </p:spPr>
        <p:txBody>
          <a:bodyPr/>
          <a:lstStyle/>
          <a:p>
            <a:r>
              <a:rPr lang="zh-CN" altLang="en-US" dirty="0"/>
              <a:t>显示译码器</a:t>
            </a:r>
          </a:p>
          <a:p>
            <a:pPr lvl="1"/>
            <a:r>
              <a:rPr lang="zh-CN" altLang="en-US" sz="2800" dirty="0"/>
              <a:t>一个七段数码管有</a:t>
            </a:r>
            <a:r>
              <a:rPr lang="en-US" altLang="zh-CN" sz="2800" dirty="0"/>
              <a:t>7</a:t>
            </a:r>
            <a:r>
              <a:rPr lang="zh-CN" altLang="en-US" sz="2800" dirty="0"/>
              <a:t>个控制端输入</a:t>
            </a:r>
            <a:r>
              <a:rPr lang="en-US" altLang="zh-CN" sz="2800" dirty="0"/>
              <a:t>a</a:t>
            </a:r>
            <a:r>
              <a:rPr lang="zh-CN" altLang="en-US" sz="2800" dirty="0"/>
              <a:t>～</a:t>
            </a:r>
            <a:r>
              <a:rPr lang="en-US" altLang="zh-CN" sz="2800" dirty="0"/>
              <a:t>g</a:t>
            </a:r>
            <a:r>
              <a:rPr lang="zh-CN" altLang="en-US" sz="2800" dirty="0"/>
              <a:t>，分别对应与数码管的</a:t>
            </a:r>
            <a:r>
              <a:rPr lang="en-US" altLang="zh-CN" sz="2800" dirty="0"/>
              <a:t>7</a:t>
            </a:r>
            <a:r>
              <a:rPr lang="zh-CN" altLang="en-US" sz="2800" dirty="0"/>
              <a:t>段。有些数码管是</a:t>
            </a:r>
            <a:r>
              <a:rPr lang="en-US" altLang="zh-CN" sz="2800" dirty="0"/>
              <a:t>8</a:t>
            </a:r>
            <a:r>
              <a:rPr lang="zh-CN" altLang="en-US" sz="2800" dirty="0"/>
              <a:t>个输入，在右下方有一个小数点。</a:t>
            </a:r>
          </a:p>
        </p:txBody>
      </p:sp>
      <p:grpSp>
        <p:nvGrpSpPr>
          <p:cNvPr id="305205" name="Group 53"/>
          <p:cNvGrpSpPr>
            <a:grpSpLocks/>
          </p:cNvGrpSpPr>
          <p:nvPr/>
        </p:nvGrpSpPr>
        <p:grpSpPr bwMode="auto">
          <a:xfrm>
            <a:off x="5715000" y="3200400"/>
            <a:ext cx="2438400" cy="3429000"/>
            <a:chOff x="4128" y="2064"/>
            <a:chExt cx="1536" cy="2160"/>
          </a:xfrm>
        </p:grpSpPr>
        <p:sp>
          <p:nvSpPr>
            <p:cNvPr id="305159" name="Rectangle 7"/>
            <p:cNvSpPr>
              <a:spLocks noChangeArrowheads="1"/>
            </p:cNvSpPr>
            <p:nvPr/>
          </p:nvSpPr>
          <p:spPr bwMode="auto">
            <a:xfrm>
              <a:off x="4128" y="2064"/>
              <a:ext cx="1536" cy="2160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5199" name="Group 47"/>
            <p:cNvGrpSpPr>
              <a:grpSpLocks/>
            </p:cNvGrpSpPr>
            <p:nvPr/>
          </p:nvGrpSpPr>
          <p:grpSpPr bwMode="auto">
            <a:xfrm>
              <a:off x="4608" y="2496"/>
              <a:ext cx="672" cy="1200"/>
              <a:chOff x="4560" y="2304"/>
              <a:chExt cx="672" cy="1200"/>
            </a:xfrm>
          </p:grpSpPr>
          <p:sp>
            <p:nvSpPr>
              <p:cNvPr id="305176" name="Line 24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576" cy="0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77" name="Line 25"/>
              <p:cNvSpPr>
                <a:spLocks noChangeShapeType="1"/>
              </p:cNvSpPr>
              <p:nvPr/>
            </p:nvSpPr>
            <p:spPr bwMode="auto">
              <a:xfrm>
                <a:off x="4608" y="2880"/>
                <a:ext cx="576" cy="0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78" name="Line 26"/>
              <p:cNvSpPr>
                <a:spLocks noChangeShapeType="1"/>
              </p:cNvSpPr>
              <p:nvPr/>
            </p:nvSpPr>
            <p:spPr bwMode="auto">
              <a:xfrm>
                <a:off x="4608" y="3504"/>
                <a:ext cx="576" cy="0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0" name="Line 28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576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1" name="Line 29"/>
              <p:cNvSpPr>
                <a:spLocks noChangeShapeType="1"/>
              </p:cNvSpPr>
              <p:nvPr/>
            </p:nvSpPr>
            <p:spPr bwMode="auto">
              <a:xfrm>
                <a:off x="5232" y="2304"/>
                <a:ext cx="0" cy="576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2" name="Line 30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576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3" name="Line 31"/>
              <p:cNvSpPr>
                <a:spLocks noChangeShapeType="1"/>
              </p:cNvSpPr>
              <p:nvPr/>
            </p:nvSpPr>
            <p:spPr bwMode="auto">
              <a:xfrm>
                <a:off x="5232" y="2928"/>
                <a:ext cx="0" cy="576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5185" name="Text Box 33"/>
          <p:cNvSpPr txBox="1">
            <a:spLocks noChangeArrowheads="1"/>
          </p:cNvSpPr>
          <p:nvPr/>
        </p:nvSpPr>
        <p:spPr bwMode="auto">
          <a:xfrm>
            <a:off x="6705600" y="32004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5186" name="Text Box 34"/>
          <p:cNvSpPr txBox="1">
            <a:spLocks noChangeArrowheads="1"/>
          </p:cNvSpPr>
          <p:nvPr/>
        </p:nvSpPr>
        <p:spPr bwMode="auto">
          <a:xfrm>
            <a:off x="7620000" y="40386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05187" name="Text Box 35"/>
          <p:cNvSpPr txBox="1">
            <a:spLocks noChangeArrowheads="1"/>
          </p:cNvSpPr>
          <p:nvPr/>
        </p:nvSpPr>
        <p:spPr bwMode="auto">
          <a:xfrm>
            <a:off x="7620000" y="4876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05188" name="Text Box 36"/>
          <p:cNvSpPr txBox="1">
            <a:spLocks noChangeArrowheads="1"/>
          </p:cNvSpPr>
          <p:nvPr/>
        </p:nvSpPr>
        <p:spPr bwMode="auto">
          <a:xfrm>
            <a:off x="6858000" y="5973763"/>
            <a:ext cx="45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305189" name="Text Box 37"/>
          <p:cNvSpPr txBox="1">
            <a:spLocks noChangeArrowheads="1"/>
          </p:cNvSpPr>
          <p:nvPr/>
        </p:nvSpPr>
        <p:spPr bwMode="auto">
          <a:xfrm>
            <a:off x="5867400" y="49530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305190" name="Text Box 38"/>
          <p:cNvSpPr txBox="1">
            <a:spLocks noChangeArrowheads="1"/>
          </p:cNvSpPr>
          <p:nvPr/>
        </p:nvSpPr>
        <p:spPr bwMode="auto">
          <a:xfrm>
            <a:off x="5867400" y="40386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05191" name="Text Box 39"/>
          <p:cNvSpPr txBox="1">
            <a:spLocks noChangeArrowheads="1"/>
          </p:cNvSpPr>
          <p:nvPr/>
        </p:nvSpPr>
        <p:spPr bwMode="auto">
          <a:xfrm>
            <a:off x="6781800" y="4144963"/>
            <a:ext cx="45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FF00"/>
                </a:solidFill>
              </a:rPr>
              <a:t>g</a:t>
            </a:r>
          </a:p>
        </p:txBody>
      </p:sp>
      <p:grpSp>
        <p:nvGrpSpPr>
          <p:cNvPr id="305202" name="Group 50"/>
          <p:cNvGrpSpPr>
            <a:grpSpLocks/>
          </p:cNvGrpSpPr>
          <p:nvPr/>
        </p:nvGrpSpPr>
        <p:grpSpPr bwMode="auto">
          <a:xfrm>
            <a:off x="4648200" y="3657600"/>
            <a:ext cx="1066800" cy="2647950"/>
            <a:chOff x="3456" y="2160"/>
            <a:chExt cx="672" cy="1668"/>
          </a:xfrm>
        </p:grpSpPr>
        <p:grpSp>
          <p:nvGrpSpPr>
            <p:cNvPr id="305200" name="Group 48"/>
            <p:cNvGrpSpPr>
              <a:grpSpLocks/>
            </p:cNvGrpSpPr>
            <p:nvPr/>
          </p:nvGrpSpPr>
          <p:grpSpPr bwMode="auto">
            <a:xfrm>
              <a:off x="3648" y="2304"/>
              <a:ext cx="480" cy="1440"/>
              <a:chOff x="3648" y="2304"/>
              <a:chExt cx="480" cy="1440"/>
            </a:xfrm>
          </p:grpSpPr>
          <p:sp>
            <p:nvSpPr>
              <p:cNvPr id="305192" name="Line 40"/>
              <p:cNvSpPr>
                <a:spLocks noChangeShapeType="1"/>
              </p:cNvSpPr>
              <p:nvPr/>
            </p:nvSpPr>
            <p:spPr bwMode="auto">
              <a:xfrm>
                <a:off x="3648" y="230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93" name="Line 41"/>
              <p:cNvSpPr>
                <a:spLocks noChangeShapeType="1"/>
              </p:cNvSpPr>
              <p:nvPr/>
            </p:nvSpPr>
            <p:spPr bwMode="auto">
              <a:xfrm>
                <a:off x="3648" y="254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94" name="Line 42"/>
              <p:cNvSpPr>
                <a:spLocks noChangeShapeType="1"/>
              </p:cNvSpPr>
              <p:nvPr/>
            </p:nvSpPr>
            <p:spPr bwMode="auto">
              <a:xfrm>
                <a:off x="3648" y="27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95" name="Line 43"/>
              <p:cNvSpPr>
                <a:spLocks noChangeShapeType="1"/>
              </p:cNvSpPr>
              <p:nvPr/>
            </p:nvSpPr>
            <p:spPr bwMode="auto">
              <a:xfrm>
                <a:off x="3648" y="302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96" name="Line 44"/>
              <p:cNvSpPr>
                <a:spLocks noChangeShapeType="1"/>
              </p:cNvSpPr>
              <p:nvPr/>
            </p:nvSpPr>
            <p:spPr bwMode="auto">
              <a:xfrm>
                <a:off x="3648" y="32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97" name="Line 45"/>
              <p:cNvSpPr>
                <a:spLocks noChangeShapeType="1"/>
              </p:cNvSpPr>
              <p:nvPr/>
            </p:nvSpPr>
            <p:spPr bwMode="auto">
              <a:xfrm>
                <a:off x="3648" y="350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98" name="Line 46"/>
              <p:cNvSpPr>
                <a:spLocks noChangeShapeType="1"/>
              </p:cNvSpPr>
              <p:nvPr/>
            </p:nvSpPr>
            <p:spPr bwMode="auto">
              <a:xfrm>
                <a:off x="3648" y="374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5201" name="Text Box 49"/>
            <p:cNvSpPr txBox="1">
              <a:spLocks noChangeArrowheads="1"/>
            </p:cNvSpPr>
            <p:nvPr/>
          </p:nvSpPr>
          <p:spPr bwMode="auto">
            <a:xfrm>
              <a:off x="3456" y="2160"/>
              <a:ext cx="336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/>
                <a:t>a</a:t>
              </a:r>
            </a:p>
            <a:p>
              <a:r>
                <a:rPr lang="en-US" altLang="zh-CN" sz="2400"/>
                <a:t>b</a:t>
              </a:r>
            </a:p>
            <a:p>
              <a:r>
                <a:rPr lang="en-US" altLang="zh-CN" sz="2400"/>
                <a:t>c</a:t>
              </a:r>
            </a:p>
            <a:p>
              <a:r>
                <a:rPr lang="en-US" altLang="zh-CN" sz="2400"/>
                <a:t>d</a:t>
              </a:r>
            </a:p>
            <a:p>
              <a:r>
                <a:rPr lang="en-US" altLang="zh-CN" sz="2400"/>
                <a:t>e</a:t>
              </a:r>
            </a:p>
            <a:p>
              <a:r>
                <a:rPr lang="en-US" altLang="zh-CN" sz="2400"/>
                <a:t>f</a:t>
              </a:r>
            </a:p>
            <a:p>
              <a:r>
                <a:rPr lang="en-US" altLang="zh-CN" sz="240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4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5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5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5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5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5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5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5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5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85" grpId="0" autoUpdateAnimBg="0"/>
      <p:bldP spid="305186" grpId="0" autoUpdateAnimBg="0"/>
      <p:bldP spid="305187" grpId="0" autoUpdateAnimBg="0"/>
      <p:bldP spid="305188" grpId="0" autoUpdateAnimBg="0"/>
      <p:bldP spid="305189" grpId="0" autoUpdateAnimBg="0"/>
      <p:bldP spid="305190" grpId="0" autoUpdateAnimBg="0"/>
      <p:bldP spid="305191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3.3.1  </a:t>
            </a:r>
            <a:r>
              <a:rPr lang="zh-CN" altLang="en-US" sz="3600" dirty="0"/>
              <a:t>译码器（</a:t>
            </a:r>
            <a:r>
              <a:rPr lang="en-US" altLang="zh-CN" sz="3600" dirty="0"/>
              <a:t>54</a:t>
            </a:r>
            <a:r>
              <a:rPr lang="zh-CN" altLang="en-US" sz="3600" dirty="0"/>
              <a:t>）</a:t>
            </a:r>
            <a:endParaRPr lang="zh-CN" altLang="en-US" dirty="0"/>
          </a:p>
        </p:txBody>
      </p:sp>
      <p:sp>
        <p:nvSpPr>
          <p:cNvPr id="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5790-D253-4040-B268-E39DEC502C95}" type="slidenum">
              <a:rPr lang="en-US" altLang="zh-CN">
                <a:latin typeface="+mn-ea"/>
                <a:ea typeface="+mn-ea"/>
              </a:rPr>
              <a:pPr/>
              <a:t>66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08228" name="Rectangle 4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+mn-ea"/>
              </a:rPr>
              <a:t>显示译码器</a:t>
            </a:r>
          </a:p>
        </p:txBody>
      </p:sp>
      <p:sp>
        <p:nvSpPr>
          <p:cNvPr id="308276" name="Rectangle 52"/>
          <p:cNvSpPr>
            <a:spLocks noChangeArrowheads="1"/>
          </p:cNvSpPr>
          <p:nvPr/>
        </p:nvSpPr>
        <p:spPr bwMode="auto">
          <a:xfrm>
            <a:off x="228600" y="2179712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七段数码管分为共阳极显示和共阴极显示两种</a:t>
            </a:r>
          </a:p>
        </p:txBody>
      </p:sp>
      <p:sp>
        <p:nvSpPr>
          <p:cNvPr id="308283" name="Rectangle 59"/>
          <p:cNvSpPr>
            <a:spLocks noChangeArrowheads="1"/>
          </p:cNvSpPr>
          <p:nvPr/>
        </p:nvSpPr>
        <p:spPr bwMode="auto">
          <a:xfrm>
            <a:off x="228600" y="2612402"/>
            <a:ext cx="3581400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90500" indent="-1905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一般来说，共阳极显示的数码管有一个管脚为“低”，则对应的段点亮，为“高”则灭。</a:t>
            </a:r>
          </a:p>
          <a:p>
            <a:pPr marL="190500" indent="-1905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共阴极显示的数码管有一个管脚为“高”，则对应的段点亮，为“低”则灭。</a:t>
            </a:r>
          </a:p>
        </p:txBody>
      </p:sp>
      <p:grpSp>
        <p:nvGrpSpPr>
          <p:cNvPr id="308288" name="Group 64"/>
          <p:cNvGrpSpPr>
            <a:grpSpLocks/>
          </p:cNvGrpSpPr>
          <p:nvPr/>
        </p:nvGrpSpPr>
        <p:grpSpPr bwMode="auto">
          <a:xfrm>
            <a:off x="3810000" y="2600325"/>
            <a:ext cx="2667000" cy="3876675"/>
            <a:chOff x="2400" y="1638"/>
            <a:chExt cx="1680" cy="2442"/>
          </a:xfrm>
        </p:grpSpPr>
        <p:grpSp>
          <p:nvGrpSpPr>
            <p:cNvPr id="308281" name="Group 57"/>
            <p:cNvGrpSpPr>
              <a:grpSpLocks/>
            </p:cNvGrpSpPr>
            <p:nvPr/>
          </p:nvGrpSpPr>
          <p:grpSpPr bwMode="auto">
            <a:xfrm>
              <a:off x="2400" y="1638"/>
              <a:ext cx="1680" cy="2065"/>
              <a:chOff x="1632" y="1686"/>
              <a:chExt cx="1680" cy="2065"/>
            </a:xfrm>
          </p:grpSpPr>
          <p:grpSp>
            <p:nvGrpSpPr>
              <p:cNvPr id="308229" name="Group 5"/>
              <p:cNvGrpSpPr>
                <a:grpSpLocks/>
              </p:cNvGrpSpPr>
              <p:nvPr/>
            </p:nvGrpSpPr>
            <p:grpSpPr bwMode="auto">
              <a:xfrm>
                <a:off x="2304" y="2064"/>
                <a:ext cx="768" cy="1680"/>
                <a:chOff x="4128" y="2064"/>
                <a:chExt cx="1536" cy="2160"/>
              </a:xfrm>
            </p:grpSpPr>
            <p:sp>
              <p:nvSpPr>
                <p:cNvPr id="308230" name="Rectangle 6"/>
                <p:cNvSpPr>
                  <a:spLocks noChangeArrowheads="1"/>
                </p:cNvSpPr>
                <p:nvPr/>
              </p:nvSpPr>
              <p:spPr bwMode="auto">
                <a:xfrm>
                  <a:off x="4128" y="2064"/>
                  <a:ext cx="1536" cy="2160"/>
                </a:xfrm>
                <a:prstGeom prst="rect">
                  <a:avLst/>
                </a:prstGeom>
                <a:solidFill>
                  <a:srgbClr val="3333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grpSp>
              <p:nvGrpSpPr>
                <p:cNvPr id="308231" name="Group 7"/>
                <p:cNvGrpSpPr>
                  <a:grpSpLocks/>
                </p:cNvGrpSpPr>
                <p:nvPr/>
              </p:nvGrpSpPr>
              <p:grpSpPr bwMode="auto">
                <a:xfrm>
                  <a:off x="4608" y="2496"/>
                  <a:ext cx="672" cy="1200"/>
                  <a:chOff x="4560" y="2304"/>
                  <a:chExt cx="672" cy="1200"/>
                </a:xfrm>
              </p:grpSpPr>
              <p:sp>
                <p:nvSpPr>
                  <p:cNvPr id="30823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304"/>
                    <a:ext cx="576" cy="0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3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880"/>
                    <a:ext cx="576" cy="0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3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504"/>
                    <a:ext cx="576" cy="0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3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304"/>
                    <a:ext cx="0" cy="576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3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2304"/>
                    <a:ext cx="0" cy="576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3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928"/>
                    <a:ext cx="0" cy="576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3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2928"/>
                    <a:ext cx="0" cy="576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</p:grpSp>
          </p:grpSp>
          <p:grpSp>
            <p:nvGrpSpPr>
              <p:cNvPr id="308246" name="Group 22"/>
              <p:cNvGrpSpPr>
                <a:grpSpLocks/>
              </p:cNvGrpSpPr>
              <p:nvPr/>
            </p:nvGrpSpPr>
            <p:grpSpPr bwMode="auto">
              <a:xfrm>
                <a:off x="1632" y="2064"/>
                <a:ext cx="672" cy="1687"/>
                <a:chOff x="3456" y="2160"/>
                <a:chExt cx="672" cy="1687"/>
              </a:xfrm>
            </p:grpSpPr>
            <p:grpSp>
              <p:nvGrpSpPr>
                <p:cNvPr id="308247" name="Group 23"/>
                <p:cNvGrpSpPr>
                  <a:grpSpLocks/>
                </p:cNvGrpSpPr>
                <p:nvPr/>
              </p:nvGrpSpPr>
              <p:grpSpPr bwMode="auto">
                <a:xfrm>
                  <a:off x="3648" y="2304"/>
                  <a:ext cx="480" cy="1440"/>
                  <a:chOff x="3648" y="2304"/>
                  <a:chExt cx="480" cy="1440"/>
                </a:xfrm>
              </p:grpSpPr>
              <p:sp>
                <p:nvSpPr>
                  <p:cNvPr id="30824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30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4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54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5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78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02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5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6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5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50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5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74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</p:grpSp>
            <p:sp>
              <p:nvSpPr>
                <p:cNvPr id="30825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456" y="2160"/>
                  <a:ext cx="336" cy="16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a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b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c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d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e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f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g</a:t>
                  </a:r>
                </a:p>
              </p:txBody>
            </p:sp>
          </p:grpSp>
          <p:sp>
            <p:nvSpPr>
              <p:cNvPr id="308277" name="Line 53"/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08278" name="Text Box 54"/>
              <p:cNvSpPr txBox="1">
                <a:spLocks noChangeArrowheads="1"/>
              </p:cNvSpPr>
              <p:nvPr/>
            </p:nvSpPr>
            <p:spPr bwMode="auto">
              <a:xfrm>
                <a:off x="2688" y="1686"/>
                <a:ext cx="6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 err="1">
                    <a:latin typeface="华文新魏" pitchFamily="2" charset="-122"/>
                    <a:ea typeface="华文新魏" pitchFamily="2" charset="-122"/>
                  </a:rPr>
                  <a:t>Vcc</a:t>
                </a:r>
                <a:endParaRPr lang="en-US" altLang="zh-CN" dirty="0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sp>
          <p:nvSpPr>
            <p:cNvPr id="308285" name="Rectangle 61"/>
            <p:cNvSpPr>
              <a:spLocks noChangeArrowheads="1"/>
            </p:cNvSpPr>
            <p:nvPr/>
          </p:nvSpPr>
          <p:spPr bwMode="auto">
            <a:xfrm>
              <a:off x="2736" y="3792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共阳极显示</a:t>
              </a:r>
            </a:p>
          </p:txBody>
        </p:sp>
      </p:grpSp>
      <p:grpSp>
        <p:nvGrpSpPr>
          <p:cNvPr id="308287" name="Group 63"/>
          <p:cNvGrpSpPr>
            <a:grpSpLocks/>
          </p:cNvGrpSpPr>
          <p:nvPr/>
        </p:nvGrpSpPr>
        <p:grpSpPr bwMode="auto">
          <a:xfrm>
            <a:off x="6400800" y="2438400"/>
            <a:ext cx="2438400" cy="4038600"/>
            <a:chOff x="4032" y="1536"/>
            <a:chExt cx="1536" cy="2544"/>
          </a:xfrm>
        </p:grpSpPr>
        <p:grpSp>
          <p:nvGrpSpPr>
            <p:cNvPr id="308284" name="Group 60"/>
            <p:cNvGrpSpPr>
              <a:grpSpLocks/>
            </p:cNvGrpSpPr>
            <p:nvPr/>
          </p:nvGrpSpPr>
          <p:grpSpPr bwMode="auto">
            <a:xfrm>
              <a:off x="4032" y="1536"/>
              <a:ext cx="1536" cy="2129"/>
              <a:chOff x="4032" y="1478"/>
              <a:chExt cx="1536" cy="2129"/>
            </a:xfrm>
          </p:grpSpPr>
          <p:grpSp>
            <p:nvGrpSpPr>
              <p:cNvPr id="308256" name="Group 32"/>
              <p:cNvGrpSpPr>
                <a:grpSpLocks/>
              </p:cNvGrpSpPr>
              <p:nvPr/>
            </p:nvGrpSpPr>
            <p:grpSpPr bwMode="auto">
              <a:xfrm>
                <a:off x="4704" y="1920"/>
                <a:ext cx="768" cy="1680"/>
                <a:chOff x="4128" y="2064"/>
                <a:chExt cx="1536" cy="2160"/>
              </a:xfrm>
            </p:grpSpPr>
            <p:sp>
              <p:nvSpPr>
                <p:cNvPr id="308257" name="Rectangle 33"/>
                <p:cNvSpPr>
                  <a:spLocks noChangeArrowheads="1"/>
                </p:cNvSpPr>
                <p:nvPr/>
              </p:nvSpPr>
              <p:spPr bwMode="auto">
                <a:xfrm>
                  <a:off x="4128" y="2064"/>
                  <a:ext cx="1536" cy="2160"/>
                </a:xfrm>
                <a:prstGeom prst="rect">
                  <a:avLst/>
                </a:prstGeom>
                <a:solidFill>
                  <a:srgbClr val="3333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grpSp>
              <p:nvGrpSpPr>
                <p:cNvPr id="308258" name="Group 34"/>
                <p:cNvGrpSpPr>
                  <a:grpSpLocks/>
                </p:cNvGrpSpPr>
                <p:nvPr/>
              </p:nvGrpSpPr>
              <p:grpSpPr bwMode="auto">
                <a:xfrm>
                  <a:off x="4608" y="2496"/>
                  <a:ext cx="672" cy="1200"/>
                  <a:chOff x="4560" y="2304"/>
                  <a:chExt cx="672" cy="1200"/>
                </a:xfrm>
              </p:grpSpPr>
              <p:sp>
                <p:nvSpPr>
                  <p:cNvPr id="30825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304"/>
                    <a:ext cx="576" cy="0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6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880"/>
                    <a:ext cx="576" cy="0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504"/>
                    <a:ext cx="576" cy="0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6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304"/>
                    <a:ext cx="0" cy="576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6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2304"/>
                    <a:ext cx="0" cy="576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6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928"/>
                    <a:ext cx="0" cy="576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6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2928"/>
                    <a:ext cx="0" cy="576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</p:grpSp>
          </p:grpSp>
          <p:grpSp>
            <p:nvGrpSpPr>
              <p:cNvPr id="308266" name="Group 42"/>
              <p:cNvGrpSpPr>
                <a:grpSpLocks/>
              </p:cNvGrpSpPr>
              <p:nvPr/>
            </p:nvGrpSpPr>
            <p:grpSpPr bwMode="auto">
              <a:xfrm>
                <a:off x="4032" y="1920"/>
                <a:ext cx="672" cy="1687"/>
                <a:chOff x="3456" y="2160"/>
                <a:chExt cx="672" cy="1687"/>
              </a:xfrm>
            </p:grpSpPr>
            <p:grpSp>
              <p:nvGrpSpPr>
                <p:cNvPr id="308267" name="Group 43"/>
                <p:cNvGrpSpPr>
                  <a:grpSpLocks/>
                </p:cNvGrpSpPr>
                <p:nvPr/>
              </p:nvGrpSpPr>
              <p:grpSpPr bwMode="auto">
                <a:xfrm>
                  <a:off x="3648" y="2304"/>
                  <a:ext cx="480" cy="1440"/>
                  <a:chOff x="3648" y="2304"/>
                  <a:chExt cx="480" cy="1440"/>
                </a:xfrm>
              </p:grpSpPr>
              <p:sp>
                <p:nvSpPr>
                  <p:cNvPr id="30826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30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54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7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78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71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02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72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6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7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50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7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74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</p:grpSp>
            <p:sp>
              <p:nvSpPr>
                <p:cNvPr id="30827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456" y="2160"/>
                  <a:ext cx="336" cy="16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a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b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c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d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e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f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g</a:t>
                  </a:r>
                </a:p>
              </p:txBody>
            </p:sp>
          </p:grpSp>
          <p:sp>
            <p:nvSpPr>
              <p:cNvPr id="308279" name="Line 55"/>
              <p:cNvSpPr>
                <a:spLocks noChangeShapeType="1"/>
              </p:cNvSpPr>
              <p:nvPr/>
            </p:nvSpPr>
            <p:spPr bwMode="auto">
              <a:xfrm flipV="1">
                <a:off x="5088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08280" name="Text Box 56"/>
              <p:cNvSpPr txBox="1">
                <a:spLocks noChangeArrowheads="1"/>
              </p:cNvSpPr>
              <p:nvPr/>
            </p:nvSpPr>
            <p:spPr bwMode="auto">
              <a:xfrm>
                <a:off x="5088" y="1478"/>
                <a:ext cx="4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华文新魏" pitchFamily="2" charset="-122"/>
                    <a:ea typeface="华文新魏" pitchFamily="2" charset="-122"/>
                  </a:rPr>
                  <a:t>Gnd</a:t>
                </a:r>
              </a:p>
            </p:txBody>
          </p:sp>
        </p:grpSp>
        <p:sp>
          <p:nvSpPr>
            <p:cNvPr id="308286" name="Rectangle 62"/>
            <p:cNvSpPr>
              <a:spLocks noChangeArrowheads="1"/>
            </p:cNvSpPr>
            <p:nvPr/>
          </p:nvSpPr>
          <p:spPr bwMode="auto">
            <a:xfrm>
              <a:off x="4320" y="3792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共阴极显示</a:t>
              </a:r>
            </a:p>
          </p:txBody>
        </p:sp>
      </p:grpSp>
      <p:sp>
        <p:nvSpPr>
          <p:cNvPr id="308289" name="Rectangle 65"/>
          <p:cNvSpPr>
            <a:spLocks noChangeArrowheads="1"/>
          </p:cNvSpPr>
          <p:nvPr/>
        </p:nvSpPr>
        <p:spPr bwMode="auto">
          <a:xfrm>
            <a:off x="228600" y="5715000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2100" indent="-2921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我们教材用共阳极显示数码管讲解</a:t>
            </a:r>
          </a:p>
        </p:txBody>
      </p:sp>
    </p:spTree>
    <p:extLst>
      <p:ext uri="{BB962C8B-B14F-4D97-AF65-F5344CB8AC3E}">
        <p14:creationId xmlns:p14="http://schemas.microsoft.com/office/powerpoint/2010/main" val="84850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76" grpId="0" autoUpdateAnimBg="0"/>
      <p:bldP spid="308283" grpId="0" autoUpdateAnimBg="0"/>
      <p:bldP spid="30828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55</a:t>
            </a:r>
            <a:r>
              <a:rPr lang="zh-CN" altLang="en-US" sz="3600"/>
              <a:t>）</a:t>
            </a:r>
            <a:endParaRPr lang="zh-CN" altLang="en-US"/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FEDB-FAE5-4EEB-8A38-95C0315784A0}" type="slidenum">
              <a:rPr lang="en-US" altLang="zh-CN">
                <a:latin typeface="+mn-ea"/>
                <a:ea typeface="+mn-ea"/>
              </a:rPr>
              <a:pPr/>
              <a:t>67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6063" y="1447800"/>
            <a:ext cx="7924800" cy="4648200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显示译码器</a:t>
            </a:r>
          </a:p>
        </p:txBody>
      </p:sp>
      <p:sp>
        <p:nvSpPr>
          <p:cNvPr id="310286" name="Rectangle 14"/>
          <p:cNvSpPr>
            <a:spLocks noChangeArrowheads="1"/>
          </p:cNvSpPr>
          <p:nvPr/>
        </p:nvSpPr>
        <p:spPr bwMode="auto">
          <a:xfrm>
            <a:off x="152400" y="2133600"/>
            <a:ext cx="5580063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62000" lvl="1" indent="-3048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当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a=0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时，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段亮，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a=1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时，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段灭。</a:t>
            </a:r>
          </a:p>
          <a:p>
            <a:pPr marL="762000" lvl="1" indent="-3048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其它变量相同。</a:t>
            </a:r>
          </a:p>
        </p:txBody>
      </p:sp>
      <p:sp>
        <p:nvSpPr>
          <p:cNvPr id="310304" name="Rectangle 32"/>
          <p:cNvSpPr>
            <a:spLocks noChangeArrowheads="1"/>
          </p:cNvSpPr>
          <p:nvPr/>
        </p:nvSpPr>
        <p:spPr bwMode="auto">
          <a:xfrm>
            <a:off x="169863" y="3089275"/>
            <a:ext cx="52403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62000" lvl="1" indent="-3048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段数码管可以显示从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～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的数字。要显示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时，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g=1,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其它变量＝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；显示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时，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a,b,g,e,d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=0,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其它变量＝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310305" name="Rectangle 33"/>
          <p:cNvSpPr>
            <a:spLocks noChangeArrowheads="1"/>
          </p:cNvSpPr>
          <p:nvPr/>
        </p:nvSpPr>
        <p:spPr bwMode="auto">
          <a:xfrm>
            <a:off x="169863" y="4765675"/>
            <a:ext cx="5164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62000" lvl="1" indent="-3048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显示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～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中的任何一个分别对应于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～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的一组编码</a:t>
            </a:r>
          </a:p>
        </p:txBody>
      </p:sp>
      <p:grpSp>
        <p:nvGrpSpPr>
          <p:cNvPr id="310308" name="Group 36"/>
          <p:cNvGrpSpPr>
            <a:grpSpLocks/>
          </p:cNvGrpSpPr>
          <p:nvPr/>
        </p:nvGrpSpPr>
        <p:grpSpPr bwMode="auto">
          <a:xfrm>
            <a:off x="5486400" y="2362200"/>
            <a:ext cx="3505200" cy="4343400"/>
            <a:chOff x="3456" y="1488"/>
            <a:chExt cx="2208" cy="2736"/>
          </a:xfrm>
        </p:grpSpPr>
        <p:grpSp>
          <p:nvGrpSpPr>
            <p:cNvPr id="310276" name="Group 4"/>
            <p:cNvGrpSpPr>
              <a:grpSpLocks/>
            </p:cNvGrpSpPr>
            <p:nvPr/>
          </p:nvGrpSpPr>
          <p:grpSpPr bwMode="auto">
            <a:xfrm>
              <a:off x="4128" y="2064"/>
              <a:ext cx="1536" cy="2160"/>
              <a:chOff x="4128" y="2064"/>
              <a:chExt cx="1536" cy="2160"/>
            </a:xfrm>
          </p:grpSpPr>
          <p:sp>
            <p:nvSpPr>
              <p:cNvPr id="310277" name="Rectangle 5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1536" cy="2160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310278" name="Group 6"/>
              <p:cNvGrpSpPr>
                <a:grpSpLocks/>
              </p:cNvGrpSpPr>
              <p:nvPr/>
            </p:nvGrpSpPr>
            <p:grpSpPr bwMode="auto">
              <a:xfrm>
                <a:off x="4608" y="2496"/>
                <a:ext cx="672" cy="1200"/>
                <a:chOff x="4560" y="2304"/>
                <a:chExt cx="672" cy="1200"/>
              </a:xfrm>
            </p:grpSpPr>
            <p:sp>
              <p:nvSpPr>
                <p:cNvPr id="310279" name="Line 7"/>
                <p:cNvSpPr>
                  <a:spLocks noChangeShapeType="1"/>
                </p:cNvSpPr>
                <p:nvPr/>
              </p:nvSpPr>
              <p:spPr bwMode="auto">
                <a:xfrm>
                  <a:off x="4608" y="2304"/>
                  <a:ext cx="576" cy="0"/>
                </a:xfrm>
                <a:prstGeom prst="line">
                  <a:avLst/>
                </a:prstGeom>
                <a:noFill/>
                <a:ln w="1270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80" name="Line 8"/>
                <p:cNvSpPr>
                  <a:spLocks noChangeShapeType="1"/>
                </p:cNvSpPr>
                <p:nvPr/>
              </p:nvSpPr>
              <p:spPr bwMode="auto">
                <a:xfrm>
                  <a:off x="4608" y="2880"/>
                  <a:ext cx="576" cy="0"/>
                </a:xfrm>
                <a:prstGeom prst="line">
                  <a:avLst/>
                </a:prstGeom>
                <a:noFill/>
                <a:ln w="1270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81" name="Line 9"/>
                <p:cNvSpPr>
                  <a:spLocks noChangeShapeType="1"/>
                </p:cNvSpPr>
                <p:nvPr/>
              </p:nvSpPr>
              <p:spPr bwMode="auto">
                <a:xfrm>
                  <a:off x="4608" y="3504"/>
                  <a:ext cx="576" cy="0"/>
                </a:xfrm>
                <a:prstGeom prst="line">
                  <a:avLst/>
                </a:prstGeom>
                <a:noFill/>
                <a:ln w="1270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82" name="Line 10"/>
                <p:cNvSpPr>
                  <a:spLocks noChangeShapeType="1"/>
                </p:cNvSpPr>
                <p:nvPr/>
              </p:nvSpPr>
              <p:spPr bwMode="auto">
                <a:xfrm>
                  <a:off x="4560" y="2304"/>
                  <a:ext cx="0" cy="576"/>
                </a:xfrm>
                <a:prstGeom prst="line">
                  <a:avLst/>
                </a:prstGeom>
                <a:noFill/>
                <a:ln w="1270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83" name="Line 11"/>
                <p:cNvSpPr>
                  <a:spLocks noChangeShapeType="1"/>
                </p:cNvSpPr>
                <p:nvPr/>
              </p:nvSpPr>
              <p:spPr bwMode="auto">
                <a:xfrm>
                  <a:off x="5232" y="2304"/>
                  <a:ext cx="0" cy="576"/>
                </a:xfrm>
                <a:prstGeom prst="line">
                  <a:avLst/>
                </a:prstGeom>
                <a:noFill/>
                <a:ln w="1270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84" name="Line 12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576"/>
                </a:xfrm>
                <a:prstGeom prst="line">
                  <a:avLst/>
                </a:prstGeom>
                <a:noFill/>
                <a:ln w="1270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85" name="Line 13"/>
                <p:cNvSpPr>
                  <a:spLocks noChangeShapeType="1"/>
                </p:cNvSpPr>
                <p:nvPr/>
              </p:nvSpPr>
              <p:spPr bwMode="auto">
                <a:xfrm>
                  <a:off x="5232" y="2928"/>
                  <a:ext cx="0" cy="576"/>
                </a:xfrm>
                <a:prstGeom prst="line">
                  <a:avLst/>
                </a:prstGeom>
                <a:noFill/>
                <a:ln w="1270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310287" name="Text Box 15"/>
            <p:cNvSpPr txBox="1">
              <a:spLocks noChangeArrowheads="1"/>
            </p:cNvSpPr>
            <p:nvPr/>
          </p:nvSpPr>
          <p:spPr bwMode="auto">
            <a:xfrm>
              <a:off x="4752" y="2064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310288" name="Text Box 16"/>
            <p:cNvSpPr txBox="1">
              <a:spLocks noChangeArrowheads="1"/>
            </p:cNvSpPr>
            <p:nvPr/>
          </p:nvSpPr>
          <p:spPr bwMode="auto">
            <a:xfrm>
              <a:off x="5328" y="2592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310289" name="Text Box 17"/>
            <p:cNvSpPr txBox="1">
              <a:spLocks noChangeArrowheads="1"/>
            </p:cNvSpPr>
            <p:nvPr/>
          </p:nvSpPr>
          <p:spPr bwMode="auto">
            <a:xfrm>
              <a:off x="5328" y="3120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310290" name="Text Box 18"/>
            <p:cNvSpPr txBox="1">
              <a:spLocks noChangeArrowheads="1"/>
            </p:cNvSpPr>
            <p:nvPr/>
          </p:nvSpPr>
          <p:spPr bwMode="auto">
            <a:xfrm>
              <a:off x="4848" y="3811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310291" name="Text Box 19"/>
            <p:cNvSpPr txBox="1">
              <a:spLocks noChangeArrowheads="1"/>
            </p:cNvSpPr>
            <p:nvPr/>
          </p:nvSpPr>
          <p:spPr bwMode="auto">
            <a:xfrm>
              <a:off x="4224" y="3168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e</a:t>
              </a:r>
            </a:p>
          </p:txBody>
        </p:sp>
        <p:sp>
          <p:nvSpPr>
            <p:cNvPr id="310292" name="Text Box 20"/>
            <p:cNvSpPr txBox="1">
              <a:spLocks noChangeArrowheads="1"/>
            </p:cNvSpPr>
            <p:nvPr/>
          </p:nvSpPr>
          <p:spPr bwMode="auto">
            <a:xfrm>
              <a:off x="4224" y="2592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f</a:t>
              </a:r>
            </a:p>
          </p:txBody>
        </p:sp>
        <p:sp>
          <p:nvSpPr>
            <p:cNvPr id="310293" name="Text Box 21"/>
            <p:cNvSpPr txBox="1">
              <a:spLocks noChangeArrowheads="1"/>
            </p:cNvSpPr>
            <p:nvPr/>
          </p:nvSpPr>
          <p:spPr bwMode="auto">
            <a:xfrm>
              <a:off x="4800" y="2659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g</a:t>
              </a:r>
            </a:p>
          </p:txBody>
        </p:sp>
        <p:grpSp>
          <p:nvGrpSpPr>
            <p:cNvPr id="310294" name="Group 22"/>
            <p:cNvGrpSpPr>
              <a:grpSpLocks/>
            </p:cNvGrpSpPr>
            <p:nvPr/>
          </p:nvGrpSpPr>
          <p:grpSpPr bwMode="auto">
            <a:xfrm>
              <a:off x="3456" y="2352"/>
              <a:ext cx="672" cy="1687"/>
              <a:chOff x="3456" y="2160"/>
              <a:chExt cx="672" cy="1687"/>
            </a:xfrm>
          </p:grpSpPr>
          <p:grpSp>
            <p:nvGrpSpPr>
              <p:cNvPr id="310295" name="Group 23"/>
              <p:cNvGrpSpPr>
                <a:grpSpLocks/>
              </p:cNvGrpSpPr>
              <p:nvPr/>
            </p:nvGrpSpPr>
            <p:grpSpPr bwMode="auto">
              <a:xfrm>
                <a:off x="3648" y="2304"/>
                <a:ext cx="480" cy="1440"/>
                <a:chOff x="3648" y="2304"/>
                <a:chExt cx="480" cy="1440"/>
              </a:xfrm>
            </p:grpSpPr>
            <p:sp>
              <p:nvSpPr>
                <p:cNvPr id="310296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230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97" name="Line 25"/>
                <p:cNvSpPr>
                  <a:spLocks noChangeShapeType="1"/>
                </p:cNvSpPr>
                <p:nvPr/>
              </p:nvSpPr>
              <p:spPr bwMode="auto">
                <a:xfrm>
                  <a:off x="3648" y="254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98" name="Line 26"/>
                <p:cNvSpPr>
                  <a:spLocks noChangeShapeType="1"/>
                </p:cNvSpPr>
                <p:nvPr/>
              </p:nvSpPr>
              <p:spPr bwMode="auto">
                <a:xfrm>
                  <a:off x="3648" y="278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99" name="Line 27"/>
                <p:cNvSpPr>
                  <a:spLocks noChangeShapeType="1"/>
                </p:cNvSpPr>
                <p:nvPr/>
              </p:nvSpPr>
              <p:spPr bwMode="auto">
                <a:xfrm>
                  <a:off x="3648" y="302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300" name="Line 28"/>
                <p:cNvSpPr>
                  <a:spLocks noChangeShapeType="1"/>
                </p:cNvSpPr>
                <p:nvPr/>
              </p:nvSpPr>
              <p:spPr bwMode="auto">
                <a:xfrm>
                  <a:off x="3648" y="326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301" name="Line 29"/>
                <p:cNvSpPr>
                  <a:spLocks noChangeShapeType="1"/>
                </p:cNvSpPr>
                <p:nvPr/>
              </p:nvSpPr>
              <p:spPr bwMode="auto">
                <a:xfrm>
                  <a:off x="3648" y="350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302" name="Line 30"/>
                <p:cNvSpPr>
                  <a:spLocks noChangeShapeType="1"/>
                </p:cNvSpPr>
                <p:nvPr/>
              </p:nvSpPr>
              <p:spPr bwMode="auto">
                <a:xfrm>
                  <a:off x="3648" y="374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310303" name="Text Box 31"/>
              <p:cNvSpPr txBox="1">
                <a:spLocks noChangeArrowheads="1"/>
              </p:cNvSpPr>
              <p:nvPr/>
            </p:nvSpPr>
            <p:spPr bwMode="auto">
              <a:xfrm>
                <a:off x="3456" y="2160"/>
                <a:ext cx="336" cy="16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>
                    <a:latin typeface="+mn-ea"/>
                    <a:ea typeface="+mn-ea"/>
                  </a:rPr>
                  <a:t>a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b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c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d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e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f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g</a:t>
                </a:r>
              </a:p>
            </p:txBody>
          </p:sp>
        </p:grpSp>
        <p:sp>
          <p:nvSpPr>
            <p:cNvPr id="310306" name="Line 34"/>
            <p:cNvSpPr>
              <a:spLocks noChangeShapeType="1"/>
            </p:cNvSpPr>
            <p:nvPr/>
          </p:nvSpPr>
          <p:spPr bwMode="auto">
            <a:xfrm flipV="1">
              <a:off x="4944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0307" name="Text Box 35"/>
            <p:cNvSpPr txBox="1">
              <a:spLocks noChangeArrowheads="1"/>
            </p:cNvSpPr>
            <p:nvPr/>
          </p:nvSpPr>
          <p:spPr bwMode="auto">
            <a:xfrm>
              <a:off x="4896" y="1488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+mn-ea"/>
                  <a:ea typeface="+mn-ea"/>
                </a:rPr>
                <a:t>Vcc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96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6" grpId="0" autoUpdateAnimBg="0"/>
      <p:bldP spid="310304" grpId="0" autoUpdateAnimBg="0"/>
      <p:bldP spid="310305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32656"/>
            <a:ext cx="8229600" cy="1143000"/>
          </a:xfrm>
        </p:spPr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56</a:t>
            </a:r>
            <a:r>
              <a:rPr lang="zh-CN" altLang="en-US" sz="3600"/>
              <a:t>）</a:t>
            </a:r>
            <a:endParaRPr lang="zh-CN" altLang="en-US"/>
          </a:p>
        </p:txBody>
      </p:sp>
      <p:sp>
        <p:nvSpPr>
          <p:cNvPr id="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EF92-0BA6-48E9-A96B-64833B0221A4}" type="slidenum">
              <a:rPr lang="en-US" altLang="zh-CN">
                <a:latin typeface="+mn-ea"/>
                <a:ea typeface="+mn-ea"/>
              </a:rPr>
              <a:pPr/>
              <a:t>68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显示译码器</a:t>
            </a:r>
          </a:p>
          <a:p>
            <a:pPr lvl="1"/>
            <a:r>
              <a:rPr lang="zh-CN" altLang="en-US" dirty="0">
                <a:latin typeface="+mn-ea"/>
              </a:rPr>
              <a:t>数字逻辑电路中用</a:t>
            </a:r>
            <a:r>
              <a:rPr lang="en-US" altLang="zh-CN" dirty="0">
                <a:latin typeface="+mn-ea"/>
              </a:rPr>
              <a:t>BCD</a:t>
            </a:r>
            <a:r>
              <a:rPr lang="zh-CN" altLang="en-US" dirty="0">
                <a:latin typeface="+mn-ea"/>
              </a:rPr>
              <a:t>码表示十进制数</a:t>
            </a:r>
          </a:p>
        </p:txBody>
      </p:sp>
      <p:grpSp>
        <p:nvGrpSpPr>
          <p:cNvPr id="306238" name="Group 62"/>
          <p:cNvGrpSpPr>
            <a:grpSpLocks/>
          </p:cNvGrpSpPr>
          <p:nvPr/>
        </p:nvGrpSpPr>
        <p:grpSpPr bwMode="auto">
          <a:xfrm>
            <a:off x="5486400" y="3124200"/>
            <a:ext cx="3505200" cy="3429000"/>
            <a:chOff x="3456" y="1968"/>
            <a:chExt cx="2208" cy="2160"/>
          </a:xfrm>
        </p:grpSpPr>
        <p:sp>
          <p:nvSpPr>
            <p:cNvPr id="306180" name="Rectangle 4"/>
            <p:cNvSpPr>
              <a:spLocks noChangeArrowheads="1"/>
            </p:cNvSpPr>
            <p:nvPr/>
          </p:nvSpPr>
          <p:spPr bwMode="auto">
            <a:xfrm>
              <a:off x="4128" y="1968"/>
              <a:ext cx="1536" cy="2160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306181" name="Group 5"/>
            <p:cNvGrpSpPr>
              <a:grpSpLocks/>
            </p:cNvGrpSpPr>
            <p:nvPr/>
          </p:nvGrpSpPr>
          <p:grpSpPr bwMode="auto">
            <a:xfrm>
              <a:off x="4560" y="2400"/>
              <a:ext cx="672" cy="1200"/>
              <a:chOff x="4560" y="2304"/>
              <a:chExt cx="672" cy="1200"/>
            </a:xfrm>
          </p:grpSpPr>
          <p:sp>
            <p:nvSpPr>
              <p:cNvPr id="306182" name="Line 6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576" cy="0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183" name="Line 7"/>
              <p:cNvSpPr>
                <a:spLocks noChangeShapeType="1"/>
              </p:cNvSpPr>
              <p:nvPr/>
            </p:nvSpPr>
            <p:spPr bwMode="auto">
              <a:xfrm>
                <a:off x="4608" y="2880"/>
                <a:ext cx="576" cy="0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184" name="Line 8"/>
              <p:cNvSpPr>
                <a:spLocks noChangeShapeType="1"/>
              </p:cNvSpPr>
              <p:nvPr/>
            </p:nvSpPr>
            <p:spPr bwMode="auto">
              <a:xfrm>
                <a:off x="4608" y="3504"/>
                <a:ext cx="576" cy="0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185" name="Line 9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576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186" name="Line 10"/>
              <p:cNvSpPr>
                <a:spLocks noChangeShapeType="1"/>
              </p:cNvSpPr>
              <p:nvPr/>
            </p:nvSpPr>
            <p:spPr bwMode="auto">
              <a:xfrm>
                <a:off x="5232" y="2304"/>
                <a:ext cx="0" cy="576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187" name="Line 11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576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188" name="Line 12"/>
              <p:cNvSpPr>
                <a:spLocks noChangeShapeType="1"/>
              </p:cNvSpPr>
              <p:nvPr/>
            </p:nvSpPr>
            <p:spPr bwMode="auto">
              <a:xfrm>
                <a:off x="5232" y="2928"/>
                <a:ext cx="0" cy="576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306189" name="Text Box 13"/>
            <p:cNvSpPr txBox="1">
              <a:spLocks noChangeArrowheads="1"/>
            </p:cNvSpPr>
            <p:nvPr/>
          </p:nvSpPr>
          <p:spPr bwMode="auto">
            <a:xfrm>
              <a:off x="4704" y="1968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306190" name="Text Box 14"/>
            <p:cNvSpPr txBox="1">
              <a:spLocks noChangeArrowheads="1"/>
            </p:cNvSpPr>
            <p:nvPr/>
          </p:nvSpPr>
          <p:spPr bwMode="auto">
            <a:xfrm>
              <a:off x="5328" y="2496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306191" name="Text Box 15"/>
            <p:cNvSpPr txBox="1">
              <a:spLocks noChangeArrowheads="1"/>
            </p:cNvSpPr>
            <p:nvPr/>
          </p:nvSpPr>
          <p:spPr bwMode="auto">
            <a:xfrm>
              <a:off x="5328" y="3024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306192" name="Text Box 16"/>
            <p:cNvSpPr txBox="1">
              <a:spLocks noChangeArrowheads="1"/>
            </p:cNvSpPr>
            <p:nvPr/>
          </p:nvSpPr>
          <p:spPr bwMode="auto">
            <a:xfrm>
              <a:off x="4800" y="3715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306193" name="Text Box 17"/>
            <p:cNvSpPr txBox="1">
              <a:spLocks noChangeArrowheads="1"/>
            </p:cNvSpPr>
            <p:nvPr/>
          </p:nvSpPr>
          <p:spPr bwMode="auto">
            <a:xfrm>
              <a:off x="4176" y="3072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e</a:t>
              </a:r>
            </a:p>
          </p:txBody>
        </p:sp>
        <p:sp>
          <p:nvSpPr>
            <p:cNvPr id="306194" name="Text Box 18"/>
            <p:cNvSpPr txBox="1">
              <a:spLocks noChangeArrowheads="1"/>
            </p:cNvSpPr>
            <p:nvPr/>
          </p:nvSpPr>
          <p:spPr bwMode="auto">
            <a:xfrm>
              <a:off x="4176" y="2496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f</a:t>
              </a:r>
            </a:p>
          </p:txBody>
        </p:sp>
        <p:sp>
          <p:nvSpPr>
            <p:cNvPr id="306195" name="Text Box 19"/>
            <p:cNvSpPr txBox="1">
              <a:spLocks noChangeArrowheads="1"/>
            </p:cNvSpPr>
            <p:nvPr/>
          </p:nvSpPr>
          <p:spPr bwMode="auto">
            <a:xfrm>
              <a:off x="4752" y="2563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g</a:t>
              </a:r>
            </a:p>
          </p:txBody>
        </p:sp>
        <p:grpSp>
          <p:nvGrpSpPr>
            <p:cNvPr id="306196" name="Group 20"/>
            <p:cNvGrpSpPr>
              <a:grpSpLocks/>
            </p:cNvGrpSpPr>
            <p:nvPr/>
          </p:nvGrpSpPr>
          <p:grpSpPr bwMode="auto">
            <a:xfrm>
              <a:off x="3456" y="2256"/>
              <a:ext cx="672" cy="1687"/>
              <a:chOff x="3456" y="2160"/>
              <a:chExt cx="672" cy="1687"/>
            </a:xfrm>
          </p:grpSpPr>
          <p:grpSp>
            <p:nvGrpSpPr>
              <p:cNvPr id="306197" name="Group 21"/>
              <p:cNvGrpSpPr>
                <a:grpSpLocks/>
              </p:cNvGrpSpPr>
              <p:nvPr/>
            </p:nvGrpSpPr>
            <p:grpSpPr bwMode="auto">
              <a:xfrm>
                <a:off x="3648" y="2304"/>
                <a:ext cx="480" cy="1440"/>
                <a:chOff x="3648" y="2304"/>
                <a:chExt cx="480" cy="1440"/>
              </a:xfrm>
            </p:grpSpPr>
            <p:sp>
              <p:nvSpPr>
                <p:cNvPr id="306198" name="Line 22"/>
                <p:cNvSpPr>
                  <a:spLocks noChangeShapeType="1"/>
                </p:cNvSpPr>
                <p:nvPr/>
              </p:nvSpPr>
              <p:spPr bwMode="auto">
                <a:xfrm>
                  <a:off x="3648" y="230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06199" name="Line 23"/>
                <p:cNvSpPr>
                  <a:spLocks noChangeShapeType="1"/>
                </p:cNvSpPr>
                <p:nvPr/>
              </p:nvSpPr>
              <p:spPr bwMode="auto">
                <a:xfrm>
                  <a:off x="3648" y="254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06200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278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06201" name="Line 25"/>
                <p:cNvSpPr>
                  <a:spLocks noChangeShapeType="1"/>
                </p:cNvSpPr>
                <p:nvPr/>
              </p:nvSpPr>
              <p:spPr bwMode="auto">
                <a:xfrm>
                  <a:off x="3648" y="302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06202" name="Line 26"/>
                <p:cNvSpPr>
                  <a:spLocks noChangeShapeType="1"/>
                </p:cNvSpPr>
                <p:nvPr/>
              </p:nvSpPr>
              <p:spPr bwMode="auto">
                <a:xfrm>
                  <a:off x="3648" y="326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06203" name="Line 27"/>
                <p:cNvSpPr>
                  <a:spLocks noChangeShapeType="1"/>
                </p:cNvSpPr>
                <p:nvPr/>
              </p:nvSpPr>
              <p:spPr bwMode="auto">
                <a:xfrm>
                  <a:off x="3648" y="350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06204" name="Line 28"/>
                <p:cNvSpPr>
                  <a:spLocks noChangeShapeType="1"/>
                </p:cNvSpPr>
                <p:nvPr/>
              </p:nvSpPr>
              <p:spPr bwMode="auto">
                <a:xfrm>
                  <a:off x="3648" y="374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306205" name="Text Box 29"/>
              <p:cNvSpPr txBox="1">
                <a:spLocks noChangeArrowheads="1"/>
              </p:cNvSpPr>
              <p:nvPr/>
            </p:nvSpPr>
            <p:spPr bwMode="auto">
              <a:xfrm>
                <a:off x="3456" y="2160"/>
                <a:ext cx="336" cy="16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>
                    <a:latin typeface="+mn-ea"/>
                    <a:ea typeface="+mn-ea"/>
                  </a:rPr>
                  <a:t>a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b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c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d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e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f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g</a:t>
                </a:r>
              </a:p>
            </p:txBody>
          </p:sp>
        </p:grpSp>
      </p:grpSp>
      <p:sp>
        <p:nvSpPr>
          <p:cNvPr id="306236" name="Rectangle 60"/>
          <p:cNvSpPr>
            <a:spLocks noChangeArrowheads="1"/>
          </p:cNvSpPr>
          <p:nvPr/>
        </p:nvSpPr>
        <p:spPr bwMode="auto">
          <a:xfrm>
            <a:off x="381000" y="2594429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62000" lvl="1" indent="-3048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码和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段数码管编码之间需要一个显示译码器。</a:t>
            </a:r>
          </a:p>
        </p:txBody>
      </p:sp>
      <p:sp>
        <p:nvSpPr>
          <p:cNvPr id="306237" name="Rectangle 61"/>
          <p:cNvSpPr>
            <a:spLocks noChangeArrowheads="1"/>
          </p:cNvSpPr>
          <p:nvPr/>
        </p:nvSpPr>
        <p:spPr bwMode="auto">
          <a:xfrm>
            <a:off x="401216" y="3352800"/>
            <a:ext cx="2514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将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码转换为数码管对应的编码</a:t>
            </a:r>
          </a:p>
        </p:txBody>
      </p:sp>
      <p:sp>
        <p:nvSpPr>
          <p:cNvPr id="306239" name="Rectangle 63"/>
          <p:cNvSpPr>
            <a:spLocks noChangeArrowheads="1"/>
          </p:cNvSpPr>
          <p:nvPr/>
        </p:nvSpPr>
        <p:spPr bwMode="auto">
          <a:xfrm>
            <a:off x="401216" y="4832350"/>
            <a:ext cx="2514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显示译码器的实质是码制译码器</a:t>
            </a:r>
          </a:p>
        </p:txBody>
      </p:sp>
      <p:grpSp>
        <p:nvGrpSpPr>
          <p:cNvPr id="306241" name="Group 65"/>
          <p:cNvGrpSpPr>
            <a:grpSpLocks/>
          </p:cNvGrpSpPr>
          <p:nvPr/>
        </p:nvGrpSpPr>
        <p:grpSpPr bwMode="auto">
          <a:xfrm>
            <a:off x="2987675" y="3048000"/>
            <a:ext cx="2270125" cy="3733800"/>
            <a:chOff x="1882" y="1920"/>
            <a:chExt cx="1430" cy="2352"/>
          </a:xfrm>
        </p:grpSpPr>
        <p:grpSp>
          <p:nvGrpSpPr>
            <p:cNvPr id="306206" name="Group 30"/>
            <p:cNvGrpSpPr>
              <a:grpSpLocks/>
            </p:cNvGrpSpPr>
            <p:nvPr/>
          </p:nvGrpSpPr>
          <p:grpSpPr bwMode="auto">
            <a:xfrm>
              <a:off x="1882" y="1920"/>
              <a:ext cx="1430" cy="2352"/>
              <a:chOff x="720" y="1392"/>
              <a:chExt cx="1430" cy="2352"/>
            </a:xfrm>
          </p:grpSpPr>
          <p:sp>
            <p:nvSpPr>
              <p:cNvPr id="306207" name="Rectangle 31"/>
              <p:cNvSpPr>
                <a:spLocks noChangeArrowheads="1"/>
              </p:cNvSpPr>
              <p:nvPr/>
            </p:nvSpPr>
            <p:spPr bwMode="auto">
              <a:xfrm>
                <a:off x="912" y="1392"/>
                <a:ext cx="1056" cy="2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08" name="Line 32"/>
              <p:cNvSpPr>
                <a:spLocks noChangeShapeType="1"/>
              </p:cNvSpPr>
              <p:nvPr/>
            </p:nvSpPr>
            <p:spPr bwMode="auto">
              <a:xfrm>
                <a:off x="729" y="1675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09" name="Line 33"/>
              <p:cNvSpPr>
                <a:spLocks noChangeShapeType="1"/>
              </p:cNvSpPr>
              <p:nvPr/>
            </p:nvSpPr>
            <p:spPr bwMode="auto">
              <a:xfrm>
                <a:off x="1968" y="177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10" name="Line 34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11" name="Line 35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12" name="Line 36"/>
              <p:cNvSpPr>
                <a:spLocks noChangeShapeType="1"/>
              </p:cNvSpPr>
              <p:nvPr/>
            </p:nvSpPr>
            <p:spPr bwMode="auto">
              <a:xfrm>
                <a:off x="1968" y="259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13" name="Rectangle 37"/>
              <p:cNvSpPr>
                <a:spLocks noChangeArrowheads="1"/>
              </p:cNvSpPr>
              <p:nvPr/>
            </p:nvSpPr>
            <p:spPr bwMode="auto">
              <a:xfrm>
                <a:off x="1872" y="1680"/>
                <a:ext cx="8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a</a:t>
                </a:r>
                <a:endParaRPr lang="en-US" altLang="zh-CN" baseline="-30000"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6214" name="Line 38"/>
              <p:cNvSpPr>
                <a:spLocks noChangeShapeType="1"/>
              </p:cNvSpPr>
              <p:nvPr/>
            </p:nvSpPr>
            <p:spPr bwMode="auto">
              <a:xfrm>
                <a:off x="730" y="191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15" name="Rectangle 39"/>
              <p:cNvSpPr>
                <a:spLocks noChangeArrowheads="1"/>
              </p:cNvSpPr>
              <p:nvPr/>
            </p:nvSpPr>
            <p:spPr bwMode="auto">
              <a:xfrm>
                <a:off x="1872" y="1968"/>
                <a:ext cx="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b</a:t>
                </a:r>
                <a:endParaRPr lang="en-US" altLang="zh-CN" baseline="-30000"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6216" name="Rectangle 40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8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c</a:t>
                </a:r>
                <a:endParaRPr lang="en-US" altLang="zh-CN" baseline="-30000"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6217" name="Rectangle 41"/>
              <p:cNvSpPr>
                <a:spLocks noChangeArrowheads="1"/>
              </p:cNvSpPr>
              <p:nvPr/>
            </p:nvSpPr>
            <p:spPr bwMode="auto">
              <a:xfrm>
                <a:off x="1872" y="2736"/>
                <a:ext cx="8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e</a:t>
                </a:r>
                <a:endParaRPr lang="en-US" altLang="zh-CN" baseline="-30000"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6218" name="Text Box 42"/>
              <p:cNvSpPr txBox="1">
                <a:spLocks noChangeArrowheads="1"/>
              </p:cNvSpPr>
              <p:nvPr/>
            </p:nvSpPr>
            <p:spPr bwMode="auto">
              <a:xfrm>
                <a:off x="912" y="158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306219" name="Text Box 43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306220" name="Line 44"/>
              <p:cNvSpPr>
                <a:spLocks noChangeShapeType="1"/>
              </p:cNvSpPr>
              <p:nvPr/>
            </p:nvSpPr>
            <p:spPr bwMode="auto">
              <a:xfrm>
                <a:off x="1968" y="283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21" name="Line 45"/>
              <p:cNvSpPr>
                <a:spLocks noChangeShapeType="1"/>
              </p:cNvSpPr>
              <p:nvPr/>
            </p:nvSpPr>
            <p:spPr bwMode="auto">
              <a:xfrm>
                <a:off x="1968" y="307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22" name="Line 46"/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23" name="Rectangle 47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endParaRPr lang="en-US" altLang="zh-CN" baseline="-25000"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6224" name="Rectangle 48"/>
              <p:cNvSpPr>
                <a:spLocks noChangeArrowheads="1"/>
              </p:cNvSpPr>
              <p:nvPr/>
            </p:nvSpPr>
            <p:spPr bwMode="auto">
              <a:xfrm>
                <a:off x="1872" y="2976"/>
                <a:ext cx="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f</a:t>
                </a:r>
                <a:endParaRPr lang="en-US" altLang="zh-CN" baseline="-30000"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6225" name="Rectangle 49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306226" name="Line 50"/>
              <p:cNvSpPr>
                <a:spLocks noChangeShapeType="1"/>
              </p:cNvSpPr>
              <p:nvPr/>
            </p:nvSpPr>
            <p:spPr bwMode="auto">
              <a:xfrm>
                <a:off x="720" y="2160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27" name="Text Box 51"/>
              <p:cNvSpPr txBox="1">
                <a:spLocks noChangeArrowheads="1"/>
              </p:cNvSpPr>
              <p:nvPr/>
            </p:nvSpPr>
            <p:spPr bwMode="auto">
              <a:xfrm>
                <a:off x="912" y="206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C</a:t>
                </a:r>
              </a:p>
            </p:txBody>
          </p:sp>
          <p:sp>
            <p:nvSpPr>
              <p:cNvPr id="306228" name="Line 52"/>
              <p:cNvSpPr>
                <a:spLocks noChangeShapeType="1"/>
              </p:cNvSpPr>
              <p:nvPr/>
            </p:nvSpPr>
            <p:spPr bwMode="auto">
              <a:xfrm>
                <a:off x="730" y="239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29" name="Text Box 53"/>
              <p:cNvSpPr txBox="1">
                <a:spLocks noChangeArrowheads="1"/>
              </p:cNvSpPr>
              <p:nvPr/>
            </p:nvSpPr>
            <p:spPr bwMode="auto">
              <a:xfrm>
                <a:off x="912" y="230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D</a:t>
                </a:r>
              </a:p>
            </p:txBody>
          </p:sp>
          <p:sp>
            <p:nvSpPr>
              <p:cNvPr id="306230" name="Line 54"/>
              <p:cNvSpPr>
                <a:spLocks noChangeShapeType="1"/>
              </p:cNvSpPr>
              <p:nvPr/>
            </p:nvSpPr>
            <p:spPr bwMode="auto">
              <a:xfrm>
                <a:off x="730" y="289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31" name="Text Box 55"/>
              <p:cNvSpPr txBox="1">
                <a:spLocks noChangeArrowheads="1"/>
              </p:cNvSpPr>
              <p:nvPr/>
            </p:nvSpPr>
            <p:spPr bwMode="auto">
              <a:xfrm>
                <a:off x="912" y="280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LT</a:t>
                </a:r>
              </a:p>
            </p:txBody>
          </p:sp>
          <p:sp>
            <p:nvSpPr>
              <p:cNvPr id="306232" name="Line 56"/>
              <p:cNvSpPr>
                <a:spLocks noChangeShapeType="1"/>
              </p:cNvSpPr>
              <p:nvPr/>
            </p:nvSpPr>
            <p:spPr bwMode="auto">
              <a:xfrm>
                <a:off x="720" y="321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33" name="Text Box 57"/>
              <p:cNvSpPr txBox="1">
                <a:spLocks noChangeArrowheads="1"/>
              </p:cNvSpPr>
              <p:nvPr/>
            </p:nvSpPr>
            <p:spPr bwMode="auto">
              <a:xfrm>
                <a:off x="912" y="3120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RBI</a:t>
                </a:r>
              </a:p>
            </p:txBody>
          </p:sp>
          <p:sp>
            <p:nvSpPr>
              <p:cNvPr id="306234" name="Line 58"/>
              <p:cNvSpPr>
                <a:spLocks noChangeShapeType="1"/>
              </p:cNvSpPr>
              <p:nvPr/>
            </p:nvSpPr>
            <p:spPr bwMode="auto">
              <a:xfrm>
                <a:off x="730" y="355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35" name="Text Box 59"/>
              <p:cNvSpPr txBox="1">
                <a:spLocks noChangeArrowheads="1"/>
              </p:cNvSpPr>
              <p:nvPr/>
            </p:nvSpPr>
            <p:spPr bwMode="auto">
              <a:xfrm>
                <a:off x="912" y="3456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BI/RBO</a:t>
                </a:r>
              </a:p>
            </p:txBody>
          </p:sp>
        </p:grpSp>
        <p:sp>
          <p:nvSpPr>
            <p:cNvPr id="306240" name="Text Box 64"/>
            <p:cNvSpPr txBox="1">
              <a:spLocks noChangeArrowheads="1"/>
            </p:cNvSpPr>
            <p:nvPr/>
          </p:nvSpPr>
          <p:spPr bwMode="auto">
            <a:xfrm>
              <a:off x="2496" y="2256"/>
              <a:ext cx="384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+mn-ea"/>
                  <a:ea typeface="+mn-ea"/>
                </a:rPr>
                <a:t>显示译码器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6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36" grpId="0" autoUpdateAnimBg="0"/>
      <p:bldP spid="306237" grpId="0" autoUpdateAnimBg="0"/>
      <p:bldP spid="306239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446088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57</a:t>
            </a:r>
            <a:r>
              <a:rPr lang="zh-CN" altLang="en-US" sz="3600"/>
              <a:t>）</a:t>
            </a:r>
            <a:endParaRPr lang="zh-CN" altLang="en-US"/>
          </a:p>
        </p:txBody>
      </p:sp>
      <p:sp>
        <p:nvSpPr>
          <p:cNvPr id="2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93A9-DFB5-40FD-9F08-74D740AF88A4}" type="slidenum">
              <a:rPr lang="en-US" altLang="zh-CN"/>
              <a:pPr/>
              <a:t>69</a:t>
            </a:fld>
            <a:endParaRPr lang="en-US" altLang="zh-CN"/>
          </a:p>
        </p:txBody>
      </p:sp>
      <p:graphicFrame>
        <p:nvGraphicFramePr>
          <p:cNvPr id="229379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85863" y="838200"/>
          <a:ext cx="65420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61" name="Image" r:id="rId3" imgW="10932245" imgH="1655060" progId="">
                  <p:embed/>
                </p:oleObj>
              </mc:Choice>
              <mc:Fallback>
                <p:oleObj name="Image" r:id="rId3" imgW="10932245" imgH="1655060" progId="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838200"/>
                        <a:ext cx="65420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782" name="Group 4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112874"/>
              </p:ext>
            </p:extLst>
          </p:nvPr>
        </p:nvGraphicFramePr>
        <p:xfrm>
          <a:off x="899592" y="1905000"/>
          <a:ext cx="7482410" cy="4645563"/>
        </p:xfrm>
        <a:graphic>
          <a:graphicData uri="http://schemas.openxmlformats.org/drawingml/2006/table">
            <a:tbl>
              <a:tblPr/>
              <a:tblGrid>
                <a:gridCol w="944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6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7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34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6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0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64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显示数字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g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13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3</a:t>
            </a:r>
            <a:r>
              <a:rPr lang="zh-CN" altLang="en-US" sz="3600"/>
              <a:t>）</a:t>
            </a:r>
          </a:p>
        </p:txBody>
      </p:sp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7224-C390-4F20-817A-124C4CFCAA3A}" type="slidenum">
              <a:rPr lang="en-US" altLang="zh-CN">
                <a:latin typeface="+mn-ea"/>
                <a:ea typeface="+mn-ea"/>
              </a:rPr>
              <a:pPr/>
              <a:t>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6931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>
                <a:latin typeface="+mn-ea"/>
              </a:rPr>
              <a:t>2-4</a:t>
            </a:r>
            <a:r>
              <a:rPr lang="zh-CN" altLang="en-US" b="1">
                <a:latin typeface="+mn-ea"/>
              </a:rPr>
              <a:t>译码器</a:t>
            </a:r>
          </a:p>
          <a:p>
            <a:pPr lvl="1"/>
            <a:r>
              <a:rPr lang="zh-CN" altLang="en-US">
                <a:latin typeface="+mn-ea"/>
              </a:rPr>
              <a:t>（步骤二）</a:t>
            </a:r>
            <a:r>
              <a:rPr lang="zh-CN" altLang="en-US" b="1">
                <a:latin typeface="+mn-ea"/>
              </a:rPr>
              <a:t>根据真值表写出输出表达式</a:t>
            </a:r>
          </a:p>
        </p:txBody>
      </p:sp>
      <p:grpSp>
        <p:nvGrpSpPr>
          <p:cNvPr id="269316" name="Group 1028"/>
          <p:cNvGrpSpPr>
            <a:grpSpLocks/>
          </p:cNvGrpSpPr>
          <p:nvPr/>
        </p:nvGrpSpPr>
        <p:grpSpPr bwMode="auto">
          <a:xfrm>
            <a:off x="304800" y="2819400"/>
            <a:ext cx="3381013" cy="3044825"/>
            <a:chOff x="524" y="912"/>
            <a:chExt cx="2005" cy="1918"/>
          </a:xfrm>
        </p:grpSpPr>
        <p:sp>
          <p:nvSpPr>
            <p:cNvPr id="269317" name="Text Box 1029"/>
            <p:cNvSpPr txBox="1">
              <a:spLocks noChangeArrowheads="1"/>
            </p:cNvSpPr>
            <p:nvPr/>
          </p:nvSpPr>
          <p:spPr bwMode="auto">
            <a:xfrm>
              <a:off x="1123" y="912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真值表</a:t>
              </a:r>
            </a:p>
          </p:txBody>
        </p:sp>
        <p:sp>
          <p:nvSpPr>
            <p:cNvPr id="269318" name="Rectangle 1030"/>
            <p:cNvSpPr>
              <a:spLocks noChangeArrowheads="1"/>
            </p:cNvSpPr>
            <p:nvPr/>
          </p:nvSpPr>
          <p:spPr bwMode="auto">
            <a:xfrm>
              <a:off x="1458" y="2581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spc="200" dirty="0">
                  <a:latin typeface="+mn-ea"/>
                  <a:ea typeface="+mn-ea"/>
                </a:rPr>
                <a:t>1 1 1 0</a:t>
              </a:r>
            </a:p>
          </p:txBody>
        </p:sp>
        <p:sp>
          <p:nvSpPr>
            <p:cNvPr id="269319" name="Rectangle 1031"/>
            <p:cNvSpPr>
              <a:spLocks noChangeArrowheads="1"/>
            </p:cNvSpPr>
            <p:nvPr/>
          </p:nvSpPr>
          <p:spPr bwMode="auto">
            <a:xfrm>
              <a:off x="624" y="2581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+mn-ea"/>
                  <a:ea typeface="+mn-ea"/>
                </a:rPr>
                <a:t>1    1</a:t>
              </a:r>
            </a:p>
          </p:txBody>
        </p:sp>
        <p:sp>
          <p:nvSpPr>
            <p:cNvPr id="269320" name="Rectangle 1032"/>
            <p:cNvSpPr>
              <a:spLocks noChangeArrowheads="1"/>
            </p:cNvSpPr>
            <p:nvPr/>
          </p:nvSpPr>
          <p:spPr bwMode="auto">
            <a:xfrm>
              <a:off x="1458" y="2332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spc="200">
                  <a:latin typeface="+mn-ea"/>
                  <a:ea typeface="+mn-ea"/>
                </a:rPr>
                <a:t>1 1 0 1</a:t>
              </a:r>
            </a:p>
          </p:txBody>
        </p:sp>
        <p:sp>
          <p:nvSpPr>
            <p:cNvPr id="269321" name="Rectangle 1033"/>
            <p:cNvSpPr>
              <a:spLocks noChangeArrowheads="1"/>
            </p:cNvSpPr>
            <p:nvPr/>
          </p:nvSpPr>
          <p:spPr bwMode="auto">
            <a:xfrm>
              <a:off x="624" y="2332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0    1</a:t>
              </a:r>
            </a:p>
          </p:txBody>
        </p:sp>
        <p:sp>
          <p:nvSpPr>
            <p:cNvPr id="269322" name="Rectangle 1034"/>
            <p:cNvSpPr>
              <a:spLocks noChangeArrowheads="1"/>
            </p:cNvSpPr>
            <p:nvPr/>
          </p:nvSpPr>
          <p:spPr bwMode="auto">
            <a:xfrm>
              <a:off x="1458" y="2083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spc="200" dirty="0">
                  <a:latin typeface="+mn-ea"/>
                  <a:ea typeface="+mn-ea"/>
                </a:rPr>
                <a:t>1 0 1 1</a:t>
              </a:r>
            </a:p>
          </p:txBody>
        </p:sp>
        <p:sp>
          <p:nvSpPr>
            <p:cNvPr id="269323" name="Rectangle 1035"/>
            <p:cNvSpPr>
              <a:spLocks noChangeArrowheads="1"/>
            </p:cNvSpPr>
            <p:nvPr/>
          </p:nvSpPr>
          <p:spPr bwMode="auto">
            <a:xfrm>
              <a:off x="624" y="2083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1    0</a:t>
              </a:r>
            </a:p>
          </p:txBody>
        </p:sp>
        <p:sp>
          <p:nvSpPr>
            <p:cNvPr id="269324" name="Rectangle 1036"/>
            <p:cNvSpPr>
              <a:spLocks noChangeArrowheads="1"/>
            </p:cNvSpPr>
            <p:nvPr/>
          </p:nvSpPr>
          <p:spPr bwMode="auto">
            <a:xfrm>
              <a:off x="1458" y="1834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spc="200" dirty="0">
                  <a:latin typeface="+mn-ea"/>
                  <a:ea typeface="+mn-ea"/>
                </a:rPr>
                <a:t>0 1 1 1</a:t>
              </a:r>
            </a:p>
          </p:txBody>
        </p:sp>
        <p:sp>
          <p:nvSpPr>
            <p:cNvPr id="269325" name="Rectangle 1037"/>
            <p:cNvSpPr>
              <a:spLocks noChangeArrowheads="1"/>
            </p:cNvSpPr>
            <p:nvPr/>
          </p:nvSpPr>
          <p:spPr bwMode="auto">
            <a:xfrm>
              <a:off x="624" y="1824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0    0</a:t>
              </a:r>
            </a:p>
          </p:txBody>
        </p:sp>
        <p:sp>
          <p:nvSpPr>
            <p:cNvPr id="269326" name="Rectangle 1038"/>
            <p:cNvSpPr>
              <a:spLocks noChangeArrowheads="1"/>
            </p:cNvSpPr>
            <p:nvPr/>
          </p:nvSpPr>
          <p:spPr bwMode="auto">
            <a:xfrm>
              <a:off x="1458" y="1585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69327" name="Rectangle 1039"/>
            <p:cNvSpPr>
              <a:spLocks noChangeArrowheads="1"/>
            </p:cNvSpPr>
            <p:nvPr/>
          </p:nvSpPr>
          <p:spPr bwMode="auto">
            <a:xfrm>
              <a:off x="624" y="1585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   </a:t>
              </a:r>
            </a:p>
          </p:txBody>
        </p:sp>
        <p:sp>
          <p:nvSpPr>
            <p:cNvPr id="269328" name="Rectangle 1040"/>
            <p:cNvSpPr>
              <a:spLocks noChangeArrowheads="1"/>
            </p:cNvSpPr>
            <p:nvPr/>
          </p:nvSpPr>
          <p:spPr bwMode="auto">
            <a:xfrm>
              <a:off x="1440" y="1584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0 </a:t>
              </a: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1 </a:t>
              </a: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2 </a:t>
              </a: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69329" name="Rectangle 1041"/>
            <p:cNvSpPr>
              <a:spLocks noChangeArrowheads="1"/>
            </p:cNvSpPr>
            <p:nvPr/>
          </p:nvSpPr>
          <p:spPr bwMode="auto">
            <a:xfrm>
              <a:off x="624" y="1584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A    B</a:t>
              </a:r>
            </a:p>
          </p:txBody>
        </p:sp>
        <p:sp>
          <p:nvSpPr>
            <p:cNvPr id="269330" name="Line 1042"/>
            <p:cNvSpPr>
              <a:spLocks noChangeShapeType="1"/>
            </p:cNvSpPr>
            <p:nvPr/>
          </p:nvSpPr>
          <p:spPr bwMode="auto">
            <a:xfrm>
              <a:off x="624" y="1336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1" name="Line 1043"/>
            <p:cNvSpPr>
              <a:spLocks noChangeShapeType="1"/>
            </p:cNvSpPr>
            <p:nvPr/>
          </p:nvSpPr>
          <p:spPr bwMode="auto">
            <a:xfrm>
              <a:off x="624" y="1585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2" name="Line 1044"/>
            <p:cNvSpPr>
              <a:spLocks noChangeShapeType="1"/>
            </p:cNvSpPr>
            <p:nvPr/>
          </p:nvSpPr>
          <p:spPr bwMode="auto">
            <a:xfrm>
              <a:off x="624" y="1834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3" name="Line 1045"/>
            <p:cNvSpPr>
              <a:spLocks noChangeShapeType="1"/>
            </p:cNvSpPr>
            <p:nvPr/>
          </p:nvSpPr>
          <p:spPr bwMode="auto">
            <a:xfrm>
              <a:off x="624" y="2083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4" name="Line 1046"/>
            <p:cNvSpPr>
              <a:spLocks noChangeShapeType="1"/>
            </p:cNvSpPr>
            <p:nvPr/>
          </p:nvSpPr>
          <p:spPr bwMode="auto">
            <a:xfrm>
              <a:off x="624" y="2332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5" name="Line 1047"/>
            <p:cNvSpPr>
              <a:spLocks noChangeShapeType="1"/>
            </p:cNvSpPr>
            <p:nvPr/>
          </p:nvSpPr>
          <p:spPr bwMode="auto">
            <a:xfrm>
              <a:off x="624" y="2581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6" name="Line 1048"/>
            <p:cNvSpPr>
              <a:spLocks noChangeShapeType="1"/>
            </p:cNvSpPr>
            <p:nvPr/>
          </p:nvSpPr>
          <p:spPr bwMode="auto">
            <a:xfrm>
              <a:off x="624" y="2830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7" name="Line 1049"/>
            <p:cNvSpPr>
              <a:spLocks noChangeShapeType="1"/>
            </p:cNvSpPr>
            <p:nvPr/>
          </p:nvSpPr>
          <p:spPr bwMode="auto">
            <a:xfrm>
              <a:off x="624" y="1336"/>
              <a:ext cx="0" cy="1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8" name="Line 1050"/>
            <p:cNvSpPr>
              <a:spLocks noChangeShapeType="1"/>
            </p:cNvSpPr>
            <p:nvPr/>
          </p:nvSpPr>
          <p:spPr bwMode="auto">
            <a:xfrm>
              <a:off x="1458" y="1336"/>
              <a:ext cx="0" cy="1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9" name="Line 1051"/>
            <p:cNvSpPr>
              <a:spLocks noChangeShapeType="1"/>
            </p:cNvSpPr>
            <p:nvPr/>
          </p:nvSpPr>
          <p:spPr bwMode="auto">
            <a:xfrm>
              <a:off x="2529" y="1336"/>
              <a:ext cx="0" cy="1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69340" name="Object 1052"/>
            <p:cNvGraphicFramePr>
              <a:graphicFrameLocks noChangeAspect="1"/>
            </p:cNvGraphicFramePr>
            <p:nvPr/>
          </p:nvGraphicFramePr>
          <p:xfrm>
            <a:off x="524" y="1161"/>
            <a:ext cx="14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326" name="公式" r:id="rId3" imgW="139680" imgH="279000" progId="Equation.3">
                    <p:embed/>
                  </p:oleObj>
                </mc:Choice>
                <mc:Fallback>
                  <p:oleObj name="公式" r:id="rId3" imgW="139680" imgH="2790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1161"/>
                          <a:ext cx="14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341" name="Rectangle 1053"/>
            <p:cNvSpPr>
              <a:spLocks noChangeArrowheads="1"/>
            </p:cNvSpPr>
            <p:nvPr/>
          </p:nvSpPr>
          <p:spPr bwMode="auto">
            <a:xfrm>
              <a:off x="2208" y="2228"/>
              <a:ext cx="13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>
                  <a:latin typeface="+mn-ea"/>
                  <a:ea typeface="+mn-ea"/>
                </a:rPr>
                <a:t> </a:t>
              </a:r>
              <a:endParaRPr lang="en-US" altLang="zh-CN" sz="1800">
                <a:latin typeface="+mn-ea"/>
                <a:ea typeface="+mn-ea"/>
              </a:endParaRPr>
            </a:p>
          </p:txBody>
        </p:sp>
        <p:sp>
          <p:nvSpPr>
            <p:cNvPr id="269342" name="Rectangle 1054"/>
            <p:cNvSpPr>
              <a:spLocks noChangeArrowheads="1"/>
            </p:cNvSpPr>
            <p:nvPr/>
          </p:nvSpPr>
          <p:spPr bwMode="auto">
            <a:xfrm>
              <a:off x="624" y="1344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 b="1">
                  <a:latin typeface="华文新魏" pitchFamily="2" charset="-122"/>
                  <a:ea typeface="华文新魏" pitchFamily="2" charset="-122"/>
                </a:rPr>
                <a:t>输   入</a:t>
              </a:r>
            </a:p>
          </p:txBody>
        </p:sp>
        <p:sp>
          <p:nvSpPr>
            <p:cNvPr id="269343" name="Rectangle 1055"/>
            <p:cNvSpPr>
              <a:spLocks noChangeArrowheads="1"/>
            </p:cNvSpPr>
            <p:nvPr/>
          </p:nvSpPr>
          <p:spPr bwMode="auto">
            <a:xfrm>
              <a:off x="1440" y="1344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 b="1">
                  <a:latin typeface="华文新魏" pitchFamily="2" charset="-122"/>
                  <a:ea typeface="华文新魏" pitchFamily="2" charset="-122"/>
                </a:rPr>
                <a:t>输    出</a:t>
              </a:r>
            </a:p>
          </p:txBody>
        </p:sp>
      </p:grpSp>
      <p:sp>
        <p:nvSpPr>
          <p:cNvPr id="269344" name="Text Box 1056"/>
          <p:cNvSpPr txBox="1">
            <a:spLocks noChangeArrowheads="1"/>
          </p:cNvSpPr>
          <p:nvPr/>
        </p:nvSpPr>
        <p:spPr bwMode="auto">
          <a:xfrm>
            <a:off x="3886200" y="6019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只用与非门实现</a:t>
            </a:r>
          </a:p>
        </p:txBody>
      </p:sp>
      <p:grpSp>
        <p:nvGrpSpPr>
          <p:cNvPr id="269345" name="Group 1057"/>
          <p:cNvGrpSpPr>
            <a:grpSpLocks/>
          </p:cNvGrpSpPr>
          <p:nvPr/>
        </p:nvGrpSpPr>
        <p:grpSpPr bwMode="auto">
          <a:xfrm>
            <a:off x="6477000" y="3200400"/>
            <a:ext cx="2089150" cy="2801938"/>
            <a:chOff x="4286" y="890"/>
            <a:chExt cx="1316" cy="1765"/>
          </a:xfrm>
        </p:grpSpPr>
        <p:sp>
          <p:nvSpPr>
            <p:cNvPr id="269346" name="Rectangle 1058"/>
            <p:cNvSpPr>
              <a:spLocks noChangeArrowheads="1"/>
            </p:cNvSpPr>
            <p:nvPr/>
          </p:nvSpPr>
          <p:spPr bwMode="auto">
            <a:xfrm>
              <a:off x="4514" y="1389"/>
              <a:ext cx="681" cy="1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9347" name="Line 1059"/>
            <p:cNvSpPr>
              <a:spLocks noChangeShapeType="1"/>
            </p:cNvSpPr>
            <p:nvPr/>
          </p:nvSpPr>
          <p:spPr bwMode="auto">
            <a:xfrm>
              <a:off x="4332" y="161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9348" name="Line 1060"/>
            <p:cNvSpPr>
              <a:spLocks noChangeShapeType="1"/>
            </p:cNvSpPr>
            <p:nvPr/>
          </p:nvSpPr>
          <p:spPr bwMode="auto">
            <a:xfrm>
              <a:off x="5194" y="152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9349" name="Line 1061"/>
            <p:cNvSpPr>
              <a:spLocks noChangeShapeType="1"/>
            </p:cNvSpPr>
            <p:nvPr/>
          </p:nvSpPr>
          <p:spPr bwMode="auto">
            <a:xfrm>
              <a:off x="5194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9350" name="Line 1062"/>
            <p:cNvSpPr>
              <a:spLocks noChangeShapeType="1"/>
            </p:cNvSpPr>
            <p:nvPr/>
          </p:nvSpPr>
          <p:spPr bwMode="auto">
            <a:xfrm>
              <a:off x="5194" y="216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9351" name="Line 1063"/>
            <p:cNvSpPr>
              <a:spLocks noChangeShapeType="1"/>
            </p:cNvSpPr>
            <p:nvPr/>
          </p:nvSpPr>
          <p:spPr bwMode="auto">
            <a:xfrm>
              <a:off x="5194" y="247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9352" name="Rectangle 1064"/>
            <p:cNvSpPr>
              <a:spLocks noChangeArrowheads="1"/>
            </p:cNvSpPr>
            <p:nvPr/>
          </p:nvSpPr>
          <p:spPr bwMode="auto">
            <a:xfrm>
              <a:off x="4922" y="1389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Y</a:t>
              </a:r>
              <a:r>
                <a:rPr lang="en-US" altLang="zh-CN" b="1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69353" name="Line 1065"/>
            <p:cNvSpPr>
              <a:spLocks noChangeShapeType="1"/>
            </p:cNvSpPr>
            <p:nvPr/>
          </p:nvSpPr>
          <p:spPr bwMode="auto">
            <a:xfrm>
              <a:off x="4333" y="202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9354" name="Rectangle 1066"/>
            <p:cNvSpPr>
              <a:spLocks noChangeArrowheads="1"/>
            </p:cNvSpPr>
            <p:nvPr/>
          </p:nvSpPr>
          <p:spPr bwMode="auto">
            <a:xfrm>
              <a:off x="4923" y="1706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Y</a:t>
              </a:r>
              <a:r>
                <a:rPr lang="en-US" altLang="zh-CN" b="1" baseline="-3000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9355" name="Rectangle 1067"/>
            <p:cNvSpPr>
              <a:spLocks noChangeArrowheads="1"/>
            </p:cNvSpPr>
            <p:nvPr/>
          </p:nvSpPr>
          <p:spPr bwMode="auto">
            <a:xfrm>
              <a:off x="4923" y="2024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Y</a:t>
              </a:r>
              <a:r>
                <a:rPr lang="en-US" altLang="zh-CN" b="1" baseline="-3000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9356" name="Rectangle 1068"/>
            <p:cNvSpPr>
              <a:spLocks noChangeArrowheads="1"/>
            </p:cNvSpPr>
            <p:nvPr/>
          </p:nvSpPr>
          <p:spPr bwMode="auto">
            <a:xfrm>
              <a:off x="4923" y="2364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Y</a:t>
              </a:r>
              <a:r>
                <a:rPr lang="en-US" altLang="zh-CN" b="1" baseline="-3000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9357" name="Text Box 1069"/>
            <p:cNvSpPr txBox="1">
              <a:spLocks noChangeArrowheads="1"/>
            </p:cNvSpPr>
            <p:nvPr/>
          </p:nvSpPr>
          <p:spPr bwMode="auto">
            <a:xfrm>
              <a:off x="4515" y="1525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华文新魏" pitchFamily="2" charset="-122"/>
                  <a:ea typeface="华文新魏" pitchFamily="2" charset="-122"/>
                </a:rPr>
                <a:t>A</a:t>
              </a:r>
            </a:p>
          </p:txBody>
        </p:sp>
        <p:sp>
          <p:nvSpPr>
            <p:cNvPr id="269358" name="Text Box 1070"/>
            <p:cNvSpPr txBox="1">
              <a:spLocks noChangeArrowheads="1"/>
            </p:cNvSpPr>
            <p:nvPr/>
          </p:nvSpPr>
          <p:spPr bwMode="auto">
            <a:xfrm>
              <a:off x="4515" y="192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华文新魏" pitchFamily="2" charset="-122"/>
                  <a:ea typeface="华文新魏" pitchFamily="2" charset="-122"/>
                </a:rPr>
                <a:t>B</a:t>
              </a:r>
            </a:p>
          </p:txBody>
        </p:sp>
        <p:sp>
          <p:nvSpPr>
            <p:cNvPr id="269359" name="Text Box 1071"/>
            <p:cNvSpPr txBox="1">
              <a:spLocks noChangeArrowheads="1"/>
            </p:cNvSpPr>
            <p:nvPr/>
          </p:nvSpPr>
          <p:spPr bwMode="auto">
            <a:xfrm>
              <a:off x="4286" y="890"/>
              <a:ext cx="1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逻辑示意图</a:t>
              </a:r>
            </a:p>
          </p:txBody>
        </p:sp>
      </p:grpSp>
      <p:grpSp>
        <p:nvGrpSpPr>
          <p:cNvPr id="269360" name="Group 1072"/>
          <p:cNvGrpSpPr>
            <a:grpSpLocks/>
          </p:cNvGrpSpPr>
          <p:nvPr/>
        </p:nvGrpSpPr>
        <p:grpSpPr bwMode="auto">
          <a:xfrm>
            <a:off x="3802063" y="2971800"/>
            <a:ext cx="1806575" cy="3184526"/>
            <a:chOff x="4123" y="1968"/>
            <a:chExt cx="1138" cy="2006"/>
          </a:xfrm>
        </p:grpSpPr>
        <p:graphicFrame>
          <p:nvGraphicFramePr>
            <p:cNvPr id="269361" name="Object 10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7475244"/>
                </p:ext>
              </p:extLst>
            </p:nvPr>
          </p:nvGraphicFramePr>
          <p:xfrm>
            <a:off x="4123" y="2213"/>
            <a:ext cx="1138" cy="1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327" name="公式" r:id="rId5" imgW="672840" imgH="1041120" progId="Equation.3">
                    <p:embed/>
                  </p:oleObj>
                </mc:Choice>
                <mc:Fallback>
                  <p:oleObj name="公式" r:id="rId5" imgW="672840" imgH="104112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" y="2213"/>
                          <a:ext cx="1138" cy="17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362" name="Text Box 1074"/>
            <p:cNvSpPr txBox="1">
              <a:spLocks noChangeArrowheads="1"/>
            </p:cNvSpPr>
            <p:nvPr/>
          </p:nvSpPr>
          <p:spPr bwMode="auto">
            <a:xfrm>
              <a:off x="4128" y="1968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输出表达式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4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44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58</a:t>
            </a:r>
            <a:r>
              <a:rPr lang="zh-CN" altLang="en-US" sz="3600"/>
              <a:t>）</a:t>
            </a:r>
            <a:endParaRPr lang="zh-CN" altLang="en-US"/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6A7E-CEC8-4F4A-8DE5-5DC4F8E6A45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303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显示译码器</a:t>
            </a:r>
          </a:p>
          <a:p>
            <a:pPr lvl="1"/>
            <a:r>
              <a:rPr lang="zh-CN" altLang="en-US" dirty="0"/>
              <a:t>写出各个变量的逻辑表达式</a:t>
            </a:r>
          </a:p>
          <a:p>
            <a:pPr lvl="2"/>
            <a:r>
              <a:rPr lang="zh-CN" altLang="en-US" dirty="0">
                <a:latin typeface="+mn-ea"/>
              </a:rPr>
              <a:t>写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的逻辑表达式</a:t>
            </a:r>
          </a:p>
        </p:txBody>
      </p:sp>
      <p:grpSp>
        <p:nvGrpSpPr>
          <p:cNvPr id="303108" name="Group 4"/>
          <p:cNvGrpSpPr>
            <a:grpSpLocks/>
          </p:cNvGrpSpPr>
          <p:nvPr/>
        </p:nvGrpSpPr>
        <p:grpSpPr bwMode="auto">
          <a:xfrm>
            <a:off x="914400" y="2817813"/>
            <a:ext cx="3200400" cy="3278187"/>
            <a:chOff x="2736" y="1344"/>
            <a:chExt cx="2016" cy="2065"/>
          </a:xfrm>
        </p:grpSpPr>
        <p:grpSp>
          <p:nvGrpSpPr>
            <p:cNvPr id="303109" name="Group 5"/>
            <p:cNvGrpSpPr>
              <a:grpSpLocks/>
            </p:cNvGrpSpPr>
            <p:nvPr/>
          </p:nvGrpSpPr>
          <p:grpSpPr bwMode="auto">
            <a:xfrm>
              <a:off x="2880" y="1632"/>
              <a:ext cx="1872" cy="1777"/>
              <a:chOff x="1429" y="1389"/>
              <a:chExt cx="2540" cy="2449"/>
            </a:xfrm>
          </p:grpSpPr>
          <p:sp>
            <p:nvSpPr>
              <p:cNvPr id="303110" name="Rectangle 6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3111" name="Rectangle 7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3112" name="Rectangle 8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3113" name="Rectangle 9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3114" name="Rectangle 10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3115" name="Rectangle 11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3116" name="Rectangle 12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3117" name="Rectangle 13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3118" name="Rectangle 14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3119" name="Rectangle 15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3120" name="Rectangle 16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3121" name="Rectangle 17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3122" name="Rectangle 18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3123" name="Rectangle 19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3124" name="Rectangle 20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3125" name="Rectangle 21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3126" name="Line 22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27" name="Line 23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28" name="Line 24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29" name="Line 25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30" name="Line 26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31" name="Line 27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32" name="Line 28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33" name="Line 29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34" name="Line 30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35" name="Line 31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36" name="Line 32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3137" name="Group 33"/>
            <p:cNvGrpSpPr>
              <a:grpSpLocks/>
            </p:cNvGrpSpPr>
            <p:nvPr/>
          </p:nvGrpSpPr>
          <p:grpSpPr bwMode="auto">
            <a:xfrm>
              <a:off x="2736" y="1344"/>
              <a:ext cx="545" cy="742"/>
              <a:chOff x="1337" y="1162"/>
              <a:chExt cx="545" cy="742"/>
            </a:xfrm>
          </p:grpSpPr>
          <p:sp>
            <p:nvSpPr>
              <p:cNvPr id="303138" name="Text Box 34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303139" name="Text Box 35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303140" name="Text Box 36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D</a:t>
                </a:r>
              </a:p>
            </p:txBody>
          </p:sp>
          <p:sp>
            <p:nvSpPr>
              <p:cNvPr id="303141" name="Text Box 37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C</a:t>
                </a:r>
              </a:p>
            </p:txBody>
          </p:sp>
        </p:grpSp>
        <p:grpSp>
          <p:nvGrpSpPr>
            <p:cNvPr id="303142" name="Group 38"/>
            <p:cNvGrpSpPr>
              <a:grpSpLocks/>
            </p:cNvGrpSpPr>
            <p:nvPr/>
          </p:nvGrpSpPr>
          <p:grpSpPr bwMode="auto">
            <a:xfrm>
              <a:off x="3189" y="1584"/>
              <a:ext cx="1563" cy="288"/>
              <a:chOff x="3189" y="1488"/>
              <a:chExt cx="1563" cy="288"/>
            </a:xfrm>
          </p:grpSpPr>
          <p:sp>
            <p:nvSpPr>
              <p:cNvPr id="303143" name="Text Box 39"/>
              <p:cNvSpPr txBox="1">
                <a:spLocks noChangeArrowheads="1"/>
              </p:cNvSpPr>
              <p:nvPr/>
            </p:nvSpPr>
            <p:spPr bwMode="auto">
              <a:xfrm>
                <a:off x="31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00</a:t>
                </a:r>
              </a:p>
            </p:txBody>
          </p:sp>
          <p:sp>
            <p:nvSpPr>
              <p:cNvPr id="303144" name="Text Box 40"/>
              <p:cNvSpPr txBox="1">
                <a:spLocks noChangeArrowheads="1"/>
              </p:cNvSpPr>
              <p:nvPr/>
            </p:nvSpPr>
            <p:spPr bwMode="auto">
              <a:xfrm>
                <a:off x="3984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11</a:t>
                </a:r>
              </a:p>
            </p:txBody>
          </p:sp>
          <p:sp>
            <p:nvSpPr>
              <p:cNvPr id="303145" name="Text Box 41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01</a:t>
                </a:r>
              </a:p>
            </p:txBody>
          </p:sp>
          <p:sp>
            <p:nvSpPr>
              <p:cNvPr id="303146" name="Text Box 42"/>
              <p:cNvSpPr txBox="1">
                <a:spLocks noChangeArrowheads="1"/>
              </p:cNvSpPr>
              <p:nvPr/>
            </p:nvSpPr>
            <p:spPr bwMode="auto">
              <a:xfrm>
                <a:off x="43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10</a:t>
                </a:r>
              </a:p>
            </p:txBody>
          </p:sp>
        </p:grpSp>
        <p:grpSp>
          <p:nvGrpSpPr>
            <p:cNvPr id="303147" name="Group 43"/>
            <p:cNvGrpSpPr>
              <a:grpSpLocks/>
            </p:cNvGrpSpPr>
            <p:nvPr/>
          </p:nvGrpSpPr>
          <p:grpSpPr bwMode="auto">
            <a:xfrm>
              <a:off x="2805" y="1968"/>
              <a:ext cx="363" cy="1392"/>
              <a:chOff x="2736" y="1968"/>
              <a:chExt cx="363" cy="1392"/>
            </a:xfrm>
          </p:grpSpPr>
          <p:sp>
            <p:nvSpPr>
              <p:cNvPr id="303148" name="Text Box 44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00</a:t>
                </a:r>
              </a:p>
            </p:txBody>
          </p:sp>
          <p:sp>
            <p:nvSpPr>
              <p:cNvPr id="303149" name="Text Box 45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11</a:t>
                </a:r>
              </a:p>
            </p:txBody>
          </p:sp>
          <p:sp>
            <p:nvSpPr>
              <p:cNvPr id="303150" name="Text Box 46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01</a:t>
                </a:r>
              </a:p>
            </p:txBody>
          </p:sp>
          <p:sp>
            <p:nvSpPr>
              <p:cNvPr id="303151" name="Text Box 47"/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10</a:t>
                </a:r>
              </a:p>
            </p:txBody>
          </p:sp>
        </p:grpSp>
      </p:grpSp>
      <p:sp>
        <p:nvSpPr>
          <p:cNvPr id="303152" name="Rectangle 48"/>
          <p:cNvSpPr>
            <a:spLocks noChangeArrowheads="1"/>
          </p:cNvSpPr>
          <p:nvPr/>
        </p:nvSpPr>
        <p:spPr bwMode="auto">
          <a:xfrm>
            <a:off x="2971800" y="4953000"/>
            <a:ext cx="990600" cy="990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3155" name="Group 51"/>
          <p:cNvGrpSpPr>
            <a:grpSpLocks/>
          </p:cNvGrpSpPr>
          <p:nvPr/>
        </p:nvGrpSpPr>
        <p:grpSpPr bwMode="auto">
          <a:xfrm>
            <a:off x="1600200" y="4343400"/>
            <a:ext cx="2438400" cy="1066800"/>
            <a:chOff x="1008" y="2160"/>
            <a:chExt cx="1536" cy="672"/>
          </a:xfrm>
        </p:grpSpPr>
        <p:sp>
          <p:nvSpPr>
            <p:cNvPr id="303153" name="Rectangle 49"/>
            <p:cNvSpPr>
              <a:spLocks noChangeArrowheads="1"/>
            </p:cNvSpPr>
            <p:nvPr/>
          </p:nvSpPr>
          <p:spPr bwMode="auto">
            <a:xfrm>
              <a:off x="1008" y="2160"/>
              <a:ext cx="336" cy="672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54" name="Rectangle 50"/>
            <p:cNvSpPr>
              <a:spLocks noChangeArrowheads="1"/>
            </p:cNvSpPr>
            <p:nvPr/>
          </p:nvSpPr>
          <p:spPr bwMode="auto">
            <a:xfrm>
              <a:off x="2208" y="2160"/>
              <a:ext cx="336" cy="672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156" name="Rectangle 52"/>
          <p:cNvSpPr>
            <a:spLocks noChangeArrowheads="1"/>
          </p:cNvSpPr>
          <p:nvPr/>
        </p:nvSpPr>
        <p:spPr bwMode="auto">
          <a:xfrm>
            <a:off x="2286000" y="3657600"/>
            <a:ext cx="533400" cy="533400"/>
          </a:xfrm>
          <a:prstGeom prst="rect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3157" name="Object 53"/>
          <p:cNvGraphicFramePr>
            <a:graphicFrameLocks noChangeAspect="1"/>
          </p:cNvGraphicFramePr>
          <p:nvPr/>
        </p:nvGraphicFramePr>
        <p:xfrm>
          <a:off x="4643438" y="4271974"/>
          <a:ext cx="3734386" cy="58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9" name="公式" r:id="rId3" imgW="1396800" imgH="215640" progId="Equation.3">
                  <p:embed/>
                </p:oleObj>
              </mc:Choice>
              <mc:Fallback>
                <p:oleObj name="公式" r:id="rId3" imgW="1396800" imgH="215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71974"/>
                        <a:ext cx="3734386" cy="585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5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52" grpId="0" animBg="1"/>
      <p:bldP spid="30315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59</a:t>
            </a:r>
            <a:r>
              <a:rPr lang="zh-CN" altLang="en-US" sz="3600"/>
              <a:t>）</a:t>
            </a:r>
            <a:endParaRPr lang="zh-CN" altLang="en-US"/>
          </a:p>
        </p:txBody>
      </p:sp>
      <p:sp>
        <p:nvSpPr>
          <p:cNvPr id="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7195" y="6165304"/>
            <a:ext cx="536373" cy="509141"/>
          </a:xfrm>
        </p:spPr>
        <p:txBody>
          <a:bodyPr/>
          <a:lstStyle/>
          <a:p>
            <a:fld id="{DCA3ACF2-1F33-4B35-AA42-94B295A1697F}" type="slidenum">
              <a:rPr lang="en-US" altLang="zh-CN"/>
              <a:pPr/>
              <a:t>71</a:t>
            </a:fld>
            <a:endParaRPr lang="en-US" altLang="zh-CN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显示译码器</a:t>
            </a:r>
          </a:p>
          <a:p>
            <a:pPr lvl="1"/>
            <a:r>
              <a:rPr lang="zh-CN" altLang="en-US"/>
              <a:t>写出各个变量的逻辑表达式</a:t>
            </a:r>
          </a:p>
          <a:p>
            <a:endParaRPr lang="en-US" altLang="zh-CN"/>
          </a:p>
        </p:txBody>
      </p:sp>
      <p:grpSp>
        <p:nvGrpSpPr>
          <p:cNvPr id="304132" name="Group 4"/>
          <p:cNvGrpSpPr>
            <a:grpSpLocks/>
          </p:cNvGrpSpPr>
          <p:nvPr/>
        </p:nvGrpSpPr>
        <p:grpSpPr bwMode="auto">
          <a:xfrm>
            <a:off x="914400" y="2817813"/>
            <a:ext cx="3200400" cy="3278187"/>
            <a:chOff x="2736" y="1344"/>
            <a:chExt cx="2016" cy="2065"/>
          </a:xfrm>
        </p:grpSpPr>
        <p:grpSp>
          <p:nvGrpSpPr>
            <p:cNvPr id="304133" name="Group 5"/>
            <p:cNvGrpSpPr>
              <a:grpSpLocks/>
            </p:cNvGrpSpPr>
            <p:nvPr/>
          </p:nvGrpSpPr>
          <p:grpSpPr bwMode="auto">
            <a:xfrm>
              <a:off x="2880" y="1632"/>
              <a:ext cx="1872" cy="1777"/>
              <a:chOff x="1429" y="1389"/>
              <a:chExt cx="2540" cy="2449"/>
            </a:xfrm>
          </p:grpSpPr>
          <p:sp>
            <p:nvSpPr>
              <p:cNvPr id="304134" name="Rectangle 6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4135" name="Rectangle 7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4136" name="Rectangle 8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37" name="Rectangle 9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38" name="Rectangle 10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4139" name="Rectangle 11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4140" name="Rectangle 12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4141" name="Rectangle 13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42" name="Rectangle 14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4143" name="Rectangle 15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44" name="Rectangle 16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4145" name="Rectangle 17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46" name="Rectangle 18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47" name="Rectangle 19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48" name="Rectangle 20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49" name="Rectangle 21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50" name="Line 22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1" name="Line 23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2" name="Line 24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3" name="Line 25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4" name="Line 26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5" name="Line 27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6" name="Line 28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7" name="Line 29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8" name="Line 30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9" name="Line 31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60" name="Line 32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4161" name="Group 33"/>
            <p:cNvGrpSpPr>
              <a:grpSpLocks/>
            </p:cNvGrpSpPr>
            <p:nvPr/>
          </p:nvGrpSpPr>
          <p:grpSpPr bwMode="auto">
            <a:xfrm>
              <a:off x="2736" y="1344"/>
              <a:ext cx="545" cy="742"/>
              <a:chOff x="1337" y="1162"/>
              <a:chExt cx="545" cy="742"/>
            </a:xfrm>
          </p:grpSpPr>
          <p:sp>
            <p:nvSpPr>
              <p:cNvPr id="304162" name="Text Box 34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304163" name="Text Box 35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304164" name="Text Box 36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D</a:t>
                </a:r>
              </a:p>
            </p:txBody>
          </p:sp>
          <p:sp>
            <p:nvSpPr>
              <p:cNvPr id="304165" name="Text Box 37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C</a:t>
                </a:r>
              </a:p>
            </p:txBody>
          </p:sp>
        </p:grpSp>
        <p:grpSp>
          <p:nvGrpSpPr>
            <p:cNvPr id="304166" name="Group 38"/>
            <p:cNvGrpSpPr>
              <a:grpSpLocks/>
            </p:cNvGrpSpPr>
            <p:nvPr/>
          </p:nvGrpSpPr>
          <p:grpSpPr bwMode="auto">
            <a:xfrm>
              <a:off x="3189" y="1584"/>
              <a:ext cx="1563" cy="288"/>
              <a:chOff x="3189" y="1488"/>
              <a:chExt cx="1563" cy="288"/>
            </a:xfrm>
          </p:grpSpPr>
          <p:sp>
            <p:nvSpPr>
              <p:cNvPr id="304167" name="Text Box 39"/>
              <p:cNvSpPr txBox="1">
                <a:spLocks noChangeArrowheads="1"/>
              </p:cNvSpPr>
              <p:nvPr/>
            </p:nvSpPr>
            <p:spPr bwMode="auto">
              <a:xfrm>
                <a:off x="31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00</a:t>
                </a:r>
              </a:p>
            </p:txBody>
          </p:sp>
          <p:sp>
            <p:nvSpPr>
              <p:cNvPr id="304168" name="Text Box 40"/>
              <p:cNvSpPr txBox="1">
                <a:spLocks noChangeArrowheads="1"/>
              </p:cNvSpPr>
              <p:nvPr/>
            </p:nvSpPr>
            <p:spPr bwMode="auto">
              <a:xfrm>
                <a:off x="3984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11</a:t>
                </a:r>
              </a:p>
            </p:txBody>
          </p:sp>
          <p:sp>
            <p:nvSpPr>
              <p:cNvPr id="304169" name="Text Box 41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01</a:t>
                </a:r>
              </a:p>
            </p:txBody>
          </p:sp>
          <p:sp>
            <p:nvSpPr>
              <p:cNvPr id="304170" name="Text Box 42"/>
              <p:cNvSpPr txBox="1">
                <a:spLocks noChangeArrowheads="1"/>
              </p:cNvSpPr>
              <p:nvPr/>
            </p:nvSpPr>
            <p:spPr bwMode="auto">
              <a:xfrm>
                <a:off x="43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10</a:t>
                </a:r>
              </a:p>
            </p:txBody>
          </p:sp>
        </p:grpSp>
        <p:grpSp>
          <p:nvGrpSpPr>
            <p:cNvPr id="304171" name="Group 43"/>
            <p:cNvGrpSpPr>
              <a:grpSpLocks/>
            </p:cNvGrpSpPr>
            <p:nvPr/>
          </p:nvGrpSpPr>
          <p:grpSpPr bwMode="auto">
            <a:xfrm>
              <a:off x="2805" y="1968"/>
              <a:ext cx="363" cy="1392"/>
              <a:chOff x="2736" y="1968"/>
              <a:chExt cx="363" cy="1392"/>
            </a:xfrm>
          </p:grpSpPr>
          <p:sp>
            <p:nvSpPr>
              <p:cNvPr id="304172" name="Text Box 44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00</a:t>
                </a:r>
              </a:p>
            </p:txBody>
          </p:sp>
          <p:sp>
            <p:nvSpPr>
              <p:cNvPr id="304173" name="Text Box 45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11</a:t>
                </a:r>
              </a:p>
            </p:txBody>
          </p:sp>
          <p:sp>
            <p:nvSpPr>
              <p:cNvPr id="304174" name="Text Box 46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01</a:t>
                </a:r>
              </a:p>
            </p:txBody>
          </p:sp>
          <p:sp>
            <p:nvSpPr>
              <p:cNvPr id="304175" name="Text Box 47"/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10</a:t>
                </a:r>
              </a:p>
            </p:txBody>
          </p:sp>
        </p:grpSp>
      </p:grpSp>
      <p:sp>
        <p:nvSpPr>
          <p:cNvPr id="304176" name="Rectangle 48"/>
          <p:cNvSpPr>
            <a:spLocks noChangeArrowheads="1"/>
          </p:cNvSpPr>
          <p:nvPr/>
        </p:nvSpPr>
        <p:spPr bwMode="auto">
          <a:xfrm>
            <a:off x="2971800" y="4953000"/>
            <a:ext cx="990600" cy="990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79" name="Rectangle 51"/>
          <p:cNvSpPr>
            <a:spLocks noChangeArrowheads="1"/>
          </p:cNvSpPr>
          <p:nvPr/>
        </p:nvSpPr>
        <p:spPr bwMode="auto">
          <a:xfrm>
            <a:off x="2286000" y="4343400"/>
            <a:ext cx="533400" cy="106680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80" name="Rectangle 52"/>
          <p:cNvSpPr>
            <a:spLocks noChangeArrowheads="1"/>
          </p:cNvSpPr>
          <p:nvPr/>
        </p:nvSpPr>
        <p:spPr bwMode="auto">
          <a:xfrm>
            <a:off x="3505200" y="4343400"/>
            <a:ext cx="53340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418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042341"/>
              </p:ext>
            </p:extLst>
          </p:nvPr>
        </p:nvGraphicFramePr>
        <p:xfrm>
          <a:off x="4471988" y="3733800"/>
          <a:ext cx="38576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05" name="公式" r:id="rId3" imgW="1473120" imgH="215640" progId="Equation.3">
                  <p:embed/>
                </p:oleObj>
              </mc:Choice>
              <mc:Fallback>
                <p:oleObj name="公式" r:id="rId3" imgW="1473120" imgH="2156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8" y="3733800"/>
                        <a:ext cx="38576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52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4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4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30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0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76" grpId="0" animBg="1"/>
      <p:bldP spid="304179" grpId="0" animBg="1"/>
      <p:bldP spid="30418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7632" y="180926"/>
            <a:ext cx="8229600" cy="1143000"/>
          </a:xfrm>
        </p:spPr>
        <p:txBody>
          <a:bodyPr/>
          <a:lstStyle/>
          <a:p>
            <a:r>
              <a:rPr lang="en-US" altLang="zh-CN" sz="3600" dirty="0"/>
              <a:t>3.3.1  </a:t>
            </a:r>
            <a:r>
              <a:rPr lang="zh-CN" altLang="en-US" sz="3600" dirty="0"/>
              <a:t>译码器（</a:t>
            </a:r>
            <a:r>
              <a:rPr lang="en-US" altLang="zh-CN" sz="3600" dirty="0"/>
              <a:t>60</a:t>
            </a:r>
            <a:r>
              <a:rPr lang="zh-CN" altLang="en-US" sz="3600" dirty="0"/>
              <a:t>）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9512" y="6165304"/>
            <a:ext cx="504056" cy="437133"/>
          </a:xfrm>
        </p:spPr>
        <p:txBody>
          <a:bodyPr/>
          <a:lstStyle/>
          <a:p>
            <a:fld id="{DCABB7A6-E620-4EFA-B99D-87D715890D5E}" type="slidenum"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pPr/>
              <a:t>72</a:t>
            </a:fld>
            <a:endParaRPr lang="en-US" altLang="zh-CN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7206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97632" y="1214423"/>
            <a:ext cx="8229600" cy="642942"/>
          </a:xfrm>
          <a:noFill/>
          <a:ln/>
        </p:spPr>
        <p:txBody>
          <a:bodyPr/>
          <a:lstStyle/>
          <a:p>
            <a:r>
              <a:rPr lang="zh-CN" altLang="en-US" dirty="0">
                <a:latin typeface="+mn-ea"/>
              </a:rPr>
              <a:t>显示译码器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1000100" y="1857364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用同样的方法写出各个变量的逻辑表达式</a:t>
            </a:r>
          </a:p>
        </p:txBody>
      </p:sp>
      <p:graphicFrame>
        <p:nvGraphicFramePr>
          <p:cNvPr id="307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62452"/>
              </p:ext>
            </p:extLst>
          </p:nvPr>
        </p:nvGraphicFramePr>
        <p:xfrm>
          <a:off x="1243508" y="2428868"/>
          <a:ext cx="39227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6" name="公式" r:id="rId3" imgW="1498320" imgH="215640" progId="Equation.3">
                  <p:embed/>
                </p:oleObj>
              </mc:Choice>
              <mc:Fallback>
                <p:oleObj name="公式" r:id="rId3" imgW="1498320" imgH="21564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508" y="2428868"/>
                        <a:ext cx="392271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643053"/>
              </p:ext>
            </p:extLst>
          </p:nvPr>
        </p:nvGraphicFramePr>
        <p:xfrm>
          <a:off x="1243508" y="3030538"/>
          <a:ext cx="38576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7" name="公式" r:id="rId5" imgW="1473120" imgH="215640" progId="Equation.3">
                  <p:embed/>
                </p:oleObj>
              </mc:Choice>
              <mc:Fallback>
                <p:oleObj name="公式" r:id="rId5" imgW="1473120" imgH="21564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508" y="3030538"/>
                        <a:ext cx="38576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404620"/>
              </p:ext>
            </p:extLst>
          </p:nvPr>
        </p:nvGraphicFramePr>
        <p:xfrm>
          <a:off x="1243508" y="3573016"/>
          <a:ext cx="25955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8" name="公式" r:id="rId7" imgW="990360" imgH="215640" progId="Equation.3">
                  <p:embed/>
                </p:oleObj>
              </mc:Choice>
              <mc:Fallback>
                <p:oleObj name="公式" r:id="rId7" imgW="990360" imgH="21564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508" y="3573016"/>
                        <a:ext cx="2595562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872802"/>
              </p:ext>
            </p:extLst>
          </p:nvPr>
        </p:nvGraphicFramePr>
        <p:xfrm>
          <a:off x="1243508" y="4071942"/>
          <a:ext cx="41925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9" name="公式" r:id="rId9" imgW="1600200" imgH="215640" progId="Equation.3">
                  <p:embed/>
                </p:oleObj>
              </mc:Choice>
              <mc:Fallback>
                <p:oleObj name="公式" r:id="rId9" imgW="1600200" imgH="21564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508" y="4071942"/>
                        <a:ext cx="41925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893146"/>
              </p:ext>
            </p:extLst>
          </p:nvPr>
        </p:nvGraphicFramePr>
        <p:xfrm>
          <a:off x="1243508" y="4653136"/>
          <a:ext cx="2163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0" name="公式" r:id="rId11" imgW="825480" imgH="215640" progId="Equation.3">
                  <p:embed/>
                </p:oleObj>
              </mc:Choice>
              <mc:Fallback>
                <p:oleObj name="公式" r:id="rId11" imgW="825480" imgH="21564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508" y="4653136"/>
                        <a:ext cx="21637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734338"/>
              </p:ext>
            </p:extLst>
          </p:nvPr>
        </p:nvGraphicFramePr>
        <p:xfrm>
          <a:off x="1243508" y="5214950"/>
          <a:ext cx="37957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1" name="公式" r:id="rId13" imgW="1447560" imgH="215640" progId="Equation.3">
                  <p:embed/>
                </p:oleObj>
              </mc:Choice>
              <mc:Fallback>
                <p:oleObj name="公式" r:id="rId13" imgW="1447560" imgH="21564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508" y="5214950"/>
                        <a:ext cx="3795713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822502"/>
              </p:ext>
            </p:extLst>
          </p:nvPr>
        </p:nvGraphicFramePr>
        <p:xfrm>
          <a:off x="1243508" y="5877272"/>
          <a:ext cx="29972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2" name="公式" r:id="rId15" imgW="1143000" imgH="241200" progId="Equation.3">
                  <p:embed/>
                </p:oleObj>
              </mc:Choice>
              <mc:Fallback>
                <p:oleObj name="公式" r:id="rId15" imgW="1143000" imgH="2412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508" y="5877272"/>
                        <a:ext cx="29972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67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3.3.1  </a:t>
            </a:r>
            <a:r>
              <a:rPr lang="zh-CN" altLang="en-US" sz="3600" dirty="0"/>
              <a:t>译码器（</a:t>
            </a:r>
            <a:r>
              <a:rPr lang="en-US" altLang="zh-CN" sz="3600" dirty="0"/>
              <a:t>61</a:t>
            </a:r>
            <a:r>
              <a:rPr lang="zh-CN" altLang="en-US" sz="3600" dirty="0"/>
              <a:t>）</a:t>
            </a:r>
            <a:endParaRPr lang="zh-CN" altLang="en-US" dirty="0"/>
          </a:p>
        </p:txBody>
      </p:sp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346-F269-449B-B9B8-375AA8E9AA45}" type="slidenum">
              <a:rPr lang="en-US" altLang="zh-CN">
                <a:latin typeface="+mn-ea"/>
                <a:ea typeface="+mn-ea"/>
              </a:rPr>
              <a:pPr/>
              <a:t>73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显示译码器</a:t>
            </a:r>
          </a:p>
          <a:p>
            <a:pPr lvl="1"/>
            <a:r>
              <a:rPr lang="zh-CN" altLang="en-US" sz="2800" dirty="0">
                <a:latin typeface="+mn-ea"/>
              </a:rPr>
              <a:t>显示译码器控制功能输入：</a:t>
            </a:r>
            <a:r>
              <a:rPr lang="en-US" altLang="zh-CN" sz="2800" dirty="0">
                <a:latin typeface="+mn-ea"/>
              </a:rPr>
              <a:t>LT,RBI,BI/RBO</a:t>
            </a:r>
          </a:p>
          <a:p>
            <a:pPr lvl="1"/>
            <a:r>
              <a:rPr lang="zh-CN" altLang="en-US" sz="2800" dirty="0">
                <a:latin typeface="+mn-ea"/>
              </a:rPr>
              <a:t>主要用于对数码管的测试和其他一些应用。</a:t>
            </a:r>
          </a:p>
        </p:txBody>
      </p:sp>
      <p:grpSp>
        <p:nvGrpSpPr>
          <p:cNvPr id="311300" name="Group 4"/>
          <p:cNvGrpSpPr>
            <a:grpSpLocks/>
          </p:cNvGrpSpPr>
          <p:nvPr/>
        </p:nvGrpSpPr>
        <p:grpSpPr bwMode="auto">
          <a:xfrm>
            <a:off x="3526011" y="3048000"/>
            <a:ext cx="2270125" cy="3733800"/>
            <a:chOff x="1882" y="1920"/>
            <a:chExt cx="1430" cy="2352"/>
          </a:xfrm>
        </p:grpSpPr>
        <p:grpSp>
          <p:nvGrpSpPr>
            <p:cNvPr id="311301" name="Group 5"/>
            <p:cNvGrpSpPr>
              <a:grpSpLocks/>
            </p:cNvGrpSpPr>
            <p:nvPr/>
          </p:nvGrpSpPr>
          <p:grpSpPr bwMode="auto">
            <a:xfrm>
              <a:off x="1882" y="1920"/>
              <a:ext cx="1430" cy="2352"/>
              <a:chOff x="720" y="1392"/>
              <a:chExt cx="1430" cy="2352"/>
            </a:xfrm>
          </p:grpSpPr>
          <p:sp>
            <p:nvSpPr>
              <p:cNvPr id="311302" name="Rectangle 6"/>
              <p:cNvSpPr>
                <a:spLocks noChangeArrowheads="1"/>
              </p:cNvSpPr>
              <p:nvPr/>
            </p:nvSpPr>
            <p:spPr bwMode="auto">
              <a:xfrm>
                <a:off x="912" y="1392"/>
                <a:ext cx="1056" cy="2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03" name="Line 7"/>
              <p:cNvSpPr>
                <a:spLocks noChangeShapeType="1"/>
              </p:cNvSpPr>
              <p:nvPr/>
            </p:nvSpPr>
            <p:spPr bwMode="auto">
              <a:xfrm>
                <a:off x="729" y="1675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04" name="Line 8"/>
              <p:cNvSpPr>
                <a:spLocks noChangeShapeType="1"/>
              </p:cNvSpPr>
              <p:nvPr/>
            </p:nvSpPr>
            <p:spPr bwMode="auto">
              <a:xfrm>
                <a:off x="1968" y="177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05" name="Line 9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06" name="Line 10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07" name="Line 11"/>
              <p:cNvSpPr>
                <a:spLocks noChangeShapeType="1"/>
              </p:cNvSpPr>
              <p:nvPr/>
            </p:nvSpPr>
            <p:spPr bwMode="auto">
              <a:xfrm>
                <a:off x="1968" y="259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08" name="Rectangle 12"/>
              <p:cNvSpPr>
                <a:spLocks noChangeArrowheads="1"/>
              </p:cNvSpPr>
              <p:nvPr/>
            </p:nvSpPr>
            <p:spPr bwMode="auto">
              <a:xfrm>
                <a:off x="1823" y="1680"/>
                <a:ext cx="8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ea typeface="+mn-ea"/>
                    <a:cs typeface="Times New Roman" pitchFamily="18" charset="0"/>
                  </a:rPr>
                  <a:t>a</a:t>
                </a:r>
                <a:endParaRPr lang="en-US" altLang="zh-CN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1309" name="Line 13"/>
              <p:cNvSpPr>
                <a:spLocks noChangeShapeType="1"/>
              </p:cNvSpPr>
              <p:nvPr/>
            </p:nvSpPr>
            <p:spPr bwMode="auto">
              <a:xfrm>
                <a:off x="730" y="191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10" name="Rectangle 14"/>
              <p:cNvSpPr>
                <a:spLocks noChangeArrowheads="1"/>
              </p:cNvSpPr>
              <p:nvPr/>
            </p:nvSpPr>
            <p:spPr bwMode="auto">
              <a:xfrm>
                <a:off x="1823" y="1968"/>
                <a:ext cx="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ea typeface="+mn-ea"/>
                    <a:cs typeface="Times New Roman" pitchFamily="18" charset="0"/>
                  </a:rPr>
                  <a:t>b</a:t>
                </a:r>
                <a:endParaRPr lang="en-US" altLang="zh-CN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1311" name="Rectangle 15"/>
              <p:cNvSpPr>
                <a:spLocks noChangeArrowheads="1"/>
              </p:cNvSpPr>
              <p:nvPr/>
            </p:nvSpPr>
            <p:spPr bwMode="auto">
              <a:xfrm>
                <a:off x="1823" y="2256"/>
                <a:ext cx="8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ea typeface="+mn-ea"/>
                    <a:cs typeface="Times New Roman" pitchFamily="18" charset="0"/>
                  </a:rPr>
                  <a:t>c</a:t>
                </a:r>
                <a:endParaRPr lang="en-US" altLang="zh-CN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1312" name="Rectangle 16"/>
              <p:cNvSpPr>
                <a:spLocks noChangeArrowheads="1"/>
              </p:cNvSpPr>
              <p:nvPr/>
            </p:nvSpPr>
            <p:spPr bwMode="auto">
              <a:xfrm>
                <a:off x="1823" y="2736"/>
                <a:ext cx="8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ea typeface="+mn-ea"/>
                    <a:cs typeface="Times New Roman" pitchFamily="18" charset="0"/>
                  </a:rPr>
                  <a:t>e</a:t>
                </a:r>
                <a:endParaRPr lang="en-US" altLang="zh-CN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1313" name="Text Box 17"/>
              <p:cNvSpPr txBox="1">
                <a:spLocks noChangeArrowheads="1"/>
              </p:cNvSpPr>
              <p:nvPr/>
            </p:nvSpPr>
            <p:spPr bwMode="auto">
              <a:xfrm>
                <a:off x="912" y="158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311314" name="Text Box 18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311315" name="Line 19"/>
              <p:cNvSpPr>
                <a:spLocks noChangeShapeType="1"/>
              </p:cNvSpPr>
              <p:nvPr/>
            </p:nvSpPr>
            <p:spPr bwMode="auto">
              <a:xfrm>
                <a:off x="1968" y="283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16" name="Line 20"/>
              <p:cNvSpPr>
                <a:spLocks noChangeShapeType="1"/>
              </p:cNvSpPr>
              <p:nvPr/>
            </p:nvSpPr>
            <p:spPr bwMode="auto">
              <a:xfrm>
                <a:off x="1968" y="307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17" name="Line 21"/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18" name="Rectangle 22"/>
              <p:cNvSpPr>
                <a:spLocks noChangeArrowheads="1"/>
              </p:cNvSpPr>
              <p:nvPr/>
            </p:nvSpPr>
            <p:spPr bwMode="auto">
              <a:xfrm>
                <a:off x="1823" y="2496"/>
                <a:ext cx="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endPara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1319" name="Rectangle 23"/>
              <p:cNvSpPr>
                <a:spLocks noChangeArrowheads="1"/>
              </p:cNvSpPr>
              <p:nvPr/>
            </p:nvSpPr>
            <p:spPr bwMode="auto">
              <a:xfrm>
                <a:off x="1823" y="2976"/>
                <a:ext cx="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ea typeface="+mn-ea"/>
                    <a:cs typeface="Times New Roman" pitchFamily="18" charset="0"/>
                  </a:rPr>
                  <a:t>f</a:t>
                </a:r>
                <a:endParaRPr lang="en-US" altLang="zh-CN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1320" name="Rectangle 24"/>
              <p:cNvSpPr>
                <a:spLocks noChangeArrowheads="1"/>
              </p:cNvSpPr>
              <p:nvPr/>
            </p:nvSpPr>
            <p:spPr bwMode="auto">
              <a:xfrm>
                <a:off x="1823" y="3216"/>
                <a:ext cx="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ea typeface="+mn-ea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311321" name="Line 25"/>
              <p:cNvSpPr>
                <a:spLocks noChangeShapeType="1"/>
              </p:cNvSpPr>
              <p:nvPr/>
            </p:nvSpPr>
            <p:spPr bwMode="auto">
              <a:xfrm>
                <a:off x="720" y="2160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22" name="Text Box 26"/>
              <p:cNvSpPr txBox="1">
                <a:spLocks noChangeArrowheads="1"/>
              </p:cNvSpPr>
              <p:nvPr/>
            </p:nvSpPr>
            <p:spPr bwMode="auto">
              <a:xfrm>
                <a:off x="912" y="206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C</a:t>
                </a:r>
              </a:p>
            </p:txBody>
          </p:sp>
          <p:sp>
            <p:nvSpPr>
              <p:cNvPr id="311323" name="Line 27"/>
              <p:cNvSpPr>
                <a:spLocks noChangeShapeType="1"/>
              </p:cNvSpPr>
              <p:nvPr/>
            </p:nvSpPr>
            <p:spPr bwMode="auto">
              <a:xfrm>
                <a:off x="730" y="239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24" name="Text Box 28"/>
              <p:cNvSpPr txBox="1">
                <a:spLocks noChangeArrowheads="1"/>
              </p:cNvSpPr>
              <p:nvPr/>
            </p:nvSpPr>
            <p:spPr bwMode="auto">
              <a:xfrm>
                <a:off x="912" y="230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D</a:t>
                </a:r>
              </a:p>
            </p:txBody>
          </p:sp>
          <p:sp>
            <p:nvSpPr>
              <p:cNvPr id="311325" name="Line 29"/>
              <p:cNvSpPr>
                <a:spLocks noChangeShapeType="1"/>
              </p:cNvSpPr>
              <p:nvPr/>
            </p:nvSpPr>
            <p:spPr bwMode="auto">
              <a:xfrm>
                <a:off x="730" y="289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26" name="Text Box 30"/>
              <p:cNvSpPr txBox="1">
                <a:spLocks noChangeArrowheads="1"/>
              </p:cNvSpPr>
              <p:nvPr/>
            </p:nvSpPr>
            <p:spPr bwMode="auto">
              <a:xfrm>
                <a:off x="912" y="280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LT</a:t>
                </a:r>
              </a:p>
            </p:txBody>
          </p:sp>
          <p:sp>
            <p:nvSpPr>
              <p:cNvPr id="311327" name="Line 31"/>
              <p:cNvSpPr>
                <a:spLocks noChangeShapeType="1"/>
              </p:cNvSpPr>
              <p:nvPr/>
            </p:nvSpPr>
            <p:spPr bwMode="auto">
              <a:xfrm>
                <a:off x="720" y="321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28" name="Text Box 32"/>
              <p:cNvSpPr txBox="1">
                <a:spLocks noChangeArrowheads="1"/>
              </p:cNvSpPr>
              <p:nvPr/>
            </p:nvSpPr>
            <p:spPr bwMode="auto">
              <a:xfrm>
                <a:off x="912" y="3120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RBI</a:t>
                </a:r>
              </a:p>
            </p:txBody>
          </p:sp>
          <p:sp>
            <p:nvSpPr>
              <p:cNvPr id="311329" name="Line 33"/>
              <p:cNvSpPr>
                <a:spLocks noChangeShapeType="1"/>
              </p:cNvSpPr>
              <p:nvPr/>
            </p:nvSpPr>
            <p:spPr bwMode="auto">
              <a:xfrm>
                <a:off x="730" y="355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30" name="Text Box 34"/>
              <p:cNvSpPr txBox="1">
                <a:spLocks noChangeArrowheads="1"/>
              </p:cNvSpPr>
              <p:nvPr/>
            </p:nvSpPr>
            <p:spPr bwMode="auto">
              <a:xfrm>
                <a:off x="912" y="3456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BI/RBO</a:t>
                </a:r>
              </a:p>
            </p:txBody>
          </p:sp>
        </p:grpSp>
        <p:sp>
          <p:nvSpPr>
            <p:cNvPr id="311331" name="Text Box 35"/>
            <p:cNvSpPr txBox="1">
              <a:spLocks noChangeArrowheads="1"/>
            </p:cNvSpPr>
            <p:nvPr/>
          </p:nvSpPr>
          <p:spPr bwMode="auto">
            <a:xfrm>
              <a:off x="2496" y="2256"/>
              <a:ext cx="384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显示译码器</a:t>
              </a: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131840" y="5289550"/>
            <a:ext cx="1673696" cy="152382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313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63</a:t>
            </a:r>
            <a:r>
              <a:rPr lang="zh-CN" altLang="en-US" sz="3600"/>
              <a:t>）</a:t>
            </a:r>
            <a:br>
              <a:rPr lang="zh-CN" altLang="en-US" sz="3600"/>
            </a:br>
            <a:r>
              <a:rPr lang="en-US" altLang="zh-CN" sz="3600"/>
              <a:t>——</a:t>
            </a:r>
            <a:r>
              <a:rPr lang="zh-CN" altLang="en-US" sz="3600"/>
              <a:t>小结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31A2-871A-49F6-AF5F-5DA3E3710378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31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34" y="1500174"/>
            <a:ext cx="8229600" cy="45259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译码器的功能分类：</a:t>
            </a:r>
            <a:endParaRPr lang="zh-CN" altLang="en-US" sz="2400" dirty="0">
              <a:effectLst/>
              <a:latin typeface="Arial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ffectLst/>
              </a:rPr>
              <a:t>变量译码器</a:t>
            </a:r>
          </a:p>
          <a:p>
            <a:pPr lvl="1">
              <a:spcBef>
                <a:spcPct val="50000"/>
              </a:spcBef>
            </a:pPr>
            <a:r>
              <a:rPr lang="zh-CN" altLang="en-US" dirty="0">
                <a:effectLst/>
              </a:rPr>
              <a:t>码制译码器</a:t>
            </a:r>
          </a:p>
          <a:p>
            <a:pPr lvl="1">
              <a:spcBef>
                <a:spcPct val="50000"/>
              </a:spcBef>
            </a:pPr>
            <a:r>
              <a:rPr lang="zh-CN" altLang="en-US" dirty="0">
                <a:effectLst/>
              </a:rPr>
              <a:t>显示译码器：控制数码管显示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8249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  </a:t>
            </a:r>
            <a:r>
              <a:rPr lang="zh-CN" altLang="en-US" sz="3600"/>
              <a:t>常用的中规模组合逻辑电路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088B-B443-4CA4-B9F0-310D3F8D257C}" type="slidenum">
              <a:rPr lang="en-US" altLang="zh-CN">
                <a:latin typeface="+mn-ea"/>
                <a:ea typeface="+mn-ea"/>
              </a:rPr>
              <a:pPr/>
              <a:t>75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17305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066800" y="1981200"/>
            <a:ext cx="7753350" cy="4400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</a:rPr>
              <a:t>3.3.1 </a:t>
            </a:r>
            <a:r>
              <a:rPr lang="zh-CN" altLang="en-US" b="1" dirty="0">
                <a:latin typeface="+mn-ea"/>
              </a:rPr>
              <a:t>译码器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CC00FF"/>
                </a:solidFill>
                <a:latin typeface="+mn-ea"/>
              </a:rPr>
              <a:t>3.3.2 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数据选择器</a:t>
            </a:r>
          </a:p>
          <a:p>
            <a:pPr>
              <a:buNone/>
            </a:pPr>
            <a:r>
              <a:rPr lang="en-US" altLang="zh-CN" dirty="0">
                <a:latin typeface="+mn-ea"/>
              </a:rPr>
              <a:t>3.3.3 </a:t>
            </a:r>
            <a:r>
              <a:rPr lang="zh-CN" altLang="en-US" dirty="0">
                <a:latin typeface="+mn-ea"/>
              </a:rPr>
              <a:t>编码器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</a:rPr>
              <a:t>3.3.4 </a:t>
            </a:r>
            <a:r>
              <a:rPr lang="zh-CN" altLang="en-US" b="1" dirty="0">
                <a:latin typeface="+mn-ea"/>
              </a:rPr>
              <a:t>数据比较器</a:t>
            </a:r>
          </a:p>
          <a:p>
            <a:pPr>
              <a:buNone/>
            </a:pPr>
            <a:r>
              <a:rPr lang="en-US" altLang="zh-CN" dirty="0">
                <a:latin typeface="+mn-ea"/>
              </a:rPr>
              <a:t>3.3.5 </a:t>
            </a:r>
            <a:r>
              <a:rPr lang="zh-CN" altLang="en-US" dirty="0">
                <a:latin typeface="+mn-ea"/>
              </a:rPr>
              <a:t>奇偶校验器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</a:rPr>
              <a:t>3.3.6 </a:t>
            </a:r>
            <a:r>
              <a:rPr lang="zh-CN" altLang="en-US" b="1" dirty="0">
                <a:latin typeface="+mn-ea"/>
              </a:rPr>
              <a:t>运算器（算数逻辑单元 </a:t>
            </a:r>
            <a:r>
              <a:rPr lang="en-US" altLang="zh-CN" b="1" dirty="0">
                <a:latin typeface="+mn-ea"/>
              </a:rPr>
              <a:t>ALU</a:t>
            </a:r>
            <a:r>
              <a:rPr lang="zh-CN" altLang="en-US" b="1" dirty="0">
                <a:latin typeface="+mn-ea"/>
              </a:rPr>
              <a:t>）</a:t>
            </a:r>
          </a:p>
        </p:txBody>
      </p:sp>
      <p:sp>
        <p:nvSpPr>
          <p:cNvPr id="173060" name="Rectangle 1028"/>
          <p:cNvSpPr>
            <a:spLocks noChangeArrowheads="1"/>
          </p:cNvSpPr>
          <p:nvPr/>
        </p:nvSpPr>
        <p:spPr bwMode="auto">
          <a:xfrm>
            <a:off x="381000" y="2564904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C00FF"/>
                </a:solidFill>
                <a:latin typeface="+mn-ea"/>
                <a:ea typeface="+mn-ea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CC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49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autoUpdateAnimBg="0"/>
      <p:bldP spid="173060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(1)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8B7D-E254-46D3-8E94-F1D4DF7CE115}" type="slidenum">
              <a:rPr lang="en-US" altLang="zh-CN">
                <a:latin typeface="+mn-ea"/>
                <a:ea typeface="+mn-ea"/>
              </a:rPr>
              <a:pPr/>
              <a:t>76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数据选择器</a:t>
            </a:r>
          </a:p>
          <a:p>
            <a:pPr lvl="1"/>
            <a:r>
              <a:rPr lang="zh-CN" altLang="en-US" dirty="0">
                <a:latin typeface="+mn-ea"/>
              </a:rPr>
              <a:t>在选择控制的信号作用下，能从多个输入数据中选择一个或多个作为输出。</a:t>
            </a:r>
          </a:p>
          <a:p>
            <a:pPr lvl="1"/>
            <a:r>
              <a:rPr lang="zh-CN" altLang="en-US" dirty="0">
                <a:latin typeface="+mn-ea"/>
              </a:rPr>
              <a:t>多输入单输出数据选择器</a:t>
            </a:r>
          </a:p>
          <a:p>
            <a:pPr lvl="1"/>
            <a:r>
              <a:rPr lang="zh-CN" altLang="en-US" dirty="0">
                <a:latin typeface="+mn-ea"/>
              </a:rPr>
              <a:t>多输入多输出数据选择器</a:t>
            </a:r>
          </a:p>
          <a:p>
            <a:pPr lvl="1"/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97400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(2)</a:t>
            </a:r>
          </a:p>
        </p:txBody>
      </p:sp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7736-E1A4-45B5-953E-B7D74B52AC85}" type="slidenum">
              <a:rPr lang="en-US" altLang="zh-CN">
                <a:latin typeface="+mn-ea"/>
                <a:ea typeface="+mn-ea"/>
              </a:rPr>
              <a:pPr/>
              <a:t>77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18511" name="Rectangle 47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>
                <a:latin typeface="+mn-ea"/>
              </a:rPr>
              <a:t>4</a:t>
            </a:r>
            <a:r>
              <a:rPr lang="zh-CN" altLang="en-US" b="1">
                <a:latin typeface="+mn-ea"/>
              </a:rPr>
              <a:t>选</a:t>
            </a:r>
            <a:r>
              <a:rPr lang="en-US" altLang="zh-CN" b="1">
                <a:latin typeface="+mn-ea"/>
              </a:rPr>
              <a:t>1</a:t>
            </a:r>
            <a:r>
              <a:rPr lang="zh-CN" altLang="en-US" b="1">
                <a:latin typeface="+mn-ea"/>
              </a:rPr>
              <a:t>数据选择器</a:t>
            </a:r>
          </a:p>
          <a:p>
            <a:pPr lvl="1"/>
            <a:r>
              <a:rPr lang="en-US" altLang="zh-CN" b="1">
                <a:latin typeface="+mn-ea"/>
              </a:rPr>
              <a:t>4</a:t>
            </a:r>
            <a:r>
              <a:rPr lang="zh-CN" altLang="en-US" b="1">
                <a:latin typeface="+mn-ea"/>
              </a:rPr>
              <a:t>输入，</a:t>
            </a:r>
            <a:r>
              <a:rPr lang="en-US" altLang="zh-CN" b="1">
                <a:latin typeface="+mn-ea"/>
              </a:rPr>
              <a:t>1</a:t>
            </a:r>
            <a:r>
              <a:rPr lang="zh-CN" altLang="en-US" b="1">
                <a:latin typeface="+mn-ea"/>
              </a:rPr>
              <a:t>输出，</a:t>
            </a:r>
            <a:r>
              <a:rPr lang="en-US" altLang="zh-CN" b="1">
                <a:latin typeface="+mn-ea"/>
              </a:rPr>
              <a:t>2</a:t>
            </a:r>
            <a:r>
              <a:rPr lang="zh-CN" altLang="en-US" b="1">
                <a:latin typeface="+mn-ea"/>
              </a:rPr>
              <a:t>个选择控制</a:t>
            </a:r>
          </a:p>
          <a:p>
            <a:pPr lvl="1"/>
            <a:endParaRPr lang="en-US" altLang="zh-CN" b="1">
              <a:latin typeface="+mn-ea"/>
            </a:endParaRPr>
          </a:p>
        </p:txBody>
      </p:sp>
      <p:graphicFrame>
        <p:nvGraphicFramePr>
          <p:cNvPr id="3184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69408"/>
              </p:ext>
            </p:extLst>
          </p:nvPr>
        </p:nvGraphicFramePr>
        <p:xfrm>
          <a:off x="1447800" y="3048000"/>
          <a:ext cx="2665413" cy="207168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84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336992"/>
              </p:ext>
            </p:extLst>
          </p:nvPr>
        </p:nvGraphicFramePr>
        <p:xfrm>
          <a:off x="646113" y="5410200"/>
          <a:ext cx="49577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78" name="公式" r:id="rId3" imgW="2616120" imgH="253800" progId="Equation.3">
                  <p:embed/>
                </p:oleObj>
              </mc:Choice>
              <mc:Fallback>
                <p:oleObj name="公式" r:id="rId3" imgW="2616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5410200"/>
                        <a:ext cx="495776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257800" y="3276600"/>
            <a:ext cx="2663825" cy="1584325"/>
            <a:chOff x="3312" y="2064"/>
            <a:chExt cx="1678" cy="998"/>
          </a:xfrm>
        </p:grpSpPr>
        <p:sp>
          <p:nvSpPr>
            <p:cNvPr id="318495" name="Rectangle 31"/>
            <p:cNvSpPr>
              <a:spLocks noChangeArrowheads="1"/>
            </p:cNvSpPr>
            <p:nvPr/>
          </p:nvSpPr>
          <p:spPr bwMode="auto">
            <a:xfrm>
              <a:off x="3538" y="2291"/>
              <a:ext cx="1452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8496" name="Line 32"/>
            <p:cNvSpPr>
              <a:spLocks noChangeShapeType="1"/>
            </p:cNvSpPr>
            <p:nvPr/>
          </p:nvSpPr>
          <p:spPr bwMode="auto">
            <a:xfrm>
              <a:off x="3312" y="242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8497" name="Line 33"/>
            <p:cNvSpPr>
              <a:spLocks noChangeShapeType="1"/>
            </p:cNvSpPr>
            <p:nvPr/>
          </p:nvSpPr>
          <p:spPr bwMode="auto">
            <a:xfrm>
              <a:off x="3312" y="269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8498" name="Line 34"/>
            <p:cNvSpPr>
              <a:spLocks noChangeShapeType="1"/>
            </p:cNvSpPr>
            <p:nvPr/>
          </p:nvSpPr>
          <p:spPr bwMode="auto">
            <a:xfrm flipV="1">
              <a:off x="4037" y="206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8499" name="Line 35"/>
            <p:cNvSpPr>
              <a:spLocks noChangeShapeType="1"/>
            </p:cNvSpPr>
            <p:nvPr/>
          </p:nvSpPr>
          <p:spPr bwMode="auto">
            <a:xfrm flipV="1">
              <a:off x="4309" y="206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8500" name="Line 36"/>
            <p:cNvSpPr>
              <a:spLocks noChangeShapeType="1"/>
            </p:cNvSpPr>
            <p:nvPr/>
          </p:nvSpPr>
          <p:spPr bwMode="auto">
            <a:xfrm flipV="1">
              <a:off x="4582" y="206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8501" name="Line 37"/>
            <p:cNvSpPr>
              <a:spLocks noChangeShapeType="1"/>
            </p:cNvSpPr>
            <p:nvPr/>
          </p:nvSpPr>
          <p:spPr bwMode="auto">
            <a:xfrm flipV="1">
              <a:off x="4808" y="206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8502" name="Line 38"/>
            <p:cNvSpPr>
              <a:spLocks noChangeShapeType="1"/>
            </p:cNvSpPr>
            <p:nvPr/>
          </p:nvSpPr>
          <p:spPr bwMode="auto">
            <a:xfrm flipV="1">
              <a:off x="4309" y="283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8503" name="Rectangle 39"/>
            <p:cNvSpPr>
              <a:spLocks noChangeArrowheads="1"/>
            </p:cNvSpPr>
            <p:nvPr/>
          </p:nvSpPr>
          <p:spPr bwMode="auto">
            <a:xfrm>
              <a:off x="3538" y="2336"/>
              <a:ext cx="2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18504" name="Rectangle 40"/>
            <p:cNvSpPr>
              <a:spLocks noChangeArrowheads="1"/>
            </p:cNvSpPr>
            <p:nvPr/>
          </p:nvSpPr>
          <p:spPr bwMode="auto">
            <a:xfrm>
              <a:off x="3538" y="2563"/>
              <a:ext cx="2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18505" name="Rectangle 41"/>
            <p:cNvSpPr>
              <a:spLocks noChangeArrowheads="1"/>
            </p:cNvSpPr>
            <p:nvPr/>
          </p:nvSpPr>
          <p:spPr bwMode="auto">
            <a:xfrm>
              <a:off x="4672" y="2291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18506" name="Rectangle 42"/>
            <p:cNvSpPr>
              <a:spLocks noChangeArrowheads="1"/>
            </p:cNvSpPr>
            <p:nvPr/>
          </p:nvSpPr>
          <p:spPr bwMode="auto">
            <a:xfrm>
              <a:off x="4464" y="2291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18507" name="Rectangle 43"/>
            <p:cNvSpPr>
              <a:spLocks noChangeArrowheads="1"/>
            </p:cNvSpPr>
            <p:nvPr/>
          </p:nvSpPr>
          <p:spPr bwMode="auto">
            <a:xfrm>
              <a:off x="4219" y="2291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8508" name="Rectangle 44"/>
            <p:cNvSpPr>
              <a:spLocks noChangeArrowheads="1"/>
            </p:cNvSpPr>
            <p:nvPr/>
          </p:nvSpPr>
          <p:spPr bwMode="auto">
            <a:xfrm>
              <a:off x="3901" y="2291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18509" name="Rectangle 45"/>
            <p:cNvSpPr>
              <a:spLocks noChangeArrowheads="1"/>
            </p:cNvSpPr>
            <p:nvPr/>
          </p:nvSpPr>
          <p:spPr bwMode="auto">
            <a:xfrm>
              <a:off x="4198" y="2568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1856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1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(3)</a:t>
            </a:r>
          </a:p>
        </p:txBody>
      </p:sp>
      <p:sp>
        <p:nvSpPr>
          <p:cNvPr id="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FE25-80FF-48D7-8A89-46E9F7DD014F}" type="slidenum">
              <a:rPr lang="en-US" altLang="zh-CN">
                <a:latin typeface="+mn-ea"/>
                <a:ea typeface="+mn-ea"/>
              </a:rPr>
              <a:pPr/>
              <a:t>78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19512" name="Rectangle 24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7924800" cy="4648200"/>
          </a:xfrm>
        </p:spPr>
        <p:txBody>
          <a:bodyPr/>
          <a:lstStyle/>
          <a:p>
            <a:r>
              <a:rPr lang="en-US" altLang="zh-CN" b="1">
                <a:latin typeface="+mn-ea"/>
              </a:rPr>
              <a:t>4</a:t>
            </a:r>
            <a:r>
              <a:rPr lang="zh-CN" altLang="en-US" b="1">
                <a:latin typeface="+mn-ea"/>
              </a:rPr>
              <a:t>选</a:t>
            </a:r>
            <a:r>
              <a:rPr lang="en-US" altLang="zh-CN" b="1">
                <a:latin typeface="+mn-ea"/>
              </a:rPr>
              <a:t>1</a:t>
            </a:r>
            <a:r>
              <a:rPr lang="zh-CN" altLang="en-US" b="1">
                <a:latin typeface="+mn-ea"/>
              </a:rPr>
              <a:t>数据选择器逻辑图</a:t>
            </a:r>
            <a:endParaRPr lang="zh-CN" altLang="en-US">
              <a:latin typeface="+mn-ea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400" y="3124200"/>
            <a:ext cx="3505200" cy="1524000"/>
            <a:chOff x="576" y="1968"/>
            <a:chExt cx="2208" cy="96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24" y="1968"/>
              <a:ext cx="336" cy="384"/>
              <a:chOff x="1968" y="2112"/>
              <a:chExt cx="336" cy="384"/>
            </a:xfrm>
          </p:grpSpPr>
          <p:sp>
            <p:nvSpPr>
              <p:cNvPr id="319492" name="Rectangle 4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24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9493" name="Oval 5"/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824" y="2544"/>
              <a:ext cx="336" cy="384"/>
              <a:chOff x="1968" y="2112"/>
              <a:chExt cx="336" cy="384"/>
            </a:xfrm>
          </p:grpSpPr>
          <p:sp>
            <p:nvSpPr>
              <p:cNvPr id="319495" name="Rectangle 7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24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9496" name="Oval 8"/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056" y="1968"/>
              <a:ext cx="336" cy="384"/>
              <a:chOff x="1968" y="2112"/>
              <a:chExt cx="336" cy="384"/>
            </a:xfrm>
          </p:grpSpPr>
          <p:sp>
            <p:nvSpPr>
              <p:cNvPr id="319498" name="Rectangle 10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24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9499" name="Oval 11"/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056" y="2544"/>
              <a:ext cx="336" cy="384"/>
              <a:chOff x="1968" y="2112"/>
              <a:chExt cx="336" cy="384"/>
            </a:xfrm>
          </p:grpSpPr>
          <p:sp>
            <p:nvSpPr>
              <p:cNvPr id="319501" name="Rectangle 13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24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9502" name="Oval 14"/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319503" name="Line 15"/>
            <p:cNvSpPr>
              <a:spLocks noChangeShapeType="1"/>
            </p:cNvSpPr>
            <p:nvPr/>
          </p:nvSpPr>
          <p:spPr bwMode="auto">
            <a:xfrm flipH="1">
              <a:off x="768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04" name="Line 16"/>
            <p:cNvSpPr>
              <a:spLocks noChangeShapeType="1"/>
            </p:cNvSpPr>
            <p:nvPr/>
          </p:nvSpPr>
          <p:spPr bwMode="auto">
            <a:xfrm flipH="1">
              <a:off x="768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05" name="Line 17"/>
            <p:cNvSpPr>
              <a:spLocks noChangeShapeType="1"/>
            </p:cNvSpPr>
            <p:nvPr/>
          </p:nvSpPr>
          <p:spPr bwMode="auto">
            <a:xfrm flipH="1">
              <a:off x="1392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06" name="Line 18"/>
            <p:cNvSpPr>
              <a:spLocks noChangeShapeType="1"/>
            </p:cNvSpPr>
            <p:nvPr/>
          </p:nvSpPr>
          <p:spPr bwMode="auto">
            <a:xfrm flipH="1">
              <a:off x="1392" y="27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07" name="Text Box 19"/>
            <p:cNvSpPr txBox="1">
              <a:spLocks noChangeArrowheads="1"/>
            </p:cNvSpPr>
            <p:nvPr/>
          </p:nvSpPr>
          <p:spPr bwMode="auto">
            <a:xfrm>
              <a:off x="576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S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319508" name="Text Box 20"/>
            <p:cNvSpPr txBox="1">
              <a:spLocks noChangeArrowheads="1"/>
            </p:cNvSpPr>
            <p:nvPr/>
          </p:nvSpPr>
          <p:spPr bwMode="auto">
            <a:xfrm>
              <a:off x="576" y="25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S</a:t>
              </a:r>
              <a:r>
                <a:rPr lang="en-US" altLang="zh-CN" sz="2400" b="1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319509" name="Line 21"/>
            <p:cNvSpPr>
              <a:spLocks noChangeShapeType="1"/>
            </p:cNvSpPr>
            <p:nvPr/>
          </p:nvSpPr>
          <p:spPr bwMode="auto">
            <a:xfrm flipH="1">
              <a:off x="2160" y="216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10" name="Line 22"/>
            <p:cNvSpPr>
              <a:spLocks noChangeShapeType="1"/>
            </p:cNvSpPr>
            <p:nvPr/>
          </p:nvSpPr>
          <p:spPr bwMode="auto">
            <a:xfrm flipH="1">
              <a:off x="2160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aphicFrame>
        <p:nvGraphicFramePr>
          <p:cNvPr id="3195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744412"/>
              </p:ext>
            </p:extLst>
          </p:nvPr>
        </p:nvGraphicFramePr>
        <p:xfrm>
          <a:off x="785813" y="2209800"/>
          <a:ext cx="52863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03" name="Equation" r:id="rId3" imgW="2616120" imgH="253800" progId="Equation.3">
                  <p:embed/>
                </p:oleObj>
              </mc:Choice>
              <mc:Fallback>
                <p:oleObj name="Equation" r:id="rId3" imgW="2616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209800"/>
                        <a:ext cx="52863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248402" y="2819400"/>
            <a:ext cx="1855788" cy="3048000"/>
            <a:chOff x="3936" y="1776"/>
            <a:chExt cx="1169" cy="1920"/>
          </a:xfrm>
        </p:grpSpPr>
        <p:sp>
          <p:nvSpPr>
            <p:cNvPr id="319515" name="Rectangle 27"/>
            <p:cNvSpPr>
              <a:spLocks noChangeArrowheads="1"/>
            </p:cNvSpPr>
            <p:nvPr/>
          </p:nvSpPr>
          <p:spPr bwMode="auto">
            <a:xfrm>
              <a:off x="4224" y="1776"/>
              <a:ext cx="288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16" name="Text Box 28"/>
            <p:cNvSpPr txBox="1">
              <a:spLocks noChangeArrowheads="1"/>
            </p:cNvSpPr>
            <p:nvPr/>
          </p:nvSpPr>
          <p:spPr bwMode="auto">
            <a:xfrm>
              <a:off x="4224" y="2630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+mn-ea"/>
                  <a:ea typeface="+mn-ea"/>
                </a:rPr>
                <a:t>＋</a:t>
              </a:r>
            </a:p>
          </p:txBody>
        </p:sp>
        <p:sp>
          <p:nvSpPr>
            <p:cNvPr id="319517" name="Rectangle 29"/>
            <p:cNvSpPr>
              <a:spLocks noChangeArrowheads="1"/>
            </p:cNvSpPr>
            <p:nvPr/>
          </p:nvSpPr>
          <p:spPr bwMode="auto">
            <a:xfrm>
              <a:off x="3936" y="1776"/>
              <a:ext cx="28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18" name="Line 30"/>
            <p:cNvSpPr>
              <a:spLocks noChangeShapeType="1"/>
            </p:cNvSpPr>
            <p:nvPr/>
          </p:nvSpPr>
          <p:spPr bwMode="auto">
            <a:xfrm>
              <a:off x="4512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19" name="Rectangle 31"/>
            <p:cNvSpPr>
              <a:spLocks noChangeArrowheads="1"/>
            </p:cNvSpPr>
            <p:nvPr/>
          </p:nvSpPr>
          <p:spPr bwMode="auto">
            <a:xfrm>
              <a:off x="4881" y="2592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n-ea"/>
                  <a:ea typeface="+mn-ea"/>
                </a:rPr>
                <a:t>Y</a:t>
              </a:r>
              <a:endParaRPr lang="en-US" altLang="zh-CN" sz="2400" b="1" baseline="-25000">
                <a:latin typeface="+mn-ea"/>
                <a:ea typeface="+mn-ea"/>
              </a:endParaRPr>
            </a:p>
          </p:txBody>
        </p:sp>
        <p:sp>
          <p:nvSpPr>
            <p:cNvPr id="319520" name="Rectangle 32"/>
            <p:cNvSpPr>
              <a:spLocks noChangeArrowheads="1"/>
            </p:cNvSpPr>
            <p:nvPr/>
          </p:nvSpPr>
          <p:spPr bwMode="auto">
            <a:xfrm>
              <a:off x="3936" y="2256"/>
              <a:ext cx="28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21" name="Rectangle 33"/>
            <p:cNvSpPr>
              <a:spLocks noChangeArrowheads="1"/>
            </p:cNvSpPr>
            <p:nvPr/>
          </p:nvSpPr>
          <p:spPr bwMode="auto">
            <a:xfrm>
              <a:off x="3936" y="2736"/>
              <a:ext cx="28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22" name="Rectangle 34"/>
            <p:cNvSpPr>
              <a:spLocks noChangeArrowheads="1"/>
            </p:cNvSpPr>
            <p:nvPr/>
          </p:nvSpPr>
          <p:spPr bwMode="auto">
            <a:xfrm>
              <a:off x="3936" y="3216"/>
              <a:ext cx="28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438400" y="2971800"/>
            <a:ext cx="3810000" cy="533400"/>
            <a:chOff x="1536" y="1872"/>
            <a:chExt cx="2400" cy="336"/>
          </a:xfrm>
        </p:grpSpPr>
        <p:sp>
          <p:nvSpPr>
            <p:cNvPr id="319524" name="Oval 36"/>
            <p:cNvSpPr>
              <a:spLocks noChangeArrowheads="1"/>
            </p:cNvSpPr>
            <p:nvPr/>
          </p:nvSpPr>
          <p:spPr bwMode="auto">
            <a:xfrm>
              <a:off x="1536" y="211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25" name="Line 37"/>
            <p:cNvSpPr>
              <a:spLocks noChangeShapeType="1"/>
            </p:cNvSpPr>
            <p:nvPr/>
          </p:nvSpPr>
          <p:spPr bwMode="auto">
            <a:xfrm flipV="1">
              <a:off x="1584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26" name="Line 38"/>
            <p:cNvSpPr>
              <a:spLocks noChangeShapeType="1"/>
            </p:cNvSpPr>
            <p:nvPr/>
          </p:nvSpPr>
          <p:spPr bwMode="auto">
            <a:xfrm>
              <a:off x="1584" y="187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2438400" y="3200400"/>
            <a:ext cx="3810000" cy="1219200"/>
            <a:chOff x="1536" y="2016"/>
            <a:chExt cx="2400" cy="768"/>
          </a:xfrm>
        </p:grpSpPr>
        <p:sp>
          <p:nvSpPr>
            <p:cNvPr id="319528" name="Line 40"/>
            <p:cNvSpPr>
              <a:spLocks noChangeShapeType="1"/>
            </p:cNvSpPr>
            <p:nvPr/>
          </p:nvSpPr>
          <p:spPr bwMode="auto">
            <a:xfrm flipV="1">
              <a:off x="1584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29" name="Oval 41"/>
            <p:cNvSpPr>
              <a:spLocks noChangeArrowheads="1"/>
            </p:cNvSpPr>
            <p:nvPr/>
          </p:nvSpPr>
          <p:spPr bwMode="auto">
            <a:xfrm>
              <a:off x="1536" y="268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30" name="Line 42"/>
            <p:cNvSpPr>
              <a:spLocks noChangeShapeType="1"/>
            </p:cNvSpPr>
            <p:nvPr/>
          </p:nvSpPr>
          <p:spPr bwMode="auto">
            <a:xfrm>
              <a:off x="1584" y="24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31" name="Line 43"/>
            <p:cNvSpPr>
              <a:spLocks noChangeShapeType="1"/>
            </p:cNvSpPr>
            <p:nvPr/>
          </p:nvSpPr>
          <p:spPr bwMode="auto">
            <a:xfrm flipV="1">
              <a:off x="2592" y="20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32" name="Line 44"/>
            <p:cNvSpPr>
              <a:spLocks noChangeShapeType="1"/>
            </p:cNvSpPr>
            <p:nvPr/>
          </p:nvSpPr>
          <p:spPr bwMode="auto">
            <a:xfrm>
              <a:off x="2592" y="20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990600" y="4648200"/>
            <a:ext cx="2819400" cy="1600200"/>
            <a:chOff x="624" y="2928"/>
            <a:chExt cx="1776" cy="1008"/>
          </a:xfrm>
        </p:grpSpPr>
        <p:sp>
          <p:nvSpPr>
            <p:cNvPr id="319534" name="Line 46"/>
            <p:cNvSpPr>
              <a:spLocks noChangeShapeType="1"/>
            </p:cNvSpPr>
            <p:nvPr/>
          </p:nvSpPr>
          <p:spPr bwMode="auto">
            <a:xfrm>
              <a:off x="1008" y="316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35" name="Text Box 47"/>
            <p:cNvSpPr txBox="1">
              <a:spLocks noChangeArrowheads="1"/>
            </p:cNvSpPr>
            <p:nvPr/>
          </p:nvSpPr>
          <p:spPr bwMode="auto"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D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319536" name="Text Box 48"/>
            <p:cNvSpPr txBox="1">
              <a:spLocks noChangeArrowheads="1"/>
            </p:cNvSpPr>
            <p:nvPr/>
          </p:nvSpPr>
          <p:spPr bwMode="auto">
            <a:xfrm>
              <a:off x="624" y="31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D</a:t>
              </a:r>
              <a:r>
                <a:rPr lang="en-US" altLang="zh-CN" sz="2400" b="1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319537" name="Line 49"/>
            <p:cNvSpPr>
              <a:spLocks noChangeShapeType="1"/>
            </p:cNvSpPr>
            <p:nvPr/>
          </p:nvSpPr>
          <p:spPr bwMode="auto">
            <a:xfrm>
              <a:off x="1008" y="336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38" name="Line 50"/>
            <p:cNvSpPr>
              <a:spLocks noChangeShapeType="1"/>
            </p:cNvSpPr>
            <p:nvPr/>
          </p:nvSpPr>
          <p:spPr bwMode="auto">
            <a:xfrm>
              <a:off x="1008" y="355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39" name="Text Box 51"/>
            <p:cNvSpPr txBox="1">
              <a:spLocks noChangeArrowheads="1"/>
            </p:cNvSpPr>
            <p:nvPr/>
          </p:nvSpPr>
          <p:spPr bwMode="auto">
            <a:xfrm>
              <a:off x="624" y="340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D</a:t>
              </a:r>
              <a:r>
                <a:rPr lang="en-US" altLang="zh-CN" sz="2400" b="1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319540" name="Text Box 52"/>
            <p:cNvSpPr txBox="1">
              <a:spLocks noChangeArrowheads="1"/>
            </p:cNvSpPr>
            <p:nvPr/>
          </p:nvSpPr>
          <p:spPr bwMode="auto">
            <a:xfrm>
              <a:off x="624" y="364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D</a:t>
              </a:r>
              <a:r>
                <a:rPr lang="en-US" altLang="zh-CN" sz="2400" b="1" baseline="-250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319541" name="Line 53"/>
            <p:cNvSpPr>
              <a:spLocks noChangeShapeType="1"/>
            </p:cNvSpPr>
            <p:nvPr/>
          </p:nvSpPr>
          <p:spPr bwMode="auto">
            <a:xfrm>
              <a:off x="1008" y="379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3810000" y="3429000"/>
            <a:ext cx="2438400" cy="1600200"/>
            <a:chOff x="2400" y="2160"/>
            <a:chExt cx="1536" cy="1008"/>
          </a:xfrm>
        </p:grpSpPr>
        <p:sp>
          <p:nvSpPr>
            <p:cNvPr id="319543" name="Line 55"/>
            <p:cNvSpPr>
              <a:spLocks noChangeShapeType="1"/>
            </p:cNvSpPr>
            <p:nvPr/>
          </p:nvSpPr>
          <p:spPr bwMode="auto">
            <a:xfrm>
              <a:off x="2400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44" name="Line 56"/>
            <p:cNvSpPr>
              <a:spLocks noChangeShapeType="1"/>
            </p:cNvSpPr>
            <p:nvPr/>
          </p:nvSpPr>
          <p:spPr bwMode="auto">
            <a:xfrm flipV="1">
              <a:off x="2928" y="216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45" name="Line 57"/>
            <p:cNvSpPr>
              <a:spLocks noChangeShapeType="1"/>
            </p:cNvSpPr>
            <p:nvPr/>
          </p:nvSpPr>
          <p:spPr bwMode="auto">
            <a:xfrm>
              <a:off x="2928" y="216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2" name="Group 58"/>
          <p:cNvGrpSpPr>
            <a:grpSpLocks/>
          </p:cNvGrpSpPr>
          <p:nvPr/>
        </p:nvGrpSpPr>
        <p:grpSpPr bwMode="auto">
          <a:xfrm>
            <a:off x="4419600" y="3429000"/>
            <a:ext cx="1828800" cy="304800"/>
            <a:chOff x="2784" y="2160"/>
            <a:chExt cx="1152" cy="192"/>
          </a:xfrm>
        </p:grpSpPr>
        <p:sp>
          <p:nvSpPr>
            <p:cNvPr id="319547" name="Line 59"/>
            <p:cNvSpPr>
              <a:spLocks noChangeShapeType="1"/>
            </p:cNvSpPr>
            <p:nvPr/>
          </p:nvSpPr>
          <p:spPr bwMode="auto">
            <a:xfrm flipV="1">
              <a:off x="27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48" name="Line 60"/>
            <p:cNvSpPr>
              <a:spLocks noChangeShapeType="1"/>
            </p:cNvSpPr>
            <p:nvPr/>
          </p:nvSpPr>
          <p:spPr bwMode="auto">
            <a:xfrm>
              <a:off x="2784" y="23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3810000" y="4191000"/>
            <a:ext cx="2438400" cy="1143000"/>
            <a:chOff x="2400" y="2640"/>
            <a:chExt cx="1536" cy="720"/>
          </a:xfrm>
        </p:grpSpPr>
        <p:sp>
          <p:nvSpPr>
            <p:cNvPr id="319550" name="Line 62"/>
            <p:cNvSpPr>
              <a:spLocks noChangeShapeType="1"/>
            </p:cNvSpPr>
            <p:nvPr/>
          </p:nvSpPr>
          <p:spPr bwMode="auto">
            <a:xfrm>
              <a:off x="2400" y="33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51" name="Line 63"/>
            <p:cNvSpPr>
              <a:spLocks noChangeShapeType="1"/>
            </p:cNvSpPr>
            <p:nvPr/>
          </p:nvSpPr>
          <p:spPr bwMode="auto">
            <a:xfrm flipV="1">
              <a:off x="3120" y="264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52" name="Line 64"/>
            <p:cNvSpPr>
              <a:spLocks noChangeShapeType="1"/>
            </p:cNvSpPr>
            <p:nvPr/>
          </p:nvSpPr>
          <p:spPr bwMode="auto">
            <a:xfrm>
              <a:off x="3120" y="26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4038600" y="3886200"/>
            <a:ext cx="2209800" cy="152400"/>
            <a:chOff x="2544" y="2448"/>
            <a:chExt cx="1392" cy="96"/>
          </a:xfrm>
        </p:grpSpPr>
        <p:sp>
          <p:nvSpPr>
            <p:cNvPr id="319554" name="Line 66"/>
            <p:cNvSpPr>
              <a:spLocks noChangeShapeType="1"/>
            </p:cNvSpPr>
            <p:nvPr/>
          </p:nvSpPr>
          <p:spPr bwMode="auto">
            <a:xfrm>
              <a:off x="2592" y="24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55" name="Oval 67"/>
            <p:cNvSpPr>
              <a:spLocks noChangeArrowheads="1"/>
            </p:cNvSpPr>
            <p:nvPr/>
          </p:nvSpPr>
          <p:spPr bwMode="auto">
            <a:xfrm>
              <a:off x="2544" y="244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3733800" y="2895600"/>
            <a:ext cx="2514600" cy="1676400"/>
            <a:chOff x="2352" y="1824"/>
            <a:chExt cx="1584" cy="1056"/>
          </a:xfrm>
        </p:grpSpPr>
        <p:sp>
          <p:nvSpPr>
            <p:cNvPr id="319557" name="Line 69"/>
            <p:cNvSpPr>
              <a:spLocks noChangeShapeType="1"/>
            </p:cNvSpPr>
            <p:nvPr/>
          </p:nvSpPr>
          <p:spPr bwMode="auto">
            <a:xfrm>
              <a:off x="240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58" name="Line 70"/>
            <p:cNvSpPr>
              <a:spLocks noChangeShapeType="1"/>
            </p:cNvSpPr>
            <p:nvPr/>
          </p:nvSpPr>
          <p:spPr bwMode="auto">
            <a:xfrm>
              <a:off x="2400" y="28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59" name="Oval 71"/>
            <p:cNvSpPr>
              <a:spLocks noChangeArrowheads="1"/>
            </p:cNvSpPr>
            <p:nvPr/>
          </p:nvSpPr>
          <p:spPr bwMode="auto">
            <a:xfrm>
              <a:off x="2352" y="182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3581400" y="4343400"/>
            <a:ext cx="2667000" cy="457200"/>
            <a:chOff x="2256" y="2736"/>
            <a:chExt cx="1680" cy="288"/>
          </a:xfrm>
        </p:grpSpPr>
        <p:sp>
          <p:nvSpPr>
            <p:cNvPr id="319561" name="Line 73"/>
            <p:cNvSpPr>
              <a:spLocks noChangeShapeType="1"/>
            </p:cNvSpPr>
            <p:nvPr/>
          </p:nvSpPr>
          <p:spPr bwMode="auto">
            <a:xfrm flipH="1">
              <a:off x="2256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62" name="Line 74"/>
            <p:cNvSpPr>
              <a:spLocks noChangeShapeType="1"/>
            </p:cNvSpPr>
            <p:nvPr/>
          </p:nvSpPr>
          <p:spPr bwMode="auto">
            <a:xfrm>
              <a:off x="2256" y="302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7" name="Group 75"/>
          <p:cNvGrpSpPr>
            <a:grpSpLocks/>
          </p:cNvGrpSpPr>
          <p:nvPr/>
        </p:nvGrpSpPr>
        <p:grpSpPr bwMode="auto">
          <a:xfrm>
            <a:off x="3733800" y="5029200"/>
            <a:ext cx="2514600" cy="609600"/>
            <a:chOff x="2352" y="3168"/>
            <a:chExt cx="1584" cy="384"/>
          </a:xfrm>
        </p:grpSpPr>
        <p:sp>
          <p:nvSpPr>
            <p:cNvPr id="319564" name="Line 76"/>
            <p:cNvSpPr>
              <a:spLocks noChangeShapeType="1"/>
            </p:cNvSpPr>
            <p:nvPr/>
          </p:nvSpPr>
          <p:spPr bwMode="auto">
            <a:xfrm>
              <a:off x="2352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65" name="Line 77"/>
            <p:cNvSpPr>
              <a:spLocks noChangeShapeType="1"/>
            </p:cNvSpPr>
            <p:nvPr/>
          </p:nvSpPr>
          <p:spPr bwMode="auto">
            <a:xfrm flipV="1">
              <a:off x="3312" y="31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66" name="Line 78"/>
            <p:cNvSpPr>
              <a:spLocks noChangeShapeType="1"/>
            </p:cNvSpPr>
            <p:nvPr/>
          </p:nvSpPr>
          <p:spPr bwMode="auto">
            <a:xfrm>
              <a:off x="3312" y="31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8" name="Group 79"/>
          <p:cNvGrpSpPr>
            <a:grpSpLocks/>
          </p:cNvGrpSpPr>
          <p:nvPr/>
        </p:nvGrpSpPr>
        <p:grpSpPr bwMode="auto">
          <a:xfrm>
            <a:off x="5562600" y="3657600"/>
            <a:ext cx="685800" cy="1676400"/>
            <a:chOff x="3504" y="2304"/>
            <a:chExt cx="432" cy="1056"/>
          </a:xfrm>
        </p:grpSpPr>
        <p:sp>
          <p:nvSpPr>
            <p:cNvPr id="319568" name="Line 80"/>
            <p:cNvSpPr>
              <a:spLocks noChangeShapeType="1"/>
            </p:cNvSpPr>
            <p:nvPr/>
          </p:nvSpPr>
          <p:spPr bwMode="auto">
            <a:xfrm flipV="1">
              <a:off x="3552" y="235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69" name="Oval 81"/>
            <p:cNvSpPr>
              <a:spLocks noChangeArrowheads="1"/>
            </p:cNvSpPr>
            <p:nvPr/>
          </p:nvSpPr>
          <p:spPr bwMode="auto">
            <a:xfrm>
              <a:off x="3504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70" name="Line 82"/>
            <p:cNvSpPr>
              <a:spLocks noChangeShapeType="1"/>
            </p:cNvSpPr>
            <p:nvPr/>
          </p:nvSpPr>
          <p:spPr bwMode="auto">
            <a:xfrm>
              <a:off x="3552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9" name="Group 83"/>
          <p:cNvGrpSpPr>
            <a:grpSpLocks/>
          </p:cNvGrpSpPr>
          <p:nvPr/>
        </p:nvGrpSpPr>
        <p:grpSpPr bwMode="auto">
          <a:xfrm>
            <a:off x="5867400" y="4724400"/>
            <a:ext cx="381000" cy="838200"/>
            <a:chOff x="3696" y="2976"/>
            <a:chExt cx="240" cy="528"/>
          </a:xfrm>
        </p:grpSpPr>
        <p:sp>
          <p:nvSpPr>
            <p:cNvPr id="319572" name="Line 84"/>
            <p:cNvSpPr>
              <a:spLocks noChangeShapeType="1"/>
            </p:cNvSpPr>
            <p:nvPr/>
          </p:nvSpPr>
          <p:spPr bwMode="auto">
            <a:xfrm>
              <a:off x="3744" y="302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73" name="Line 85"/>
            <p:cNvSpPr>
              <a:spLocks noChangeShapeType="1"/>
            </p:cNvSpPr>
            <p:nvPr/>
          </p:nvSpPr>
          <p:spPr bwMode="auto">
            <a:xfrm>
              <a:off x="3744" y="35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74" name="Oval 86"/>
            <p:cNvSpPr>
              <a:spLocks noChangeArrowheads="1"/>
            </p:cNvSpPr>
            <p:nvPr/>
          </p:nvSpPr>
          <p:spPr bwMode="auto">
            <a:xfrm>
              <a:off x="3696" y="297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0" name="Group 87"/>
          <p:cNvGrpSpPr>
            <a:grpSpLocks/>
          </p:cNvGrpSpPr>
          <p:nvPr/>
        </p:nvGrpSpPr>
        <p:grpSpPr bwMode="auto">
          <a:xfrm>
            <a:off x="3810000" y="5791200"/>
            <a:ext cx="2438400" cy="228600"/>
            <a:chOff x="2400" y="3648"/>
            <a:chExt cx="1536" cy="144"/>
          </a:xfrm>
        </p:grpSpPr>
        <p:sp>
          <p:nvSpPr>
            <p:cNvPr id="319576" name="Line 88"/>
            <p:cNvSpPr>
              <a:spLocks noChangeShapeType="1"/>
            </p:cNvSpPr>
            <p:nvPr/>
          </p:nvSpPr>
          <p:spPr bwMode="auto">
            <a:xfrm>
              <a:off x="2400" y="379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77" name="Line 89"/>
            <p:cNvSpPr>
              <a:spLocks noChangeShapeType="1"/>
            </p:cNvSpPr>
            <p:nvPr/>
          </p:nvSpPr>
          <p:spPr bwMode="auto">
            <a:xfrm flipV="1">
              <a:off x="3456" y="36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78" name="Line 90"/>
            <p:cNvSpPr>
              <a:spLocks noChangeShapeType="1"/>
            </p:cNvSpPr>
            <p:nvPr/>
          </p:nvSpPr>
          <p:spPr bwMode="auto">
            <a:xfrm flipH="1">
              <a:off x="3456" y="36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9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(4)</a:t>
            </a:r>
          </a:p>
        </p:txBody>
      </p:sp>
      <p:sp>
        <p:nvSpPr>
          <p:cNvPr id="1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7DDE-09FE-4D84-AD7F-50317317D3E7}" type="slidenum">
              <a:rPr lang="en-US" altLang="zh-CN">
                <a:latin typeface="+mn-ea"/>
                <a:ea typeface="+mn-ea"/>
              </a:rPr>
              <a:pPr/>
              <a:t>79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99872" y="1318418"/>
            <a:ext cx="8229600" cy="4525963"/>
          </a:xfrm>
        </p:spPr>
        <p:txBody>
          <a:bodyPr/>
          <a:lstStyle/>
          <a:p>
            <a:r>
              <a:rPr lang="en-US" altLang="zh-CN" b="1" dirty="0">
                <a:latin typeface="+mn-ea"/>
              </a:rPr>
              <a:t>4</a:t>
            </a:r>
            <a:r>
              <a:rPr lang="zh-CN" altLang="en-US" b="1" dirty="0">
                <a:latin typeface="+mn-ea"/>
              </a:rPr>
              <a:t>选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数据选择器逻辑图</a:t>
            </a:r>
          </a:p>
          <a:p>
            <a:pPr lvl="1"/>
            <a:r>
              <a:rPr lang="zh-CN" altLang="en-US" b="1" dirty="0">
                <a:latin typeface="+mn-ea"/>
              </a:rPr>
              <a:t>如果设计使能端，需要加在什么地方？</a:t>
            </a:r>
            <a:endParaRPr lang="zh-CN" altLang="en-US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14600"/>
            <a:ext cx="7646988" cy="3429000"/>
            <a:chOff x="576" y="1584"/>
            <a:chExt cx="4817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76" y="1776"/>
              <a:ext cx="2208" cy="960"/>
              <a:chOff x="576" y="1968"/>
              <a:chExt cx="2208" cy="96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824" y="1968"/>
                <a:ext cx="336" cy="384"/>
                <a:chOff x="1968" y="2112"/>
                <a:chExt cx="336" cy="384"/>
              </a:xfrm>
            </p:grpSpPr>
            <p:sp>
              <p:nvSpPr>
                <p:cNvPr id="320519" name="Rectangle 7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20520" name="Oval 8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824" y="2544"/>
                <a:ext cx="336" cy="384"/>
                <a:chOff x="1968" y="2112"/>
                <a:chExt cx="336" cy="384"/>
              </a:xfrm>
            </p:grpSpPr>
            <p:sp>
              <p:nvSpPr>
                <p:cNvPr id="3205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20523" name="Oval 11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056" y="1968"/>
                <a:ext cx="336" cy="384"/>
                <a:chOff x="1968" y="2112"/>
                <a:chExt cx="336" cy="384"/>
              </a:xfrm>
            </p:grpSpPr>
            <p:sp>
              <p:nvSpPr>
                <p:cNvPr id="3205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20526" name="Oval 14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056" y="2544"/>
                <a:ext cx="336" cy="384"/>
                <a:chOff x="1968" y="2112"/>
                <a:chExt cx="336" cy="384"/>
              </a:xfrm>
            </p:grpSpPr>
            <p:sp>
              <p:nvSpPr>
                <p:cNvPr id="320528" name="Rectangle 16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20529" name="Oval 17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320530" name="Line 18"/>
              <p:cNvSpPr>
                <a:spLocks noChangeShapeType="1"/>
              </p:cNvSpPr>
              <p:nvPr/>
            </p:nvSpPr>
            <p:spPr bwMode="auto">
              <a:xfrm flipH="1">
                <a:off x="768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31" name="Line 19"/>
              <p:cNvSpPr>
                <a:spLocks noChangeShapeType="1"/>
              </p:cNvSpPr>
              <p:nvPr/>
            </p:nvSpPr>
            <p:spPr bwMode="auto">
              <a:xfrm flipH="1">
                <a:off x="768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32" name="Line 20"/>
              <p:cNvSpPr>
                <a:spLocks noChangeShapeType="1"/>
              </p:cNvSpPr>
              <p:nvPr/>
            </p:nvSpPr>
            <p:spPr bwMode="auto">
              <a:xfrm flipH="1">
                <a:off x="139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33" name="Line 21"/>
              <p:cNvSpPr>
                <a:spLocks noChangeShapeType="1"/>
              </p:cNvSpPr>
              <p:nvPr/>
            </p:nvSpPr>
            <p:spPr bwMode="auto">
              <a:xfrm flipH="1">
                <a:off x="1392" y="27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34" name="Text Box 22"/>
              <p:cNvSpPr txBox="1"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S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320535" name="Text Box 23"/>
              <p:cNvSpPr txBox="1"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S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20536" name="Line 24"/>
              <p:cNvSpPr>
                <a:spLocks noChangeShapeType="1"/>
              </p:cNvSpPr>
              <p:nvPr/>
            </p:nvSpPr>
            <p:spPr bwMode="auto">
              <a:xfrm flipH="1">
                <a:off x="2160" y="21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37" name="Line 25"/>
              <p:cNvSpPr>
                <a:spLocks noChangeShapeType="1"/>
              </p:cNvSpPr>
              <p:nvPr/>
            </p:nvSpPr>
            <p:spPr bwMode="auto">
              <a:xfrm flipH="1">
                <a:off x="2160" y="27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4224" y="1584"/>
              <a:ext cx="1169" cy="1920"/>
              <a:chOff x="3936" y="1776"/>
              <a:chExt cx="1169" cy="1920"/>
            </a:xfrm>
          </p:grpSpPr>
          <p:sp>
            <p:nvSpPr>
              <p:cNvPr id="320539" name="Rectangle 27"/>
              <p:cNvSpPr>
                <a:spLocks noChangeArrowheads="1"/>
              </p:cNvSpPr>
              <p:nvPr/>
            </p:nvSpPr>
            <p:spPr bwMode="auto">
              <a:xfrm>
                <a:off x="4224" y="1776"/>
                <a:ext cx="288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40" name="Text Box 28"/>
              <p:cNvSpPr txBox="1">
                <a:spLocks noChangeArrowheads="1"/>
              </p:cNvSpPr>
              <p:nvPr/>
            </p:nvSpPr>
            <p:spPr bwMode="auto">
              <a:xfrm>
                <a:off x="4224" y="2630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latin typeface="+mn-ea"/>
                    <a:ea typeface="+mn-ea"/>
                  </a:rPr>
                  <a:t>＋</a:t>
                </a:r>
              </a:p>
            </p:txBody>
          </p:sp>
          <p:sp>
            <p:nvSpPr>
              <p:cNvPr id="320541" name="Rectangle 29"/>
              <p:cNvSpPr>
                <a:spLocks noChangeArrowheads="1"/>
              </p:cNvSpPr>
              <p:nvPr/>
            </p:nvSpPr>
            <p:spPr bwMode="auto">
              <a:xfrm>
                <a:off x="3936" y="1776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42" name="Line 30"/>
              <p:cNvSpPr>
                <a:spLocks noChangeShapeType="1"/>
              </p:cNvSpPr>
              <p:nvPr/>
            </p:nvSpPr>
            <p:spPr bwMode="auto">
              <a:xfrm>
                <a:off x="4512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43" name="Rectangle 31"/>
              <p:cNvSpPr>
                <a:spLocks noChangeArrowheads="1"/>
              </p:cNvSpPr>
              <p:nvPr/>
            </p:nvSpPr>
            <p:spPr bwMode="auto">
              <a:xfrm>
                <a:off x="4881" y="2592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endParaRPr lang="en-US" altLang="zh-CN" sz="2400" b="1" baseline="-25000">
                  <a:latin typeface="+mn-ea"/>
                  <a:ea typeface="+mn-ea"/>
                </a:endParaRPr>
              </a:p>
            </p:txBody>
          </p:sp>
          <p:sp>
            <p:nvSpPr>
              <p:cNvPr id="320544" name="Rectangle 32"/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45" name="Rectangle 33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46" name="Rectangle 34"/>
              <p:cNvSpPr>
                <a:spLocks noChangeArrowheads="1"/>
              </p:cNvSpPr>
              <p:nvPr/>
            </p:nvSpPr>
            <p:spPr bwMode="auto">
              <a:xfrm>
                <a:off x="3936" y="3216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1544" y="1680"/>
              <a:ext cx="2680" cy="336"/>
              <a:chOff x="1543" y="1872"/>
              <a:chExt cx="2393" cy="336"/>
            </a:xfrm>
          </p:grpSpPr>
          <p:sp>
            <p:nvSpPr>
              <p:cNvPr id="320549" name="Line 37"/>
              <p:cNvSpPr>
                <a:spLocks noChangeShapeType="1"/>
              </p:cNvSpPr>
              <p:nvPr/>
            </p:nvSpPr>
            <p:spPr bwMode="auto">
              <a:xfrm flipV="1">
                <a:off x="1584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50" name="Line 38"/>
              <p:cNvSpPr>
                <a:spLocks noChangeShapeType="1"/>
              </p:cNvSpPr>
              <p:nvPr/>
            </p:nvSpPr>
            <p:spPr bwMode="auto">
              <a:xfrm>
                <a:off x="1584" y="1872"/>
                <a:ext cx="23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48" name="Oval 36"/>
              <p:cNvSpPr>
                <a:spLocks noChangeArrowheads="1"/>
              </p:cNvSpPr>
              <p:nvPr/>
            </p:nvSpPr>
            <p:spPr bwMode="auto">
              <a:xfrm>
                <a:off x="1543" y="2112"/>
                <a:ext cx="80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320551" name="Line 39"/>
            <p:cNvSpPr>
              <a:spLocks noChangeShapeType="1"/>
            </p:cNvSpPr>
            <p:nvPr/>
          </p:nvSpPr>
          <p:spPr bwMode="auto">
            <a:xfrm flipV="1">
              <a:off x="1511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552" name="Oval 40"/>
            <p:cNvSpPr>
              <a:spLocks noChangeArrowheads="1"/>
            </p:cNvSpPr>
            <p:nvPr/>
          </p:nvSpPr>
          <p:spPr bwMode="auto">
            <a:xfrm>
              <a:off x="1463" y="2496"/>
              <a:ext cx="94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553" name="Line 41"/>
            <p:cNvSpPr>
              <a:spLocks noChangeShapeType="1"/>
            </p:cNvSpPr>
            <p:nvPr/>
          </p:nvSpPr>
          <p:spPr bwMode="auto">
            <a:xfrm>
              <a:off x="1511" y="2304"/>
              <a:ext cx="1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554" name="Line 42"/>
            <p:cNvSpPr>
              <a:spLocks noChangeShapeType="1"/>
            </p:cNvSpPr>
            <p:nvPr/>
          </p:nvSpPr>
          <p:spPr bwMode="auto">
            <a:xfrm flipV="1">
              <a:off x="2592" y="18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555" name="Line 43"/>
            <p:cNvSpPr>
              <a:spLocks noChangeShapeType="1"/>
            </p:cNvSpPr>
            <p:nvPr/>
          </p:nvSpPr>
          <p:spPr bwMode="auto">
            <a:xfrm>
              <a:off x="2592" y="182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624" y="2736"/>
              <a:ext cx="1776" cy="1008"/>
              <a:chOff x="624" y="2928"/>
              <a:chExt cx="1776" cy="1008"/>
            </a:xfrm>
          </p:grpSpPr>
          <p:sp>
            <p:nvSpPr>
              <p:cNvPr id="320557" name="Line 45"/>
              <p:cNvSpPr>
                <a:spLocks noChangeShapeType="1"/>
              </p:cNvSpPr>
              <p:nvPr/>
            </p:nvSpPr>
            <p:spPr bwMode="auto">
              <a:xfrm>
                <a:off x="1008" y="3168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58" name="Text Box 46"/>
              <p:cNvSpPr txBox="1">
                <a:spLocks noChangeArrowheads="1"/>
              </p:cNvSpPr>
              <p:nvPr/>
            </p:nvSpPr>
            <p:spPr bwMode="auto">
              <a:xfrm>
                <a:off x="624" y="292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D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320559" name="Text Box 47"/>
              <p:cNvSpPr txBox="1">
                <a:spLocks noChangeArrowheads="1"/>
              </p:cNvSpPr>
              <p:nvPr/>
            </p:nvSpPr>
            <p:spPr bwMode="auto">
              <a:xfrm>
                <a:off x="624" y="316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D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20560" name="Line 48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61" name="Line 49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62" name="Text Box 50"/>
              <p:cNvSpPr txBox="1">
                <a:spLocks noChangeArrowheads="1"/>
              </p:cNvSpPr>
              <p:nvPr/>
            </p:nvSpPr>
            <p:spPr bwMode="auto">
              <a:xfrm>
                <a:off x="624" y="340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D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320563" name="Text Box 51"/>
              <p:cNvSpPr txBox="1">
                <a:spLocks noChangeArrowheads="1"/>
              </p:cNvSpPr>
              <p:nvPr/>
            </p:nvSpPr>
            <p:spPr bwMode="auto">
              <a:xfrm>
                <a:off x="624" y="36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D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3</a:t>
                </a:r>
              </a:p>
            </p:txBody>
          </p:sp>
          <p:sp>
            <p:nvSpPr>
              <p:cNvPr id="320564" name="Line 52"/>
              <p:cNvSpPr>
                <a:spLocks noChangeShapeType="1"/>
              </p:cNvSpPr>
              <p:nvPr/>
            </p:nvSpPr>
            <p:spPr bwMode="auto">
              <a:xfrm>
                <a:off x="1008" y="3792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1" name="Group 53"/>
            <p:cNvGrpSpPr>
              <a:grpSpLocks/>
            </p:cNvGrpSpPr>
            <p:nvPr/>
          </p:nvGrpSpPr>
          <p:grpSpPr bwMode="auto">
            <a:xfrm>
              <a:off x="2400" y="1968"/>
              <a:ext cx="1824" cy="1008"/>
              <a:chOff x="2400" y="2160"/>
              <a:chExt cx="1536" cy="1008"/>
            </a:xfrm>
          </p:grpSpPr>
          <p:sp>
            <p:nvSpPr>
              <p:cNvPr id="320566" name="Line 54"/>
              <p:cNvSpPr>
                <a:spLocks noChangeShapeType="1"/>
              </p:cNvSpPr>
              <p:nvPr/>
            </p:nvSpPr>
            <p:spPr bwMode="auto">
              <a:xfrm>
                <a:off x="2400" y="316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67" name="Line 55"/>
              <p:cNvSpPr>
                <a:spLocks noChangeShapeType="1"/>
              </p:cNvSpPr>
              <p:nvPr/>
            </p:nvSpPr>
            <p:spPr bwMode="auto">
              <a:xfrm flipV="1">
                <a:off x="2928" y="216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68" name="Line 56"/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2784" y="1968"/>
              <a:ext cx="1440" cy="192"/>
              <a:chOff x="2784" y="2160"/>
              <a:chExt cx="1152" cy="192"/>
            </a:xfrm>
          </p:grpSpPr>
          <p:sp>
            <p:nvSpPr>
              <p:cNvPr id="320570" name="Line 58"/>
              <p:cNvSpPr>
                <a:spLocks noChangeShapeType="1"/>
              </p:cNvSpPr>
              <p:nvPr/>
            </p:nvSpPr>
            <p:spPr bwMode="auto">
              <a:xfrm flipV="1">
                <a:off x="2784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71" name="Line 59"/>
              <p:cNvSpPr>
                <a:spLocks noChangeShapeType="1"/>
              </p:cNvSpPr>
              <p:nvPr/>
            </p:nvSpPr>
            <p:spPr bwMode="auto">
              <a:xfrm>
                <a:off x="2784" y="2352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Group 60"/>
            <p:cNvGrpSpPr>
              <a:grpSpLocks/>
            </p:cNvGrpSpPr>
            <p:nvPr/>
          </p:nvGrpSpPr>
          <p:grpSpPr bwMode="auto">
            <a:xfrm>
              <a:off x="2400" y="2448"/>
              <a:ext cx="1824" cy="720"/>
              <a:chOff x="2400" y="2640"/>
              <a:chExt cx="1536" cy="720"/>
            </a:xfrm>
          </p:grpSpPr>
          <p:sp>
            <p:nvSpPr>
              <p:cNvPr id="320573" name="Line 61"/>
              <p:cNvSpPr>
                <a:spLocks noChangeShapeType="1"/>
              </p:cNvSpPr>
              <p:nvPr/>
            </p:nvSpPr>
            <p:spPr bwMode="auto">
              <a:xfrm>
                <a:off x="2400" y="336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74" name="Line 62"/>
              <p:cNvSpPr>
                <a:spLocks noChangeShapeType="1"/>
              </p:cNvSpPr>
              <p:nvPr/>
            </p:nvSpPr>
            <p:spPr bwMode="auto">
              <a:xfrm flipV="1">
                <a:off x="3120" y="264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75" name="Line 63"/>
              <p:cNvSpPr>
                <a:spLocks noChangeShapeType="1"/>
              </p:cNvSpPr>
              <p:nvPr/>
            </p:nvSpPr>
            <p:spPr bwMode="auto">
              <a:xfrm>
                <a:off x="3120" y="26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4" name="Group 64"/>
            <p:cNvGrpSpPr>
              <a:grpSpLocks/>
            </p:cNvGrpSpPr>
            <p:nvPr/>
          </p:nvGrpSpPr>
          <p:grpSpPr bwMode="auto">
            <a:xfrm>
              <a:off x="2544" y="2256"/>
              <a:ext cx="1680" cy="96"/>
              <a:chOff x="2544" y="2448"/>
              <a:chExt cx="1392" cy="96"/>
            </a:xfrm>
          </p:grpSpPr>
          <p:sp>
            <p:nvSpPr>
              <p:cNvPr id="320577" name="Line 65"/>
              <p:cNvSpPr>
                <a:spLocks noChangeShapeType="1"/>
              </p:cNvSpPr>
              <p:nvPr/>
            </p:nvSpPr>
            <p:spPr bwMode="auto">
              <a:xfrm>
                <a:off x="2592" y="2496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78" name="Oval 66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81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2365" y="1632"/>
              <a:ext cx="1859" cy="1056"/>
              <a:chOff x="2363" y="1824"/>
              <a:chExt cx="1573" cy="1056"/>
            </a:xfrm>
          </p:grpSpPr>
          <p:sp>
            <p:nvSpPr>
              <p:cNvPr id="320580" name="Line 68"/>
              <p:cNvSpPr>
                <a:spLocks noChangeShapeType="1"/>
              </p:cNvSpPr>
              <p:nvPr/>
            </p:nvSpPr>
            <p:spPr bwMode="auto">
              <a:xfrm>
                <a:off x="2400" y="1872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81" name="Line 69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82" name="Oval 70"/>
              <p:cNvSpPr>
                <a:spLocks noChangeArrowheads="1"/>
              </p:cNvSpPr>
              <p:nvPr/>
            </p:nvSpPr>
            <p:spPr bwMode="auto">
              <a:xfrm>
                <a:off x="2363" y="1824"/>
                <a:ext cx="75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2256" y="2544"/>
              <a:ext cx="1968" cy="288"/>
              <a:chOff x="2256" y="2736"/>
              <a:chExt cx="1680" cy="288"/>
            </a:xfrm>
          </p:grpSpPr>
          <p:sp>
            <p:nvSpPr>
              <p:cNvPr id="320584" name="Line 72"/>
              <p:cNvSpPr>
                <a:spLocks noChangeShapeType="1"/>
              </p:cNvSpPr>
              <p:nvPr/>
            </p:nvSpPr>
            <p:spPr bwMode="auto">
              <a:xfrm flipH="1">
                <a:off x="2256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85" name="Line 73"/>
              <p:cNvSpPr>
                <a:spLocks noChangeShapeType="1"/>
              </p:cNvSpPr>
              <p:nvPr/>
            </p:nvSpPr>
            <p:spPr bwMode="auto">
              <a:xfrm>
                <a:off x="2256" y="3024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7" name="Group 74"/>
            <p:cNvGrpSpPr>
              <a:grpSpLocks/>
            </p:cNvGrpSpPr>
            <p:nvPr/>
          </p:nvGrpSpPr>
          <p:grpSpPr bwMode="auto">
            <a:xfrm>
              <a:off x="2352" y="2976"/>
              <a:ext cx="1872" cy="384"/>
              <a:chOff x="2352" y="3168"/>
              <a:chExt cx="1584" cy="384"/>
            </a:xfrm>
          </p:grpSpPr>
          <p:sp>
            <p:nvSpPr>
              <p:cNvPr id="320587" name="Line 75"/>
              <p:cNvSpPr>
                <a:spLocks noChangeShapeType="1"/>
              </p:cNvSpPr>
              <p:nvPr/>
            </p:nvSpPr>
            <p:spPr bwMode="auto">
              <a:xfrm>
                <a:off x="2352" y="355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88" name="Line 76"/>
              <p:cNvSpPr>
                <a:spLocks noChangeShapeType="1"/>
              </p:cNvSpPr>
              <p:nvPr/>
            </p:nvSpPr>
            <p:spPr bwMode="auto">
              <a:xfrm flipV="1">
                <a:off x="3312" y="316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89" name="Line 77"/>
              <p:cNvSpPr>
                <a:spLocks noChangeShapeType="1"/>
              </p:cNvSpPr>
              <p:nvPr/>
            </p:nvSpPr>
            <p:spPr bwMode="auto">
              <a:xfrm>
                <a:off x="3312" y="31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8" name="Group 78"/>
            <p:cNvGrpSpPr>
              <a:grpSpLocks/>
            </p:cNvGrpSpPr>
            <p:nvPr/>
          </p:nvGrpSpPr>
          <p:grpSpPr bwMode="auto">
            <a:xfrm>
              <a:off x="3620" y="2112"/>
              <a:ext cx="607" cy="1056"/>
              <a:chOff x="3516" y="2304"/>
              <a:chExt cx="420" cy="1056"/>
            </a:xfrm>
          </p:grpSpPr>
          <p:sp>
            <p:nvSpPr>
              <p:cNvPr id="320591" name="Line 79"/>
              <p:cNvSpPr>
                <a:spLocks noChangeShapeType="1"/>
              </p:cNvSpPr>
              <p:nvPr/>
            </p:nvSpPr>
            <p:spPr bwMode="auto">
              <a:xfrm flipV="1">
                <a:off x="3552" y="2352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92" name="Oval 80"/>
              <p:cNvSpPr>
                <a:spLocks noChangeArrowheads="1"/>
              </p:cNvSpPr>
              <p:nvPr/>
            </p:nvSpPr>
            <p:spPr bwMode="auto">
              <a:xfrm>
                <a:off x="3516" y="2304"/>
                <a:ext cx="67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93" name="Line 81"/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320594" name="Line 82"/>
            <p:cNvSpPr>
              <a:spLocks noChangeShapeType="1"/>
            </p:cNvSpPr>
            <p:nvPr/>
          </p:nvSpPr>
          <p:spPr bwMode="auto">
            <a:xfrm>
              <a:off x="3744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595" name="Line 83"/>
            <p:cNvSpPr>
              <a:spLocks noChangeShapeType="1"/>
            </p:cNvSpPr>
            <p:nvPr/>
          </p:nvSpPr>
          <p:spPr bwMode="auto">
            <a:xfrm>
              <a:off x="3744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596" name="Oval 84"/>
            <p:cNvSpPr>
              <a:spLocks noChangeArrowheads="1"/>
            </p:cNvSpPr>
            <p:nvPr/>
          </p:nvSpPr>
          <p:spPr bwMode="auto">
            <a:xfrm>
              <a:off x="3696" y="278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19" name="Group 85"/>
            <p:cNvGrpSpPr>
              <a:grpSpLocks/>
            </p:cNvGrpSpPr>
            <p:nvPr/>
          </p:nvGrpSpPr>
          <p:grpSpPr bwMode="auto">
            <a:xfrm>
              <a:off x="2400" y="3456"/>
              <a:ext cx="1824" cy="144"/>
              <a:chOff x="2400" y="3648"/>
              <a:chExt cx="1536" cy="144"/>
            </a:xfrm>
          </p:grpSpPr>
          <p:sp>
            <p:nvSpPr>
              <p:cNvPr id="320598" name="Line 86"/>
              <p:cNvSpPr>
                <a:spLocks noChangeShapeType="1"/>
              </p:cNvSpPr>
              <p:nvPr/>
            </p:nvSpPr>
            <p:spPr bwMode="auto">
              <a:xfrm>
                <a:off x="2400" y="379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99" name="Line 87"/>
              <p:cNvSpPr>
                <a:spLocks noChangeShapeType="1"/>
              </p:cNvSpPr>
              <p:nvPr/>
            </p:nvSpPr>
            <p:spPr bwMode="auto">
              <a:xfrm flipV="1">
                <a:off x="3456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600" name="Line 88"/>
              <p:cNvSpPr>
                <a:spLocks noChangeShapeType="1"/>
              </p:cNvSpPr>
              <p:nvPr/>
            </p:nvSpPr>
            <p:spPr bwMode="auto">
              <a:xfrm flipH="1">
                <a:off x="3456" y="364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0" name="Group 89"/>
          <p:cNvGrpSpPr>
            <a:grpSpLocks/>
          </p:cNvGrpSpPr>
          <p:nvPr/>
        </p:nvGrpSpPr>
        <p:grpSpPr bwMode="auto">
          <a:xfrm>
            <a:off x="1095375" y="2514600"/>
            <a:ext cx="5610225" cy="3937000"/>
            <a:chOff x="690" y="1584"/>
            <a:chExt cx="3534" cy="2480"/>
          </a:xfrm>
        </p:grpSpPr>
        <p:graphicFrame>
          <p:nvGraphicFramePr>
            <p:cNvPr id="320602" name="Objec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9537853"/>
                </p:ext>
              </p:extLst>
            </p:nvPr>
          </p:nvGraphicFramePr>
          <p:xfrm>
            <a:off x="690" y="3858"/>
            <a:ext cx="14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27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3858"/>
                          <a:ext cx="145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0603" name="Line 91"/>
            <p:cNvSpPr>
              <a:spLocks noChangeShapeType="1"/>
            </p:cNvSpPr>
            <p:nvPr/>
          </p:nvSpPr>
          <p:spPr bwMode="auto">
            <a:xfrm>
              <a:off x="1644" y="3984"/>
              <a:ext cx="23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604" name="Line 92"/>
            <p:cNvSpPr>
              <a:spLocks noChangeShapeType="1"/>
            </p:cNvSpPr>
            <p:nvPr/>
          </p:nvSpPr>
          <p:spPr bwMode="auto">
            <a:xfrm flipH="1" flipV="1">
              <a:off x="3984" y="1584"/>
              <a:ext cx="0" cy="2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605" name="Line 93"/>
            <p:cNvSpPr>
              <a:spLocks noChangeShapeType="1"/>
            </p:cNvSpPr>
            <p:nvPr/>
          </p:nvSpPr>
          <p:spPr bwMode="auto">
            <a:xfrm flipH="1">
              <a:off x="3984" y="1584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606" name="Line 94"/>
            <p:cNvSpPr>
              <a:spLocks noChangeShapeType="1"/>
            </p:cNvSpPr>
            <p:nvPr/>
          </p:nvSpPr>
          <p:spPr bwMode="auto">
            <a:xfrm>
              <a:off x="3984" y="2069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607" name="Oval 95"/>
            <p:cNvSpPr>
              <a:spLocks noChangeArrowheads="1"/>
            </p:cNvSpPr>
            <p:nvPr/>
          </p:nvSpPr>
          <p:spPr bwMode="auto">
            <a:xfrm>
              <a:off x="3937" y="2021"/>
              <a:ext cx="91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320608" name="Line 96"/>
            <p:cNvSpPr>
              <a:spLocks noChangeShapeType="1"/>
            </p:cNvSpPr>
            <p:nvPr/>
          </p:nvSpPr>
          <p:spPr bwMode="auto">
            <a:xfrm>
              <a:off x="3984" y="2592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609" name="Oval 97"/>
            <p:cNvSpPr>
              <a:spLocks noChangeArrowheads="1"/>
            </p:cNvSpPr>
            <p:nvPr/>
          </p:nvSpPr>
          <p:spPr bwMode="auto">
            <a:xfrm>
              <a:off x="3942" y="2543"/>
              <a:ext cx="90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610" name="Line 98"/>
            <p:cNvSpPr>
              <a:spLocks noChangeShapeType="1"/>
            </p:cNvSpPr>
            <p:nvPr/>
          </p:nvSpPr>
          <p:spPr bwMode="auto">
            <a:xfrm>
              <a:off x="3984" y="3072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611" name="Oval 99"/>
            <p:cNvSpPr>
              <a:spLocks noChangeArrowheads="1"/>
            </p:cNvSpPr>
            <p:nvPr/>
          </p:nvSpPr>
          <p:spPr bwMode="auto">
            <a:xfrm>
              <a:off x="3936" y="3023"/>
              <a:ext cx="102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01" name="Rectangle 16"/>
          <p:cNvSpPr>
            <a:spLocks noChangeArrowheads="1"/>
          </p:cNvSpPr>
          <p:nvPr/>
        </p:nvSpPr>
        <p:spPr bwMode="auto">
          <a:xfrm>
            <a:off x="2076872" y="6021288"/>
            <a:ext cx="381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3" name="Oval 17"/>
          <p:cNvSpPr>
            <a:spLocks noChangeArrowheads="1"/>
          </p:cNvSpPr>
          <p:nvPr/>
        </p:nvSpPr>
        <p:spPr bwMode="auto">
          <a:xfrm>
            <a:off x="2457872" y="62498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 flipH="1">
            <a:off x="1619672" y="63260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5" name="Line 21"/>
          <p:cNvSpPr>
            <a:spLocks noChangeShapeType="1"/>
          </p:cNvSpPr>
          <p:nvPr/>
        </p:nvSpPr>
        <p:spPr bwMode="auto">
          <a:xfrm flipH="1">
            <a:off x="2610272" y="63260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181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01700" y="304800"/>
            <a:ext cx="7715250" cy="644525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4</a:t>
            </a:r>
            <a:r>
              <a:rPr lang="zh-CN" altLang="en-US" sz="3600"/>
              <a:t>）</a:t>
            </a:r>
          </a:p>
        </p:txBody>
      </p:sp>
      <p:sp>
        <p:nvSpPr>
          <p:cNvPr id="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69A1-1414-4B3B-9273-2113CB70BEA0}" type="slidenum">
              <a:rPr lang="en-US" altLang="zh-CN">
                <a:latin typeface="+mn-ea"/>
                <a:ea typeface="+mn-ea"/>
              </a:rPr>
              <a:pPr/>
              <a:t>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70418" name="Rectangle 1106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648200"/>
          </a:xfrm>
          <a:noFill/>
          <a:ln/>
        </p:spPr>
        <p:txBody>
          <a:bodyPr/>
          <a:lstStyle/>
          <a:p>
            <a:r>
              <a:rPr lang="en-US" altLang="zh-CN" b="1">
                <a:latin typeface="+mn-ea"/>
              </a:rPr>
              <a:t>2-4</a:t>
            </a:r>
            <a:r>
              <a:rPr lang="zh-CN" altLang="en-US" b="1">
                <a:latin typeface="+mn-ea"/>
              </a:rPr>
              <a:t>译码器</a:t>
            </a:r>
          </a:p>
          <a:p>
            <a:pPr lvl="1"/>
            <a:r>
              <a:rPr lang="zh-CN" altLang="en-US">
                <a:latin typeface="+mn-ea"/>
              </a:rPr>
              <a:t>（步骤三）</a:t>
            </a:r>
            <a:r>
              <a:rPr lang="zh-CN" altLang="en-US">
                <a:effectLst/>
                <a:latin typeface="+mn-ea"/>
              </a:rPr>
              <a:t>按照输出表达式画出逻辑图</a:t>
            </a:r>
          </a:p>
        </p:txBody>
      </p:sp>
      <p:grpSp>
        <p:nvGrpSpPr>
          <p:cNvPr id="270339" name="Group 1027"/>
          <p:cNvGrpSpPr>
            <a:grpSpLocks/>
          </p:cNvGrpSpPr>
          <p:nvPr/>
        </p:nvGrpSpPr>
        <p:grpSpPr bwMode="auto">
          <a:xfrm>
            <a:off x="754063" y="2362200"/>
            <a:ext cx="1806575" cy="3184526"/>
            <a:chOff x="4123" y="1968"/>
            <a:chExt cx="1138" cy="2006"/>
          </a:xfrm>
        </p:grpSpPr>
        <p:graphicFrame>
          <p:nvGraphicFramePr>
            <p:cNvPr id="270340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0965573"/>
                </p:ext>
              </p:extLst>
            </p:nvPr>
          </p:nvGraphicFramePr>
          <p:xfrm>
            <a:off x="4123" y="2213"/>
            <a:ext cx="1138" cy="1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17" name="公式" r:id="rId3" imgW="672840" imgH="1041120" progId="Equation.3">
                    <p:embed/>
                  </p:oleObj>
                </mc:Choice>
                <mc:Fallback>
                  <p:oleObj name="公式" r:id="rId3" imgW="672840" imgH="104112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" y="2213"/>
                          <a:ext cx="1138" cy="17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0341" name="Text Box 1029"/>
            <p:cNvSpPr txBox="1">
              <a:spLocks noChangeArrowheads="1"/>
            </p:cNvSpPr>
            <p:nvPr/>
          </p:nvSpPr>
          <p:spPr bwMode="auto">
            <a:xfrm>
              <a:off x="4128" y="1968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输出表达式</a:t>
              </a:r>
            </a:p>
          </p:txBody>
        </p:sp>
      </p:grpSp>
      <p:sp>
        <p:nvSpPr>
          <p:cNvPr id="270342" name="Rectangle 1030"/>
          <p:cNvSpPr>
            <a:spLocks noChangeArrowheads="1"/>
          </p:cNvSpPr>
          <p:nvPr/>
        </p:nvSpPr>
        <p:spPr bwMode="auto">
          <a:xfrm>
            <a:off x="4343400" y="2438400"/>
            <a:ext cx="3886200" cy="3962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rgbClr val="CC00FF"/>
              </a:solidFill>
              <a:latin typeface="+mn-ea"/>
              <a:ea typeface="+mn-ea"/>
            </a:endParaRPr>
          </a:p>
        </p:txBody>
      </p:sp>
      <p:grpSp>
        <p:nvGrpSpPr>
          <p:cNvPr id="270343" name="Group 1031"/>
          <p:cNvGrpSpPr>
            <a:grpSpLocks/>
          </p:cNvGrpSpPr>
          <p:nvPr/>
        </p:nvGrpSpPr>
        <p:grpSpPr bwMode="auto">
          <a:xfrm>
            <a:off x="4800600" y="2762249"/>
            <a:ext cx="990600" cy="819149"/>
            <a:chOff x="3024" y="1575"/>
            <a:chExt cx="624" cy="516"/>
          </a:xfrm>
        </p:grpSpPr>
        <p:grpSp>
          <p:nvGrpSpPr>
            <p:cNvPr id="270344" name="Group 1032"/>
            <p:cNvGrpSpPr>
              <a:grpSpLocks/>
            </p:cNvGrpSpPr>
            <p:nvPr/>
          </p:nvGrpSpPr>
          <p:grpSpPr bwMode="auto">
            <a:xfrm>
              <a:off x="3024" y="1728"/>
              <a:ext cx="317" cy="363"/>
              <a:chOff x="1020" y="1706"/>
              <a:chExt cx="317" cy="363"/>
            </a:xfrm>
          </p:grpSpPr>
          <p:sp>
            <p:nvSpPr>
              <p:cNvPr id="270345" name="Rectangle 1033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0346" name="Oval 1034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0347" name="Line 1035"/>
            <p:cNvSpPr>
              <a:spLocks noChangeShapeType="1"/>
            </p:cNvSpPr>
            <p:nvPr/>
          </p:nvSpPr>
          <p:spPr bwMode="auto">
            <a:xfrm>
              <a:off x="3360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70348" name="Object 10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8560241"/>
                </p:ext>
              </p:extLst>
            </p:nvPr>
          </p:nvGraphicFramePr>
          <p:xfrm>
            <a:off x="3379" y="1575"/>
            <a:ext cx="19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18" name="公式" r:id="rId5" imgW="126720" imgH="215640" progId="Equation.3">
                    <p:embed/>
                  </p:oleObj>
                </mc:Choice>
                <mc:Fallback>
                  <p:oleObj name="公式" r:id="rId5" imgW="126720" imgH="21564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1575"/>
                          <a:ext cx="190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0349" name="Group 1037"/>
          <p:cNvGrpSpPr>
            <a:grpSpLocks/>
          </p:cNvGrpSpPr>
          <p:nvPr/>
        </p:nvGrpSpPr>
        <p:grpSpPr bwMode="auto">
          <a:xfrm>
            <a:off x="4800600" y="4057648"/>
            <a:ext cx="2057400" cy="819149"/>
            <a:chOff x="3024" y="2391"/>
            <a:chExt cx="1296" cy="516"/>
          </a:xfrm>
        </p:grpSpPr>
        <p:grpSp>
          <p:nvGrpSpPr>
            <p:cNvPr id="270350" name="Group 1038"/>
            <p:cNvGrpSpPr>
              <a:grpSpLocks/>
            </p:cNvGrpSpPr>
            <p:nvPr/>
          </p:nvGrpSpPr>
          <p:grpSpPr bwMode="auto">
            <a:xfrm>
              <a:off x="3024" y="2544"/>
              <a:ext cx="1296" cy="363"/>
              <a:chOff x="3024" y="2544"/>
              <a:chExt cx="1296" cy="363"/>
            </a:xfrm>
          </p:grpSpPr>
          <p:grpSp>
            <p:nvGrpSpPr>
              <p:cNvPr id="270351" name="Group 1039"/>
              <p:cNvGrpSpPr>
                <a:grpSpLocks/>
              </p:cNvGrpSpPr>
              <p:nvPr/>
            </p:nvGrpSpPr>
            <p:grpSpPr bwMode="auto">
              <a:xfrm>
                <a:off x="3024" y="2544"/>
                <a:ext cx="317" cy="363"/>
                <a:chOff x="1020" y="1706"/>
                <a:chExt cx="317" cy="363"/>
              </a:xfrm>
            </p:grpSpPr>
            <p:sp>
              <p:nvSpPr>
                <p:cNvPr id="270352" name="Rectangle 1040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0353" name="Oval 1041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70354" name="Line 1042"/>
              <p:cNvSpPr>
                <a:spLocks noChangeShapeType="1"/>
              </p:cNvSpPr>
              <p:nvPr/>
            </p:nvSpPr>
            <p:spPr bwMode="auto">
              <a:xfrm>
                <a:off x="3360" y="2736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aphicFrame>
          <p:nvGraphicFramePr>
            <p:cNvPr id="270355" name="Object 10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8051477"/>
                </p:ext>
              </p:extLst>
            </p:nvPr>
          </p:nvGraphicFramePr>
          <p:xfrm>
            <a:off x="3360" y="2391"/>
            <a:ext cx="228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19" name="公式" r:id="rId7" imgW="152280" imgH="215640" progId="Equation.3">
                    <p:embed/>
                  </p:oleObj>
                </mc:Choice>
                <mc:Fallback>
                  <p:oleObj name="公式" r:id="rId7" imgW="152280" imgH="21564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391"/>
                          <a:ext cx="228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0356" name="Group 1044"/>
          <p:cNvGrpSpPr>
            <a:grpSpLocks/>
          </p:cNvGrpSpPr>
          <p:nvPr/>
        </p:nvGrpSpPr>
        <p:grpSpPr bwMode="auto">
          <a:xfrm>
            <a:off x="6858000" y="3005138"/>
            <a:ext cx="381000" cy="1600200"/>
            <a:chOff x="4320" y="1728"/>
            <a:chExt cx="240" cy="1008"/>
          </a:xfrm>
        </p:grpSpPr>
        <p:sp>
          <p:nvSpPr>
            <p:cNvPr id="270357" name="Line 1045"/>
            <p:cNvSpPr>
              <a:spLocks noChangeShapeType="1"/>
            </p:cNvSpPr>
            <p:nvPr/>
          </p:nvSpPr>
          <p:spPr bwMode="auto">
            <a:xfrm flipV="1">
              <a:off x="4320" y="172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58" name="Line 1046"/>
            <p:cNvSpPr>
              <a:spLocks noChangeShapeType="1"/>
            </p:cNvSpPr>
            <p:nvPr/>
          </p:nvSpPr>
          <p:spPr bwMode="auto">
            <a:xfrm>
              <a:off x="4320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0359" name="Group 1047"/>
          <p:cNvGrpSpPr>
            <a:grpSpLocks/>
          </p:cNvGrpSpPr>
          <p:nvPr/>
        </p:nvGrpSpPr>
        <p:grpSpPr bwMode="auto">
          <a:xfrm>
            <a:off x="4648200" y="3309938"/>
            <a:ext cx="2590800" cy="457200"/>
            <a:chOff x="2928" y="1920"/>
            <a:chExt cx="1632" cy="288"/>
          </a:xfrm>
        </p:grpSpPr>
        <p:sp>
          <p:nvSpPr>
            <p:cNvPr id="270360" name="Line 1048"/>
            <p:cNvSpPr>
              <a:spLocks noChangeShapeType="1"/>
            </p:cNvSpPr>
            <p:nvPr/>
          </p:nvSpPr>
          <p:spPr bwMode="auto">
            <a:xfrm>
              <a:off x="2928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70361" name="Group 1049"/>
            <p:cNvGrpSpPr>
              <a:grpSpLocks/>
            </p:cNvGrpSpPr>
            <p:nvPr/>
          </p:nvGrpSpPr>
          <p:grpSpPr bwMode="auto">
            <a:xfrm>
              <a:off x="2928" y="2208"/>
              <a:ext cx="1632" cy="0"/>
              <a:chOff x="2928" y="2208"/>
              <a:chExt cx="1632" cy="0"/>
            </a:xfrm>
          </p:grpSpPr>
          <p:sp>
            <p:nvSpPr>
              <p:cNvPr id="270362" name="Line 1050"/>
              <p:cNvSpPr>
                <a:spLocks noChangeShapeType="1"/>
              </p:cNvSpPr>
              <p:nvPr/>
            </p:nvSpPr>
            <p:spPr bwMode="auto">
              <a:xfrm flipH="1">
                <a:off x="3792" y="220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0363" name="Line 1051"/>
              <p:cNvSpPr>
                <a:spLocks noChangeShapeType="1"/>
              </p:cNvSpPr>
              <p:nvPr/>
            </p:nvSpPr>
            <p:spPr bwMode="auto">
              <a:xfrm>
                <a:off x="2928" y="220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70364" name="Group 1052"/>
          <p:cNvGrpSpPr>
            <a:grpSpLocks/>
          </p:cNvGrpSpPr>
          <p:nvPr/>
        </p:nvGrpSpPr>
        <p:grpSpPr bwMode="auto">
          <a:xfrm>
            <a:off x="5791200" y="2700338"/>
            <a:ext cx="1465263" cy="609600"/>
            <a:chOff x="3648" y="1536"/>
            <a:chExt cx="923" cy="384"/>
          </a:xfrm>
        </p:grpSpPr>
        <p:sp>
          <p:nvSpPr>
            <p:cNvPr id="270365" name="Line 1053"/>
            <p:cNvSpPr>
              <a:spLocks noChangeShapeType="1"/>
            </p:cNvSpPr>
            <p:nvPr/>
          </p:nvSpPr>
          <p:spPr bwMode="auto">
            <a:xfrm flipH="1">
              <a:off x="3648" y="1536"/>
              <a:ext cx="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66" name="Line 1054"/>
            <p:cNvSpPr>
              <a:spLocks noChangeShapeType="1"/>
            </p:cNvSpPr>
            <p:nvPr/>
          </p:nvSpPr>
          <p:spPr bwMode="auto">
            <a:xfrm>
              <a:off x="3648" y="15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0367" name="Group 1055"/>
          <p:cNvGrpSpPr>
            <a:grpSpLocks/>
          </p:cNvGrpSpPr>
          <p:nvPr/>
        </p:nvGrpSpPr>
        <p:grpSpPr bwMode="auto">
          <a:xfrm>
            <a:off x="3505200" y="2776538"/>
            <a:ext cx="1295400" cy="609600"/>
            <a:chOff x="2208" y="1584"/>
            <a:chExt cx="816" cy="384"/>
          </a:xfrm>
        </p:grpSpPr>
        <p:sp>
          <p:nvSpPr>
            <p:cNvPr id="270368" name="Text Box 1056"/>
            <p:cNvSpPr txBox="1">
              <a:spLocks noChangeArrowheads="1"/>
            </p:cNvSpPr>
            <p:nvPr/>
          </p:nvSpPr>
          <p:spPr bwMode="auto">
            <a:xfrm>
              <a:off x="2208" y="1584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A</a:t>
              </a:r>
            </a:p>
          </p:txBody>
        </p:sp>
        <p:grpSp>
          <p:nvGrpSpPr>
            <p:cNvPr id="270369" name="Group 1057"/>
            <p:cNvGrpSpPr>
              <a:grpSpLocks/>
            </p:cNvGrpSpPr>
            <p:nvPr/>
          </p:nvGrpSpPr>
          <p:grpSpPr bwMode="auto">
            <a:xfrm>
              <a:off x="2208" y="1872"/>
              <a:ext cx="816" cy="96"/>
              <a:chOff x="2208" y="1872"/>
              <a:chExt cx="816" cy="96"/>
            </a:xfrm>
          </p:grpSpPr>
          <p:sp>
            <p:nvSpPr>
              <p:cNvPr id="270370" name="Line 1058"/>
              <p:cNvSpPr>
                <a:spLocks noChangeShapeType="1"/>
              </p:cNvSpPr>
              <p:nvPr/>
            </p:nvSpPr>
            <p:spPr bwMode="auto">
              <a:xfrm flipH="1">
                <a:off x="2208" y="192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0371" name="Oval 1059"/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70372" name="Group 1060"/>
          <p:cNvGrpSpPr>
            <a:grpSpLocks/>
          </p:cNvGrpSpPr>
          <p:nvPr/>
        </p:nvGrpSpPr>
        <p:grpSpPr bwMode="auto">
          <a:xfrm>
            <a:off x="3429000" y="4300538"/>
            <a:ext cx="1371600" cy="381000"/>
            <a:chOff x="2160" y="2544"/>
            <a:chExt cx="864" cy="240"/>
          </a:xfrm>
        </p:grpSpPr>
        <p:sp>
          <p:nvSpPr>
            <p:cNvPr id="270373" name="Line 1061"/>
            <p:cNvSpPr>
              <a:spLocks noChangeShapeType="1"/>
            </p:cNvSpPr>
            <p:nvPr/>
          </p:nvSpPr>
          <p:spPr bwMode="auto">
            <a:xfrm flipH="1">
              <a:off x="2160" y="27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74" name="Text Box 1062"/>
            <p:cNvSpPr txBox="1">
              <a:spLocks noChangeArrowheads="1"/>
            </p:cNvSpPr>
            <p:nvPr/>
          </p:nvSpPr>
          <p:spPr bwMode="auto">
            <a:xfrm>
              <a:off x="2208" y="2544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70375" name="Oval 1063"/>
            <p:cNvSpPr>
              <a:spLocks noChangeArrowheads="1"/>
            </p:cNvSpPr>
            <p:nvPr/>
          </p:nvSpPr>
          <p:spPr bwMode="auto">
            <a:xfrm>
              <a:off x="2880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0376" name="Group 1064"/>
          <p:cNvGrpSpPr>
            <a:grpSpLocks/>
          </p:cNvGrpSpPr>
          <p:nvPr/>
        </p:nvGrpSpPr>
        <p:grpSpPr bwMode="auto">
          <a:xfrm>
            <a:off x="6400800" y="2624138"/>
            <a:ext cx="838200" cy="2209800"/>
            <a:chOff x="4032" y="1488"/>
            <a:chExt cx="528" cy="1392"/>
          </a:xfrm>
        </p:grpSpPr>
        <p:sp>
          <p:nvSpPr>
            <p:cNvPr id="270377" name="Line 1065"/>
            <p:cNvSpPr>
              <a:spLocks noChangeShapeType="1"/>
            </p:cNvSpPr>
            <p:nvPr/>
          </p:nvSpPr>
          <p:spPr bwMode="auto">
            <a:xfrm flipH="1">
              <a:off x="4080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78" name="Line 1066"/>
            <p:cNvSpPr>
              <a:spLocks noChangeShapeType="1"/>
            </p:cNvSpPr>
            <p:nvPr/>
          </p:nvSpPr>
          <p:spPr bwMode="auto">
            <a:xfrm flipH="1">
              <a:off x="4080" y="153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79" name="Oval 1067"/>
            <p:cNvSpPr>
              <a:spLocks noChangeArrowheads="1"/>
            </p:cNvSpPr>
            <p:nvPr/>
          </p:nvSpPr>
          <p:spPr bwMode="auto">
            <a:xfrm>
              <a:off x="4032" y="14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0380" name="Group 1068"/>
          <p:cNvGrpSpPr>
            <a:grpSpLocks/>
          </p:cNvGrpSpPr>
          <p:nvPr/>
        </p:nvGrpSpPr>
        <p:grpSpPr bwMode="auto">
          <a:xfrm>
            <a:off x="6781800" y="3919538"/>
            <a:ext cx="457200" cy="152400"/>
            <a:chOff x="4272" y="2304"/>
            <a:chExt cx="288" cy="96"/>
          </a:xfrm>
        </p:grpSpPr>
        <p:sp>
          <p:nvSpPr>
            <p:cNvPr id="270381" name="Line 1069"/>
            <p:cNvSpPr>
              <a:spLocks noChangeShapeType="1"/>
            </p:cNvSpPr>
            <p:nvPr/>
          </p:nvSpPr>
          <p:spPr bwMode="auto">
            <a:xfrm flipH="1">
              <a:off x="4320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82" name="Oval 1070"/>
            <p:cNvSpPr>
              <a:spLocks noChangeArrowheads="1"/>
            </p:cNvSpPr>
            <p:nvPr/>
          </p:nvSpPr>
          <p:spPr bwMode="auto">
            <a:xfrm>
              <a:off x="4272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0383" name="Group 1071"/>
          <p:cNvGrpSpPr>
            <a:grpSpLocks/>
          </p:cNvGrpSpPr>
          <p:nvPr/>
        </p:nvGrpSpPr>
        <p:grpSpPr bwMode="auto">
          <a:xfrm>
            <a:off x="5943600" y="3690938"/>
            <a:ext cx="1295400" cy="2209800"/>
            <a:chOff x="3744" y="2160"/>
            <a:chExt cx="816" cy="1392"/>
          </a:xfrm>
        </p:grpSpPr>
        <p:sp>
          <p:nvSpPr>
            <p:cNvPr id="270384" name="Line 1072"/>
            <p:cNvSpPr>
              <a:spLocks noChangeShapeType="1"/>
            </p:cNvSpPr>
            <p:nvPr/>
          </p:nvSpPr>
          <p:spPr bwMode="auto">
            <a:xfrm flipH="1">
              <a:off x="3792" y="35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85" name="Line 1073"/>
            <p:cNvSpPr>
              <a:spLocks noChangeShapeType="1"/>
            </p:cNvSpPr>
            <p:nvPr/>
          </p:nvSpPr>
          <p:spPr bwMode="auto">
            <a:xfrm flipV="1">
              <a:off x="3792" y="220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86" name="Oval 1074"/>
            <p:cNvSpPr>
              <a:spLocks noChangeArrowheads="1"/>
            </p:cNvSpPr>
            <p:nvPr/>
          </p:nvSpPr>
          <p:spPr bwMode="auto">
            <a:xfrm>
              <a:off x="3744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0387" name="Group 1075"/>
          <p:cNvGrpSpPr>
            <a:grpSpLocks/>
          </p:cNvGrpSpPr>
          <p:nvPr/>
        </p:nvGrpSpPr>
        <p:grpSpPr bwMode="auto">
          <a:xfrm>
            <a:off x="4648200" y="4605338"/>
            <a:ext cx="2590800" cy="457200"/>
            <a:chOff x="2928" y="2736"/>
            <a:chExt cx="1632" cy="288"/>
          </a:xfrm>
        </p:grpSpPr>
        <p:sp>
          <p:nvSpPr>
            <p:cNvPr id="270388" name="Line 1076"/>
            <p:cNvSpPr>
              <a:spLocks noChangeShapeType="1"/>
            </p:cNvSpPr>
            <p:nvPr/>
          </p:nvSpPr>
          <p:spPr bwMode="auto">
            <a:xfrm flipH="1" flipV="1">
              <a:off x="4128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89" name="Line 1077"/>
            <p:cNvSpPr>
              <a:spLocks noChangeShapeType="1"/>
            </p:cNvSpPr>
            <p:nvPr/>
          </p:nvSpPr>
          <p:spPr bwMode="auto">
            <a:xfrm>
              <a:off x="2928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90" name="Line 1078"/>
            <p:cNvSpPr>
              <a:spLocks noChangeShapeType="1"/>
            </p:cNvSpPr>
            <p:nvPr/>
          </p:nvSpPr>
          <p:spPr bwMode="auto">
            <a:xfrm>
              <a:off x="2928" y="302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0391" name="Group 1079"/>
          <p:cNvGrpSpPr>
            <a:grpSpLocks/>
          </p:cNvGrpSpPr>
          <p:nvPr/>
        </p:nvGrpSpPr>
        <p:grpSpPr bwMode="auto">
          <a:xfrm>
            <a:off x="5562600" y="4986338"/>
            <a:ext cx="1676400" cy="1219200"/>
            <a:chOff x="3504" y="2976"/>
            <a:chExt cx="1056" cy="768"/>
          </a:xfrm>
        </p:grpSpPr>
        <p:sp>
          <p:nvSpPr>
            <p:cNvPr id="270392" name="Line 1080"/>
            <p:cNvSpPr>
              <a:spLocks noChangeShapeType="1"/>
            </p:cNvSpPr>
            <p:nvPr/>
          </p:nvSpPr>
          <p:spPr bwMode="auto">
            <a:xfrm flipH="1">
              <a:off x="3552" y="37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93" name="Line 1081"/>
            <p:cNvSpPr>
              <a:spLocks noChangeShapeType="1"/>
            </p:cNvSpPr>
            <p:nvPr/>
          </p:nvSpPr>
          <p:spPr bwMode="auto">
            <a:xfrm flipV="1">
              <a:off x="3552" y="30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94" name="Oval 1082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0395" name="Group 1083"/>
          <p:cNvGrpSpPr>
            <a:grpSpLocks/>
          </p:cNvGrpSpPr>
          <p:nvPr/>
        </p:nvGrpSpPr>
        <p:grpSpPr bwMode="auto">
          <a:xfrm>
            <a:off x="7239000" y="2547938"/>
            <a:ext cx="530225" cy="3776662"/>
            <a:chOff x="4560" y="1440"/>
            <a:chExt cx="334" cy="2379"/>
          </a:xfrm>
        </p:grpSpPr>
        <p:grpSp>
          <p:nvGrpSpPr>
            <p:cNvPr id="270396" name="Group 1084"/>
            <p:cNvGrpSpPr>
              <a:grpSpLocks/>
            </p:cNvGrpSpPr>
            <p:nvPr/>
          </p:nvGrpSpPr>
          <p:grpSpPr bwMode="auto">
            <a:xfrm>
              <a:off x="4577" y="1440"/>
              <a:ext cx="317" cy="363"/>
              <a:chOff x="1020" y="1706"/>
              <a:chExt cx="317" cy="363"/>
            </a:xfrm>
          </p:grpSpPr>
          <p:sp>
            <p:nvSpPr>
              <p:cNvPr id="270397" name="Rectangle 1085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0398" name="Oval 1086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0399" name="Group 1087"/>
            <p:cNvGrpSpPr>
              <a:grpSpLocks/>
            </p:cNvGrpSpPr>
            <p:nvPr/>
          </p:nvGrpSpPr>
          <p:grpSpPr bwMode="auto">
            <a:xfrm>
              <a:off x="4560" y="2112"/>
              <a:ext cx="317" cy="363"/>
              <a:chOff x="1020" y="1706"/>
              <a:chExt cx="317" cy="363"/>
            </a:xfrm>
          </p:grpSpPr>
          <p:sp>
            <p:nvSpPr>
              <p:cNvPr id="270400" name="Rectangle 1088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0401" name="Oval 1089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0402" name="Group 1090"/>
            <p:cNvGrpSpPr>
              <a:grpSpLocks/>
            </p:cNvGrpSpPr>
            <p:nvPr/>
          </p:nvGrpSpPr>
          <p:grpSpPr bwMode="auto">
            <a:xfrm>
              <a:off x="4560" y="2784"/>
              <a:ext cx="317" cy="363"/>
              <a:chOff x="1020" y="1706"/>
              <a:chExt cx="317" cy="363"/>
            </a:xfrm>
          </p:grpSpPr>
          <p:sp>
            <p:nvSpPr>
              <p:cNvPr id="270403" name="Rectangle 1091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0404" name="Oval 1092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0405" name="Group 1093"/>
            <p:cNvGrpSpPr>
              <a:grpSpLocks/>
            </p:cNvGrpSpPr>
            <p:nvPr/>
          </p:nvGrpSpPr>
          <p:grpSpPr bwMode="auto">
            <a:xfrm>
              <a:off x="4560" y="3456"/>
              <a:ext cx="317" cy="363"/>
              <a:chOff x="1020" y="1706"/>
              <a:chExt cx="317" cy="363"/>
            </a:xfrm>
          </p:grpSpPr>
          <p:sp>
            <p:nvSpPr>
              <p:cNvPr id="270406" name="Rectangle 1094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0407" name="Oval 1095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70408" name="Group 1096"/>
          <p:cNvGrpSpPr>
            <a:grpSpLocks/>
          </p:cNvGrpSpPr>
          <p:nvPr/>
        </p:nvGrpSpPr>
        <p:grpSpPr bwMode="auto">
          <a:xfrm>
            <a:off x="7745413" y="2471738"/>
            <a:ext cx="1169987" cy="3581400"/>
            <a:chOff x="4879" y="1392"/>
            <a:chExt cx="737" cy="2256"/>
          </a:xfrm>
        </p:grpSpPr>
        <p:sp>
          <p:nvSpPr>
            <p:cNvPr id="270409" name="Line 1097"/>
            <p:cNvSpPr>
              <a:spLocks noChangeShapeType="1"/>
            </p:cNvSpPr>
            <p:nvPr/>
          </p:nvSpPr>
          <p:spPr bwMode="auto">
            <a:xfrm>
              <a:off x="4896" y="16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410" name="Line 1098"/>
            <p:cNvSpPr>
              <a:spLocks noChangeShapeType="1"/>
            </p:cNvSpPr>
            <p:nvPr/>
          </p:nvSpPr>
          <p:spPr bwMode="auto">
            <a:xfrm>
              <a:off x="4896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411" name="Line 1099"/>
            <p:cNvSpPr>
              <a:spLocks noChangeShapeType="1"/>
            </p:cNvSpPr>
            <p:nvPr/>
          </p:nvSpPr>
          <p:spPr bwMode="auto">
            <a:xfrm>
              <a:off x="4879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412" name="Line 1100"/>
            <p:cNvSpPr>
              <a:spLocks noChangeShapeType="1"/>
            </p:cNvSpPr>
            <p:nvPr/>
          </p:nvSpPr>
          <p:spPr bwMode="auto">
            <a:xfrm>
              <a:off x="4879" y="36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413" name="Text Box 1101"/>
            <p:cNvSpPr txBox="1">
              <a:spLocks noChangeArrowheads="1"/>
            </p:cNvSpPr>
            <p:nvPr/>
          </p:nvSpPr>
          <p:spPr bwMode="auto">
            <a:xfrm>
              <a:off x="5280" y="13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70414" name="Text Box 1102"/>
            <p:cNvSpPr txBox="1">
              <a:spLocks noChangeArrowheads="1"/>
            </p:cNvSpPr>
            <p:nvPr/>
          </p:nvSpPr>
          <p:spPr bwMode="auto">
            <a:xfrm>
              <a:off x="5328" y="20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70415" name="Text Box 1103"/>
            <p:cNvSpPr txBox="1">
              <a:spLocks noChangeArrowheads="1"/>
            </p:cNvSpPr>
            <p:nvPr/>
          </p:nvSpPr>
          <p:spPr bwMode="auto">
            <a:xfrm>
              <a:off x="5328" y="26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70416" name="Text Box 1104"/>
            <p:cNvSpPr txBox="1">
              <a:spLocks noChangeArrowheads="1"/>
            </p:cNvSpPr>
            <p:nvPr/>
          </p:nvSpPr>
          <p:spPr bwMode="auto">
            <a:xfrm>
              <a:off x="5280" y="33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3</a:t>
              </a:r>
            </a:p>
          </p:txBody>
        </p:sp>
      </p:grpSp>
      <p:sp>
        <p:nvSpPr>
          <p:cNvPr id="270417" name="Text Box 1105"/>
          <p:cNvSpPr txBox="1">
            <a:spLocks noChangeArrowheads="1"/>
          </p:cNvSpPr>
          <p:nvPr/>
        </p:nvSpPr>
        <p:spPr bwMode="auto">
          <a:xfrm>
            <a:off x="533400" y="5562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有没有什么问题？</a:t>
            </a:r>
          </a:p>
        </p:txBody>
      </p:sp>
    </p:spTree>
    <p:extLst>
      <p:ext uri="{BB962C8B-B14F-4D97-AF65-F5344CB8AC3E}">
        <p14:creationId xmlns:p14="http://schemas.microsoft.com/office/powerpoint/2010/main" val="84358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7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7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7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7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7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27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27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0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0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2" grpId="0" animBg="1"/>
      <p:bldP spid="270417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(5)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AB1B-BB17-4908-A146-75A75E25443D}" type="slidenum">
              <a:rPr lang="en-US" altLang="zh-CN">
                <a:latin typeface="+mn-ea"/>
                <a:ea typeface="+mn-ea"/>
              </a:rPr>
              <a:pPr/>
              <a:t>80</a:t>
            </a:fld>
            <a:endParaRPr lang="en-US" altLang="zh-CN">
              <a:latin typeface="+mn-ea"/>
              <a:ea typeface="+mn-ea"/>
            </a:endParaRPr>
          </a:p>
        </p:txBody>
      </p:sp>
      <p:pic>
        <p:nvPicPr>
          <p:cNvPr id="3215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85" y="2580169"/>
            <a:ext cx="6171429" cy="36571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685800" y="1447800"/>
            <a:ext cx="7924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有使能端的双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选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数据选择器</a:t>
            </a:r>
          </a:p>
          <a:p>
            <a:pPr marL="742950" lvl="1" indent="-28575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注意输出结构，提供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正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反两个输出</a:t>
            </a:r>
          </a:p>
          <a:p>
            <a:pPr marL="342900" indent="-342900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l"/>
            </a:pPr>
            <a:endParaRPr lang="en-US" altLang="zh-CN" sz="2400" dirty="0">
              <a:effectLst>
                <a:outerShdw blurRad="38100" dist="38100" dir="2700000" algn="tl">
                  <a:srgbClr val="00000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50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7F5A-D377-4451-BA48-1D0B0CEBCAE8}" type="slidenum">
              <a:rPr lang="en-US" altLang="zh-CN">
                <a:latin typeface="+mn-ea"/>
                <a:ea typeface="+mn-ea"/>
              </a:rPr>
              <a:pPr/>
              <a:t>81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32256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35067"/>
              </p:ext>
            </p:extLst>
          </p:nvPr>
        </p:nvGraphicFramePr>
        <p:xfrm>
          <a:off x="4648200" y="381000"/>
          <a:ext cx="2976563" cy="6217920"/>
        </p:xfrm>
        <a:graphic>
          <a:graphicData uri="http://schemas.openxmlformats.org/drawingml/2006/table">
            <a:tbl>
              <a:tblPr/>
              <a:tblGrid>
                <a:gridCol w="59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63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8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975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56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9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975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956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9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22655" name="Text Box 95"/>
          <p:cNvSpPr txBox="1">
            <a:spLocks noChangeArrowheads="1"/>
          </p:cNvSpPr>
          <p:nvPr/>
        </p:nvSpPr>
        <p:spPr bwMode="auto">
          <a:xfrm>
            <a:off x="685800" y="3048000"/>
            <a:ext cx="237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选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功能表</a:t>
            </a:r>
          </a:p>
        </p:txBody>
      </p:sp>
      <p:sp>
        <p:nvSpPr>
          <p:cNvPr id="322656" name="Text Box 96"/>
          <p:cNvSpPr txBox="1">
            <a:spLocks noChangeArrowheads="1"/>
          </p:cNvSpPr>
          <p:nvPr/>
        </p:nvSpPr>
        <p:spPr bwMode="auto">
          <a:xfrm>
            <a:off x="381000" y="4648200"/>
            <a:ext cx="388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两种不同的扩展方案，从功能表上分析，可以先选低两位，也可以先选高两位。</a:t>
            </a:r>
          </a:p>
        </p:txBody>
      </p:sp>
      <p:sp>
        <p:nvSpPr>
          <p:cNvPr id="322657" name="Rectangle 97"/>
          <p:cNvSpPr>
            <a:spLocks noChangeArrowheads="1"/>
          </p:cNvSpPr>
          <p:nvPr/>
        </p:nvSpPr>
        <p:spPr bwMode="auto">
          <a:xfrm>
            <a:off x="304800" y="228600"/>
            <a:ext cx="3886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选择器扩展</a:t>
            </a:r>
            <a:r>
              <a:rPr lang="en-US" altLang="zh-CN" sz="36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用双</a:t>
            </a:r>
            <a:r>
              <a:rPr lang="en-US" altLang="zh-CN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选</a:t>
            </a:r>
            <a:r>
              <a:rPr lang="en-US" altLang="zh-CN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选择器扩展成</a:t>
            </a:r>
            <a:r>
              <a:rPr lang="en-US" altLang="zh-CN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选</a:t>
            </a:r>
            <a:r>
              <a:rPr lang="en-US" altLang="zh-CN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选择器</a:t>
            </a: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5867400" y="381000"/>
            <a:ext cx="1752600" cy="1828800"/>
            <a:chOff x="3696" y="240"/>
            <a:chExt cx="1104" cy="1152"/>
          </a:xfrm>
        </p:grpSpPr>
        <p:sp>
          <p:nvSpPr>
            <p:cNvPr id="322659" name="Line 99"/>
            <p:cNvSpPr>
              <a:spLocks noChangeShapeType="1"/>
            </p:cNvSpPr>
            <p:nvPr/>
          </p:nvSpPr>
          <p:spPr bwMode="auto">
            <a:xfrm>
              <a:off x="3696" y="240"/>
              <a:ext cx="0" cy="1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60" name="Line 100"/>
            <p:cNvSpPr>
              <a:spLocks noChangeShapeType="1"/>
            </p:cNvSpPr>
            <p:nvPr/>
          </p:nvSpPr>
          <p:spPr bwMode="auto">
            <a:xfrm flipH="1">
              <a:off x="3696" y="240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61" name="Line 101"/>
            <p:cNvSpPr>
              <a:spLocks noChangeShapeType="1"/>
            </p:cNvSpPr>
            <p:nvPr/>
          </p:nvSpPr>
          <p:spPr bwMode="auto">
            <a:xfrm>
              <a:off x="4800" y="240"/>
              <a:ext cx="0" cy="1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62" name="Line 102"/>
            <p:cNvSpPr>
              <a:spLocks noChangeShapeType="1"/>
            </p:cNvSpPr>
            <p:nvPr/>
          </p:nvSpPr>
          <p:spPr bwMode="auto">
            <a:xfrm flipH="1">
              <a:off x="3696" y="1392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5867400" y="2209800"/>
            <a:ext cx="1752600" cy="1447800"/>
            <a:chOff x="3696" y="240"/>
            <a:chExt cx="1104" cy="1152"/>
          </a:xfrm>
        </p:grpSpPr>
        <p:sp>
          <p:nvSpPr>
            <p:cNvPr id="322664" name="Line 104"/>
            <p:cNvSpPr>
              <a:spLocks noChangeShapeType="1"/>
            </p:cNvSpPr>
            <p:nvPr/>
          </p:nvSpPr>
          <p:spPr bwMode="auto">
            <a:xfrm>
              <a:off x="3696" y="240"/>
              <a:ext cx="0" cy="1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65" name="Line 105"/>
            <p:cNvSpPr>
              <a:spLocks noChangeShapeType="1"/>
            </p:cNvSpPr>
            <p:nvPr/>
          </p:nvSpPr>
          <p:spPr bwMode="auto">
            <a:xfrm flipH="1">
              <a:off x="3696" y="240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66" name="Line 106"/>
            <p:cNvSpPr>
              <a:spLocks noChangeShapeType="1"/>
            </p:cNvSpPr>
            <p:nvPr/>
          </p:nvSpPr>
          <p:spPr bwMode="auto">
            <a:xfrm>
              <a:off x="4800" y="240"/>
              <a:ext cx="0" cy="1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67" name="Line 107"/>
            <p:cNvSpPr>
              <a:spLocks noChangeShapeType="1"/>
            </p:cNvSpPr>
            <p:nvPr/>
          </p:nvSpPr>
          <p:spPr bwMode="auto">
            <a:xfrm flipH="1">
              <a:off x="3696" y="1392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5867400" y="3657600"/>
            <a:ext cx="1752600" cy="1447800"/>
            <a:chOff x="3696" y="240"/>
            <a:chExt cx="1104" cy="1152"/>
          </a:xfrm>
        </p:grpSpPr>
        <p:sp>
          <p:nvSpPr>
            <p:cNvPr id="322669" name="Line 109"/>
            <p:cNvSpPr>
              <a:spLocks noChangeShapeType="1"/>
            </p:cNvSpPr>
            <p:nvPr/>
          </p:nvSpPr>
          <p:spPr bwMode="auto">
            <a:xfrm>
              <a:off x="3696" y="240"/>
              <a:ext cx="0" cy="1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70" name="Line 110"/>
            <p:cNvSpPr>
              <a:spLocks noChangeShapeType="1"/>
            </p:cNvSpPr>
            <p:nvPr/>
          </p:nvSpPr>
          <p:spPr bwMode="auto">
            <a:xfrm flipH="1">
              <a:off x="3696" y="240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71" name="Line 111"/>
            <p:cNvSpPr>
              <a:spLocks noChangeShapeType="1"/>
            </p:cNvSpPr>
            <p:nvPr/>
          </p:nvSpPr>
          <p:spPr bwMode="auto">
            <a:xfrm>
              <a:off x="4800" y="240"/>
              <a:ext cx="0" cy="1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72" name="Line 112"/>
            <p:cNvSpPr>
              <a:spLocks noChangeShapeType="1"/>
            </p:cNvSpPr>
            <p:nvPr/>
          </p:nvSpPr>
          <p:spPr bwMode="auto">
            <a:xfrm flipH="1">
              <a:off x="3696" y="1392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5867400" y="5105400"/>
            <a:ext cx="1752600" cy="1447800"/>
            <a:chOff x="3696" y="240"/>
            <a:chExt cx="1104" cy="1152"/>
          </a:xfrm>
        </p:grpSpPr>
        <p:sp>
          <p:nvSpPr>
            <p:cNvPr id="322674" name="Line 114"/>
            <p:cNvSpPr>
              <a:spLocks noChangeShapeType="1"/>
            </p:cNvSpPr>
            <p:nvPr/>
          </p:nvSpPr>
          <p:spPr bwMode="auto">
            <a:xfrm>
              <a:off x="3696" y="240"/>
              <a:ext cx="0" cy="1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75" name="Line 115"/>
            <p:cNvSpPr>
              <a:spLocks noChangeShapeType="1"/>
            </p:cNvSpPr>
            <p:nvPr/>
          </p:nvSpPr>
          <p:spPr bwMode="auto">
            <a:xfrm flipH="1">
              <a:off x="3696" y="240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76" name="Line 116"/>
            <p:cNvSpPr>
              <a:spLocks noChangeShapeType="1"/>
            </p:cNvSpPr>
            <p:nvPr/>
          </p:nvSpPr>
          <p:spPr bwMode="auto">
            <a:xfrm>
              <a:off x="4800" y="240"/>
              <a:ext cx="0" cy="1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77" name="Line 117"/>
            <p:cNvSpPr>
              <a:spLocks noChangeShapeType="1"/>
            </p:cNvSpPr>
            <p:nvPr/>
          </p:nvSpPr>
          <p:spPr bwMode="auto">
            <a:xfrm flipH="1">
              <a:off x="3696" y="1392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8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655" grpId="0" autoUpdateAnimBg="0"/>
      <p:bldP spid="322656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34" name="Rectangle 50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83613" cy="1431925"/>
          </a:xfrm>
        </p:spPr>
        <p:txBody>
          <a:bodyPr/>
          <a:lstStyle/>
          <a:p>
            <a:r>
              <a:rPr lang="zh-CN" altLang="en-US" sz="3200"/>
              <a:t>选择器扩展</a:t>
            </a:r>
            <a:r>
              <a:rPr lang="zh-CN" altLang="en-US"/>
              <a:t>：</a:t>
            </a:r>
            <a:r>
              <a:rPr lang="zh-CN" altLang="en-US" sz="3200"/>
              <a:t>用双</a:t>
            </a:r>
            <a:r>
              <a:rPr lang="en-US" altLang="zh-CN" sz="3200"/>
              <a:t>4</a:t>
            </a:r>
            <a:r>
              <a:rPr lang="zh-CN" altLang="en-US" sz="3200"/>
              <a:t>选</a:t>
            </a:r>
            <a:r>
              <a:rPr lang="en-US" altLang="zh-CN" sz="3200"/>
              <a:t>1</a:t>
            </a:r>
            <a:r>
              <a:rPr lang="zh-CN" altLang="en-US" sz="3200"/>
              <a:t>选择器</a:t>
            </a:r>
            <a:r>
              <a:rPr lang="en-US" altLang="zh-CN" sz="3200"/>
              <a:t>(</a:t>
            </a:r>
            <a:r>
              <a:rPr lang="zh-CN" altLang="en-US" sz="3200"/>
              <a:t>无使能端</a:t>
            </a:r>
            <a:r>
              <a:rPr lang="en-US" altLang="zh-CN" sz="3200"/>
              <a:t>)</a:t>
            </a:r>
            <a:br>
              <a:rPr lang="en-US" altLang="zh-CN" sz="3200"/>
            </a:br>
            <a:r>
              <a:rPr lang="en-US" altLang="zh-CN" sz="3200"/>
              <a:t>                     </a:t>
            </a:r>
            <a:r>
              <a:rPr lang="zh-CN" altLang="en-US" sz="3200"/>
              <a:t>扩展成</a:t>
            </a:r>
            <a:r>
              <a:rPr lang="en-US" altLang="zh-CN" sz="3200"/>
              <a:t>16</a:t>
            </a:r>
            <a:r>
              <a:rPr lang="zh-CN" altLang="en-US" sz="3200"/>
              <a:t>选</a:t>
            </a:r>
            <a:r>
              <a:rPr lang="en-US" altLang="zh-CN" sz="3200"/>
              <a:t>1</a:t>
            </a:r>
            <a:r>
              <a:rPr lang="zh-CN" altLang="en-US" sz="3200"/>
              <a:t>选择器</a:t>
            </a:r>
          </a:p>
        </p:txBody>
      </p:sp>
      <p:sp>
        <p:nvSpPr>
          <p:cNvPr id="1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B665-CCFF-4C95-99C8-10E992BFCD88}" type="slidenum">
              <a:rPr lang="en-US" altLang="zh-CN">
                <a:latin typeface="+mn-ea"/>
                <a:ea typeface="+mn-ea"/>
              </a:rPr>
              <a:pPr/>
              <a:t>82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67000" y="2536825"/>
            <a:ext cx="6270625" cy="2982913"/>
            <a:chOff x="1680" y="1598"/>
            <a:chExt cx="3950" cy="187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680" y="1632"/>
              <a:ext cx="1671" cy="679"/>
              <a:chOff x="1655" y="1616"/>
              <a:chExt cx="1671" cy="679"/>
            </a:xfrm>
          </p:grpSpPr>
          <p:sp>
            <p:nvSpPr>
              <p:cNvPr id="323588" name="Rectangle 4"/>
              <p:cNvSpPr>
                <a:spLocks noChangeArrowheads="1"/>
              </p:cNvSpPr>
              <p:nvPr/>
            </p:nvSpPr>
            <p:spPr bwMode="auto">
              <a:xfrm>
                <a:off x="1701" y="1752"/>
                <a:ext cx="1515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589" name="Line 5"/>
              <p:cNvSpPr>
                <a:spLocks noChangeShapeType="1"/>
              </p:cNvSpPr>
              <p:nvPr/>
            </p:nvSpPr>
            <p:spPr bwMode="auto">
              <a:xfrm>
                <a:off x="2541" y="1752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590" name="Line 6"/>
              <p:cNvSpPr>
                <a:spLocks noChangeShapeType="1"/>
              </p:cNvSpPr>
              <p:nvPr/>
            </p:nvSpPr>
            <p:spPr bwMode="auto">
              <a:xfrm flipV="1">
                <a:off x="1960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591" name="Line 7"/>
              <p:cNvSpPr>
                <a:spLocks noChangeShapeType="1"/>
              </p:cNvSpPr>
              <p:nvPr/>
            </p:nvSpPr>
            <p:spPr bwMode="auto">
              <a:xfrm flipV="1">
                <a:off x="2459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592" name="Line 8"/>
              <p:cNvSpPr>
                <a:spLocks noChangeShapeType="1"/>
              </p:cNvSpPr>
              <p:nvPr/>
            </p:nvSpPr>
            <p:spPr bwMode="auto">
              <a:xfrm flipV="1">
                <a:off x="2587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593" name="Line 9"/>
              <p:cNvSpPr>
                <a:spLocks noChangeShapeType="1"/>
              </p:cNvSpPr>
              <p:nvPr/>
            </p:nvSpPr>
            <p:spPr bwMode="auto">
              <a:xfrm flipV="1">
                <a:off x="3086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594" name="Rectangle 10"/>
              <p:cNvSpPr>
                <a:spLocks noChangeArrowheads="1"/>
              </p:cNvSpPr>
              <p:nvPr/>
            </p:nvSpPr>
            <p:spPr bwMode="auto">
              <a:xfrm>
                <a:off x="1666" y="1980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595" name="Rectangle 11"/>
              <p:cNvSpPr>
                <a:spLocks noChangeArrowheads="1"/>
              </p:cNvSpPr>
              <p:nvPr/>
            </p:nvSpPr>
            <p:spPr bwMode="auto">
              <a:xfrm>
                <a:off x="1655" y="1799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596" name="Rectangle 12"/>
              <p:cNvSpPr>
                <a:spLocks noChangeArrowheads="1"/>
              </p:cNvSpPr>
              <p:nvPr/>
            </p:nvSpPr>
            <p:spPr bwMode="auto">
              <a:xfrm>
                <a:off x="1869" y="1686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597" name="Rectangle 13"/>
              <p:cNvSpPr>
                <a:spLocks noChangeArrowheads="1"/>
              </p:cNvSpPr>
              <p:nvPr/>
            </p:nvSpPr>
            <p:spPr bwMode="auto">
              <a:xfrm>
                <a:off x="2306" y="1686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598" name="Rectangle 14"/>
              <p:cNvSpPr>
                <a:spLocks noChangeArrowheads="1"/>
              </p:cNvSpPr>
              <p:nvPr/>
            </p:nvSpPr>
            <p:spPr bwMode="auto">
              <a:xfrm>
                <a:off x="2112" y="2004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599" name="Rectangle 15"/>
              <p:cNvSpPr>
                <a:spLocks noChangeArrowheads="1"/>
              </p:cNvSpPr>
              <p:nvPr/>
            </p:nvSpPr>
            <p:spPr bwMode="auto">
              <a:xfrm>
                <a:off x="2541" y="1686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00" name="Rectangle 16"/>
              <p:cNvSpPr>
                <a:spLocks noChangeArrowheads="1"/>
              </p:cNvSpPr>
              <p:nvPr/>
            </p:nvSpPr>
            <p:spPr bwMode="auto">
              <a:xfrm>
                <a:off x="2978" y="1686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01" name="Rectangle 17"/>
              <p:cNvSpPr>
                <a:spLocks noChangeArrowheads="1"/>
              </p:cNvSpPr>
              <p:nvPr/>
            </p:nvSpPr>
            <p:spPr bwMode="auto">
              <a:xfrm>
                <a:off x="2742" y="2004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02" name="Line 18"/>
              <p:cNvSpPr>
                <a:spLocks noChangeShapeType="1"/>
              </p:cNvSpPr>
              <p:nvPr/>
            </p:nvSpPr>
            <p:spPr bwMode="auto">
              <a:xfrm>
                <a:off x="2102" y="184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03" name="Line 19"/>
              <p:cNvSpPr>
                <a:spLocks noChangeShapeType="1"/>
              </p:cNvSpPr>
              <p:nvPr/>
            </p:nvSpPr>
            <p:spPr bwMode="auto">
              <a:xfrm>
                <a:off x="2775" y="184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959" y="1598"/>
              <a:ext cx="1671" cy="679"/>
              <a:chOff x="1655" y="1616"/>
              <a:chExt cx="1671" cy="679"/>
            </a:xfrm>
          </p:grpSpPr>
          <p:sp>
            <p:nvSpPr>
              <p:cNvPr id="323605" name="Rectangle 21"/>
              <p:cNvSpPr>
                <a:spLocks noChangeArrowheads="1"/>
              </p:cNvSpPr>
              <p:nvPr/>
            </p:nvSpPr>
            <p:spPr bwMode="auto">
              <a:xfrm>
                <a:off x="1701" y="1752"/>
                <a:ext cx="1515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06" name="Line 22"/>
              <p:cNvSpPr>
                <a:spLocks noChangeShapeType="1"/>
              </p:cNvSpPr>
              <p:nvPr/>
            </p:nvSpPr>
            <p:spPr bwMode="auto">
              <a:xfrm>
                <a:off x="2541" y="1752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07" name="Line 23"/>
              <p:cNvSpPr>
                <a:spLocks noChangeShapeType="1"/>
              </p:cNvSpPr>
              <p:nvPr/>
            </p:nvSpPr>
            <p:spPr bwMode="auto">
              <a:xfrm flipV="1">
                <a:off x="1960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08" name="Line 24"/>
              <p:cNvSpPr>
                <a:spLocks noChangeShapeType="1"/>
              </p:cNvSpPr>
              <p:nvPr/>
            </p:nvSpPr>
            <p:spPr bwMode="auto">
              <a:xfrm flipV="1">
                <a:off x="2459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09" name="Line 25"/>
              <p:cNvSpPr>
                <a:spLocks noChangeShapeType="1"/>
              </p:cNvSpPr>
              <p:nvPr/>
            </p:nvSpPr>
            <p:spPr bwMode="auto">
              <a:xfrm flipV="1">
                <a:off x="2587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10" name="Line 26"/>
              <p:cNvSpPr>
                <a:spLocks noChangeShapeType="1"/>
              </p:cNvSpPr>
              <p:nvPr/>
            </p:nvSpPr>
            <p:spPr bwMode="auto">
              <a:xfrm flipV="1">
                <a:off x="3086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11" name="Rectangle 27"/>
              <p:cNvSpPr>
                <a:spLocks noChangeArrowheads="1"/>
              </p:cNvSpPr>
              <p:nvPr/>
            </p:nvSpPr>
            <p:spPr bwMode="auto">
              <a:xfrm>
                <a:off x="1666" y="1980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12" name="Rectangle 28"/>
              <p:cNvSpPr>
                <a:spLocks noChangeArrowheads="1"/>
              </p:cNvSpPr>
              <p:nvPr/>
            </p:nvSpPr>
            <p:spPr bwMode="auto">
              <a:xfrm>
                <a:off x="1655" y="1799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13" name="Rectangle 29"/>
              <p:cNvSpPr>
                <a:spLocks noChangeArrowheads="1"/>
              </p:cNvSpPr>
              <p:nvPr/>
            </p:nvSpPr>
            <p:spPr bwMode="auto">
              <a:xfrm>
                <a:off x="1869" y="1686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14" name="Rectangle 30"/>
              <p:cNvSpPr>
                <a:spLocks noChangeArrowheads="1"/>
              </p:cNvSpPr>
              <p:nvPr/>
            </p:nvSpPr>
            <p:spPr bwMode="auto">
              <a:xfrm>
                <a:off x="2306" y="1686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15" name="Rectangle 31"/>
              <p:cNvSpPr>
                <a:spLocks noChangeArrowheads="1"/>
              </p:cNvSpPr>
              <p:nvPr/>
            </p:nvSpPr>
            <p:spPr bwMode="auto">
              <a:xfrm>
                <a:off x="2112" y="2004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16" name="Rectangle 32"/>
              <p:cNvSpPr>
                <a:spLocks noChangeArrowheads="1"/>
              </p:cNvSpPr>
              <p:nvPr/>
            </p:nvSpPr>
            <p:spPr bwMode="auto">
              <a:xfrm>
                <a:off x="2541" y="1686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17" name="Rectangle 33"/>
              <p:cNvSpPr>
                <a:spLocks noChangeArrowheads="1"/>
              </p:cNvSpPr>
              <p:nvPr/>
            </p:nvSpPr>
            <p:spPr bwMode="auto">
              <a:xfrm>
                <a:off x="2978" y="1686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18" name="Rectangle 34"/>
              <p:cNvSpPr>
                <a:spLocks noChangeArrowheads="1"/>
              </p:cNvSpPr>
              <p:nvPr/>
            </p:nvSpPr>
            <p:spPr bwMode="auto">
              <a:xfrm>
                <a:off x="2742" y="2004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19" name="Line 35"/>
              <p:cNvSpPr>
                <a:spLocks noChangeShapeType="1"/>
              </p:cNvSpPr>
              <p:nvPr/>
            </p:nvSpPr>
            <p:spPr bwMode="auto">
              <a:xfrm>
                <a:off x="2102" y="184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20" name="Line 36"/>
              <p:cNvSpPr>
                <a:spLocks noChangeShapeType="1"/>
              </p:cNvSpPr>
              <p:nvPr/>
            </p:nvSpPr>
            <p:spPr bwMode="auto">
              <a:xfrm>
                <a:off x="2775" y="184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2208" y="2868"/>
              <a:ext cx="1671" cy="609"/>
              <a:chOff x="2208" y="2854"/>
              <a:chExt cx="1671" cy="609"/>
            </a:xfrm>
          </p:grpSpPr>
          <p:sp>
            <p:nvSpPr>
              <p:cNvPr id="323622" name="Rectangle 38"/>
              <p:cNvSpPr>
                <a:spLocks noChangeArrowheads="1"/>
              </p:cNvSpPr>
              <p:nvPr/>
            </p:nvSpPr>
            <p:spPr bwMode="auto">
              <a:xfrm>
                <a:off x="2254" y="2920"/>
                <a:ext cx="1515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23" name="Line 39"/>
              <p:cNvSpPr>
                <a:spLocks noChangeShapeType="1"/>
              </p:cNvSpPr>
              <p:nvPr/>
            </p:nvSpPr>
            <p:spPr bwMode="auto">
              <a:xfrm>
                <a:off x="3094" y="2920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24" name="Rectangle 40"/>
              <p:cNvSpPr>
                <a:spLocks noChangeArrowheads="1"/>
              </p:cNvSpPr>
              <p:nvPr/>
            </p:nvSpPr>
            <p:spPr bwMode="auto">
              <a:xfrm>
                <a:off x="2219" y="3148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25" name="Rectangle 41"/>
              <p:cNvSpPr>
                <a:spLocks noChangeArrowheads="1"/>
              </p:cNvSpPr>
              <p:nvPr/>
            </p:nvSpPr>
            <p:spPr bwMode="auto">
              <a:xfrm>
                <a:off x="2208" y="2967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26" name="Rectangle 42"/>
              <p:cNvSpPr>
                <a:spLocks noChangeArrowheads="1"/>
              </p:cNvSpPr>
              <p:nvPr/>
            </p:nvSpPr>
            <p:spPr bwMode="auto">
              <a:xfrm>
                <a:off x="2422" y="2854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27" name="Rectangle 43"/>
              <p:cNvSpPr>
                <a:spLocks noChangeArrowheads="1"/>
              </p:cNvSpPr>
              <p:nvPr/>
            </p:nvSpPr>
            <p:spPr bwMode="auto">
              <a:xfrm>
                <a:off x="2859" y="2854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28" name="Rectangle 44"/>
              <p:cNvSpPr>
                <a:spLocks noChangeArrowheads="1"/>
              </p:cNvSpPr>
              <p:nvPr/>
            </p:nvSpPr>
            <p:spPr bwMode="auto">
              <a:xfrm>
                <a:off x="2665" y="3172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29" name="Rectangle 45"/>
              <p:cNvSpPr>
                <a:spLocks noChangeArrowheads="1"/>
              </p:cNvSpPr>
              <p:nvPr/>
            </p:nvSpPr>
            <p:spPr bwMode="auto">
              <a:xfrm>
                <a:off x="3094" y="2854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30" name="Rectangle 46"/>
              <p:cNvSpPr>
                <a:spLocks noChangeArrowheads="1"/>
              </p:cNvSpPr>
              <p:nvPr/>
            </p:nvSpPr>
            <p:spPr bwMode="auto">
              <a:xfrm>
                <a:off x="3531" y="2854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31" name="Rectangle 47"/>
              <p:cNvSpPr>
                <a:spLocks noChangeArrowheads="1"/>
              </p:cNvSpPr>
              <p:nvPr/>
            </p:nvSpPr>
            <p:spPr bwMode="auto">
              <a:xfrm>
                <a:off x="3295" y="3172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32" name="Line 48"/>
              <p:cNvSpPr>
                <a:spLocks noChangeShapeType="1"/>
              </p:cNvSpPr>
              <p:nvPr/>
            </p:nvSpPr>
            <p:spPr bwMode="auto">
              <a:xfrm>
                <a:off x="2655" y="3010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33" name="Line 49"/>
              <p:cNvSpPr>
                <a:spLocks noChangeShapeType="1"/>
              </p:cNvSpPr>
              <p:nvPr/>
            </p:nvSpPr>
            <p:spPr bwMode="auto">
              <a:xfrm>
                <a:off x="3328" y="3010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3505200" y="3581400"/>
            <a:ext cx="533400" cy="1066800"/>
            <a:chOff x="2208" y="2256"/>
            <a:chExt cx="336" cy="672"/>
          </a:xfrm>
        </p:grpSpPr>
        <p:sp>
          <p:nvSpPr>
            <p:cNvPr id="323636" name="Line 52"/>
            <p:cNvSpPr>
              <a:spLocks noChangeShapeType="1"/>
            </p:cNvSpPr>
            <p:nvPr/>
          </p:nvSpPr>
          <p:spPr bwMode="auto">
            <a:xfrm flipH="1" flipV="1">
              <a:off x="2544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37" name="Line 53"/>
            <p:cNvSpPr>
              <a:spLocks noChangeShapeType="1"/>
            </p:cNvSpPr>
            <p:nvPr/>
          </p:nvSpPr>
          <p:spPr bwMode="auto">
            <a:xfrm flipH="1" flipV="1">
              <a:off x="2208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38" name="Line 54"/>
            <p:cNvSpPr>
              <a:spLocks noChangeShapeType="1"/>
            </p:cNvSpPr>
            <p:nvPr/>
          </p:nvSpPr>
          <p:spPr bwMode="auto">
            <a:xfrm>
              <a:off x="2208" y="22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4495800" y="3581400"/>
            <a:ext cx="2667000" cy="1066800"/>
            <a:chOff x="2832" y="2256"/>
            <a:chExt cx="1680" cy="672"/>
          </a:xfrm>
        </p:grpSpPr>
        <p:sp>
          <p:nvSpPr>
            <p:cNvPr id="323640" name="Line 56"/>
            <p:cNvSpPr>
              <a:spLocks noChangeShapeType="1"/>
            </p:cNvSpPr>
            <p:nvPr/>
          </p:nvSpPr>
          <p:spPr bwMode="auto">
            <a:xfrm flipH="1" flipV="1">
              <a:off x="2832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41" name="Line 57"/>
            <p:cNvSpPr>
              <a:spLocks noChangeShapeType="1"/>
            </p:cNvSpPr>
            <p:nvPr/>
          </p:nvSpPr>
          <p:spPr bwMode="auto">
            <a:xfrm flipH="1">
              <a:off x="4512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42" name="Line 58"/>
            <p:cNvSpPr>
              <a:spLocks noChangeShapeType="1"/>
            </p:cNvSpPr>
            <p:nvPr/>
          </p:nvSpPr>
          <p:spPr bwMode="auto">
            <a:xfrm flipH="1">
              <a:off x="2832" y="268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23643" name="Line 59"/>
          <p:cNvSpPr>
            <a:spLocks noChangeShapeType="1"/>
          </p:cNvSpPr>
          <p:nvPr/>
        </p:nvSpPr>
        <p:spPr bwMode="auto">
          <a:xfrm>
            <a:off x="4343400" y="54864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143000" y="2025650"/>
            <a:ext cx="7764463" cy="3521076"/>
            <a:chOff x="720" y="1266"/>
            <a:chExt cx="4891" cy="2218"/>
          </a:xfrm>
        </p:grpSpPr>
        <p:sp>
          <p:nvSpPr>
            <p:cNvPr id="323645" name="Rectangle 61"/>
            <p:cNvSpPr>
              <a:spLocks noChangeArrowheads="1"/>
            </p:cNvSpPr>
            <p:nvPr/>
          </p:nvSpPr>
          <p:spPr bwMode="auto">
            <a:xfrm>
              <a:off x="2493" y="1266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4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720" y="1276"/>
              <a:ext cx="4891" cy="2208"/>
              <a:chOff x="703" y="1266"/>
              <a:chExt cx="4891" cy="2208"/>
            </a:xfrm>
          </p:grpSpPr>
          <p:sp>
            <p:nvSpPr>
              <p:cNvPr id="323647" name="Line 63"/>
              <p:cNvSpPr>
                <a:spLocks noChangeShapeType="1"/>
              </p:cNvSpPr>
              <p:nvPr/>
            </p:nvSpPr>
            <p:spPr bwMode="auto">
              <a:xfrm flipH="1">
                <a:off x="1610" y="3067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48" name="Line 64"/>
              <p:cNvSpPr>
                <a:spLocks noChangeShapeType="1"/>
              </p:cNvSpPr>
              <p:nvPr/>
            </p:nvSpPr>
            <p:spPr bwMode="auto">
              <a:xfrm flipH="1">
                <a:off x="1610" y="3384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49" name="Rectangle 65"/>
              <p:cNvSpPr>
                <a:spLocks noChangeArrowheads="1"/>
              </p:cNvSpPr>
              <p:nvPr/>
            </p:nvSpPr>
            <p:spPr bwMode="auto">
              <a:xfrm>
                <a:off x="1394" y="2865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50" name="Rectangle 66"/>
              <p:cNvSpPr>
                <a:spLocks noChangeArrowheads="1"/>
              </p:cNvSpPr>
              <p:nvPr/>
            </p:nvSpPr>
            <p:spPr bwMode="auto">
              <a:xfrm>
                <a:off x="1384" y="3183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grpSp>
            <p:nvGrpSpPr>
              <p:cNvPr id="10" name="Group 67"/>
              <p:cNvGrpSpPr>
                <a:grpSpLocks/>
              </p:cNvGrpSpPr>
              <p:nvPr/>
            </p:nvGrpSpPr>
            <p:grpSpPr bwMode="auto">
              <a:xfrm>
                <a:off x="703" y="1266"/>
                <a:ext cx="4891" cy="1029"/>
                <a:chOff x="703" y="1266"/>
                <a:chExt cx="4891" cy="1029"/>
              </a:xfrm>
            </p:grpSpPr>
            <p:sp>
              <p:nvSpPr>
                <p:cNvPr id="323652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912" y="1968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23653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912" y="2112"/>
                  <a:ext cx="77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23654" name="Rectangle 70"/>
                <p:cNvSpPr>
                  <a:spLocks noChangeArrowheads="1"/>
                </p:cNvSpPr>
                <p:nvPr/>
              </p:nvSpPr>
              <p:spPr bwMode="auto">
                <a:xfrm>
                  <a:off x="713" y="1686"/>
                  <a:ext cx="3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latin typeface="+mn-ea"/>
                      <a:ea typeface="+mn-ea"/>
                      <a:cs typeface="Times New Roman" pitchFamily="18" charset="0"/>
                    </a:rPr>
                    <a:t>S</a:t>
                  </a:r>
                  <a:r>
                    <a:rPr lang="en-US" altLang="zh-CN" baseline="-30000">
                      <a:latin typeface="+mn-ea"/>
                      <a:ea typeface="+mn-ea"/>
                      <a:cs typeface="Times New Roman" pitchFamily="18" charset="0"/>
                    </a:rPr>
                    <a:t>1</a:t>
                  </a:r>
                  <a:r>
                    <a:rPr lang="en-US" altLang="zh-CN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323655" name="Rectangle 71"/>
                <p:cNvSpPr>
                  <a:spLocks noChangeArrowheads="1"/>
                </p:cNvSpPr>
                <p:nvPr/>
              </p:nvSpPr>
              <p:spPr bwMode="auto">
                <a:xfrm>
                  <a:off x="703" y="2004"/>
                  <a:ext cx="3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latin typeface="+mn-ea"/>
                      <a:ea typeface="+mn-ea"/>
                      <a:cs typeface="Times New Roman" pitchFamily="18" charset="0"/>
                    </a:rPr>
                    <a:t>S</a:t>
                  </a:r>
                  <a:r>
                    <a:rPr lang="en-US" altLang="zh-CN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r>
                    <a:rPr lang="en-US" altLang="zh-CN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323656" name="Rectangle 72"/>
                <p:cNvSpPr>
                  <a:spLocks noChangeArrowheads="1"/>
                </p:cNvSpPr>
                <p:nvPr/>
              </p:nvSpPr>
              <p:spPr bwMode="auto">
                <a:xfrm>
                  <a:off x="1858" y="1266"/>
                  <a:ext cx="34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latin typeface="+mn-ea"/>
                      <a:ea typeface="+mn-ea"/>
                      <a:cs typeface="Times New Roman" pitchFamily="18" charset="0"/>
                    </a:rPr>
                    <a:t>D</a:t>
                  </a:r>
                  <a:r>
                    <a:rPr lang="en-US" altLang="zh-CN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r>
                    <a:rPr lang="en-US" altLang="zh-CN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323657" name="Rectangle 73"/>
                <p:cNvSpPr>
                  <a:spLocks noChangeArrowheads="1"/>
                </p:cNvSpPr>
                <p:nvPr/>
              </p:nvSpPr>
              <p:spPr bwMode="auto">
                <a:xfrm>
                  <a:off x="2295" y="1266"/>
                  <a:ext cx="34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latin typeface="+mn-ea"/>
                      <a:ea typeface="+mn-ea"/>
                      <a:cs typeface="Times New Roman" pitchFamily="18" charset="0"/>
                    </a:rPr>
                    <a:t>D</a:t>
                  </a:r>
                  <a:r>
                    <a:rPr lang="en-US" altLang="zh-CN" baseline="-30000">
                      <a:latin typeface="+mn-ea"/>
                      <a:ea typeface="+mn-ea"/>
                      <a:cs typeface="Times New Roman" pitchFamily="18" charset="0"/>
                    </a:rPr>
                    <a:t>3</a:t>
                  </a:r>
                  <a:r>
                    <a:rPr lang="en-US" altLang="zh-CN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323658" name="Rectangle 74"/>
                <p:cNvSpPr>
                  <a:spLocks noChangeArrowheads="1"/>
                </p:cNvSpPr>
                <p:nvPr/>
              </p:nvSpPr>
              <p:spPr bwMode="auto">
                <a:xfrm>
                  <a:off x="2930" y="1266"/>
                  <a:ext cx="34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latin typeface="+mn-ea"/>
                      <a:ea typeface="+mn-ea"/>
                      <a:cs typeface="Times New Roman" pitchFamily="18" charset="0"/>
                    </a:rPr>
                    <a:t>D</a:t>
                  </a:r>
                  <a:r>
                    <a:rPr lang="en-US" altLang="zh-CN" baseline="-30000">
                      <a:latin typeface="+mn-ea"/>
                      <a:ea typeface="+mn-ea"/>
                      <a:cs typeface="Times New Roman" pitchFamily="18" charset="0"/>
                    </a:rPr>
                    <a:t>7</a:t>
                  </a:r>
                  <a:r>
                    <a:rPr lang="en-US" altLang="zh-CN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323659" name="Line 75"/>
                <p:cNvSpPr>
                  <a:spLocks noChangeShapeType="1"/>
                </p:cNvSpPr>
                <p:nvPr/>
              </p:nvSpPr>
              <p:spPr bwMode="auto">
                <a:xfrm>
                  <a:off x="2092" y="142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23660" name="Line 76"/>
                <p:cNvSpPr>
                  <a:spLocks noChangeShapeType="1"/>
                </p:cNvSpPr>
                <p:nvPr/>
              </p:nvSpPr>
              <p:spPr bwMode="auto">
                <a:xfrm>
                  <a:off x="2727" y="142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1" name="Group 77"/>
                <p:cNvGrpSpPr>
                  <a:grpSpLocks/>
                </p:cNvGrpSpPr>
                <p:nvPr/>
              </p:nvGrpSpPr>
              <p:grpSpPr bwMode="auto">
                <a:xfrm>
                  <a:off x="4110" y="1266"/>
                  <a:ext cx="1484" cy="291"/>
                  <a:chOff x="4110" y="1266"/>
                  <a:chExt cx="1484" cy="291"/>
                </a:xfrm>
              </p:grpSpPr>
              <p:sp>
                <p:nvSpPr>
                  <p:cNvPr id="323662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4110" y="1266"/>
                    <a:ext cx="348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>
                        <a:latin typeface="+mn-ea"/>
                        <a:ea typeface="+mn-ea"/>
                        <a:cs typeface="Times New Roman" pitchFamily="18" charset="0"/>
                      </a:rPr>
                      <a:t>D</a:t>
                    </a:r>
                    <a:r>
                      <a:rPr lang="en-US" altLang="zh-CN" baseline="-30000">
                        <a:latin typeface="+mn-ea"/>
                        <a:ea typeface="+mn-ea"/>
                        <a:cs typeface="Times New Roman" pitchFamily="18" charset="0"/>
                      </a:rPr>
                      <a:t>8</a:t>
                    </a:r>
                    <a:r>
                      <a:rPr lang="en-US" altLang="zh-CN">
                        <a:latin typeface="+mn-ea"/>
                        <a:ea typeface="+mn-ea"/>
                      </a:rPr>
                      <a:t> </a:t>
                    </a:r>
                  </a:p>
                </p:txBody>
              </p:sp>
              <p:sp>
                <p:nvSpPr>
                  <p:cNvPr id="323663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4547" y="1266"/>
                    <a:ext cx="41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>
                        <a:latin typeface="+mn-ea"/>
                        <a:ea typeface="+mn-ea"/>
                        <a:cs typeface="Times New Roman" pitchFamily="18" charset="0"/>
                      </a:rPr>
                      <a:t>D</a:t>
                    </a:r>
                    <a:r>
                      <a:rPr lang="en-US" altLang="zh-CN" baseline="-30000">
                        <a:latin typeface="+mn-ea"/>
                        <a:ea typeface="+mn-ea"/>
                        <a:cs typeface="Times New Roman" pitchFamily="18" charset="0"/>
                      </a:rPr>
                      <a:t>11</a:t>
                    </a:r>
                    <a:r>
                      <a:rPr lang="en-US" altLang="zh-CN">
                        <a:latin typeface="+mn-ea"/>
                        <a:ea typeface="+mn-ea"/>
                      </a:rPr>
                      <a:t> </a:t>
                    </a:r>
                  </a:p>
                </p:txBody>
              </p:sp>
              <p:sp>
                <p:nvSpPr>
                  <p:cNvPr id="32366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745" y="1266"/>
                    <a:ext cx="41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>
                        <a:latin typeface="+mn-ea"/>
                        <a:ea typeface="+mn-ea"/>
                        <a:cs typeface="Times New Roman" pitchFamily="18" charset="0"/>
                      </a:rPr>
                      <a:t>D</a:t>
                    </a:r>
                    <a:r>
                      <a:rPr lang="en-US" altLang="zh-CN" baseline="-30000">
                        <a:latin typeface="+mn-ea"/>
                        <a:ea typeface="+mn-ea"/>
                        <a:cs typeface="Times New Roman" pitchFamily="18" charset="0"/>
                      </a:rPr>
                      <a:t>12</a:t>
                    </a:r>
                    <a:r>
                      <a:rPr lang="en-US" altLang="zh-CN">
                        <a:latin typeface="+mn-ea"/>
                        <a:ea typeface="+mn-ea"/>
                      </a:rPr>
                      <a:t> </a:t>
                    </a:r>
                  </a:p>
                </p:txBody>
              </p:sp>
              <p:sp>
                <p:nvSpPr>
                  <p:cNvPr id="32366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5182" y="1266"/>
                    <a:ext cx="41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>
                        <a:latin typeface="+mn-ea"/>
                        <a:ea typeface="+mn-ea"/>
                        <a:cs typeface="Times New Roman" pitchFamily="18" charset="0"/>
                      </a:rPr>
                      <a:t>D</a:t>
                    </a:r>
                    <a:r>
                      <a:rPr lang="en-US" altLang="zh-CN" baseline="-30000">
                        <a:latin typeface="+mn-ea"/>
                        <a:ea typeface="+mn-ea"/>
                        <a:cs typeface="Times New Roman" pitchFamily="18" charset="0"/>
                      </a:rPr>
                      <a:t>15</a:t>
                    </a:r>
                    <a:r>
                      <a:rPr lang="en-US" altLang="zh-CN">
                        <a:latin typeface="+mn-ea"/>
                        <a:ea typeface="+mn-ea"/>
                      </a:rPr>
                      <a:t> </a:t>
                    </a:r>
                  </a:p>
                </p:txBody>
              </p:sp>
              <p:sp>
                <p:nvSpPr>
                  <p:cNvPr id="323666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4344" y="1422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323667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5024" y="1422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</p:grpSp>
      <p:sp>
        <p:nvSpPr>
          <p:cNvPr id="323668" name="Text Box 84"/>
          <p:cNvSpPr txBox="1">
            <a:spLocks noChangeArrowheads="1"/>
          </p:cNvSpPr>
          <p:nvPr/>
        </p:nvSpPr>
        <p:spPr bwMode="auto">
          <a:xfrm>
            <a:off x="685800" y="6019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逻辑结构：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400" b="1" baseline="-25000">
                <a:latin typeface="华文新魏" pitchFamily="2" charset="-122"/>
                <a:ea typeface="华文新魏" pitchFamily="2" charset="-122"/>
              </a:rPr>
              <a:t>1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400" b="1" baseline="-2500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控制第一层选择，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400" b="1" baseline="-25000">
                <a:latin typeface="华文新魏" pitchFamily="2" charset="-122"/>
                <a:ea typeface="华文新魏" pitchFamily="2" charset="-122"/>
              </a:rPr>
              <a:t>3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400" b="1" baseline="-25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控制第二层选择。</a:t>
            </a:r>
          </a:p>
        </p:txBody>
      </p:sp>
      <p:sp>
        <p:nvSpPr>
          <p:cNvPr id="323669" name="Rectangle 85"/>
          <p:cNvSpPr>
            <a:spLocks noChangeArrowheads="1"/>
          </p:cNvSpPr>
          <p:nvPr/>
        </p:nvSpPr>
        <p:spPr bwMode="auto">
          <a:xfrm>
            <a:off x="457200" y="1685751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两级选择结构</a:t>
            </a:r>
          </a:p>
        </p:txBody>
      </p:sp>
      <p:grpSp>
        <p:nvGrpSpPr>
          <p:cNvPr id="12" name="Group 86"/>
          <p:cNvGrpSpPr>
            <a:grpSpLocks/>
          </p:cNvGrpSpPr>
          <p:nvPr/>
        </p:nvGrpSpPr>
        <p:grpSpPr bwMode="auto">
          <a:xfrm>
            <a:off x="4267200" y="3581400"/>
            <a:ext cx="228600" cy="1066800"/>
            <a:chOff x="2688" y="2256"/>
            <a:chExt cx="144" cy="672"/>
          </a:xfrm>
        </p:grpSpPr>
        <p:sp>
          <p:nvSpPr>
            <p:cNvPr id="323671" name="Line 87"/>
            <p:cNvSpPr>
              <a:spLocks noChangeShapeType="1"/>
            </p:cNvSpPr>
            <p:nvPr/>
          </p:nvSpPr>
          <p:spPr bwMode="auto">
            <a:xfrm>
              <a:off x="268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72" name="Line 88"/>
            <p:cNvSpPr>
              <a:spLocks noChangeShapeType="1"/>
            </p:cNvSpPr>
            <p:nvPr/>
          </p:nvSpPr>
          <p:spPr bwMode="auto">
            <a:xfrm>
              <a:off x="2688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73" name="Line 89"/>
            <p:cNvSpPr>
              <a:spLocks noChangeShapeType="1"/>
            </p:cNvSpPr>
            <p:nvPr/>
          </p:nvSpPr>
          <p:spPr bwMode="auto">
            <a:xfrm>
              <a:off x="2832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3" name="Group 90"/>
          <p:cNvGrpSpPr>
            <a:grpSpLocks/>
          </p:cNvGrpSpPr>
          <p:nvPr/>
        </p:nvGrpSpPr>
        <p:grpSpPr bwMode="auto">
          <a:xfrm>
            <a:off x="1760538" y="3048000"/>
            <a:ext cx="4564063" cy="685800"/>
            <a:chOff x="1109" y="1920"/>
            <a:chExt cx="2875" cy="432"/>
          </a:xfrm>
        </p:grpSpPr>
        <p:sp>
          <p:nvSpPr>
            <p:cNvPr id="323675" name="Line 91"/>
            <p:cNvSpPr>
              <a:spLocks noChangeShapeType="1"/>
            </p:cNvSpPr>
            <p:nvPr/>
          </p:nvSpPr>
          <p:spPr bwMode="auto">
            <a:xfrm flipH="1" flipV="1">
              <a:off x="369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76" name="Line 92"/>
            <p:cNvSpPr>
              <a:spLocks noChangeShapeType="1"/>
            </p:cNvSpPr>
            <p:nvPr/>
          </p:nvSpPr>
          <p:spPr bwMode="auto">
            <a:xfrm>
              <a:off x="1152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77" name="Line 93"/>
            <p:cNvSpPr>
              <a:spLocks noChangeShapeType="1"/>
            </p:cNvSpPr>
            <p:nvPr/>
          </p:nvSpPr>
          <p:spPr bwMode="auto">
            <a:xfrm>
              <a:off x="1152" y="2352"/>
              <a:ext cx="2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78" name="Line 94"/>
            <p:cNvSpPr>
              <a:spLocks noChangeShapeType="1"/>
            </p:cNvSpPr>
            <p:nvPr/>
          </p:nvSpPr>
          <p:spPr bwMode="auto">
            <a:xfrm flipV="1">
              <a:off x="3696" y="19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79" name="Oval 95"/>
            <p:cNvSpPr>
              <a:spLocks noChangeArrowheads="1"/>
            </p:cNvSpPr>
            <p:nvPr/>
          </p:nvSpPr>
          <p:spPr bwMode="auto">
            <a:xfrm>
              <a:off x="1109" y="19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2136775" y="3314706"/>
            <a:ext cx="4187825" cy="571501"/>
            <a:chOff x="1346" y="2088"/>
            <a:chExt cx="2638" cy="360"/>
          </a:xfrm>
        </p:grpSpPr>
        <p:sp>
          <p:nvSpPr>
            <p:cNvPr id="323681" name="Line 97"/>
            <p:cNvSpPr>
              <a:spLocks noChangeShapeType="1"/>
            </p:cNvSpPr>
            <p:nvPr/>
          </p:nvSpPr>
          <p:spPr bwMode="auto">
            <a:xfrm flipH="1">
              <a:off x="3840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82" name="Line 98"/>
            <p:cNvSpPr>
              <a:spLocks noChangeShapeType="1"/>
            </p:cNvSpPr>
            <p:nvPr/>
          </p:nvSpPr>
          <p:spPr bwMode="auto">
            <a:xfrm>
              <a:off x="1392" y="21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83" name="Line 99"/>
            <p:cNvSpPr>
              <a:spLocks noChangeShapeType="1"/>
            </p:cNvSpPr>
            <p:nvPr/>
          </p:nvSpPr>
          <p:spPr bwMode="auto">
            <a:xfrm>
              <a:off x="1392" y="2448"/>
              <a:ext cx="2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84" name="Line 100"/>
            <p:cNvSpPr>
              <a:spLocks noChangeShapeType="1"/>
            </p:cNvSpPr>
            <p:nvPr/>
          </p:nvSpPr>
          <p:spPr bwMode="auto">
            <a:xfrm flipH="1">
              <a:off x="3840" y="21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85" name="Oval 101"/>
            <p:cNvSpPr>
              <a:spLocks noChangeArrowheads="1"/>
            </p:cNvSpPr>
            <p:nvPr/>
          </p:nvSpPr>
          <p:spPr bwMode="auto">
            <a:xfrm>
              <a:off x="1346" y="20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5" name="Group 102"/>
          <p:cNvGrpSpPr>
            <a:grpSpLocks/>
          </p:cNvGrpSpPr>
          <p:nvPr/>
        </p:nvGrpSpPr>
        <p:grpSpPr bwMode="auto">
          <a:xfrm>
            <a:off x="4800600" y="3505200"/>
            <a:ext cx="3352800" cy="1143000"/>
            <a:chOff x="3024" y="2208"/>
            <a:chExt cx="2112" cy="720"/>
          </a:xfrm>
        </p:grpSpPr>
        <p:sp>
          <p:nvSpPr>
            <p:cNvPr id="323687" name="Line 103"/>
            <p:cNvSpPr>
              <a:spLocks noChangeShapeType="1"/>
            </p:cNvSpPr>
            <p:nvPr/>
          </p:nvSpPr>
          <p:spPr bwMode="auto">
            <a:xfrm>
              <a:off x="5136" y="22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88" name="Line 104"/>
            <p:cNvSpPr>
              <a:spLocks noChangeShapeType="1"/>
            </p:cNvSpPr>
            <p:nvPr/>
          </p:nvSpPr>
          <p:spPr bwMode="auto">
            <a:xfrm>
              <a:off x="3024" y="2832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89" name="Line 105"/>
            <p:cNvSpPr>
              <a:spLocks noChangeShapeType="1"/>
            </p:cNvSpPr>
            <p:nvPr/>
          </p:nvSpPr>
          <p:spPr bwMode="auto">
            <a:xfrm flipH="1" flipV="1">
              <a:off x="3024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61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43" grpId="0" animBg="1"/>
      <p:bldP spid="323668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5520" y="714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选择器扩展</a:t>
            </a:r>
            <a:r>
              <a:rPr lang="zh-CN" altLang="en-US" dirty="0"/>
              <a:t>：</a:t>
            </a:r>
            <a:r>
              <a:rPr lang="zh-CN" altLang="en-US" sz="3200" dirty="0"/>
              <a:t>用双</a:t>
            </a:r>
            <a:r>
              <a:rPr lang="en-US" altLang="zh-CN" sz="3200" dirty="0"/>
              <a:t>4</a:t>
            </a:r>
            <a:r>
              <a:rPr lang="zh-CN" altLang="en-US" sz="3200" dirty="0"/>
              <a:t>选</a:t>
            </a:r>
            <a:r>
              <a:rPr lang="en-US" altLang="zh-CN" sz="3200" dirty="0"/>
              <a:t>1</a:t>
            </a:r>
            <a:r>
              <a:rPr lang="zh-CN" altLang="en-US" sz="3200" dirty="0"/>
              <a:t>选择器</a:t>
            </a:r>
            <a:r>
              <a:rPr lang="en-US" altLang="zh-CN" sz="3200" dirty="0"/>
              <a:t>(</a:t>
            </a:r>
            <a:r>
              <a:rPr lang="zh-CN" altLang="en-US" sz="3200" dirty="0">
                <a:solidFill>
                  <a:srgbClr val="CC00FF"/>
                </a:solidFill>
              </a:rPr>
              <a:t>有使能端</a:t>
            </a:r>
            <a:r>
              <a:rPr lang="en-US" altLang="zh-CN" sz="3200" dirty="0"/>
              <a:t>)</a:t>
            </a:r>
            <a:br>
              <a:rPr lang="en-US" altLang="zh-CN" sz="3200" dirty="0"/>
            </a:br>
            <a:r>
              <a:rPr lang="en-US" altLang="zh-CN" sz="3200" dirty="0"/>
              <a:t>                     </a:t>
            </a:r>
            <a:r>
              <a:rPr lang="zh-CN" altLang="en-US" sz="3200" dirty="0"/>
              <a:t>扩展成</a:t>
            </a:r>
            <a:r>
              <a:rPr lang="en-US" altLang="zh-CN" sz="3200" dirty="0"/>
              <a:t>16</a:t>
            </a:r>
            <a:r>
              <a:rPr lang="zh-CN" altLang="en-US" sz="3200" dirty="0"/>
              <a:t>选</a:t>
            </a:r>
            <a:r>
              <a:rPr lang="en-US" altLang="zh-CN" sz="3200" dirty="0"/>
              <a:t>1</a:t>
            </a:r>
            <a:r>
              <a:rPr lang="zh-CN" altLang="en-US" sz="3200" dirty="0"/>
              <a:t>选择器</a:t>
            </a:r>
          </a:p>
        </p:txBody>
      </p:sp>
      <p:sp>
        <p:nvSpPr>
          <p:cNvPr id="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6888-B310-49CF-B85D-BC0A13B927E1}" type="slidenum">
              <a:rPr lang="en-US" altLang="zh-CN">
                <a:latin typeface="+mn-ea"/>
                <a:ea typeface="+mn-ea"/>
              </a:rPr>
              <a:pPr/>
              <a:t>83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622925" y="3429000"/>
            <a:ext cx="3455988" cy="1295400"/>
            <a:chOff x="3405" y="2448"/>
            <a:chExt cx="2177" cy="816"/>
          </a:xfrm>
        </p:grpSpPr>
        <p:sp>
          <p:nvSpPr>
            <p:cNvPr id="324612" name="Rectangle 4"/>
            <p:cNvSpPr>
              <a:spLocks noChangeArrowheads="1"/>
            </p:cNvSpPr>
            <p:nvPr/>
          </p:nvSpPr>
          <p:spPr bwMode="auto">
            <a:xfrm>
              <a:off x="3499" y="2592"/>
              <a:ext cx="197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13" name="Line 5"/>
            <p:cNvSpPr>
              <a:spLocks noChangeShapeType="1"/>
            </p:cNvSpPr>
            <p:nvPr/>
          </p:nvSpPr>
          <p:spPr bwMode="auto">
            <a:xfrm>
              <a:off x="4605" y="25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14" name="Line 6"/>
            <p:cNvSpPr>
              <a:spLocks noChangeShapeType="1"/>
            </p:cNvSpPr>
            <p:nvPr/>
          </p:nvSpPr>
          <p:spPr bwMode="auto">
            <a:xfrm flipV="1">
              <a:off x="3984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15" name="Line 7"/>
            <p:cNvSpPr>
              <a:spLocks noChangeShapeType="1"/>
            </p:cNvSpPr>
            <p:nvPr/>
          </p:nvSpPr>
          <p:spPr bwMode="auto">
            <a:xfrm flipV="1">
              <a:off x="4464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16" name="Line 8"/>
            <p:cNvSpPr>
              <a:spLocks noChangeShapeType="1"/>
            </p:cNvSpPr>
            <p:nvPr/>
          </p:nvSpPr>
          <p:spPr bwMode="auto">
            <a:xfrm flipV="1">
              <a:off x="4896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17" name="Line 9"/>
            <p:cNvSpPr>
              <a:spLocks noChangeShapeType="1"/>
            </p:cNvSpPr>
            <p:nvPr/>
          </p:nvSpPr>
          <p:spPr bwMode="auto">
            <a:xfrm flipV="1">
              <a:off x="5376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18" name="Rectangle 10"/>
            <p:cNvSpPr>
              <a:spLocks noChangeArrowheads="1"/>
            </p:cNvSpPr>
            <p:nvPr/>
          </p:nvSpPr>
          <p:spPr bwMode="auto">
            <a:xfrm>
              <a:off x="3464" y="2798"/>
              <a:ext cx="3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19" name="Rectangle 11"/>
            <p:cNvSpPr>
              <a:spLocks noChangeArrowheads="1"/>
            </p:cNvSpPr>
            <p:nvPr/>
          </p:nvSpPr>
          <p:spPr bwMode="auto">
            <a:xfrm>
              <a:off x="3453" y="2617"/>
              <a:ext cx="3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20" name="Rectangle 12"/>
            <p:cNvSpPr>
              <a:spLocks noChangeArrowheads="1"/>
            </p:cNvSpPr>
            <p:nvPr/>
          </p:nvSpPr>
          <p:spPr bwMode="auto">
            <a:xfrm>
              <a:off x="3871" y="251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21" name="Rectangle 13"/>
            <p:cNvSpPr>
              <a:spLocks noChangeArrowheads="1"/>
            </p:cNvSpPr>
            <p:nvPr/>
          </p:nvSpPr>
          <p:spPr bwMode="auto">
            <a:xfrm>
              <a:off x="4367" y="251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22" name="Rectangle 14"/>
            <p:cNvSpPr>
              <a:spLocks noChangeArrowheads="1"/>
            </p:cNvSpPr>
            <p:nvPr/>
          </p:nvSpPr>
          <p:spPr bwMode="auto">
            <a:xfrm>
              <a:off x="4221" y="2822"/>
              <a:ext cx="2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23" name="Rectangle 15"/>
            <p:cNvSpPr>
              <a:spLocks noChangeArrowheads="1"/>
            </p:cNvSpPr>
            <p:nvPr/>
          </p:nvSpPr>
          <p:spPr bwMode="auto">
            <a:xfrm>
              <a:off x="4797" y="251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24" name="Rectangle 16"/>
            <p:cNvSpPr>
              <a:spLocks noChangeArrowheads="1"/>
            </p:cNvSpPr>
            <p:nvPr/>
          </p:nvSpPr>
          <p:spPr bwMode="auto">
            <a:xfrm>
              <a:off x="5234" y="251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25" name="Rectangle 17"/>
            <p:cNvSpPr>
              <a:spLocks noChangeArrowheads="1"/>
            </p:cNvSpPr>
            <p:nvPr/>
          </p:nvSpPr>
          <p:spPr bwMode="auto">
            <a:xfrm>
              <a:off x="5043" y="2822"/>
              <a:ext cx="2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26" name="Line 18"/>
            <p:cNvSpPr>
              <a:spLocks noChangeShapeType="1"/>
            </p:cNvSpPr>
            <p:nvPr/>
          </p:nvSpPr>
          <p:spPr bwMode="auto">
            <a:xfrm>
              <a:off x="4104" y="26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27" name="Line 19"/>
            <p:cNvSpPr>
              <a:spLocks noChangeShapeType="1"/>
            </p:cNvSpPr>
            <p:nvPr/>
          </p:nvSpPr>
          <p:spPr bwMode="auto">
            <a:xfrm>
              <a:off x="5031" y="267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324628" name="Object 20"/>
            <p:cNvGraphicFramePr>
              <a:graphicFrameLocks noChangeAspect="1"/>
            </p:cNvGraphicFramePr>
            <p:nvPr/>
          </p:nvGraphicFramePr>
          <p:xfrm>
            <a:off x="3693" y="2592"/>
            <a:ext cx="24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511" name="Equation" r:id="rId3" imgW="279720" imgH="253800" progId="Equation.3">
                    <p:embed/>
                  </p:oleObj>
                </mc:Choice>
                <mc:Fallback>
                  <p:oleObj name="Equation" r:id="rId3" imgW="279720" imgH="2538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" y="2592"/>
                          <a:ext cx="240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4629" name="Object 21"/>
            <p:cNvGraphicFramePr>
              <a:graphicFrameLocks noChangeAspect="1"/>
            </p:cNvGraphicFramePr>
            <p:nvPr/>
          </p:nvGraphicFramePr>
          <p:xfrm>
            <a:off x="4605" y="2592"/>
            <a:ext cx="24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512" name="Equation" r:id="rId5" imgW="279720" imgH="253800" progId="Equation.3">
                    <p:embed/>
                  </p:oleObj>
                </mc:Choice>
                <mc:Fallback>
                  <p:oleObj name="Equation" r:id="rId5" imgW="279720" imgH="2538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5" y="2592"/>
                          <a:ext cx="240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4630" name="Line 22"/>
            <p:cNvSpPr>
              <a:spLocks noChangeShapeType="1"/>
            </p:cNvSpPr>
            <p:nvPr/>
          </p:nvSpPr>
          <p:spPr bwMode="auto">
            <a:xfrm flipV="1">
              <a:off x="3792" y="24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31" name="Line 23"/>
            <p:cNvSpPr>
              <a:spLocks noChangeShapeType="1"/>
            </p:cNvSpPr>
            <p:nvPr/>
          </p:nvSpPr>
          <p:spPr bwMode="auto">
            <a:xfrm flipV="1">
              <a:off x="4701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32" name="Line 24"/>
            <p:cNvSpPr>
              <a:spLocks noChangeShapeType="1"/>
            </p:cNvSpPr>
            <p:nvPr/>
          </p:nvSpPr>
          <p:spPr bwMode="auto">
            <a:xfrm flipV="1">
              <a:off x="4317" y="312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33" name="Line 25"/>
            <p:cNvSpPr>
              <a:spLocks noChangeShapeType="1"/>
            </p:cNvSpPr>
            <p:nvPr/>
          </p:nvSpPr>
          <p:spPr bwMode="auto">
            <a:xfrm flipV="1">
              <a:off x="5181" y="312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34" name="Line 26"/>
            <p:cNvSpPr>
              <a:spLocks noChangeShapeType="1"/>
            </p:cNvSpPr>
            <p:nvPr/>
          </p:nvSpPr>
          <p:spPr bwMode="auto">
            <a:xfrm flipH="1">
              <a:off x="3405" y="27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35" name="Line 27"/>
            <p:cNvSpPr>
              <a:spLocks noChangeShapeType="1"/>
            </p:cNvSpPr>
            <p:nvPr/>
          </p:nvSpPr>
          <p:spPr bwMode="auto">
            <a:xfrm flipH="1">
              <a:off x="3405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889125" y="3429000"/>
            <a:ext cx="3455988" cy="1295400"/>
            <a:chOff x="1053" y="2448"/>
            <a:chExt cx="2177" cy="816"/>
          </a:xfrm>
        </p:grpSpPr>
        <p:sp>
          <p:nvSpPr>
            <p:cNvPr id="324637" name="Rectangle 29"/>
            <p:cNvSpPr>
              <a:spLocks noChangeArrowheads="1"/>
            </p:cNvSpPr>
            <p:nvPr/>
          </p:nvSpPr>
          <p:spPr bwMode="auto">
            <a:xfrm>
              <a:off x="1147" y="2592"/>
              <a:ext cx="197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38" name="Line 30"/>
            <p:cNvSpPr>
              <a:spLocks noChangeShapeType="1"/>
            </p:cNvSpPr>
            <p:nvPr/>
          </p:nvSpPr>
          <p:spPr bwMode="auto">
            <a:xfrm>
              <a:off x="2253" y="25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39" name="Line 31"/>
            <p:cNvSpPr>
              <a:spLocks noChangeShapeType="1"/>
            </p:cNvSpPr>
            <p:nvPr/>
          </p:nvSpPr>
          <p:spPr bwMode="auto">
            <a:xfrm flipV="1">
              <a:off x="1632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40" name="Line 32"/>
            <p:cNvSpPr>
              <a:spLocks noChangeShapeType="1"/>
            </p:cNvSpPr>
            <p:nvPr/>
          </p:nvSpPr>
          <p:spPr bwMode="auto">
            <a:xfrm flipV="1">
              <a:off x="2112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41" name="Line 33"/>
            <p:cNvSpPr>
              <a:spLocks noChangeShapeType="1"/>
            </p:cNvSpPr>
            <p:nvPr/>
          </p:nvSpPr>
          <p:spPr bwMode="auto">
            <a:xfrm flipV="1">
              <a:off x="2544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42" name="Line 34"/>
            <p:cNvSpPr>
              <a:spLocks noChangeShapeType="1"/>
            </p:cNvSpPr>
            <p:nvPr/>
          </p:nvSpPr>
          <p:spPr bwMode="auto">
            <a:xfrm flipV="1">
              <a:off x="3024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43" name="Rectangle 35"/>
            <p:cNvSpPr>
              <a:spLocks noChangeArrowheads="1"/>
            </p:cNvSpPr>
            <p:nvPr/>
          </p:nvSpPr>
          <p:spPr bwMode="auto">
            <a:xfrm>
              <a:off x="1112" y="2798"/>
              <a:ext cx="3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44" name="Rectangle 36"/>
            <p:cNvSpPr>
              <a:spLocks noChangeArrowheads="1"/>
            </p:cNvSpPr>
            <p:nvPr/>
          </p:nvSpPr>
          <p:spPr bwMode="auto">
            <a:xfrm>
              <a:off x="1101" y="2617"/>
              <a:ext cx="3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45" name="Rectangle 37"/>
            <p:cNvSpPr>
              <a:spLocks noChangeArrowheads="1"/>
            </p:cNvSpPr>
            <p:nvPr/>
          </p:nvSpPr>
          <p:spPr bwMode="auto">
            <a:xfrm>
              <a:off x="1519" y="251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46" name="Rectangle 38"/>
            <p:cNvSpPr>
              <a:spLocks noChangeArrowheads="1"/>
            </p:cNvSpPr>
            <p:nvPr/>
          </p:nvSpPr>
          <p:spPr bwMode="auto">
            <a:xfrm>
              <a:off x="2015" y="251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47" name="Rectangle 39"/>
            <p:cNvSpPr>
              <a:spLocks noChangeArrowheads="1"/>
            </p:cNvSpPr>
            <p:nvPr/>
          </p:nvSpPr>
          <p:spPr bwMode="auto">
            <a:xfrm>
              <a:off x="1869" y="2822"/>
              <a:ext cx="2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48" name="Rectangle 40"/>
            <p:cNvSpPr>
              <a:spLocks noChangeArrowheads="1"/>
            </p:cNvSpPr>
            <p:nvPr/>
          </p:nvSpPr>
          <p:spPr bwMode="auto">
            <a:xfrm>
              <a:off x="2445" y="251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49" name="Rectangle 41"/>
            <p:cNvSpPr>
              <a:spLocks noChangeArrowheads="1"/>
            </p:cNvSpPr>
            <p:nvPr/>
          </p:nvSpPr>
          <p:spPr bwMode="auto">
            <a:xfrm>
              <a:off x="2882" y="251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50" name="Rectangle 42"/>
            <p:cNvSpPr>
              <a:spLocks noChangeArrowheads="1"/>
            </p:cNvSpPr>
            <p:nvPr/>
          </p:nvSpPr>
          <p:spPr bwMode="auto">
            <a:xfrm>
              <a:off x="2691" y="2822"/>
              <a:ext cx="2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51" name="Line 43"/>
            <p:cNvSpPr>
              <a:spLocks noChangeShapeType="1"/>
            </p:cNvSpPr>
            <p:nvPr/>
          </p:nvSpPr>
          <p:spPr bwMode="auto">
            <a:xfrm>
              <a:off x="1752" y="26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52" name="Line 44"/>
            <p:cNvSpPr>
              <a:spLocks noChangeShapeType="1"/>
            </p:cNvSpPr>
            <p:nvPr/>
          </p:nvSpPr>
          <p:spPr bwMode="auto">
            <a:xfrm>
              <a:off x="2679" y="267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324653" name="Object 45"/>
            <p:cNvGraphicFramePr>
              <a:graphicFrameLocks noChangeAspect="1"/>
            </p:cNvGraphicFramePr>
            <p:nvPr/>
          </p:nvGraphicFramePr>
          <p:xfrm>
            <a:off x="1341" y="2592"/>
            <a:ext cx="24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513" name="Equation" r:id="rId7" imgW="279720" imgH="253800" progId="Equation.3">
                    <p:embed/>
                  </p:oleObj>
                </mc:Choice>
                <mc:Fallback>
                  <p:oleObj name="Equation" r:id="rId7" imgW="279720" imgH="2538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" y="2592"/>
                          <a:ext cx="240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4654" name="Object 46"/>
            <p:cNvGraphicFramePr>
              <a:graphicFrameLocks noChangeAspect="1"/>
            </p:cNvGraphicFramePr>
            <p:nvPr/>
          </p:nvGraphicFramePr>
          <p:xfrm>
            <a:off x="2253" y="2592"/>
            <a:ext cx="24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514" name="Equation" r:id="rId9" imgW="279720" imgH="253800" progId="Equation.3">
                    <p:embed/>
                  </p:oleObj>
                </mc:Choice>
                <mc:Fallback>
                  <p:oleObj name="Equation" r:id="rId9" imgW="279720" imgH="253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3" y="2592"/>
                          <a:ext cx="240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4655" name="Line 47"/>
            <p:cNvSpPr>
              <a:spLocks noChangeShapeType="1"/>
            </p:cNvSpPr>
            <p:nvPr/>
          </p:nvSpPr>
          <p:spPr bwMode="auto">
            <a:xfrm flipV="1">
              <a:off x="1437" y="24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56" name="Line 48"/>
            <p:cNvSpPr>
              <a:spLocks noChangeShapeType="1"/>
            </p:cNvSpPr>
            <p:nvPr/>
          </p:nvSpPr>
          <p:spPr bwMode="auto">
            <a:xfrm flipV="1">
              <a:off x="2352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57" name="Line 49"/>
            <p:cNvSpPr>
              <a:spLocks noChangeShapeType="1"/>
            </p:cNvSpPr>
            <p:nvPr/>
          </p:nvSpPr>
          <p:spPr bwMode="auto">
            <a:xfrm flipV="1">
              <a:off x="1965" y="312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58" name="Line 50"/>
            <p:cNvSpPr>
              <a:spLocks noChangeShapeType="1"/>
            </p:cNvSpPr>
            <p:nvPr/>
          </p:nvSpPr>
          <p:spPr bwMode="auto">
            <a:xfrm flipV="1">
              <a:off x="2829" y="312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59" name="Line 51"/>
            <p:cNvSpPr>
              <a:spLocks noChangeShapeType="1"/>
            </p:cNvSpPr>
            <p:nvPr/>
          </p:nvSpPr>
          <p:spPr bwMode="auto">
            <a:xfrm flipH="1">
              <a:off x="1053" y="27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60" name="Line 52"/>
            <p:cNvSpPr>
              <a:spLocks noChangeShapeType="1"/>
            </p:cNvSpPr>
            <p:nvPr/>
          </p:nvSpPr>
          <p:spPr bwMode="auto">
            <a:xfrm flipH="1">
              <a:off x="1053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055688" y="1484313"/>
            <a:ext cx="1304925" cy="1341437"/>
            <a:chOff x="528" y="1223"/>
            <a:chExt cx="822" cy="845"/>
          </a:xfrm>
        </p:grpSpPr>
        <p:sp>
          <p:nvSpPr>
            <p:cNvPr id="324662" name="Rectangle 54"/>
            <p:cNvSpPr>
              <a:spLocks noChangeArrowheads="1"/>
            </p:cNvSpPr>
            <p:nvPr/>
          </p:nvSpPr>
          <p:spPr bwMode="auto">
            <a:xfrm>
              <a:off x="710" y="1223"/>
              <a:ext cx="448" cy="8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63" name="Line 55"/>
            <p:cNvSpPr>
              <a:spLocks noChangeShapeType="1"/>
            </p:cNvSpPr>
            <p:nvPr/>
          </p:nvSpPr>
          <p:spPr bwMode="auto">
            <a:xfrm>
              <a:off x="528" y="1680"/>
              <a:ext cx="18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64" name="Line 56"/>
            <p:cNvSpPr>
              <a:spLocks noChangeShapeType="1"/>
            </p:cNvSpPr>
            <p:nvPr/>
          </p:nvSpPr>
          <p:spPr bwMode="auto">
            <a:xfrm>
              <a:off x="529" y="139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65" name="Line 57"/>
            <p:cNvSpPr>
              <a:spLocks noChangeShapeType="1"/>
            </p:cNvSpPr>
            <p:nvPr/>
          </p:nvSpPr>
          <p:spPr bwMode="auto">
            <a:xfrm>
              <a:off x="1168" y="134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66" name="Line 58"/>
            <p:cNvSpPr>
              <a:spLocks noChangeShapeType="1"/>
            </p:cNvSpPr>
            <p:nvPr/>
          </p:nvSpPr>
          <p:spPr bwMode="auto">
            <a:xfrm>
              <a:off x="1168" y="153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67" name="Line 59"/>
            <p:cNvSpPr>
              <a:spLocks noChangeShapeType="1"/>
            </p:cNvSpPr>
            <p:nvPr/>
          </p:nvSpPr>
          <p:spPr bwMode="auto">
            <a:xfrm>
              <a:off x="1168" y="172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68" name="Line 60"/>
            <p:cNvSpPr>
              <a:spLocks noChangeShapeType="1"/>
            </p:cNvSpPr>
            <p:nvPr/>
          </p:nvSpPr>
          <p:spPr bwMode="auto">
            <a:xfrm>
              <a:off x="1168" y="192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69" name="Rectangle 61"/>
            <p:cNvSpPr>
              <a:spLocks noChangeArrowheads="1"/>
            </p:cNvSpPr>
            <p:nvPr/>
          </p:nvSpPr>
          <p:spPr bwMode="auto">
            <a:xfrm>
              <a:off x="896" y="1223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24670" name="Line 62"/>
            <p:cNvSpPr>
              <a:spLocks noChangeShapeType="1"/>
            </p:cNvSpPr>
            <p:nvPr/>
          </p:nvSpPr>
          <p:spPr bwMode="auto">
            <a:xfrm>
              <a:off x="529" y="187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71" name="Rectangle 63"/>
            <p:cNvSpPr>
              <a:spLocks noChangeArrowheads="1"/>
            </p:cNvSpPr>
            <p:nvPr/>
          </p:nvSpPr>
          <p:spPr bwMode="auto">
            <a:xfrm>
              <a:off x="897" y="1393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24672" name="Rectangle 64"/>
            <p:cNvSpPr>
              <a:spLocks noChangeArrowheads="1"/>
            </p:cNvSpPr>
            <p:nvPr/>
          </p:nvSpPr>
          <p:spPr bwMode="auto">
            <a:xfrm>
              <a:off x="897" y="1571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24673" name="Rectangle 65"/>
            <p:cNvSpPr>
              <a:spLocks noChangeArrowheads="1"/>
            </p:cNvSpPr>
            <p:nvPr/>
          </p:nvSpPr>
          <p:spPr bwMode="auto">
            <a:xfrm>
              <a:off x="897" y="1777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4674" name="Text Box 66"/>
            <p:cNvSpPr txBox="1">
              <a:spLocks noChangeArrowheads="1"/>
            </p:cNvSpPr>
            <p:nvPr/>
          </p:nvSpPr>
          <p:spPr bwMode="auto">
            <a:xfrm>
              <a:off x="711" y="1593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324675" name="Text Box 67"/>
            <p:cNvSpPr txBox="1">
              <a:spLocks noChangeArrowheads="1"/>
            </p:cNvSpPr>
            <p:nvPr/>
          </p:nvSpPr>
          <p:spPr bwMode="auto">
            <a:xfrm>
              <a:off x="711" y="1785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+mn-ea"/>
                  <a:ea typeface="+mn-ea"/>
                </a:rPr>
                <a:t>B</a:t>
              </a:r>
            </a:p>
          </p:txBody>
        </p:sp>
        <p:graphicFrame>
          <p:nvGraphicFramePr>
            <p:cNvPr id="324676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1527644"/>
                </p:ext>
              </p:extLst>
            </p:nvPr>
          </p:nvGraphicFramePr>
          <p:xfrm>
            <a:off x="711" y="1254"/>
            <a:ext cx="17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515" name="公式" r:id="rId11" imgW="152280" imgH="215640" progId="Equation.3">
                    <p:embed/>
                  </p:oleObj>
                </mc:Choice>
                <mc:Fallback>
                  <p:oleObj name="公式" r:id="rId11" imgW="152280" imgH="215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" y="1254"/>
                          <a:ext cx="170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2727325" y="1187452"/>
            <a:ext cx="6381750" cy="488951"/>
            <a:chOff x="1581" y="1036"/>
            <a:chExt cx="4020" cy="308"/>
          </a:xfrm>
        </p:grpSpPr>
        <p:sp>
          <p:nvSpPr>
            <p:cNvPr id="324678" name="Rectangle 70"/>
            <p:cNvSpPr>
              <a:spLocks noChangeArrowheads="1"/>
            </p:cNvSpPr>
            <p:nvPr/>
          </p:nvSpPr>
          <p:spPr bwMode="auto">
            <a:xfrm>
              <a:off x="2496" y="1036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4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79" name="Rectangle 71"/>
            <p:cNvSpPr>
              <a:spLocks noChangeArrowheads="1"/>
            </p:cNvSpPr>
            <p:nvPr/>
          </p:nvSpPr>
          <p:spPr bwMode="auto">
            <a:xfrm>
              <a:off x="1581" y="1046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80" name="Rectangle 72"/>
            <p:cNvSpPr>
              <a:spLocks noChangeArrowheads="1"/>
            </p:cNvSpPr>
            <p:nvPr/>
          </p:nvSpPr>
          <p:spPr bwMode="auto">
            <a:xfrm>
              <a:off x="2018" y="1046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81" name="Rectangle 73"/>
            <p:cNvSpPr>
              <a:spLocks noChangeArrowheads="1"/>
            </p:cNvSpPr>
            <p:nvPr/>
          </p:nvSpPr>
          <p:spPr bwMode="auto">
            <a:xfrm>
              <a:off x="2834" y="1046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7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82" name="Line 74"/>
            <p:cNvSpPr>
              <a:spLocks noChangeShapeType="1"/>
            </p:cNvSpPr>
            <p:nvPr/>
          </p:nvSpPr>
          <p:spPr bwMode="auto">
            <a:xfrm>
              <a:off x="1815" y="120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83" name="Line 75"/>
            <p:cNvSpPr>
              <a:spLocks noChangeShapeType="1"/>
            </p:cNvSpPr>
            <p:nvPr/>
          </p:nvSpPr>
          <p:spPr bwMode="auto">
            <a:xfrm>
              <a:off x="2647" y="120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84" name="Rectangle 76"/>
            <p:cNvSpPr>
              <a:spLocks noChangeArrowheads="1"/>
            </p:cNvSpPr>
            <p:nvPr/>
          </p:nvSpPr>
          <p:spPr bwMode="auto">
            <a:xfrm>
              <a:off x="3881" y="1053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8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85" name="Rectangle 77"/>
            <p:cNvSpPr>
              <a:spLocks noChangeArrowheads="1"/>
            </p:cNvSpPr>
            <p:nvPr/>
          </p:nvSpPr>
          <p:spPr bwMode="auto">
            <a:xfrm>
              <a:off x="4318" y="1053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11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86" name="Rectangle 78"/>
            <p:cNvSpPr>
              <a:spLocks noChangeArrowheads="1"/>
            </p:cNvSpPr>
            <p:nvPr/>
          </p:nvSpPr>
          <p:spPr bwMode="auto">
            <a:xfrm>
              <a:off x="4752" y="1046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12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87" name="Rectangle 79"/>
            <p:cNvSpPr>
              <a:spLocks noChangeArrowheads="1"/>
            </p:cNvSpPr>
            <p:nvPr/>
          </p:nvSpPr>
          <p:spPr bwMode="auto">
            <a:xfrm>
              <a:off x="5189" y="1046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15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88" name="Line 80"/>
            <p:cNvSpPr>
              <a:spLocks noChangeShapeType="1"/>
            </p:cNvSpPr>
            <p:nvPr/>
          </p:nvSpPr>
          <p:spPr bwMode="auto">
            <a:xfrm>
              <a:off x="4115" y="120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89" name="Line 81"/>
            <p:cNvSpPr>
              <a:spLocks noChangeShapeType="1"/>
            </p:cNvSpPr>
            <p:nvPr/>
          </p:nvSpPr>
          <p:spPr bwMode="auto">
            <a:xfrm>
              <a:off x="5031" y="120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2351088" y="1676400"/>
            <a:ext cx="152400" cy="1752600"/>
            <a:chOff x="1344" y="1344"/>
            <a:chExt cx="96" cy="1104"/>
          </a:xfrm>
        </p:grpSpPr>
        <p:sp>
          <p:nvSpPr>
            <p:cNvPr id="324691" name="Line 83"/>
            <p:cNvSpPr>
              <a:spLocks noChangeShapeType="1"/>
            </p:cNvSpPr>
            <p:nvPr/>
          </p:nvSpPr>
          <p:spPr bwMode="auto">
            <a:xfrm>
              <a:off x="1344" y="1344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92" name="Line 84"/>
            <p:cNvSpPr>
              <a:spLocks noChangeShapeType="1"/>
            </p:cNvSpPr>
            <p:nvPr/>
          </p:nvSpPr>
          <p:spPr bwMode="auto">
            <a:xfrm>
              <a:off x="1440" y="1344"/>
              <a:ext cx="0" cy="110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2351088" y="1981200"/>
            <a:ext cx="1600200" cy="1447800"/>
            <a:chOff x="1344" y="1536"/>
            <a:chExt cx="1008" cy="912"/>
          </a:xfrm>
        </p:grpSpPr>
        <p:sp>
          <p:nvSpPr>
            <p:cNvPr id="324694" name="Line 86"/>
            <p:cNvSpPr>
              <a:spLocks noChangeShapeType="1"/>
            </p:cNvSpPr>
            <p:nvPr/>
          </p:nvSpPr>
          <p:spPr bwMode="auto">
            <a:xfrm>
              <a:off x="1344" y="1536"/>
              <a:ext cx="10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95" name="Line 87"/>
            <p:cNvSpPr>
              <a:spLocks noChangeShapeType="1"/>
            </p:cNvSpPr>
            <p:nvPr/>
          </p:nvSpPr>
          <p:spPr bwMode="auto">
            <a:xfrm flipH="1">
              <a:off x="2352" y="1536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2351088" y="2286000"/>
            <a:ext cx="3886200" cy="1143000"/>
            <a:chOff x="1344" y="1728"/>
            <a:chExt cx="2448" cy="720"/>
          </a:xfrm>
        </p:grpSpPr>
        <p:sp>
          <p:nvSpPr>
            <p:cNvPr id="324697" name="Line 89"/>
            <p:cNvSpPr>
              <a:spLocks noChangeShapeType="1"/>
            </p:cNvSpPr>
            <p:nvPr/>
          </p:nvSpPr>
          <p:spPr bwMode="auto">
            <a:xfrm>
              <a:off x="1344" y="1728"/>
              <a:ext cx="24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98" name="Line 90"/>
            <p:cNvSpPr>
              <a:spLocks noChangeShapeType="1"/>
            </p:cNvSpPr>
            <p:nvPr/>
          </p:nvSpPr>
          <p:spPr bwMode="auto">
            <a:xfrm>
              <a:off x="3792" y="1728"/>
              <a:ext cx="0" cy="7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2274888" y="2590800"/>
            <a:ext cx="5410200" cy="838200"/>
            <a:chOff x="1296" y="1920"/>
            <a:chExt cx="3408" cy="528"/>
          </a:xfrm>
        </p:grpSpPr>
        <p:sp>
          <p:nvSpPr>
            <p:cNvPr id="324700" name="Line 92"/>
            <p:cNvSpPr>
              <a:spLocks noChangeShapeType="1"/>
            </p:cNvSpPr>
            <p:nvPr/>
          </p:nvSpPr>
          <p:spPr bwMode="auto">
            <a:xfrm>
              <a:off x="1296" y="1920"/>
              <a:ext cx="3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01" name="Line 93"/>
            <p:cNvSpPr>
              <a:spLocks noChangeShapeType="1"/>
            </p:cNvSpPr>
            <p:nvPr/>
          </p:nvSpPr>
          <p:spPr bwMode="auto">
            <a:xfrm>
              <a:off x="4704" y="192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0" name="Group 94"/>
          <p:cNvGrpSpPr>
            <a:grpSpLocks/>
          </p:cNvGrpSpPr>
          <p:nvPr/>
        </p:nvGrpSpPr>
        <p:grpSpPr bwMode="auto">
          <a:xfrm>
            <a:off x="581025" y="3789365"/>
            <a:ext cx="703263" cy="1806576"/>
            <a:chOff x="229" y="2675"/>
            <a:chExt cx="443" cy="1138"/>
          </a:xfrm>
        </p:grpSpPr>
        <p:sp>
          <p:nvSpPr>
            <p:cNvPr id="324703" name="Line 95"/>
            <p:cNvSpPr>
              <a:spLocks noChangeShapeType="1"/>
            </p:cNvSpPr>
            <p:nvPr/>
          </p:nvSpPr>
          <p:spPr bwMode="auto">
            <a:xfrm>
              <a:off x="490" y="3024"/>
              <a:ext cx="18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04" name="Line 96"/>
            <p:cNvSpPr>
              <a:spLocks noChangeShapeType="1"/>
            </p:cNvSpPr>
            <p:nvPr/>
          </p:nvSpPr>
          <p:spPr bwMode="auto">
            <a:xfrm>
              <a:off x="480" y="3504"/>
              <a:ext cx="18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05" name="Line 97"/>
            <p:cNvSpPr>
              <a:spLocks noChangeShapeType="1"/>
            </p:cNvSpPr>
            <p:nvPr/>
          </p:nvSpPr>
          <p:spPr bwMode="auto">
            <a:xfrm>
              <a:off x="490" y="3696"/>
              <a:ext cx="18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11" name="Group 98"/>
            <p:cNvGrpSpPr>
              <a:grpSpLocks/>
            </p:cNvGrpSpPr>
            <p:nvPr/>
          </p:nvGrpSpPr>
          <p:grpSpPr bwMode="auto">
            <a:xfrm>
              <a:off x="229" y="2675"/>
              <a:ext cx="356" cy="1138"/>
              <a:chOff x="229" y="2675"/>
              <a:chExt cx="356" cy="1138"/>
            </a:xfrm>
          </p:grpSpPr>
          <p:sp>
            <p:nvSpPr>
              <p:cNvPr id="324707" name="Rectangle 99"/>
              <p:cNvSpPr>
                <a:spLocks noChangeArrowheads="1"/>
              </p:cNvSpPr>
              <p:nvPr/>
            </p:nvSpPr>
            <p:spPr bwMode="auto">
              <a:xfrm>
                <a:off x="248" y="2675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 dirty="0">
                    <a:latin typeface="+mn-ea"/>
                    <a:ea typeface="+mn-ea"/>
                    <a:cs typeface="Times New Roman" pitchFamily="18" charset="0"/>
                  </a:rPr>
                  <a:t>3</a:t>
                </a:r>
                <a:r>
                  <a:rPr lang="en-US" altLang="zh-CN" dirty="0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4708" name="Rectangle 100"/>
              <p:cNvSpPr>
                <a:spLocks noChangeArrowheads="1"/>
              </p:cNvSpPr>
              <p:nvPr/>
            </p:nvSpPr>
            <p:spPr bwMode="auto">
              <a:xfrm>
                <a:off x="240" y="2860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4709" name="Rectangle 101"/>
              <p:cNvSpPr>
                <a:spLocks noChangeArrowheads="1"/>
              </p:cNvSpPr>
              <p:nvPr/>
            </p:nvSpPr>
            <p:spPr bwMode="auto">
              <a:xfrm>
                <a:off x="240" y="3292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4710" name="Rectangle 102"/>
              <p:cNvSpPr>
                <a:spLocks noChangeArrowheads="1"/>
              </p:cNvSpPr>
              <p:nvPr/>
            </p:nvSpPr>
            <p:spPr bwMode="auto">
              <a:xfrm>
                <a:off x="229" y="3522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 dirty="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 dirty="0">
                    <a:latin typeface="+mn-ea"/>
                    <a:ea typeface="+mn-ea"/>
                  </a:rPr>
                  <a:t> </a:t>
                </a:r>
              </a:p>
            </p:txBody>
          </p:sp>
        </p:grpSp>
        <p:sp>
          <p:nvSpPr>
            <p:cNvPr id="324711" name="Line 103"/>
            <p:cNvSpPr>
              <a:spLocks noChangeShapeType="1"/>
            </p:cNvSpPr>
            <p:nvPr/>
          </p:nvSpPr>
          <p:spPr bwMode="auto">
            <a:xfrm>
              <a:off x="490" y="2877"/>
              <a:ext cx="18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2" name="Group 104"/>
          <p:cNvGrpSpPr>
            <a:grpSpLocks/>
          </p:cNvGrpSpPr>
          <p:nvPr/>
        </p:nvGrpSpPr>
        <p:grpSpPr bwMode="auto">
          <a:xfrm>
            <a:off x="674688" y="2514600"/>
            <a:ext cx="609600" cy="1600200"/>
            <a:chOff x="288" y="1872"/>
            <a:chExt cx="384" cy="1008"/>
          </a:xfrm>
        </p:grpSpPr>
        <p:sp>
          <p:nvSpPr>
            <p:cNvPr id="324713" name="Line 105"/>
            <p:cNvSpPr>
              <a:spLocks noChangeShapeType="1"/>
            </p:cNvSpPr>
            <p:nvPr/>
          </p:nvSpPr>
          <p:spPr bwMode="auto">
            <a:xfrm flipV="1">
              <a:off x="672" y="2496"/>
              <a:ext cx="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14" name="Line 106"/>
            <p:cNvSpPr>
              <a:spLocks noChangeShapeType="1"/>
            </p:cNvSpPr>
            <p:nvPr/>
          </p:nvSpPr>
          <p:spPr bwMode="auto">
            <a:xfrm flipH="1">
              <a:off x="288" y="2496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15" name="Line 107"/>
            <p:cNvSpPr>
              <a:spLocks noChangeShapeType="1"/>
            </p:cNvSpPr>
            <p:nvPr/>
          </p:nvSpPr>
          <p:spPr bwMode="auto">
            <a:xfrm flipV="1">
              <a:off x="288" y="1872"/>
              <a:ext cx="0" cy="62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16" name="Line 108"/>
            <p:cNvSpPr>
              <a:spLocks noChangeShapeType="1"/>
            </p:cNvSpPr>
            <p:nvPr/>
          </p:nvSpPr>
          <p:spPr bwMode="auto">
            <a:xfrm flipV="1">
              <a:off x="288" y="1872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1055688" y="2209800"/>
            <a:ext cx="381000" cy="2133600"/>
            <a:chOff x="528" y="1680"/>
            <a:chExt cx="240" cy="1344"/>
          </a:xfrm>
        </p:grpSpPr>
        <p:sp>
          <p:nvSpPr>
            <p:cNvPr id="324718" name="Line 110"/>
            <p:cNvSpPr>
              <a:spLocks noChangeShapeType="1"/>
            </p:cNvSpPr>
            <p:nvPr/>
          </p:nvSpPr>
          <p:spPr bwMode="auto">
            <a:xfrm>
              <a:off x="672" y="3024"/>
              <a:ext cx="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19" name="Line 111"/>
            <p:cNvSpPr>
              <a:spLocks noChangeShapeType="1"/>
            </p:cNvSpPr>
            <p:nvPr/>
          </p:nvSpPr>
          <p:spPr bwMode="auto">
            <a:xfrm flipV="1">
              <a:off x="768" y="2400"/>
              <a:ext cx="0" cy="62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20" name="Line 112"/>
            <p:cNvSpPr>
              <a:spLocks noChangeShapeType="1"/>
            </p:cNvSpPr>
            <p:nvPr/>
          </p:nvSpPr>
          <p:spPr bwMode="auto">
            <a:xfrm flipH="1">
              <a:off x="528" y="2400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21" name="Line 113"/>
            <p:cNvSpPr>
              <a:spLocks noChangeShapeType="1"/>
            </p:cNvSpPr>
            <p:nvPr/>
          </p:nvSpPr>
          <p:spPr bwMode="auto">
            <a:xfrm>
              <a:off x="528" y="1680"/>
              <a:ext cx="0" cy="72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4" name="Group 114"/>
          <p:cNvGrpSpPr>
            <a:grpSpLocks/>
          </p:cNvGrpSpPr>
          <p:nvPr/>
        </p:nvGrpSpPr>
        <p:grpSpPr bwMode="auto">
          <a:xfrm>
            <a:off x="1284288" y="3962400"/>
            <a:ext cx="4343400" cy="1219200"/>
            <a:chOff x="672" y="2784"/>
            <a:chExt cx="2736" cy="768"/>
          </a:xfrm>
        </p:grpSpPr>
        <p:sp>
          <p:nvSpPr>
            <p:cNvPr id="324723" name="Line 115"/>
            <p:cNvSpPr>
              <a:spLocks noChangeShapeType="1"/>
            </p:cNvSpPr>
            <p:nvPr/>
          </p:nvSpPr>
          <p:spPr bwMode="auto">
            <a:xfrm>
              <a:off x="672" y="3504"/>
              <a:ext cx="26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24" name="Line 116"/>
            <p:cNvSpPr>
              <a:spLocks noChangeShapeType="1"/>
            </p:cNvSpPr>
            <p:nvPr/>
          </p:nvSpPr>
          <p:spPr bwMode="auto">
            <a:xfrm flipV="1">
              <a:off x="864" y="2784"/>
              <a:ext cx="0" cy="7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25" name="Line 117"/>
            <p:cNvSpPr>
              <a:spLocks noChangeShapeType="1"/>
            </p:cNvSpPr>
            <p:nvPr/>
          </p:nvSpPr>
          <p:spPr bwMode="auto">
            <a:xfrm>
              <a:off x="864" y="2784"/>
              <a:ext cx="19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26" name="Line 118"/>
            <p:cNvSpPr>
              <a:spLocks noChangeShapeType="1"/>
            </p:cNvSpPr>
            <p:nvPr/>
          </p:nvSpPr>
          <p:spPr bwMode="auto">
            <a:xfrm flipV="1">
              <a:off x="3312" y="2784"/>
              <a:ext cx="0" cy="7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27" name="Line 119"/>
            <p:cNvSpPr>
              <a:spLocks noChangeShapeType="1"/>
            </p:cNvSpPr>
            <p:nvPr/>
          </p:nvSpPr>
          <p:spPr bwMode="auto">
            <a:xfrm>
              <a:off x="3312" y="2784"/>
              <a:ext cx="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28" name="Oval 120"/>
            <p:cNvSpPr>
              <a:spLocks noChangeArrowheads="1"/>
            </p:cNvSpPr>
            <p:nvPr/>
          </p:nvSpPr>
          <p:spPr bwMode="auto">
            <a:xfrm>
              <a:off x="816" y="3456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5" name="Group 121"/>
          <p:cNvGrpSpPr>
            <a:grpSpLocks/>
          </p:cNvGrpSpPr>
          <p:nvPr/>
        </p:nvGrpSpPr>
        <p:grpSpPr bwMode="auto">
          <a:xfrm>
            <a:off x="1284288" y="4267200"/>
            <a:ext cx="4343400" cy="1219200"/>
            <a:chOff x="672" y="2976"/>
            <a:chExt cx="2736" cy="768"/>
          </a:xfrm>
        </p:grpSpPr>
        <p:sp>
          <p:nvSpPr>
            <p:cNvPr id="324730" name="Line 122"/>
            <p:cNvSpPr>
              <a:spLocks noChangeShapeType="1"/>
            </p:cNvSpPr>
            <p:nvPr/>
          </p:nvSpPr>
          <p:spPr bwMode="auto">
            <a:xfrm>
              <a:off x="672" y="3696"/>
              <a:ext cx="27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31" name="Line 123"/>
            <p:cNvSpPr>
              <a:spLocks noChangeShapeType="1"/>
            </p:cNvSpPr>
            <p:nvPr/>
          </p:nvSpPr>
          <p:spPr bwMode="auto">
            <a:xfrm flipV="1">
              <a:off x="960" y="2976"/>
              <a:ext cx="0" cy="7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32" name="Line 124"/>
            <p:cNvSpPr>
              <a:spLocks noChangeShapeType="1"/>
            </p:cNvSpPr>
            <p:nvPr/>
          </p:nvSpPr>
          <p:spPr bwMode="auto">
            <a:xfrm>
              <a:off x="960" y="2976"/>
              <a:ext cx="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33" name="Line 125"/>
            <p:cNvSpPr>
              <a:spLocks noChangeShapeType="1"/>
            </p:cNvSpPr>
            <p:nvPr/>
          </p:nvSpPr>
          <p:spPr bwMode="auto">
            <a:xfrm>
              <a:off x="3408" y="2976"/>
              <a:ext cx="0" cy="7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34" name="Oval 126"/>
            <p:cNvSpPr>
              <a:spLocks noChangeArrowheads="1"/>
            </p:cNvSpPr>
            <p:nvPr/>
          </p:nvSpPr>
          <p:spPr bwMode="auto">
            <a:xfrm>
              <a:off x="912" y="3648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6" name="Group 127"/>
          <p:cNvGrpSpPr>
            <a:grpSpLocks/>
          </p:cNvGrpSpPr>
          <p:nvPr/>
        </p:nvGrpSpPr>
        <p:grpSpPr bwMode="auto">
          <a:xfrm>
            <a:off x="3341688" y="4724400"/>
            <a:ext cx="5638800" cy="1143000"/>
            <a:chOff x="1968" y="3264"/>
            <a:chExt cx="3552" cy="720"/>
          </a:xfrm>
        </p:grpSpPr>
        <p:sp>
          <p:nvSpPr>
            <p:cNvPr id="324736" name="Line 128"/>
            <p:cNvSpPr>
              <a:spLocks noChangeShapeType="1"/>
            </p:cNvSpPr>
            <p:nvPr/>
          </p:nvSpPr>
          <p:spPr bwMode="auto">
            <a:xfrm>
              <a:off x="1968" y="326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37" name="Line 129"/>
            <p:cNvSpPr>
              <a:spLocks noChangeShapeType="1"/>
            </p:cNvSpPr>
            <p:nvPr/>
          </p:nvSpPr>
          <p:spPr bwMode="auto">
            <a:xfrm>
              <a:off x="2832" y="326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38" name="Line 130"/>
            <p:cNvSpPr>
              <a:spLocks noChangeShapeType="1"/>
            </p:cNvSpPr>
            <p:nvPr/>
          </p:nvSpPr>
          <p:spPr bwMode="auto">
            <a:xfrm>
              <a:off x="4320" y="326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39" name="Line 131"/>
            <p:cNvSpPr>
              <a:spLocks noChangeShapeType="1"/>
            </p:cNvSpPr>
            <p:nvPr/>
          </p:nvSpPr>
          <p:spPr bwMode="auto">
            <a:xfrm>
              <a:off x="5184" y="326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40" name="Line 132"/>
            <p:cNvSpPr>
              <a:spLocks noChangeShapeType="1"/>
            </p:cNvSpPr>
            <p:nvPr/>
          </p:nvSpPr>
          <p:spPr bwMode="auto">
            <a:xfrm>
              <a:off x="1968" y="3984"/>
              <a:ext cx="35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7" name="Group 133"/>
          <p:cNvGrpSpPr>
            <a:grpSpLocks/>
          </p:cNvGrpSpPr>
          <p:nvPr/>
        </p:nvGrpSpPr>
        <p:grpSpPr bwMode="auto">
          <a:xfrm>
            <a:off x="2808288" y="1600200"/>
            <a:ext cx="5943600" cy="1828800"/>
            <a:chOff x="1632" y="1296"/>
            <a:chExt cx="3744" cy="1152"/>
          </a:xfrm>
        </p:grpSpPr>
        <p:sp>
          <p:nvSpPr>
            <p:cNvPr id="324742" name="Line 134"/>
            <p:cNvSpPr>
              <a:spLocks noChangeShapeType="1"/>
            </p:cNvSpPr>
            <p:nvPr/>
          </p:nvSpPr>
          <p:spPr bwMode="auto">
            <a:xfrm>
              <a:off x="1632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43" name="Line 135"/>
            <p:cNvSpPr>
              <a:spLocks noChangeShapeType="1"/>
            </p:cNvSpPr>
            <p:nvPr/>
          </p:nvSpPr>
          <p:spPr bwMode="auto">
            <a:xfrm>
              <a:off x="2112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44" name="Line 136"/>
            <p:cNvSpPr>
              <a:spLocks noChangeShapeType="1"/>
            </p:cNvSpPr>
            <p:nvPr/>
          </p:nvSpPr>
          <p:spPr bwMode="auto">
            <a:xfrm>
              <a:off x="2544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45" name="Line 137"/>
            <p:cNvSpPr>
              <a:spLocks noChangeShapeType="1"/>
            </p:cNvSpPr>
            <p:nvPr/>
          </p:nvSpPr>
          <p:spPr bwMode="auto">
            <a:xfrm>
              <a:off x="3024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46" name="Line 138"/>
            <p:cNvSpPr>
              <a:spLocks noChangeShapeType="1"/>
            </p:cNvSpPr>
            <p:nvPr/>
          </p:nvSpPr>
          <p:spPr bwMode="auto">
            <a:xfrm>
              <a:off x="3984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47" name="Line 139"/>
            <p:cNvSpPr>
              <a:spLocks noChangeShapeType="1"/>
            </p:cNvSpPr>
            <p:nvPr/>
          </p:nvSpPr>
          <p:spPr bwMode="auto">
            <a:xfrm>
              <a:off x="4464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48" name="Line 140"/>
            <p:cNvSpPr>
              <a:spLocks noChangeShapeType="1"/>
            </p:cNvSpPr>
            <p:nvPr/>
          </p:nvSpPr>
          <p:spPr bwMode="auto">
            <a:xfrm>
              <a:off x="4896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49" name="Line 141"/>
            <p:cNvSpPr>
              <a:spLocks noChangeShapeType="1"/>
            </p:cNvSpPr>
            <p:nvPr/>
          </p:nvSpPr>
          <p:spPr bwMode="auto">
            <a:xfrm>
              <a:off x="5376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24750" name="Text Box 142"/>
          <p:cNvSpPr txBox="1">
            <a:spLocks noChangeArrowheads="1"/>
          </p:cNvSpPr>
          <p:nvPr/>
        </p:nvSpPr>
        <p:spPr bwMode="auto">
          <a:xfrm>
            <a:off x="503237" y="5853113"/>
            <a:ext cx="8061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高两位控制端经译码后分别控制数据选择器的使能端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E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</a:t>
            </a:r>
          </a:p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以实现扩展。此处的输出级是三态门，因此可以“线与”。</a:t>
            </a:r>
          </a:p>
        </p:txBody>
      </p:sp>
    </p:spTree>
    <p:extLst>
      <p:ext uri="{BB962C8B-B14F-4D97-AF65-F5344CB8AC3E}">
        <p14:creationId xmlns:p14="http://schemas.microsoft.com/office/powerpoint/2010/main" val="1628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750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3.3.3  </a:t>
            </a:r>
            <a:r>
              <a:rPr lang="zh-CN" altLang="en-US" sz="3600"/>
              <a:t>数据选择器</a:t>
            </a:r>
            <a:r>
              <a:rPr lang="en-US" altLang="zh-CN" sz="3600"/>
              <a:t>(6)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279-28BD-4F4E-961C-BD3C2E509099}" type="slidenum">
              <a:rPr lang="en-US" altLang="zh-CN">
                <a:latin typeface="+mn-ea"/>
                <a:ea typeface="+mn-ea"/>
              </a:rPr>
              <a:pPr/>
              <a:t>84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25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>
                <a:latin typeface="+mn-ea"/>
              </a:rPr>
              <a:t>同学们想一想，还有没有其它扩展方法？</a:t>
            </a:r>
          </a:p>
        </p:txBody>
      </p:sp>
      <p:sp>
        <p:nvSpPr>
          <p:cNvPr id="3" name="矩形 2"/>
          <p:cNvSpPr/>
          <p:nvPr/>
        </p:nvSpPr>
        <p:spPr>
          <a:xfrm>
            <a:off x="3275856" y="2060848"/>
            <a:ext cx="317648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zh-CN" altLang="en-US" sz="287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9691087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(7)</a:t>
            </a:r>
          </a:p>
        </p:txBody>
      </p:sp>
      <p:sp>
        <p:nvSpPr>
          <p:cNvPr id="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3EF4-8B64-4D99-99B2-4461A3DE5981}" type="slidenum">
              <a:rPr lang="en-US" altLang="zh-CN">
                <a:latin typeface="+mn-ea"/>
                <a:ea typeface="+mn-ea"/>
              </a:rPr>
              <a:pPr/>
              <a:t>85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7826" y="1408838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数据选择器用于总线发送控制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76" y="2141538"/>
            <a:ext cx="5722938" cy="1368425"/>
            <a:chOff x="1134" y="1253"/>
            <a:chExt cx="3605" cy="86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18" y="1253"/>
              <a:ext cx="499" cy="726"/>
              <a:chOff x="1610" y="1752"/>
              <a:chExt cx="499" cy="726"/>
            </a:xfrm>
          </p:grpSpPr>
          <p:sp>
            <p:nvSpPr>
              <p:cNvPr id="326662" name="Rectangle 6"/>
              <p:cNvSpPr>
                <a:spLocks noChangeArrowheads="1"/>
              </p:cNvSpPr>
              <p:nvPr/>
            </p:nvSpPr>
            <p:spPr bwMode="auto">
              <a:xfrm>
                <a:off x="1746" y="2024"/>
                <a:ext cx="363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63" name="Oval 7"/>
              <p:cNvSpPr>
                <a:spLocks noChangeArrowheads="1"/>
              </p:cNvSpPr>
              <p:nvPr/>
            </p:nvSpPr>
            <p:spPr bwMode="auto">
              <a:xfrm>
                <a:off x="1882" y="1933"/>
                <a:ext cx="91" cy="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64" name="Line 8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65" name="Line 9"/>
              <p:cNvSpPr>
                <a:spLocks noChangeShapeType="1"/>
              </p:cNvSpPr>
              <p:nvPr/>
            </p:nvSpPr>
            <p:spPr bwMode="auto">
              <a:xfrm flipH="1">
                <a:off x="1610" y="211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66" name="Line 10"/>
              <p:cNvSpPr>
                <a:spLocks noChangeShapeType="1"/>
              </p:cNvSpPr>
              <p:nvPr/>
            </p:nvSpPr>
            <p:spPr bwMode="auto">
              <a:xfrm>
                <a:off x="1927" y="2205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67" name="Line 11"/>
              <p:cNvSpPr>
                <a:spLocks noChangeShapeType="1"/>
              </p:cNvSpPr>
              <p:nvPr/>
            </p:nvSpPr>
            <p:spPr bwMode="auto">
              <a:xfrm>
                <a:off x="1610" y="2115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2698" y="1253"/>
              <a:ext cx="499" cy="726"/>
              <a:chOff x="1610" y="1752"/>
              <a:chExt cx="499" cy="726"/>
            </a:xfrm>
          </p:grpSpPr>
          <p:sp>
            <p:nvSpPr>
              <p:cNvPr id="326669" name="Rectangle 13"/>
              <p:cNvSpPr>
                <a:spLocks noChangeArrowheads="1"/>
              </p:cNvSpPr>
              <p:nvPr/>
            </p:nvSpPr>
            <p:spPr bwMode="auto">
              <a:xfrm>
                <a:off x="1746" y="2024"/>
                <a:ext cx="363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70" name="Oval 14"/>
              <p:cNvSpPr>
                <a:spLocks noChangeArrowheads="1"/>
              </p:cNvSpPr>
              <p:nvPr/>
            </p:nvSpPr>
            <p:spPr bwMode="auto">
              <a:xfrm>
                <a:off x="1882" y="1933"/>
                <a:ext cx="91" cy="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71" name="Line 15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72" name="Line 16"/>
              <p:cNvSpPr>
                <a:spLocks noChangeShapeType="1"/>
              </p:cNvSpPr>
              <p:nvPr/>
            </p:nvSpPr>
            <p:spPr bwMode="auto">
              <a:xfrm flipH="1">
                <a:off x="1610" y="211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73" name="Line 17"/>
              <p:cNvSpPr>
                <a:spLocks noChangeShapeType="1"/>
              </p:cNvSpPr>
              <p:nvPr/>
            </p:nvSpPr>
            <p:spPr bwMode="auto">
              <a:xfrm>
                <a:off x="1927" y="2205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74" name="Line 18"/>
              <p:cNvSpPr>
                <a:spLocks noChangeShapeType="1"/>
              </p:cNvSpPr>
              <p:nvPr/>
            </p:nvSpPr>
            <p:spPr bwMode="auto">
              <a:xfrm>
                <a:off x="1610" y="2115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3832" y="1253"/>
              <a:ext cx="499" cy="726"/>
              <a:chOff x="1610" y="1752"/>
              <a:chExt cx="499" cy="726"/>
            </a:xfrm>
          </p:grpSpPr>
          <p:sp>
            <p:nvSpPr>
              <p:cNvPr id="326676" name="Rectangle 20"/>
              <p:cNvSpPr>
                <a:spLocks noChangeArrowheads="1"/>
              </p:cNvSpPr>
              <p:nvPr/>
            </p:nvSpPr>
            <p:spPr bwMode="auto">
              <a:xfrm>
                <a:off x="1746" y="2024"/>
                <a:ext cx="363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77" name="Oval 21"/>
              <p:cNvSpPr>
                <a:spLocks noChangeArrowheads="1"/>
              </p:cNvSpPr>
              <p:nvPr/>
            </p:nvSpPr>
            <p:spPr bwMode="auto">
              <a:xfrm>
                <a:off x="1882" y="1933"/>
                <a:ext cx="91" cy="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78" name="Line 22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79" name="Line 23"/>
              <p:cNvSpPr>
                <a:spLocks noChangeShapeType="1"/>
              </p:cNvSpPr>
              <p:nvPr/>
            </p:nvSpPr>
            <p:spPr bwMode="auto">
              <a:xfrm flipH="1">
                <a:off x="1610" y="211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80" name="Line 24"/>
              <p:cNvSpPr>
                <a:spLocks noChangeShapeType="1"/>
              </p:cNvSpPr>
              <p:nvPr/>
            </p:nvSpPr>
            <p:spPr bwMode="auto">
              <a:xfrm>
                <a:off x="1927" y="2205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81" name="Line 25"/>
              <p:cNvSpPr>
                <a:spLocks noChangeShapeType="1"/>
              </p:cNvSpPr>
              <p:nvPr/>
            </p:nvSpPr>
            <p:spPr bwMode="auto">
              <a:xfrm>
                <a:off x="1610" y="2115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1337" y="1253"/>
              <a:ext cx="499" cy="726"/>
              <a:chOff x="1610" y="1752"/>
              <a:chExt cx="499" cy="726"/>
            </a:xfrm>
          </p:grpSpPr>
          <p:sp>
            <p:nvSpPr>
              <p:cNvPr id="326683" name="Rectangle 27"/>
              <p:cNvSpPr>
                <a:spLocks noChangeArrowheads="1"/>
              </p:cNvSpPr>
              <p:nvPr/>
            </p:nvSpPr>
            <p:spPr bwMode="auto">
              <a:xfrm>
                <a:off x="1746" y="2024"/>
                <a:ext cx="363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84" name="Oval 28"/>
              <p:cNvSpPr>
                <a:spLocks noChangeArrowheads="1"/>
              </p:cNvSpPr>
              <p:nvPr/>
            </p:nvSpPr>
            <p:spPr bwMode="auto">
              <a:xfrm>
                <a:off x="1882" y="1933"/>
                <a:ext cx="91" cy="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85" name="Line 29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86" name="Line 30"/>
              <p:cNvSpPr>
                <a:spLocks noChangeShapeType="1"/>
              </p:cNvSpPr>
              <p:nvPr/>
            </p:nvSpPr>
            <p:spPr bwMode="auto">
              <a:xfrm flipH="1">
                <a:off x="1610" y="211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87" name="Line 31"/>
              <p:cNvSpPr>
                <a:spLocks noChangeShapeType="1"/>
              </p:cNvSpPr>
              <p:nvPr/>
            </p:nvSpPr>
            <p:spPr bwMode="auto">
              <a:xfrm>
                <a:off x="1927" y="2205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88" name="Line 32"/>
              <p:cNvSpPr>
                <a:spLocks noChangeShapeType="1"/>
              </p:cNvSpPr>
              <p:nvPr/>
            </p:nvSpPr>
            <p:spPr bwMode="auto">
              <a:xfrm>
                <a:off x="1610" y="2115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326689" name="Line 33"/>
            <p:cNvSpPr>
              <a:spLocks noChangeShapeType="1"/>
            </p:cNvSpPr>
            <p:nvPr/>
          </p:nvSpPr>
          <p:spPr bwMode="auto">
            <a:xfrm>
              <a:off x="1201" y="1253"/>
              <a:ext cx="35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6690" name="Text Box 34"/>
            <p:cNvSpPr txBox="1">
              <a:spLocks noChangeArrowheads="1"/>
            </p:cNvSpPr>
            <p:nvPr/>
          </p:nvSpPr>
          <p:spPr bwMode="auto">
            <a:xfrm>
              <a:off x="1655" y="1752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326691" name="Text Box 35"/>
            <p:cNvSpPr txBox="1">
              <a:spLocks noChangeArrowheads="1"/>
            </p:cNvSpPr>
            <p:nvPr/>
          </p:nvSpPr>
          <p:spPr bwMode="auto">
            <a:xfrm>
              <a:off x="2335" y="1752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326692" name="Text Box 36"/>
            <p:cNvSpPr txBox="1">
              <a:spLocks noChangeArrowheads="1"/>
            </p:cNvSpPr>
            <p:nvPr/>
          </p:nvSpPr>
          <p:spPr bwMode="auto">
            <a:xfrm>
              <a:off x="3016" y="1752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C</a:t>
              </a:r>
            </a:p>
          </p:txBody>
        </p:sp>
        <p:graphicFrame>
          <p:nvGraphicFramePr>
            <p:cNvPr id="326693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8780703"/>
                </p:ext>
              </p:extLst>
            </p:nvPr>
          </p:nvGraphicFramePr>
          <p:xfrm>
            <a:off x="1134" y="1973"/>
            <a:ext cx="525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405" name="公式" r:id="rId3" imgW="685800" imgH="177480" progId="Equation.3">
                    <p:embed/>
                  </p:oleObj>
                </mc:Choice>
                <mc:Fallback>
                  <p:oleObj name="公式" r:id="rId3" imgW="685800" imgH="1774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1973"/>
                          <a:ext cx="525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6694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1000990"/>
                </p:ext>
              </p:extLst>
            </p:nvPr>
          </p:nvGraphicFramePr>
          <p:xfrm>
            <a:off x="1807" y="1973"/>
            <a:ext cx="533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406" name="公式" r:id="rId5" imgW="698400" imgH="177480" progId="Equation.3">
                    <p:embed/>
                  </p:oleObj>
                </mc:Choice>
                <mc:Fallback>
                  <p:oleObj name="公式" r:id="rId5" imgW="69840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7" y="1973"/>
                          <a:ext cx="533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6695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1705525"/>
                </p:ext>
              </p:extLst>
            </p:nvPr>
          </p:nvGraphicFramePr>
          <p:xfrm>
            <a:off x="2487" y="1979"/>
            <a:ext cx="533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407" name="公式" r:id="rId7" imgW="698400" imgH="177480" progId="Equation.3">
                    <p:embed/>
                  </p:oleObj>
                </mc:Choice>
                <mc:Fallback>
                  <p:oleObj name="公式" r:id="rId7" imgW="69840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" y="1979"/>
                          <a:ext cx="533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6696" name="Line 40"/>
            <p:cNvSpPr>
              <a:spLocks noChangeShapeType="1"/>
            </p:cNvSpPr>
            <p:nvPr/>
          </p:nvSpPr>
          <p:spPr bwMode="auto">
            <a:xfrm>
              <a:off x="3288" y="1661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26697" name="AutoShape 41"/>
          <p:cNvSpPr>
            <a:spLocks noChangeArrowheads="1"/>
          </p:cNvSpPr>
          <p:nvPr/>
        </p:nvSpPr>
        <p:spPr bwMode="auto">
          <a:xfrm>
            <a:off x="4421188" y="3797300"/>
            <a:ext cx="649287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828800" y="4419601"/>
            <a:ext cx="5905500" cy="2262188"/>
            <a:chOff x="1156" y="2840"/>
            <a:chExt cx="3720" cy="1425"/>
          </a:xfrm>
        </p:grpSpPr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1156" y="2840"/>
              <a:ext cx="3720" cy="1425"/>
              <a:chOff x="1156" y="2840"/>
              <a:chExt cx="3720" cy="1425"/>
            </a:xfrm>
          </p:grpSpPr>
          <p:sp>
            <p:nvSpPr>
              <p:cNvPr id="326700" name="Line 44"/>
              <p:cNvSpPr>
                <a:spLocks noChangeShapeType="1"/>
              </p:cNvSpPr>
              <p:nvPr/>
            </p:nvSpPr>
            <p:spPr bwMode="auto">
              <a:xfrm>
                <a:off x="1247" y="2840"/>
                <a:ext cx="3629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1" name="Rectangle 45"/>
              <p:cNvSpPr>
                <a:spLocks noChangeArrowheads="1"/>
              </p:cNvSpPr>
              <p:nvPr/>
            </p:nvSpPr>
            <p:spPr bwMode="auto">
              <a:xfrm>
                <a:off x="1429" y="3249"/>
                <a:ext cx="1224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2" name="Line 46"/>
              <p:cNvSpPr>
                <a:spLocks noChangeShapeType="1"/>
              </p:cNvSpPr>
              <p:nvPr/>
            </p:nvSpPr>
            <p:spPr bwMode="auto">
              <a:xfrm flipH="1">
                <a:off x="1156" y="3339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3" name="Line 47"/>
              <p:cNvSpPr>
                <a:spLocks noChangeShapeType="1"/>
              </p:cNvSpPr>
              <p:nvPr/>
            </p:nvSpPr>
            <p:spPr bwMode="auto">
              <a:xfrm flipH="1">
                <a:off x="1156" y="3521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4" name="Line 48"/>
              <p:cNvSpPr>
                <a:spLocks noChangeShapeType="1"/>
              </p:cNvSpPr>
              <p:nvPr/>
            </p:nvSpPr>
            <p:spPr bwMode="auto">
              <a:xfrm flipH="1">
                <a:off x="1156" y="370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5" name="Line 49"/>
              <p:cNvSpPr>
                <a:spLocks noChangeShapeType="1"/>
              </p:cNvSpPr>
              <p:nvPr/>
            </p:nvSpPr>
            <p:spPr bwMode="auto">
              <a:xfrm>
                <a:off x="1565" y="379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6" name="Line 50"/>
              <p:cNvSpPr>
                <a:spLocks noChangeShapeType="1"/>
              </p:cNvSpPr>
              <p:nvPr/>
            </p:nvSpPr>
            <p:spPr bwMode="auto">
              <a:xfrm>
                <a:off x="1701" y="379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7" name="Line 51"/>
              <p:cNvSpPr>
                <a:spLocks noChangeShapeType="1"/>
              </p:cNvSpPr>
              <p:nvPr/>
            </p:nvSpPr>
            <p:spPr bwMode="auto">
              <a:xfrm>
                <a:off x="1837" y="379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8" name="Line 52"/>
              <p:cNvSpPr>
                <a:spLocks noChangeShapeType="1"/>
              </p:cNvSpPr>
              <p:nvPr/>
            </p:nvSpPr>
            <p:spPr bwMode="auto">
              <a:xfrm>
                <a:off x="1973" y="379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9" name="Line 53"/>
              <p:cNvSpPr>
                <a:spLocks noChangeShapeType="1"/>
              </p:cNvSpPr>
              <p:nvPr/>
            </p:nvSpPr>
            <p:spPr bwMode="auto">
              <a:xfrm>
                <a:off x="2109" y="379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10" name="Line 54"/>
              <p:cNvSpPr>
                <a:spLocks noChangeShapeType="1"/>
              </p:cNvSpPr>
              <p:nvPr/>
            </p:nvSpPr>
            <p:spPr bwMode="auto">
              <a:xfrm>
                <a:off x="2245" y="379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11" name="Line 55"/>
              <p:cNvSpPr>
                <a:spLocks noChangeShapeType="1"/>
              </p:cNvSpPr>
              <p:nvPr/>
            </p:nvSpPr>
            <p:spPr bwMode="auto">
              <a:xfrm>
                <a:off x="2381" y="379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12" name="Line 56"/>
              <p:cNvSpPr>
                <a:spLocks noChangeShapeType="1"/>
              </p:cNvSpPr>
              <p:nvPr/>
            </p:nvSpPr>
            <p:spPr bwMode="auto">
              <a:xfrm>
                <a:off x="2517" y="379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13" name="Rectangle 57"/>
              <p:cNvSpPr>
                <a:spLocks noChangeArrowheads="1"/>
              </p:cNvSpPr>
              <p:nvPr/>
            </p:nvSpPr>
            <p:spPr bwMode="auto">
              <a:xfrm>
                <a:off x="1429" y="3183"/>
                <a:ext cx="3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华文新魏" pitchFamily="2" charset="-122"/>
                    <a:ea typeface="华文新魏" pitchFamily="2" charset="-122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华文新魏" pitchFamily="2" charset="-122"/>
                    <a:ea typeface="华文新魏" pitchFamily="2" charset="-122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华文新魏" pitchFamily="2" charset="-122"/>
                    <a:ea typeface="华文新魏" pitchFamily="2" charset="-122"/>
                  </a:rPr>
                  <a:t> </a:t>
                </a:r>
              </a:p>
            </p:txBody>
          </p:sp>
          <p:sp>
            <p:nvSpPr>
              <p:cNvPr id="326714" name="Rectangle 58"/>
              <p:cNvSpPr>
                <a:spLocks noChangeArrowheads="1"/>
              </p:cNvSpPr>
              <p:nvPr/>
            </p:nvSpPr>
            <p:spPr bwMode="auto">
              <a:xfrm>
                <a:off x="1429" y="3319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华文新魏" pitchFamily="2" charset="-122"/>
                    <a:ea typeface="华文新魏" pitchFamily="2" charset="-122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华文新魏" pitchFamily="2" charset="-122"/>
                    <a:ea typeface="华文新魏" pitchFamily="2" charset="-122"/>
                    <a:cs typeface="Times New Roman" pitchFamily="18" charset="0"/>
                  </a:rPr>
                  <a:t>1</a:t>
                </a:r>
                <a:r>
                  <a:rPr lang="en-US" altLang="zh-CN">
                    <a:latin typeface="华文新魏" pitchFamily="2" charset="-122"/>
                    <a:ea typeface="华文新魏" pitchFamily="2" charset="-122"/>
                  </a:rPr>
                  <a:t> </a:t>
                </a:r>
              </a:p>
            </p:txBody>
          </p:sp>
          <p:sp>
            <p:nvSpPr>
              <p:cNvPr id="326715" name="Rectangle 59"/>
              <p:cNvSpPr>
                <a:spLocks noChangeArrowheads="1"/>
              </p:cNvSpPr>
              <p:nvPr/>
            </p:nvSpPr>
            <p:spPr bwMode="auto">
              <a:xfrm>
                <a:off x="1429" y="3501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华文新魏" pitchFamily="2" charset="-122"/>
                    <a:ea typeface="华文新魏" pitchFamily="2" charset="-122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华文新魏" pitchFamily="2" charset="-122"/>
                    <a:ea typeface="华文新魏" pitchFamily="2" charset="-122"/>
                    <a:cs typeface="Times New Roman" pitchFamily="18" charset="0"/>
                  </a:rPr>
                  <a:t>2</a:t>
                </a:r>
                <a:r>
                  <a:rPr lang="en-US" altLang="zh-CN">
                    <a:latin typeface="华文新魏" pitchFamily="2" charset="-122"/>
                    <a:ea typeface="华文新魏" pitchFamily="2" charset="-122"/>
                  </a:rPr>
                  <a:t> </a:t>
                </a:r>
              </a:p>
            </p:txBody>
          </p:sp>
          <p:sp>
            <p:nvSpPr>
              <p:cNvPr id="326716" name="Text Box 60"/>
              <p:cNvSpPr txBox="1">
                <a:spLocks noChangeArrowheads="1"/>
              </p:cNvSpPr>
              <p:nvPr/>
            </p:nvSpPr>
            <p:spPr bwMode="auto">
              <a:xfrm>
                <a:off x="1474" y="3974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华文新魏" pitchFamily="2" charset="-122"/>
                    <a:ea typeface="华文新魏" pitchFamily="2" charset="-122"/>
                  </a:rPr>
                  <a:t>A</a:t>
                </a:r>
              </a:p>
            </p:txBody>
          </p:sp>
          <p:sp>
            <p:nvSpPr>
              <p:cNvPr id="326717" name="Text Box 61"/>
              <p:cNvSpPr txBox="1">
                <a:spLocks noChangeArrowheads="1"/>
              </p:cNvSpPr>
              <p:nvPr/>
            </p:nvSpPr>
            <p:spPr bwMode="auto">
              <a:xfrm>
                <a:off x="1610" y="3974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华文新魏" pitchFamily="2" charset="-122"/>
                    <a:ea typeface="华文新魏" pitchFamily="2" charset="-122"/>
                  </a:rPr>
                  <a:t>B</a:t>
                </a:r>
              </a:p>
            </p:txBody>
          </p:sp>
          <p:sp>
            <p:nvSpPr>
              <p:cNvPr id="326718" name="Text Box 62"/>
              <p:cNvSpPr txBox="1">
                <a:spLocks noChangeArrowheads="1"/>
              </p:cNvSpPr>
              <p:nvPr/>
            </p:nvSpPr>
            <p:spPr bwMode="auto">
              <a:xfrm>
                <a:off x="1746" y="3974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华文新魏" pitchFamily="2" charset="-122"/>
                    <a:ea typeface="华文新魏" pitchFamily="2" charset="-122"/>
                  </a:rPr>
                  <a:t>C</a:t>
                </a:r>
              </a:p>
            </p:txBody>
          </p:sp>
          <p:sp>
            <p:nvSpPr>
              <p:cNvPr id="326719" name="Text Box 63"/>
              <p:cNvSpPr txBox="1">
                <a:spLocks noChangeArrowheads="1"/>
              </p:cNvSpPr>
              <p:nvPr/>
            </p:nvSpPr>
            <p:spPr bwMode="auto">
              <a:xfrm>
                <a:off x="2427" y="3974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华文新魏" pitchFamily="2" charset="-122"/>
                    <a:ea typeface="华文新魏" pitchFamily="2" charset="-122"/>
                  </a:rPr>
                  <a:t>H</a:t>
                </a:r>
              </a:p>
            </p:txBody>
          </p:sp>
          <p:sp>
            <p:nvSpPr>
              <p:cNvPr id="326720" name="Line 64"/>
              <p:cNvSpPr>
                <a:spLocks noChangeShapeType="1"/>
              </p:cNvSpPr>
              <p:nvPr/>
            </p:nvSpPr>
            <p:spPr bwMode="auto">
              <a:xfrm flipV="1">
                <a:off x="2018" y="2840"/>
                <a:ext cx="0" cy="4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sp>
          <p:nvSpPr>
            <p:cNvPr id="326721" name="Text Box 65"/>
            <p:cNvSpPr txBox="1">
              <a:spLocks noChangeArrowheads="1"/>
            </p:cNvSpPr>
            <p:nvPr/>
          </p:nvSpPr>
          <p:spPr bwMode="auto">
            <a:xfrm>
              <a:off x="1701" y="3294"/>
              <a:ext cx="106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8</a:t>
              </a: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选</a:t>
              </a: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数据选择器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30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9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(8)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F64E-05E9-4A13-8A3B-24680D379445}" type="slidenum">
              <a:rPr lang="en-US" altLang="zh-CN">
                <a:latin typeface="+mn-ea"/>
                <a:ea typeface="+mn-ea"/>
              </a:rPr>
              <a:pPr/>
              <a:t>86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译码器与数据选择器实现逻辑函数</a:t>
            </a:r>
          </a:p>
          <a:p>
            <a:pPr lvl="1"/>
            <a:r>
              <a:rPr lang="zh-CN" altLang="en-US" b="1" dirty="0">
                <a:solidFill>
                  <a:srgbClr val="CC00FF"/>
                </a:solidFill>
                <a:latin typeface="+mn-ea"/>
              </a:rPr>
              <a:t>译码器：</a:t>
            </a:r>
            <a:r>
              <a:rPr lang="zh-CN" altLang="en-US" b="1" dirty="0">
                <a:latin typeface="+mn-ea"/>
              </a:rPr>
              <a:t>可以看成是</a:t>
            </a:r>
            <a:r>
              <a:rPr lang="en-US" altLang="zh-CN" b="1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个输入变量组成的</a:t>
            </a:r>
            <a:r>
              <a:rPr lang="en-US" altLang="zh-CN" b="1" dirty="0">
                <a:latin typeface="+mn-ea"/>
              </a:rPr>
              <a:t>2</a:t>
            </a:r>
            <a:r>
              <a:rPr lang="en-US" altLang="zh-CN" b="1" baseline="30000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个最小项。</a:t>
            </a:r>
          </a:p>
          <a:p>
            <a:pPr lvl="1"/>
            <a:r>
              <a:rPr lang="zh-CN" altLang="en-US" b="1" dirty="0">
                <a:latin typeface="+mn-ea"/>
              </a:rPr>
              <a:t>如果再加一级与非门，可组成“与非</a:t>
            </a:r>
            <a:r>
              <a:rPr lang="en-US" altLang="zh-CN" b="1" dirty="0">
                <a:latin typeface="+mn-ea"/>
              </a:rPr>
              <a:t>-</a:t>
            </a:r>
            <a:r>
              <a:rPr lang="zh-CN" altLang="en-US" b="1" dirty="0">
                <a:latin typeface="+mn-ea"/>
              </a:rPr>
              <a:t>与非”逻辑，也可表达“与</a:t>
            </a:r>
            <a:r>
              <a:rPr lang="en-US" altLang="zh-CN" b="1" dirty="0">
                <a:latin typeface="+mn-ea"/>
              </a:rPr>
              <a:t>-</a:t>
            </a:r>
            <a:r>
              <a:rPr lang="zh-CN" altLang="en-US" b="1" dirty="0">
                <a:latin typeface="+mn-ea"/>
              </a:rPr>
              <a:t>或”逻辑。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即可用译码器实现“与</a:t>
            </a:r>
            <a:r>
              <a:rPr lang="en-US" altLang="zh-CN" b="1" dirty="0">
                <a:solidFill>
                  <a:srgbClr val="CC00FF"/>
                </a:solidFill>
                <a:latin typeface="+mn-ea"/>
              </a:rPr>
              <a:t>-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或”逻辑函数。</a:t>
            </a:r>
            <a:endParaRPr lang="zh-CN" altLang="en-US" sz="1800" b="1" dirty="0">
              <a:solidFill>
                <a:srgbClr val="CC00FF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如何用译码器实现如下函数：</a:t>
            </a:r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67510"/>
              </p:ext>
            </p:extLst>
          </p:nvPr>
        </p:nvGraphicFramePr>
        <p:xfrm>
          <a:off x="1331640" y="5226397"/>
          <a:ext cx="68675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00" name="公式" r:id="rId3" imgW="2679480" imgH="253800" progId="Equation.3">
                  <p:embed/>
                </p:oleObj>
              </mc:Choice>
              <mc:Fallback>
                <p:oleObj name="公式" r:id="rId3" imgW="26794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226397"/>
                        <a:ext cx="68675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5355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4" name="Rectangle 10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34400" cy="838200"/>
          </a:xfrm>
        </p:spPr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(9)</a:t>
            </a:r>
          </a:p>
        </p:txBody>
      </p:sp>
      <p:sp>
        <p:nvSpPr>
          <p:cNvPr id="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1FB1-54C0-42F3-B408-C9EC3FF872AB}" type="slidenum">
              <a:rPr lang="en-US" altLang="zh-CN">
                <a:latin typeface="+mn-ea"/>
                <a:ea typeface="+mn-ea"/>
              </a:rPr>
              <a:pPr/>
              <a:t>87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328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449215"/>
              </p:ext>
            </p:extLst>
          </p:nvPr>
        </p:nvGraphicFramePr>
        <p:xfrm>
          <a:off x="3298825" y="2070100"/>
          <a:ext cx="13858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08" name="公式" r:id="rId3" imgW="723600" imgH="279360" progId="Equation.3">
                  <p:embed/>
                </p:oleObj>
              </mc:Choice>
              <mc:Fallback>
                <p:oleObj name="公式" r:id="rId3" imgW="72360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2070100"/>
                        <a:ext cx="1385888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153650"/>
              </p:ext>
            </p:extLst>
          </p:nvPr>
        </p:nvGraphicFramePr>
        <p:xfrm>
          <a:off x="3316288" y="2592388"/>
          <a:ext cx="13684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09" name="公式" r:id="rId5" imgW="711000" imgH="279360" progId="Equation.3">
                  <p:embed/>
                </p:oleObj>
              </mc:Choice>
              <mc:Fallback>
                <p:oleObj name="公式" r:id="rId5" imgW="71100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2592388"/>
                        <a:ext cx="136842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455026"/>
              </p:ext>
            </p:extLst>
          </p:nvPr>
        </p:nvGraphicFramePr>
        <p:xfrm>
          <a:off x="3317875" y="3136900"/>
          <a:ext cx="14446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10" name="公式" r:id="rId7" imgW="711000" imgH="279360" progId="Equation.3">
                  <p:embed/>
                </p:oleObj>
              </mc:Choice>
              <mc:Fallback>
                <p:oleObj name="公式" r:id="rId7" imgW="71100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3136900"/>
                        <a:ext cx="14446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93034"/>
              </p:ext>
            </p:extLst>
          </p:nvPr>
        </p:nvGraphicFramePr>
        <p:xfrm>
          <a:off x="3316288" y="3651250"/>
          <a:ext cx="1368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11" name="公式" r:id="rId9" imgW="711000" imgH="279360" progId="Equation.3">
                  <p:embed/>
                </p:oleObj>
              </mc:Choice>
              <mc:Fallback>
                <p:oleObj name="公式" r:id="rId9" imgW="711000" imgH="279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3651250"/>
                        <a:ext cx="13684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411562"/>
              </p:ext>
            </p:extLst>
          </p:nvPr>
        </p:nvGraphicFramePr>
        <p:xfrm>
          <a:off x="3316288" y="4189413"/>
          <a:ext cx="15255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12" name="公式" r:id="rId11" imgW="711000" imgH="279360" progId="Equation.3">
                  <p:embed/>
                </p:oleObj>
              </mc:Choice>
              <mc:Fallback>
                <p:oleObj name="公式" r:id="rId11" imgW="711000" imgH="279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4189413"/>
                        <a:ext cx="1525587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964984"/>
              </p:ext>
            </p:extLst>
          </p:nvPr>
        </p:nvGraphicFramePr>
        <p:xfrm>
          <a:off x="3317875" y="4764088"/>
          <a:ext cx="14446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13" name="公式" r:id="rId13" imgW="711000" imgH="279360" progId="Equation.3">
                  <p:embed/>
                </p:oleObj>
              </mc:Choice>
              <mc:Fallback>
                <p:oleObj name="公式" r:id="rId13" imgW="711000" imgH="2793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4764088"/>
                        <a:ext cx="144462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557632"/>
              </p:ext>
            </p:extLst>
          </p:nvPr>
        </p:nvGraphicFramePr>
        <p:xfrm>
          <a:off x="3327400" y="5334000"/>
          <a:ext cx="14192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14" name="公式" r:id="rId15" imgW="698400" imgH="279360" progId="Equation.3">
                  <p:embed/>
                </p:oleObj>
              </mc:Choice>
              <mc:Fallback>
                <p:oleObj name="公式" r:id="rId15" imgW="698400" imgH="2793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5334000"/>
                        <a:ext cx="14192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433350"/>
              </p:ext>
            </p:extLst>
          </p:nvPr>
        </p:nvGraphicFramePr>
        <p:xfrm>
          <a:off x="3330575" y="5934075"/>
          <a:ext cx="14192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15" name="公式" r:id="rId17" imgW="698400" imgH="253800" progId="Equation.3">
                  <p:embed/>
                </p:oleObj>
              </mc:Choice>
              <mc:Fallback>
                <p:oleObj name="公式" r:id="rId17" imgW="698400" imgH="253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5934075"/>
                        <a:ext cx="1419225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648200" y="3657600"/>
            <a:ext cx="1066800" cy="914400"/>
            <a:chOff x="2928" y="2304"/>
            <a:chExt cx="672" cy="576"/>
          </a:xfrm>
        </p:grpSpPr>
        <p:sp>
          <p:nvSpPr>
            <p:cNvPr id="328716" name="Line 12"/>
            <p:cNvSpPr>
              <a:spLocks noChangeShapeType="1"/>
            </p:cNvSpPr>
            <p:nvPr/>
          </p:nvSpPr>
          <p:spPr bwMode="auto">
            <a:xfrm>
              <a:off x="2928" y="2304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28717" name="Line 13"/>
            <p:cNvSpPr>
              <a:spLocks noChangeShapeType="1"/>
            </p:cNvSpPr>
            <p:nvPr/>
          </p:nvSpPr>
          <p:spPr bwMode="auto">
            <a:xfrm>
              <a:off x="3216" y="2304"/>
              <a:ext cx="0" cy="57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28718" name="Line 14"/>
            <p:cNvSpPr>
              <a:spLocks noChangeShapeType="1"/>
            </p:cNvSpPr>
            <p:nvPr/>
          </p:nvSpPr>
          <p:spPr bwMode="auto">
            <a:xfrm flipV="1">
              <a:off x="3216" y="2880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648200" y="3124200"/>
            <a:ext cx="1066800" cy="1219200"/>
            <a:chOff x="2928" y="1968"/>
            <a:chExt cx="672" cy="768"/>
          </a:xfrm>
          <a:effectLst/>
        </p:grpSpPr>
        <p:sp>
          <p:nvSpPr>
            <p:cNvPr id="328720" name="Line 16"/>
            <p:cNvSpPr>
              <a:spLocks noChangeShapeType="1"/>
            </p:cNvSpPr>
            <p:nvPr/>
          </p:nvSpPr>
          <p:spPr bwMode="auto">
            <a:xfrm>
              <a:off x="2928" y="1968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28721" name="Line 17"/>
            <p:cNvSpPr>
              <a:spLocks noChangeShapeType="1"/>
            </p:cNvSpPr>
            <p:nvPr/>
          </p:nvSpPr>
          <p:spPr bwMode="auto">
            <a:xfrm flipV="1">
              <a:off x="3456" y="2736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28722" name="Line 18"/>
            <p:cNvSpPr>
              <a:spLocks noChangeShapeType="1"/>
            </p:cNvSpPr>
            <p:nvPr/>
          </p:nvSpPr>
          <p:spPr bwMode="auto">
            <a:xfrm flipH="1">
              <a:off x="3456" y="1968"/>
              <a:ext cx="0" cy="76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648200" y="4800600"/>
            <a:ext cx="1066800" cy="1600200"/>
            <a:chOff x="2928" y="3024"/>
            <a:chExt cx="672" cy="1008"/>
          </a:xfrm>
        </p:grpSpPr>
        <p:sp>
          <p:nvSpPr>
            <p:cNvPr id="328724" name="Line 20"/>
            <p:cNvSpPr>
              <a:spLocks noChangeShapeType="1"/>
            </p:cNvSpPr>
            <p:nvPr/>
          </p:nvSpPr>
          <p:spPr bwMode="auto">
            <a:xfrm flipV="1">
              <a:off x="2928" y="4032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28725" name="Line 21"/>
            <p:cNvSpPr>
              <a:spLocks noChangeShapeType="1"/>
            </p:cNvSpPr>
            <p:nvPr/>
          </p:nvSpPr>
          <p:spPr bwMode="auto">
            <a:xfrm flipV="1">
              <a:off x="3456" y="3024"/>
              <a:ext cx="0" cy="100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28726" name="Line 22"/>
            <p:cNvSpPr>
              <a:spLocks noChangeShapeType="1"/>
            </p:cNvSpPr>
            <p:nvPr/>
          </p:nvSpPr>
          <p:spPr bwMode="auto">
            <a:xfrm>
              <a:off x="3456" y="3024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715000" y="4114800"/>
            <a:ext cx="990600" cy="914400"/>
            <a:chOff x="3600" y="2592"/>
            <a:chExt cx="624" cy="576"/>
          </a:xfrm>
        </p:grpSpPr>
        <p:sp>
          <p:nvSpPr>
            <p:cNvPr id="328728" name="Rectangle 24"/>
            <p:cNvSpPr>
              <a:spLocks noChangeArrowheads="1"/>
            </p:cNvSpPr>
            <p:nvPr/>
          </p:nvSpPr>
          <p:spPr bwMode="auto">
            <a:xfrm>
              <a:off x="3600" y="2592"/>
              <a:ext cx="2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29" name="Oval 25"/>
            <p:cNvSpPr>
              <a:spLocks noChangeArrowheads="1"/>
            </p:cNvSpPr>
            <p:nvPr/>
          </p:nvSpPr>
          <p:spPr bwMode="auto">
            <a:xfrm>
              <a:off x="3893" y="2832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30" name="Line 26"/>
            <p:cNvSpPr>
              <a:spLocks noChangeShapeType="1"/>
            </p:cNvSpPr>
            <p:nvPr/>
          </p:nvSpPr>
          <p:spPr bwMode="auto">
            <a:xfrm>
              <a:off x="3995" y="288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31" name="Text Box 27"/>
            <p:cNvSpPr txBox="1">
              <a:spLocks noChangeArrowheads="1"/>
            </p:cNvSpPr>
            <p:nvPr/>
          </p:nvSpPr>
          <p:spPr bwMode="auto">
            <a:xfrm>
              <a:off x="3998" y="259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F</a:t>
              </a:r>
            </a:p>
          </p:txBody>
        </p:sp>
      </p:grpSp>
      <p:graphicFrame>
        <p:nvGraphicFramePr>
          <p:cNvPr id="3287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284773"/>
              </p:ext>
            </p:extLst>
          </p:nvPr>
        </p:nvGraphicFramePr>
        <p:xfrm>
          <a:off x="1138238" y="1371600"/>
          <a:ext cx="68675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16" name="公式" r:id="rId19" imgW="2679480" imgH="253800" progId="Equation.3">
                  <p:embed/>
                </p:oleObj>
              </mc:Choice>
              <mc:Fallback>
                <p:oleObj name="公式" r:id="rId19" imgW="2679480" imgH="253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1371600"/>
                        <a:ext cx="68675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447800" y="2133600"/>
            <a:ext cx="3200400" cy="4495800"/>
            <a:chOff x="912" y="1344"/>
            <a:chExt cx="2016" cy="2832"/>
          </a:xfrm>
        </p:grpSpPr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912" y="1344"/>
              <a:ext cx="1137" cy="2832"/>
              <a:chOff x="912" y="1344"/>
              <a:chExt cx="1137" cy="2832"/>
            </a:xfrm>
          </p:grpSpPr>
          <p:sp>
            <p:nvSpPr>
              <p:cNvPr id="328735" name="Rectangle 31"/>
              <p:cNvSpPr>
                <a:spLocks noChangeArrowheads="1"/>
              </p:cNvSpPr>
              <p:nvPr/>
            </p:nvSpPr>
            <p:spPr bwMode="auto">
              <a:xfrm>
                <a:off x="1230" y="1344"/>
                <a:ext cx="726" cy="28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8736" name="Line 32"/>
              <p:cNvSpPr>
                <a:spLocks noChangeShapeType="1"/>
              </p:cNvSpPr>
              <p:nvPr/>
            </p:nvSpPr>
            <p:spPr bwMode="auto">
              <a:xfrm>
                <a:off x="912" y="2065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8737" name="Line 33"/>
              <p:cNvSpPr>
                <a:spLocks noChangeShapeType="1"/>
              </p:cNvSpPr>
              <p:nvPr/>
            </p:nvSpPr>
            <p:spPr bwMode="auto">
              <a:xfrm>
                <a:off x="912" y="2519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8738" name="Line 34"/>
              <p:cNvSpPr>
                <a:spLocks noChangeShapeType="1"/>
              </p:cNvSpPr>
              <p:nvPr/>
            </p:nvSpPr>
            <p:spPr bwMode="auto">
              <a:xfrm>
                <a:off x="912" y="3018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8739" name="Text Box 35"/>
              <p:cNvSpPr txBox="1">
                <a:spLocks noChangeArrowheads="1"/>
              </p:cNvSpPr>
              <p:nvPr/>
            </p:nvSpPr>
            <p:spPr bwMode="auto">
              <a:xfrm>
                <a:off x="1230" y="1929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328740" name="Text Box 36"/>
              <p:cNvSpPr txBox="1">
                <a:spLocks noChangeArrowheads="1"/>
              </p:cNvSpPr>
              <p:nvPr/>
            </p:nvSpPr>
            <p:spPr bwMode="auto">
              <a:xfrm>
                <a:off x="1230" y="2405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328741" name="Text Box 37"/>
              <p:cNvSpPr txBox="1">
                <a:spLocks noChangeArrowheads="1"/>
              </p:cNvSpPr>
              <p:nvPr/>
            </p:nvSpPr>
            <p:spPr bwMode="auto">
              <a:xfrm>
                <a:off x="1230" y="2859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C</a:t>
                </a:r>
              </a:p>
            </p:txBody>
          </p:sp>
          <p:sp>
            <p:nvSpPr>
              <p:cNvPr id="328742" name="Rectangle 38"/>
              <p:cNvSpPr>
                <a:spLocks noChangeArrowheads="1"/>
              </p:cNvSpPr>
              <p:nvPr/>
            </p:nvSpPr>
            <p:spPr bwMode="auto">
              <a:xfrm>
                <a:off x="1728" y="1803"/>
                <a:ext cx="25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>
                    <a:latin typeface="+mn-ea"/>
                    <a:ea typeface="+mn-ea"/>
                  </a:rPr>
                  <a:t>Y</a:t>
                </a:r>
                <a:r>
                  <a:rPr lang="en-US" altLang="zh-CN" sz="1600" baseline="-25000">
                    <a:latin typeface="+mn-ea"/>
                    <a:ea typeface="+mn-ea"/>
                  </a:rPr>
                  <a:t>1 </a:t>
                </a:r>
              </a:p>
            </p:txBody>
          </p:sp>
          <p:sp>
            <p:nvSpPr>
              <p:cNvPr id="328743" name="Rectangle 39"/>
              <p:cNvSpPr>
                <a:spLocks noChangeArrowheads="1"/>
              </p:cNvSpPr>
              <p:nvPr/>
            </p:nvSpPr>
            <p:spPr bwMode="auto">
              <a:xfrm>
                <a:off x="1728" y="2149"/>
                <a:ext cx="26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>
                    <a:latin typeface="+mn-ea"/>
                    <a:ea typeface="+mn-ea"/>
                  </a:rPr>
                  <a:t>Y</a:t>
                </a:r>
                <a:r>
                  <a:rPr lang="en-US" altLang="zh-CN" sz="1600" baseline="-25000">
                    <a:latin typeface="+mn-ea"/>
                    <a:ea typeface="+mn-ea"/>
                  </a:rPr>
                  <a:t>2</a:t>
                </a:r>
                <a:r>
                  <a:rPr lang="en-US" altLang="zh-CN" sz="1600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8744" name="Rectangle 40"/>
              <p:cNvSpPr>
                <a:spLocks noChangeArrowheads="1"/>
              </p:cNvSpPr>
              <p:nvPr/>
            </p:nvSpPr>
            <p:spPr bwMode="auto">
              <a:xfrm>
                <a:off x="1728" y="3891"/>
                <a:ext cx="26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>
                    <a:latin typeface="+mn-ea"/>
                    <a:ea typeface="+mn-ea"/>
                  </a:rPr>
                  <a:t>Y</a:t>
                </a:r>
                <a:r>
                  <a:rPr lang="en-US" altLang="zh-CN" sz="1600" baseline="-25000">
                    <a:latin typeface="+mn-ea"/>
                    <a:ea typeface="+mn-ea"/>
                  </a:rPr>
                  <a:t>7</a:t>
                </a:r>
                <a:r>
                  <a:rPr lang="en-US" altLang="zh-CN" sz="1600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8745" name="Rectangle 41"/>
              <p:cNvSpPr>
                <a:spLocks noChangeArrowheads="1"/>
              </p:cNvSpPr>
              <p:nvPr/>
            </p:nvSpPr>
            <p:spPr bwMode="auto">
              <a:xfrm>
                <a:off x="1728" y="1439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 sz="1600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8746" name="Rectangle 42"/>
              <p:cNvSpPr>
                <a:spLocks noChangeArrowheads="1"/>
              </p:cNvSpPr>
              <p:nvPr/>
            </p:nvSpPr>
            <p:spPr bwMode="auto">
              <a:xfrm>
                <a:off x="1728" y="2464"/>
                <a:ext cx="26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>
                    <a:latin typeface="+mn-ea"/>
                    <a:ea typeface="+mn-ea"/>
                  </a:rPr>
                  <a:t>Y</a:t>
                </a:r>
                <a:r>
                  <a:rPr lang="en-US" altLang="zh-CN" sz="1600" baseline="-25000">
                    <a:latin typeface="+mn-ea"/>
                    <a:ea typeface="+mn-ea"/>
                  </a:rPr>
                  <a:t>3</a:t>
                </a:r>
                <a:r>
                  <a:rPr lang="en-US" altLang="zh-CN" sz="1600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8747" name="Rectangle 43"/>
              <p:cNvSpPr>
                <a:spLocks noChangeArrowheads="1"/>
              </p:cNvSpPr>
              <p:nvPr/>
            </p:nvSpPr>
            <p:spPr bwMode="auto">
              <a:xfrm>
                <a:off x="1728" y="2811"/>
                <a:ext cx="26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>
                    <a:latin typeface="+mn-ea"/>
                    <a:ea typeface="+mn-ea"/>
                  </a:rPr>
                  <a:t>Y</a:t>
                </a:r>
                <a:r>
                  <a:rPr lang="en-US" altLang="zh-CN" sz="1600" baseline="-25000">
                    <a:latin typeface="+mn-ea"/>
                    <a:ea typeface="+mn-ea"/>
                  </a:rPr>
                  <a:t>4</a:t>
                </a:r>
                <a:r>
                  <a:rPr lang="en-US" altLang="zh-CN" sz="1600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8748" name="Rectangle 44"/>
              <p:cNvSpPr>
                <a:spLocks noChangeArrowheads="1"/>
              </p:cNvSpPr>
              <p:nvPr/>
            </p:nvSpPr>
            <p:spPr bwMode="auto">
              <a:xfrm>
                <a:off x="1728" y="3147"/>
                <a:ext cx="26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>
                    <a:latin typeface="+mn-ea"/>
                    <a:ea typeface="+mn-ea"/>
                  </a:rPr>
                  <a:t>Y</a:t>
                </a:r>
                <a:r>
                  <a:rPr lang="en-US" altLang="zh-CN" sz="1600" baseline="-25000">
                    <a:latin typeface="+mn-ea"/>
                    <a:ea typeface="+mn-ea"/>
                  </a:rPr>
                  <a:t>5</a:t>
                </a:r>
                <a:r>
                  <a:rPr lang="en-US" altLang="zh-CN" sz="1600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8749" name="Rectangle 45"/>
              <p:cNvSpPr>
                <a:spLocks noChangeArrowheads="1"/>
              </p:cNvSpPr>
              <p:nvPr/>
            </p:nvSpPr>
            <p:spPr bwMode="auto">
              <a:xfrm>
                <a:off x="1728" y="3520"/>
                <a:ext cx="26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>
                    <a:latin typeface="+mn-ea"/>
                    <a:ea typeface="+mn-ea"/>
                  </a:rPr>
                  <a:t>Y</a:t>
                </a:r>
                <a:r>
                  <a:rPr lang="en-US" altLang="zh-CN" sz="1600" baseline="-25000">
                    <a:latin typeface="+mn-ea"/>
                    <a:ea typeface="+mn-ea"/>
                  </a:rPr>
                  <a:t>6</a:t>
                </a:r>
                <a:r>
                  <a:rPr lang="en-US" altLang="zh-CN" sz="1600">
                    <a:latin typeface="+mn-ea"/>
                    <a:ea typeface="+mn-ea"/>
                  </a:rPr>
                  <a:t> </a:t>
                </a:r>
              </a:p>
            </p:txBody>
          </p:sp>
        </p:grpSp>
        <p:sp>
          <p:nvSpPr>
            <p:cNvPr id="328750" name="Line 46"/>
            <p:cNvSpPr>
              <a:spLocks noChangeShapeType="1"/>
            </p:cNvSpPr>
            <p:nvPr/>
          </p:nvSpPr>
          <p:spPr bwMode="auto">
            <a:xfrm>
              <a:off x="1968" y="163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51" name="Line 47"/>
            <p:cNvSpPr>
              <a:spLocks noChangeShapeType="1"/>
            </p:cNvSpPr>
            <p:nvPr/>
          </p:nvSpPr>
          <p:spPr bwMode="auto">
            <a:xfrm>
              <a:off x="1968" y="196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52" name="Line 48"/>
            <p:cNvSpPr>
              <a:spLocks noChangeShapeType="1"/>
            </p:cNvSpPr>
            <p:nvPr/>
          </p:nvSpPr>
          <p:spPr bwMode="auto">
            <a:xfrm>
              <a:off x="1968" y="230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53" name="Line 49"/>
            <p:cNvSpPr>
              <a:spLocks noChangeShapeType="1"/>
            </p:cNvSpPr>
            <p:nvPr/>
          </p:nvSpPr>
          <p:spPr bwMode="auto">
            <a:xfrm>
              <a:off x="1968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54" name="Line 50"/>
            <p:cNvSpPr>
              <a:spLocks noChangeShapeType="1"/>
            </p:cNvSpPr>
            <p:nvPr/>
          </p:nvSpPr>
          <p:spPr bwMode="auto">
            <a:xfrm>
              <a:off x="1968" y="297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55" name="Line 51"/>
            <p:cNvSpPr>
              <a:spLocks noChangeShapeType="1"/>
            </p:cNvSpPr>
            <p:nvPr/>
          </p:nvSpPr>
          <p:spPr bwMode="auto">
            <a:xfrm>
              <a:off x="1968" y="331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56" name="Line 52"/>
            <p:cNvSpPr>
              <a:spLocks noChangeShapeType="1"/>
            </p:cNvSpPr>
            <p:nvPr/>
          </p:nvSpPr>
          <p:spPr bwMode="auto">
            <a:xfrm>
              <a:off x="1920" y="369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57" name="Line 53"/>
            <p:cNvSpPr>
              <a:spLocks noChangeShapeType="1"/>
            </p:cNvSpPr>
            <p:nvPr/>
          </p:nvSpPr>
          <p:spPr bwMode="auto">
            <a:xfrm>
              <a:off x="1968" y="403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aphicFrame>
        <p:nvGraphicFramePr>
          <p:cNvPr id="32875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331873"/>
              </p:ext>
            </p:extLst>
          </p:nvPr>
        </p:nvGraphicFramePr>
        <p:xfrm>
          <a:off x="5187950" y="1951038"/>
          <a:ext cx="25717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17" name="公式" r:id="rId21" imgW="1002960" imgH="279360" progId="Equation.3">
                  <p:embed/>
                </p:oleObj>
              </mc:Choice>
              <mc:Fallback>
                <p:oleObj name="公式" r:id="rId21" imgW="1002960" imgH="2793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1951038"/>
                        <a:ext cx="2571750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990600" y="3048001"/>
            <a:ext cx="381000" cy="1909763"/>
            <a:chOff x="624" y="1920"/>
            <a:chExt cx="240" cy="1203"/>
          </a:xfrm>
        </p:grpSpPr>
        <p:sp>
          <p:nvSpPr>
            <p:cNvPr id="328760" name="Text Box 56"/>
            <p:cNvSpPr txBox="1">
              <a:spLocks noChangeArrowheads="1"/>
            </p:cNvSpPr>
            <p:nvPr/>
          </p:nvSpPr>
          <p:spPr bwMode="auto">
            <a:xfrm>
              <a:off x="624" y="1920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328761" name="Text Box 57"/>
            <p:cNvSpPr txBox="1">
              <a:spLocks noChangeArrowheads="1"/>
            </p:cNvSpPr>
            <p:nvPr/>
          </p:nvSpPr>
          <p:spPr bwMode="auto">
            <a:xfrm>
              <a:off x="624" y="2390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328762" name="Text Box 58"/>
            <p:cNvSpPr txBox="1">
              <a:spLocks noChangeArrowheads="1"/>
            </p:cNvSpPr>
            <p:nvPr/>
          </p:nvSpPr>
          <p:spPr bwMode="auto">
            <a:xfrm>
              <a:off x="624" y="283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98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(10)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2155-80FB-40C7-8694-6AA3A8147076}" type="slidenum">
              <a:rPr lang="en-US" altLang="zh-CN">
                <a:latin typeface="+mn-ea"/>
                <a:ea typeface="+mn-ea"/>
              </a:rPr>
              <a:pPr/>
              <a:t>88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29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+mn-ea"/>
              </a:rPr>
              <a:t>译码器与数据选择器实现逻辑函数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  <a:latin typeface="+mn-ea"/>
              </a:rPr>
              <a:t>数据选择器</a:t>
            </a:r>
            <a:r>
              <a:rPr lang="en-US" altLang="zh-CN" b="1" dirty="0">
                <a:effectLst/>
                <a:latin typeface="+mn-ea"/>
              </a:rPr>
              <a:t>: </a:t>
            </a:r>
            <a:r>
              <a:rPr lang="zh-CN" altLang="en-US" b="1" dirty="0">
                <a:solidFill>
                  <a:srgbClr val="CC00FF"/>
                </a:solidFill>
                <a:effectLst/>
                <a:latin typeface="+mn-ea"/>
              </a:rPr>
              <a:t>逻辑结构就是与</a:t>
            </a:r>
            <a:r>
              <a:rPr lang="en-US" altLang="zh-CN" b="1" dirty="0">
                <a:solidFill>
                  <a:srgbClr val="CC00FF"/>
                </a:solidFill>
                <a:effectLst/>
                <a:latin typeface="+mn-ea"/>
              </a:rPr>
              <a:t>-</a:t>
            </a:r>
            <a:r>
              <a:rPr lang="zh-CN" altLang="en-US" b="1" dirty="0">
                <a:solidFill>
                  <a:srgbClr val="CC00FF"/>
                </a:solidFill>
                <a:effectLst/>
                <a:latin typeface="+mn-ea"/>
              </a:rPr>
              <a:t>或表达式</a:t>
            </a:r>
            <a:r>
              <a:rPr lang="zh-CN" altLang="en-US" b="1" dirty="0">
                <a:effectLst/>
                <a:latin typeface="+mn-ea"/>
              </a:rPr>
              <a:t>。</a:t>
            </a:r>
          </a:p>
          <a:p>
            <a:pPr lvl="2">
              <a:spcBef>
                <a:spcPct val="50000"/>
              </a:spcBef>
            </a:pPr>
            <a:r>
              <a:rPr lang="zh-CN" altLang="en-US" b="1" dirty="0">
                <a:effectLst/>
                <a:latin typeface="+mn-ea"/>
              </a:rPr>
              <a:t>如：</a:t>
            </a:r>
            <a:r>
              <a:rPr lang="en-US" altLang="zh-CN" b="1" dirty="0">
                <a:effectLst/>
                <a:latin typeface="+mn-ea"/>
              </a:rPr>
              <a:t>4</a:t>
            </a:r>
            <a:r>
              <a:rPr lang="zh-CN" altLang="en-US" b="1" dirty="0">
                <a:effectLst/>
                <a:latin typeface="+mn-ea"/>
              </a:rPr>
              <a:t>选</a:t>
            </a:r>
            <a:r>
              <a:rPr lang="en-US" altLang="zh-CN" b="1" dirty="0">
                <a:effectLst/>
                <a:latin typeface="+mn-ea"/>
              </a:rPr>
              <a:t>1</a:t>
            </a:r>
            <a:r>
              <a:rPr lang="zh-CN" altLang="en-US" b="1" dirty="0">
                <a:effectLst/>
                <a:latin typeface="+mn-ea"/>
              </a:rPr>
              <a:t>选择器：</a:t>
            </a:r>
          </a:p>
          <a:p>
            <a:pPr lvl="2">
              <a:spcBef>
                <a:spcPct val="50000"/>
              </a:spcBef>
            </a:pPr>
            <a:endParaRPr lang="zh-CN" altLang="en-US" b="1" dirty="0">
              <a:effectLst/>
              <a:latin typeface="+mn-ea"/>
            </a:endParaRP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solidFill>
                  <a:srgbClr val="CC00FF"/>
                </a:solidFill>
                <a:effectLst/>
                <a:latin typeface="+mn-ea"/>
              </a:rPr>
              <a:t>数据选择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器</a:t>
            </a:r>
            <a:r>
              <a:rPr lang="zh-CN" altLang="en-US" b="1" dirty="0">
                <a:effectLst/>
                <a:latin typeface="+mn-ea"/>
              </a:rPr>
              <a:t>可以看成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是</a:t>
            </a:r>
            <a:r>
              <a:rPr lang="en-US" altLang="zh-CN" b="1" dirty="0">
                <a:solidFill>
                  <a:srgbClr val="CC00FF"/>
                </a:solidFill>
                <a:latin typeface="+mn-ea"/>
              </a:rPr>
              <a:t>N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个控制端的</a:t>
            </a:r>
            <a:r>
              <a:rPr lang="en-US" altLang="zh-CN" b="1" dirty="0">
                <a:solidFill>
                  <a:srgbClr val="CC00FF"/>
                </a:solidFill>
                <a:latin typeface="+mn-ea"/>
              </a:rPr>
              <a:t>2</a:t>
            </a:r>
            <a:r>
              <a:rPr lang="en-US" altLang="zh-CN" b="1" baseline="30000" dirty="0">
                <a:solidFill>
                  <a:srgbClr val="CC00FF"/>
                </a:solidFill>
                <a:latin typeface="+mn-ea"/>
              </a:rPr>
              <a:t>N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个最小项和</a:t>
            </a:r>
            <a:r>
              <a:rPr lang="en-US" altLang="zh-CN" b="1" dirty="0">
                <a:solidFill>
                  <a:srgbClr val="CC00FF"/>
                </a:solidFill>
                <a:latin typeface="+mn-ea"/>
              </a:rPr>
              <a:t>2</a:t>
            </a:r>
            <a:r>
              <a:rPr lang="en-US" altLang="zh-CN" b="1" baseline="30000" dirty="0">
                <a:solidFill>
                  <a:srgbClr val="CC00FF"/>
                </a:solidFill>
                <a:latin typeface="+mn-ea"/>
              </a:rPr>
              <a:t>N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个输入组成的“与</a:t>
            </a:r>
            <a:r>
              <a:rPr lang="en-US" altLang="zh-CN" b="1" dirty="0">
                <a:solidFill>
                  <a:srgbClr val="CC00FF"/>
                </a:solidFill>
                <a:latin typeface="+mn-ea"/>
              </a:rPr>
              <a:t>-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或”表达式。</a:t>
            </a:r>
            <a:r>
              <a:rPr lang="zh-CN" altLang="en-US" b="1" dirty="0">
                <a:latin typeface="+mn-ea"/>
              </a:rPr>
              <a:t>选择某些输入为“</a:t>
            </a:r>
            <a:r>
              <a:rPr lang="en-US" altLang="zh-CN" b="1" dirty="0">
                <a:latin typeface="+mn-ea"/>
              </a:rPr>
              <a:t>1”</a:t>
            </a:r>
            <a:r>
              <a:rPr lang="zh-CN" altLang="en-US" b="1" dirty="0">
                <a:latin typeface="+mn-ea"/>
              </a:rPr>
              <a:t>，就是选中这些最小项组成逻辑函数。</a:t>
            </a:r>
            <a:endParaRPr lang="zh-CN" altLang="en-US" b="1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</p:txBody>
      </p:sp>
      <p:graphicFrame>
        <p:nvGraphicFramePr>
          <p:cNvPr id="329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931455"/>
              </p:ext>
            </p:extLst>
          </p:nvPr>
        </p:nvGraphicFramePr>
        <p:xfrm>
          <a:off x="2474913" y="3276600"/>
          <a:ext cx="49577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46" name="公式" r:id="rId3" imgW="2616120" imgH="253800" progId="Equation.3">
                  <p:embed/>
                </p:oleObj>
              </mc:Choice>
              <mc:Fallback>
                <p:oleObj name="公式" r:id="rId3" imgW="2616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3276600"/>
                        <a:ext cx="495776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3966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304800"/>
            <a:ext cx="7862888" cy="644525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(11)</a:t>
            </a:r>
          </a:p>
        </p:txBody>
      </p:sp>
      <p:sp>
        <p:nvSpPr>
          <p:cNvPr id="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541F-5AD4-4456-94DA-4AB83F8714FA}" type="slidenum">
              <a:rPr lang="en-US" altLang="zh-CN">
                <a:latin typeface="+mn-ea"/>
                <a:ea typeface="+mn-ea"/>
              </a:rPr>
              <a:pPr/>
              <a:t>89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330755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39620275"/>
              </p:ext>
            </p:extLst>
          </p:nvPr>
        </p:nvGraphicFramePr>
        <p:xfrm>
          <a:off x="536575" y="2711450"/>
          <a:ext cx="26638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31" name="公式" r:id="rId3" imgW="1244520" imgH="215640" progId="Equation.3">
                  <p:embed/>
                </p:oleObj>
              </mc:Choice>
              <mc:Fallback>
                <p:oleObj name="公式" r:id="rId3" imgW="1244520" imgH="21564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711450"/>
                        <a:ext cx="26638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07404"/>
              </p:ext>
            </p:extLst>
          </p:nvPr>
        </p:nvGraphicFramePr>
        <p:xfrm>
          <a:off x="5791200" y="3048000"/>
          <a:ext cx="3167063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32" name="Image" r:id="rId5" imgW="5426939" imgH="4408163" progId="">
                  <p:embed/>
                </p:oleObj>
              </mc:Choice>
              <mc:Fallback>
                <p:oleObj name="Image" r:id="rId5" imgW="5426939" imgH="440816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48000"/>
                        <a:ext cx="3167063" cy="257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695325" y="1463675"/>
            <a:ext cx="822007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译码器与数据选择器实现逻辑函数</a:t>
            </a:r>
          </a:p>
          <a:p>
            <a:pPr lvl="1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用八选一数据选择器实现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变量函数：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04925" y="3852864"/>
            <a:ext cx="1492250" cy="1936750"/>
            <a:chOff x="822" y="2427"/>
            <a:chExt cx="940" cy="1220"/>
          </a:xfrm>
        </p:grpSpPr>
        <p:sp>
          <p:nvSpPr>
            <p:cNvPr id="330759" name="Rectangle 7"/>
            <p:cNvSpPr>
              <a:spLocks noChangeArrowheads="1"/>
            </p:cNvSpPr>
            <p:nvPr/>
          </p:nvSpPr>
          <p:spPr bwMode="auto">
            <a:xfrm>
              <a:off x="822" y="2427"/>
              <a:ext cx="544" cy="27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248" y="2688"/>
              <a:ext cx="514" cy="959"/>
              <a:chOff x="1440" y="2208"/>
              <a:chExt cx="514" cy="959"/>
            </a:xfrm>
          </p:grpSpPr>
          <p:graphicFrame>
            <p:nvGraphicFramePr>
              <p:cNvPr id="330761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7145906"/>
                  </p:ext>
                </p:extLst>
              </p:nvPr>
            </p:nvGraphicFramePr>
            <p:xfrm>
              <a:off x="1690" y="2916"/>
              <a:ext cx="264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0633" name="Equation" r:id="rId7" imgW="228600" imgH="215640" progId="Equation.DSMT4">
                      <p:embed/>
                    </p:oleObj>
                  </mc:Choice>
                  <mc:Fallback>
                    <p:oleObj name="Equation" r:id="rId7" imgW="228600" imgH="21564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0" y="2916"/>
                            <a:ext cx="264" cy="2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0762" name="Line 10"/>
              <p:cNvSpPr>
                <a:spLocks noChangeShapeType="1"/>
              </p:cNvSpPr>
              <p:nvPr/>
            </p:nvSpPr>
            <p:spPr bwMode="auto">
              <a:xfrm flipH="1" flipV="1">
                <a:off x="1440" y="2208"/>
                <a:ext cx="432" cy="72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85800" y="4267201"/>
            <a:ext cx="2133600" cy="1541463"/>
            <a:chOff x="432" y="2688"/>
            <a:chExt cx="1344" cy="971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432" y="2688"/>
              <a:ext cx="1344" cy="272"/>
              <a:chOff x="624" y="2208"/>
              <a:chExt cx="1344" cy="272"/>
            </a:xfrm>
          </p:grpSpPr>
          <p:sp>
            <p:nvSpPr>
              <p:cNvPr id="330765" name="Rectangle 13"/>
              <p:cNvSpPr>
                <a:spLocks noChangeArrowheads="1"/>
              </p:cNvSpPr>
              <p:nvPr/>
            </p:nvSpPr>
            <p:spPr bwMode="auto">
              <a:xfrm>
                <a:off x="1680" y="2208"/>
                <a:ext cx="288" cy="272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66" name="Rectangle 14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288" cy="272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576" y="2976"/>
              <a:ext cx="1008" cy="683"/>
              <a:chOff x="768" y="2496"/>
              <a:chExt cx="1008" cy="683"/>
            </a:xfrm>
          </p:grpSpPr>
          <p:graphicFrame>
            <p:nvGraphicFramePr>
              <p:cNvPr id="330768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8233107"/>
                  </p:ext>
                </p:extLst>
              </p:nvPr>
            </p:nvGraphicFramePr>
            <p:xfrm>
              <a:off x="1109" y="2929"/>
              <a:ext cx="256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0634" name="Equation" r:id="rId9" imgW="215640" imgH="215640" progId="Equation.DSMT4">
                      <p:embed/>
                    </p:oleObj>
                  </mc:Choice>
                  <mc:Fallback>
                    <p:oleObj name="Equation" r:id="rId9" imgW="215640" imgH="21564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9" y="2929"/>
                            <a:ext cx="256" cy="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0769" name="Line 17"/>
              <p:cNvSpPr>
                <a:spLocks noChangeShapeType="1"/>
              </p:cNvSpPr>
              <p:nvPr/>
            </p:nvSpPr>
            <p:spPr bwMode="auto">
              <a:xfrm flipH="1" flipV="1">
                <a:off x="768" y="2496"/>
                <a:ext cx="432" cy="43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70" name="Line 18"/>
              <p:cNvSpPr>
                <a:spLocks noChangeShapeType="1"/>
              </p:cNvSpPr>
              <p:nvPr/>
            </p:nvSpPr>
            <p:spPr bwMode="auto">
              <a:xfrm flipV="1">
                <a:off x="1200" y="2496"/>
                <a:ext cx="576" cy="43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92125" y="3924299"/>
            <a:ext cx="1028700" cy="1857375"/>
            <a:chOff x="310" y="2472"/>
            <a:chExt cx="648" cy="1170"/>
          </a:xfrm>
        </p:grpSpPr>
        <p:sp>
          <p:nvSpPr>
            <p:cNvPr id="330772" name="Rectangle 20"/>
            <p:cNvSpPr>
              <a:spLocks noChangeArrowheads="1"/>
            </p:cNvSpPr>
            <p:nvPr/>
          </p:nvSpPr>
          <p:spPr bwMode="auto">
            <a:xfrm>
              <a:off x="505" y="2472"/>
              <a:ext cx="453" cy="409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310" y="2832"/>
              <a:ext cx="410" cy="810"/>
              <a:chOff x="502" y="2352"/>
              <a:chExt cx="410" cy="810"/>
            </a:xfrm>
          </p:grpSpPr>
          <p:graphicFrame>
            <p:nvGraphicFramePr>
              <p:cNvPr id="330774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6543931"/>
                  </p:ext>
                </p:extLst>
              </p:nvPr>
            </p:nvGraphicFramePr>
            <p:xfrm>
              <a:off x="502" y="2903"/>
              <a:ext cx="184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0635" name="Equation" r:id="rId11" imgW="152280" imgH="215640" progId="Equation.DSMT4">
                      <p:embed/>
                    </p:oleObj>
                  </mc:Choice>
                  <mc:Fallback>
                    <p:oleObj name="Equation" r:id="rId11" imgW="152280" imgH="21564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" y="2903"/>
                            <a:ext cx="184" cy="2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0775" name="Line 23"/>
              <p:cNvSpPr>
                <a:spLocks noChangeShapeType="1"/>
              </p:cNvSpPr>
              <p:nvPr/>
            </p:nvSpPr>
            <p:spPr bwMode="auto">
              <a:xfrm flipV="1">
                <a:off x="576" y="2352"/>
                <a:ext cx="336" cy="57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66688" y="3111497"/>
            <a:ext cx="2728912" cy="1677986"/>
            <a:chOff x="960" y="3203"/>
            <a:chExt cx="1719" cy="1057"/>
          </a:xfrm>
        </p:grpSpPr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1249" y="3696"/>
              <a:ext cx="1391" cy="509"/>
              <a:chOff x="576" y="1947"/>
              <a:chExt cx="1391" cy="509"/>
            </a:xfrm>
          </p:grpSpPr>
          <p:sp>
            <p:nvSpPr>
              <p:cNvPr id="330778" name="Rectangle 26"/>
              <p:cNvSpPr>
                <a:spLocks noChangeArrowheads="1"/>
              </p:cNvSpPr>
              <p:nvPr/>
            </p:nvSpPr>
            <p:spPr bwMode="auto">
              <a:xfrm>
                <a:off x="1279" y="1947"/>
                <a:ext cx="344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30779" name="Line 27"/>
              <p:cNvSpPr>
                <a:spLocks noChangeShapeType="1"/>
              </p:cNvSpPr>
              <p:nvPr/>
            </p:nvSpPr>
            <p:spPr bwMode="auto">
              <a:xfrm>
                <a:off x="591" y="1947"/>
                <a:ext cx="13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80" name="Line 28"/>
              <p:cNvSpPr>
                <a:spLocks noChangeShapeType="1"/>
              </p:cNvSpPr>
              <p:nvPr/>
            </p:nvSpPr>
            <p:spPr bwMode="auto">
              <a:xfrm>
                <a:off x="591" y="2202"/>
                <a:ext cx="13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81" name="Line 29"/>
              <p:cNvSpPr>
                <a:spLocks noChangeShapeType="1"/>
              </p:cNvSpPr>
              <p:nvPr/>
            </p:nvSpPr>
            <p:spPr bwMode="auto">
              <a:xfrm>
                <a:off x="576" y="2448"/>
                <a:ext cx="13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82" name="Line 30"/>
              <p:cNvSpPr>
                <a:spLocks noChangeShapeType="1"/>
              </p:cNvSpPr>
              <p:nvPr/>
            </p:nvSpPr>
            <p:spPr bwMode="auto">
              <a:xfrm>
                <a:off x="591" y="1947"/>
                <a:ext cx="0" cy="50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83" name="Line 31"/>
              <p:cNvSpPr>
                <a:spLocks noChangeShapeType="1"/>
              </p:cNvSpPr>
              <p:nvPr/>
            </p:nvSpPr>
            <p:spPr bwMode="auto">
              <a:xfrm>
                <a:off x="1279" y="1947"/>
                <a:ext cx="0" cy="5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960" y="3203"/>
              <a:ext cx="1719" cy="1057"/>
              <a:chOff x="293" y="1475"/>
              <a:chExt cx="1719" cy="1057"/>
            </a:xfrm>
          </p:grpSpPr>
          <p:sp>
            <p:nvSpPr>
              <p:cNvPr id="330785" name="Rectangle 33"/>
              <p:cNvSpPr>
                <a:spLocks noChangeArrowheads="1"/>
              </p:cNvSpPr>
              <p:nvPr/>
            </p:nvSpPr>
            <p:spPr bwMode="auto">
              <a:xfrm>
                <a:off x="1628" y="2223"/>
                <a:ext cx="3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30786" name="Rectangle 34"/>
              <p:cNvSpPr>
                <a:spLocks noChangeArrowheads="1"/>
              </p:cNvSpPr>
              <p:nvPr/>
            </p:nvSpPr>
            <p:spPr bwMode="auto">
              <a:xfrm>
                <a:off x="1284" y="2202"/>
                <a:ext cx="3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330787" name="Rectangle 35"/>
              <p:cNvSpPr>
                <a:spLocks noChangeArrowheads="1"/>
              </p:cNvSpPr>
              <p:nvPr/>
            </p:nvSpPr>
            <p:spPr bwMode="auto">
              <a:xfrm>
                <a:off x="940" y="2202"/>
                <a:ext cx="3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30788" name="Rectangle 36"/>
              <p:cNvSpPr>
                <a:spLocks noChangeArrowheads="1"/>
              </p:cNvSpPr>
              <p:nvPr/>
            </p:nvSpPr>
            <p:spPr bwMode="auto">
              <a:xfrm>
                <a:off x="596" y="2202"/>
                <a:ext cx="3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30789" name="Rectangle 37"/>
              <p:cNvSpPr>
                <a:spLocks noChangeArrowheads="1"/>
              </p:cNvSpPr>
              <p:nvPr/>
            </p:nvSpPr>
            <p:spPr bwMode="auto">
              <a:xfrm>
                <a:off x="1628" y="1968"/>
                <a:ext cx="344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330790" name="Rectangle 38"/>
              <p:cNvSpPr>
                <a:spLocks noChangeArrowheads="1"/>
              </p:cNvSpPr>
              <p:nvPr/>
            </p:nvSpPr>
            <p:spPr bwMode="auto">
              <a:xfrm>
                <a:off x="940" y="1947"/>
                <a:ext cx="344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30791" name="Rectangle 39"/>
              <p:cNvSpPr>
                <a:spLocks noChangeArrowheads="1"/>
              </p:cNvSpPr>
              <p:nvPr/>
            </p:nvSpPr>
            <p:spPr bwMode="auto">
              <a:xfrm>
                <a:off x="581" y="1968"/>
                <a:ext cx="344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30792" name="Line 40"/>
              <p:cNvSpPr>
                <a:spLocks noChangeShapeType="1"/>
              </p:cNvSpPr>
              <p:nvPr/>
            </p:nvSpPr>
            <p:spPr bwMode="auto">
              <a:xfrm>
                <a:off x="940" y="1968"/>
                <a:ext cx="0" cy="5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93" name="Line 41"/>
              <p:cNvSpPr>
                <a:spLocks noChangeShapeType="1"/>
              </p:cNvSpPr>
              <p:nvPr/>
            </p:nvSpPr>
            <p:spPr bwMode="auto">
              <a:xfrm>
                <a:off x="1628" y="1968"/>
                <a:ext cx="0" cy="5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94" name="Line 42"/>
              <p:cNvSpPr>
                <a:spLocks noChangeShapeType="1"/>
              </p:cNvSpPr>
              <p:nvPr/>
            </p:nvSpPr>
            <p:spPr bwMode="auto">
              <a:xfrm>
                <a:off x="1972" y="1968"/>
                <a:ext cx="0" cy="50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95" name="Line 43"/>
              <p:cNvSpPr>
                <a:spLocks noChangeShapeType="1"/>
              </p:cNvSpPr>
              <p:nvPr/>
            </p:nvSpPr>
            <p:spPr bwMode="auto">
              <a:xfrm flipH="1" flipV="1">
                <a:off x="384" y="1720"/>
                <a:ext cx="227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96" name="Text Box 44"/>
              <p:cNvSpPr txBox="1">
                <a:spLocks noChangeArrowheads="1"/>
              </p:cNvSpPr>
              <p:nvPr/>
            </p:nvSpPr>
            <p:spPr bwMode="auto">
              <a:xfrm>
                <a:off x="384" y="1475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330797" name="Text Box 45"/>
              <p:cNvSpPr txBox="1">
                <a:spLocks noChangeArrowheads="1"/>
              </p:cNvSpPr>
              <p:nvPr/>
            </p:nvSpPr>
            <p:spPr bwMode="auto">
              <a:xfrm>
                <a:off x="482" y="1584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330798" name="Text Box 46"/>
              <p:cNvSpPr txBox="1">
                <a:spLocks noChangeArrowheads="1"/>
              </p:cNvSpPr>
              <p:nvPr/>
            </p:nvSpPr>
            <p:spPr bwMode="auto">
              <a:xfrm>
                <a:off x="293" y="1766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C</a:t>
                </a:r>
              </a:p>
            </p:txBody>
          </p:sp>
          <p:sp>
            <p:nvSpPr>
              <p:cNvPr id="330799" name="Text Box 47"/>
              <p:cNvSpPr txBox="1">
                <a:spLocks noChangeArrowheads="1"/>
              </p:cNvSpPr>
              <p:nvPr/>
            </p:nvSpPr>
            <p:spPr bwMode="auto">
              <a:xfrm>
                <a:off x="651" y="1697"/>
                <a:ext cx="136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00  01 11 10</a:t>
                </a:r>
              </a:p>
            </p:txBody>
          </p:sp>
          <p:sp>
            <p:nvSpPr>
              <p:cNvPr id="330800" name="Text Box 48"/>
              <p:cNvSpPr txBox="1">
                <a:spLocks noChangeArrowheads="1"/>
              </p:cNvSpPr>
              <p:nvPr/>
            </p:nvSpPr>
            <p:spPr bwMode="auto">
              <a:xfrm>
                <a:off x="379" y="1947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330801" name="Text Box 49"/>
              <p:cNvSpPr txBox="1">
                <a:spLocks noChangeArrowheads="1"/>
              </p:cNvSpPr>
              <p:nvPr/>
            </p:nvSpPr>
            <p:spPr bwMode="auto">
              <a:xfrm>
                <a:off x="379" y="2241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1</a:t>
                </a:r>
              </a:p>
            </p:txBody>
          </p:sp>
        </p:grpSp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2895600" y="3124201"/>
            <a:ext cx="2881313" cy="1733551"/>
            <a:chOff x="2400" y="2928"/>
            <a:chExt cx="1815" cy="1092"/>
          </a:xfrm>
        </p:grpSpPr>
        <p:grpSp>
          <p:nvGrpSpPr>
            <p:cNvPr id="13" name="Group 51"/>
            <p:cNvGrpSpPr>
              <a:grpSpLocks/>
            </p:cNvGrpSpPr>
            <p:nvPr/>
          </p:nvGrpSpPr>
          <p:grpSpPr bwMode="auto">
            <a:xfrm>
              <a:off x="2784" y="3427"/>
              <a:ext cx="1391" cy="538"/>
              <a:chOff x="576" y="1918"/>
              <a:chExt cx="1391" cy="538"/>
            </a:xfrm>
          </p:grpSpPr>
          <p:sp>
            <p:nvSpPr>
              <p:cNvPr id="330804" name="Rectangle 52"/>
              <p:cNvSpPr>
                <a:spLocks noChangeArrowheads="1"/>
              </p:cNvSpPr>
              <p:nvPr/>
            </p:nvSpPr>
            <p:spPr bwMode="auto">
              <a:xfrm>
                <a:off x="1279" y="1918"/>
                <a:ext cx="344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D</a:t>
                </a:r>
                <a:r>
                  <a:rPr lang="en-US" altLang="zh-CN" baseline="-25000">
                    <a:latin typeface="+mn-ea"/>
                    <a:ea typeface="+mn-ea"/>
                  </a:rPr>
                  <a:t>3</a:t>
                </a:r>
              </a:p>
            </p:txBody>
          </p:sp>
          <p:sp>
            <p:nvSpPr>
              <p:cNvPr id="330805" name="Line 53"/>
              <p:cNvSpPr>
                <a:spLocks noChangeShapeType="1"/>
              </p:cNvSpPr>
              <p:nvPr/>
            </p:nvSpPr>
            <p:spPr bwMode="auto">
              <a:xfrm>
                <a:off x="591" y="1947"/>
                <a:ext cx="13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806" name="Line 54"/>
              <p:cNvSpPr>
                <a:spLocks noChangeShapeType="1"/>
              </p:cNvSpPr>
              <p:nvPr/>
            </p:nvSpPr>
            <p:spPr bwMode="auto">
              <a:xfrm>
                <a:off x="591" y="2202"/>
                <a:ext cx="13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807" name="Line 55"/>
              <p:cNvSpPr>
                <a:spLocks noChangeShapeType="1"/>
              </p:cNvSpPr>
              <p:nvPr/>
            </p:nvSpPr>
            <p:spPr bwMode="auto">
              <a:xfrm>
                <a:off x="576" y="2448"/>
                <a:ext cx="13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808" name="Line 56"/>
              <p:cNvSpPr>
                <a:spLocks noChangeShapeType="1"/>
              </p:cNvSpPr>
              <p:nvPr/>
            </p:nvSpPr>
            <p:spPr bwMode="auto">
              <a:xfrm>
                <a:off x="591" y="1947"/>
                <a:ext cx="0" cy="50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809" name="Line 57"/>
              <p:cNvSpPr>
                <a:spLocks noChangeShapeType="1"/>
              </p:cNvSpPr>
              <p:nvPr/>
            </p:nvSpPr>
            <p:spPr bwMode="auto">
              <a:xfrm>
                <a:off x="1279" y="1947"/>
                <a:ext cx="0" cy="5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330810" name="Rectangle 58"/>
            <p:cNvSpPr>
              <a:spLocks noChangeArrowheads="1"/>
            </p:cNvSpPr>
            <p:nvPr/>
          </p:nvSpPr>
          <p:spPr bwMode="auto">
            <a:xfrm>
              <a:off x="3831" y="3682"/>
              <a:ext cx="34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</a:rPr>
                <a:t>D</a:t>
              </a:r>
              <a:r>
                <a:rPr lang="en-US" altLang="zh-CN" baseline="-25000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330811" name="Rectangle 59"/>
            <p:cNvSpPr>
              <a:spLocks noChangeArrowheads="1"/>
            </p:cNvSpPr>
            <p:nvPr/>
          </p:nvSpPr>
          <p:spPr bwMode="auto">
            <a:xfrm>
              <a:off x="3487" y="3661"/>
              <a:ext cx="34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</a:rPr>
                <a:t>D</a:t>
              </a:r>
              <a:r>
                <a:rPr lang="en-US" altLang="zh-CN" baseline="-2500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330812" name="Rectangle 60"/>
            <p:cNvSpPr>
              <a:spLocks noChangeArrowheads="1"/>
            </p:cNvSpPr>
            <p:nvPr/>
          </p:nvSpPr>
          <p:spPr bwMode="auto">
            <a:xfrm>
              <a:off x="3143" y="3661"/>
              <a:ext cx="34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</a:rPr>
                <a:t>D</a:t>
              </a:r>
              <a:r>
                <a:rPr lang="en-US" altLang="zh-CN" baseline="-25000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330813" name="Rectangle 61"/>
            <p:cNvSpPr>
              <a:spLocks noChangeArrowheads="1"/>
            </p:cNvSpPr>
            <p:nvPr/>
          </p:nvSpPr>
          <p:spPr bwMode="auto">
            <a:xfrm>
              <a:off x="2799" y="3661"/>
              <a:ext cx="34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</a:rPr>
                <a:t>D</a:t>
              </a:r>
              <a:r>
                <a:rPr lang="en-US" altLang="zh-CN" baseline="-2500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330814" name="Rectangle 62"/>
            <p:cNvSpPr>
              <a:spLocks noChangeArrowheads="1"/>
            </p:cNvSpPr>
            <p:nvPr/>
          </p:nvSpPr>
          <p:spPr bwMode="auto">
            <a:xfrm>
              <a:off x="3831" y="3427"/>
              <a:ext cx="34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</a:rPr>
                <a:t>D</a:t>
              </a:r>
              <a:r>
                <a:rPr lang="en-US" altLang="zh-CN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330815" name="Rectangle 63"/>
            <p:cNvSpPr>
              <a:spLocks noChangeArrowheads="1"/>
            </p:cNvSpPr>
            <p:nvPr/>
          </p:nvSpPr>
          <p:spPr bwMode="auto">
            <a:xfrm>
              <a:off x="3143" y="3427"/>
              <a:ext cx="34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</a:rPr>
                <a:t>D</a:t>
              </a:r>
              <a:r>
                <a:rPr lang="en-US" altLang="zh-CN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330816" name="Rectangle 64"/>
            <p:cNvSpPr>
              <a:spLocks noChangeArrowheads="1"/>
            </p:cNvSpPr>
            <p:nvPr/>
          </p:nvSpPr>
          <p:spPr bwMode="auto">
            <a:xfrm>
              <a:off x="2784" y="3427"/>
              <a:ext cx="34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+mn-ea"/>
                  <a:ea typeface="+mn-ea"/>
                </a:rPr>
                <a:t>D</a:t>
              </a:r>
              <a:r>
                <a:rPr lang="en-US" altLang="zh-CN" baseline="-250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330817" name="Line 65"/>
            <p:cNvSpPr>
              <a:spLocks noChangeShapeType="1"/>
            </p:cNvSpPr>
            <p:nvPr/>
          </p:nvSpPr>
          <p:spPr bwMode="auto">
            <a:xfrm>
              <a:off x="3143" y="3456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0818" name="Line 66"/>
            <p:cNvSpPr>
              <a:spLocks noChangeShapeType="1"/>
            </p:cNvSpPr>
            <p:nvPr/>
          </p:nvSpPr>
          <p:spPr bwMode="auto">
            <a:xfrm>
              <a:off x="3831" y="3456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0819" name="Line 67"/>
            <p:cNvSpPr>
              <a:spLocks noChangeShapeType="1"/>
            </p:cNvSpPr>
            <p:nvPr/>
          </p:nvSpPr>
          <p:spPr bwMode="auto">
            <a:xfrm>
              <a:off x="4175" y="3456"/>
              <a:ext cx="0" cy="50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0820" name="Line 68"/>
            <p:cNvSpPr>
              <a:spLocks noChangeShapeType="1"/>
            </p:cNvSpPr>
            <p:nvPr/>
          </p:nvSpPr>
          <p:spPr bwMode="auto">
            <a:xfrm flipH="1" flipV="1">
              <a:off x="2448" y="3072"/>
              <a:ext cx="366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0821" name="Text Box 69"/>
            <p:cNvSpPr txBox="1">
              <a:spLocks noChangeArrowheads="1"/>
            </p:cNvSpPr>
            <p:nvPr/>
          </p:nvSpPr>
          <p:spPr bwMode="auto">
            <a:xfrm>
              <a:off x="2640" y="3072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S</a:t>
              </a:r>
              <a:r>
                <a:rPr lang="en-US" altLang="zh-CN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330822" name="Text Box 70"/>
            <p:cNvSpPr txBox="1">
              <a:spLocks noChangeArrowheads="1"/>
            </p:cNvSpPr>
            <p:nvPr/>
          </p:nvSpPr>
          <p:spPr bwMode="auto">
            <a:xfrm>
              <a:off x="2854" y="3185"/>
              <a:ext cx="13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00  01 11 10</a:t>
              </a:r>
            </a:p>
          </p:txBody>
        </p:sp>
        <p:sp>
          <p:nvSpPr>
            <p:cNvPr id="330823" name="Text Box 71"/>
            <p:cNvSpPr txBox="1">
              <a:spLocks noChangeArrowheads="1"/>
            </p:cNvSpPr>
            <p:nvPr/>
          </p:nvSpPr>
          <p:spPr bwMode="auto">
            <a:xfrm>
              <a:off x="2582" y="3435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330824" name="Text Box 72"/>
            <p:cNvSpPr txBox="1">
              <a:spLocks noChangeArrowheads="1"/>
            </p:cNvSpPr>
            <p:nvPr/>
          </p:nvSpPr>
          <p:spPr bwMode="auto">
            <a:xfrm>
              <a:off x="2582" y="3729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330825" name="Text Box 73"/>
            <p:cNvSpPr txBox="1">
              <a:spLocks noChangeArrowheads="1"/>
            </p:cNvSpPr>
            <p:nvPr/>
          </p:nvSpPr>
          <p:spPr bwMode="auto">
            <a:xfrm>
              <a:off x="2448" y="2928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S</a:t>
              </a:r>
              <a:r>
                <a:rPr lang="en-US" altLang="zh-CN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330826" name="Text Box 74"/>
            <p:cNvSpPr txBox="1">
              <a:spLocks noChangeArrowheads="1"/>
            </p:cNvSpPr>
            <p:nvPr/>
          </p:nvSpPr>
          <p:spPr bwMode="auto">
            <a:xfrm>
              <a:off x="2400" y="3216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S</a:t>
              </a:r>
              <a:r>
                <a:rPr lang="en-US" altLang="zh-CN" baseline="-25000">
                  <a:latin typeface="+mn-ea"/>
                  <a:ea typeface="+mn-ea"/>
                </a:rPr>
                <a:t>2</a:t>
              </a:r>
            </a:p>
          </p:txBody>
        </p:sp>
      </p:grpSp>
      <p:sp>
        <p:nvSpPr>
          <p:cNvPr id="330827" name="Rectangle 75"/>
          <p:cNvSpPr>
            <a:spLocks noChangeArrowheads="1"/>
          </p:cNvSpPr>
          <p:nvPr/>
        </p:nvSpPr>
        <p:spPr bwMode="auto">
          <a:xfrm>
            <a:off x="3200400" y="5029200"/>
            <a:ext cx="25590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八选一数据选择器功能的卡诺图</a:t>
            </a:r>
          </a:p>
        </p:txBody>
      </p:sp>
      <p:sp>
        <p:nvSpPr>
          <p:cNvPr id="330828" name="Rectangle 76"/>
          <p:cNvSpPr>
            <a:spLocks noChangeArrowheads="1"/>
          </p:cNvSpPr>
          <p:nvPr/>
        </p:nvSpPr>
        <p:spPr bwMode="auto">
          <a:xfrm>
            <a:off x="6127750" y="5791200"/>
            <a:ext cx="255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注意对应关系</a:t>
            </a:r>
          </a:p>
        </p:txBody>
      </p:sp>
    </p:spTree>
    <p:extLst>
      <p:ext uri="{BB962C8B-B14F-4D97-AF65-F5344CB8AC3E}">
        <p14:creationId xmlns:p14="http://schemas.microsoft.com/office/powerpoint/2010/main" val="36363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3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827" grpId="0" autoUpdateAnimBg="0"/>
      <p:bldP spid="3308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5</a:t>
            </a:r>
            <a:r>
              <a:rPr lang="zh-CN" altLang="en-US" sz="3600"/>
              <a:t>）</a:t>
            </a:r>
          </a:p>
        </p:txBody>
      </p:sp>
      <p:sp>
        <p:nvSpPr>
          <p:cNvPr id="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E06E-9607-4DFB-84A6-5E587F84C886}" type="slidenum">
              <a:rPr lang="en-US" altLang="zh-CN">
                <a:latin typeface="+mn-ea"/>
                <a:ea typeface="+mn-ea"/>
              </a:rPr>
              <a:pPr/>
              <a:t>9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71363" name="Group 1027"/>
          <p:cNvGrpSpPr>
            <a:grpSpLocks/>
          </p:cNvGrpSpPr>
          <p:nvPr/>
        </p:nvGrpSpPr>
        <p:grpSpPr bwMode="auto">
          <a:xfrm>
            <a:off x="3429000" y="2438400"/>
            <a:ext cx="5486400" cy="3962400"/>
            <a:chOff x="2160" y="1536"/>
            <a:chExt cx="3456" cy="2496"/>
          </a:xfrm>
        </p:grpSpPr>
        <p:sp>
          <p:nvSpPr>
            <p:cNvPr id="271364" name="Rectangle 1028"/>
            <p:cNvSpPr>
              <a:spLocks noChangeArrowheads="1"/>
            </p:cNvSpPr>
            <p:nvPr/>
          </p:nvSpPr>
          <p:spPr bwMode="auto">
            <a:xfrm>
              <a:off x="2736" y="1536"/>
              <a:ext cx="2448" cy="249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71365" name="Group 1029"/>
            <p:cNvGrpSpPr>
              <a:grpSpLocks/>
            </p:cNvGrpSpPr>
            <p:nvPr/>
          </p:nvGrpSpPr>
          <p:grpSpPr bwMode="auto">
            <a:xfrm>
              <a:off x="3024" y="1740"/>
              <a:ext cx="624" cy="516"/>
              <a:chOff x="3024" y="1575"/>
              <a:chExt cx="624" cy="516"/>
            </a:xfrm>
          </p:grpSpPr>
          <p:grpSp>
            <p:nvGrpSpPr>
              <p:cNvPr id="271366" name="Group 1030"/>
              <p:cNvGrpSpPr>
                <a:grpSpLocks/>
              </p:cNvGrpSpPr>
              <p:nvPr/>
            </p:nvGrpSpPr>
            <p:grpSpPr bwMode="auto">
              <a:xfrm>
                <a:off x="3024" y="1728"/>
                <a:ext cx="317" cy="363"/>
                <a:chOff x="1020" y="1706"/>
                <a:chExt cx="317" cy="363"/>
              </a:xfrm>
            </p:grpSpPr>
            <p:sp>
              <p:nvSpPr>
                <p:cNvPr id="271367" name="Rectangle 1031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1368" name="Oval 1032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71369" name="Line 1033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71370" name="Object 10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0168452"/>
                  </p:ext>
                </p:extLst>
              </p:nvPr>
            </p:nvGraphicFramePr>
            <p:xfrm>
              <a:off x="3379" y="1575"/>
              <a:ext cx="190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374" name="公式" r:id="rId3" imgW="126720" imgH="215640" progId="Equation.3">
                      <p:embed/>
                    </p:oleObj>
                  </mc:Choice>
                  <mc:Fallback>
                    <p:oleObj name="公式" r:id="rId3" imgW="126720" imgH="215640" progId="Equation.3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9" y="1575"/>
                            <a:ext cx="190" cy="3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1371" name="Group 1035"/>
            <p:cNvGrpSpPr>
              <a:grpSpLocks/>
            </p:cNvGrpSpPr>
            <p:nvPr/>
          </p:nvGrpSpPr>
          <p:grpSpPr bwMode="auto">
            <a:xfrm>
              <a:off x="3024" y="2556"/>
              <a:ext cx="1296" cy="516"/>
              <a:chOff x="3024" y="2391"/>
              <a:chExt cx="1296" cy="516"/>
            </a:xfrm>
          </p:grpSpPr>
          <p:grpSp>
            <p:nvGrpSpPr>
              <p:cNvPr id="271372" name="Group 1036"/>
              <p:cNvGrpSpPr>
                <a:grpSpLocks/>
              </p:cNvGrpSpPr>
              <p:nvPr/>
            </p:nvGrpSpPr>
            <p:grpSpPr bwMode="auto">
              <a:xfrm>
                <a:off x="3024" y="2544"/>
                <a:ext cx="1296" cy="363"/>
                <a:chOff x="3024" y="2544"/>
                <a:chExt cx="1296" cy="363"/>
              </a:xfrm>
            </p:grpSpPr>
            <p:grpSp>
              <p:nvGrpSpPr>
                <p:cNvPr id="271373" name="Group 1037"/>
                <p:cNvGrpSpPr>
                  <a:grpSpLocks/>
                </p:cNvGrpSpPr>
                <p:nvPr/>
              </p:nvGrpSpPr>
              <p:grpSpPr bwMode="auto">
                <a:xfrm>
                  <a:off x="3024" y="2544"/>
                  <a:ext cx="317" cy="363"/>
                  <a:chOff x="1020" y="1706"/>
                  <a:chExt cx="317" cy="363"/>
                </a:xfrm>
              </p:grpSpPr>
              <p:sp>
                <p:nvSpPr>
                  <p:cNvPr id="271374" name="Rectangle 1038"/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1706"/>
                    <a:ext cx="227" cy="3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1375" name="Oval 1039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842"/>
                    <a:ext cx="90" cy="9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271376" name="Line 1040"/>
                <p:cNvSpPr>
                  <a:spLocks noChangeShapeType="1"/>
                </p:cNvSpPr>
                <p:nvPr/>
              </p:nvSpPr>
              <p:spPr bwMode="auto">
                <a:xfrm>
                  <a:off x="3360" y="27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aphicFrame>
            <p:nvGraphicFramePr>
              <p:cNvPr id="271377" name="Object 10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9865588"/>
                  </p:ext>
                </p:extLst>
              </p:nvPr>
            </p:nvGraphicFramePr>
            <p:xfrm>
              <a:off x="3360" y="2391"/>
              <a:ext cx="228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375" name="公式" r:id="rId5" imgW="152280" imgH="215640" progId="Equation.3">
                      <p:embed/>
                    </p:oleObj>
                  </mc:Choice>
                  <mc:Fallback>
                    <p:oleObj name="公式" r:id="rId5" imgW="152280" imgH="215640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391"/>
                            <a:ext cx="228" cy="3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1378" name="Group 1042"/>
            <p:cNvGrpSpPr>
              <a:grpSpLocks/>
            </p:cNvGrpSpPr>
            <p:nvPr/>
          </p:nvGrpSpPr>
          <p:grpSpPr bwMode="auto">
            <a:xfrm>
              <a:off x="4320" y="1893"/>
              <a:ext cx="240" cy="1008"/>
              <a:chOff x="4320" y="1728"/>
              <a:chExt cx="240" cy="1008"/>
            </a:xfrm>
          </p:grpSpPr>
          <p:sp>
            <p:nvSpPr>
              <p:cNvPr id="271379" name="Line 1043"/>
              <p:cNvSpPr>
                <a:spLocks noChangeShapeType="1"/>
              </p:cNvSpPr>
              <p:nvPr/>
            </p:nvSpPr>
            <p:spPr bwMode="auto">
              <a:xfrm flipV="1">
                <a:off x="4320" y="172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380" name="Line 1044"/>
              <p:cNvSpPr>
                <a:spLocks noChangeShapeType="1"/>
              </p:cNvSpPr>
              <p:nvPr/>
            </p:nvSpPr>
            <p:spPr bwMode="auto">
              <a:xfrm>
                <a:off x="4320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1381" name="Group 1045"/>
            <p:cNvGrpSpPr>
              <a:grpSpLocks/>
            </p:cNvGrpSpPr>
            <p:nvPr/>
          </p:nvGrpSpPr>
          <p:grpSpPr bwMode="auto">
            <a:xfrm>
              <a:off x="2928" y="2085"/>
              <a:ext cx="1632" cy="288"/>
              <a:chOff x="2928" y="1920"/>
              <a:chExt cx="1632" cy="288"/>
            </a:xfrm>
          </p:grpSpPr>
          <p:sp>
            <p:nvSpPr>
              <p:cNvPr id="271382" name="Line 1046"/>
              <p:cNvSpPr>
                <a:spLocks noChangeShapeType="1"/>
              </p:cNvSpPr>
              <p:nvPr/>
            </p:nvSpPr>
            <p:spPr bwMode="auto">
              <a:xfrm>
                <a:off x="2928" y="19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71383" name="Group 1047"/>
              <p:cNvGrpSpPr>
                <a:grpSpLocks/>
              </p:cNvGrpSpPr>
              <p:nvPr/>
            </p:nvGrpSpPr>
            <p:grpSpPr bwMode="auto">
              <a:xfrm>
                <a:off x="2928" y="2208"/>
                <a:ext cx="1632" cy="0"/>
                <a:chOff x="2928" y="2208"/>
                <a:chExt cx="1632" cy="0"/>
              </a:xfrm>
            </p:grpSpPr>
            <p:sp>
              <p:nvSpPr>
                <p:cNvPr id="271384" name="Line 1048"/>
                <p:cNvSpPr>
                  <a:spLocks noChangeShapeType="1"/>
                </p:cNvSpPr>
                <p:nvPr/>
              </p:nvSpPr>
              <p:spPr bwMode="auto">
                <a:xfrm flipH="1">
                  <a:off x="3792" y="220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1385" name="Line 1049"/>
                <p:cNvSpPr>
                  <a:spLocks noChangeShapeType="1"/>
                </p:cNvSpPr>
                <p:nvPr/>
              </p:nvSpPr>
              <p:spPr bwMode="auto">
                <a:xfrm>
                  <a:off x="2928" y="220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271386" name="Group 1050"/>
            <p:cNvGrpSpPr>
              <a:grpSpLocks/>
            </p:cNvGrpSpPr>
            <p:nvPr/>
          </p:nvGrpSpPr>
          <p:grpSpPr bwMode="auto">
            <a:xfrm>
              <a:off x="3648" y="1701"/>
              <a:ext cx="923" cy="384"/>
              <a:chOff x="3648" y="1536"/>
              <a:chExt cx="923" cy="384"/>
            </a:xfrm>
          </p:grpSpPr>
          <p:sp>
            <p:nvSpPr>
              <p:cNvPr id="271387" name="Line 1051"/>
              <p:cNvSpPr>
                <a:spLocks noChangeShapeType="1"/>
              </p:cNvSpPr>
              <p:nvPr/>
            </p:nvSpPr>
            <p:spPr bwMode="auto">
              <a:xfrm flipH="1">
                <a:off x="3648" y="1536"/>
                <a:ext cx="9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388" name="Line 1052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1389" name="Group 1053"/>
            <p:cNvGrpSpPr>
              <a:grpSpLocks/>
            </p:cNvGrpSpPr>
            <p:nvPr/>
          </p:nvGrpSpPr>
          <p:grpSpPr bwMode="auto">
            <a:xfrm>
              <a:off x="2208" y="1749"/>
              <a:ext cx="816" cy="384"/>
              <a:chOff x="2208" y="1584"/>
              <a:chExt cx="816" cy="384"/>
            </a:xfrm>
          </p:grpSpPr>
          <p:sp>
            <p:nvSpPr>
              <p:cNvPr id="271390" name="Text Box 1054"/>
              <p:cNvSpPr txBox="1">
                <a:spLocks noChangeArrowheads="1"/>
              </p:cNvSpPr>
              <p:nvPr/>
            </p:nvSpPr>
            <p:spPr bwMode="auto">
              <a:xfrm>
                <a:off x="2208" y="1584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+mn-ea"/>
                    <a:ea typeface="+mn-ea"/>
                  </a:rPr>
                  <a:t>A</a:t>
                </a:r>
              </a:p>
            </p:txBody>
          </p:sp>
          <p:grpSp>
            <p:nvGrpSpPr>
              <p:cNvPr id="271391" name="Group 1055"/>
              <p:cNvGrpSpPr>
                <a:grpSpLocks/>
              </p:cNvGrpSpPr>
              <p:nvPr/>
            </p:nvGrpSpPr>
            <p:grpSpPr bwMode="auto">
              <a:xfrm>
                <a:off x="2208" y="1872"/>
                <a:ext cx="816" cy="96"/>
                <a:chOff x="2208" y="1872"/>
                <a:chExt cx="816" cy="96"/>
              </a:xfrm>
            </p:grpSpPr>
            <p:sp>
              <p:nvSpPr>
                <p:cNvPr id="271392" name="Line 1056"/>
                <p:cNvSpPr>
                  <a:spLocks noChangeShapeType="1"/>
                </p:cNvSpPr>
                <p:nvPr/>
              </p:nvSpPr>
              <p:spPr bwMode="auto">
                <a:xfrm flipH="1">
                  <a:off x="2208" y="1920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1393" name="Oval 1057"/>
                <p:cNvSpPr>
                  <a:spLocks noChangeArrowheads="1"/>
                </p:cNvSpPr>
                <p:nvPr/>
              </p:nvSpPr>
              <p:spPr bwMode="auto">
                <a:xfrm>
                  <a:off x="2880" y="187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271394" name="Group 1058"/>
            <p:cNvGrpSpPr>
              <a:grpSpLocks/>
            </p:cNvGrpSpPr>
            <p:nvPr/>
          </p:nvGrpSpPr>
          <p:grpSpPr bwMode="auto">
            <a:xfrm>
              <a:off x="2160" y="2709"/>
              <a:ext cx="864" cy="240"/>
              <a:chOff x="2160" y="2544"/>
              <a:chExt cx="864" cy="240"/>
            </a:xfrm>
          </p:grpSpPr>
          <p:sp>
            <p:nvSpPr>
              <p:cNvPr id="271395" name="Line 1059"/>
              <p:cNvSpPr>
                <a:spLocks noChangeShapeType="1"/>
              </p:cNvSpPr>
              <p:nvPr/>
            </p:nvSpPr>
            <p:spPr bwMode="auto">
              <a:xfrm flipH="1">
                <a:off x="2160" y="273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396" name="Text Box 1060"/>
              <p:cNvSpPr txBox="1">
                <a:spLocks noChangeArrowheads="1"/>
              </p:cNvSpPr>
              <p:nvPr/>
            </p:nvSpPr>
            <p:spPr bwMode="auto">
              <a:xfrm>
                <a:off x="2208" y="2544"/>
                <a:ext cx="1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71397" name="Oval 106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1398" name="Group 1062"/>
            <p:cNvGrpSpPr>
              <a:grpSpLocks/>
            </p:cNvGrpSpPr>
            <p:nvPr/>
          </p:nvGrpSpPr>
          <p:grpSpPr bwMode="auto">
            <a:xfrm>
              <a:off x="4032" y="1653"/>
              <a:ext cx="528" cy="1392"/>
              <a:chOff x="4032" y="1488"/>
              <a:chExt cx="528" cy="1392"/>
            </a:xfrm>
          </p:grpSpPr>
          <p:sp>
            <p:nvSpPr>
              <p:cNvPr id="271399" name="Line 1063"/>
              <p:cNvSpPr>
                <a:spLocks noChangeShapeType="1"/>
              </p:cNvSpPr>
              <p:nvPr/>
            </p:nvSpPr>
            <p:spPr bwMode="auto">
              <a:xfrm flipH="1">
                <a:off x="4080" y="28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00" name="Line 1064"/>
              <p:cNvSpPr>
                <a:spLocks noChangeShapeType="1"/>
              </p:cNvSpPr>
              <p:nvPr/>
            </p:nvSpPr>
            <p:spPr bwMode="auto">
              <a:xfrm flipH="1">
                <a:off x="4080" y="1536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01" name="Oval 1065"/>
              <p:cNvSpPr>
                <a:spLocks noChangeArrowheads="1"/>
              </p:cNvSpPr>
              <p:nvPr/>
            </p:nvSpPr>
            <p:spPr bwMode="auto">
              <a:xfrm>
                <a:off x="4032" y="14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1402" name="Group 1066"/>
            <p:cNvGrpSpPr>
              <a:grpSpLocks/>
            </p:cNvGrpSpPr>
            <p:nvPr/>
          </p:nvGrpSpPr>
          <p:grpSpPr bwMode="auto">
            <a:xfrm>
              <a:off x="4272" y="2469"/>
              <a:ext cx="288" cy="96"/>
              <a:chOff x="4272" y="2304"/>
              <a:chExt cx="288" cy="96"/>
            </a:xfrm>
          </p:grpSpPr>
          <p:sp>
            <p:nvSpPr>
              <p:cNvPr id="271403" name="Line 1067"/>
              <p:cNvSpPr>
                <a:spLocks noChangeShapeType="1"/>
              </p:cNvSpPr>
              <p:nvPr/>
            </p:nvSpPr>
            <p:spPr bwMode="auto">
              <a:xfrm flipH="1">
                <a:off x="4320" y="23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04" name="Oval 1068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1405" name="Group 1069"/>
            <p:cNvGrpSpPr>
              <a:grpSpLocks/>
            </p:cNvGrpSpPr>
            <p:nvPr/>
          </p:nvGrpSpPr>
          <p:grpSpPr bwMode="auto">
            <a:xfrm>
              <a:off x="3744" y="2325"/>
              <a:ext cx="816" cy="1392"/>
              <a:chOff x="3744" y="2160"/>
              <a:chExt cx="816" cy="1392"/>
            </a:xfrm>
          </p:grpSpPr>
          <p:sp>
            <p:nvSpPr>
              <p:cNvPr id="271406" name="Line 1070"/>
              <p:cNvSpPr>
                <a:spLocks noChangeShapeType="1"/>
              </p:cNvSpPr>
              <p:nvPr/>
            </p:nvSpPr>
            <p:spPr bwMode="auto">
              <a:xfrm flipH="1">
                <a:off x="3792" y="35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07" name="Line 1071"/>
              <p:cNvSpPr>
                <a:spLocks noChangeShapeType="1"/>
              </p:cNvSpPr>
              <p:nvPr/>
            </p:nvSpPr>
            <p:spPr bwMode="auto">
              <a:xfrm flipV="1">
                <a:off x="3792" y="220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08" name="Oval 1072"/>
              <p:cNvSpPr>
                <a:spLocks noChangeArrowheads="1"/>
              </p:cNvSpPr>
              <p:nvPr/>
            </p:nvSpPr>
            <p:spPr bwMode="auto">
              <a:xfrm>
                <a:off x="374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1409" name="Group 1073"/>
            <p:cNvGrpSpPr>
              <a:grpSpLocks/>
            </p:cNvGrpSpPr>
            <p:nvPr/>
          </p:nvGrpSpPr>
          <p:grpSpPr bwMode="auto">
            <a:xfrm>
              <a:off x="2928" y="2901"/>
              <a:ext cx="1632" cy="288"/>
              <a:chOff x="2928" y="2736"/>
              <a:chExt cx="1632" cy="288"/>
            </a:xfrm>
          </p:grpSpPr>
          <p:sp>
            <p:nvSpPr>
              <p:cNvPr id="271410" name="Line 1074"/>
              <p:cNvSpPr>
                <a:spLocks noChangeShapeType="1"/>
              </p:cNvSpPr>
              <p:nvPr/>
            </p:nvSpPr>
            <p:spPr bwMode="auto">
              <a:xfrm flipH="1" flipV="1">
                <a:off x="4128" y="302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11" name="Line 1075"/>
              <p:cNvSpPr>
                <a:spLocks noChangeShapeType="1"/>
              </p:cNvSpPr>
              <p:nvPr/>
            </p:nvSpPr>
            <p:spPr bwMode="auto">
              <a:xfrm>
                <a:off x="2928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12" name="Line 1076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1413" name="Group 1077"/>
            <p:cNvGrpSpPr>
              <a:grpSpLocks/>
            </p:cNvGrpSpPr>
            <p:nvPr/>
          </p:nvGrpSpPr>
          <p:grpSpPr bwMode="auto">
            <a:xfrm>
              <a:off x="3504" y="3141"/>
              <a:ext cx="1056" cy="768"/>
              <a:chOff x="3504" y="2976"/>
              <a:chExt cx="1056" cy="768"/>
            </a:xfrm>
          </p:grpSpPr>
          <p:sp>
            <p:nvSpPr>
              <p:cNvPr id="271414" name="Line 1078"/>
              <p:cNvSpPr>
                <a:spLocks noChangeShapeType="1"/>
              </p:cNvSpPr>
              <p:nvPr/>
            </p:nvSpPr>
            <p:spPr bwMode="auto">
              <a:xfrm flipH="1">
                <a:off x="3552" y="374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15" name="Line 1079"/>
              <p:cNvSpPr>
                <a:spLocks noChangeShapeType="1"/>
              </p:cNvSpPr>
              <p:nvPr/>
            </p:nvSpPr>
            <p:spPr bwMode="auto">
              <a:xfrm flipV="1">
                <a:off x="3552" y="302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16" name="Oval 1080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1417" name="Group 1081"/>
            <p:cNvGrpSpPr>
              <a:grpSpLocks/>
            </p:cNvGrpSpPr>
            <p:nvPr/>
          </p:nvGrpSpPr>
          <p:grpSpPr bwMode="auto">
            <a:xfrm>
              <a:off x="4560" y="1605"/>
              <a:ext cx="334" cy="2379"/>
              <a:chOff x="4560" y="1440"/>
              <a:chExt cx="334" cy="2379"/>
            </a:xfrm>
          </p:grpSpPr>
          <p:grpSp>
            <p:nvGrpSpPr>
              <p:cNvPr id="271418" name="Group 1082"/>
              <p:cNvGrpSpPr>
                <a:grpSpLocks/>
              </p:cNvGrpSpPr>
              <p:nvPr/>
            </p:nvGrpSpPr>
            <p:grpSpPr bwMode="auto">
              <a:xfrm>
                <a:off x="4577" y="1440"/>
                <a:ext cx="317" cy="363"/>
                <a:chOff x="1020" y="1706"/>
                <a:chExt cx="317" cy="363"/>
              </a:xfrm>
            </p:grpSpPr>
            <p:sp>
              <p:nvSpPr>
                <p:cNvPr id="271419" name="Rectangle 1083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1420" name="Oval 1084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71421" name="Group 1085"/>
              <p:cNvGrpSpPr>
                <a:grpSpLocks/>
              </p:cNvGrpSpPr>
              <p:nvPr/>
            </p:nvGrpSpPr>
            <p:grpSpPr bwMode="auto">
              <a:xfrm>
                <a:off x="4560" y="2112"/>
                <a:ext cx="317" cy="363"/>
                <a:chOff x="1020" y="1706"/>
                <a:chExt cx="317" cy="363"/>
              </a:xfrm>
            </p:grpSpPr>
            <p:sp>
              <p:nvSpPr>
                <p:cNvPr id="271422" name="Rectangle 1086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1423" name="Oval 1087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71424" name="Group 1088"/>
              <p:cNvGrpSpPr>
                <a:grpSpLocks/>
              </p:cNvGrpSpPr>
              <p:nvPr/>
            </p:nvGrpSpPr>
            <p:grpSpPr bwMode="auto">
              <a:xfrm>
                <a:off x="4560" y="2784"/>
                <a:ext cx="317" cy="363"/>
                <a:chOff x="1020" y="1706"/>
                <a:chExt cx="317" cy="363"/>
              </a:xfrm>
            </p:grpSpPr>
            <p:sp>
              <p:nvSpPr>
                <p:cNvPr id="271425" name="Rectangle 1089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1426" name="Oval 1090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71427" name="Group 1091"/>
              <p:cNvGrpSpPr>
                <a:grpSpLocks/>
              </p:cNvGrpSpPr>
              <p:nvPr/>
            </p:nvGrpSpPr>
            <p:grpSpPr bwMode="auto">
              <a:xfrm>
                <a:off x="4560" y="3456"/>
                <a:ext cx="317" cy="363"/>
                <a:chOff x="1020" y="1706"/>
                <a:chExt cx="317" cy="363"/>
              </a:xfrm>
            </p:grpSpPr>
            <p:sp>
              <p:nvSpPr>
                <p:cNvPr id="271428" name="Rectangle 1092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1429" name="Oval 1093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271430" name="Group 1094"/>
            <p:cNvGrpSpPr>
              <a:grpSpLocks/>
            </p:cNvGrpSpPr>
            <p:nvPr/>
          </p:nvGrpSpPr>
          <p:grpSpPr bwMode="auto">
            <a:xfrm>
              <a:off x="4879" y="1557"/>
              <a:ext cx="737" cy="2256"/>
              <a:chOff x="4879" y="1392"/>
              <a:chExt cx="737" cy="2256"/>
            </a:xfrm>
          </p:grpSpPr>
          <p:sp>
            <p:nvSpPr>
              <p:cNvPr id="271431" name="Line 1095"/>
              <p:cNvSpPr>
                <a:spLocks noChangeShapeType="1"/>
              </p:cNvSpPr>
              <p:nvPr/>
            </p:nvSpPr>
            <p:spPr bwMode="auto">
              <a:xfrm>
                <a:off x="4896" y="16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32" name="Line 1096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33" name="Line 1097"/>
              <p:cNvSpPr>
                <a:spLocks noChangeShapeType="1"/>
              </p:cNvSpPr>
              <p:nvPr/>
            </p:nvSpPr>
            <p:spPr bwMode="auto">
              <a:xfrm>
                <a:off x="4879" y="297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34" name="Line 1098"/>
              <p:cNvSpPr>
                <a:spLocks noChangeShapeType="1"/>
              </p:cNvSpPr>
              <p:nvPr/>
            </p:nvSpPr>
            <p:spPr bwMode="auto">
              <a:xfrm>
                <a:off x="4879" y="364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35" name="Text Box 1099"/>
              <p:cNvSpPr txBox="1">
                <a:spLocks noChangeArrowheads="1"/>
              </p:cNvSpPr>
              <p:nvPr/>
            </p:nvSpPr>
            <p:spPr bwMode="auto">
              <a:xfrm>
                <a:off x="5280" y="139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+mn-ea"/>
                    <a:ea typeface="+mn-ea"/>
                  </a:rPr>
                  <a:t>Y</a:t>
                </a:r>
                <a:r>
                  <a:rPr lang="en-US" altLang="zh-CN" sz="1600" i="1"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271436" name="Text Box 1100"/>
              <p:cNvSpPr txBox="1">
                <a:spLocks noChangeArrowheads="1"/>
              </p:cNvSpPr>
              <p:nvPr/>
            </p:nvSpPr>
            <p:spPr bwMode="auto">
              <a:xfrm>
                <a:off x="5328" y="206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+mn-ea"/>
                    <a:ea typeface="+mn-ea"/>
                  </a:rPr>
                  <a:t>Y</a:t>
                </a:r>
                <a:r>
                  <a:rPr lang="en-US" altLang="zh-CN" sz="1600" i="1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271437" name="Text Box 1101"/>
              <p:cNvSpPr txBox="1"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+mn-ea"/>
                    <a:ea typeface="+mn-ea"/>
                  </a:rPr>
                  <a:t>Y</a:t>
                </a:r>
                <a:r>
                  <a:rPr lang="en-US" altLang="zh-CN" sz="1600" i="1"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271438" name="Text Box 1102"/>
              <p:cNvSpPr txBox="1">
                <a:spLocks noChangeArrowheads="1"/>
              </p:cNvSpPr>
              <p:nvPr/>
            </p:nvSpPr>
            <p:spPr bwMode="auto">
              <a:xfrm>
                <a:off x="5280" y="33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+mn-ea"/>
                    <a:ea typeface="+mn-ea"/>
                  </a:rPr>
                  <a:t>Y</a:t>
                </a:r>
                <a:r>
                  <a:rPr lang="en-US" altLang="zh-CN" sz="1600" i="1">
                    <a:latin typeface="+mn-ea"/>
                    <a:ea typeface="+mn-ea"/>
                  </a:rPr>
                  <a:t>3</a:t>
                </a:r>
              </a:p>
            </p:txBody>
          </p:sp>
        </p:grpSp>
      </p:grpSp>
      <p:sp>
        <p:nvSpPr>
          <p:cNvPr id="271439" name="Text Box 1103"/>
          <p:cNvSpPr txBox="1">
            <a:spLocks noChangeArrowheads="1"/>
          </p:cNvSpPr>
          <p:nvPr/>
        </p:nvSpPr>
        <p:spPr bwMode="auto">
          <a:xfrm>
            <a:off x="533400" y="3389238"/>
            <a:ext cx="2362200" cy="831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问题：一个输入有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个负载！</a:t>
            </a:r>
          </a:p>
        </p:txBody>
      </p:sp>
      <p:grpSp>
        <p:nvGrpSpPr>
          <p:cNvPr id="271440" name="Group 1104"/>
          <p:cNvGrpSpPr>
            <a:grpSpLocks/>
          </p:cNvGrpSpPr>
          <p:nvPr/>
        </p:nvGrpSpPr>
        <p:grpSpPr bwMode="auto">
          <a:xfrm>
            <a:off x="2895600" y="3352800"/>
            <a:ext cx="1600200" cy="1219200"/>
            <a:chOff x="1680" y="2352"/>
            <a:chExt cx="1824" cy="768"/>
          </a:xfrm>
        </p:grpSpPr>
        <p:sp>
          <p:nvSpPr>
            <p:cNvPr id="271441" name="Line 1105"/>
            <p:cNvSpPr>
              <a:spLocks noChangeShapeType="1"/>
            </p:cNvSpPr>
            <p:nvPr/>
          </p:nvSpPr>
          <p:spPr bwMode="auto">
            <a:xfrm flipV="1">
              <a:off x="1680" y="2352"/>
              <a:ext cx="1776" cy="301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1442" name="Line 1106"/>
            <p:cNvSpPr>
              <a:spLocks noChangeShapeType="1"/>
            </p:cNvSpPr>
            <p:nvPr/>
          </p:nvSpPr>
          <p:spPr bwMode="auto">
            <a:xfrm>
              <a:off x="1680" y="2661"/>
              <a:ext cx="1824" cy="45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09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39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304800"/>
            <a:ext cx="7618413" cy="703263"/>
          </a:xfrm>
        </p:spPr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(12)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8E6C-7FE1-43D6-B469-C92ED437339D}" type="slidenum">
              <a:rPr lang="en-US" altLang="zh-CN">
                <a:latin typeface="+mn-ea"/>
                <a:ea typeface="+mn-ea"/>
              </a:rPr>
              <a:pPr/>
              <a:t>90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695325" y="1463675"/>
            <a:ext cx="8220075" cy="1951038"/>
            <a:chOff x="438" y="922"/>
            <a:chExt cx="5178" cy="1229"/>
          </a:xfrm>
        </p:grpSpPr>
        <p:graphicFrame>
          <p:nvGraphicFramePr>
            <p:cNvPr id="331835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7061784"/>
                </p:ext>
              </p:extLst>
            </p:nvPr>
          </p:nvGraphicFramePr>
          <p:xfrm>
            <a:off x="1545" y="1824"/>
            <a:ext cx="2158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394" name="公式" r:id="rId3" imgW="1447560" imgH="215640" progId="Equation.3">
                    <p:embed/>
                  </p:oleObj>
                </mc:Choice>
                <mc:Fallback>
                  <p:oleObj name="公式" r:id="rId3" imgW="144756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5" y="1824"/>
                          <a:ext cx="2158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1836" name="Text Box 60"/>
            <p:cNvSpPr txBox="1">
              <a:spLocks noChangeArrowheads="1"/>
            </p:cNvSpPr>
            <p:nvPr/>
          </p:nvSpPr>
          <p:spPr bwMode="auto">
            <a:xfrm>
              <a:off x="912" y="182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华文新魏" pitchFamily="2" charset="-122"/>
                  <a:ea typeface="华文新魏" pitchFamily="2" charset="-122"/>
                </a:rPr>
                <a:t>例</a:t>
              </a:r>
              <a:r>
                <a:rPr lang="en-US" altLang="zh-CN" sz="2800" b="1">
                  <a:latin typeface="华文新魏" pitchFamily="2" charset="-122"/>
                  <a:ea typeface="华文新魏" pitchFamily="2" charset="-122"/>
                </a:rPr>
                <a:t>:</a:t>
              </a:r>
            </a:p>
          </p:txBody>
        </p:sp>
        <p:sp>
          <p:nvSpPr>
            <p:cNvPr id="331837" name="Text Box 61"/>
            <p:cNvSpPr txBox="1">
              <a:spLocks noChangeArrowheads="1"/>
            </p:cNvSpPr>
            <p:nvPr/>
          </p:nvSpPr>
          <p:spPr bwMode="auto">
            <a:xfrm>
              <a:off x="438" y="922"/>
              <a:ext cx="5178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zh-CN" altLang="en-US" sz="3200" b="1" dirty="0">
                  <a:latin typeface="华文新魏" pitchFamily="2" charset="-122"/>
                  <a:ea typeface="华文新魏" pitchFamily="2" charset="-122"/>
                </a:rPr>
                <a:t>译码器与数据选择器实现逻辑函数</a:t>
              </a:r>
            </a:p>
            <a:p>
              <a:pPr lvl="1">
                <a:buClr>
                  <a:srgbClr val="FFFF00"/>
                </a:buClr>
                <a:buFont typeface="Wingdings" pitchFamily="2" charset="2"/>
                <a:buChar char="Ø"/>
              </a:pPr>
              <a:endParaRPr lang="zh-CN" altLang="en-US" sz="2400" b="1" dirty="0">
                <a:latin typeface="华文新魏" pitchFamily="2" charset="-122"/>
                <a:ea typeface="华文新魏" pitchFamily="2" charset="-122"/>
              </a:endParaRPr>
            </a:p>
            <a:p>
              <a:pPr lvl="1">
                <a:buClr>
                  <a:srgbClr val="CC00FF"/>
                </a:buClr>
                <a:buFont typeface="Wingdings" pitchFamily="2" charset="2"/>
                <a:buChar char="Ø"/>
              </a:pPr>
              <a: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  <a:t>8</a:t>
              </a: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选</a:t>
              </a:r>
              <a: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  <a:t>1</a:t>
              </a: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数据选择器可以实现</a:t>
              </a:r>
              <a: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  <a:t>4</a:t>
              </a: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变量函数：</a:t>
              </a:r>
            </a:p>
          </p:txBody>
        </p:sp>
      </p:grpSp>
      <p:sp>
        <p:nvSpPr>
          <p:cNvPr id="331839" name="Rectangle 63"/>
          <p:cNvSpPr>
            <a:spLocks noChangeArrowheads="1"/>
          </p:cNvSpPr>
          <p:nvPr/>
        </p:nvSpPr>
        <p:spPr bwMode="auto">
          <a:xfrm>
            <a:off x="1066800" y="3581400"/>
            <a:ext cx="405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思：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个变量用在选择控制端</a:t>
            </a:r>
          </a:p>
        </p:txBody>
      </p:sp>
      <p:sp>
        <p:nvSpPr>
          <p:cNvPr id="331840" name="Rectangle 64"/>
          <p:cNvSpPr>
            <a:spLocks noChangeArrowheads="1"/>
          </p:cNvSpPr>
          <p:nvPr/>
        </p:nvSpPr>
        <p:spPr bwMode="auto">
          <a:xfrm>
            <a:off x="1143000" y="4953000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个变量在数据输入端</a:t>
            </a:r>
            <a:r>
              <a:rPr lang="en-US" altLang="zh-CN" sz="2400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!</a:t>
            </a:r>
          </a:p>
        </p:txBody>
      </p:sp>
      <p:sp>
        <p:nvSpPr>
          <p:cNvPr id="331841" name="Rectangle 65"/>
          <p:cNvSpPr>
            <a:spLocks noChangeArrowheads="1"/>
          </p:cNvSpPr>
          <p:nvPr/>
        </p:nvSpPr>
        <p:spPr bwMode="auto">
          <a:xfrm>
            <a:off x="1066800" y="4191000"/>
            <a:ext cx="731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总共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个变量，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个用在选择端，另一个变量怎么办？</a:t>
            </a:r>
          </a:p>
        </p:txBody>
      </p:sp>
    </p:spTree>
    <p:extLst>
      <p:ext uri="{BB962C8B-B14F-4D97-AF65-F5344CB8AC3E}">
        <p14:creationId xmlns:p14="http://schemas.microsoft.com/office/powerpoint/2010/main" val="393246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39" grpId="0" autoUpdateAnimBg="0"/>
      <p:bldP spid="331840" grpId="0" autoUpdateAnimBg="0"/>
      <p:bldP spid="331841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(13)</a:t>
            </a:r>
          </a:p>
        </p:txBody>
      </p:sp>
      <p:sp>
        <p:nvSpPr>
          <p:cNvPr id="1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3A88-BB0B-4805-B132-1237E16CD16E}" type="slidenum">
              <a:rPr lang="en-US" altLang="zh-CN">
                <a:latin typeface="+mn-ea"/>
                <a:ea typeface="+mn-ea"/>
              </a:rPr>
              <a:pPr/>
              <a:t>91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427663" y="4551213"/>
            <a:ext cx="360362" cy="461963"/>
            <a:chOff x="3515" y="2779"/>
            <a:chExt cx="227" cy="291"/>
          </a:xfrm>
        </p:grpSpPr>
        <p:sp>
          <p:nvSpPr>
            <p:cNvPr id="332876" name="Text Box 76"/>
            <p:cNvSpPr txBox="1">
              <a:spLocks noChangeArrowheads="1"/>
            </p:cNvSpPr>
            <p:nvPr/>
          </p:nvSpPr>
          <p:spPr bwMode="auto">
            <a:xfrm>
              <a:off x="3515" y="2779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+mn-ea"/>
                  <a:ea typeface="+mn-ea"/>
                </a:rPr>
                <a:t>E</a:t>
              </a:r>
            </a:p>
          </p:txBody>
        </p:sp>
        <p:sp>
          <p:nvSpPr>
            <p:cNvPr id="332877" name="Line 77"/>
            <p:cNvSpPr>
              <a:spLocks noChangeShapeType="1"/>
            </p:cNvSpPr>
            <p:nvPr/>
          </p:nvSpPr>
          <p:spPr bwMode="auto">
            <a:xfrm>
              <a:off x="3560" y="277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5788024" y="4640262"/>
            <a:ext cx="2713038" cy="1901824"/>
            <a:chOff x="3742" y="2779"/>
            <a:chExt cx="1709" cy="1198"/>
          </a:xfrm>
        </p:grpSpPr>
        <p:sp>
          <p:nvSpPr>
            <p:cNvPr id="332879" name="Rectangle 79"/>
            <p:cNvSpPr>
              <a:spLocks noChangeArrowheads="1"/>
            </p:cNvSpPr>
            <p:nvPr/>
          </p:nvSpPr>
          <p:spPr bwMode="auto">
            <a:xfrm>
              <a:off x="3969" y="2870"/>
              <a:ext cx="1360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0" name="Line 80"/>
            <p:cNvSpPr>
              <a:spLocks noChangeShapeType="1"/>
            </p:cNvSpPr>
            <p:nvPr/>
          </p:nvSpPr>
          <p:spPr bwMode="auto">
            <a:xfrm flipH="1">
              <a:off x="3742" y="314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1" name="Line 81"/>
            <p:cNvSpPr>
              <a:spLocks noChangeShapeType="1"/>
            </p:cNvSpPr>
            <p:nvPr/>
          </p:nvSpPr>
          <p:spPr bwMode="auto">
            <a:xfrm flipH="1">
              <a:off x="3742" y="332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2" name="Line 82"/>
            <p:cNvSpPr>
              <a:spLocks noChangeShapeType="1"/>
            </p:cNvSpPr>
            <p:nvPr/>
          </p:nvSpPr>
          <p:spPr bwMode="auto">
            <a:xfrm flipH="1">
              <a:off x="3742" y="35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3" name="Line 83"/>
            <p:cNvSpPr>
              <a:spLocks noChangeShapeType="1"/>
            </p:cNvSpPr>
            <p:nvPr/>
          </p:nvSpPr>
          <p:spPr bwMode="auto">
            <a:xfrm flipV="1">
              <a:off x="4059" y="2825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4" name="Line 84"/>
            <p:cNvSpPr>
              <a:spLocks noChangeShapeType="1"/>
            </p:cNvSpPr>
            <p:nvPr/>
          </p:nvSpPr>
          <p:spPr bwMode="auto">
            <a:xfrm flipH="1">
              <a:off x="3742" y="282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5" name="Line 85"/>
            <p:cNvSpPr>
              <a:spLocks noChangeShapeType="1"/>
            </p:cNvSpPr>
            <p:nvPr/>
          </p:nvSpPr>
          <p:spPr bwMode="auto">
            <a:xfrm flipV="1">
              <a:off x="4513" y="277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6" name="Line 86"/>
            <p:cNvSpPr>
              <a:spLocks noChangeShapeType="1"/>
            </p:cNvSpPr>
            <p:nvPr/>
          </p:nvSpPr>
          <p:spPr bwMode="auto">
            <a:xfrm flipV="1">
              <a:off x="5193" y="277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7" name="Line 87"/>
            <p:cNvSpPr>
              <a:spLocks noChangeShapeType="1"/>
            </p:cNvSpPr>
            <p:nvPr/>
          </p:nvSpPr>
          <p:spPr bwMode="auto">
            <a:xfrm>
              <a:off x="4604" y="355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8" name="Rectangle 88"/>
            <p:cNvSpPr>
              <a:spLocks noChangeArrowheads="1"/>
            </p:cNvSpPr>
            <p:nvPr/>
          </p:nvSpPr>
          <p:spPr bwMode="auto">
            <a:xfrm>
              <a:off x="3974" y="3008"/>
              <a:ext cx="2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sz="1800" baseline="-30000" dirty="0">
                  <a:latin typeface="+mn-ea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32889" name="Rectangle 89"/>
            <p:cNvSpPr>
              <a:spLocks noChangeArrowheads="1"/>
            </p:cNvSpPr>
            <p:nvPr/>
          </p:nvSpPr>
          <p:spPr bwMode="auto">
            <a:xfrm>
              <a:off x="3974" y="3189"/>
              <a:ext cx="2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sz="1800" baseline="-30000" dirty="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2890" name="Rectangle 90"/>
            <p:cNvSpPr>
              <a:spLocks noChangeArrowheads="1"/>
            </p:cNvSpPr>
            <p:nvPr/>
          </p:nvSpPr>
          <p:spPr bwMode="auto">
            <a:xfrm>
              <a:off x="3974" y="3369"/>
              <a:ext cx="2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sz="1800" baseline="-30000" dirty="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32891" name="Text Box 91"/>
            <p:cNvSpPr txBox="1">
              <a:spLocks noChangeArrowheads="1"/>
            </p:cNvSpPr>
            <p:nvPr/>
          </p:nvSpPr>
          <p:spPr bwMode="auto">
            <a:xfrm>
              <a:off x="4649" y="368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F</a:t>
              </a:r>
            </a:p>
          </p:txBody>
        </p:sp>
        <p:sp>
          <p:nvSpPr>
            <p:cNvPr id="332892" name="Text Box 92"/>
            <p:cNvSpPr txBox="1">
              <a:spLocks noChangeArrowheads="1"/>
            </p:cNvSpPr>
            <p:nvPr/>
          </p:nvSpPr>
          <p:spPr bwMode="auto">
            <a:xfrm>
              <a:off x="4105" y="2870"/>
              <a:ext cx="10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latin typeface="+mn-ea"/>
                  <a:ea typeface="+mn-ea"/>
                </a:rPr>
                <a:t>D</a:t>
              </a:r>
              <a:r>
                <a:rPr lang="en-US" altLang="zh-CN" sz="1000" b="1">
                  <a:latin typeface="+mn-ea"/>
                  <a:ea typeface="+mn-ea"/>
                </a:rPr>
                <a:t>0 </a:t>
              </a:r>
              <a:r>
                <a:rPr lang="en-US" altLang="zh-CN" sz="1400" b="1">
                  <a:latin typeface="+mn-ea"/>
                  <a:ea typeface="+mn-ea"/>
                </a:rPr>
                <a:t>D</a:t>
              </a:r>
              <a:r>
                <a:rPr lang="en-US" altLang="zh-CN" sz="1000" b="1">
                  <a:latin typeface="+mn-ea"/>
                  <a:ea typeface="+mn-ea"/>
                </a:rPr>
                <a:t>1 </a:t>
              </a:r>
              <a:r>
                <a:rPr lang="en-US" altLang="zh-CN" sz="1400" b="1">
                  <a:latin typeface="+mn-ea"/>
                  <a:ea typeface="+mn-ea"/>
                </a:rPr>
                <a:t>D</a:t>
              </a:r>
              <a:r>
                <a:rPr lang="en-US" altLang="zh-CN" sz="1000" b="1">
                  <a:latin typeface="+mn-ea"/>
                  <a:ea typeface="+mn-ea"/>
                </a:rPr>
                <a:t>2 </a:t>
              </a:r>
              <a:r>
                <a:rPr lang="en-US" altLang="zh-CN" sz="1400" b="1">
                  <a:latin typeface="+mn-ea"/>
                  <a:ea typeface="+mn-ea"/>
                </a:rPr>
                <a:t>D</a:t>
              </a:r>
              <a:r>
                <a:rPr lang="en-US" altLang="zh-CN" sz="1000" b="1">
                  <a:latin typeface="+mn-ea"/>
                  <a:ea typeface="+mn-ea"/>
                </a:rPr>
                <a:t>3 </a:t>
              </a:r>
              <a:r>
                <a:rPr lang="en-US" altLang="zh-CN" sz="1400" b="1">
                  <a:latin typeface="+mn-ea"/>
                  <a:ea typeface="+mn-ea"/>
                </a:rPr>
                <a:t>D</a:t>
              </a:r>
              <a:r>
                <a:rPr lang="en-US" altLang="zh-CN" sz="1000" b="1">
                  <a:latin typeface="+mn-ea"/>
                  <a:ea typeface="+mn-ea"/>
                </a:rPr>
                <a:t>4 </a:t>
              </a:r>
              <a:r>
                <a:rPr lang="en-US" altLang="zh-CN" sz="1400" b="1">
                  <a:latin typeface="+mn-ea"/>
                  <a:ea typeface="+mn-ea"/>
                </a:rPr>
                <a:t>D</a:t>
              </a:r>
              <a:r>
                <a:rPr lang="en-US" altLang="zh-CN" sz="1000" b="1">
                  <a:latin typeface="+mn-ea"/>
                  <a:ea typeface="+mn-ea"/>
                </a:rPr>
                <a:t>5 </a:t>
              </a:r>
              <a:r>
                <a:rPr lang="en-US" altLang="zh-CN" sz="1400" b="1">
                  <a:latin typeface="+mn-ea"/>
                  <a:ea typeface="+mn-ea"/>
                </a:rPr>
                <a:t>D</a:t>
              </a:r>
              <a:r>
                <a:rPr lang="en-US" altLang="zh-CN" sz="1000" b="1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332893" name="Text Box 93"/>
            <p:cNvSpPr txBox="1">
              <a:spLocks noChangeArrowheads="1"/>
            </p:cNvSpPr>
            <p:nvPr/>
          </p:nvSpPr>
          <p:spPr bwMode="auto">
            <a:xfrm>
              <a:off x="5088" y="2870"/>
              <a:ext cx="36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+mn-ea"/>
                  <a:ea typeface="+mn-ea"/>
                </a:rPr>
                <a:t>D</a:t>
              </a:r>
              <a:r>
                <a:rPr lang="en-US" altLang="zh-CN" sz="1000" b="1">
                  <a:latin typeface="+mn-ea"/>
                  <a:ea typeface="+mn-ea"/>
                </a:rPr>
                <a:t>7</a:t>
              </a:r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5411782" y="3595690"/>
            <a:ext cx="384175" cy="2506665"/>
            <a:chOff x="3505" y="2148"/>
            <a:chExt cx="242" cy="1579"/>
          </a:xfrm>
        </p:grpSpPr>
        <p:sp>
          <p:nvSpPr>
            <p:cNvPr id="332895" name="Text Box 95"/>
            <p:cNvSpPr txBox="1">
              <a:spLocks noChangeArrowheads="1"/>
            </p:cNvSpPr>
            <p:nvPr/>
          </p:nvSpPr>
          <p:spPr bwMode="auto">
            <a:xfrm>
              <a:off x="3566" y="2148"/>
              <a:ext cx="1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+mn-ea"/>
                  <a:ea typeface="+mn-ea"/>
                </a:rPr>
                <a:t>N</a:t>
              </a:r>
            </a:p>
          </p:txBody>
        </p:sp>
        <p:sp>
          <p:nvSpPr>
            <p:cNvPr id="332896" name="Text Box 96"/>
            <p:cNvSpPr txBox="1">
              <a:spLocks noChangeArrowheads="1"/>
            </p:cNvSpPr>
            <p:nvPr/>
          </p:nvSpPr>
          <p:spPr bwMode="auto">
            <a:xfrm>
              <a:off x="3505" y="2990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332897" name="Text Box 97"/>
            <p:cNvSpPr txBox="1">
              <a:spLocks noChangeArrowheads="1"/>
            </p:cNvSpPr>
            <p:nvPr/>
          </p:nvSpPr>
          <p:spPr bwMode="auto">
            <a:xfrm>
              <a:off x="3515" y="3220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332898" name="Text Box 98"/>
            <p:cNvSpPr txBox="1">
              <a:spLocks noChangeArrowheads="1"/>
            </p:cNvSpPr>
            <p:nvPr/>
          </p:nvSpPr>
          <p:spPr bwMode="auto">
            <a:xfrm>
              <a:off x="3505" y="3436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+mn-ea"/>
                  <a:ea typeface="+mn-ea"/>
                </a:rPr>
                <a:t>A</a:t>
              </a:r>
            </a:p>
          </p:txBody>
        </p:sp>
      </p:grpSp>
      <p:sp>
        <p:nvSpPr>
          <p:cNvPr id="332899" name="Text Box 99"/>
          <p:cNvSpPr txBox="1">
            <a:spLocks noChangeArrowheads="1"/>
          </p:cNvSpPr>
          <p:nvPr/>
        </p:nvSpPr>
        <p:spPr bwMode="auto">
          <a:xfrm>
            <a:off x="609600" y="1219200"/>
            <a:ext cx="8220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译码器与数据选择器实现逻辑函数：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选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数据选择器可以实现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变量函数</a:t>
            </a:r>
          </a:p>
        </p:txBody>
      </p: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6796088" y="3848100"/>
            <a:ext cx="2195512" cy="936625"/>
            <a:chOff x="4377" y="2280"/>
            <a:chExt cx="1383" cy="590"/>
          </a:xfrm>
        </p:grpSpPr>
        <p:grpSp>
          <p:nvGrpSpPr>
            <p:cNvPr id="6" name="Group 101"/>
            <p:cNvGrpSpPr>
              <a:grpSpLocks/>
            </p:cNvGrpSpPr>
            <p:nvPr/>
          </p:nvGrpSpPr>
          <p:grpSpPr bwMode="auto">
            <a:xfrm>
              <a:off x="4377" y="2280"/>
              <a:ext cx="1383" cy="590"/>
              <a:chOff x="4377" y="2280"/>
              <a:chExt cx="1383" cy="590"/>
            </a:xfrm>
          </p:grpSpPr>
          <p:sp>
            <p:nvSpPr>
              <p:cNvPr id="332902" name="Text Box 102"/>
              <p:cNvSpPr txBox="1">
                <a:spLocks noChangeArrowheads="1"/>
              </p:cNvSpPr>
              <p:nvPr/>
            </p:nvSpPr>
            <p:spPr bwMode="auto">
              <a:xfrm>
                <a:off x="5239" y="2280"/>
                <a:ext cx="5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“1”</a:t>
                </a:r>
              </a:p>
            </p:txBody>
          </p:sp>
          <p:sp>
            <p:nvSpPr>
              <p:cNvPr id="332903" name="Line 103"/>
              <p:cNvSpPr>
                <a:spLocks noChangeShapeType="1"/>
              </p:cNvSpPr>
              <p:nvPr/>
            </p:nvSpPr>
            <p:spPr bwMode="auto">
              <a:xfrm flipV="1">
                <a:off x="4377" y="255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2904" name="Line 104"/>
              <p:cNvSpPr>
                <a:spLocks noChangeShapeType="1"/>
              </p:cNvSpPr>
              <p:nvPr/>
            </p:nvSpPr>
            <p:spPr bwMode="auto">
              <a:xfrm flipV="1">
                <a:off x="4649" y="255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2905" name="Line 105"/>
              <p:cNvSpPr>
                <a:spLocks noChangeShapeType="1"/>
              </p:cNvSpPr>
              <p:nvPr/>
            </p:nvSpPr>
            <p:spPr bwMode="auto">
              <a:xfrm flipV="1">
                <a:off x="4785" y="255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2906" name="Line 106"/>
              <p:cNvSpPr>
                <a:spLocks noChangeShapeType="1"/>
              </p:cNvSpPr>
              <p:nvPr/>
            </p:nvSpPr>
            <p:spPr bwMode="auto">
              <a:xfrm>
                <a:off x="4377" y="2552"/>
                <a:ext cx="1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332907" name="Oval 107"/>
            <p:cNvSpPr>
              <a:spLocks noChangeArrowheads="1"/>
            </p:cNvSpPr>
            <p:nvPr/>
          </p:nvSpPr>
          <p:spPr bwMode="auto">
            <a:xfrm>
              <a:off x="4608" y="24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908" name="Oval 108"/>
            <p:cNvSpPr>
              <a:spLocks noChangeArrowheads="1"/>
            </p:cNvSpPr>
            <p:nvPr/>
          </p:nvSpPr>
          <p:spPr bwMode="auto">
            <a:xfrm>
              <a:off x="4752" y="24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7011988" y="4316414"/>
            <a:ext cx="1979612" cy="461962"/>
            <a:chOff x="4513" y="2575"/>
            <a:chExt cx="1247" cy="291"/>
          </a:xfrm>
        </p:grpSpPr>
        <p:sp>
          <p:nvSpPr>
            <p:cNvPr id="332910" name="Text Box 110"/>
            <p:cNvSpPr txBox="1">
              <a:spLocks noChangeArrowheads="1"/>
            </p:cNvSpPr>
            <p:nvPr/>
          </p:nvSpPr>
          <p:spPr bwMode="auto">
            <a:xfrm>
              <a:off x="5353" y="2575"/>
              <a:ext cx="4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“0”</a:t>
              </a:r>
            </a:p>
          </p:txBody>
        </p:sp>
        <p:sp>
          <p:nvSpPr>
            <p:cNvPr id="332911" name="Line 111"/>
            <p:cNvSpPr>
              <a:spLocks noChangeShapeType="1"/>
            </p:cNvSpPr>
            <p:nvPr/>
          </p:nvSpPr>
          <p:spPr bwMode="auto">
            <a:xfrm>
              <a:off x="4513" y="2779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912" name="Oval 112"/>
            <p:cNvSpPr>
              <a:spLocks noChangeArrowheads="1"/>
            </p:cNvSpPr>
            <p:nvPr/>
          </p:nvSpPr>
          <p:spPr bwMode="auto">
            <a:xfrm>
              <a:off x="5136" y="27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8" name="Group 113"/>
          <p:cNvGrpSpPr>
            <a:grpSpLocks/>
          </p:cNvGrpSpPr>
          <p:nvPr/>
        </p:nvGrpSpPr>
        <p:grpSpPr bwMode="auto">
          <a:xfrm>
            <a:off x="5572125" y="3848100"/>
            <a:ext cx="2303463" cy="936625"/>
            <a:chOff x="3606" y="2280"/>
            <a:chExt cx="1451" cy="590"/>
          </a:xfrm>
        </p:grpSpPr>
        <p:grpSp>
          <p:nvGrpSpPr>
            <p:cNvPr id="9" name="Group 114"/>
            <p:cNvGrpSpPr>
              <a:grpSpLocks/>
            </p:cNvGrpSpPr>
            <p:nvPr/>
          </p:nvGrpSpPr>
          <p:grpSpPr bwMode="auto">
            <a:xfrm>
              <a:off x="3606" y="2280"/>
              <a:ext cx="1451" cy="590"/>
              <a:chOff x="3606" y="2280"/>
              <a:chExt cx="1451" cy="590"/>
            </a:xfrm>
          </p:grpSpPr>
          <p:sp>
            <p:nvSpPr>
              <p:cNvPr id="332915" name="Line 115"/>
              <p:cNvSpPr>
                <a:spLocks noChangeShapeType="1"/>
              </p:cNvSpPr>
              <p:nvPr/>
            </p:nvSpPr>
            <p:spPr bwMode="auto">
              <a:xfrm flipV="1">
                <a:off x="5057" y="268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10" name="Group 116"/>
              <p:cNvGrpSpPr>
                <a:grpSpLocks/>
              </p:cNvGrpSpPr>
              <p:nvPr/>
            </p:nvGrpSpPr>
            <p:grpSpPr bwMode="auto">
              <a:xfrm>
                <a:off x="3606" y="2280"/>
                <a:ext cx="1451" cy="590"/>
                <a:chOff x="3606" y="2280"/>
                <a:chExt cx="1451" cy="590"/>
              </a:xfrm>
            </p:grpSpPr>
            <p:sp>
              <p:nvSpPr>
                <p:cNvPr id="332917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4241" y="2416"/>
                  <a:ext cx="0" cy="4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32918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4921" y="2416"/>
                  <a:ext cx="0" cy="4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1" name="Group 119"/>
                <p:cNvGrpSpPr>
                  <a:grpSpLocks/>
                </p:cNvGrpSpPr>
                <p:nvPr/>
              </p:nvGrpSpPr>
              <p:grpSpPr bwMode="auto">
                <a:xfrm>
                  <a:off x="3833" y="2280"/>
                  <a:ext cx="271" cy="273"/>
                  <a:chOff x="3833" y="3475"/>
                  <a:chExt cx="271" cy="273"/>
                </a:xfrm>
              </p:grpSpPr>
              <p:sp>
                <p:nvSpPr>
                  <p:cNvPr id="332920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3475"/>
                    <a:ext cx="181" cy="27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332921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4014" y="3566"/>
                    <a:ext cx="90" cy="9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332922" name="Line 122"/>
                <p:cNvSpPr>
                  <a:spLocks noChangeShapeType="1"/>
                </p:cNvSpPr>
                <p:nvPr/>
              </p:nvSpPr>
              <p:spPr bwMode="auto">
                <a:xfrm>
                  <a:off x="4105" y="2416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32923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3606" y="2416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32924" name="Line 124"/>
                <p:cNvSpPr>
                  <a:spLocks noChangeShapeType="1"/>
                </p:cNvSpPr>
                <p:nvPr/>
              </p:nvSpPr>
              <p:spPr bwMode="auto">
                <a:xfrm>
                  <a:off x="3696" y="241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32925" name="Line 125"/>
                <p:cNvSpPr>
                  <a:spLocks noChangeShapeType="1"/>
                </p:cNvSpPr>
                <p:nvPr/>
              </p:nvSpPr>
              <p:spPr bwMode="auto">
                <a:xfrm>
                  <a:off x="3696" y="2689"/>
                  <a:ext cx="136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32926" name="Oval 126"/>
                <p:cNvSpPr>
                  <a:spLocks noChangeArrowheads="1"/>
                </p:cNvSpPr>
                <p:nvPr/>
              </p:nvSpPr>
              <p:spPr bwMode="auto">
                <a:xfrm>
                  <a:off x="4176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332927" name="Oval 127"/>
            <p:cNvSpPr>
              <a:spLocks noChangeArrowheads="1"/>
            </p:cNvSpPr>
            <p:nvPr/>
          </p:nvSpPr>
          <p:spPr bwMode="auto">
            <a:xfrm>
              <a:off x="3648" y="23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32928" name="Rectangle 128"/>
          <p:cNvSpPr>
            <a:spLocks noChangeArrowheads="1"/>
          </p:cNvSpPr>
          <p:nvPr/>
        </p:nvSpPr>
        <p:spPr bwMode="auto">
          <a:xfrm>
            <a:off x="107504" y="2060848"/>
            <a:ext cx="2492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zh-CN" altLang="en-US" dirty="0">
                <a:latin typeface="+mn-ea"/>
                <a:ea typeface="+mn-ea"/>
              </a:rPr>
              <a:t>令</a:t>
            </a:r>
            <a:r>
              <a:rPr lang="en-US" altLang="zh-CN" dirty="0">
                <a:latin typeface="+mn-ea"/>
                <a:ea typeface="+mn-ea"/>
              </a:rPr>
              <a:t>A=S</a:t>
            </a:r>
            <a:r>
              <a:rPr lang="en-US" altLang="zh-CN" baseline="-25000" dirty="0">
                <a:latin typeface="+mn-ea"/>
                <a:ea typeface="+mn-ea"/>
              </a:rPr>
              <a:t>0</a:t>
            </a:r>
            <a:r>
              <a:rPr lang="en-US" altLang="zh-CN" dirty="0">
                <a:latin typeface="+mn-ea"/>
                <a:ea typeface="+mn-ea"/>
              </a:rPr>
              <a:t>,B=S</a:t>
            </a:r>
            <a:r>
              <a:rPr lang="en-US" altLang="zh-CN" baseline="-25000" dirty="0">
                <a:latin typeface="+mn-ea"/>
                <a:ea typeface="+mn-ea"/>
              </a:rPr>
              <a:t>1</a:t>
            </a:r>
            <a:r>
              <a:rPr lang="en-US" altLang="zh-CN" dirty="0">
                <a:latin typeface="+mn-ea"/>
                <a:ea typeface="+mn-ea"/>
              </a:rPr>
              <a:t>,C=S</a:t>
            </a:r>
            <a:r>
              <a:rPr lang="en-US" altLang="zh-CN" baseline="-25000" dirty="0">
                <a:latin typeface="+mn-ea"/>
                <a:ea typeface="+mn-ea"/>
              </a:rPr>
              <a:t>2</a:t>
            </a:r>
          </a:p>
        </p:txBody>
      </p:sp>
      <p:grpSp>
        <p:nvGrpSpPr>
          <p:cNvPr id="12" name="Group 140"/>
          <p:cNvGrpSpPr>
            <a:grpSpLocks/>
          </p:cNvGrpSpPr>
          <p:nvPr/>
        </p:nvGrpSpPr>
        <p:grpSpPr bwMode="auto">
          <a:xfrm>
            <a:off x="76199" y="2493987"/>
            <a:ext cx="5257801" cy="3743325"/>
            <a:chOff x="240" y="1866"/>
            <a:chExt cx="3168" cy="2358"/>
          </a:xfrm>
        </p:grpSpPr>
        <p:sp>
          <p:nvSpPr>
            <p:cNvPr id="332807" name="Rectangle 7"/>
            <p:cNvSpPr>
              <a:spLocks noChangeArrowheads="1"/>
            </p:cNvSpPr>
            <p:nvPr/>
          </p:nvSpPr>
          <p:spPr bwMode="auto">
            <a:xfrm>
              <a:off x="986" y="3929"/>
              <a:ext cx="4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 dirty="0">
                  <a:latin typeface="+mn-ea"/>
                  <a:ea typeface="+mn-ea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32808" name="Rectangle 8"/>
            <p:cNvSpPr>
              <a:spLocks noChangeArrowheads="1"/>
            </p:cNvSpPr>
            <p:nvPr/>
          </p:nvSpPr>
          <p:spPr bwMode="auto">
            <a:xfrm>
              <a:off x="288" y="3960"/>
              <a:ext cx="7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</a:rPr>
                <a:t>1 1 1</a:t>
              </a:r>
            </a:p>
          </p:txBody>
        </p:sp>
        <p:sp>
          <p:nvSpPr>
            <p:cNvPr id="332812" name="Rectangle 12"/>
            <p:cNvSpPr>
              <a:spLocks noChangeArrowheads="1"/>
            </p:cNvSpPr>
            <p:nvPr/>
          </p:nvSpPr>
          <p:spPr bwMode="auto">
            <a:xfrm>
              <a:off x="986" y="3702"/>
              <a:ext cx="4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 dirty="0">
                  <a:latin typeface="+mn-ea"/>
                  <a:ea typeface="+mn-ea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32813" name="Rectangle 13"/>
            <p:cNvSpPr>
              <a:spLocks noChangeArrowheads="1"/>
            </p:cNvSpPr>
            <p:nvPr/>
          </p:nvSpPr>
          <p:spPr bwMode="auto">
            <a:xfrm>
              <a:off x="302" y="3711"/>
              <a:ext cx="65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100">
                  <a:latin typeface="+mn-ea"/>
                  <a:ea typeface="+mn-ea"/>
                </a:rPr>
                <a:t>0 1 1</a:t>
              </a:r>
            </a:p>
          </p:txBody>
        </p:sp>
        <p:sp>
          <p:nvSpPr>
            <p:cNvPr id="332817" name="Rectangle 17"/>
            <p:cNvSpPr>
              <a:spLocks noChangeArrowheads="1"/>
            </p:cNvSpPr>
            <p:nvPr/>
          </p:nvSpPr>
          <p:spPr bwMode="auto">
            <a:xfrm>
              <a:off x="986" y="3430"/>
              <a:ext cx="4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 dirty="0">
                  <a:latin typeface="+mn-ea"/>
                  <a:ea typeface="+mn-ea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32818" name="Rectangle 18"/>
            <p:cNvSpPr>
              <a:spLocks noChangeArrowheads="1"/>
            </p:cNvSpPr>
            <p:nvPr/>
          </p:nvSpPr>
          <p:spPr bwMode="auto">
            <a:xfrm>
              <a:off x="302" y="3462"/>
              <a:ext cx="65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100">
                  <a:latin typeface="+mn-ea"/>
                  <a:ea typeface="+mn-ea"/>
                </a:rPr>
                <a:t>1 0 1</a:t>
              </a:r>
            </a:p>
          </p:txBody>
        </p:sp>
        <p:sp>
          <p:nvSpPr>
            <p:cNvPr id="332822" name="Rectangle 22"/>
            <p:cNvSpPr>
              <a:spLocks noChangeArrowheads="1"/>
            </p:cNvSpPr>
            <p:nvPr/>
          </p:nvSpPr>
          <p:spPr bwMode="auto">
            <a:xfrm>
              <a:off x="986" y="3158"/>
              <a:ext cx="4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 dirty="0">
                  <a:latin typeface="+mn-ea"/>
                  <a:ea typeface="+mn-ea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32823" name="Rectangle 23"/>
            <p:cNvSpPr>
              <a:spLocks noChangeArrowheads="1"/>
            </p:cNvSpPr>
            <p:nvPr/>
          </p:nvSpPr>
          <p:spPr bwMode="auto">
            <a:xfrm>
              <a:off x="302" y="3213"/>
              <a:ext cx="65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100">
                  <a:latin typeface="+mn-ea"/>
                  <a:ea typeface="+mn-ea"/>
                </a:rPr>
                <a:t>0 0 1</a:t>
              </a:r>
            </a:p>
          </p:txBody>
        </p:sp>
        <p:sp>
          <p:nvSpPr>
            <p:cNvPr id="332827" name="Rectangle 27"/>
            <p:cNvSpPr>
              <a:spLocks noChangeArrowheads="1"/>
            </p:cNvSpPr>
            <p:nvPr/>
          </p:nvSpPr>
          <p:spPr bwMode="auto">
            <a:xfrm>
              <a:off x="986" y="2931"/>
              <a:ext cx="4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 dirty="0">
                  <a:latin typeface="+mn-ea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32828" name="Rectangle 28"/>
            <p:cNvSpPr>
              <a:spLocks noChangeArrowheads="1"/>
            </p:cNvSpPr>
            <p:nvPr/>
          </p:nvSpPr>
          <p:spPr bwMode="auto">
            <a:xfrm>
              <a:off x="302" y="2964"/>
              <a:ext cx="65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100">
                  <a:latin typeface="+mn-ea"/>
                  <a:ea typeface="+mn-ea"/>
                </a:rPr>
                <a:t>1 1 0</a:t>
              </a:r>
            </a:p>
          </p:txBody>
        </p:sp>
        <p:sp>
          <p:nvSpPr>
            <p:cNvPr id="332832" name="Rectangle 32"/>
            <p:cNvSpPr>
              <a:spLocks noChangeArrowheads="1"/>
            </p:cNvSpPr>
            <p:nvPr/>
          </p:nvSpPr>
          <p:spPr bwMode="auto">
            <a:xfrm>
              <a:off x="986" y="2659"/>
              <a:ext cx="4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 dirty="0">
                  <a:latin typeface="+mn-ea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32833" name="Rectangle 33"/>
            <p:cNvSpPr>
              <a:spLocks noChangeArrowheads="1"/>
            </p:cNvSpPr>
            <p:nvPr/>
          </p:nvSpPr>
          <p:spPr bwMode="auto">
            <a:xfrm>
              <a:off x="302" y="2688"/>
              <a:ext cx="65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100">
                  <a:latin typeface="+mn-ea"/>
                  <a:ea typeface="+mn-ea"/>
                </a:rPr>
                <a:t>0 1 0</a:t>
              </a:r>
            </a:p>
          </p:txBody>
        </p:sp>
        <p:sp>
          <p:nvSpPr>
            <p:cNvPr id="332837" name="Rectangle 37"/>
            <p:cNvSpPr>
              <a:spLocks noChangeArrowheads="1"/>
            </p:cNvSpPr>
            <p:nvPr/>
          </p:nvSpPr>
          <p:spPr bwMode="auto">
            <a:xfrm>
              <a:off x="986" y="2387"/>
              <a:ext cx="4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 dirty="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2838" name="Rectangle 38"/>
            <p:cNvSpPr>
              <a:spLocks noChangeArrowheads="1"/>
            </p:cNvSpPr>
            <p:nvPr/>
          </p:nvSpPr>
          <p:spPr bwMode="auto">
            <a:xfrm>
              <a:off x="302" y="2439"/>
              <a:ext cx="65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100">
                  <a:latin typeface="+mn-ea"/>
                  <a:ea typeface="+mn-ea"/>
                </a:rPr>
                <a:t>1 0 0</a:t>
              </a:r>
            </a:p>
          </p:txBody>
        </p:sp>
        <p:sp>
          <p:nvSpPr>
            <p:cNvPr id="332842" name="Rectangle 42"/>
            <p:cNvSpPr>
              <a:spLocks noChangeArrowheads="1"/>
            </p:cNvSpPr>
            <p:nvPr/>
          </p:nvSpPr>
          <p:spPr bwMode="auto">
            <a:xfrm>
              <a:off x="986" y="2160"/>
              <a:ext cx="4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32843" name="Rectangle 43"/>
            <p:cNvSpPr>
              <a:spLocks noChangeArrowheads="1"/>
            </p:cNvSpPr>
            <p:nvPr/>
          </p:nvSpPr>
          <p:spPr bwMode="auto">
            <a:xfrm>
              <a:off x="302" y="2160"/>
              <a:ext cx="65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100" dirty="0">
                  <a:latin typeface="+mn-ea"/>
                  <a:ea typeface="+mn-ea"/>
                </a:rPr>
                <a:t>0 0 0</a:t>
              </a:r>
            </a:p>
          </p:txBody>
        </p:sp>
        <p:sp>
          <p:nvSpPr>
            <p:cNvPr id="332844" name="Rectangle 44"/>
            <p:cNvSpPr>
              <a:spLocks noChangeArrowheads="1"/>
            </p:cNvSpPr>
            <p:nvPr/>
          </p:nvSpPr>
          <p:spPr bwMode="auto">
            <a:xfrm>
              <a:off x="1796" y="1866"/>
              <a:ext cx="15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>
                  <a:latin typeface="+mn-ea"/>
                  <a:ea typeface="+mn-ea"/>
                </a:rPr>
                <a:t>函数</a:t>
              </a:r>
              <a:r>
                <a:rPr lang="en-US" altLang="zh-CN">
                  <a:latin typeface="+mn-ea"/>
                  <a:ea typeface="+mn-ea"/>
                </a:rPr>
                <a:t>F</a:t>
              </a:r>
              <a:r>
                <a:rPr lang="zh-CN" altLang="en-US">
                  <a:latin typeface="+mn-ea"/>
                  <a:ea typeface="+mn-ea"/>
                </a:rPr>
                <a:t>的值</a:t>
              </a:r>
            </a:p>
          </p:txBody>
        </p:sp>
        <p:sp>
          <p:nvSpPr>
            <p:cNvPr id="332847" name="Rectangle 47"/>
            <p:cNvSpPr>
              <a:spLocks noChangeArrowheads="1"/>
            </p:cNvSpPr>
            <p:nvPr/>
          </p:nvSpPr>
          <p:spPr bwMode="auto">
            <a:xfrm>
              <a:off x="972" y="1866"/>
              <a:ext cx="53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 dirty="0">
                  <a:latin typeface="+mn-ea"/>
                  <a:ea typeface="+mn-ea"/>
                </a:rPr>
                <a:t>输入</a:t>
              </a:r>
            </a:p>
          </p:txBody>
        </p:sp>
        <p:sp>
          <p:nvSpPr>
            <p:cNvPr id="332848" name="Rectangle 48"/>
            <p:cNvSpPr>
              <a:spLocks noChangeArrowheads="1"/>
            </p:cNvSpPr>
            <p:nvPr/>
          </p:nvSpPr>
          <p:spPr bwMode="auto">
            <a:xfrm>
              <a:off x="240" y="1866"/>
              <a:ext cx="8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 </a:t>
              </a:r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 </a:t>
              </a:r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2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332849" name="Line 49"/>
            <p:cNvSpPr>
              <a:spLocks noChangeShapeType="1"/>
            </p:cNvSpPr>
            <p:nvPr/>
          </p:nvSpPr>
          <p:spPr bwMode="auto">
            <a:xfrm>
              <a:off x="240" y="1920"/>
              <a:ext cx="31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0" name="Line 50"/>
            <p:cNvSpPr>
              <a:spLocks noChangeShapeType="1"/>
            </p:cNvSpPr>
            <p:nvPr/>
          </p:nvSpPr>
          <p:spPr bwMode="auto">
            <a:xfrm flipV="1">
              <a:off x="240" y="2160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1" name="Line 51"/>
            <p:cNvSpPr>
              <a:spLocks noChangeShapeType="1"/>
            </p:cNvSpPr>
            <p:nvPr/>
          </p:nvSpPr>
          <p:spPr bwMode="auto">
            <a:xfrm flipV="1">
              <a:off x="240" y="244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2" name="Line 52"/>
            <p:cNvSpPr>
              <a:spLocks noChangeShapeType="1"/>
            </p:cNvSpPr>
            <p:nvPr/>
          </p:nvSpPr>
          <p:spPr bwMode="auto">
            <a:xfrm flipV="1">
              <a:off x="240" y="268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3" name="Line 53"/>
            <p:cNvSpPr>
              <a:spLocks noChangeShapeType="1"/>
            </p:cNvSpPr>
            <p:nvPr/>
          </p:nvSpPr>
          <p:spPr bwMode="auto">
            <a:xfrm flipV="1">
              <a:off x="240" y="2976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4" name="Line 54"/>
            <p:cNvSpPr>
              <a:spLocks noChangeShapeType="1"/>
            </p:cNvSpPr>
            <p:nvPr/>
          </p:nvSpPr>
          <p:spPr bwMode="auto">
            <a:xfrm>
              <a:off x="240" y="3213"/>
              <a:ext cx="3168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5" name="Line 55"/>
            <p:cNvSpPr>
              <a:spLocks noChangeShapeType="1"/>
            </p:cNvSpPr>
            <p:nvPr/>
          </p:nvSpPr>
          <p:spPr bwMode="auto">
            <a:xfrm flipV="1">
              <a:off x="240" y="3456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6" name="Line 56"/>
            <p:cNvSpPr>
              <a:spLocks noChangeShapeType="1"/>
            </p:cNvSpPr>
            <p:nvPr/>
          </p:nvSpPr>
          <p:spPr bwMode="auto">
            <a:xfrm flipV="1">
              <a:off x="240" y="3696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7" name="Line 57"/>
            <p:cNvSpPr>
              <a:spLocks noChangeShapeType="1"/>
            </p:cNvSpPr>
            <p:nvPr/>
          </p:nvSpPr>
          <p:spPr bwMode="auto">
            <a:xfrm>
              <a:off x="240" y="3984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8" name="Line 58"/>
            <p:cNvSpPr>
              <a:spLocks noChangeShapeType="1"/>
            </p:cNvSpPr>
            <p:nvPr/>
          </p:nvSpPr>
          <p:spPr bwMode="auto">
            <a:xfrm>
              <a:off x="240" y="4224"/>
              <a:ext cx="31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9" name="Line 59"/>
            <p:cNvSpPr>
              <a:spLocks noChangeShapeType="1"/>
            </p:cNvSpPr>
            <p:nvPr/>
          </p:nvSpPr>
          <p:spPr bwMode="auto">
            <a:xfrm>
              <a:off x="240" y="1920"/>
              <a:ext cx="0" cy="22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60" name="Line 60"/>
            <p:cNvSpPr>
              <a:spLocks noChangeShapeType="1"/>
            </p:cNvSpPr>
            <p:nvPr/>
          </p:nvSpPr>
          <p:spPr bwMode="auto">
            <a:xfrm>
              <a:off x="986" y="1924"/>
              <a:ext cx="0" cy="2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64" name="Line 64"/>
            <p:cNvSpPr>
              <a:spLocks noChangeShapeType="1"/>
            </p:cNvSpPr>
            <p:nvPr/>
          </p:nvSpPr>
          <p:spPr bwMode="auto">
            <a:xfrm>
              <a:off x="3408" y="1920"/>
              <a:ext cx="0" cy="22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929" name="Line 129"/>
            <p:cNvSpPr>
              <a:spLocks noChangeShapeType="1"/>
            </p:cNvSpPr>
            <p:nvPr/>
          </p:nvSpPr>
          <p:spPr bwMode="auto">
            <a:xfrm>
              <a:off x="1449" y="1914"/>
              <a:ext cx="0" cy="2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548838"/>
              </p:ext>
            </p:extLst>
          </p:nvPr>
        </p:nvGraphicFramePr>
        <p:xfrm>
          <a:off x="4642572" y="1700808"/>
          <a:ext cx="3025772" cy="451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984" name="公式" r:id="rId3" imgW="1447560" imgH="215640" progId="Equation.3">
                  <p:embed/>
                </p:oleObj>
              </mc:Choice>
              <mc:Fallback>
                <p:oleObj name="公式" r:id="rId3" imgW="14475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572" y="1700808"/>
                        <a:ext cx="3025772" cy="451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38959"/>
              </p:ext>
            </p:extLst>
          </p:nvPr>
        </p:nvGraphicFramePr>
        <p:xfrm>
          <a:off x="2185626" y="2960712"/>
          <a:ext cx="2962492" cy="35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985" name="公式" r:id="rId5" imgW="1803240" imgH="215640" progId="Equation.3">
                  <p:embed/>
                </p:oleObj>
              </mc:Choice>
              <mc:Fallback>
                <p:oleObj name="公式" r:id="rId5" imgW="1803240" imgH="21564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26" y="2960712"/>
                        <a:ext cx="2962492" cy="355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507012"/>
              </p:ext>
            </p:extLst>
          </p:nvPr>
        </p:nvGraphicFramePr>
        <p:xfrm>
          <a:off x="2185626" y="5053384"/>
          <a:ext cx="2962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986" name="公式" r:id="rId7" imgW="1803240" imgH="215640" progId="Equation.3">
                  <p:embed/>
                </p:oleObj>
              </mc:Choice>
              <mc:Fallback>
                <p:oleObj name="公式" r:id="rId7" imgW="1803240" imgH="215640" progId="Equation.3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26" y="5053384"/>
                        <a:ext cx="29622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735006"/>
              </p:ext>
            </p:extLst>
          </p:nvPr>
        </p:nvGraphicFramePr>
        <p:xfrm>
          <a:off x="2185626" y="5449424"/>
          <a:ext cx="2962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987" name="公式" r:id="rId9" imgW="1803240" imgH="215640" progId="Equation.3">
                  <p:embed/>
                </p:oleObj>
              </mc:Choice>
              <mc:Fallback>
                <p:oleObj name="公式" r:id="rId9" imgW="1803240" imgH="21564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26" y="5449424"/>
                        <a:ext cx="29622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087056"/>
              </p:ext>
            </p:extLst>
          </p:nvPr>
        </p:nvGraphicFramePr>
        <p:xfrm>
          <a:off x="2185626" y="3790918"/>
          <a:ext cx="2879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988" name="公式" r:id="rId11" imgW="1752480" imgH="215640" progId="Equation.3">
                  <p:embed/>
                </p:oleObj>
              </mc:Choice>
              <mc:Fallback>
                <p:oleObj name="公式" r:id="rId11" imgW="1752480" imgH="215640" progId="Equation.3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26" y="3790918"/>
                        <a:ext cx="28797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93521"/>
              </p:ext>
            </p:extLst>
          </p:nvPr>
        </p:nvGraphicFramePr>
        <p:xfrm>
          <a:off x="2185626" y="4645049"/>
          <a:ext cx="285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989" name="公式" r:id="rId13" imgW="1739880" imgH="215640" progId="Equation.3">
                  <p:embed/>
                </p:oleObj>
              </mc:Choice>
              <mc:Fallback>
                <p:oleObj name="公式" r:id="rId13" imgW="1739880" imgH="215640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26" y="4645049"/>
                        <a:ext cx="2857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947010"/>
              </p:ext>
            </p:extLst>
          </p:nvPr>
        </p:nvGraphicFramePr>
        <p:xfrm>
          <a:off x="2185626" y="5835206"/>
          <a:ext cx="2879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990" name="公式" r:id="rId15" imgW="1752480" imgH="215640" progId="Equation.3">
                  <p:embed/>
                </p:oleObj>
              </mc:Choice>
              <mc:Fallback>
                <p:oleObj name="公式" r:id="rId15" imgW="1752480" imgH="215640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26" y="5835206"/>
                        <a:ext cx="28797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149039"/>
              </p:ext>
            </p:extLst>
          </p:nvPr>
        </p:nvGraphicFramePr>
        <p:xfrm>
          <a:off x="2185626" y="3403625"/>
          <a:ext cx="285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991" name="公式" r:id="rId17" imgW="1739880" imgH="215640" progId="Equation.3">
                  <p:embed/>
                </p:oleObj>
              </mc:Choice>
              <mc:Fallback>
                <p:oleObj name="公式" r:id="rId17" imgW="1739880" imgH="215640" progId="Equation.3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26" y="3403625"/>
                        <a:ext cx="2857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224581"/>
              </p:ext>
            </p:extLst>
          </p:nvPr>
        </p:nvGraphicFramePr>
        <p:xfrm>
          <a:off x="2185626" y="4280717"/>
          <a:ext cx="285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992" name="公式" r:id="rId19" imgW="1739880" imgH="215640" progId="Equation.3">
                  <p:embed/>
                </p:oleObj>
              </mc:Choice>
              <mc:Fallback>
                <p:oleObj name="公式" r:id="rId19" imgW="1739880" imgH="215640" progId="Equation.3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26" y="4280717"/>
                        <a:ext cx="2857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79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928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2FB4-380D-4149-98AA-437924325B99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478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作业</a:t>
            </a:r>
            <a:r>
              <a:rPr lang="en-US" altLang="zh-CN" sz="3600" dirty="0"/>
              <a:t>:  4.3, 4.5,  4.6, 4.10,  4.15,  4.22</a:t>
            </a:r>
          </a:p>
        </p:txBody>
      </p:sp>
      <p:pic>
        <p:nvPicPr>
          <p:cNvPr id="613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3364"/>
            <a:ext cx="7632848" cy="296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BF01-E38B-4FFE-9505-69D089239113}" type="slidenum">
              <a:rPr lang="en-US" altLang="zh-CN" smtClean="0"/>
              <a:pPr/>
              <a:t>93</a:t>
            </a:fld>
            <a:endParaRPr lang="en-US" altLang="zh-CN"/>
          </a:p>
        </p:txBody>
      </p:sp>
      <p:pic>
        <p:nvPicPr>
          <p:cNvPr id="614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548680"/>
            <a:ext cx="811453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5302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BF01-E38B-4FFE-9505-69D089239113}" type="slidenum">
              <a:rPr lang="en-US" altLang="zh-CN" smtClean="0"/>
              <a:pPr/>
              <a:t>94</a:t>
            </a:fld>
            <a:endParaRPr lang="en-US" altLang="zh-CN"/>
          </a:p>
        </p:txBody>
      </p:sp>
      <p:pic>
        <p:nvPicPr>
          <p:cNvPr id="615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790751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621438"/>
            <a:ext cx="7992889" cy="64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9527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BF01-E38B-4FFE-9505-69D089239113}" type="slidenum">
              <a:rPr lang="en-US" altLang="zh-CN" smtClean="0"/>
              <a:pPr/>
              <a:t>95</a:t>
            </a:fld>
            <a:endParaRPr lang="en-US" altLang="zh-CN"/>
          </a:p>
        </p:txBody>
      </p:sp>
      <p:pic>
        <p:nvPicPr>
          <p:cNvPr id="616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814999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844824"/>
            <a:ext cx="8149997" cy="123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952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数字逻辑课程2014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数字逻辑课程2014</Template>
  <TotalTime>22861</TotalTime>
  <Words>5574</Words>
  <Application>Microsoft Office PowerPoint</Application>
  <PresentationFormat>全屏显示(4:3)</PresentationFormat>
  <Paragraphs>1802</Paragraphs>
  <Slides>95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95</vt:i4>
      </vt:variant>
    </vt:vector>
  </HeadingPairs>
  <TitlesOfParts>
    <vt:vector size="113" baseType="lpstr">
      <vt:lpstr>华文楷体</vt:lpstr>
      <vt:lpstr>华文新魏</vt:lpstr>
      <vt:lpstr>宋体</vt:lpstr>
      <vt:lpstr>Arial</vt:lpstr>
      <vt:lpstr>Courier New</vt:lpstr>
      <vt:lpstr>Franklin Gothic Book</vt:lpstr>
      <vt:lpstr>Perpetua</vt:lpstr>
      <vt:lpstr>Symbol</vt:lpstr>
      <vt:lpstr>Tahoma</vt:lpstr>
      <vt:lpstr>Times New Roman</vt:lpstr>
      <vt:lpstr>Wingdings</vt:lpstr>
      <vt:lpstr>Wingdings 2</vt:lpstr>
      <vt:lpstr>数字逻辑课程2014</vt:lpstr>
      <vt:lpstr>公式</vt:lpstr>
      <vt:lpstr>Equation</vt:lpstr>
      <vt:lpstr>BMP 图像</vt:lpstr>
      <vt:lpstr>位图图像</vt:lpstr>
      <vt:lpstr>Image</vt:lpstr>
      <vt:lpstr>数字逻辑电路</vt:lpstr>
      <vt:lpstr>第三章   组合逻辑电路</vt:lpstr>
      <vt:lpstr>组合逻辑电路的分析与设计</vt:lpstr>
      <vt:lpstr>3.3  常用的中规模组合逻辑电路</vt:lpstr>
      <vt:lpstr>3.3.1  译码器（1）</vt:lpstr>
      <vt:lpstr>3.3.1 译码器（2）</vt:lpstr>
      <vt:lpstr>3.3.1 译码器（3）</vt:lpstr>
      <vt:lpstr>3.3.1 译码器（4）</vt:lpstr>
      <vt:lpstr>3.3.1 译码器（5）</vt:lpstr>
      <vt:lpstr>3.3.1 译码器（6）</vt:lpstr>
      <vt:lpstr>3.3.1 译码器（7）</vt:lpstr>
      <vt:lpstr>3.3.1 译码器（8）</vt:lpstr>
      <vt:lpstr>3.3.1 译码器（9）</vt:lpstr>
      <vt:lpstr>3.3.1 译码器（10）</vt:lpstr>
      <vt:lpstr>3.3.1 译码器（11）</vt:lpstr>
      <vt:lpstr>3.3.1 译码器（12）</vt:lpstr>
      <vt:lpstr>3.3.1 译码器（13）</vt:lpstr>
      <vt:lpstr>3.3.1 译码器（14）</vt:lpstr>
      <vt:lpstr>3.3.1 译码器（15）</vt:lpstr>
      <vt:lpstr>3.3.1  译码器（16）</vt:lpstr>
      <vt:lpstr>3.3.1  译码器（17）</vt:lpstr>
      <vt:lpstr>3.3.1  译码器（18）</vt:lpstr>
      <vt:lpstr>3.3.1  译码器（19）</vt:lpstr>
      <vt:lpstr>3.3.1  译码器（20）</vt:lpstr>
      <vt:lpstr>3.3.1  译码器（21）</vt:lpstr>
      <vt:lpstr>3.3.1  译码器（22）</vt:lpstr>
      <vt:lpstr>3.3.1  译码器（23）</vt:lpstr>
      <vt:lpstr>3.3.1  译码器（24）</vt:lpstr>
      <vt:lpstr>3.3.1  译码器（25）</vt:lpstr>
      <vt:lpstr>3.3.1  译码器（26）</vt:lpstr>
      <vt:lpstr>3.3.1  译码器（27）</vt:lpstr>
      <vt:lpstr>3.3.1  译码器（28）</vt:lpstr>
      <vt:lpstr>3.3.1  译码器（29）</vt:lpstr>
      <vt:lpstr>3.3.1  译码器（30）</vt:lpstr>
      <vt:lpstr>3.3.1  译码器（31）</vt:lpstr>
      <vt:lpstr>3.3.1  译码器（32）</vt:lpstr>
      <vt:lpstr>PowerPoint 演示文稿</vt:lpstr>
      <vt:lpstr>3.3.1  译码器（33）</vt:lpstr>
      <vt:lpstr>3.3.1  译码器（34）</vt:lpstr>
      <vt:lpstr>用3－8译码器分配地址区(1)</vt:lpstr>
      <vt:lpstr>用3－8译码器分配地址区（2）</vt:lpstr>
      <vt:lpstr>3.3.1  译码器（35）</vt:lpstr>
      <vt:lpstr>3.3.1  译码器（36）</vt:lpstr>
      <vt:lpstr>3.3.1  译码器（37）</vt:lpstr>
      <vt:lpstr>3.3.1  译码器（39）</vt:lpstr>
      <vt:lpstr>PowerPoint 演示文稿</vt:lpstr>
      <vt:lpstr>3.3.1  译码器（40）</vt:lpstr>
      <vt:lpstr>3.3.1  译码器（41）</vt:lpstr>
      <vt:lpstr>3.3.1  译码器（41）</vt:lpstr>
      <vt:lpstr>3.3.1  译码器（41）</vt:lpstr>
      <vt:lpstr>二级译码</vt:lpstr>
      <vt:lpstr>二级译码</vt:lpstr>
      <vt:lpstr>PowerPoint 演示文稿</vt:lpstr>
      <vt:lpstr>3.3.1  译码器（42） ——变量译码器小结</vt:lpstr>
      <vt:lpstr>3.3.1  译码器（43）</vt:lpstr>
      <vt:lpstr>3.3.1  译码器（44）</vt:lpstr>
      <vt:lpstr>3.3.1  译码器（45）</vt:lpstr>
      <vt:lpstr>3.3.1  译码器（46）</vt:lpstr>
      <vt:lpstr>3.3.1  译码器（47）</vt:lpstr>
      <vt:lpstr>3.3.1  译码器（48）</vt:lpstr>
      <vt:lpstr>3.3.1  译码器（49）</vt:lpstr>
      <vt:lpstr>3.3.1  译码器（50）</vt:lpstr>
      <vt:lpstr>3.3.1  译码器（51）</vt:lpstr>
      <vt:lpstr>3.3.1  译码器（52）</vt:lpstr>
      <vt:lpstr>3.3.1  译码器（53）</vt:lpstr>
      <vt:lpstr>3.3.1  译码器（54）</vt:lpstr>
      <vt:lpstr>3.3.1  译码器（55）</vt:lpstr>
      <vt:lpstr>3.3.1  译码器（56）</vt:lpstr>
      <vt:lpstr>3.3.1  译码器（57）</vt:lpstr>
      <vt:lpstr>3.3.1  译码器（58）</vt:lpstr>
      <vt:lpstr>3.3.1  译码器（59）</vt:lpstr>
      <vt:lpstr>3.3.1  译码器（60）</vt:lpstr>
      <vt:lpstr>3.3.1  译码器（61）</vt:lpstr>
      <vt:lpstr>3.3.1  译码器（63） ——小结</vt:lpstr>
      <vt:lpstr>3.3  常用的中规模组合逻辑电路</vt:lpstr>
      <vt:lpstr>3.3.2  数据选择器(1)</vt:lpstr>
      <vt:lpstr>3.3.2  数据选择器(2)</vt:lpstr>
      <vt:lpstr>3.3.2  数据选择器(3)</vt:lpstr>
      <vt:lpstr>3.3.2  数据选择器(4)</vt:lpstr>
      <vt:lpstr>3.3.2  数据选择器(5)</vt:lpstr>
      <vt:lpstr>PowerPoint 演示文稿</vt:lpstr>
      <vt:lpstr>选择器扩展：用双4选1选择器(无使能端)                      扩展成16选1选择器</vt:lpstr>
      <vt:lpstr>选择器扩展：用双4选1选择器(有使能端)                      扩展成16选1选择器</vt:lpstr>
      <vt:lpstr>3.3.3  数据选择器(6)</vt:lpstr>
      <vt:lpstr>3.3.2  数据选择器(7)</vt:lpstr>
      <vt:lpstr>3.3.2  数据选择器(8)</vt:lpstr>
      <vt:lpstr>3.3.2  数据选择器(9)</vt:lpstr>
      <vt:lpstr>3.3.2  数据选择器(10)</vt:lpstr>
      <vt:lpstr>3.3.2  数据选择器(11)</vt:lpstr>
      <vt:lpstr>3.3.2  数据选择器(12)</vt:lpstr>
      <vt:lpstr>3.3.2  数据选择器(13)</vt:lpstr>
      <vt:lpstr>PowerPoint 演示文稿</vt:lpstr>
      <vt:lpstr>PowerPoint 演示文稿</vt:lpstr>
      <vt:lpstr>PowerPoint 演示文稿</vt:lpstr>
      <vt:lpstr>PowerPoint 演示文稿</vt:lpstr>
    </vt:vector>
  </TitlesOfParts>
  <Company>cs-lab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逻辑代数及逻辑函数的化简</dc:title>
  <dc:creator>cs-lab23</dc:creator>
  <cp:lastModifiedBy>pin tao</cp:lastModifiedBy>
  <cp:revision>360</cp:revision>
  <dcterms:created xsi:type="dcterms:W3CDTF">2002-01-07T08:53:03Z</dcterms:created>
  <dcterms:modified xsi:type="dcterms:W3CDTF">2024-03-25T00:07:16Z</dcterms:modified>
</cp:coreProperties>
</file>