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80"/>
  </p:notesMasterIdLst>
  <p:sldIdLst>
    <p:sldId id="1279" r:id="rId2"/>
    <p:sldId id="1183" r:id="rId3"/>
    <p:sldId id="1184" r:id="rId4"/>
    <p:sldId id="1185" r:id="rId5"/>
    <p:sldId id="1186" r:id="rId6"/>
    <p:sldId id="1187" r:id="rId7"/>
    <p:sldId id="1188" r:id="rId8"/>
    <p:sldId id="1189" r:id="rId9"/>
    <p:sldId id="1191" r:id="rId10"/>
    <p:sldId id="1192" r:id="rId11"/>
    <p:sldId id="1193" r:id="rId12"/>
    <p:sldId id="1194" r:id="rId13"/>
    <p:sldId id="1288" r:id="rId14"/>
    <p:sldId id="1196" r:id="rId15"/>
    <p:sldId id="1197" r:id="rId16"/>
    <p:sldId id="1198" r:id="rId17"/>
    <p:sldId id="1281" r:id="rId18"/>
    <p:sldId id="1283" r:id="rId19"/>
    <p:sldId id="1199" r:id="rId20"/>
    <p:sldId id="1282" r:id="rId21"/>
    <p:sldId id="1280" r:id="rId22"/>
    <p:sldId id="1200" r:id="rId23"/>
    <p:sldId id="1201" r:id="rId24"/>
    <p:sldId id="1202" r:id="rId25"/>
    <p:sldId id="1203" r:id="rId26"/>
    <p:sldId id="1204" r:id="rId27"/>
    <p:sldId id="1205" r:id="rId28"/>
    <p:sldId id="1206" r:id="rId29"/>
    <p:sldId id="1207" r:id="rId30"/>
    <p:sldId id="1208" r:id="rId31"/>
    <p:sldId id="1209" r:id="rId32"/>
    <p:sldId id="1210" r:id="rId33"/>
    <p:sldId id="1211" r:id="rId34"/>
    <p:sldId id="1212" r:id="rId35"/>
    <p:sldId id="1213" r:id="rId36"/>
    <p:sldId id="1214" r:id="rId37"/>
    <p:sldId id="1215" r:id="rId38"/>
    <p:sldId id="1216" r:id="rId39"/>
    <p:sldId id="1217" r:id="rId40"/>
    <p:sldId id="1218" r:id="rId41"/>
    <p:sldId id="1219" r:id="rId42"/>
    <p:sldId id="1220" r:id="rId43"/>
    <p:sldId id="1221" r:id="rId44"/>
    <p:sldId id="1222" r:id="rId45"/>
    <p:sldId id="1223" r:id="rId46"/>
    <p:sldId id="1224" r:id="rId47"/>
    <p:sldId id="1225" r:id="rId48"/>
    <p:sldId id="1226" r:id="rId49"/>
    <p:sldId id="1284" r:id="rId50"/>
    <p:sldId id="1227" r:id="rId51"/>
    <p:sldId id="1228" r:id="rId52"/>
    <p:sldId id="1229" r:id="rId53"/>
    <p:sldId id="1230" r:id="rId54"/>
    <p:sldId id="1231" r:id="rId55"/>
    <p:sldId id="1232" r:id="rId56"/>
    <p:sldId id="1233" r:id="rId57"/>
    <p:sldId id="1234" r:id="rId58"/>
    <p:sldId id="1286" r:id="rId59"/>
    <p:sldId id="1235" r:id="rId60"/>
    <p:sldId id="1236" r:id="rId61"/>
    <p:sldId id="1237" r:id="rId62"/>
    <p:sldId id="1238" r:id="rId63"/>
    <p:sldId id="1239" r:id="rId64"/>
    <p:sldId id="1240" r:id="rId65"/>
    <p:sldId id="1241" r:id="rId66"/>
    <p:sldId id="1242" r:id="rId67"/>
    <p:sldId id="1243" r:id="rId68"/>
    <p:sldId id="1244" r:id="rId69"/>
    <p:sldId id="1245" r:id="rId70"/>
    <p:sldId id="1289" r:id="rId71"/>
    <p:sldId id="1295" r:id="rId72"/>
    <p:sldId id="424" r:id="rId73"/>
    <p:sldId id="1290" r:id="rId74"/>
    <p:sldId id="1291" r:id="rId75"/>
    <p:sldId id="1292" r:id="rId76"/>
    <p:sldId id="1293" r:id="rId77"/>
    <p:sldId id="1294" r:id="rId78"/>
    <p:sldId id="1246" r:id="rId79"/>
  </p:sldIdLst>
  <p:sldSz cx="9144000" cy="6858000" type="screen4x3"/>
  <p:notesSz cx="6797675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4817"/>
    <a:srgbClr val="CCECFF"/>
    <a:srgbClr val="CC0000"/>
    <a:srgbClr val="CC00FF"/>
    <a:srgbClr val="6600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6" autoAdjust="0"/>
    <p:restoredTop sz="89871" autoAdjust="0"/>
  </p:normalViewPr>
  <p:slideViewPr>
    <p:cSldViewPr>
      <p:cViewPr varScale="1">
        <p:scale>
          <a:sx n="109" d="100"/>
          <a:sy n="109" d="100"/>
        </p:scale>
        <p:origin x="2290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8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3.xml"/><Relationship Id="rId7" Type="http://schemas.openxmlformats.org/officeDocument/2006/relationships/slide" Target="slides/slide77.xml"/><Relationship Id="rId2" Type="http://schemas.openxmlformats.org/officeDocument/2006/relationships/slide" Target="slides/slide72.xml"/><Relationship Id="rId1" Type="http://schemas.openxmlformats.org/officeDocument/2006/relationships/slide" Target="slides/slide71.xml"/><Relationship Id="rId6" Type="http://schemas.openxmlformats.org/officeDocument/2006/relationships/slide" Target="slides/slide76.xml"/><Relationship Id="rId5" Type="http://schemas.openxmlformats.org/officeDocument/2006/relationships/slide" Target="slides/slide75.xml"/><Relationship Id="rId4" Type="http://schemas.openxmlformats.org/officeDocument/2006/relationships/slide" Target="slides/slide7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7" y="1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6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8" y="4715153"/>
            <a:ext cx="4984961" cy="446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6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7" y="9430306"/>
            <a:ext cx="2945659" cy="496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799DC8E-3E0C-4B83-A882-B6D750375A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59731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BCC492-2C04-4F0B-8829-4EC94607D096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/>
              <a:t>Adder</a:t>
            </a:r>
            <a:r>
              <a:rPr lang="zh-CN" altLang="en-US"/>
              <a:t>是计算机的一个基本运算部件，也是构成</a:t>
            </a:r>
            <a:r>
              <a:rPr lang="en-US" altLang="zh-CN"/>
              <a:t>ALU</a:t>
            </a:r>
            <a:r>
              <a:rPr lang="zh-CN" altLang="en-US"/>
              <a:t>的基础 </a:t>
            </a:r>
          </a:p>
        </p:txBody>
      </p:sp>
    </p:spTree>
    <p:extLst>
      <p:ext uri="{BB962C8B-B14F-4D97-AF65-F5344CB8AC3E}">
        <p14:creationId xmlns:p14="http://schemas.microsoft.com/office/powerpoint/2010/main" val="583645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9DC8E-3E0C-4B83-A882-B6D750375ACE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7720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9186CD-F157-42CD-AAFD-5ED2B1DFA951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dirty="0"/>
              <a:t>用类似四位并行加法器中</a:t>
            </a:r>
            <a:r>
              <a:rPr lang="en-US" altLang="zh-CN" dirty="0"/>
              <a:t>C1</a:t>
            </a:r>
            <a:r>
              <a:rPr lang="zh-CN" altLang="en-US" dirty="0"/>
              <a:t>、</a:t>
            </a:r>
            <a:r>
              <a:rPr lang="en-US" altLang="zh-CN" dirty="0"/>
              <a:t>C2</a:t>
            </a:r>
            <a:r>
              <a:rPr lang="zh-CN" altLang="en-US" dirty="0"/>
              <a:t>、</a:t>
            </a:r>
            <a:r>
              <a:rPr lang="en-US" altLang="zh-CN" dirty="0"/>
              <a:t>C3</a:t>
            </a:r>
            <a:r>
              <a:rPr lang="zh-CN" altLang="en-US" dirty="0"/>
              <a:t>、</a:t>
            </a:r>
            <a:r>
              <a:rPr lang="en-US" altLang="zh-CN" dirty="0"/>
              <a:t>C4</a:t>
            </a:r>
            <a:r>
              <a:rPr lang="zh-CN" altLang="en-US" dirty="0"/>
              <a:t>形成的原理，去形成片间快速进位</a:t>
            </a:r>
            <a:r>
              <a:rPr lang="en-US" altLang="zh-CN" dirty="0"/>
              <a:t>C4</a:t>
            </a:r>
            <a:r>
              <a:rPr lang="zh-CN" altLang="en-US" dirty="0"/>
              <a:t>、</a:t>
            </a:r>
            <a:r>
              <a:rPr lang="en-US" altLang="zh-CN" dirty="0"/>
              <a:t>C8</a:t>
            </a:r>
            <a:r>
              <a:rPr lang="zh-CN" altLang="en-US" dirty="0"/>
              <a:t>、</a:t>
            </a:r>
            <a:r>
              <a:rPr lang="en-US" altLang="zh-CN" dirty="0"/>
              <a:t>C12</a:t>
            </a:r>
            <a:r>
              <a:rPr lang="zh-CN" altLang="en-US" dirty="0"/>
              <a:t>、</a:t>
            </a:r>
            <a:r>
              <a:rPr lang="en-US" altLang="zh-CN" dirty="0"/>
              <a:t>C16 </a:t>
            </a:r>
          </a:p>
        </p:txBody>
      </p:sp>
    </p:spTree>
    <p:extLst>
      <p:ext uri="{BB962C8B-B14F-4D97-AF65-F5344CB8AC3E}">
        <p14:creationId xmlns:p14="http://schemas.microsoft.com/office/powerpoint/2010/main" val="1234418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9DC8E-3E0C-4B83-A882-B6D750375ACE}" type="slidenum">
              <a:rPr lang="en-US" altLang="zh-CN" smtClean="0"/>
              <a:pPr/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1582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9DC8E-3E0C-4B83-A882-B6D750375ACE}" type="slidenum">
              <a:rPr lang="en-US" altLang="zh-CN" smtClean="0"/>
              <a:pPr/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6408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9DC8E-3E0C-4B83-A882-B6D750375ACE}" type="slidenum">
              <a:rPr lang="en-US" altLang="zh-CN" smtClean="0"/>
              <a:pPr/>
              <a:t>76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4756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9DC8E-3E0C-4B83-A882-B6D750375ACE}" type="slidenum">
              <a:rPr lang="en-US" altLang="zh-CN" smtClean="0"/>
              <a:pPr/>
              <a:t>77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0120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B30A588-0376-425C-9358-AAC9F8B3AE7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1FA9-0AB0-4260-A7EE-88F170B505A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FE4C-3867-48B5-BA8A-ABF8890382D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106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447800"/>
            <a:ext cx="4000500" cy="464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62500" y="1447800"/>
            <a:ext cx="4000500" cy="2247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62500" y="3848100"/>
            <a:ext cx="4000500" cy="2247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1066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E62D0AB-BF6E-4BE0-85BF-D4430B89A1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923215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04800" y="304800"/>
            <a:ext cx="86106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4000500" cy="2247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62500" y="1447800"/>
            <a:ext cx="4000500" cy="2247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848100"/>
            <a:ext cx="4000500" cy="2247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62500" y="3848100"/>
            <a:ext cx="4000500" cy="2247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066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E62D0AB-BF6E-4BE0-85BF-D4430B89A1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64361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D0AB-BF6E-4BE0-85BF-D4430B89A1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873447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432328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446158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6423381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D0AB-BF6E-4BE0-85BF-D4430B89A1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873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D0AB-BF6E-4BE0-85BF-D4430B89A16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55848FC-EF2B-4D61-A77F-5D980ADF8F2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85EB-7DA3-4213-AA50-1E7517F2988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BD98-E874-460E-93D2-A66AF25586C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9822-5265-469A-AED4-05EC09D52EC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BF01-E38B-4FFE-9505-69D0892391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BF70-ECAA-49E5-B0CD-0C610787946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2B7BE3C-D36C-4FF6-A391-2F85173D0C5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/>
              <a:t>第二级</a:t>
            </a:r>
          </a:p>
          <a:p>
            <a:pPr lvl="2" eaLnBrk="1" latinLnBrk="0" hangingPunct="1"/>
            <a:r>
              <a:rPr kumimoji="0" lang="zh-CN" altLang="en-US" dirty="0"/>
              <a:t>第三级</a:t>
            </a:r>
          </a:p>
          <a:p>
            <a:pPr lvl="3" eaLnBrk="1" latinLnBrk="0" hangingPunct="1"/>
            <a:r>
              <a:rPr kumimoji="0" lang="zh-CN" altLang="en-US" dirty="0"/>
              <a:t>第四级</a:t>
            </a:r>
          </a:p>
          <a:p>
            <a:pPr lvl="4" eaLnBrk="1" latinLnBrk="0" hangingPunct="1"/>
            <a:r>
              <a:rPr kumimoji="0" lang="zh-CN" altLang="en-US" dirty="0"/>
              <a:t>第五级</a:t>
            </a:r>
            <a:endParaRPr kumimoji="0"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E62D0AB-BF6E-4BE0-85BF-D4430B89A1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  <p:sldLayoutId id="2147483821" r:id="rId18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tx1"/>
          </a:solidFill>
          <a:latin typeface="华文新魏" pitchFamily="2" charset="-122"/>
          <a:ea typeface="华文新魏" pitchFamily="2" charset="-122"/>
          <a:cs typeface="+mj-cs"/>
        </a:defRPr>
      </a:lvl1pPr>
    </p:titleStyle>
    <p:bodyStyle>
      <a:lvl1pPr marL="360000" indent="-36000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" pitchFamily="2" charset="2"/>
        <a:buChar char="n"/>
        <a:defRPr kumimoji="0" sz="3600" b="1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612000" indent="-3600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" pitchFamily="2" charset="2"/>
        <a:buChar char="p"/>
        <a:defRPr kumimoji="0" sz="3200" b="1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2pPr>
      <a:lvl3pPr marL="864000" indent="-3600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" pitchFamily="2" charset="2"/>
        <a:buChar char="l"/>
        <a:defRPr kumimoji="0" sz="28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4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18.wmf"/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9.bin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0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oleObject" Target="../embeddings/oleObject2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oleObject" Target="../embeddings/oleObject26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oleObject" Target="../embeddings/oleObject29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oleObject" Target="../embeddings/oleObject3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image" Target="../media/image31.wmf"/><Relationship Id="rId7" Type="http://schemas.openxmlformats.org/officeDocument/2006/relationships/image" Target="../media/image33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37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8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7" Type="http://schemas.openxmlformats.org/officeDocument/2006/relationships/image" Target="../media/image40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41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4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image" Target="../media/image46.png"/><Relationship Id="rId7" Type="http://schemas.openxmlformats.org/officeDocument/2006/relationships/image" Target="../media/image48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9.bin"/><Relationship Id="rId9" Type="http://schemas.openxmlformats.org/officeDocument/2006/relationships/image" Target="../media/image49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56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4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image" Target="../media/image61.wmf"/><Relationship Id="rId18" Type="http://schemas.openxmlformats.org/officeDocument/2006/relationships/oleObject" Target="../embeddings/oleObject67.bin"/><Relationship Id="rId3" Type="http://schemas.openxmlformats.org/officeDocument/2006/relationships/image" Target="../media/image56.wmf"/><Relationship Id="rId21" Type="http://schemas.openxmlformats.org/officeDocument/2006/relationships/image" Target="../media/image65.wmf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64.bin"/><Relationship Id="rId17" Type="http://schemas.openxmlformats.org/officeDocument/2006/relationships/image" Target="../media/image63.wmf"/><Relationship Id="rId25" Type="http://schemas.openxmlformats.org/officeDocument/2006/relationships/image" Target="../media/image67.wmf"/><Relationship Id="rId2" Type="http://schemas.openxmlformats.org/officeDocument/2006/relationships/oleObject" Target="../embeddings/oleObject59.bin"/><Relationship Id="rId16" Type="http://schemas.openxmlformats.org/officeDocument/2006/relationships/oleObject" Target="../embeddings/oleObject66.bin"/><Relationship Id="rId20" Type="http://schemas.openxmlformats.org/officeDocument/2006/relationships/oleObject" Target="../embeddings/oleObject6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60.wmf"/><Relationship Id="rId24" Type="http://schemas.openxmlformats.org/officeDocument/2006/relationships/oleObject" Target="../embeddings/oleObject70.bin"/><Relationship Id="rId5" Type="http://schemas.openxmlformats.org/officeDocument/2006/relationships/image" Target="../media/image57.wmf"/><Relationship Id="rId15" Type="http://schemas.openxmlformats.org/officeDocument/2006/relationships/image" Target="../media/image62.wmf"/><Relationship Id="rId23" Type="http://schemas.openxmlformats.org/officeDocument/2006/relationships/image" Target="../media/image66.wmf"/><Relationship Id="rId10" Type="http://schemas.openxmlformats.org/officeDocument/2006/relationships/oleObject" Target="../embeddings/oleObject63.bin"/><Relationship Id="rId19" Type="http://schemas.openxmlformats.org/officeDocument/2006/relationships/image" Target="../media/image64.wmf"/><Relationship Id="rId4" Type="http://schemas.openxmlformats.org/officeDocument/2006/relationships/oleObject" Target="../embeddings/oleObject60.bin"/><Relationship Id="rId9" Type="http://schemas.openxmlformats.org/officeDocument/2006/relationships/image" Target="../media/image59.wmf"/><Relationship Id="rId14" Type="http://schemas.openxmlformats.org/officeDocument/2006/relationships/oleObject" Target="../embeddings/oleObject65.bin"/><Relationship Id="rId22" Type="http://schemas.openxmlformats.org/officeDocument/2006/relationships/oleObject" Target="../embeddings/oleObject69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wmf"/><Relationship Id="rId4" Type="http://schemas.openxmlformats.org/officeDocument/2006/relationships/oleObject" Target="../embeddings/oleObject72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oleObject" Target="../embeddings/oleObject73.bin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oleObject" Target="../embeddings/oleObject74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oleObject" Target="../embeddings/oleObject75.bin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oleObject" Target="../embeddings/oleObject76.bin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oleObject" Target="../embeddings/oleObject77.bin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oleObject" Target="../embeddings/oleObject78.bin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oleObject" Target="../embeddings/oleObject79.bin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3" Type="http://schemas.openxmlformats.org/officeDocument/2006/relationships/image" Target="../media/image80.wmf"/><Relationship Id="rId7" Type="http://schemas.openxmlformats.org/officeDocument/2006/relationships/image" Target="../media/image82.wmf"/><Relationship Id="rId2" Type="http://schemas.openxmlformats.org/officeDocument/2006/relationships/oleObject" Target="../embeddings/oleObject8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84.wmf"/><Relationship Id="rId5" Type="http://schemas.openxmlformats.org/officeDocument/2006/relationships/image" Target="../media/image81.wmf"/><Relationship Id="rId10" Type="http://schemas.openxmlformats.org/officeDocument/2006/relationships/oleObject" Target="../embeddings/oleObject84.bin"/><Relationship Id="rId4" Type="http://schemas.openxmlformats.org/officeDocument/2006/relationships/oleObject" Target="../embeddings/oleObject81.bin"/><Relationship Id="rId9" Type="http://schemas.openxmlformats.org/officeDocument/2006/relationships/image" Target="../media/image83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3" Type="http://schemas.openxmlformats.org/officeDocument/2006/relationships/image" Target="../media/image85.wmf"/><Relationship Id="rId7" Type="http://schemas.openxmlformats.org/officeDocument/2006/relationships/image" Target="../media/image87.wmf"/><Relationship Id="rId2" Type="http://schemas.openxmlformats.org/officeDocument/2006/relationships/oleObject" Target="../embeddings/oleObject8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7.bin"/><Relationship Id="rId5" Type="http://schemas.openxmlformats.org/officeDocument/2006/relationships/image" Target="../media/image86.wmf"/><Relationship Id="rId4" Type="http://schemas.openxmlformats.org/officeDocument/2006/relationships/oleObject" Target="../embeddings/oleObject86.bin"/><Relationship Id="rId9" Type="http://schemas.openxmlformats.org/officeDocument/2006/relationships/image" Target="../media/image88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oleObject" Target="../embeddings/oleObject89.bin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oleObject" Target="../embeddings/oleObject9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oleObject" Target="../embeddings/oleObject91.bin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jpeg"/><Relationship Id="rId2" Type="http://schemas.openxmlformats.org/officeDocument/2006/relationships/image" Target="../media/image10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65635" y="3573463"/>
            <a:ext cx="6400800" cy="2376487"/>
          </a:xfrm>
          <a:noFill/>
          <a:ln/>
        </p:spPr>
        <p:txBody>
          <a:bodyPr lIns="91440" tIns="45720" rIns="91440" bIns="45720" anchor="t"/>
          <a:lstStyle/>
          <a:p>
            <a:r>
              <a:rPr lang="zh-CN" altLang="en-US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清华大学计算机系</a:t>
            </a:r>
          </a:p>
          <a:p>
            <a:r>
              <a:rPr lang="zh-CN" altLang="en-US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陶品</a:t>
            </a:r>
          </a:p>
          <a:p>
            <a:r>
              <a:rPr lang="en-US" altLang="zh-CN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taopin@tsinghua.edu.cn</a:t>
            </a:r>
          </a:p>
          <a:p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办公室：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FIT 3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－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531 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24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13717813059</a:t>
            </a:r>
            <a:r>
              <a:rPr lang="zh-CN" altLang="en-US" sz="24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）            </a:t>
            </a:r>
            <a:endParaRPr lang="zh-CN" altLang="en-US" sz="2400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12875"/>
            <a:ext cx="7772400" cy="1592263"/>
          </a:xfrm>
        </p:spPr>
        <p:txBody>
          <a:bodyPr/>
          <a:lstStyle/>
          <a:p>
            <a:r>
              <a:rPr lang="zh-CN" altLang="en-US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数字逻辑电路</a:t>
            </a:r>
            <a:endParaRPr lang="en-US" altLang="zh-CN" sz="320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1533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en-US" altLang="zh-CN" sz="3600" dirty="0"/>
              <a:t>3.3.7   </a:t>
            </a:r>
            <a:r>
              <a:rPr lang="zh-CN" altLang="en-US" sz="3600" dirty="0"/>
              <a:t>运算器</a:t>
            </a:r>
            <a:endParaRPr lang="en-US" altLang="zh-CN" sz="3600" dirty="0"/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F63CB-4BD1-4DD0-AADD-1D0A3ABACED8}" type="slidenum">
              <a:rPr lang="en-US" altLang="zh-CN"/>
              <a:pPr/>
              <a:t>10</a:t>
            </a:fld>
            <a:endParaRPr lang="en-US" altLang="zh-CN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00113" y="1833564"/>
            <a:ext cx="5761037" cy="468313"/>
            <a:chOff x="567" y="1155"/>
            <a:chExt cx="3629" cy="295"/>
          </a:xfrm>
        </p:grpSpPr>
        <p:sp>
          <p:nvSpPr>
            <p:cNvPr id="355332" name="Text Box 4"/>
            <p:cNvSpPr txBox="1">
              <a:spLocks noChangeArrowheads="1"/>
            </p:cNvSpPr>
            <p:nvPr/>
          </p:nvSpPr>
          <p:spPr bwMode="auto">
            <a:xfrm>
              <a:off x="567" y="1162"/>
              <a:ext cx="36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华文新魏" pitchFamily="2" charset="-122"/>
                  <a:ea typeface="华文新魏" pitchFamily="2" charset="-122"/>
                </a:rPr>
                <a:t>写        的表达式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800" y="1155"/>
              <a:ext cx="395" cy="267"/>
              <a:chOff x="800" y="1155"/>
              <a:chExt cx="395" cy="267"/>
            </a:xfrm>
          </p:grpSpPr>
          <p:graphicFrame>
            <p:nvGraphicFramePr>
              <p:cNvPr id="355334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31690803"/>
                  </p:ext>
                </p:extLst>
              </p:nvPr>
            </p:nvGraphicFramePr>
            <p:xfrm>
              <a:off x="800" y="1155"/>
              <a:ext cx="184" cy="2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" imgW="152280" imgH="215640" progId="Equation.3">
                      <p:embed/>
                    </p:oleObj>
                  </mc:Choice>
                  <mc:Fallback>
                    <p:oleObj name="公式" r:id="rId2" imgW="15228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00" y="1155"/>
                            <a:ext cx="184" cy="2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5335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1055197"/>
                  </p:ext>
                </p:extLst>
              </p:nvPr>
            </p:nvGraphicFramePr>
            <p:xfrm>
              <a:off x="1027" y="1162"/>
              <a:ext cx="168" cy="2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139680" imgH="215640" progId="Equation.3">
                      <p:embed/>
                    </p:oleObj>
                  </mc:Choice>
                  <mc:Fallback>
                    <p:oleObj name="公式" r:id="rId4" imgW="13968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27" y="1162"/>
                            <a:ext cx="168" cy="26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3553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255227"/>
              </p:ext>
            </p:extLst>
          </p:nvPr>
        </p:nvGraphicFramePr>
        <p:xfrm>
          <a:off x="693738" y="2576513"/>
          <a:ext cx="736600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162240" imgH="266400" progId="Equation.3">
                  <p:embed/>
                </p:oleObj>
              </mc:Choice>
              <mc:Fallback>
                <p:oleObj name="公式" r:id="rId6" imgW="316224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2576513"/>
                        <a:ext cx="7366000" cy="620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792158"/>
              </p:ext>
            </p:extLst>
          </p:nvPr>
        </p:nvGraphicFramePr>
        <p:xfrm>
          <a:off x="523875" y="3262313"/>
          <a:ext cx="8259763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504960" imgH="291960" progId="Equation.3">
                  <p:embed/>
                </p:oleObj>
              </mc:Choice>
              <mc:Fallback>
                <p:oleObj name="公式" r:id="rId8" imgW="35049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" y="3262313"/>
                        <a:ext cx="8259763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336"/>
              </p:ext>
            </p:extLst>
          </p:nvPr>
        </p:nvGraphicFramePr>
        <p:xfrm>
          <a:off x="722313" y="4267200"/>
          <a:ext cx="4506912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942920" imgH="253800" progId="Equation.3">
                  <p:embed/>
                </p:oleObj>
              </mc:Choice>
              <mc:Fallback>
                <p:oleObj name="公式" r:id="rId10" imgW="19429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4267200"/>
                        <a:ext cx="4506912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640115"/>
              </p:ext>
            </p:extLst>
          </p:nvPr>
        </p:nvGraphicFramePr>
        <p:xfrm>
          <a:off x="635000" y="4876800"/>
          <a:ext cx="54181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2336760" imgH="279360" progId="Equation.3">
                  <p:embed/>
                </p:oleObj>
              </mc:Choice>
              <mc:Fallback>
                <p:oleObj name="公式" r:id="rId12" imgW="23367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4876800"/>
                        <a:ext cx="5418138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40" name="Text Box 12"/>
          <p:cNvSpPr txBox="1">
            <a:spLocks noChangeArrowheads="1"/>
          </p:cNvSpPr>
          <p:nvPr/>
        </p:nvSpPr>
        <p:spPr bwMode="auto">
          <a:xfrm>
            <a:off x="914400" y="5805264"/>
            <a:ext cx="612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经变换后只要</a:t>
            </a:r>
            <a:r>
              <a:rPr lang="en-US" altLang="zh-CN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级门。</a:t>
            </a:r>
          </a:p>
        </p:txBody>
      </p:sp>
      <p:sp>
        <p:nvSpPr>
          <p:cNvPr id="355341" name="Rectangle 13"/>
          <p:cNvSpPr>
            <a:spLocks noChangeArrowheads="1"/>
          </p:cNvSpPr>
          <p:nvPr/>
        </p:nvSpPr>
        <p:spPr bwMode="auto">
          <a:xfrm>
            <a:off x="533400" y="1209823"/>
            <a:ext cx="8153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l"/>
            </a:pPr>
            <a:r>
              <a:rPr kumimoji="1" lang="zh-CN" altLang="en-US" sz="3200" b="1">
                <a:latin typeface="华文新魏" pitchFamily="2" charset="-122"/>
                <a:ea typeface="华文新魏" pitchFamily="2" charset="-122"/>
              </a:rPr>
              <a:t>一位</a:t>
            </a:r>
            <a:r>
              <a:rPr kumimoji="1" lang="zh-CN" altLang="en-US" sz="3200">
                <a:latin typeface="华文新魏" pitchFamily="2" charset="-122"/>
                <a:ea typeface="华文新魏" pitchFamily="2" charset="-122"/>
              </a:rPr>
              <a:t>全加器实现方案</a:t>
            </a:r>
            <a:r>
              <a:rPr kumimoji="1" lang="en-US" altLang="zh-CN" sz="3200">
                <a:latin typeface="华文新魏" pitchFamily="2" charset="-122"/>
                <a:ea typeface="华文新魏" pitchFamily="2" charset="-12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8651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5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5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5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5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5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5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5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4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en-US" altLang="zh-CN" sz="3600" dirty="0"/>
              <a:t>3.3.7   </a:t>
            </a:r>
            <a:r>
              <a:rPr lang="zh-CN" altLang="en-US" sz="3600" dirty="0"/>
              <a:t>运算器</a:t>
            </a:r>
            <a:endParaRPr lang="en-US" altLang="zh-CN" sz="3600" dirty="0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4A4C0-29A6-4ADA-B055-164690EF772A}" type="slidenum">
              <a:rPr lang="en-US" altLang="zh-CN"/>
              <a:pPr/>
              <a:t>11</a:t>
            </a:fld>
            <a:endParaRPr lang="en-US" altLang="zh-CN"/>
          </a:p>
        </p:txBody>
      </p:sp>
      <p:graphicFrame>
        <p:nvGraphicFramePr>
          <p:cNvPr id="356355" name="Object 3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94471254"/>
              </p:ext>
            </p:extLst>
          </p:nvPr>
        </p:nvGraphicFramePr>
        <p:xfrm>
          <a:off x="5148064" y="2242963"/>
          <a:ext cx="3616325" cy="457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5495510" imgH="6945306" progId="">
                  <p:embed/>
                </p:oleObj>
              </mc:Choice>
              <mc:Fallback>
                <p:oleObj name="Image" r:id="rId2" imgW="5495510" imgH="6945306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4" y="2242963"/>
                        <a:ext cx="3616325" cy="457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85264"/>
              </p:ext>
            </p:extLst>
          </p:nvPr>
        </p:nvGraphicFramePr>
        <p:xfrm>
          <a:off x="251520" y="1700808"/>
          <a:ext cx="7223273" cy="601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504960" imgH="291960" progId="Equation.3">
                  <p:embed/>
                </p:oleObj>
              </mc:Choice>
              <mc:Fallback>
                <p:oleObj name="公式" r:id="rId4" imgW="35049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700808"/>
                        <a:ext cx="7223273" cy="6012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226912"/>
              </p:ext>
            </p:extLst>
          </p:nvPr>
        </p:nvGraphicFramePr>
        <p:xfrm>
          <a:off x="177800" y="2430421"/>
          <a:ext cx="4739145" cy="566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336760" imgH="279360" progId="Equation.3">
                  <p:embed/>
                </p:oleObj>
              </mc:Choice>
              <mc:Fallback>
                <p:oleObj name="公式" r:id="rId6" imgW="23367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2430421"/>
                        <a:ext cx="4739145" cy="5665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6358" name="Rectangle 6"/>
          <p:cNvSpPr>
            <a:spLocks noChangeArrowheads="1"/>
          </p:cNvSpPr>
          <p:nvPr/>
        </p:nvSpPr>
        <p:spPr bwMode="auto">
          <a:xfrm>
            <a:off x="533400" y="1066800"/>
            <a:ext cx="8153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l"/>
            </a:pPr>
            <a:r>
              <a:rPr kumimoji="1" lang="zh-CN" altLang="en-US" sz="3200" b="1">
                <a:latin typeface="华文新魏" pitchFamily="2" charset="-122"/>
                <a:ea typeface="华文新魏" pitchFamily="2" charset="-122"/>
              </a:rPr>
              <a:t>一位</a:t>
            </a:r>
            <a:r>
              <a:rPr kumimoji="1" lang="zh-CN" altLang="en-US" sz="3200">
                <a:latin typeface="华文新魏" pitchFamily="2" charset="-122"/>
                <a:ea typeface="华文新魏" pitchFamily="2" charset="-122"/>
              </a:rPr>
              <a:t>全加器实现方案</a:t>
            </a:r>
            <a:r>
              <a:rPr kumimoji="1" lang="en-US" altLang="zh-CN" sz="3200">
                <a:latin typeface="华文新魏" pitchFamily="2" charset="-122"/>
                <a:ea typeface="华文新魏" pitchFamily="2" charset="-122"/>
              </a:rPr>
              <a:t>2(</a:t>
            </a:r>
            <a:r>
              <a:rPr kumimoji="1" lang="zh-CN" altLang="en-US" sz="3200">
                <a:latin typeface="华文新魏" pitchFamily="2" charset="-122"/>
                <a:ea typeface="华文新魏" pitchFamily="2" charset="-122"/>
              </a:rPr>
              <a:t>续）</a:t>
            </a:r>
          </a:p>
        </p:txBody>
      </p:sp>
    </p:spTree>
    <p:extLst>
      <p:ext uri="{BB962C8B-B14F-4D97-AF65-F5344CB8AC3E}">
        <p14:creationId xmlns:p14="http://schemas.microsoft.com/office/powerpoint/2010/main" val="219404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en-US" altLang="zh-CN" sz="3600" dirty="0"/>
              <a:t>3.3.7   </a:t>
            </a:r>
            <a:r>
              <a:rPr lang="zh-CN" altLang="en-US" sz="3600" dirty="0"/>
              <a:t>运算器</a:t>
            </a:r>
            <a:endParaRPr lang="en-US" altLang="zh-CN" sz="3600" dirty="0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EBC4-1B61-43B3-84A5-B08F5638BFC6}" type="slidenum">
              <a:rPr lang="en-US" altLang="zh-CN"/>
              <a:pPr/>
              <a:t>12</a:t>
            </a:fld>
            <a:endParaRPr lang="en-US" altLang="zh-CN"/>
          </a:p>
        </p:txBody>
      </p:sp>
      <p:graphicFrame>
        <p:nvGraphicFramePr>
          <p:cNvPr id="357379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914400" y="1562100"/>
          <a:ext cx="3749675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6857143" imgH="7944490" progId="">
                  <p:embed/>
                </p:oleObj>
              </mc:Choice>
              <mc:Fallback>
                <p:oleObj name="Image" r:id="rId2" imgW="6857143" imgH="7944490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62100"/>
                        <a:ext cx="3749675" cy="434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000625" y="1447800"/>
          <a:ext cx="3616325" cy="457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4" imgW="5495510" imgH="6945306" progId="">
                  <p:embed/>
                </p:oleObj>
              </mc:Choice>
              <mc:Fallback>
                <p:oleObj name="Image" r:id="rId4" imgW="5495510" imgH="6945306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1447800"/>
                        <a:ext cx="3616325" cy="457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381" name="Rectangle 5"/>
          <p:cNvSpPr>
            <a:spLocks noChangeArrowheads="1"/>
          </p:cNvSpPr>
          <p:nvPr/>
        </p:nvSpPr>
        <p:spPr bwMode="auto">
          <a:xfrm>
            <a:off x="381000" y="6019800"/>
            <a:ext cx="42803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Cn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Fn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的形成需要</a:t>
            </a:r>
            <a:r>
              <a:rPr lang="zh-CN" altLang="en-US" sz="24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三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级门延迟</a:t>
            </a:r>
          </a:p>
        </p:txBody>
      </p:sp>
      <p:sp>
        <p:nvSpPr>
          <p:cNvPr id="357382" name="Rectangle 6"/>
          <p:cNvSpPr>
            <a:spLocks noChangeArrowheads="1"/>
          </p:cNvSpPr>
          <p:nvPr/>
        </p:nvSpPr>
        <p:spPr bwMode="auto">
          <a:xfrm>
            <a:off x="4697413" y="6019800"/>
            <a:ext cx="42803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Cn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Fn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的形成需要</a:t>
            </a:r>
            <a:r>
              <a:rPr lang="zh-CN" altLang="en-US" sz="24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二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级门延迟</a:t>
            </a:r>
          </a:p>
        </p:txBody>
      </p:sp>
      <p:sp>
        <p:nvSpPr>
          <p:cNvPr id="357383" name="Rectangle 7"/>
          <p:cNvSpPr>
            <a:spLocks noChangeArrowheads="1"/>
          </p:cNvSpPr>
          <p:nvPr/>
        </p:nvSpPr>
        <p:spPr bwMode="auto">
          <a:xfrm>
            <a:off x="685800" y="1052736"/>
            <a:ext cx="7924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FFFF00"/>
              </a:buClr>
            </a:pP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四种形式的全加器（</a:t>
            </a: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sz="32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4050" y="4725144"/>
            <a:ext cx="70164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(a)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76056" y="4725144"/>
            <a:ext cx="70164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(b)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099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5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5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1" grpId="0" autoUpdateAnimBg="0"/>
      <p:bldP spid="357382" grpId="0" autoUpdateAnimBg="0"/>
      <p:bldP spid="2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 81"/>
          <p:cNvSpPr/>
          <p:nvPr/>
        </p:nvSpPr>
        <p:spPr>
          <a:xfrm>
            <a:off x="3526780" y="5445224"/>
            <a:ext cx="5509716" cy="10841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26780" y="4365104"/>
            <a:ext cx="5509716" cy="100811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3.3.7   </a:t>
            </a:r>
            <a:r>
              <a:rPr lang="zh-CN" altLang="en-US" sz="3600" dirty="0"/>
              <a:t>运算器</a:t>
            </a:r>
            <a:endParaRPr lang="en-US" altLang="zh-CN" sz="3600" dirty="0"/>
          </a:p>
        </p:txBody>
      </p:sp>
      <p:sp>
        <p:nvSpPr>
          <p:cNvPr id="7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C788-5E8D-4668-8912-6E937D7EEB79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58404" name="Text Box 4"/>
          <p:cNvSpPr txBox="1">
            <a:spLocks noChangeArrowheads="1"/>
          </p:cNvSpPr>
          <p:nvPr/>
        </p:nvSpPr>
        <p:spPr bwMode="auto">
          <a:xfrm>
            <a:off x="3707904" y="2056780"/>
            <a:ext cx="507605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分析全加器真值表中</a:t>
            </a:r>
            <a:r>
              <a:rPr lang="en-US" altLang="zh-CN" sz="2400" b="1" dirty="0" err="1">
                <a:latin typeface="华文新魏" pitchFamily="2" charset="-122"/>
                <a:ea typeface="华文新魏" pitchFamily="2" charset="-122"/>
              </a:rPr>
              <a:t>F</a:t>
            </a:r>
            <a:r>
              <a:rPr lang="en-US" altLang="zh-CN" sz="2400" b="1" baseline="-25000" dirty="0" err="1">
                <a:latin typeface="华文新魏" pitchFamily="2" charset="-122"/>
                <a:ea typeface="华文新魏" pitchFamily="2" charset="-122"/>
              </a:rPr>
              <a:t>n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sz="2400" b="1" dirty="0" err="1"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2400" b="1" baseline="-25000" dirty="0" err="1">
                <a:latin typeface="华文新魏" pitchFamily="2" charset="-122"/>
                <a:ea typeface="华文新魏" pitchFamily="2" charset="-122"/>
              </a:rPr>
              <a:t>n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的对应关系， </a:t>
            </a:r>
            <a:r>
              <a:rPr lang="en-US" altLang="zh-CN" sz="2400" b="1" dirty="0" err="1">
                <a:latin typeface="华文新魏" pitchFamily="2" charset="-122"/>
                <a:ea typeface="华文新魏" pitchFamily="2" charset="-122"/>
              </a:rPr>
              <a:t>F</a:t>
            </a:r>
            <a:r>
              <a:rPr lang="en-US" altLang="zh-CN" sz="2400" b="1" baseline="-25000" dirty="0" err="1">
                <a:latin typeface="华文新魏" pitchFamily="2" charset="-122"/>
                <a:ea typeface="华文新魏" pitchFamily="2" charset="-122"/>
              </a:rPr>
              <a:t>n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为“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1”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的条件有两个：</a:t>
            </a:r>
          </a:p>
          <a:p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400" b="1" dirty="0" err="1">
                <a:latin typeface="华文新魏" pitchFamily="2" charset="-122"/>
                <a:ea typeface="华文新魏" pitchFamily="2" charset="-122"/>
              </a:rPr>
              <a:t>X</a:t>
            </a:r>
            <a:r>
              <a:rPr lang="en-US" altLang="zh-CN" sz="2400" b="1" baseline="-25000" dirty="0" err="1"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  </a:t>
            </a:r>
            <a:r>
              <a:rPr lang="en-US" altLang="zh-CN" sz="2400" b="1" dirty="0" err="1">
                <a:latin typeface="华文新魏" pitchFamily="2" charset="-122"/>
                <a:ea typeface="华文新魏" pitchFamily="2" charset="-122"/>
              </a:rPr>
              <a:t>Y</a:t>
            </a:r>
            <a:r>
              <a:rPr lang="en-US" altLang="zh-CN" sz="2400" b="1" baseline="-25000" dirty="0" err="1"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  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n-1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均为“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1”</a:t>
            </a:r>
          </a:p>
          <a:p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400" b="1" dirty="0" err="1">
                <a:latin typeface="华文新魏" pitchFamily="2" charset="-122"/>
                <a:ea typeface="华文新魏" pitchFamily="2" charset="-122"/>
              </a:rPr>
              <a:t>X</a:t>
            </a:r>
            <a:r>
              <a:rPr lang="en-US" altLang="zh-CN" sz="2400" b="1" baseline="-25000" dirty="0" err="1"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  </a:t>
            </a:r>
            <a:r>
              <a:rPr lang="en-US" altLang="zh-CN" sz="2400" b="1" dirty="0" err="1">
                <a:latin typeface="华文新魏" pitchFamily="2" charset="-122"/>
                <a:ea typeface="华文新魏" pitchFamily="2" charset="-122"/>
              </a:rPr>
              <a:t>Y</a:t>
            </a:r>
            <a:r>
              <a:rPr lang="en-US" altLang="zh-CN" sz="2400" b="1" baseline="-25000" dirty="0" err="1"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  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n-1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只有一个为“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1”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（有至少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个“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”且</a:t>
            </a:r>
            <a:r>
              <a:rPr lang="en-US" altLang="zh-CN" sz="2400" b="1" dirty="0" err="1"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2400" baseline="-25000" dirty="0" err="1">
                <a:latin typeface="华文新魏" pitchFamily="2" charset="-122"/>
                <a:ea typeface="华文新魏" pitchFamily="2" charset="-122"/>
              </a:rPr>
              <a:t>n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为“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0”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 ）</a:t>
            </a:r>
            <a:endParaRPr lang="en-US" altLang="zh-CN" sz="2400" b="1" dirty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用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baseline="-25000" dirty="0" err="1"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表示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F</a:t>
            </a:r>
            <a:r>
              <a:rPr lang="en-US" altLang="zh-CN" b="1" baseline="-25000" dirty="0" err="1">
                <a:latin typeface="华文新魏" pitchFamily="2" charset="-122"/>
                <a:ea typeface="华文新魏" pitchFamily="2" charset="-122"/>
              </a:rPr>
              <a:t>n</a:t>
            </a:r>
            <a:r>
              <a:rPr lang="zh-CN" altLang="en-US" b="1" baseline="-25000" dirty="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先组合出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baseline="-25000" dirty="0" err="1"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 ,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再有</a:t>
            </a:r>
            <a:r>
              <a:rPr lang="en-US" altLang="zh-CN" b="1" dirty="0" err="1">
                <a:latin typeface="华文新魏" pitchFamily="2" charset="-122"/>
                <a:ea typeface="华文新魏" pitchFamily="2" charset="-122"/>
              </a:rPr>
              <a:t>F</a:t>
            </a:r>
            <a:r>
              <a:rPr lang="en-US" altLang="zh-CN" b="1" baseline="-25000" dirty="0" err="1">
                <a:latin typeface="华文新魏" pitchFamily="2" charset="-122"/>
                <a:ea typeface="华文新魏" pitchFamily="2" charset="-122"/>
              </a:rPr>
              <a:t>n</a:t>
            </a:r>
            <a:endParaRPr lang="en-US" altLang="zh-CN" b="1" dirty="0"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04800" y="2057400"/>
            <a:ext cx="2971800" cy="4471988"/>
            <a:chOff x="672" y="1248"/>
            <a:chExt cx="1872" cy="2817"/>
          </a:xfrm>
        </p:grpSpPr>
        <p:sp>
          <p:nvSpPr>
            <p:cNvPr id="358406" name="Text Box 6"/>
            <p:cNvSpPr txBox="1">
              <a:spLocks noChangeArrowheads="1"/>
            </p:cNvSpPr>
            <p:nvPr/>
          </p:nvSpPr>
          <p:spPr bwMode="auto">
            <a:xfrm>
              <a:off x="1200" y="1248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华文新魏" pitchFamily="2" charset="-122"/>
                  <a:ea typeface="华文新魏" pitchFamily="2" charset="-122"/>
                </a:rPr>
                <a:t>真值表</a:t>
              </a:r>
            </a:p>
          </p:txBody>
        </p:sp>
        <p:sp>
          <p:nvSpPr>
            <p:cNvPr id="358407" name="Rectangle 7"/>
            <p:cNvSpPr>
              <a:spLocks noChangeArrowheads="1"/>
            </p:cNvSpPr>
            <p:nvPr/>
          </p:nvSpPr>
          <p:spPr bwMode="auto">
            <a:xfrm>
              <a:off x="2170" y="3816"/>
              <a:ext cx="37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358408" name="Rectangle 8"/>
            <p:cNvSpPr>
              <a:spLocks noChangeArrowheads="1"/>
            </p:cNvSpPr>
            <p:nvPr/>
          </p:nvSpPr>
          <p:spPr bwMode="auto">
            <a:xfrm>
              <a:off x="1776" y="3816"/>
              <a:ext cx="39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358409" name="Rectangle 9"/>
            <p:cNvSpPr>
              <a:spLocks noChangeArrowheads="1"/>
            </p:cNvSpPr>
            <p:nvPr/>
          </p:nvSpPr>
          <p:spPr bwMode="auto">
            <a:xfrm>
              <a:off x="1440" y="3816"/>
              <a:ext cx="33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358410" name="Rectangle 10"/>
            <p:cNvSpPr>
              <a:spLocks noChangeArrowheads="1"/>
            </p:cNvSpPr>
            <p:nvPr/>
          </p:nvSpPr>
          <p:spPr bwMode="auto">
            <a:xfrm>
              <a:off x="1046" y="3816"/>
              <a:ext cx="39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358411" name="Rectangle 11"/>
            <p:cNvSpPr>
              <a:spLocks noChangeArrowheads="1"/>
            </p:cNvSpPr>
            <p:nvPr/>
          </p:nvSpPr>
          <p:spPr bwMode="auto">
            <a:xfrm>
              <a:off x="672" y="3816"/>
              <a:ext cx="37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358412" name="Rectangle 12"/>
            <p:cNvSpPr>
              <a:spLocks noChangeArrowheads="1"/>
            </p:cNvSpPr>
            <p:nvPr/>
          </p:nvSpPr>
          <p:spPr bwMode="auto">
            <a:xfrm>
              <a:off x="2170" y="3567"/>
              <a:ext cx="37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358413" name="Rectangle 13"/>
            <p:cNvSpPr>
              <a:spLocks noChangeArrowheads="1"/>
            </p:cNvSpPr>
            <p:nvPr/>
          </p:nvSpPr>
          <p:spPr bwMode="auto">
            <a:xfrm>
              <a:off x="1776" y="3567"/>
              <a:ext cx="39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358414" name="Rectangle 14"/>
            <p:cNvSpPr>
              <a:spLocks noChangeArrowheads="1"/>
            </p:cNvSpPr>
            <p:nvPr/>
          </p:nvSpPr>
          <p:spPr bwMode="auto">
            <a:xfrm>
              <a:off x="1440" y="3567"/>
              <a:ext cx="33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358415" name="Rectangle 15"/>
            <p:cNvSpPr>
              <a:spLocks noChangeArrowheads="1"/>
            </p:cNvSpPr>
            <p:nvPr/>
          </p:nvSpPr>
          <p:spPr bwMode="auto">
            <a:xfrm>
              <a:off x="1046" y="3567"/>
              <a:ext cx="39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358416" name="Rectangle 16"/>
            <p:cNvSpPr>
              <a:spLocks noChangeArrowheads="1"/>
            </p:cNvSpPr>
            <p:nvPr/>
          </p:nvSpPr>
          <p:spPr bwMode="auto">
            <a:xfrm>
              <a:off x="672" y="3567"/>
              <a:ext cx="37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358417" name="Rectangle 17"/>
            <p:cNvSpPr>
              <a:spLocks noChangeArrowheads="1"/>
            </p:cNvSpPr>
            <p:nvPr/>
          </p:nvSpPr>
          <p:spPr bwMode="auto">
            <a:xfrm>
              <a:off x="2170" y="3318"/>
              <a:ext cx="37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358418" name="Rectangle 18"/>
            <p:cNvSpPr>
              <a:spLocks noChangeArrowheads="1"/>
            </p:cNvSpPr>
            <p:nvPr/>
          </p:nvSpPr>
          <p:spPr bwMode="auto">
            <a:xfrm>
              <a:off x="1776" y="3318"/>
              <a:ext cx="39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358419" name="Rectangle 19"/>
            <p:cNvSpPr>
              <a:spLocks noChangeArrowheads="1"/>
            </p:cNvSpPr>
            <p:nvPr/>
          </p:nvSpPr>
          <p:spPr bwMode="auto">
            <a:xfrm>
              <a:off x="1440" y="3318"/>
              <a:ext cx="33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358420" name="Rectangle 20"/>
            <p:cNvSpPr>
              <a:spLocks noChangeArrowheads="1"/>
            </p:cNvSpPr>
            <p:nvPr/>
          </p:nvSpPr>
          <p:spPr bwMode="auto">
            <a:xfrm>
              <a:off x="1046" y="3318"/>
              <a:ext cx="39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358421" name="Rectangle 21"/>
            <p:cNvSpPr>
              <a:spLocks noChangeArrowheads="1"/>
            </p:cNvSpPr>
            <p:nvPr/>
          </p:nvSpPr>
          <p:spPr bwMode="auto">
            <a:xfrm>
              <a:off x="672" y="3318"/>
              <a:ext cx="37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358422" name="Rectangle 22"/>
            <p:cNvSpPr>
              <a:spLocks noChangeArrowheads="1"/>
            </p:cNvSpPr>
            <p:nvPr/>
          </p:nvSpPr>
          <p:spPr bwMode="auto">
            <a:xfrm>
              <a:off x="2170" y="3069"/>
              <a:ext cx="37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358423" name="Rectangle 23"/>
            <p:cNvSpPr>
              <a:spLocks noChangeArrowheads="1"/>
            </p:cNvSpPr>
            <p:nvPr/>
          </p:nvSpPr>
          <p:spPr bwMode="auto">
            <a:xfrm>
              <a:off x="1776" y="3069"/>
              <a:ext cx="39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358424" name="Rectangle 24"/>
            <p:cNvSpPr>
              <a:spLocks noChangeArrowheads="1"/>
            </p:cNvSpPr>
            <p:nvPr/>
          </p:nvSpPr>
          <p:spPr bwMode="auto">
            <a:xfrm>
              <a:off x="1440" y="3069"/>
              <a:ext cx="33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358425" name="Rectangle 25"/>
            <p:cNvSpPr>
              <a:spLocks noChangeArrowheads="1"/>
            </p:cNvSpPr>
            <p:nvPr/>
          </p:nvSpPr>
          <p:spPr bwMode="auto">
            <a:xfrm>
              <a:off x="1046" y="3069"/>
              <a:ext cx="39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358426" name="Rectangle 26"/>
            <p:cNvSpPr>
              <a:spLocks noChangeArrowheads="1"/>
            </p:cNvSpPr>
            <p:nvPr/>
          </p:nvSpPr>
          <p:spPr bwMode="auto">
            <a:xfrm>
              <a:off x="672" y="3069"/>
              <a:ext cx="37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358427" name="Rectangle 27"/>
            <p:cNvSpPr>
              <a:spLocks noChangeArrowheads="1"/>
            </p:cNvSpPr>
            <p:nvPr/>
          </p:nvSpPr>
          <p:spPr bwMode="auto">
            <a:xfrm>
              <a:off x="2170" y="2820"/>
              <a:ext cx="37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358428" name="Rectangle 28"/>
            <p:cNvSpPr>
              <a:spLocks noChangeArrowheads="1"/>
            </p:cNvSpPr>
            <p:nvPr/>
          </p:nvSpPr>
          <p:spPr bwMode="auto">
            <a:xfrm>
              <a:off x="1776" y="2820"/>
              <a:ext cx="39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358429" name="Rectangle 29"/>
            <p:cNvSpPr>
              <a:spLocks noChangeArrowheads="1"/>
            </p:cNvSpPr>
            <p:nvPr/>
          </p:nvSpPr>
          <p:spPr bwMode="auto">
            <a:xfrm>
              <a:off x="1440" y="2820"/>
              <a:ext cx="33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358430" name="Rectangle 30"/>
            <p:cNvSpPr>
              <a:spLocks noChangeArrowheads="1"/>
            </p:cNvSpPr>
            <p:nvPr/>
          </p:nvSpPr>
          <p:spPr bwMode="auto">
            <a:xfrm>
              <a:off x="1046" y="2820"/>
              <a:ext cx="39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358431" name="Rectangle 31"/>
            <p:cNvSpPr>
              <a:spLocks noChangeArrowheads="1"/>
            </p:cNvSpPr>
            <p:nvPr/>
          </p:nvSpPr>
          <p:spPr bwMode="auto">
            <a:xfrm>
              <a:off x="672" y="2820"/>
              <a:ext cx="37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358432" name="Rectangle 32"/>
            <p:cNvSpPr>
              <a:spLocks noChangeArrowheads="1"/>
            </p:cNvSpPr>
            <p:nvPr/>
          </p:nvSpPr>
          <p:spPr bwMode="auto">
            <a:xfrm>
              <a:off x="2170" y="2571"/>
              <a:ext cx="37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358433" name="Rectangle 33"/>
            <p:cNvSpPr>
              <a:spLocks noChangeArrowheads="1"/>
            </p:cNvSpPr>
            <p:nvPr/>
          </p:nvSpPr>
          <p:spPr bwMode="auto">
            <a:xfrm>
              <a:off x="1776" y="2571"/>
              <a:ext cx="39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358434" name="Rectangle 34"/>
            <p:cNvSpPr>
              <a:spLocks noChangeArrowheads="1"/>
            </p:cNvSpPr>
            <p:nvPr/>
          </p:nvSpPr>
          <p:spPr bwMode="auto">
            <a:xfrm>
              <a:off x="1440" y="2571"/>
              <a:ext cx="33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358435" name="Rectangle 35"/>
            <p:cNvSpPr>
              <a:spLocks noChangeArrowheads="1"/>
            </p:cNvSpPr>
            <p:nvPr/>
          </p:nvSpPr>
          <p:spPr bwMode="auto">
            <a:xfrm>
              <a:off x="1046" y="2571"/>
              <a:ext cx="39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358436" name="Rectangle 36"/>
            <p:cNvSpPr>
              <a:spLocks noChangeArrowheads="1"/>
            </p:cNvSpPr>
            <p:nvPr/>
          </p:nvSpPr>
          <p:spPr bwMode="auto">
            <a:xfrm>
              <a:off x="672" y="2571"/>
              <a:ext cx="37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358437" name="Rectangle 37"/>
            <p:cNvSpPr>
              <a:spLocks noChangeArrowheads="1"/>
            </p:cNvSpPr>
            <p:nvPr/>
          </p:nvSpPr>
          <p:spPr bwMode="auto">
            <a:xfrm>
              <a:off x="2170" y="2322"/>
              <a:ext cx="37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358438" name="Rectangle 38"/>
            <p:cNvSpPr>
              <a:spLocks noChangeArrowheads="1"/>
            </p:cNvSpPr>
            <p:nvPr/>
          </p:nvSpPr>
          <p:spPr bwMode="auto">
            <a:xfrm>
              <a:off x="1776" y="2322"/>
              <a:ext cx="39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358439" name="Rectangle 39"/>
            <p:cNvSpPr>
              <a:spLocks noChangeArrowheads="1"/>
            </p:cNvSpPr>
            <p:nvPr/>
          </p:nvSpPr>
          <p:spPr bwMode="auto">
            <a:xfrm>
              <a:off x="1440" y="2322"/>
              <a:ext cx="33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1</a:t>
              </a:r>
            </a:p>
          </p:txBody>
        </p:sp>
        <p:sp>
          <p:nvSpPr>
            <p:cNvPr id="358440" name="Rectangle 40"/>
            <p:cNvSpPr>
              <a:spLocks noChangeArrowheads="1"/>
            </p:cNvSpPr>
            <p:nvPr/>
          </p:nvSpPr>
          <p:spPr bwMode="auto">
            <a:xfrm>
              <a:off x="1046" y="2322"/>
              <a:ext cx="39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358441" name="Rectangle 41"/>
            <p:cNvSpPr>
              <a:spLocks noChangeArrowheads="1"/>
            </p:cNvSpPr>
            <p:nvPr/>
          </p:nvSpPr>
          <p:spPr bwMode="auto">
            <a:xfrm>
              <a:off x="672" y="2322"/>
              <a:ext cx="37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358442" name="Rectangle 42"/>
            <p:cNvSpPr>
              <a:spLocks noChangeArrowheads="1"/>
            </p:cNvSpPr>
            <p:nvPr/>
          </p:nvSpPr>
          <p:spPr bwMode="auto">
            <a:xfrm>
              <a:off x="2170" y="2073"/>
              <a:ext cx="37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358443" name="Rectangle 43"/>
            <p:cNvSpPr>
              <a:spLocks noChangeArrowheads="1"/>
            </p:cNvSpPr>
            <p:nvPr/>
          </p:nvSpPr>
          <p:spPr bwMode="auto">
            <a:xfrm>
              <a:off x="1776" y="2073"/>
              <a:ext cx="39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358444" name="Rectangle 44"/>
            <p:cNvSpPr>
              <a:spLocks noChangeArrowheads="1"/>
            </p:cNvSpPr>
            <p:nvPr/>
          </p:nvSpPr>
          <p:spPr bwMode="auto">
            <a:xfrm>
              <a:off x="1440" y="2073"/>
              <a:ext cx="33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358445" name="Rectangle 45"/>
            <p:cNvSpPr>
              <a:spLocks noChangeArrowheads="1"/>
            </p:cNvSpPr>
            <p:nvPr/>
          </p:nvSpPr>
          <p:spPr bwMode="auto">
            <a:xfrm>
              <a:off x="1046" y="2073"/>
              <a:ext cx="39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358446" name="Rectangle 46"/>
            <p:cNvSpPr>
              <a:spLocks noChangeArrowheads="1"/>
            </p:cNvSpPr>
            <p:nvPr/>
          </p:nvSpPr>
          <p:spPr bwMode="auto">
            <a:xfrm>
              <a:off x="672" y="2073"/>
              <a:ext cx="37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/>
                <a:t>0</a:t>
              </a:r>
            </a:p>
          </p:txBody>
        </p:sp>
        <p:sp>
          <p:nvSpPr>
            <p:cNvPr id="358447" name="Rectangle 47"/>
            <p:cNvSpPr>
              <a:spLocks noChangeArrowheads="1"/>
            </p:cNvSpPr>
            <p:nvPr/>
          </p:nvSpPr>
          <p:spPr bwMode="auto">
            <a:xfrm>
              <a:off x="2170" y="1632"/>
              <a:ext cx="374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 err="1">
                  <a:cs typeface="Times New Roman" pitchFamily="18" charset="0"/>
                </a:rPr>
                <a:t>C</a:t>
              </a:r>
              <a:r>
                <a:rPr lang="en-US" altLang="zh-CN" baseline="-30000" dirty="0" err="1">
                  <a:cs typeface="Times New Roman" pitchFamily="18" charset="0"/>
                </a:rPr>
                <a:t>n</a:t>
              </a:r>
              <a:endParaRPr lang="en-US" altLang="zh-CN" baseline="-30000" dirty="0">
                <a:cs typeface="Times New Roman" pitchFamily="18" charset="0"/>
              </a:endParaRPr>
            </a:p>
          </p:txBody>
        </p:sp>
        <p:sp>
          <p:nvSpPr>
            <p:cNvPr id="358448" name="Rectangle 48"/>
            <p:cNvSpPr>
              <a:spLocks noChangeArrowheads="1"/>
            </p:cNvSpPr>
            <p:nvPr/>
          </p:nvSpPr>
          <p:spPr bwMode="auto">
            <a:xfrm>
              <a:off x="1776" y="1632"/>
              <a:ext cx="394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 err="1">
                  <a:cs typeface="Times New Roman" pitchFamily="18" charset="0"/>
                </a:rPr>
                <a:t>F</a:t>
              </a:r>
              <a:r>
                <a:rPr lang="en-US" altLang="zh-CN" baseline="-30000" dirty="0" err="1">
                  <a:cs typeface="Times New Roman" pitchFamily="18" charset="0"/>
                </a:rPr>
                <a:t>n</a:t>
              </a:r>
              <a:endParaRPr lang="en-US" altLang="zh-CN" baseline="-30000" dirty="0">
                <a:cs typeface="Times New Roman" pitchFamily="18" charset="0"/>
              </a:endParaRPr>
            </a:p>
          </p:txBody>
        </p:sp>
        <p:sp>
          <p:nvSpPr>
            <p:cNvPr id="358449" name="Rectangle 49"/>
            <p:cNvSpPr>
              <a:spLocks noChangeArrowheads="1"/>
            </p:cNvSpPr>
            <p:nvPr/>
          </p:nvSpPr>
          <p:spPr bwMode="auto">
            <a:xfrm>
              <a:off x="1440" y="1632"/>
              <a:ext cx="336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z="1600" dirty="0">
                  <a:cs typeface="Times New Roman" pitchFamily="18" charset="0"/>
                </a:rPr>
                <a:t>C</a:t>
              </a:r>
              <a:r>
                <a:rPr lang="en-US" altLang="zh-CN" sz="1600" baseline="-30000" dirty="0">
                  <a:cs typeface="Times New Roman" pitchFamily="18" charset="0"/>
                </a:rPr>
                <a:t>n-1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358450" name="Rectangle 50"/>
            <p:cNvSpPr>
              <a:spLocks noChangeArrowheads="1"/>
            </p:cNvSpPr>
            <p:nvPr/>
          </p:nvSpPr>
          <p:spPr bwMode="auto">
            <a:xfrm>
              <a:off x="1046" y="1632"/>
              <a:ext cx="394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 err="1">
                  <a:cs typeface="Times New Roman" pitchFamily="18" charset="0"/>
                </a:rPr>
                <a:t>Y</a:t>
              </a:r>
              <a:r>
                <a:rPr lang="en-US" altLang="zh-CN" baseline="-30000" dirty="0" err="1">
                  <a:cs typeface="Times New Roman" pitchFamily="18" charset="0"/>
                </a:rPr>
                <a:t>n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358451" name="Rectangle 51"/>
            <p:cNvSpPr>
              <a:spLocks noChangeArrowheads="1"/>
            </p:cNvSpPr>
            <p:nvPr/>
          </p:nvSpPr>
          <p:spPr bwMode="auto">
            <a:xfrm>
              <a:off x="672" y="1632"/>
              <a:ext cx="374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 err="1">
                  <a:cs typeface="Times New Roman" pitchFamily="18" charset="0"/>
                </a:rPr>
                <a:t>X</a:t>
              </a:r>
              <a:r>
                <a:rPr lang="en-US" altLang="zh-CN" baseline="-30000" dirty="0" err="1">
                  <a:cs typeface="Times New Roman" pitchFamily="18" charset="0"/>
                </a:rPr>
                <a:t>n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358452" name="Line 52"/>
            <p:cNvSpPr>
              <a:spLocks noChangeShapeType="1"/>
            </p:cNvSpPr>
            <p:nvPr/>
          </p:nvSpPr>
          <p:spPr bwMode="auto">
            <a:xfrm>
              <a:off x="672" y="1632"/>
              <a:ext cx="18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53" name="Line 53"/>
            <p:cNvSpPr>
              <a:spLocks noChangeShapeType="1"/>
            </p:cNvSpPr>
            <p:nvPr/>
          </p:nvSpPr>
          <p:spPr bwMode="auto">
            <a:xfrm>
              <a:off x="672" y="20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54" name="Line 54"/>
            <p:cNvSpPr>
              <a:spLocks noChangeShapeType="1"/>
            </p:cNvSpPr>
            <p:nvPr/>
          </p:nvSpPr>
          <p:spPr bwMode="auto">
            <a:xfrm>
              <a:off x="672" y="232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55" name="Line 55"/>
            <p:cNvSpPr>
              <a:spLocks noChangeShapeType="1"/>
            </p:cNvSpPr>
            <p:nvPr/>
          </p:nvSpPr>
          <p:spPr bwMode="auto">
            <a:xfrm>
              <a:off x="672" y="257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56" name="Line 56"/>
            <p:cNvSpPr>
              <a:spLocks noChangeShapeType="1"/>
            </p:cNvSpPr>
            <p:nvPr/>
          </p:nvSpPr>
          <p:spPr bwMode="auto">
            <a:xfrm>
              <a:off x="672" y="282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57" name="Line 57"/>
            <p:cNvSpPr>
              <a:spLocks noChangeShapeType="1"/>
            </p:cNvSpPr>
            <p:nvPr/>
          </p:nvSpPr>
          <p:spPr bwMode="auto">
            <a:xfrm>
              <a:off x="672" y="306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58" name="Line 58"/>
            <p:cNvSpPr>
              <a:spLocks noChangeShapeType="1"/>
            </p:cNvSpPr>
            <p:nvPr/>
          </p:nvSpPr>
          <p:spPr bwMode="auto">
            <a:xfrm>
              <a:off x="672" y="331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59" name="Line 59"/>
            <p:cNvSpPr>
              <a:spLocks noChangeShapeType="1"/>
            </p:cNvSpPr>
            <p:nvPr/>
          </p:nvSpPr>
          <p:spPr bwMode="auto">
            <a:xfrm>
              <a:off x="672" y="3567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60" name="Line 60"/>
            <p:cNvSpPr>
              <a:spLocks noChangeShapeType="1"/>
            </p:cNvSpPr>
            <p:nvPr/>
          </p:nvSpPr>
          <p:spPr bwMode="auto">
            <a:xfrm>
              <a:off x="672" y="3816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61" name="Line 61"/>
            <p:cNvSpPr>
              <a:spLocks noChangeShapeType="1"/>
            </p:cNvSpPr>
            <p:nvPr/>
          </p:nvSpPr>
          <p:spPr bwMode="auto">
            <a:xfrm>
              <a:off x="672" y="4065"/>
              <a:ext cx="18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62" name="Line 62"/>
            <p:cNvSpPr>
              <a:spLocks noChangeShapeType="1"/>
            </p:cNvSpPr>
            <p:nvPr/>
          </p:nvSpPr>
          <p:spPr bwMode="auto">
            <a:xfrm>
              <a:off x="672" y="1632"/>
              <a:ext cx="0" cy="243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63" name="Line 63"/>
            <p:cNvSpPr>
              <a:spLocks noChangeShapeType="1"/>
            </p:cNvSpPr>
            <p:nvPr/>
          </p:nvSpPr>
          <p:spPr bwMode="auto">
            <a:xfrm>
              <a:off x="1046" y="1632"/>
              <a:ext cx="0" cy="24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64" name="Line 64"/>
            <p:cNvSpPr>
              <a:spLocks noChangeShapeType="1"/>
            </p:cNvSpPr>
            <p:nvPr/>
          </p:nvSpPr>
          <p:spPr bwMode="auto">
            <a:xfrm>
              <a:off x="1440" y="1632"/>
              <a:ext cx="0" cy="24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65" name="Line 65"/>
            <p:cNvSpPr>
              <a:spLocks noChangeShapeType="1"/>
            </p:cNvSpPr>
            <p:nvPr/>
          </p:nvSpPr>
          <p:spPr bwMode="auto">
            <a:xfrm>
              <a:off x="1776" y="1632"/>
              <a:ext cx="0" cy="243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66" name="Line 66"/>
            <p:cNvSpPr>
              <a:spLocks noChangeShapeType="1"/>
            </p:cNvSpPr>
            <p:nvPr/>
          </p:nvSpPr>
          <p:spPr bwMode="auto">
            <a:xfrm>
              <a:off x="2170" y="1632"/>
              <a:ext cx="0" cy="24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67" name="Line 67"/>
            <p:cNvSpPr>
              <a:spLocks noChangeShapeType="1"/>
            </p:cNvSpPr>
            <p:nvPr/>
          </p:nvSpPr>
          <p:spPr bwMode="auto">
            <a:xfrm>
              <a:off x="2544" y="1632"/>
              <a:ext cx="0" cy="243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8468" name="Rectangle 68"/>
          <p:cNvSpPr>
            <a:spLocks noChangeArrowheads="1"/>
          </p:cNvSpPr>
          <p:nvPr/>
        </p:nvSpPr>
        <p:spPr bwMode="auto">
          <a:xfrm>
            <a:off x="685800" y="1447800"/>
            <a:ext cx="809816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FFFF00"/>
              </a:buClr>
            </a:pP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四种形式的</a:t>
            </a: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位全加器</a:t>
            </a: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(2)</a:t>
            </a:r>
          </a:p>
        </p:txBody>
      </p:sp>
      <p:sp>
        <p:nvSpPr>
          <p:cNvPr id="3" name="矩形 2"/>
          <p:cNvSpPr/>
          <p:nvPr/>
        </p:nvSpPr>
        <p:spPr>
          <a:xfrm>
            <a:off x="304800" y="3771900"/>
            <a:ext cx="2971800" cy="385763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304056" y="4149080"/>
            <a:ext cx="2971800" cy="385763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矩形 73"/>
          <p:cNvSpPr/>
          <p:nvPr/>
        </p:nvSpPr>
        <p:spPr>
          <a:xfrm>
            <a:off x="323528" y="4941168"/>
            <a:ext cx="2971800" cy="385763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323528" y="6139581"/>
            <a:ext cx="2971800" cy="385763"/>
          </a:xfrm>
          <a:prstGeom prst="rect">
            <a:avLst/>
          </a:prstGeom>
          <a:solidFill>
            <a:schemeClr val="bg2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304800" y="3386137"/>
            <a:ext cx="2971800" cy="38576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/>
          <p:cNvSpPr/>
          <p:nvPr/>
        </p:nvSpPr>
        <p:spPr>
          <a:xfrm>
            <a:off x="304056" y="4555405"/>
            <a:ext cx="2971800" cy="38576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323528" y="5373216"/>
            <a:ext cx="2971800" cy="38576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304056" y="5779541"/>
            <a:ext cx="2971800" cy="38576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6444208" y="5548631"/>
            <a:ext cx="387028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7444208" y="5548631"/>
            <a:ext cx="387028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8612583" y="5549943"/>
            <a:ext cx="387028" cy="457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593634" y="5458055"/>
                <a:ext cx="5579493" cy="4192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̅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̅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acc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634" y="5458055"/>
                <a:ext cx="5579493" cy="41921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/>
              <p:cNvSpPr txBox="1"/>
              <p:nvPr/>
            </p:nvSpPr>
            <p:spPr>
              <a:xfrm>
                <a:off x="3601157" y="4377935"/>
                <a:ext cx="5579493" cy="370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90" name="文本框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157" y="4377935"/>
                <a:ext cx="5579493" cy="370101"/>
              </a:xfrm>
              <a:prstGeom prst="rect">
                <a:avLst/>
              </a:prstGeom>
              <a:blipFill rotWithShape="0">
                <a:blip r:embed="rId3"/>
                <a:stretch>
                  <a:fillRect l="-1967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/>
              <p:cNvSpPr txBox="1"/>
              <p:nvPr/>
            </p:nvSpPr>
            <p:spPr>
              <a:xfrm>
                <a:off x="3597521" y="6034119"/>
                <a:ext cx="5579493" cy="4192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̅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acc>
                            <m:accPr>
                              <m:chr m:val="̅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91" name="文本框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521" y="6034119"/>
                <a:ext cx="5579493" cy="4192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/>
              <p:cNvSpPr txBox="1"/>
              <p:nvPr/>
            </p:nvSpPr>
            <p:spPr>
              <a:xfrm>
                <a:off x="3601157" y="4941168"/>
                <a:ext cx="5579493" cy="370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i="1" dirty="0"/>
              </a:p>
            </p:txBody>
          </p:sp>
        </mc:Choice>
        <mc:Fallback xmlns="">
          <p:sp>
            <p:nvSpPr>
              <p:cNvPr id="92" name="文本框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157" y="4941168"/>
                <a:ext cx="5579493" cy="370101"/>
              </a:xfrm>
              <a:prstGeom prst="rect">
                <a:avLst/>
              </a:prstGeom>
              <a:blipFill rotWithShape="0">
                <a:blip r:embed="rId5"/>
                <a:stretch>
                  <a:fillRect l="-1967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89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6" grpId="0" animBg="1"/>
      <p:bldP spid="358404" grpId="0" autoUpdateAnimBg="0"/>
      <p:bldP spid="3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5" grpId="0" animBg="1"/>
      <p:bldP spid="86" grpId="0" animBg="1"/>
      <p:bldP spid="87" grpId="0" animBg="1"/>
      <p:bldP spid="7" grpId="0"/>
      <p:bldP spid="90" grpId="0"/>
      <p:bldP spid="91" grpId="0"/>
      <p:bldP spid="9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171400"/>
            <a:ext cx="7772400" cy="1143000"/>
          </a:xfrm>
        </p:spPr>
        <p:txBody>
          <a:bodyPr/>
          <a:lstStyle/>
          <a:p>
            <a:r>
              <a:rPr lang="en-US" altLang="zh-CN" sz="3600" dirty="0"/>
              <a:t>3.3.7   </a:t>
            </a:r>
            <a:r>
              <a:rPr lang="zh-CN" altLang="en-US" sz="3600" dirty="0"/>
              <a:t>运算器</a:t>
            </a:r>
            <a:endParaRPr lang="en-US" altLang="zh-CN" sz="3600" dirty="0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7415-6800-490B-A5D8-C52007053D19}" type="slidenum">
              <a:rPr lang="en-US" altLang="zh-CN"/>
              <a:pPr/>
              <a:t>14</a:t>
            </a:fld>
            <a:endParaRPr lang="en-US" altLang="zh-CN"/>
          </a:p>
        </p:txBody>
      </p:sp>
      <p:graphicFrame>
        <p:nvGraphicFramePr>
          <p:cNvPr id="359427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112838" y="1447800"/>
          <a:ext cx="3352800" cy="457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5123265" imgH="6984490" progId="">
                  <p:embed/>
                </p:oleObj>
              </mc:Choice>
              <mc:Fallback>
                <p:oleObj name="Image" r:id="rId2" imgW="5123265" imgH="6984490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838" y="1447800"/>
                        <a:ext cx="3352800" cy="457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2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141913" y="1447800"/>
          <a:ext cx="3333750" cy="457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4" imgW="5309388" imgH="7278367" progId="">
                  <p:embed/>
                </p:oleObj>
              </mc:Choice>
              <mc:Fallback>
                <p:oleObj name="Image" r:id="rId4" imgW="5309388" imgH="7278367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913" y="1447800"/>
                        <a:ext cx="3333750" cy="457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29" name="Rectangle 5"/>
          <p:cNvSpPr>
            <a:spLocks noChangeArrowheads="1"/>
          </p:cNvSpPr>
          <p:nvPr/>
        </p:nvSpPr>
        <p:spPr bwMode="auto">
          <a:xfrm>
            <a:off x="838200" y="5943600"/>
            <a:ext cx="362150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 err="1">
                <a:latin typeface="华文新魏" pitchFamily="2" charset="-122"/>
                <a:ea typeface="华文新魏" pitchFamily="2" charset="-122"/>
              </a:rPr>
              <a:t>Cn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的形成需要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二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级门延迟</a:t>
            </a:r>
          </a:p>
          <a:p>
            <a:r>
              <a:rPr lang="en-US" altLang="zh-CN" sz="2400" dirty="0" err="1">
                <a:latin typeface="华文新魏" pitchFamily="2" charset="-122"/>
                <a:ea typeface="华文新魏" pitchFamily="2" charset="-122"/>
              </a:rPr>
              <a:t>Fn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的形成需要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三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级门延迟</a:t>
            </a:r>
          </a:p>
        </p:txBody>
      </p:sp>
      <p:sp>
        <p:nvSpPr>
          <p:cNvPr id="359430" name="Rectangle 6"/>
          <p:cNvSpPr>
            <a:spLocks noChangeArrowheads="1"/>
          </p:cNvSpPr>
          <p:nvPr/>
        </p:nvSpPr>
        <p:spPr bwMode="auto">
          <a:xfrm>
            <a:off x="5105400" y="5943600"/>
            <a:ext cx="362310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 err="1">
                <a:latin typeface="华文新魏" pitchFamily="2" charset="-122"/>
                <a:ea typeface="华文新魏" pitchFamily="2" charset="-122"/>
              </a:rPr>
              <a:t>Cn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的形成需要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二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级门延迟</a:t>
            </a:r>
          </a:p>
          <a:p>
            <a:r>
              <a:rPr lang="en-US" altLang="zh-CN" sz="2400" dirty="0" err="1">
                <a:latin typeface="华文新魏" pitchFamily="2" charset="-122"/>
                <a:ea typeface="华文新魏" pitchFamily="2" charset="-122"/>
              </a:rPr>
              <a:t>Fn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的形成需要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三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级门延迟</a:t>
            </a:r>
          </a:p>
        </p:txBody>
      </p:sp>
      <p:sp>
        <p:nvSpPr>
          <p:cNvPr id="359431" name="Rectangle 7"/>
          <p:cNvSpPr>
            <a:spLocks noChangeArrowheads="1"/>
          </p:cNvSpPr>
          <p:nvPr/>
        </p:nvSpPr>
        <p:spPr bwMode="auto">
          <a:xfrm>
            <a:off x="685800" y="1001762"/>
            <a:ext cx="7924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FFFF00"/>
              </a:buClr>
            </a:pP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四种形式的全加器（</a:t>
            </a: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）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4050" y="4725144"/>
            <a:ext cx="70164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(c)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76056" y="4725144"/>
            <a:ext cx="70164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(d)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8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5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9" grpId="0" autoUpdateAnimBg="0"/>
      <p:bldP spid="359430" grpId="0" autoUpdateAnimBg="0"/>
      <p:bldP spid="9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3.3.7   </a:t>
            </a:r>
            <a:r>
              <a:rPr lang="zh-CN" altLang="en-US" sz="3600" dirty="0"/>
              <a:t>运算器</a:t>
            </a:r>
            <a:endParaRPr lang="en-US" altLang="zh-CN" sz="36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A9375-5441-4D2B-A7A2-31921CC4A12F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3604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/>
              <a:t>3.3.7 </a:t>
            </a:r>
            <a:r>
              <a:rPr lang="zh-CN" altLang="en-US" b="1" dirty="0"/>
              <a:t>运算器（算数逻辑单元 </a:t>
            </a:r>
            <a:r>
              <a:rPr lang="en-US" altLang="zh-CN" b="1" dirty="0"/>
              <a:t>ALU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b="1" dirty="0"/>
              <a:t>加法器</a:t>
            </a:r>
          </a:p>
          <a:p>
            <a:pPr lvl="2"/>
            <a:r>
              <a:rPr lang="zh-CN" altLang="en-US" b="1" dirty="0"/>
              <a:t>一位加法器</a:t>
            </a:r>
          </a:p>
          <a:p>
            <a:pPr lvl="2"/>
            <a:r>
              <a:rPr lang="zh-CN" altLang="en-US" b="1" dirty="0">
                <a:solidFill>
                  <a:srgbClr val="7030A0"/>
                </a:solidFill>
              </a:rPr>
              <a:t>四位串行进位加法器</a:t>
            </a:r>
          </a:p>
          <a:p>
            <a:pPr lvl="2"/>
            <a:r>
              <a:rPr lang="zh-CN" altLang="en-US" b="1" dirty="0"/>
              <a:t>四位并行加法器</a:t>
            </a:r>
          </a:p>
          <a:p>
            <a:pPr lvl="2"/>
            <a:r>
              <a:rPr lang="en-US" altLang="zh-CN" b="1" dirty="0"/>
              <a:t>16</a:t>
            </a:r>
            <a:r>
              <a:rPr lang="zh-CN" altLang="en-US" b="1" dirty="0"/>
              <a:t>位加法器</a:t>
            </a:r>
          </a:p>
          <a:p>
            <a:pPr lvl="1"/>
            <a:r>
              <a:rPr lang="zh-CN" altLang="en-US" b="1" dirty="0"/>
              <a:t>算术运算逻辑单元</a:t>
            </a:r>
          </a:p>
          <a:p>
            <a:pPr lvl="2"/>
            <a:r>
              <a:rPr lang="zh-CN" altLang="en-US" b="1" dirty="0"/>
              <a:t>四位算术逻辑运算单元</a:t>
            </a:r>
            <a:endParaRPr lang="en-US" altLang="zh-CN" b="1" dirty="0"/>
          </a:p>
          <a:p>
            <a:pPr lvl="1"/>
            <a:r>
              <a:rPr lang="zh-CN" altLang="en-US" dirty="0"/>
              <a:t>乘法器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712968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en-US" altLang="zh-CN" sz="3600" dirty="0"/>
              <a:t>3.3.7   </a:t>
            </a:r>
            <a:r>
              <a:rPr lang="zh-CN" altLang="en-US" sz="3600" dirty="0"/>
              <a:t>运算器</a:t>
            </a:r>
            <a:endParaRPr lang="en-US" altLang="zh-CN" sz="3600" dirty="0"/>
          </a:p>
        </p:txBody>
      </p:sp>
      <p:sp>
        <p:nvSpPr>
          <p:cNvPr id="7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32074-AD1E-43A0-A5D8-409A14E2E7A5}" type="slidenum">
              <a:rPr lang="en-US" altLang="zh-CN"/>
              <a:pPr/>
              <a:t>16</a:t>
            </a:fld>
            <a:endParaRPr lang="en-US" altLang="zh-CN"/>
          </a:p>
        </p:txBody>
      </p:sp>
      <p:graphicFrame>
        <p:nvGraphicFramePr>
          <p:cNvPr id="361475" name="Object 3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28970698"/>
              </p:ext>
            </p:extLst>
          </p:nvPr>
        </p:nvGraphicFramePr>
        <p:xfrm>
          <a:off x="1571624" y="4297635"/>
          <a:ext cx="7115175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11079184" imgH="3693061" progId="">
                  <p:embed/>
                </p:oleObj>
              </mc:Choice>
              <mc:Fallback>
                <p:oleObj name="Image" r:id="rId2" imgW="11079184" imgH="3693061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4" y="4297635"/>
                        <a:ext cx="7115175" cy="237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352800" y="1684935"/>
            <a:ext cx="968375" cy="461963"/>
            <a:chOff x="2112" y="940"/>
            <a:chExt cx="610" cy="291"/>
          </a:xfrm>
        </p:grpSpPr>
        <p:sp>
          <p:nvSpPr>
            <p:cNvPr id="361477" name="Rectangle 5"/>
            <p:cNvSpPr>
              <a:spLocks noChangeArrowheads="1"/>
            </p:cNvSpPr>
            <p:nvPr/>
          </p:nvSpPr>
          <p:spPr bwMode="auto">
            <a:xfrm>
              <a:off x="2352" y="940"/>
              <a:ext cx="3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 dirty="0">
                  <a:cs typeface="Times New Roman" pitchFamily="18" charset="0"/>
                </a:rPr>
                <a:t>2</a:t>
              </a:r>
              <a:r>
                <a:rPr lang="en-US" altLang="zh-CN" dirty="0"/>
                <a:t> </a:t>
              </a:r>
            </a:p>
          </p:txBody>
        </p:sp>
        <p:sp>
          <p:nvSpPr>
            <p:cNvPr id="361478" name="Rectangle 6"/>
            <p:cNvSpPr>
              <a:spLocks noChangeArrowheads="1"/>
            </p:cNvSpPr>
            <p:nvPr/>
          </p:nvSpPr>
          <p:spPr bwMode="auto">
            <a:xfrm>
              <a:off x="2112" y="940"/>
              <a:ext cx="3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baseline="-30000" dirty="0">
                  <a:cs typeface="Times New Roman" pitchFamily="18" charset="0"/>
                </a:rPr>
                <a:t>2</a:t>
              </a:r>
              <a:r>
                <a:rPr lang="en-US" altLang="zh-CN" dirty="0"/>
                <a:t> 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971550" y="1669060"/>
            <a:ext cx="1295400" cy="461963"/>
            <a:chOff x="612" y="930"/>
            <a:chExt cx="816" cy="291"/>
          </a:xfrm>
        </p:grpSpPr>
        <p:sp>
          <p:nvSpPr>
            <p:cNvPr id="361480" name="Rectangle 8"/>
            <p:cNvSpPr>
              <a:spLocks noChangeArrowheads="1"/>
            </p:cNvSpPr>
            <p:nvPr/>
          </p:nvSpPr>
          <p:spPr bwMode="auto">
            <a:xfrm>
              <a:off x="1058" y="930"/>
              <a:ext cx="3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dirty="0"/>
                <a:t> </a:t>
              </a:r>
            </a:p>
          </p:txBody>
        </p:sp>
        <p:sp>
          <p:nvSpPr>
            <p:cNvPr id="361481" name="Rectangle 9"/>
            <p:cNvSpPr>
              <a:spLocks noChangeArrowheads="1"/>
            </p:cNvSpPr>
            <p:nvPr/>
          </p:nvSpPr>
          <p:spPr bwMode="auto">
            <a:xfrm>
              <a:off x="848" y="930"/>
              <a:ext cx="3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baseline="-30000" dirty="0">
                  <a:cs typeface="Times New Roman" pitchFamily="18" charset="0"/>
                </a:rPr>
                <a:t>1</a:t>
              </a:r>
              <a:r>
                <a:rPr lang="en-US" altLang="zh-CN" dirty="0"/>
                <a:t> </a:t>
              </a:r>
            </a:p>
          </p:txBody>
        </p:sp>
        <p:sp>
          <p:nvSpPr>
            <p:cNvPr id="361482" name="Rectangle 10"/>
            <p:cNvSpPr>
              <a:spLocks noChangeArrowheads="1"/>
            </p:cNvSpPr>
            <p:nvPr/>
          </p:nvSpPr>
          <p:spPr bwMode="auto">
            <a:xfrm>
              <a:off x="612" y="950"/>
              <a:ext cx="3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zh-CN" baseline="-30000">
                  <a:latin typeface="Times New Roman" pitchFamily="18" charset="0"/>
                  <a:cs typeface="Times New Roman" pitchFamily="18" charset="0"/>
                </a:rPr>
                <a:t>in</a:t>
              </a:r>
              <a:r>
                <a:rPr lang="en-US" altLang="zh-CN"/>
                <a:t> 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7399338" y="1684935"/>
            <a:ext cx="1019175" cy="461963"/>
            <a:chOff x="4368" y="940"/>
            <a:chExt cx="642" cy="291"/>
          </a:xfrm>
        </p:grpSpPr>
        <p:sp>
          <p:nvSpPr>
            <p:cNvPr id="361484" name="Rectangle 12"/>
            <p:cNvSpPr>
              <a:spLocks noChangeArrowheads="1"/>
            </p:cNvSpPr>
            <p:nvPr/>
          </p:nvSpPr>
          <p:spPr bwMode="auto">
            <a:xfrm>
              <a:off x="4640" y="940"/>
              <a:ext cx="3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 dirty="0">
                  <a:cs typeface="Times New Roman" pitchFamily="18" charset="0"/>
                </a:rPr>
                <a:t>4</a:t>
              </a:r>
              <a:r>
                <a:rPr lang="en-US" altLang="zh-CN" dirty="0"/>
                <a:t> </a:t>
              </a:r>
            </a:p>
          </p:txBody>
        </p:sp>
        <p:sp>
          <p:nvSpPr>
            <p:cNvPr id="361485" name="Rectangle 13"/>
            <p:cNvSpPr>
              <a:spLocks noChangeArrowheads="1"/>
            </p:cNvSpPr>
            <p:nvPr/>
          </p:nvSpPr>
          <p:spPr bwMode="auto">
            <a:xfrm>
              <a:off x="4368" y="940"/>
              <a:ext cx="3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baseline="-30000" dirty="0">
                  <a:cs typeface="Times New Roman" pitchFamily="18" charset="0"/>
                </a:rPr>
                <a:t>4</a:t>
              </a:r>
              <a:r>
                <a:rPr lang="en-US" altLang="zh-CN" dirty="0"/>
                <a:t> 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7162800" y="2113558"/>
            <a:ext cx="1262063" cy="2166938"/>
            <a:chOff x="4219" y="1210"/>
            <a:chExt cx="795" cy="1365"/>
          </a:xfrm>
        </p:grpSpPr>
        <p:sp>
          <p:nvSpPr>
            <p:cNvPr id="361487" name="Rectangle 15"/>
            <p:cNvSpPr>
              <a:spLocks noChangeArrowheads="1"/>
            </p:cNvSpPr>
            <p:nvPr/>
          </p:nvSpPr>
          <p:spPr bwMode="auto">
            <a:xfrm>
              <a:off x="4219" y="1483"/>
              <a:ext cx="681" cy="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1488" name="Line 16"/>
            <p:cNvSpPr>
              <a:spLocks noChangeShapeType="1"/>
            </p:cNvSpPr>
            <p:nvPr/>
          </p:nvSpPr>
          <p:spPr bwMode="auto">
            <a:xfrm>
              <a:off x="4310" y="1210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1489" name="Line 17"/>
            <p:cNvSpPr>
              <a:spLocks noChangeShapeType="1"/>
            </p:cNvSpPr>
            <p:nvPr/>
          </p:nvSpPr>
          <p:spPr bwMode="auto">
            <a:xfrm>
              <a:off x="4537" y="1210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1490" name="Line 18"/>
            <p:cNvSpPr>
              <a:spLocks noChangeShapeType="1"/>
            </p:cNvSpPr>
            <p:nvPr/>
          </p:nvSpPr>
          <p:spPr bwMode="auto">
            <a:xfrm>
              <a:off x="4764" y="1210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1491" name="Line 19"/>
            <p:cNvSpPr>
              <a:spLocks noChangeShapeType="1"/>
            </p:cNvSpPr>
            <p:nvPr/>
          </p:nvSpPr>
          <p:spPr bwMode="auto">
            <a:xfrm>
              <a:off x="4401" y="2026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1492" name="Line 20"/>
            <p:cNvSpPr>
              <a:spLocks noChangeShapeType="1"/>
            </p:cNvSpPr>
            <p:nvPr/>
          </p:nvSpPr>
          <p:spPr bwMode="auto">
            <a:xfrm>
              <a:off x="4718" y="2027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1493" name="Rectangle 21"/>
            <p:cNvSpPr>
              <a:spLocks noChangeArrowheads="1"/>
            </p:cNvSpPr>
            <p:nvPr/>
          </p:nvSpPr>
          <p:spPr bwMode="auto">
            <a:xfrm>
              <a:off x="4320" y="2284"/>
              <a:ext cx="33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dirty="0">
                  <a:solidFill>
                    <a:srgbClr val="7030A0"/>
                  </a:solidFill>
                  <a:latin typeface="Times New Roman" pitchFamily="18" charset="0"/>
                </a:rPr>
                <a:t>F</a:t>
              </a:r>
              <a:r>
                <a:rPr lang="en-US" altLang="zh-CN" baseline="-30000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zh-CN" dirty="0"/>
                <a:t> </a:t>
              </a:r>
            </a:p>
          </p:txBody>
        </p:sp>
        <p:sp>
          <p:nvSpPr>
            <p:cNvPr id="361494" name="Rectangle 22"/>
            <p:cNvSpPr>
              <a:spLocks noChangeArrowheads="1"/>
            </p:cNvSpPr>
            <p:nvPr/>
          </p:nvSpPr>
          <p:spPr bwMode="auto">
            <a:xfrm>
              <a:off x="4608" y="2304"/>
              <a:ext cx="4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zh-CN" baseline="-30000">
                  <a:latin typeface="Times New Roman" pitchFamily="18" charset="0"/>
                  <a:cs typeface="Times New Roman" pitchFamily="18" charset="0"/>
                </a:rPr>
                <a:t>out</a:t>
              </a:r>
              <a:r>
                <a:rPr lang="en-US" altLang="zh-CN"/>
                <a:t> </a:t>
              </a:r>
            </a:p>
          </p:txBody>
        </p:sp>
        <p:sp>
          <p:nvSpPr>
            <p:cNvPr id="361495" name="Text Box 23"/>
            <p:cNvSpPr txBox="1">
              <a:spLocks noChangeArrowheads="1"/>
            </p:cNvSpPr>
            <p:nvPr/>
          </p:nvSpPr>
          <p:spPr bwMode="auto">
            <a:xfrm>
              <a:off x="4264" y="1528"/>
              <a:ext cx="59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/>
                <a:t>FULL Adder</a:t>
              </a:r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5410200" y="1669060"/>
            <a:ext cx="968375" cy="461963"/>
            <a:chOff x="3264" y="930"/>
            <a:chExt cx="610" cy="291"/>
          </a:xfrm>
        </p:grpSpPr>
        <p:sp>
          <p:nvSpPr>
            <p:cNvPr id="361497" name="Rectangle 25"/>
            <p:cNvSpPr>
              <a:spLocks noChangeArrowheads="1"/>
            </p:cNvSpPr>
            <p:nvPr/>
          </p:nvSpPr>
          <p:spPr bwMode="auto">
            <a:xfrm>
              <a:off x="3504" y="930"/>
              <a:ext cx="3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 dirty="0">
                  <a:cs typeface="Times New Roman" pitchFamily="18" charset="0"/>
                </a:rPr>
                <a:t>3</a:t>
              </a:r>
              <a:r>
                <a:rPr lang="en-US" altLang="zh-CN" dirty="0"/>
                <a:t> </a:t>
              </a:r>
            </a:p>
          </p:txBody>
        </p:sp>
        <p:sp>
          <p:nvSpPr>
            <p:cNvPr id="361498" name="Rectangle 26"/>
            <p:cNvSpPr>
              <a:spLocks noChangeArrowheads="1"/>
            </p:cNvSpPr>
            <p:nvPr/>
          </p:nvSpPr>
          <p:spPr bwMode="auto">
            <a:xfrm>
              <a:off x="3264" y="930"/>
              <a:ext cx="3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baseline="-30000" dirty="0">
                  <a:cs typeface="Times New Roman" pitchFamily="18" charset="0"/>
                </a:rPr>
                <a:t>3</a:t>
              </a:r>
              <a:r>
                <a:rPr lang="en-US" altLang="zh-CN" dirty="0"/>
                <a:t> </a:t>
              </a: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1066800" y="2097683"/>
            <a:ext cx="1254125" cy="2159001"/>
            <a:chOff x="672" y="1200"/>
            <a:chExt cx="790" cy="1360"/>
          </a:xfrm>
        </p:grpSpPr>
        <p:sp>
          <p:nvSpPr>
            <p:cNvPr id="361500" name="Rectangle 28"/>
            <p:cNvSpPr>
              <a:spLocks noChangeArrowheads="1"/>
            </p:cNvSpPr>
            <p:nvPr/>
          </p:nvSpPr>
          <p:spPr bwMode="auto">
            <a:xfrm>
              <a:off x="672" y="1473"/>
              <a:ext cx="681" cy="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1501" name="Line 29"/>
            <p:cNvSpPr>
              <a:spLocks noChangeShapeType="1"/>
            </p:cNvSpPr>
            <p:nvPr/>
          </p:nvSpPr>
          <p:spPr bwMode="auto">
            <a:xfrm>
              <a:off x="763" y="1200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1502" name="Line 30"/>
            <p:cNvSpPr>
              <a:spLocks noChangeShapeType="1"/>
            </p:cNvSpPr>
            <p:nvPr/>
          </p:nvSpPr>
          <p:spPr bwMode="auto">
            <a:xfrm>
              <a:off x="990" y="1200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1503" name="Line 31"/>
            <p:cNvSpPr>
              <a:spLocks noChangeShapeType="1"/>
            </p:cNvSpPr>
            <p:nvPr/>
          </p:nvSpPr>
          <p:spPr bwMode="auto">
            <a:xfrm>
              <a:off x="1217" y="1200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1504" name="Line 32"/>
            <p:cNvSpPr>
              <a:spLocks noChangeShapeType="1"/>
            </p:cNvSpPr>
            <p:nvPr/>
          </p:nvSpPr>
          <p:spPr bwMode="auto">
            <a:xfrm>
              <a:off x="856" y="2017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1505" name="Rectangle 33"/>
            <p:cNvSpPr>
              <a:spLocks noChangeArrowheads="1"/>
            </p:cNvSpPr>
            <p:nvPr/>
          </p:nvSpPr>
          <p:spPr bwMode="auto">
            <a:xfrm>
              <a:off x="720" y="2269"/>
              <a:ext cx="33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dirty="0">
                  <a:solidFill>
                    <a:srgbClr val="7030A0"/>
                  </a:solidFill>
                  <a:latin typeface="Times New Roman" pitchFamily="18" charset="0"/>
                </a:rPr>
                <a:t>F</a:t>
              </a:r>
              <a:r>
                <a:rPr lang="en-US" altLang="zh-CN" baseline="-30000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dirty="0"/>
                <a:t> </a:t>
              </a:r>
            </a:p>
          </p:txBody>
        </p:sp>
        <p:sp>
          <p:nvSpPr>
            <p:cNvPr id="361506" name="Text Box 34"/>
            <p:cNvSpPr txBox="1">
              <a:spLocks noChangeArrowheads="1"/>
            </p:cNvSpPr>
            <p:nvPr/>
          </p:nvSpPr>
          <p:spPr bwMode="auto">
            <a:xfrm>
              <a:off x="717" y="1519"/>
              <a:ext cx="59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/>
                <a:t>FULL Adder</a:t>
              </a:r>
            </a:p>
          </p:txBody>
        </p:sp>
        <p:sp>
          <p:nvSpPr>
            <p:cNvPr id="361507" name="Line 35"/>
            <p:cNvSpPr>
              <a:spLocks noChangeShapeType="1"/>
            </p:cNvSpPr>
            <p:nvPr/>
          </p:nvSpPr>
          <p:spPr bwMode="auto">
            <a:xfrm>
              <a:off x="1166" y="2016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1508" name="Rectangle 36"/>
            <p:cNvSpPr>
              <a:spLocks noChangeArrowheads="1"/>
            </p:cNvSpPr>
            <p:nvPr/>
          </p:nvSpPr>
          <p:spPr bwMode="auto">
            <a:xfrm>
              <a:off x="1056" y="2293"/>
              <a:ext cx="4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zh-CN" baseline="-30000">
                  <a:latin typeface="Times New Roman" pitchFamily="18" charset="0"/>
                  <a:cs typeface="Times New Roman" pitchFamily="18" charset="0"/>
                </a:rPr>
                <a:t>out</a:t>
              </a:r>
              <a:r>
                <a:rPr lang="en-US" altLang="zh-CN"/>
                <a:t> </a:t>
              </a:r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3048000" y="2113558"/>
            <a:ext cx="1282700" cy="2159001"/>
            <a:chOff x="1998" y="1210"/>
            <a:chExt cx="808" cy="1360"/>
          </a:xfrm>
        </p:grpSpPr>
        <p:sp>
          <p:nvSpPr>
            <p:cNvPr id="361510" name="Rectangle 38"/>
            <p:cNvSpPr>
              <a:spLocks noChangeArrowheads="1"/>
            </p:cNvSpPr>
            <p:nvPr/>
          </p:nvSpPr>
          <p:spPr bwMode="auto">
            <a:xfrm>
              <a:off x="1998" y="1483"/>
              <a:ext cx="681" cy="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1511" name="Line 39"/>
            <p:cNvSpPr>
              <a:spLocks noChangeShapeType="1"/>
            </p:cNvSpPr>
            <p:nvPr/>
          </p:nvSpPr>
          <p:spPr bwMode="auto">
            <a:xfrm>
              <a:off x="2089" y="1210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1512" name="Line 40"/>
            <p:cNvSpPr>
              <a:spLocks noChangeShapeType="1"/>
            </p:cNvSpPr>
            <p:nvPr/>
          </p:nvSpPr>
          <p:spPr bwMode="auto">
            <a:xfrm>
              <a:off x="2316" y="1210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1513" name="Line 41"/>
            <p:cNvSpPr>
              <a:spLocks noChangeShapeType="1"/>
            </p:cNvSpPr>
            <p:nvPr/>
          </p:nvSpPr>
          <p:spPr bwMode="auto">
            <a:xfrm>
              <a:off x="2543" y="1210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1514" name="Line 42"/>
            <p:cNvSpPr>
              <a:spLocks noChangeShapeType="1"/>
            </p:cNvSpPr>
            <p:nvPr/>
          </p:nvSpPr>
          <p:spPr bwMode="auto">
            <a:xfrm>
              <a:off x="2155" y="2027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1515" name="Rectangle 43"/>
            <p:cNvSpPr>
              <a:spLocks noChangeArrowheads="1"/>
            </p:cNvSpPr>
            <p:nvPr/>
          </p:nvSpPr>
          <p:spPr bwMode="auto">
            <a:xfrm>
              <a:off x="2064" y="2279"/>
              <a:ext cx="33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dirty="0">
                  <a:solidFill>
                    <a:srgbClr val="7030A0"/>
                  </a:solidFill>
                  <a:latin typeface="Times New Roman" pitchFamily="18" charset="0"/>
                </a:rPr>
                <a:t>F</a:t>
              </a:r>
              <a:r>
                <a:rPr lang="en-US" altLang="zh-CN" baseline="-30000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dirty="0"/>
                <a:t> </a:t>
              </a:r>
            </a:p>
          </p:txBody>
        </p:sp>
        <p:sp>
          <p:nvSpPr>
            <p:cNvPr id="361516" name="Text Box 44"/>
            <p:cNvSpPr txBox="1">
              <a:spLocks noChangeArrowheads="1"/>
            </p:cNvSpPr>
            <p:nvPr/>
          </p:nvSpPr>
          <p:spPr bwMode="auto">
            <a:xfrm>
              <a:off x="2044" y="1528"/>
              <a:ext cx="59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/>
                <a:t>FULL Adder</a:t>
              </a:r>
            </a:p>
          </p:txBody>
        </p:sp>
        <p:sp>
          <p:nvSpPr>
            <p:cNvPr id="361517" name="Line 45"/>
            <p:cNvSpPr>
              <a:spLocks noChangeShapeType="1"/>
            </p:cNvSpPr>
            <p:nvPr/>
          </p:nvSpPr>
          <p:spPr bwMode="auto">
            <a:xfrm>
              <a:off x="2510" y="2016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1518" name="Rectangle 46"/>
            <p:cNvSpPr>
              <a:spLocks noChangeArrowheads="1"/>
            </p:cNvSpPr>
            <p:nvPr/>
          </p:nvSpPr>
          <p:spPr bwMode="auto">
            <a:xfrm>
              <a:off x="2400" y="2293"/>
              <a:ext cx="4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zh-CN" baseline="-30000">
                  <a:latin typeface="Times New Roman" pitchFamily="18" charset="0"/>
                  <a:cs typeface="Times New Roman" pitchFamily="18" charset="0"/>
                </a:rPr>
                <a:t>out</a:t>
              </a:r>
              <a:r>
                <a:rPr lang="en-US" altLang="zh-CN"/>
                <a:t> </a:t>
              </a:r>
            </a:p>
          </p:txBody>
        </p:sp>
      </p:grp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5129213" y="2113558"/>
            <a:ext cx="1271587" cy="2159001"/>
            <a:chOff x="3087" y="1210"/>
            <a:chExt cx="801" cy="1360"/>
          </a:xfrm>
        </p:grpSpPr>
        <p:sp>
          <p:nvSpPr>
            <p:cNvPr id="361520" name="Rectangle 48"/>
            <p:cNvSpPr>
              <a:spLocks noChangeArrowheads="1"/>
            </p:cNvSpPr>
            <p:nvPr/>
          </p:nvSpPr>
          <p:spPr bwMode="auto">
            <a:xfrm>
              <a:off x="3168" y="2279"/>
              <a:ext cx="33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dirty="0">
                  <a:solidFill>
                    <a:srgbClr val="7030A0"/>
                  </a:solidFill>
                  <a:latin typeface="Times New Roman" pitchFamily="18" charset="0"/>
                </a:rPr>
                <a:t>F</a:t>
              </a:r>
              <a:r>
                <a:rPr lang="en-US" altLang="zh-CN" baseline="-30000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zh-CN" dirty="0">
                  <a:solidFill>
                    <a:srgbClr val="FFFF00"/>
                  </a:solidFill>
                </a:rPr>
                <a:t> </a:t>
              </a:r>
            </a:p>
          </p:txBody>
        </p:sp>
        <p:sp>
          <p:nvSpPr>
            <p:cNvPr id="361521" name="Rectangle 49"/>
            <p:cNvSpPr>
              <a:spLocks noChangeArrowheads="1"/>
            </p:cNvSpPr>
            <p:nvPr/>
          </p:nvSpPr>
          <p:spPr bwMode="auto">
            <a:xfrm>
              <a:off x="3087" y="1483"/>
              <a:ext cx="681" cy="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1522" name="Line 50"/>
            <p:cNvSpPr>
              <a:spLocks noChangeShapeType="1"/>
            </p:cNvSpPr>
            <p:nvPr/>
          </p:nvSpPr>
          <p:spPr bwMode="auto">
            <a:xfrm>
              <a:off x="3178" y="1210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1523" name="Line 51"/>
            <p:cNvSpPr>
              <a:spLocks noChangeShapeType="1"/>
            </p:cNvSpPr>
            <p:nvPr/>
          </p:nvSpPr>
          <p:spPr bwMode="auto">
            <a:xfrm>
              <a:off x="3405" y="1210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1524" name="Line 52"/>
            <p:cNvSpPr>
              <a:spLocks noChangeShapeType="1"/>
            </p:cNvSpPr>
            <p:nvPr/>
          </p:nvSpPr>
          <p:spPr bwMode="auto">
            <a:xfrm>
              <a:off x="3632" y="1210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1525" name="Line 53"/>
            <p:cNvSpPr>
              <a:spLocks noChangeShapeType="1"/>
            </p:cNvSpPr>
            <p:nvPr/>
          </p:nvSpPr>
          <p:spPr bwMode="auto">
            <a:xfrm>
              <a:off x="3304" y="2027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1526" name="Text Box 54"/>
            <p:cNvSpPr txBox="1">
              <a:spLocks noChangeArrowheads="1"/>
            </p:cNvSpPr>
            <p:nvPr/>
          </p:nvSpPr>
          <p:spPr bwMode="auto">
            <a:xfrm>
              <a:off x="3144" y="1528"/>
              <a:ext cx="59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/>
                <a:t>FULL Adder</a:t>
              </a:r>
            </a:p>
          </p:txBody>
        </p:sp>
        <p:sp>
          <p:nvSpPr>
            <p:cNvPr id="361527" name="Line 55"/>
            <p:cNvSpPr>
              <a:spLocks noChangeShapeType="1"/>
            </p:cNvSpPr>
            <p:nvPr/>
          </p:nvSpPr>
          <p:spPr bwMode="auto">
            <a:xfrm>
              <a:off x="3592" y="2016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1528" name="Rectangle 56"/>
            <p:cNvSpPr>
              <a:spLocks noChangeArrowheads="1"/>
            </p:cNvSpPr>
            <p:nvPr/>
          </p:nvSpPr>
          <p:spPr bwMode="auto">
            <a:xfrm>
              <a:off x="3482" y="2293"/>
              <a:ext cx="40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altLang="zh-CN" baseline="-30000">
                  <a:latin typeface="Times New Roman" pitchFamily="18" charset="0"/>
                  <a:cs typeface="Times New Roman" pitchFamily="18" charset="0"/>
                </a:rPr>
                <a:t>out</a:t>
              </a:r>
              <a:r>
                <a:rPr lang="en-US" altLang="zh-CN"/>
                <a:t> </a:t>
              </a:r>
            </a:p>
          </p:txBody>
        </p:sp>
      </p:grp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1828800" y="2097683"/>
            <a:ext cx="1371600" cy="1676400"/>
            <a:chOff x="1152" y="1200"/>
            <a:chExt cx="864" cy="1056"/>
          </a:xfrm>
        </p:grpSpPr>
        <p:sp>
          <p:nvSpPr>
            <p:cNvPr id="361530" name="Line 58"/>
            <p:cNvSpPr>
              <a:spLocks noChangeShapeType="1"/>
            </p:cNvSpPr>
            <p:nvPr/>
          </p:nvSpPr>
          <p:spPr bwMode="auto">
            <a:xfrm>
              <a:off x="1152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1531" name="Line 59"/>
            <p:cNvSpPr>
              <a:spLocks noChangeShapeType="1"/>
            </p:cNvSpPr>
            <p:nvPr/>
          </p:nvSpPr>
          <p:spPr bwMode="auto">
            <a:xfrm flipV="1">
              <a:off x="1632" y="1200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1532" name="Line 60"/>
            <p:cNvSpPr>
              <a:spLocks noChangeShapeType="1"/>
            </p:cNvSpPr>
            <p:nvPr/>
          </p:nvSpPr>
          <p:spPr bwMode="auto">
            <a:xfrm>
              <a:off x="1632" y="120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61"/>
          <p:cNvGrpSpPr>
            <a:grpSpLocks/>
          </p:cNvGrpSpPr>
          <p:nvPr/>
        </p:nvGrpSpPr>
        <p:grpSpPr bwMode="auto">
          <a:xfrm>
            <a:off x="3886200" y="2113558"/>
            <a:ext cx="1371600" cy="1676400"/>
            <a:chOff x="1152" y="1200"/>
            <a:chExt cx="864" cy="1056"/>
          </a:xfrm>
        </p:grpSpPr>
        <p:sp>
          <p:nvSpPr>
            <p:cNvPr id="361534" name="Line 62"/>
            <p:cNvSpPr>
              <a:spLocks noChangeShapeType="1"/>
            </p:cNvSpPr>
            <p:nvPr/>
          </p:nvSpPr>
          <p:spPr bwMode="auto">
            <a:xfrm>
              <a:off x="1152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1535" name="Line 63"/>
            <p:cNvSpPr>
              <a:spLocks noChangeShapeType="1"/>
            </p:cNvSpPr>
            <p:nvPr/>
          </p:nvSpPr>
          <p:spPr bwMode="auto">
            <a:xfrm flipV="1">
              <a:off x="1632" y="1200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1536" name="Line 64"/>
            <p:cNvSpPr>
              <a:spLocks noChangeShapeType="1"/>
            </p:cNvSpPr>
            <p:nvPr/>
          </p:nvSpPr>
          <p:spPr bwMode="auto">
            <a:xfrm>
              <a:off x="1632" y="120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65"/>
          <p:cNvGrpSpPr>
            <a:grpSpLocks/>
          </p:cNvGrpSpPr>
          <p:nvPr/>
        </p:nvGrpSpPr>
        <p:grpSpPr bwMode="auto">
          <a:xfrm>
            <a:off x="5943600" y="2097683"/>
            <a:ext cx="1371600" cy="1676400"/>
            <a:chOff x="1152" y="1200"/>
            <a:chExt cx="864" cy="1056"/>
          </a:xfrm>
        </p:grpSpPr>
        <p:sp>
          <p:nvSpPr>
            <p:cNvPr id="361538" name="Line 66"/>
            <p:cNvSpPr>
              <a:spLocks noChangeShapeType="1"/>
            </p:cNvSpPr>
            <p:nvPr/>
          </p:nvSpPr>
          <p:spPr bwMode="auto">
            <a:xfrm>
              <a:off x="1152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1539" name="Line 67"/>
            <p:cNvSpPr>
              <a:spLocks noChangeShapeType="1"/>
            </p:cNvSpPr>
            <p:nvPr/>
          </p:nvSpPr>
          <p:spPr bwMode="auto">
            <a:xfrm flipV="1">
              <a:off x="1632" y="1200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1540" name="Line 68"/>
            <p:cNvSpPr>
              <a:spLocks noChangeShapeType="1"/>
            </p:cNvSpPr>
            <p:nvPr/>
          </p:nvSpPr>
          <p:spPr bwMode="auto">
            <a:xfrm>
              <a:off x="1632" y="120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1541" name="Rectangle 69"/>
          <p:cNvSpPr>
            <a:spLocks noChangeArrowheads="1"/>
          </p:cNvSpPr>
          <p:nvPr/>
        </p:nvSpPr>
        <p:spPr bwMode="auto">
          <a:xfrm>
            <a:off x="685800" y="1052736"/>
            <a:ext cx="7924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FFFF00"/>
              </a:buClr>
            </a:pP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四位串行进位加法器</a:t>
            </a:r>
          </a:p>
        </p:txBody>
      </p:sp>
    </p:spTree>
    <p:extLst>
      <p:ext uri="{BB962C8B-B14F-4D97-AF65-F5344CB8AC3E}">
        <p14:creationId xmlns:p14="http://schemas.microsoft.com/office/powerpoint/2010/main" val="145996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36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en-US" altLang="zh-CN" sz="3600" dirty="0"/>
              <a:t>3.3.7   </a:t>
            </a:r>
            <a:r>
              <a:rPr lang="zh-CN" altLang="en-US" sz="3600" dirty="0"/>
              <a:t>运算器</a:t>
            </a:r>
            <a:endParaRPr lang="en-US" altLang="zh-CN" sz="3600" dirty="0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1EBC4-1B61-43B3-84A5-B08F5638BFC6}" type="slidenum">
              <a:rPr lang="en-US" altLang="zh-CN"/>
              <a:pPr/>
              <a:t>17</a:t>
            </a:fld>
            <a:endParaRPr lang="en-US" altLang="zh-CN"/>
          </a:p>
        </p:txBody>
      </p:sp>
      <p:graphicFrame>
        <p:nvGraphicFramePr>
          <p:cNvPr id="357379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914400" y="1562100"/>
          <a:ext cx="3749675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6857143" imgH="7944490" progId="">
                  <p:embed/>
                </p:oleObj>
              </mc:Choice>
              <mc:Fallback>
                <p:oleObj name="Image" r:id="rId2" imgW="6857143" imgH="7944490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62100"/>
                        <a:ext cx="3749675" cy="434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000625" y="1447800"/>
          <a:ext cx="3616325" cy="457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4" imgW="5495510" imgH="6945306" progId="">
                  <p:embed/>
                </p:oleObj>
              </mc:Choice>
              <mc:Fallback>
                <p:oleObj name="Image" r:id="rId4" imgW="5495510" imgH="6945306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1447800"/>
                        <a:ext cx="3616325" cy="457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381" name="Rectangle 5"/>
          <p:cNvSpPr>
            <a:spLocks noChangeArrowheads="1"/>
          </p:cNvSpPr>
          <p:nvPr/>
        </p:nvSpPr>
        <p:spPr bwMode="auto">
          <a:xfrm>
            <a:off x="381000" y="6019800"/>
            <a:ext cx="42803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Cn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Fn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的形成需要</a:t>
            </a:r>
            <a:r>
              <a:rPr lang="zh-CN" altLang="en-US" sz="24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三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级门延迟</a:t>
            </a:r>
          </a:p>
        </p:txBody>
      </p:sp>
      <p:sp>
        <p:nvSpPr>
          <p:cNvPr id="357382" name="Rectangle 6"/>
          <p:cNvSpPr>
            <a:spLocks noChangeArrowheads="1"/>
          </p:cNvSpPr>
          <p:nvPr/>
        </p:nvSpPr>
        <p:spPr bwMode="auto">
          <a:xfrm>
            <a:off x="4697413" y="6019800"/>
            <a:ext cx="42803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Cn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Fn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的形成需要</a:t>
            </a:r>
            <a:r>
              <a:rPr lang="zh-CN" altLang="en-US" sz="240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二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级门延迟</a:t>
            </a:r>
          </a:p>
        </p:txBody>
      </p:sp>
      <p:sp>
        <p:nvSpPr>
          <p:cNvPr id="357383" name="Rectangle 7"/>
          <p:cNvSpPr>
            <a:spLocks noChangeArrowheads="1"/>
          </p:cNvSpPr>
          <p:nvPr/>
        </p:nvSpPr>
        <p:spPr bwMode="auto">
          <a:xfrm>
            <a:off x="685800" y="1052736"/>
            <a:ext cx="7924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FFFF00"/>
              </a:buClr>
            </a:pP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四种形式的全加器（</a:t>
            </a: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）</a:t>
            </a:r>
            <a:endParaRPr lang="zh-CN" altLang="en-US" sz="32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34050" y="4725144"/>
            <a:ext cx="70164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(a)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76056" y="4725144"/>
            <a:ext cx="70164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(b)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041397" y="3309432"/>
            <a:ext cx="27363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哪个更快？</a:t>
            </a:r>
          </a:p>
        </p:txBody>
      </p:sp>
    </p:spTree>
    <p:extLst>
      <p:ext uri="{BB962C8B-B14F-4D97-AF65-F5344CB8AC3E}">
        <p14:creationId xmlns:p14="http://schemas.microsoft.com/office/powerpoint/2010/main" val="320095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3.3.7   </a:t>
            </a:r>
            <a:r>
              <a:rPr lang="zh-CN" altLang="en-US" sz="3600" dirty="0"/>
              <a:t>运算器</a:t>
            </a:r>
            <a:endParaRPr lang="en-US" altLang="zh-CN" sz="3600" dirty="0"/>
          </a:p>
        </p:txBody>
      </p:sp>
      <p:sp>
        <p:nvSpPr>
          <p:cNvPr id="7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4E8F-CA34-4E79-BF3F-5E2B888E1031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624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b="1" dirty="0"/>
              <a:t>四位串行进位加法器</a:t>
            </a:r>
          </a:p>
          <a:p>
            <a:endParaRPr lang="zh-CN" altLang="en-US" b="1" dirty="0"/>
          </a:p>
          <a:p>
            <a:endParaRPr lang="zh-CN" altLang="en-US" b="1" dirty="0"/>
          </a:p>
          <a:p>
            <a:endParaRPr lang="zh-CN" altLang="en-US" b="1" dirty="0"/>
          </a:p>
          <a:p>
            <a:endParaRPr lang="zh-CN" altLang="en-US" sz="2400" b="1" dirty="0"/>
          </a:p>
          <a:p>
            <a:endParaRPr lang="zh-CN" altLang="en-US" sz="2400" b="1" dirty="0"/>
          </a:p>
          <a:p>
            <a:r>
              <a:rPr lang="zh-CN" altLang="en-US" sz="2400" b="1" dirty="0"/>
              <a:t>假设计算</a:t>
            </a:r>
            <a:r>
              <a:rPr lang="en-US" altLang="zh-CN" sz="2400" b="1" dirty="0" err="1"/>
              <a:t>Fn</a:t>
            </a:r>
            <a:r>
              <a:rPr lang="zh-CN" altLang="en-US" sz="2400" b="1" dirty="0"/>
              <a:t>需要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级，</a:t>
            </a:r>
            <a:r>
              <a:rPr lang="en-US" altLang="zh-CN" sz="2400" b="1" dirty="0" err="1"/>
              <a:t>Cn</a:t>
            </a:r>
            <a:r>
              <a:rPr lang="zh-CN" altLang="en-US" sz="2400" b="1" dirty="0"/>
              <a:t>需要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级，</a:t>
            </a:r>
            <a:r>
              <a:rPr lang="en-US" altLang="zh-CN" sz="2400" b="1" dirty="0" err="1"/>
              <a:t>Cin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Xi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Yi</a:t>
            </a:r>
            <a:r>
              <a:rPr lang="zh-CN" altLang="en-US" sz="2400" b="1" dirty="0"/>
              <a:t>同时到达。最后结果需要多少级延迟？</a:t>
            </a:r>
            <a:endParaRPr lang="zh-CN" altLang="en-US" b="1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90600" y="2146300"/>
            <a:ext cx="7386638" cy="2611438"/>
            <a:chOff x="606" y="1112"/>
            <a:chExt cx="4653" cy="1645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064" y="1122"/>
              <a:ext cx="610" cy="291"/>
              <a:chOff x="2112" y="940"/>
              <a:chExt cx="610" cy="291"/>
            </a:xfrm>
          </p:grpSpPr>
          <p:sp>
            <p:nvSpPr>
              <p:cNvPr id="362502" name="Rectangle 6"/>
              <p:cNvSpPr>
                <a:spLocks noChangeArrowheads="1"/>
              </p:cNvSpPr>
              <p:nvPr/>
            </p:nvSpPr>
            <p:spPr bwMode="auto">
              <a:xfrm>
                <a:off x="2352" y="940"/>
                <a:ext cx="37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baseline="-30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CN" dirty="0"/>
                  <a:t> </a:t>
                </a:r>
              </a:p>
            </p:txBody>
          </p:sp>
          <p:sp>
            <p:nvSpPr>
              <p:cNvPr id="362503" name="Rectangle 7"/>
              <p:cNvSpPr>
                <a:spLocks noChangeArrowheads="1"/>
              </p:cNvSpPr>
              <p:nvPr/>
            </p:nvSpPr>
            <p:spPr bwMode="auto">
              <a:xfrm>
                <a:off x="2112" y="940"/>
                <a:ext cx="37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baseline="-30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CN" dirty="0"/>
                  <a:t> </a:t>
                </a: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606" y="1112"/>
              <a:ext cx="774" cy="291"/>
              <a:chOff x="654" y="930"/>
              <a:chExt cx="774" cy="291"/>
            </a:xfrm>
          </p:grpSpPr>
          <p:sp>
            <p:nvSpPr>
              <p:cNvPr id="362505" name="Rectangle 9"/>
              <p:cNvSpPr>
                <a:spLocks noChangeArrowheads="1"/>
              </p:cNvSpPr>
              <p:nvPr/>
            </p:nvSpPr>
            <p:spPr bwMode="auto">
              <a:xfrm>
                <a:off x="1058" y="930"/>
                <a:ext cx="37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baseline="-30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dirty="0"/>
                  <a:t> </a:t>
                </a:r>
              </a:p>
            </p:txBody>
          </p:sp>
          <p:sp>
            <p:nvSpPr>
              <p:cNvPr id="362506" name="Rectangle 10"/>
              <p:cNvSpPr>
                <a:spLocks noChangeArrowheads="1"/>
              </p:cNvSpPr>
              <p:nvPr/>
            </p:nvSpPr>
            <p:spPr bwMode="auto">
              <a:xfrm>
                <a:off x="848" y="930"/>
                <a:ext cx="37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baseline="-30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dirty="0"/>
                  <a:t> </a:t>
                </a:r>
              </a:p>
            </p:txBody>
          </p:sp>
          <p:sp>
            <p:nvSpPr>
              <p:cNvPr id="362507" name="Rectangle 11"/>
              <p:cNvSpPr>
                <a:spLocks noChangeArrowheads="1"/>
              </p:cNvSpPr>
              <p:nvPr/>
            </p:nvSpPr>
            <p:spPr bwMode="auto">
              <a:xfrm>
                <a:off x="654" y="950"/>
                <a:ext cx="35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altLang="zh-CN" baseline="-30000">
                    <a:latin typeface="Times New Roman" pitchFamily="18" charset="0"/>
                    <a:cs typeface="Times New Roman" pitchFamily="18" charset="0"/>
                  </a:rPr>
                  <a:t>in</a:t>
                </a:r>
                <a:r>
                  <a:rPr lang="en-US" altLang="zh-CN"/>
                  <a:t> </a:t>
                </a: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4613" y="1122"/>
              <a:ext cx="642" cy="291"/>
              <a:chOff x="4368" y="940"/>
              <a:chExt cx="642" cy="291"/>
            </a:xfrm>
          </p:grpSpPr>
          <p:sp>
            <p:nvSpPr>
              <p:cNvPr id="362509" name="Rectangle 13"/>
              <p:cNvSpPr>
                <a:spLocks noChangeArrowheads="1"/>
              </p:cNvSpPr>
              <p:nvPr/>
            </p:nvSpPr>
            <p:spPr bwMode="auto">
              <a:xfrm>
                <a:off x="4640" y="940"/>
                <a:ext cx="37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baseline="-30000" dirty="0"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US" altLang="zh-CN" dirty="0"/>
                  <a:t> </a:t>
                </a:r>
              </a:p>
            </p:txBody>
          </p:sp>
          <p:sp>
            <p:nvSpPr>
              <p:cNvPr id="362510" name="Rectangle 14"/>
              <p:cNvSpPr>
                <a:spLocks noChangeArrowheads="1"/>
              </p:cNvSpPr>
              <p:nvPr/>
            </p:nvSpPr>
            <p:spPr bwMode="auto">
              <a:xfrm>
                <a:off x="4368" y="940"/>
                <a:ext cx="37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baseline="-30000" dirty="0"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US" altLang="zh-CN" dirty="0"/>
                  <a:t> </a:t>
                </a: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4464" y="1392"/>
              <a:ext cx="795" cy="1365"/>
              <a:chOff x="4219" y="1210"/>
              <a:chExt cx="795" cy="1365"/>
            </a:xfrm>
          </p:grpSpPr>
          <p:sp>
            <p:nvSpPr>
              <p:cNvPr id="362512" name="Rectangle 16"/>
              <p:cNvSpPr>
                <a:spLocks noChangeArrowheads="1"/>
              </p:cNvSpPr>
              <p:nvPr/>
            </p:nvSpPr>
            <p:spPr bwMode="auto">
              <a:xfrm>
                <a:off x="4219" y="1483"/>
                <a:ext cx="681" cy="5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2513" name="Line 17"/>
              <p:cNvSpPr>
                <a:spLocks noChangeShapeType="1"/>
              </p:cNvSpPr>
              <p:nvPr/>
            </p:nvSpPr>
            <p:spPr bwMode="auto">
              <a:xfrm>
                <a:off x="4310" y="1210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2514" name="Line 18"/>
              <p:cNvSpPr>
                <a:spLocks noChangeShapeType="1"/>
              </p:cNvSpPr>
              <p:nvPr/>
            </p:nvSpPr>
            <p:spPr bwMode="auto">
              <a:xfrm>
                <a:off x="4537" y="1210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2515" name="Line 19"/>
              <p:cNvSpPr>
                <a:spLocks noChangeShapeType="1"/>
              </p:cNvSpPr>
              <p:nvPr/>
            </p:nvSpPr>
            <p:spPr bwMode="auto">
              <a:xfrm>
                <a:off x="4764" y="1210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2516" name="Line 20"/>
              <p:cNvSpPr>
                <a:spLocks noChangeShapeType="1"/>
              </p:cNvSpPr>
              <p:nvPr/>
            </p:nvSpPr>
            <p:spPr bwMode="auto">
              <a:xfrm>
                <a:off x="4401" y="2026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2517" name="Line 21"/>
              <p:cNvSpPr>
                <a:spLocks noChangeShapeType="1"/>
              </p:cNvSpPr>
              <p:nvPr/>
            </p:nvSpPr>
            <p:spPr bwMode="auto">
              <a:xfrm>
                <a:off x="4718" y="2027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2518" name="Rectangle 22"/>
              <p:cNvSpPr>
                <a:spLocks noChangeArrowheads="1"/>
              </p:cNvSpPr>
              <p:nvPr/>
            </p:nvSpPr>
            <p:spPr bwMode="auto">
              <a:xfrm>
                <a:off x="4320" y="2284"/>
                <a:ext cx="33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dirty="0">
                    <a:solidFill>
                      <a:srgbClr val="7030A0"/>
                    </a:solidFill>
                    <a:latin typeface="Times New Roman" pitchFamily="18" charset="0"/>
                  </a:rPr>
                  <a:t>F</a:t>
                </a:r>
                <a:r>
                  <a:rPr lang="en-US" altLang="zh-CN" baseline="-30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US" altLang="zh-CN" dirty="0"/>
                  <a:t> </a:t>
                </a:r>
              </a:p>
            </p:txBody>
          </p:sp>
          <p:sp>
            <p:nvSpPr>
              <p:cNvPr id="362519" name="Rectangle 23"/>
              <p:cNvSpPr>
                <a:spLocks noChangeArrowheads="1"/>
              </p:cNvSpPr>
              <p:nvPr/>
            </p:nvSpPr>
            <p:spPr bwMode="auto">
              <a:xfrm>
                <a:off x="4608" y="2304"/>
                <a:ext cx="40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altLang="zh-CN" baseline="-30000">
                    <a:latin typeface="Times New Roman" pitchFamily="18" charset="0"/>
                    <a:cs typeface="Times New Roman" pitchFamily="18" charset="0"/>
                  </a:rPr>
                  <a:t>out</a:t>
                </a:r>
                <a:r>
                  <a:rPr lang="en-US" altLang="zh-CN"/>
                  <a:t> </a:t>
                </a:r>
              </a:p>
            </p:txBody>
          </p:sp>
          <p:sp>
            <p:nvSpPr>
              <p:cNvPr id="362520" name="Text Box 24"/>
              <p:cNvSpPr txBox="1">
                <a:spLocks noChangeArrowheads="1"/>
              </p:cNvSpPr>
              <p:nvPr/>
            </p:nvSpPr>
            <p:spPr bwMode="auto">
              <a:xfrm>
                <a:off x="4264" y="1528"/>
                <a:ext cx="590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/>
                  <a:t>FULL Adder</a:t>
                </a:r>
              </a:p>
            </p:txBody>
          </p:sp>
        </p:grpSp>
        <p:grpSp>
          <p:nvGrpSpPr>
            <p:cNvPr id="7" name="Group 25"/>
            <p:cNvGrpSpPr>
              <a:grpSpLocks/>
            </p:cNvGrpSpPr>
            <p:nvPr/>
          </p:nvGrpSpPr>
          <p:grpSpPr bwMode="auto">
            <a:xfrm>
              <a:off x="3360" y="1112"/>
              <a:ext cx="610" cy="291"/>
              <a:chOff x="3264" y="930"/>
              <a:chExt cx="610" cy="291"/>
            </a:xfrm>
          </p:grpSpPr>
          <p:sp>
            <p:nvSpPr>
              <p:cNvPr id="362522" name="Rectangle 26"/>
              <p:cNvSpPr>
                <a:spLocks noChangeArrowheads="1"/>
              </p:cNvSpPr>
              <p:nvPr/>
            </p:nvSpPr>
            <p:spPr bwMode="auto">
              <a:xfrm>
                <a:off x="3504" y="930"/>
                <a:ext cx="37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baseline="-300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altLang="zh-CN" dirty="0"/>
                  <a:t> </a:t>
                </a:r>
              </a:p>
            </p:txBody>
          </p:sp>
          <p:sp>
            <p:nvSpPr>
              <p:cNvPr id="362523" name="Rectangle 27"/>
              <p:cNvSpPr>
                <a:spLocks noChangeArrowheads="1"/>
              </p:cNvSpPr>
              <p:nvPr/>
            </p:nvSpPr>
            <p:spPr bwMode="auto">
              <a:xfrm>
                <a:off x="3264" y="930"/>
                <a:ext cx="37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baseline="-300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altLang="zh-CN" dirty="0"/>
                  <a:t> </a:t>
                </a:r>
              </a:p>
            </p:txBody>
          </p:sp>
        </p:grpSp>
        <p:grpSp>
          <p:nvGrpSpPr>
            <p:cNvPr id="8" name="Group 28"/>
            <p:cNvGrpSpPr>
              <a:grpSpLocks/>
            </p:cNvGrpSpPr>
            <p:nvPr/>
          </p:nvGrpSpPr>
          <p:grpSpPr bwMode="auto">
            <a:xfrm>
              <a:off x="624" y="1382"/>
              <a:ext cx="790" cy="1360"/>
              <a:chOff x="672" y="1200"/>
              <a:chExt cx="790" cy="1360"/>
            </a:xfrm>
          </p:grpSpPr>
          <p:sp>
            <p:nvSpPr>
              <p:cNvPr id="362525" name="Rectangle 29"/>
              <p:cNvSpPr>
                <a:spLocks noChangeArrowheads="1"/>
              </p:cNvSpPr>
              <p:nvPr/>
            </p:nvSpPr>
            <p:spPr bwMode="auto">
              <a:xfrm>
                <a:off x="672" y="1473"/>
                <a:ext cx="681" cy="5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2526" name="Line 30"/>
              <p:cNvSpPr>
                <a:spLocks noChangeShapeType="1"/>
              </p:cNvSpPr>
              <p:nvPr/>
            </p:nvSpPr>
            <p:spPr bwMode="auto">
              <a:xfrm>
                <a:off x="763" y="1200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2527" name="Line 31"/>
              <p:cNvSpPr>
                <a:spLocks noChangeShapeType="1"/>
              </p:cNvSpPr>
              <p:nvPr/>
            </p:nvSpPr>
            <p:spPr bwMode="auto">
              <a:xfrm>
                <a:off x="990" y="1200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2528" name="Line 32"/>
              <p:cNvSpPr>
                <a:spLocks noChangeShapeType="1"/>
              </p:cNvSpPr>
              <p:nvPr/>
            </p:nvSpPr>
            <p:spPr bwMode="auto">
              <a:xfrm>
                <a:off x="1217" y="1200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2529" name="Line 33"/>
              <p:cNvSpPr>
                <a:spLocks noChangeShapeType="1"/>
              </p:cNvSpPr>
              <p:nvPr/>
            </p:nvSpPr>
            <p:spPr bwMode="auto">
              <a:xfrm>
                <a:off x="856" y="2017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2530" name="Rectangle 34"/>
              <p:cNvSpPr>
                <a:spLocks noChangeArrowheads="1"/>
              </p:cNvSpPr>
              <p:nvPr/>
            </p:nvSpPr>
            <p:spPr bwMode="auto">
              <a:xfrm>
                <a:off x="720" y="2269"/>
                <a:ext cx="33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dirty="0">
                    <a:solidFill>
                      <a:srgbClr val="7030A0"/>
                    </a:solidFill>
                    <a:latin typeface="Times New Roman" pitchFamily="18" charset="0"/>
                  </a:rPr>
                  <a:t>F</a:t>
                </a:r>
                <a:r>
                  <a:rPr lang="en-US" altLang="zh-CN" baseline="-30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dirty="0"/>
                  <a:t> </a:t>
                </a:r>
              </a:p>
            </p:txBody>
          </p:sp>
          <p:sp>
            <p:nvSpPr>
              <p:cNvPr id="362531" name="Text Box 35"/>
              <p:cNvSpPr txBox="1">
                <a:spLocks noChangeArrowheads="1"/>
              </p:cNvSpPr>
              <p:nvPr/>
            </p:nvSpPr>
            <p:spPr bwMode="auto">
              <a:xfrm>
                <a:off x="717" y="1518"/>
                <a:ext cx="590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dirty="0"/>
                  <a:t>FULL Adder</a:t>
                </a:r>
              </a:p>
            </p:txBody>
          </p:sp>
          <p:sp>
            <p:nvSpPr>
              <p:cNvPr id="362532" name="Line 36"/>
              <p:cNvSpPr>
                <a:spLocks noChangeShapeType="1"/>
              </p:cNvSpPr>
              <p:nvPr/>
            </p:nvSpPr>
            <p:spPr bwMode="auto">
              <a:xfrm>
                <a:off x="1166" y="2016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2533" name="Rectangle 37"/>
              <p:cNvSpPr>
                <a:spLocks noChangeArrowheads="1"/>
              </p:cNvSpPr>
              <p:nvPr/>
            </p:nvSpPr>
            <p:spPr bwMode="auto">
              <a:xfrm>
                <a:off x="1056" y="2293"/>
                <a:ext cx="40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altLang="zh-CN" baseline="-30000">
                    <a:latin typeface="Times New Roman" pitchFamily="18" charset="0"/>
                    <a:cs typeface="Times New Roman" pitchFamily="18" charset="0"/>
                  </a:rPr>
                  <a:t>out</a:t>
                </a:r>
                <a:r>
                  <a:rPr lang="en-US" altLang="zh-CN"/>
                  <a:t> </a:t>
                </a:r>
              </a:p>
            </p:txBody>
          </p:sp>
        </p:grpSp>
        <p:grpSp>
          <p:nvGrpSpPr>
            <p:cNvPr id="9" name="Group 38"/>
            <p:cNvGrpSpPr>
              <a:grpSpLocks/>
            </p:cNvGrpSpPr>
            <p:nvPr/>
          </p:nvGrpSpPr>
          <p:grpSpPr bwMode="auto">
            <a:xfrm>
              <a:off x="1872" y="1392"/>
              <a:ext cx="808" cy="1360"/>
              <a:chOff x="1998" y="1210"/>
              <a:chExt cx="808" cy="1360"/>
            </a:xfrm>
          </p:grpSpPr>
          <p:sp>
            <p:nvSpPr>
              <p:cNvPr id="362535" name="Rectangle 39"/>
              <p:cNvSpPr>
                <a:spLocks noChangeArrowheads="1"/>
              </p:cNvSpPr>
              <p:nvPr/>
            </p:nvSpPr>
            <p:spPr bwMode="auto">
              <a:xfrm>
                <a:off x="1998" y="1483"/>
                <a:ext cx="681" cy="5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2536" name="Line 40"/>
              <p:cNvSpPr>
                <a:spLocks noChangeShapeType="1"/>
              </p:cNvSpPr>
              <p:nvPr/>
            </p:nvSpPr>
            <p:spPr bwMode="auto">
              <a:xfrm>
                <a:off x="2089" y="1210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2537" name="Line 41"/>
              <p:cNvSpPr>
                <a:spLocks noChangeShapeType="1"/>
              </p:cNvSpPr>
              <p:nvPr/>
            </p:nvSpPr>
            <p:spPr bwMode="auto">
              <a:xfrm>
                <a:off x="2316" y="1210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2538" name="Line 42"/>
              <p:cNvSpPr>
                <a:spLocks noChangeShapeType="1"/>
              </p:cNvSpPr>
              <p:nvPr/>
            </p:nvSpPr>
            <p:spPr bwMode="auto">
              <a:xfrm>
                <a:off x="2543" y="1210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2539" name="Line 43"/>
              <p:cNvSpPr>
                <a:spLocks noChangeShapeType="1"/>
              </p:cNvSpPr>
              <p:nvPr/>
            </p:nvSpPr>
            <p:spPr bwMode="auto">
              <a:xfrm>
                <a:off x="2155" y="2027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2540" name="Rectangle 44"/>
              <p:cNvSpPr>
                <a:spLocks noChangeArrowheads="1"/>
              </p:cNvSpPr>
              <p:nvPr/>
            </p:nvSpPr>
            <p:spPr bwMode="auto">
              <a:xfrm>
                <a:off x="2064" y="2279"/>
                <a:ext cx="33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dirty="0">
                    <a:solidFill>
                      <a:srgbClr val="7030A0"/>
                    </a:solidFill>
                    <a:latin typeface="Times New Roman" pitchFamily="18" charset="0"/>
                  </a:rPr>
                  <a:t>F</a:t>
                </a:r>
                <a:r>
                  <a:rPr lang="en-US" altLang="zh-CN" baseline="-30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CN" dirty="0"/>
                  <a:t> </a:t>
                </a:r>
              </a:p>
            </p:txBody>
          </p:sp>
          <p:sp>
            <p:nvSpPr>
              <p:cNvPr id="362541" name="Text Box 45"/>
              <p:cNvSpPr txBox="1">
                <a:spLocks noChangeArrowheads="1"/>
              </p:cNvSpPr>
              <p:nvPr/>
            </p:nvSpPr>
            <p:spPr bwMode="auto">
              <a:xfrm>
                <a:off x="2044" y="1528"/>
                <a:ext cx="590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dirty="0"/>
                  <a:t>FULL Adder</a:t>
                </a:r>
              </a:p>
            </p:txBody>
          </p:sp>
          <p:sp>
            <p:nvSpPr>
              <p:cNvPr id="362542" name="Line 46"/>
              <p:cNvSpPr>
                <a:spLocks noChangeShapeType="1"/>
              </p:cNvSpPr>
              <p:nvPr/>
            </p:nvSpPr>
            <p:spPr bwMode="auto">
              <a:xfrm>
                <a:off x="2510" y="2016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2543" name="Rectangle 47"/>
              <p:cNvSpPr>
                <a:spLocks noChangeArrowheads="1"/>
              </p:cNvSpPr>
              <p:nvPr/>
            </p:nvSpPr>
            <p:spPr bwMode="auto">
              <a:xfrm>
                <a:off x="2400" y="2293"/>
                <a:ext cx="40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altLang="zh-CN" baseline="-30000">
                    <a:latin typeface="Times New Roman" pitchFamily="18" charset="0"/>
                    <a:cs typeface="Times New Roman" pitchFamily="18" charset="0"/>
                  </a:rPr>
                  <a:t>out</a:t>
                </a:r>
                <a:r>
                  <a:rPr lang="en-US" altLang="zh-CN"/>
                  <a:t> </a:t>
                </a:r>
              </a:p>
            </p:txBody>
          </p:sp>
        </p:grpSp>
        <p:grpSp>
          <p:nvGrpSpPr>
            <p:cNvPr id="10" name="Group 48"/>
            <p:cNvGrpSpPr>
              <a:grpSpLocks/>
            </p:cNvGrpSpPr>
            <p:nvPr/>
          </p:nvGrpSpPr>
          <p:grpSpPr bwMode="auto">
            <a:xfrm>
              <a:off x="3183" y="1392"/>
              <a:ext cx="801" cy="1360"/>
              <a:chOff x="3087" y="1210"/>
              <a:chExt cx="801" cy="1360"/>
            </a:xfrm>
          </p:grpSpPr>
          <p:sp>
            <p:nvSpPr>
              <p:cNvPr id="362545" name="Rectangle 49"/>
              <p:cNvSpPr>
                <a:spLocks noChangeArrowheads="1"/>
              </p:cNvSpPr>
              <p:nvPr/>
            </p:nvSpPr>
            <p:spPr bwMode="auto">
              <a:xfrm>
                <a:off x="3168" y="2279"/>
                <a:ext cx="33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dirty="0">
                    <a:solidFill>
                      <a:srgbClr val="7030A0"/>
                    </a:solidFill>
                    <a:latin typeface="Times New Roman" pitchFamily="18" charset="0"/>
                  </a:rPr>
                  <a:t>F</a:t>
                </a:r>
                <a:r>
                  <a:rPr lang="en-US" altLang="zh-CN" baseline="-30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altLang="zh-CN" dirty="0">
                    <a:solidFill>
                      <a:srgbClr val="FFFF00"/>
                    </a:solidFill>
                  </a:rPr>
                  <a:t> </a:t>
                </a:r>
              </a:p>
            </p:txBody>
          </p:sp>
          <p:sp>
            <p:nvSpPr>
              <p:cNvPr id="362546" name="Rectangle 50"/>
              <p:cNvSpPr>
                <a:spLocks noChangeArrowheads="1"/>
              </p:cNvSpPr>
              <p:nvPr/>
            </p:nvSpPr>
            <p:spPr bwMode="auto">
              <a:xfrm>
                <a:off x="3087" y="1483"/>
                <a:ext cx="681" cy="5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2547" name="Line 51"/>
              <p:cNvSpPr>
                <a:spLocks noChangeShapeType="1"/>
              </p:cNvSpPr>
              <p:nvPr/>
            </p:nvSpPr>
            <p:spPr bwMode="auto">
              <a:xfrm>
                <a:off x="3178" y="1210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2548" name="Line 52"/>
              <p:cNvSpPr>
                <a:spLocks noChangeShapeType="1"/>
              </p:cNvSpPr>
              <p:nvPr/>
            </p:nvSpPr>
            <p:spPr bwMode="auto">
              <a:xfrm>
                <a:off x="3405" y="1210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2549" name="Line 53"/>
              <p:cNvSpPr>
                <a:spLocks noChangeShapeType="1"/>
              </p:cNvSpPr>
              <p:nvPr/>
            </p:nvSpPr>
            <p:spPr bwMode="auto">
              <a:xfrm>
                <a:off x="3632" y="1210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2550" name="Line 54"/>
              <p:cNvSpPr>
                <a:spLocks noChangeShapeType="1"/>
              </p:cNvSpPr>
              <p:nvPr/>
            </p:nvSpPr>
            <p:spPr bwMode="auto">
              <a:xfrm>
                <a:off x="3304" y="2027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2551" name="Text Box 55"/>
              <p:cNvSpPr txBox="1">
                <a:spLocks noChangeArrowheads="1"/>
              </p:cNvSpPr>
              <p:nvPr/>
            </p:nvSpPr>
            <p:spPr bwMode="auto">
              <a:xfrm>
                <a:off x="3177" y="1528"/>
                <a:ext cx="590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dirty="0"/>
                  <a:t>FULL Adder</a:t>
                </a:r>
              </a:p>
            </p:txBody>
          </p:sp>
          <p:sp>
            <p:nvSpPr>
              <p:cNvPr id="362552" name="Line 56"/>
              <p:cNvSpPr>
                <a:spLocks noChangeShapeType="1"/>
              </p:cNvSpPr>
              <p:nvPr/>
            </p:nvSpPr>
            <p:spPr bwMode="auto">
              <a:xfrm>
                <a:off x="3592" y="2016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2553" name="Rectangle 57"/>
              <p:cNvSpPr>
                <a:spLocks noChangeArrowheads="1"/>
              </p:cNvSpPr>
              <p:nvPr/>
            </p:nvSpPr>
            <p:spPr bwMode="auto">
              <a:xfrm>
                <a:off x="3482" y="2293"/>
                <a:ext cx="40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altLang="zh-CN" baseline="-30000">
                    <a:latin typeface="Times New Roman" pitchFamily="18" charset="0"/>
                    <a:cs typeface="Times New Roman" pitchFamily="18" charset="0"/>
                  </a:rPr>
                  <a:t>out</a:t>
                </a:r>
                <a:r>
                  <a:rPr lang="en-US" altLang="zh-CN"/>
                  <a:t> </a:t>
                </a:r>
              </a:p>
            </p:txBody>
          </p:sp>
        </p:grpSp>
        <p:grpSp>
          <p:nvGrpSpPr>
            <p:cNvPr id="11" name="Group 58"/>
            <p:cNvGrpSpPr>
              <a:grpSpLocks/>
            </p:cNvGrpSpPr>
            <p:nvPr/>
          </p:nvGrpSpPr>
          <p:grpSpPr bwMode="auto">
            <a:xfrm>
              <a:off x="1104" y="1382"/>
              <a:ext cx="864" cy="1056"/>
              <a:chOff x="1152" y="1200"/>
              <a:chExt cx="864" cy="1056"/>
            </a:xfrm>
          </p:grpSpPr>
          <p:sp>
            <p:nvSpPr>
              <p:cNvPr id="362555" name="Line 59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2556" name="Line 60"/>
              <p:cNvSpPr>
                <a:spLocks noChangeShapeType="1"/>
              </p:cNvSpPr>
              <p:nvPr/>
            </p:nvSpPr>
            <p:spPr bwMode="auto">
              <a:xfrm flipV="1">
                <a:off x="1632" y="1200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2557" name="Line 61"/>
              <p:cNvSpPr>
                <a:spLocks noChangeShapeType="1"/>
              </p:cNvSpPr>
              <p:nvPr/>
            </p:nvSpPr>
            <p:spPr bwMode="auto">
              <a:xfrm>
                <a:off x="1632" y="120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" name="Group 62"/>
            <p:cNvGrpSpPr>
              <a:grpSpLocks/>
            </p:cNvGrpSpPr>
            <p:nvPr/>
          </p:nvGrpSpPr>
          <p:grpSpPr bwMode="auto">
            <a:xfrm>
              <a:off x="2400" y="1392"/>
              <a:ext cx="864" cy="1056"/>
              <a:chOff x="1152" y="1200"/>
              <a:chExt cx="864" cy="1056"/>
            </a:xfrm>
          </p:grpSpPr>
          <p:sp>
            <p:nvSpPr>
              <p:cNvPr id="362559" name="Line 63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2560" name="Line 64"/>
              <p:cNvSpPr>
                <a:spLocks noChangeShapeType="1"/>
              </p:cNvSpPr>
              <p:nvPr/>
            </p:nvSpPr>
            <p:spPr bwMode="auto">
              <a:xfrm flipV="1">
                <a:off x="1632" y="1200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2561" name="Line 65"/>
              <p:cNvSpPr>
                <a:spLocks noChangeShapeType="1"/>
              </p:cNvSpPr>
              <p:nvPr/>
            </p:nvSpPr>
            <p:spPr bwMode="auto">
              <a:xfrm>
                <a:off x="1632" y="120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66"/>
            <p:cNvGrpSpPr>
              <a:grpSpLocks/>
            </p:cNvGrpSpPr>
            <p:nvPr/>
          </p:nvGrpSpPr>
          <p:grpSpPr bwMode="auto">
            <a:xfrm>
              <a:off x="3696" y="1382"/>
              <a:ext cx="864" cy="1056"/>
              <a:chOff x="1152" y="1200"/>
              <a:chExt cx="864" cy="1056"/>
            </a:xfrm>
          </p:grpSpPr>
          <p:sp>
            <p:nvSpPr>
              <p:cNvPr id="362563" name="Line 6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2564" name="Line 68"/>
              <p:cNvSpPr>
                <a:spLocks noChangeShapeType="1"/>
              </p:cNvSpPr>
              <p:nvPr/>
            </p:nvSpPr>
            <p:spPr bwMode="auto">
              <a:xfrm flipV="1">
                <a:off x="1632" y="1200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2565" name="Line 69"/>
              <p:cNvSpPr>
                <a:spLocks noChangeShapeType="1"/>
              </p:cNvSpPr>
              <p:nvPr/>
            </p:nvSpPr>
            <p:spPr bwMode="auto">
              <a:xfrm>
                <a:off x="1632" y="120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62566" name="Rectangle 70"/>
          <p:cNvSpPr>
            <a:spLocks noChangeArrowheads="1"/>
          </p:cNvSpPr>
          <p:nvPr/>
        </p:nvSpPr>
        <p:spPr bwMode="auto">
          <a:xfrm>
            <a:off x="762000" y="5734050"/>
            <a:ext cx="7460697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l"/>
            </a:pP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F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需要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级，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需要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级，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F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需要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级，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需要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级，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   F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需要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级，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需要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级，</a:t>
            </a:r>
            <a:r>
              <a:rPr lang="en-US" altLang="zh-CN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F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需要</a:t>
            </a:r>
            <a:r>
              <a:rPr lang="en-US" altLang="zh-CN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级，</a:t>
            </a:r>
            <a:r>
              <a:rPr lang="en-US" altLang="zh-CN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需要</a:t>
            </a:r>
            <a:r>
              <a:rPr lang="en-US" altLang="zh-CN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级。</a:t>
            </a:r>
          </a:p>
        </p:txBody>
      </p:sp>
    </p:spTree>
    <p:extLst>
      <p:ext uri="{BB962C8B-B14F-4D97-AF65-F5344CB8AC3E}">
        <p14:creationId xmlns:p14="http://schemas.microsoft.com/office/powerpoint/2010/main" val="352714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2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2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6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3.3.7   </a:t>
            </a:r>
            <a:r>
              <a:rPr lang="zh-CN" altLang="en-US" sz="3600" dirty="0"/>
              <a:t>运算器</a:t>
            </a:r>
            <a:endParaRPr lang="en-US" altLang="zh-CN" sz="3600" dirty="0"/>
          </a:p>
        </p:txBody>
      </p:sp>
      <p:sp>
        <p:nvSpPr>
          <p:cNvPr id="7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B4E8F-CA34-4E79-BF3F-5E2B888E1031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624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b="1"/>
              <a:t>四位串行进位加法器</a:t>
            </a:r>
          </a:p>
          <a:p>
            <a:endParaRPr lang="zh-CN" altLang="en-US" b="1"/>
          </a:p>
          <a:p>
            <a:endParaRPr lang="zh-CN" altLang="en-US" b="1"/>
          </a:p>
          <a:p>
            <a:endParaRPr lang="zh-CN" altLang="en-US" b="1"/>
          </a:p>
          <a:p>
            <a:endParaRPr lang="zh-CN" altLang="en-US" sz="2400" b="1"/>
          </a:p>
          <a:p>
            <a:endParaRPr lang="zh-CN" altLang="en-US" sz="2400" b="1"/>
          </a:p>
          <a:p>
            <a:r>
              <a:rPr lang="zh-CN" altLang="en-US" sz="2400" b="1"/>
              <a:t>假设计算</a:t>
            </a:r>
            <a:r>
              <a:rPr lang="en-US" altLang="zh-CN" sz="2400" b="1"/>
              <a:t>Fn</a:t>
            </a:r>
            <a:r>
              <a:rPr lang="zh-CN" altLang="en-US" sz="2400" b="1"/>
              <a:t>需要</a:t>
            </a:r>
            <a:r>
              <a:rPr lang="en-US" altLang="zh-CN" sz="2400" b="1"/>
              <a:t>3</a:t>
            </a:r>
            <a:r>
              <a:rPr lang="zh-CN" altLang="en-US" sz="2400" b="1"/>
              <a:t>级，</a:t>
            </a:r>
            <a:r>
              <a:rPr lang="en-US" altLang="zh-CN" sz="2400" b="1"/>
              <a:t>Cn</a:t>
            </a:r>
            <a:r>
              <a:rPr lang="zh-CN" altLang="en-US" sz="2400" b="1"/>
              <a:t>需要</a:t>
            </a:r>
            <a:r>
              <a:rPr lang="en-US" altLang="zh-CN" sz="2400" b="1"/>
              <a:t>2</a:t>
            </a:r>
            <a:r>
              <a:rPr lang="zh-CN" altLang="en-US" sz="2400" b="1"/>
              <a:t>级，</a:t>
            </a:r>
            <a:r>
              <a:rPr lang="en-US" altLang="zh-CN" sz="2400" b="1"/>
              <a:t>Cin</a:t>
            </a:r>
            <a:r>
              <a:rPr lang="zh-CN" altLang="en-US" sz="2400" b="1"/>
              <a:t>、</a:t>
            </a:r>
            <a:r>
              <a:rPr lang="en-US" altLang="zh-CN" sz="2400" b="1"/>
              <a:t>Xi</a:t>
            </a:r>
            <a:r>
              <a:rPr lang="zh-CN" altLang="en-US" sz="2400" b="1"/>
              <a:t>和</a:t>
            </a:r>
            <a:r>
              <a:rPr lang="en-US" altLang="zh-CN" sz="2400" b="1"/>
              <a:t>Yi</a:t>
            </a:r>
            <a:r>
              <a:rPr lang="zh-CN" altLang="en-US" sz="2400" b="1"/>
              <a:t>同时到达。最后结果需要多少级延迟？</a:t>
            </a:r>
            <a:endParaRPr lang="zh-CN" altLang="en-US" b="1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90600" y="2146300"/>
            <a:ext cx="7386638" cy="2611438"/>
            <a:chOff x="606" y="1112"/>
            <a:chExt cx="4653" cy="1645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064" y="1122"/>
              <a:ext cx="610" cy="291"/>
              <a:chOff x="2112" y="940"/>
              <a:chExt cx="610" cy="291"/>
            </a:xfrm>
          </p:grpSpPr>
          <p:sp>
            <p:nvSpPr>
              <p:cNvPr id="362502" name="Rectangle 6"/>
              <p:cNvSpPr>
                <a:spLocks noChangeArrowheads="1"/>
              </p:cNvSpPr>
              <p:nvPr/>
            </p:nvSpPr>
            <p:spPr bwMode="auto">
              <a:xfrm>
                <a:off x="2352" y="940"/>
                <a:ext cx="37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baseline="-30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CN" dirty="0"/>
                  <a:t> </a:t>
                </a:r>
              </a:p>
            </p:txBody>
          </p:sp>
          <p:sp>
            <p:nvSpPr>
              <p:cNvPr id="362503" name="Rectangle 7"/>
              <p:cNvSpPr>
                <a:spLocks noChangeArrowheads="1"/>
              </p:cNvSpPr>
              <p:nvPr/>
            </p:nvSpPr>
            <p:spPr bwMode="auto">
              <a:xfrm>
                <a:off x="2112" y="940"/>
                <a:ext cx="37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baseline="-30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CN" dirty="0"/>
                  <a:t> </a:t>
                </a: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606" y="1112"/>
              <a:ext cx="774" cy="291"/>
              <a:chOff x="654" y="930"/>
              <a:chExt cx="774" cy="291"/>
            </a:xfrm>
          </p:grpSpPr>
          <p:sp>
            <p:nvSpPr>
              <p:cNvPr id="362505" name="Rectangle 9"/>
              <p:cNvSpPr>
                <a:spLocks noChangeArrowheads="1"/>
              </p:cNvSpPr>
              <p:nvPr/>
            </p:nvSpPr>
            <p:spPr bwMode="auto">
              <a:xfrm>
                <a:off x="1058" y="930"/>
                <a:ext cx="37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baseline="-30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dirty="0"/>
                  <a:t> </a:t>
                </a:r>
              </a:p>
            </p:txBody>
          </p:sp>
          <p:sp>
            <p:nvSpPr>
              <p:cNvPr id="362506" name="Rectangle 10"/>
              <p:cNvSpPr>
                <a:spLocks noChangeArrowheads="1"/>
              </p:cNvSpPr>
              <p:nvPr/>
            </p:nvSpPr>
            <p:spPr bwMode="auto">
              <a:xfrm>
                <a:off x="848" y="930"/>
                <a:ext cx="37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baseline="-30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dirty="0"/>
                  <a:t> </a:t>
                </a:r>
              </a:p>
            </p:txBody>
          </p:sp>
          <p:sp>
            <p:nvSpPr>
              <p:cNvPr id="362507" name="Rectangle 11"/>
              <p:cNvSpPr>
                <a:spLocks noChangeArrowheads="1"/>
              </p:cNvSpPr>
              <p:nvPr/>
            </p:nvSpPr>
            <p:spPr bwMode="auto">
              <a:xfrm>
                <a:off x="654" y="950"/>
                <a:ext cx="35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altLang="zh-CN" baseline="-30000">
                    <a:latin typeface="Times New Roman" pitchFamily="18" charset="0"/>
                    <a:cs typeface="Times New Roman" pitchFamily="18" charset="0"/>
                  </a:rPr>
                  <a:t>in</a:t>
                </a:r>
                <a:r>
                  <a:rPr lang="en-US" altLang="zh-CN"/>
                  <a:t> </a:t>
                </a: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4613" y="1122"/>
              <a:ext cx="642" cy="291"/>
              <a:chOff x="4368" y="940"/>
              <a:chExt cx="642" cy="291"/>
            </a:xfrm>
          </p:grpSpPr>
          <p:sp>
            <p:nvSpPr>
              <p:cNvPr id="362509" name="Rectangle 13"/>
              <p:cNvSpPr>
                <a:spLocks noChangeArrowheads="1"/>
              </p:cNvSpPr>
              <p:nvPr/>
            </p:nvSpPr>
            <p:spPr bwMode="auto">
              <a:xfrm>
                <a:off x="4640" y="940"/>
                <a:ext cx="37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baseline="-30000" dirty="0"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US" altLang="zh-CN" dirty="0"/>
                  <a:t> </a:t>
                </a:r>
              </a:p>
            </p:txBody>
          </p:sp>
          <p:sp>
            <p:nvSpPr>
              <p:cNvPr id="362510" name="Rectangle 14"/>
              <p:cNvSpPr>
                <a:spLocks noChangeArrowheads="1"/>
              </p:cNvSpPr>
              <p:nvPr/>
            </p:nvSpPr>
            <p:spPr bwMode="auto">
              <a:xfrm>
                <a:off x="4368" y="940"/>
                <a:ext cx="37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baseline="-30000" dirty="0"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US" altLang="zh-CN" dirty="0"/>
                  <a:t> </a:t>
                </a: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4464" y="1392"/>
              <a:ext cx="795" cy="1365"/>
              <a:chOff x="4219" y="1210"/>
              <a:chExt cx="795" cy="1365"/>
            </a:xfrm>
          </p:grpSpPr>
          <p:sp>
            <p:nvSpPr>
              <p:cNvPr id="362512" name="Rectangle 16"/>
              <p:cNvSpPr>
                <a:spLocks noChangeArrowheads="1"/>
              </p:cNvSpPr>
              <p:nvPr/>
            </p:nvSpPr>
            <p:spPr bwMode="auto">
              <a:xfrm>
                <a:off x="4219" y="1483"/>
                <a:ext cx="681" cy="5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2513" name="Line 17"/>
              <p:cNvSpPr>
                <a:spLocks noChangeShapeType="1"/>
              </p:cNvSpPr>
              <p:nvPr/>
            </p:nvSpPr>
            <p:spPr bwMode="auto">
              <a:xfrm>
                <a:off x="4310" y="1210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2514" name="Line 18"/>
              <p:cNvSpPr>
                <a:spLocks noChangeShapeType="1"/>
              </p:cNvSpPr>
              <p:nvPr/>
            </p:nvSpPr>
            <p:spPr bwMode="auto">
              <a:xfrm>
                <a:off x="4537" y="1210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2515" name="Line 19"/>
              <p:cNvSpPr>
                <a:spLocks noChangeShapeType="1"/>
              </p:cNvSpPr>
              <p:nvPr/>
            </p:nvSpPr>
            <p:spPr bwMode="auto">
              <a:xfrm>
                <a:off x="4764" y="1210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2516" name="Line 20"/>
              <p:cNvSpPr>
                <a:spLocks noChangeShapeType="1"/>
              </p:cNvSpPr>
              <p:nvPr/>
            </p:nvSpPr>
            <p:spPr bwMode="auto">
              <a:xfrm>
                <a:off x="4401" y="2026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2517" name="Line 21"/>
              <p:cNvSpPr>
                <a:spLocks noChangeShapeType="1"/>
              </p:cNvSpPr>
              <p:nvPr/>
            </p:nvSpPr>
            <p:spPr bwMode="auto">
              <a:xfrm>
                <a:off x="4718" y="2027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2518" name="Rectangle 22"/>
              <p:cNvSpPr>
                <a:spLocks noChangeArrowheads="1"/>
              </p:cNvSpPr>
              <p:nvPr/>
            </p:nvSpPr>
            <p:spPr bwMode="auto">
              <a:xfrm>
                <a:off x="4320" y="2284"/>
                <a:ext cx="33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dirty="0">
                    <a:solidFill>
                      <a:srgbClr val="7030A0"/>
                    </a:solidFill>
                    <a:latin typeface="Times New Roman" pitchFamily="18" charset="0"/>
                  </a:rPr>
                  <a:t>F</a:t>
                </a:r>
                <a:r>
                  <a:rPr lang="en-US" altLang="zh-CN" baseline="-30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US" altLang="zh-CN" dirty="0"/>
                  <a:t> </a:t>
                </a:r>
              </a:p>
            </p:txBody>
          </p:sp>
          <p:sp>
            <p:nvSpPr>
              <p:cNvPr id="362519" name="Rectangle 23"/>
              <p:cNvSpPr>
                <a:spLocks noChangeArrowheads="1"/>
              </p:cNvSpPr>
              <p:nvPr/>
            </p:nvSpPr>
            <p:spPr bwMode="auto">
              <a:xfrm>
                <a:off x="4608" y="2304"/>
                <a:ext cx="40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altLang="zh-CN" baseline="-30000">
                    <a:latin typeface="Times New Roman" pitchFamily="18" charset="0"/>
                    <a:cs typeface="Times New Roman" pitchFamily="18" charset="0"/>
                  </a:rPr>
                  <a:t>out</a:t>
                </a:r>
                <a:r>
                  <a:rPr lang="en-US" altLang="zh-CN"/>
                  <a:t> </a:t>
                </a:r>
              </a:p>
            </p:txBody>
          </p:sp>
          <p:sp>
            <p:nvSpPr>
              <p:cNvPr id="362520" name="Text Box 24"/>
              <p:cNvSpPr txBox="1">
                <a:spLocks noChangeArrowheads="1"/>
              </p:cNvSpPr>
              <p:nvPr/>
            </p:nvSpPr>
            <p:spPr bwMode="auto">
              <a:xfrm>
                <a:off x="4264" y="1528"/>
                <a:ext cx="590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/>
                  <a:t>FULL Adder</a:t>
                </a:r>
              </a:p>
            </p:txBody>
          </p:sp>
        </p:grpSp>
        <p:grpSp>
          <p:nvGrpSpPr>
            <p:cNvPr id="7" name="Group 25"/>
            <p:cNvGrpSpPr>
              <a:grpSpLocks/>
            </p:cNvGrpSpPr>
            <p:nvPr/>
          </p:nvGrpSpPr>
          <p:grpSpPr bwMode="auto">
            <a:xfrm>
              <a:off x="3360" y="1112"/>
              <a:ext cx="610" cy="291"/>
              <a:chOff x="3264" y="930"/>
              <a:chExt cx="610" cy="291"/>
            </a:xfrm>
          </p:grpSpPr>
          <p:sp>
            <p:nvSpPr>
              <p:cNvPr id="362522" name="Rectangle 26"/>
              <p:cNvSpPr>
                <a:spLocks noChangeArrowheads="1"/>
              </p:cNvSpPr>
              <p:nvPr/>
            </p:nvSpPr>
            <p:spPr bwMode="auto">
              <a:xfrm>
                <a:off x="3504" y="930"/>
                <a:ext cx="37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baseline="-300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altLang="zh-CN" dirty="0"/>
                  <a:t> </a:t>
                </a:r>
              </a:p>
            </p:txBody>
          </p:sp>
          <p:sp>
            <p:nvSpPr>
              <p:cNvPr id="362523" name="Rectangle 27"/>
              <p:cNvSpPr>
                <a:spLocks noChangeArrowheads="1"/>
              </p:cNvSpPr>
              <p:nvPr/>
            </p:nvSpPr>
            <p:spPr bwMode="auto">
              <a:xfrm>
                <a:off x="3264" y="930"/>
                <a:ext cx="37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baseline="-300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altLang="zh-CN" dirty="0"/>
                  <a:t> </a:t>
                </a:r>
              </a:p>
            </p:txBody>
          </p:sp>
        </p:grpSp>
        <p:grpSp>
          <p:nvGrpSpPr>
            <p:cNvPr id="8" name="Group 28"/>
            <p:cNvGrpSpPr>
              <a:grpSpLocks/>
            </p:cNvGrpSpPr>
            <p:nvPr/>
          </p:nvGrpSpPr>
          <p:grpSpPr bwMode="auto">
            <a:xfrm>
              <a:off x="624" y="1382"/>
              <a:ext cx="790" cy="1360"/>
              <a:chOff x="672" y="1200"/>
              <a:chExt cx="790" cy="1360"/>
            </a:xfrm>
          </p:grpSpPr>
          <p:sp>
            <p:nvSpPr>
              <p:cNvPr id="362525" name="Rectangle 29"/>
              <p:cNvSpPr>
                <a:spLocks noChangeArrowheads="1"/>
              </p:cNvSpPr>
              <p:nvPr/>
            </p:nvSpPr>
            <p:spPr bwMode="auto">
              <a:xfrm>
                <a:off x="672" y="1473"/>
                <a:ext cx="681" cy="5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2526" name="Line 30"/>
              <p:cNvSpPr>
                <a:spLocks noChangeShapeType="1"/>
              </p:cNvSpPr>
              <p:nvPr/>
            </p:nvSpPr>
            <p:spPr bwMode="auto">
              <a:xfrm>
                <a:off x="763" y="1200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2527" name="Line 31"/>
              <p:cNvSpPr>
                <a:spLocks noChangeShapeType="1"/>
              </p:cNvSpPr>
              <p:nvPr/>
            </p:nvSpPr>
            <p:spPr bwMode="auto">
              <a:xfrm>
                <a:off x="990" y="1200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2528" name="Line 32"/>
              <p:cNvSpPr>
                <a:spLocks noChangeShapeType="1"/>
              </p:cNvSpPr>
              <p:nvPr/>
            </p:nvSpPr>
            <p:spPr bwMode="auto">
              <a:xfrm>
                <a:off x="1217" y="1200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2529" name="Line 33"/>
              <p:cNvSpPr>
                <a:spLocks noChangeShapeType="1"/>
              </p:cNvSpPr>
              <p:nvPr/>
            </p:nvSpPr>
            <p:spPr bwMode="auto">
              <a:xfrm>
                <a:off x="856" y="2017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2530" name="Rectangle 34"/>
              <p:cNvSpPr>
                <a:spLocks noChangeArrowheads="1"/>
              </p:cNvSpPr>
              <p:nvPr/>
            </p:nvSpPr>
            <p:spPr bwMode="auto">
              <a:xfrm>
                <a:off x="720" y="2269"/>
                <a:ext cx="33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dirty="0">
                    <a:solidFill>
                      <a:srgbClr val="7030A0"/>
                    </a:solidFill>
                    <a:latin typeface="Times New Roman" pitchFamily="18" charset="0"/>
                  </a:rPr>
                  <a:t>F</a:t>
                </a:r>
                <a:r>
                  <a:rPr lang="en-US" altLang="zh-CN" baseline="-30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dirty="0"/>
                  <a:t> </a:t>
                </a:r>
              </a:p>
            </p:txBody>
          </p:sp>
          <p:sp>
            <p:nvSpPr>
              <p:cNvPr id="362531" name="Text Box 35"/>
              <p:cNvSpPr txBox="1">
                <a:spLocks noChangeArrowheads="1"/>
              </p:cNvSpPr>
              <p:nvPr/>
            </p:nvSpPr>
            <p:spPr bwMode="auto">
              <a:xfrm>
                <a:off x="717" y="1518"/>
                <a:ext cx="590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dirty="0"/>
                  <a:t>FULL Adder</a:t>
                </a:r>
              </a:p>
            </p:txBody>
          </p:sp>
          <p:sp>
            <p:nvSpPr>
              <p:cNvPr id="362532" name="Line 36"/>
              <p:cNvSpPr>
                <a:spLocks noChangeShapeType="1"/>
              </p:cNvSpPr>
              <p:nvPr/>
            </p:nvSpPr>
            <p:spPr bwMode="auto">
              <a:xfrm>
                <a:off x="1166" y="2016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2533" name="Rectangle 37"/>
              <p:cNvSpPr>
                <a:spLocks noChangeArrowheads="1"/>
              </p:cNvSpPr>
              <p:nvPr/>
            </p:nvSpPr>
            <p:spPr bwMode="auto">
              <a:xfrm>
                <a:off x="1056" y="2293"/>
                <a:ext cx="40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altLang="zh-CN" baseline="-30000">
                    <a:latin typeface="Times New Roman" pitchFamily="18" charset="0"/>
                    <a:cs typeface="Times New Roman" pitchFamily="18" charset="0"/>
                  </a:rPr>
                  <a:t>out</a:t>
                </a:r>
                <a:r>
                  <a:rPr lang="en-US" altLang="zh-CN"/>
                  <a:t> </a:t>
                </a:r>
              </a:p>
            </p:txBody>
          </p:sp>
        </p:grpSp>
        <p:grpSp>
          <p:nvGrpSpPr>
            <p:cNvPr id="9" name="Group 38"/>
            <p:cNvGrpSpPr>
              <a:grpSpLocks/>
            </p:cNvGrpSpPr>
            <p:nvPr/>
          </p:nvGrpSpPr>
          <p:grpSpPr bwMode="auto">
            <a:xfrm>
              <a:off x="1872" y="1392"/>
              <a:ext cx="808" cy="1360"/>
              <a:chOff x="1998" y="1210"/>
              <a:chExt cx="808" cy="1360"/>
            </a:xfrm>
          </p:grpSpPr>
          <p:sp>
            <p:nvSpPr>
              <p:cNvPr id="362535" name="Rectangle 39"/>
              <p:cNvSpPr>
                <a:spLocks noChangeArrowheads="1"/>
              </p:cNvSpPr>
              <p:nvPr/>
            </p:nvSpPr>
            <p:spPr bwMode="auto">
              <a:xfrm>
                <a:off x="1998" y="1483"/>
                <a:ext cx="681" cy="5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2536" name="Line 40"/>
              <p:cNvSpPr>
                <a:spLocks noChangeShapeType="1"/>
              </p:cNvSpPr>
              <p:nvPr/>
            </p:nvSpPr>
            <p:spPr bwMode="auto">
              <a:xfrm>
                <a:off x="2089" y="1210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2537" name="Line 41"/>
              <p:cNvSpPr>
                <a:spLocks noChangeShapeType="1"/>
              </p:cNvSpPr>
              <p:nvPr/>
            </p:nvSpPr>
            <p:spPr bwMode="auto">
              <a:xfrm>
                <a:off x="2316" y="1210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2538" name="Line 42"/>
              <p:cNvSpPr>
                <a:spLocks noChangeShapeType="1"/>
              </p:cNvSpPr>
              <p:nvPr/>
            </p:nvSpPr>
            <p:spPr bwMode="auto">
              <a:xfrm>
                <a:off x="2543" y="1210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2539" name="Line 43"/>
              <p:cNvSpPr>
                <a:spLocks noChangeShapeType="1"/>
              </p:cNvSpPr>
              <p:nvPr/>
            </p:nvSpPr>
            <p:spPr bwMode="auto">
              <a:xfrm>
                <a:off x="2155" y="2027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2540" name="Rectangle 44"/>
              <p:cNvSpPr>
                <a:spLocks noChangeArrowheads="1"/>
              </p:cNvSpPr>
              <p:nvPr/>
            </p:nvSpPr>
            <p:spPr bwMode="auto">
              <a:xfrm>
                <a:off x="2064" y="2279"/>
                <a:ext cx="33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dirty="0">
                    <a:solidFill>
                      <a:srgbClr val="7030A0"/>
                    </a:solidFill>
                    <a:latin typeface="Times New Roman" pitchFamily="18" charset="0"/>
                  </a:rPr>
                  <a:t>F</a:t>
                </a:r>
                <a:r>
                  <a:rPr lang="en-US" altLang="zh-CN" baseline="-30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CN" dirty="0"/>
                  <a:t> </a:t>
                </a:r>
              </a:p>
            </p:txBody>
          </p:sp>
          <p:sp>
            <p:nvSpPr>
              <p:cNvPr id="362541" name="Text Box 45"/>
              <p:cNvSpPr txBox="1">
                <a:spLocks noChangeArrowheads="1"/>
              </p:cNvSpPr>
              <p:nvPr/>
            </p:nvSpPr>
            <p:spPr bwMode="auto">
              <a:xfrm>
                <a:off x="2044" y="1528"/>
                <a:ext cx="590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dirty="0"/>
                  <a:t>FULL Adder</a:t>
                </a:r>
              </a:p>
            </p:txBody>
          </p:sp>
          <p:sp>
            <p:nvSpPr>
              <p:cNvPr id="362542" name="Line 46"/>
              <p:cNvSpPr>
                <a:spLocks noChangeShapeType="1"/>
              </p:cNvSpPr>
              <p:nvPr/>
            </p:nvSpPr>
            <p:spPr bwMode="auto">
              <a:xfrm>
                <a:off x="2510" y="2016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2543" name="Rectangle 47"/>
              <p:cNvSpPr>
                <a:spLocks noChangeArrowheads="1"/>
              </p:cNvSpPr>
              <p:nvPr/>
            </p:nvSpPr>
            <p:spPr bwMode="auto">
              <a:xfrm>
                <a:off x="2400" y="2293"/>
                <a:ext cx="40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altLang="zh-CN" baseline="-30000">
                    <a:latin typeface="Times New Roman" pitchFamily="18" charset="0"/>
                    <a:cs typeface="Times New Roman" pitchFamily="18" charset="0"/>
                  </a:rPr>
                  <a:t>out</a:t>
                </a:r>
                <a:r>
                  <a:rPr lang="en-US" altLang="zh-CN"/>
                  <a:t> </a:t>
                </a:r>
              </a:p>
            </p:txBody>
          </p:sp>
        </p:grpSp>
        <p:grpSp>
          <p:nvGrpSpPr>
            <p:cNvPr id="10" name="Group 48"/>
            <p:cNvGrpSpPr>
              <a:grpSpLocks/>
            </p:cNvGrpSpPr>
            <p:nvPr/>
          </p:nvGrpSpPr>
          <p:grpSpPr bwMode="auto">
            <a:xfrm>
              <a:off x="3183" y="1392"/>
              <a:ext cx="801" cy="1360"/>
              <a:chOff x="3087" y="1210"/>
              <a:chExt cx="801" cy="1360"/>
            </a:xfrm>
          </p:grpSpPr>
          <p:sp>
            <p:nvSpPr>
              <p:cNvPr id="362545" name="Rectangle 49"/>
              <p:cNvSpPr>
                <a:spLocks noChangeArrowheads="1"/>
              </p:cNvSpPr>
              <p:nvPr/>
            </p:nvSpPr>
            <p:spPr bwMode="auto">
              <a:xfrm>
                <a:off x="3168" y="2279"/>
                <a:ext cx="33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dirty="0">
                    <a:solidFill>
                      <a:srgbClr val="7030A0"/>
                    </a:solidFill>
                    <a:latin typeface="Times New Roman" pitchFamily="18" charset="0"/>
                  </a:rPr>
                  <a:t>F</a:t>
                </a:r>
                <a:r>
                  <a:rPr lang="en-US" altLang="zh-CN" baseline="-30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altLang="zh-CN" dirty="0">
                    <a:solidFill>
                      <a:srgbClr val="FFFF00"/>
                    </a:solidFill>
                  </a:rPr>
                  <a:t> </a:t>
                </a:r>
              </a:p>
            </p:txBody>
          </p:sp>
          <p:sp>
            <p:nvSpPr>
              <p:cNvPr id="362546" name="Rectangle 50"/>
              <p:cNvSpPr>
                <a:spLocks noChangeArrowheads="1"/>
              </p:cNvSpPr>
              <p:nvPr/>
            </p:nvSpPr>
            <p:spPr bwMode="auto">
              <a:xfrm>
                <a:off x="3087" y="1483"/>
                <a:ext cx="681" cy="5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2547" name="Line 51"/>
              <p:cNvSpPr>
                <a:spLocks noChangeShapeType="1"/>
              </p:cNvSpPr>
              <p:nvPr/>
            </p:nvSpPr>
            <p:spPr bwMode="auto">
              <a:xfrm>
                <a:off x="3178" y="1210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2548" name="Line 52"/>
              <p:cNvSpPr>
                <a:spLocks noChangeShapeType="1"/>
              </p:cNvSpPr>
              <p:nvPr/>
            </p:nvSpPr>
            <p:spPr bwMode="auto">
              <a:xfrm>
                <a:off x="3405" y="1210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2549" name="Line 53"/>
              <p:cNvSpPr>
                <a:spLocks noChangeShapeType="1"/>
              </p:cNvSpPr>
              <p:nvPr/>
            </p:nvSpPr>
            <p:spPr bwMode="auto">
              <a:xfrm>
                <a:off x="3632" y="1210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2550" name="Line 54"/>
              <p:cNvSpPr>
                <a:spLocks noChangeShapeType="1"/>
              </p:cNvSpPr>
              <p:nvPr/>
            </p:nvSpPr>
            <p:spPr bwMode="auto">
              <a:xfrm>
                <a:off x="3304" y="2027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2551" name="Text Box 55"/>
              <p:cNvSpPr txBox="1">
                <a:spLocks noChangeArrowheads="1"/>
              </p:cNvSpPr>
              <p:nvPr/>
            </p:nvSpPr>
            <p:spPr bwMode="auto">
              <a:xfrm>
                <a:off x="3177" y="1528"/>
                <a:ext cx="590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dirty="0"/>
                  <a:t>FULL Adder</a:t>
                </a:r>
              </a:p>
            </p:txBody>
          </p:sp>
          <p:sp>
            <p:nvSpPr>
              <p:cNvPr id="362552" name="Line 56"/>
              <p:cNvSpPr>
                <a:spLocks noChangeShapeType="1"/>
              </p:cNvSpPr>
              <p:nvPr/>
            </p:nvSpPr>
            <p:spPr bwMode="auto">
              <a:xfrm>
                <a:off x="3592" y="2016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2553" name="Rectangle 57"/>
              <p:cNvSpPr>
                <a:spLocks noChangeArrowheads="1"/>
              </p:cNvSpPr>
              <p:nvPr/>
            </p:nvSpPr>
            <p:spPr bwMode="auto">
              <a:xfrm>
                <a:off x="3482" y="2293"/>
                <a:ext cx="40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altLang="zh-CN" baseline="-30000">
                    <a:latin typeface="Times New Roman" pitchFamily="18" charset="0"/>
                    <a:cs typeface="Times New Roman" pitchFamily="18" charset="0"/>
                  </a:rPr>
                  <a:t>out</a:t>
                </a:r>
                <a:r>
                  <a:rPr lang="en-US" altLang="zh-CN"/>
                  <a:t> </a:t>
                </a:r>
              </a:p>
            </p:txBody>
          </p:sp>
        </p:grpSp>
        <p:grpSp>
          <p:nvGrpSpPr>
            <p:cNvPr id="11" name="Group 58"/>
            <p:cNvGrpSpPr>
              <a:grpSpLocks/>
            </p:cNvGrpSpPr>
            <p:nvPr/>
          </p:nvGrpSpPr>
          <p:grpSpPr bwMode="auto">
            <a:xfrm>
              <a:off x="1104" y="1382"/>
              <a:ext cx="864" cy="1056"/>
              <a:chOff x="1152" y="1200"/>
              <a:chExt cx="864" cy="1056"/>
            </a:xfrm>
          </p:grpSpPr>
          <p:sp>
            <p:nvSpPr>
              <p:cNvPr id="362555" name="Line 59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2556" name="Line 60"/>
              <p:cNvSpPr>
                <a:spLocks noChangeShapeType="1"/>
              </p:cNvSpPr>
              <p:nvPr/>
            </p:nvSpPr>
            <p:spPr bwMode="auto">
              <a:xfrm flipV="1">
                <a:off x="1632" y="1200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2557" name="Line 61"/>
              <p:cNvSpPr>
                <a:spLocks noChangeShapeType="1"/>
              </p:cNvSpPr>
              <p:nvPr/>
            </p:nvSpPr>
            <p:spPr bwMode="auto">
              <a:xfrm>
                <a:off x="1632" y="120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" name="Group 62"/>
            <p:cNvGrpSpPr>
              <a:grpSpLocks/>
            </p:cNvGrpSpPr>
            <p:nvPr/>
          </p:nvGrpSpPr>
          <p:grpSpPr bwMode="auto">
            <a:xfrm>
              <a:off x="2400" y="1392"/>
              <a:ext cx="864" cy="1056"/>
              <a:chOff x="1152" y="1200"/>
              <a:chExt cx="864" cy="1056"/>
            </a:xfrm>
          </p:grpSpPr>
          <p:sp>
            <p:nvSpPr>
              <p:cNvPr id="362559" name="Line 63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2560" name="Line 64"/>
              <p:cNvSpPr>
                <a:spLocks noChangeShapeType="1"/>
              </p:cNvSpPr>
              <p:nvPr/>
            </p:nvSpPr>
            <p:spPr bwMode="auto">
              <a:xfrm flipV="1">
                <a:off x="1632" y="1200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2561" name="Line 65"/>
              <p:cNvSpPr>
                <a:spLocks noChangeShapeType="1"/>
              </p:cNvSpPr>
              <p:nvPr/>
            </p:nvSpPr>
            <p:spPr bwMode="auto">
              <a:xfrm>
                <a:off x="1632" y="120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66"/>
            <p:cNvGrpSpPr>
              <a:grpSpLocks/>
            </p:cNvGrpSpPr>
            <p:nvPr/>
          </p:nvGrpSpPr>
          <p:grpSpPr bwMode="auto">
            <a:xfrm>
              <a:off x="3696" y="1382"/>
              <a:ext cx="864" cy="1056"/>
              <a:chOff x="1152" y="1200"/>
              <a:chExt cx="864" cy="1056"/>
            </a:xfrm>
          </p:grpSpPr>
          <p:sp>
            <p:nvSpPr>
              <p:cNvPr id="362563" name="Line 6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2564" name="Line 68"/>
              <p:cNvSpPr>
                <a:spLocks noChangeShapeType="1"/>
              </p:cNvSpPr>
              <p:nvPr/>
            </p:nvSpPr>
            <p:spPr bwMode="auto">
              <a:xfrm flipV="1">
                <a:off x="1632" y="1200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2565" name="Line 69"/>
              <p:cNvSpPr>
                <a:spLocks noChangeShapeType="1"/>
              </p:cNvSpPr>
              <p:nvPr/>
            </p:nvSpPr>
            <p:spPr bwMode="auto">
              <a:xfrm>
                <a:off x="1632" y="120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62566" name="Rectangle 70"/>
          <p:cNvSpPr>
            <a:spLocks noChangeArrowheads="1"/>
          </p:cNvSpPr>
          <p:nvPr/>
        </p:nvSpPr>
        <p:spPr bwMode="auto">
          <a:xfrm>
            <a:off x="762000" y="5734050"/>
            <a:ext cx="7460697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l"/>
            </a:pP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F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需要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级，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需要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级，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F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需要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级，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需要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级，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   F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需要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7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级，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需要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级，</a:t>
            </a:r>
            <a:r>
              <a:rPr lang="en-US" altLang="zh-CN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F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需要</a:t>
            </a:r>
            <a:r>
              <a:rPr lang="en-US" altLang="zh-CN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9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级，</a:t>
            </a:r>
            <a:r>
              <a:rPr lang="en-US" altLang="zh-CN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需要</a:t>
            </a:r>
            <a:r>
              <a:rPr lang="en-US" altLang="zh-CN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级。</a:t>
            </a:r>
          </a:p>
        </p:txBody>
      </p:sp>
    </p:spTree>
    <p:extLst>
      <p:ext uri="{BB962C8B-B14F-4D97-AF65-F5344CB8AC3E}">
        <p14:creationId xmlns:p14="http://schemas.microsoft.com/office/powerpoint/2010/main" val="339778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2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2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6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  </a:t>
            </a:r>
            <a:r>
              <a:rPr lang="zh-CN" altLang="en-US" sz="3600"/>
              <a:t>常用的中规模组合逻辑电路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1E3D3-744B-40C4-8A2B-E00EF81B0C1F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3440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066800" y="1981200"/>
            <a:ext cx="7753350" cy="44005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b="1" dirty="0"/>
              <a:t>3.3.1 </a:t>
            </a:r>
            <a:r>
              <a:rPr lang="zh-CN" altLang="en-US" b="1" dirty="0"/>
              <a:t>译码器</a:t>
            </a:r>
          </a:p>
          <a:p>
            <a:pPr>
              <a:buNone/>
            </a:pPr>
            <a:r>
              <a:rPr lang="en-US" altLang="zh-CN" dirty="0"/>
              <a:t>3.3.2 </a:t>
            </a:r>
            <a:r>
              <a:rPr lang="zh-CN" altLang="en-US" dirty="0"/>
              <a:t>数据选择器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/>
              <a:t>3.3.3 </a:t>
            </a:r>
            <a:r>
              <a:rPr lang="zh-CN" altLang="en-US" b="1" dirty="0"/>
              <a:t>编码器</a:t>
            </a:r>
          </a:p>
          <a:p>
            <a:pPr>
              <a:buNone/>
            </a:pPr>
            <a:r>
              <a:rPr lang="en-US" altLang="zh-CN" b="1" dirty="0"/>
              <a:t>3.3.4 </a:t>
            </a:r>
            <a:r>
              <a:rPr lang="zh-CN" altLang="en-US" b="1" dirty="0"/>
              <a:t>数据比较器</a:t>
            </a:r>
            <a:endParaRPr lang="en-US" altLang="zh-CN" b="1" dirty="0"/>
          </a:p>
          <a:p>
            <a:pPr>
              <a:buNone/>
            </a:pPr>
            <a:r>
              <a:rPr lang="en-US" altLang="zh-CN" dirty="0"/>
              <a:t>3.3.5 </a:t>
            </a:r>
            <a:r>
              <a:rPr lang="zh-CN" altLang="en-US" dirty="0"/>
              <a:t>奇偶校验器</a:t>
            </a:r>
            <a:endParaRPr lang="en-US" altLang="zh-CN" dirty="0"/>
          </a:p>
          <a:p>
            <a:pPr>
              <a:buNone/>
            </a:pPr>
            <a:r>
              <a:rPr lang="en-US" altLang="zh-CN" b="1" dirty="0"/>
              <a:t>3</a:t>
            </a:r>
            <a:r>
              <a:rPr lang="en-US" altLang="zh-CN" dirty="0"/>
              <a:t>.3.6 </a:t>
            </a:r>
            <a:r>
              <a:rPr lang="zh-CN" altLang="en-US" dirty="0"/>
              <a:t>可编程逻辑器件</a:t>
            </a:r>
            <a:endParaRPr lang="zh-CN" altLang="en-US" b="1" dirty="0"/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solidFill>
                  <a:srgbClr val="7030A0"/>
                </a:solidFill>
              </a:rPr>
              <a:t>3.3.7 </a:t>
            </a:r>
            <a:r>
              <a:rPr lang="zh-CN" altLang="en-US" b="1" dirty="0">
                <a:solidFill>
                  <a:srgbClr val="7030A0"/>
                </a:solidFill>
              </a:rPr>
              <a:t>运算器（算数逻辑单元 </a:t>
            </a:r>
            <a:r>
              <a:rPr lang="en-US" altLang="zh-CN" b="1" dirty="0">
                <a:solidFill>
                  <a:srgbClr val="7030A0"/>
                </a:solidFill>
              </a:rPr>
              <a:t>ALU</a:t>
            </a:r>
            <a:r>
              <a:rPr lang="zh-CN" altLang="en-US" b="1" dirty="0">
                <a:solidFill>
                  <a:srgbClr val="7030A0"/>
                </a:solidFill>
              </a:rPr>
              <a:t>）</a:t>
            </a:r>
          </a:p>
        </p:txBody>
      </p:sp>
      <p:sp>
        <p:nvSpPr>
          <p:cNvPr id="344068" name="Rectangle 4"/>
          <p:cNvSpPr>
            <a:spLocks noChangeArrowheads="1"/>
          </p:cNvSpPr>
          <p:nvPr/>
        </p:nvSpPr>
        <p:spPr bwMode="auto">
          <a:xfrm>
            <a:off x="395536" y="5661248"/>
            <a:ext cx="7588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7030A0"/>
                </a:solidFill>
                <a:latin typeface="Times New Roman" pitchFamily="18" charset="0"/>
                <a:sym typeface="Wingdings 3" pitchFamily="18" charset="2"/>
              </a:rPr>
              <a:t></a:t>
            </a:r>
            <a:endParaRPr lang="en-US" altLang="zh-CN" sz="3600" b="1" dirty="0">
              <a:solidFill>
                <a:srgbClr val="7030A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89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4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4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7" grpId="0" autoUpdateAnimBg="0"/>
      <p:bldP spid="34406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171400"/>
            <a:ext cx="7772400" cy="1143000"/>
          </a:xfrm>
        </p:spPr>
        <p:txBody>
          <a:bodyPr/>
          <a:lstStyle/>
          <a:p>
            <a:r>
              <a:rPr lang="en-US" altLang="zh-CN" sz="3600" dirty="0"/>
              <a:t>3.3.7   </a:t>
            </a:r>
            <a:r>
              <a:rPr lang="zh-CN" altLang="en-US" sz="3600" dirty="0"/>
              <a:t>运算器</a:t>
            </a:r>
            <a:endParaRPr lang="en-US" altLang="zh-CN" sz="3600" dirty="0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27415-6800-490B-A5D8-C52007053D19}" type="slidenum">
              <a:rPr lang="en-US" altLang="zh-CN"/>
              <a:pPr/>
              <a:t>20</a:t>
            </a:fld>
            <a:endParaRPr lang="en-US" altLang="zh-CN"/>
          </a:p>
        </p:txBody>
      </p:sp>
      <p:graphicFrame>
        <p:nvGraphicFramePr>
          <p:cNvPr id="359427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112838" y="1447800"/>
          <a:ext cx="3352800" cy="457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5123265" imgH="6984490" progId="">
                  <p:embed/>
                </p:oleObj>
              </mc:Choice>
              <mc:Fallback>
                <p:oleObj name="Image" r:id="rId2" imgW="5123265" imgH="6984490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838" y="1447800"/>
                        <a:ext cx="3352800" cy="457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2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141913" y="1447800"/>
          <a:ext cx="3333750" cy="457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4" imgW="5309388" imgH="7278367" progId="">
                  <p:embed/>
                </p:oleObj>
              </mc:Choice>
              <mc:Fallback>
                <p:oleObj name="Image" r:id="rId4" imgW="5309388" imgH="7278367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913" y="1447800"/>
                        <a:ext cx="3333750" cy="457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429" name="Rectangle 5"/>
          <p:cNvSpPr>
            <a:spLocks noChangeArrowheads="1"/>
          </p:cNvSpPr>
          <p:nvPr/>
        </p:nvSpPr>
        <p:spPr bwMode="auto">
          <a:xfrm>
            <a:off x="838200" y="5943600"/>
            <a:ext cx="362150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 err="1">
                <a:latin typeface="华文新魏" pitchFamily="2" charset="-122"/>
                <a:ea typeface="华文新魏" pitchFamily="2" charset="-122"/>
              </a:rPr>
              <a:t>Cn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的形成需要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二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级门延迟</a:t>
            </a:r>
          </a:p>
          <a:p>
            <a:r>
              <a:rPr lang="en-US" altLang="zh-CN" sz="2400" dirty="0" err="1">
                <a:latin typeface="华文新魏" pitchFamily="2" charset="-122"/>
                <a:ea typeface="华文新魏" pitchFamily="2" charset="-122"/>
              </a:rPr>
              <a:t>Fn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的形成需要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三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级门延迟</a:t>
            </a:r>
          </a:p>
        </p:txBody>
      </p:sp>
      <p:sp>
        <p:nvSpPr>
          <p:cNvPr id="359430" name="Rectangle 6"/>
          <p:cNvSpPr>
            <a:spLocks noChangeArrowheads="1"/>
          </p:cNvSpPr>
          <p:nvPr/>
        </p:nvSpPr>
        <p:spPr bwMode="auto">
          <a:xfrm>
            <a:off x="5105400" y="5943600"/>
            <a:ext cx="362310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 err="1">
                <a:latin typeface="华文新魏" pitchFamily="2" charset="-122"/>
                <a:ea typeface="华文新魏" pitchFamily="2" charset="-122"/>
              </a:rPr>
              <a:t>Cn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的形成需要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二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级门延迟</a:t>
            </a:r>
          </a:p>
          <a:p>
            <a:r>
              <a:rPr lang="en-US" altLang="zh-CN" sz="2400" dirty="0" err="1">
                <a:latin typeface="华文新魏" pitchFamily="2" charset="-122"/>
                <a:ea typeface="华文新魏" pitchFamily="2" charset="-122"/>
              </a:rPr>
              <a:t>Fn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的形成需要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三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级门延迟</a:t>
            </a:r>
          </a:p>
        </p:txBody>
      </p:sp>
      <p:sp>
        <p:nvSpPr>
          <p:cNvPr id="359431" name="Rectangle 7"/>
          <p:cNvSpPr>
            <a:spLocks noChangeArrowheads="1"/>
          </p:cNvSpPr>
          <p:nvPr/>
        </p:nvSpPr>
        <p:spPr bwMode="auto">
          <a:xfrm>
            <a:off x="685800" y="1001762"/>
            <a:ext cx="7924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FFFF00"/>
              </a:buClr>
            </a:pP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四种形式的全加器（</a:t>
            </a: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）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4050" y="4725144"/>
            <a:ext cx="70164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(c)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76056" y="4725144"/>
            <a:ext cx="70164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(d)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483768" y="3309432"/>
            <a:ext cx="3888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(c)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(d)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交叉串联更快！</a:t>
            </a:r>
          </a:p>
        </p:txBody>
      </p:sp>
    </p:spTree>
    <p:extLst>
      <p:ext uri="{BB962C8B-B14F-4D97-AF65-F5344CB8AC3E}">
        <p14:creationId xmlns:p14="http://schemas.microsoft.com/office/powerpoint/2010/main" val="15025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78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36912"/>
            <a:ext cx="8928992" cy="3157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集成</a:t>
            </a:r>
            <a:r>
              <a:rPr lang="en-US" altLang="zh-CN" dirty="0"/>
              <a:t>4</a:t>
            </a:r>
            <a:r>
              <a:rPr lang="zh-CN" altLang="en-US" dirty="0"/>
              <a:t>位串行进位加法器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D0AB-BF6E-4BE0-85BF-D4430B89A161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683568" y="1661899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(c)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(d)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两种一位加法器交叉串联，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C4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F4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经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级门延迟生成，不仅提高了速度，还节省了门的数量！</a:t>
            </a:r>
          </a:p>
        </p:txBody>
      </p:sp>
      <p:sp>
        <p:nvSpPr>
          <p:cNvPr id="6" name="Rectangle 70"/>
          <p:cNvSpPr>
            <a:spLocks noChangeArrowheads="1"/>
          </p:cNvSpPr>
          <p:nvPr/>
        </p:nvSpPr>
        <p:spPr bwMode="auto">
          <a:xfrm>
            <a:off x="762000" y="5734050"/>
            <a:ext cx="7460697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l"/>
            </a:pP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F</a:t>
            </a:r>
            <a:r>
              <a:rPr lang="en-US" altLang="zh-CN" sz="2000" b="1" baseline="-25000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需要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级，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2000" b="1" baseline="-25000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需要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级，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F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需要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级，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需要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级，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   F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需要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级，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需要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级，</a:t>
            </a:r>
            <a:r>
              <a:rPr lang="en-US" altLang="zh-CN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F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需要</a:t>
            </a:r>
            <a:r>
              <a:rPr lang="en-US" altLang="zh-CN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级，</a:t>
            </a:r>
            <a:r>
              <a:rPr lang="en-US" altLang="zh-CN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需要</a:t>
            </a:r>
            <a:r>
              <a:rPr lang="en-US" altLang="zh-CN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级。</a:t>
            </a:r>
          </a:p>
        </p:txBody>
      </p:sp>
      <p:sp>
        <p:nvSpPr>
          <p:cNvPr id="7" name="等腰三角形 6"/>
          <p:cNvSpPr/>
          <p:nvPr/>
        </p:nvSpPr>
        <p:spPr>
          <a:xfrm>
            <a:off x="762000" y="4725144"/>
            <a:ext cx="530352" cy="694929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2" name="等腰三角形 11"/>
          <p:cNvSpPr/>
          <p:nvPr/>
        </p:nvSpPr>
        <p:spPr>
          <a:xfrm>
            <a:off x="2843808" y="4706738"/>
            <a:ext cx="530352" cy="694929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" name="等腰三角形 12"/>
          <p:cNvSpPr/>
          <p:nvPr/>
        </p:nvSpPr>
        <p:spPr>
          <a:xfrm>
            <a:off x="5076056" y="4653135"/>
            <a:ext cx="530352" cy="694929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" name="等腰三角形 13"/>
          <p:cNvSpPr/>
          <p:nvPr/>
        </p:nvSpPr>
        <p:spPr>
          <a:xfrm>
            <a:off x="7308304" y="4653136"/>
            <a:ext cx="530352" cy="694929"/>
          </a:xfrm>
          <a:prstGeom prst="triangl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7236296" y="2852936"/>
            <a:ext cx="72008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(c)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5076056" y="2852936"/>
            <a:ext cx="72008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(d)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2883002" y="2924944"/>
            <a:ext cx="72008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(c)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722762" y="2924944"/>
            <a:ext cx="720080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(d)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46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nimBg="1"/>
      <p:bldP spid="12" grpId="0" animBg="1"/>
      <p:bldP spid="13" grpId="0" animBg="1"/>
      <p:bldP spid="14" grpId="0" animBg="1"/>
      <p:bldP spid="11" grpId="0" animBg="1"/>
      <p:bldP spid="16" grpId="0" animBg="1"/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-27384"/>
            <a:ext cx="7772400" cy="1143000"/>
          </a:xfrm>
        </p:spPr>
        <p:txBody>
          <a:bodyPr/>
          <a:lstStyle/>
          <a:p>
            <a:r>
              <a:rPr lang="en-US" altLang="zh-CN" sz="3600" dirty="0"/>
              <a:t>3.3.7   </a:t>
            </a:r>
            <a:r>
              <a:rPr lang="zh-CN" altLang="en-US" sz="3600" dirty="0"/>
              <a:t>运算器</a:t>
            </a:r>
            <a:r>
              <a:rPr lang="en-US" altLang="zh-CN" sz="3600" dirty="0"/>
              <a:t>(18)</a:t>
            </a:r>
          </a:p>
        </p:txBody>
      </p:sp>
      <p:sp>
        <p:nvSpPr>
          <p:cNvPr id="7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16CC2-E46B-41E5-A5E6-349A184366A5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635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145778"/>
            <a:ext cx="7772400" cy="4572000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四位串行进位加法器</a:t>
            </a:r>
          </a:p>
          <a:p>
            <a:pPr lvl="1"/>
            <a:r>
              <a:rPr lang="zh-CN" altLang="en-US" sz="2800" b="1" dirty="0"/>
              <a:t>问题：由于前一个加法完成</a:t>
            </a:r>
            <a:r>
              <a:rPr lang="zh-CN" altLang="en-US" sz="2800" b="1" dirty="0">
                <a:solidFill>
                  <a:srgbClr val="FF0000"/>
                </a:solidFill>
              </a:rPr>
              <a:t>并提供进位后</a:t>
            </a:r>
            <a:r>
              <a:rPr lang="zh-CN" altLang="en-US" sz="2800" b="1" dirty="0"/>
              <a:t>，下一个加法器才能开始运算。延迟长，速度慢。</a:t>
            </a:r>
          </a:p>
          <a:p>
            <a:pPr lvl="1"/>
            <a:r>
              <a:rPr lang="zh-CN" altLang="en-US" sz="2800" b="1" dirty="0"/>
              <a:t>位数越多，加法完成的时间越长。</a:t>
            </a:r>
          </a:p>
          <a:p>
            <a:pPr lvl="1"/>
            <a:r>
              <a:rPr lang="zh-CN" altLang="en-US" sz="2800" b="1" dirty="0"/>
              <a:t>是否可以用专用的进位电路提高速度？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71551" y="4103710"/>
            <a:ext cx="7481889" cy="2611438"/>
            <a:chOff x="594" y="2552"/>
            <a:chExt cx="4713" cy="1645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112" y="2562"/>
              <a:ext cx="610" cy="291"/>
              <a:chOff x="2112" y="940"/>
              <a:chExt cx="610" cy="291"/>
            </a:xfrm>
          </p:grpSpPr>
          <p:sp>
            <p:nvSpPr>
              <p:cNvPr id="363526" name="Rectangle 6"/>
              <p:cNvSpPr>
                <a:spLocks noChangeArrowheads="1"/>
              </p:cNvSpPr>
              <p:nvPr/>
            </p:nvSpPr>
            <p:spPr bwMode="auto">
              <a:xfrm>
                <a:off x="2352" y="940"/>
                <a:ext cx="37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baseline="-30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CN" dirty="0"/>
                  <a:t> </a:t>
                </a:r>
              </a:p>
            </p:txBody>
          </p:sp>
          <p:sp>
            <p:nvSpPr>
              <p:cNvPr id="363527" name="Rectangle 7"/>
              <p:cNvSpPr>
                <a:spLocks noChangeArrowheads="1"/>
              </p:cNvSpPr>
              <p:nvPr/>
            </p:nvSpPr>
            <p:spPr bwMode="auto">
              <a:xfrm>
                <a:off x="2112" y="940"/>
                <a:ext cx="37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baseline="-30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CN" dirty="0"/>
                  <a:t> </a:t>
                </a: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594" y="2552"/>
              <a:ext cx="834" cy="291"/>
              <a:chOff x="594" y="930"/>
              <a:chExt cx="834" cy="291"/>
            </a:xfrm>
          </p:grpSpPr>
          <p:sp>
            <p:nvSpPr>
              <p:cNvPr id="363529" name="Rectangle 9"/>
              <p:cNvSpPr>
                <a:spLocks noChangeArrowheads="1"/>
              </p:cNvSpPr>
              <p:nvPr/>
            </p:nvSpPr>
            <p:spPr bwMode="auto">
              <a:xfrm>
                <a:off x="1058" y="930"/>
                <a:ext cx="37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baseline="-30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dirty="0"/>
                  <a:t> </a:t>
                </a:r>
              </a:p>
            </p:txBody>
          </p:sp>
          <p:sp>
            <p:nvSpPr>
              <p:cNvPr id="363530" name="Rectangle 10"/>
              <p:cNvSpPr>
                <a:spLocks noChangeArrowheads="1"/>
              </p:cNvSpPr>
              <p:nvPr/>
            </p:nvSpPr>
            <p:spPr bwMode="auto">
              <a:xfrm>
                <a:off x="848" y="930"/>
                <a:ext cx="37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baseline="-30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dirty="0"/>
                  <a:t> </a:t>
                </a:r>
              </a:p>
            </p:txBody>
          </p:sp>
          <p:sp>
            <p:nvSpPr>
              <p:cNvPr id="363531" name="Rectangle 11"/>
              <p:cNvSpPr>
                <a:spLocks noChangeArrowheads="1"/>
              </p:cNvSpPr>
              <p:nvPr/>
            </p:nvSpPr>
            <p:spPr bwMode="auto">
              <a:xfrm>
                <a:off x="594" y="950"/>
                <a:ext cx="35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altLang="zh-CN" baseline="-30000">
                    <a:latin typeface="Times New Roman" pitchFamily="18" charset="0"/>
                    <a:cs typeface="Times New Roman" pitchFamily="18" charset="0"/>
                  </a:rPr>
                  <a:t>in</a:t>
                </a:r>
                <a:r>
                  <a:rPr lang="en-US" altLang="zh-CN"/>
                  <a:t> </a:t>
                </a: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4661" y="2562"/>
              <a:ext cx="642" cy="291"/>
              <a:chOff x="4368" y="940"/>
              <a:chExt cx="642" cy="291"/>
            </a:xfrm>
          </p:grpSpPr>
          <p:sp>
            <p:nvSpPr>
              <p:cNvPr id="363533" name="Rectangle 13"/>
              <p:cNvSpPr>
                <a:spLocks noChangeArrowheads="1"/>
              </p:cNvSpPr>
              <p:nvPr/>
            </p:nvSpPr>
            <p:spPr bwMode="auto">
              <a:xfrm>
                <a:off x="4640" y="940"/>
                <a:ext cx="37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baseline="-30000" dirty="0"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US" altLang="zh-CN" dirty="0"/>
                  <a:t> </a:t>
                </a:r>
              </a:p>
            </p:txBody>
          </p:sp>
          <p:sp>
            <p:nvSpPr>
              <p:cNvPr id="363534" name="Rectangle 14"/>
              <p:cNvSpPr>
                <a:spLocks noChangeArrowheads="1"/>
              </p:cNvSpPr>
              <p:nvPr/>
            </p:nvSpPr>
            <p:spPr bwMode="auto">
              <a:xfrm>
                <a:off x="4368" y="940"/>
                <a:ext cx="37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baseline="-30000" dirty="0"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US" altLang="zh-CN" dirty="0"/>
                  <a:t> </a:t>
                </a: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4512" y="2832"/>
              <a:ext cx="795" cy="1365"/>
              <a:chOff x="4219" y="1210"/>
              <a:chExt cx="795" cy="1365"/>
            </a:xfrm>
          </p:grpSpPr>
          <p:sp>
            <p:nvSpPr>
              <p:cNvPr id="363536" name="Rectangle 16"/>
              <p:cNvSpPr>
                <a:spLocks noChangeArrowheads="1"/>
              </p:cNvSpPr>
              <p:nvPr/>
            </p:nvSpPr>
            <p:spPr bwMode="auto">
              <a:xfrm>
                <a:off x="4219" y="1483"/>
                <a:ext cx="681" cy="5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3537" name="Line 17"/>
              <p:cNvSpPr>
                <a:spLocks noChangeShapeType="1"/>
              </p:cNvSpPr>
              <p:nvPr/>
            </p:nvSpPr>
            <p:spPr bwMode="auto">
              <a:xfrm>
                <a:off x="4310" y="1210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3538" name="Line 18"/>
              <p:cNvSpPr>
                <a:spLocks noChangeShapeType="1"/>
              </p:cNvSpPr>
              <p:nvPr/>
            </p:nvSpPr>
            <p:spPr bwMode="auto">
              <a:xfrm>
                <a:off x="4537" y="1210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3539" name="Line 19"/>
              <p:cNvSpPr>
                <a:spLocks noChangeShapeType="1"/>
              </p:cNvSpPr>
              <p:nvPr/>
            </p:nvSpPr>
            <p:spPr bwMode="auto">
              <a:xfrm>
                <a:off x="4764" y="1210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3540" name="Line 20"/>
              <p:cNvSpPr>
                <a:spLocks noChangeShapeType="1"/>
              </p:cNvSpPr>
              <p:nvPr/>
            </p:nvSpPr>
            <p:spPr bwMode="auto">
              <a:xfrm>
                <a:off x="4401" y="2026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3541" name="Line 21"/>
              <p:cNvSpPr>
                <a:spLocks noChangeShapeType="1"/>
              </p:cNvSpPr>
              <p:nvPr/>
            </p:nvSpPr>
            <p:spPr bwMode="auto">
              <a:xfrm>
                <a:off x="4718" y="2027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3542" name="Rectangle 22"/>
              <p:cNvSpPr>
                <a:spLocks noChangeArrowheads="1"/>
              </p:cNvSpPr>
              <p:nvPr/>
            </p:nvSpPr>
            <p:spPr bwMode="auto">
              <a:xfrm>
                <a:off x="4320" y="2284"/>
                <a:ext cx="33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dirty="0">
                    <a:solidFill>
                      <a:srgbClr val="7030A0"/>
                    </a:solidFill>
                    <a:latin typeface="Times New Roman" pitchFamily="18" charset="0"/>
                  </a:rPr>
                  <a:t>F</a:t>
                </a:r>
                <a:r>
                  <a:rPr lang="en-US" altLang="zh-CN" baseline="-30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US" altLang="zh-CN" dirty="0"/>
                  <a:t> </a:t>
                </a:r>
              </a:p>
            </p:txBody>
          </p:sp>
          <p:sp>
            <p:nvSpPr>
              <p:cNvPr id="363543" name="Rectangle 23"/>
              <p:cNvSpPr>
                <a:spLocks noChangeArrowheads="1"/>
              </p:cNvSpPr>
              <p:nvPr/>
            </p:nvSpPr>
            <p:spPr bwMode="auto">
              <a:xfrm>
                <a:off x="4608" y="2304"/>
                <a:ext cx="40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altLang="zh-CN" baseline="-30000">
                    <a:latin typeface="Times New Roman" pitchFamily="18" charset="0"/>
                    <a:cs typeface="Times New Roman" pitchFamily="18" charset="0"/>
                  </a:rPr>
                  <a:t>out</a:t>
                </a:r>
                <a:r>
                  <a:rPr lang="en-US" altLang="zh-CN"/>
                  <a:t> </a:t>
                </a:r>
              </a:p>
            </p:txBody>
          </p:sp>
          <p:sp>
            <p:nvSpPr>
              <p:cNvPr id="363544" name="Text Box 24"/>
              <p:cNvSpPr txBox="1">
                <a:spLocks noChangeArrowheads="1"/>
              </p:cNvSpPr>
              <p:nvPr/>
            </p:nvSpPr>
            <p:spPr bwMode="auto">
              <a:xfrm>
                <a:off x="4264" y="1528"/>
                <a:ext cx="590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dirty="0"/>
                  <a:t>FULL Adder</a:t>
                </a:r>
              </a:p>
            </p:txBody>
          </p:sp>
        </p:grpSp>
        <p:grpSp>
          <p:nvGrpSpPr>
            <p:cNvPr id="7" name="Group 25"/>
            <p:cNvGrpSpPr>
              <a:grpSpLocks/>
            </p:cNvGrpSpPr>
            <p:nvPr/>
          </p:nvGrpSpPr>
          <p:grpSpPr bwMode="auto">
            <a:xfrm>
              <a:off x="3408" y="2552"/>
              <a:ext cx="610" cy="291"/>
              <a:chOff x="3264" y="930"/>
              <a:chExt cx="610" cy="291"/>
            </a:xfrm>
          </p:grpSpPr>
          <p:sp>
            <p:nvSpPr>
              <p:cNvPr id="363546" name="Rectangle 26"/>
              <p:cNvSpPr>
                <a:spLocks noChangeArrowheads="1"/>
              </p:cNvSpPr>
              <p:nvPr/>
            </p:nvSpPr>
            <p:spPr bwMode="auto">
              <a:xfrm>
                <a:off x="3504" y="930"/>
                <a:ext cx="37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baseline="-300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altLang="zh-CN" dirty="0"/>
                  <a:t> </a:t>
                </a:r>
              </a:p>
            </p:txBody>
          </p:sp>
          <p:sp>
            <p:nvSpPr>
              <p:cNvPr id="363547" name="Rectangle 27"/>
              <p:cNvSpPr>
                <a:spLocks noChangeArrowheads="1"/>
              </p:cNvSpPr>
              <p:nvPr/>
            </p:nvSpPr>
            <p:spPr bwMode="auto">
              <a:xfrm>
                <a:off x="3264" y="930"/>
                <a:ext cx="37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baseline="-30000" dirty="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altLang="zh-CN" dirty="0"/>
                  <a:t> </a:t>
                </a:r>
              </a:p>
            </p:txBody>
          </p:sp>
        </p:grpSp>
        <p:grpSp>
          <p:nvGrpSpPr>
            <p:cNvPr id="8" name="Group 28"/>
            <p:cNvGrpSpPr>
              <a:grpSpLocks/>
            </p:cNvGrpSpPr>
            <p:nvPr/>
          </p:nvGrpSpPr>
          <p:grpSpPr bwMode="auto">
            <a:xfrm>
              <a:off x="672" y="2822"/>
              <a:ext cx="790" cy="1360"/>
              <a:chOff x="672" y="1200"/>
              <a:chExt cx="790" cy="1360"/>
            </a:xfrm>
          </p:grpSpPr>
          <p:sp>
            <p:nvSpPr>
              <p:cNvPr id="363549" name="Rectangle 29"/>
              <p:cNvSpPr>
                <a:spLocks noChangeArrowheads="1"/>
              </p:cNvSpPr>
              <p:nvPr/>
            </p:nvSpPr>
            <p:spPr bwMode="auto">
              <a:xfrm>
                <a:off x="672" y="1473"/>
                <a:ext cx="681" cy="5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3550" name="Line 30"/>
              <p:cNvSpPr>
                <a:spLocks noChangeShapeType="1"/>
              </p:cNvSpPr>
              <p:nvPr/>
            </p:nvSpPr>
            <p:spPr bwMode="auto">
              <a:xfrm>
                <a:off x="763" y="1200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3551" name="Line 31"/>
              <p:cNvSpPr>
                <a:spLocks noChangeShapeType="1"/>
              </p:cNvSpPr>
              <p:nvPr/>
            </p:nvSpPr>
            <p:spPr bwMode="auto">
              <a:xfrm>
                <a:off x="990" y="1200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3552" name="Line 32"/>
              <p:cNvSpPr>
                <a:spLocks noChangeShapeType="1"/>
              </p:cNvSpPr>
              <p:nvPr/>
            </p:nvSpPr>
            <p:spPr bwMode="auto">
              <a:xfrm>
                <a:off x="1217" y="1200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3553" name="Line 33"/>
              <p:cNvSpPr>
                <a:spLocks noChangeShapeType="1"/>
              </p:cNvSpPr>
              <p:nvPr/>
            </p:nvSpPr>
            <p:spPr bwMode="auto">
              <a:xfrm>
                <a:off x="856" y="2017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3554" name="Rectangle 34"/>
              <p:cNvSpPr>
                <a:spLocks noChangeArrowheads="1"/>
              </p:cNvSpPr>
              <p:nvPr/>
            </p:nvSpPr>
            <p:spPr bwMode="auto">
              <a:xfrm>
                <a:off x="720" y="2269"/>
                <a:ext cx="33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dirty="0">
                    <a:solidFill>
                      <a:srgbClr val="7030A0"/>
                    </a:solidFill>
                    <a:latin typeface="Times New Roman" pitchFamily="18" charset="0"/>
                  </a:rPr>
                  <a:t>F</a:t>
                </a:r>
                <a:r>
                  <a:rPr lang="en-US" altLang="zh-CN" baseline="-30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dirty="0"/>
                  <a:t> </a:t>
                </a:r>
              </a:p>
            </p:txBody>
          </p:sp>
          <p:sp>
            <p:nvSpPr>
              <p:cNvPr id="363555" name="Text Box 35"/>
              <p:cNvSpPr txBox="1">
                <a:spLocks noChangeArrowheads="1"/>
              </p:cNvSpPr>
              <p:nvPr/>
            </p:nvSpPr>
            <p:spPr bwMode="auto">
              <a:xfrm>
                <a:off x="717" y="1518"/>
                <a:ext cx="590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dirty="0"/>
                  <a:t>FULL Adder</a:t>
                </a:r>
              </a:p>
            </p:txBody>
          </p:sp>
          <p:sp>
            <p:nvSpPr>
              <p:cNvPr id="363556" name="Line 36"/>
              <p:cNvSpPr>
                <a:spLocks noChangeShapeType="1"/>
              </p:cNvSpPr>
              <p:nvPr/>
            </p:nvSpPr>
            <p:spPr bwMode="auto">
              <a:xfrm>
                <a:off x="1166" y="2016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3557" name="Rectangle 37"/>
              <p:cNvSpPr>
                <a:spLocks noChangeArrowheads="1"/>
              </p:cNvSpPr>
              <p:nvPr/>
            </p:nvSpPr>
            <p:spPr bwMode="auto">
              <a:xfrm>
                <a:off x="1056" y="2293"/>
                <a:ext cx="40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altLang="zh-CN" baseline="-30000">
                    <a:latin typeface="Times New Roman" pitchFamily="18" charset="0"/>
                    <a:cs typeface="Times New Roman" pitchFamily="18" charset="0"/>
                  </a:rPr>
                  <a:t>out</a:t>
                </a:r>
                <a:r>
                  <a:rPr lang="en-US" altLang="zh-CN"/>
                  <a:t> </a:t>
                </a:r>
              </a:p>
            </p:txBody>
          </p:sp>
        </p:grpSp>
        <p:grpSp>
          <p:nvGrpSpPr>
            <p:cNvPr id="9" name="Group 38"/>
            <p:cNvGrpSpPr>
              <a:grpSpLocks/>
            </p:cNvGrpSpPr>
            <p:nvPr/>
          </p:nvGrpSpPr>
          <p:grpSpPr bwMode="auto">
            <a:xfrm>
              <a:off x="1920" y="2832"/>
              <a:ext cx="808" cy="1360"/>
              <a:chOff x="1998" y="1210"/>
              <a:chExt cx="808" cy="1360"/>
            </a:xfrm>
          </p:grpSpPr>
          <p:sp>
            <p:nvSpPr>
              <p:cNvPr id="363559" name="Rectangle 39"/>
              <p:cNvSpPr>
                <a:spLocks noChangeArrowheads="1"/>
              </p:cNvSpPr>
              <p:nvPr/>
            </p:nvSpPr>
            <p:spPr bwMode="auto">
              <a:xfrm>
                <a:off x="1998" y="1483"/>
                <a:ext cx="681" cy="5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3560" name="Line 40"/>
              <p:cNvSpPr>
                <a:spLocks noChangeShapeType="1"/>
              </p:cNvSpPr>
              <p:nvPr/>
            </p:nvSpPr>
            <p:spPr bwMode="auto">
              <a:xfrm>
                <a:off x="2089" y="1210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3561" name="Line 41"/>
              <p:cNvSpPr>
                <a:spLocks noChangeShapeType="1"/>
              </p:cNvSpPr>
              <p:nvPr/>
            </p:nvSpPr>
            <p:spPr bwMode="auto">
              <a:xfrm>
                <a:off x="2316" y="1210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3562" name="Line 42"/>
              <p:cNvSpPr>
                <a:spLocks noChangeShapeType="1"/>
              </p:cNvSpPr>
              <p:nvPr/>
            </p:nvSpPr>
            <p:spPr bwMode="auto">
              <a:xfrm>
                <a:off x="2543" y="1210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3563" name="Line 43"/>
              <p:cNvSpPr>
                <a:spLocks noChangeShapeType="1"/>
              </p:cNvSpPr>
              <p:nvPr/>
            </p:nvSpPr>
            <p:spPr bwMode="auto">
              <a:xfrm>
                <a:off x="2155" y="2027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3564" name="Rectangle 44"/>
              <p:cNvSpPr>
                <a:spLocks noChangeArrowheads="1"/>
              </p:cNvSpPr>
              <p:nvPr/>
            </p:nvSpPr>
            <p:spPr bwMode="auto">
              <a:xfrm>
                <a:off x="2064" y="2279"/>
                <a:ext cx="33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dirty="0">
                    <a:solidFill>
                      <a:srgbClr val="7030A0"/>
                    </a:solidFill>
                    <a:latin typeface="Times New Roman" pitchFamily="18" charset="0"/>
                  </a:rPr>
                  <a:t>F</a:t>
                </a:r>
                <a:r>
                  <a:rPr lang="en-US" altLang="zh-CN" baseline="-30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CN" dirty="0"/>
                  <a:t> </a:t>
                </a:r>
              </a:p>
            </p:txBody>
          </p:sp>
          <p:sp>
            <p:nvSpPr>
              <p:cNvPr id="363565" name="Text Box 45"/>
              <p:cNvSpPr txBox="1">
                <a:spLocks noChangeArrowheads="1"/>
              </p:cNvSpPr>
              <p:nvPr/>
            </p:nvSpPr>
            <p:spPr bwMode="auto">
              <a:xfrm>
                <a:off x="2044" y="1528"/>
                <a:ext cx="590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/>
                  <a:t>FULL Adder</a:t>
                </a:r>
              </a:p>
            </p:txBody>
          </p:sp>
          <p:sp>
            <p:nvSpPr>
              <p:cNvPr id="363566" name="Line 46"/>
              <p:cNvSpPr>
                <a:spLocks noChangeShapeType="1"/>
              </p:cNvSpPr>
              <p:nvPr/>
            </p:nvSpPr>
            <p:spPr bwMode="auto">
              <a:xfrm>
                <a:off x="2510" y="2016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3567" name="Rectangle 47"/>
              <p:cNvSpPr>
                <a:spLocks noChangeArrowheads="1"/>
              </p:cNvSpPr>
              <p:nvPr/>
            </p:nvSpPr>
            <p:spPr bwMode="auto">
              <a:xfrm>
                <a:off x="2400" y="2293"/>
                <a:ext cx="40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altLang="zh-CN" baseline="-30000">
                    <a:latin typeface="Times New Roman" pitchFamily="18" charset="0"/>
                    <a:cs typeface="Times New Roman" pitchFamily="18" charset="0"/>
                  </a:rPr>
                  <a:t>out</a:t>
                </a:r>
                <a:r>
                  <a:rPr lang="en-US" altLang="zh-CN"/>
                  <a:t> </a:t>
                </a:r>
              </a:p>
            </p:txBody>
          </p:sp>
        </p:grpSp>
        <p:grpSp>
          <p:nvGrpSpPr>
            <p:cNvPr id="10" name="Group 48"/>
            <p:cNvGrpSpPr>
              <a:grpSpLocks/>
            </p:cNvGrpSpPr>
            <p:nvPr/>
          </p:nvGrpSpPr>
          <p:grpSpPr bwMode="auto">
            <a:xfrm>
              <a:off x="3231" y="2832"/>
              <a:ext cx="801" cy="1360"/>
              <a:chOff x="3087" y="1210"/>
              <a:chExt cx="801" cy="1360"/>
            </a:xfrm>
          </p:grpSpPr>
          <p:sp>
            <p:nvSpPr>
              <p:cNvPr id="363569" name="Rectangle 49"/>
              <p:cNvSpPr>
                <a:spLocks noChangeArrowheads="1"/>
              </p:cNvSpPr>
              <p:nvPr/>
            </p:nvSpPr>
            <p:spPr bwMode="auto">
              <a:xfrm>
                <a:off x="3168" y="2279"/>
                <a:ext cx="33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dirty="0">
                    <a:solidFill>
                      <a:srgbClr val="7030A0"/>
                    </a:solidFill>
                    <a:latin typeface="Times New Roman" pitchFamily="18" charset="0"/>
                  </a:rPr>
                  <a:t>F</a:t>
                </a:r>
                <a:r>
                  <a:rPr lang="en-US" altLang="zh-CN" baseline="-300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altLang="zh-CN" dirty="0">
                    <a:solidFill>
                      <a:srgbClr val="FFFF00"/>
                    </a:solidFill>
                  </a:rPr>
                  <a:t> </a:t>
                </a:r>
              </a:p>
            </p:txBody>
          </p:sp>
          <p:sp>
            <p:nvSpPr>
              <p:cNvPr id="363570" name="Rectangle 50"/>
              <p:cNvSpPr>
                <a:spLocks noChangeArrowheads="1"/>
              </p:cNvSpPr>
              <p:nvPr/>
            </p:nvSpPr>
            <p:spPr bwMode="auto">
              <a:xfrm>
                <a:off x="3087" y="1483"/>
                <a:ext cx="681" cy="5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3571" name="Line 51"/>
              <p:cNvSpPr>
                <a:spLocks noChangeShapeType="1"/>
              </p:cNvSpPr>
              <p:nvPr/>
            </p:nvSpPr>
            <p:spPr bwMode="auto">
              <a:xfrm>
                <a:off x="3178" y="1210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3572" name="Line 52"/>
              <p:cNvSpPr>
                <a:spLocks noChangeShapeType="1"/>
              </p:cNvSpPr>
              <p:nvPr/>
            </p:nvSpPr>
            <p:spPr bwMode="auto">
              <a:xfrm>
                <a:off x="3405" y="1210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3573" name="Line 53"/>
              <p:cNvSpPr>
                <a:spLocks noChangeShapeType="1"/>
              </p:cNvSpPr>
              <p:nvPr/>
            </p:nvSpPr>
            <p:spPr bwMode="auto">
              <a:xfrm>
                <a:off x="3632" y="1210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3574" name="Line 54"/>
              <p:cNvSpPr>
                <a:spLocks noChangeShapeType="1"/>
              </p:cNvSpPr>
              <p:nvPr/>
            </p:nvSpPr>
            <p:spPr bwMode="auto">
              <a:xfrm>
                <a:off x="3304" y="2027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3575" name="Text Box 55"/>
              <p:cNvSpPr txBox="1">
                <a:spLocks noChangeArrowheads="1"/>
              </p:cNvSpPr>
              <p:nvPr/>
            </p:nvSpPr>
            <p:spPr bwMode="auto">
              <a:xfrm>
                <a:off x="3126" y="1528"/>
                <a:ext cx="590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/>
                  <a:t>FULL Adder</a:t>
                </a:r>
              </a:p>
            </p:txBody>
          </p:sp>
          <p:sp>
            <p:nvSpPr>
              <p:cNvPr id="363576" name="Line 56"/>
              <p:cNvSpPr>
                <a:spLocks noChangeShapeType="1"/>
              </p:cNvSpPr>
              <p:nvPr/>
            </p:nvSpPr>
            <p:spPr bwMode="auto">
              <a:xfrm>
                <a:off x="3592" y="2016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3577" name="Rectangle 57"/>
              <p:cNvSpPr>
                <a:spLocks noChangeArrowheads="1"/>
              </p:cNvSpPr>
              <p:nvPr/>
            </p:nvSpPr>
            <p:spPr bwMode="auto">
              <a:xfrm>
                <a:off x="3482" y="2293"/>
                <a:ext cx="40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altLang="zh-CN" baseline="-30000">
                    <a:latin typeface="Times New Roman" pitchFamily="18" charset="0"/>
                    <a:cs typeface="Times New Roman" pitchFamily="18" charset="0"/>
                  </a:rPr>
                  <a:t>out</a:t>
                </a:r>
                <a:r>
                  <a:rPr lang="en-US" altLang="zh-CN"/>
                  <a:t> </a:t>
                </a:r>
              </a:p>
            </p:txBody>
          </p:sp>
        </p:grpSp>
        <p:grpSp>
          <p:nvGrpSpPr>
            <p:cNvPr id="11" name="Group 58"/>
            <p:cNvGrpSpPr>
              <a:grpSpLocks/>
            </p:cNvGrpSpPr>
            <p:nvPr/>
          </p:nvGrpSpPr>
          <p:grpSpPr bwMode="auto">
            <a:xfrm>
              <a:off x="1152" y="2822"/>
              <a:ext cx="864" cy="1056"/>
              <a:chOff x="1152" y="1200"/>
              <a:chExt cx="864" cy="1056"/>
            </a:xfrm>
          </p:grpSpPr>
          <p:sp>
            <p:nvSpPr>
              <p:cNvPr id="363579" name="Line 59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3580" name="Line 60"/>
              <p:cNvSpPr>
                <a:spLocks noChangeShapeType="1"/>
              </p:cNvSpPr>
              <p:nvPr/>
            </p:nvSpPr>
            <p:spPr bwMode="auto">
              <a:xfrm flipV="1">
                <a:off x="1632" y="1200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3581" name="Line 61"/>
              <p:cNvSpPr>
                <a:spLocks noChangeShapeType="1"/>
              </p:cNvSpPr>
              <p:nvPr/>
            </p:nvSpPr>
            <p:spPr bwMode="auto">
              <a:xfrm>
                <a:off x="1632" y="120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2" name="Group 62"/>
            <p:cNvGrpSpPr>
              <a:grpSpLocks/>
            </p:cNvGrpSpPr>
            <p:nvPr/>
          </p:nvGrpSpPr>
          <p:grpSpPr bwMode="auto">
            <a:xfrm>
              <a:off x="2448" y="2822"/>
              <a:ext cx="864" cy="1056"/>
              <a:chOff x="1152" y="1200"/>
              <a:chExt cx="864" cy="1056"/>
            </a:xfrm>
          </p:grpSpPr>
          <p:sp>
            <p:nvSpPr>
              <p:cNvPr id="363583" name="Line 63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3584" name="Line 64"/>
              <p:cNvSpPr>
                <a:spLocks noChangeShapeType="1"/>
              </p:cNvSpPr>
              <p:nvPr/>
            </p:nvSpPr>
            <p:spPr bwMode="auto">
              <a:xfrm flipV="1">
                <a:off x="1632" y="1200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3585" name="Line 65"/>
              <p:cNvSpPr>
                <a:spLocks noChangeShapeType="1"/>
              </p:cNvSpPr>
              <p:nvPr/>
            </p:nvSpPr>
            <p:spPr bwMode="auto">
              <a:xfrm>
                <a:off x="1632" y="120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66"/>
            <p:cNvGrpSpPr>
              <a:grpSpLocks/>
            </p:cNvGrpSpPr>
            <p:nvPr/>
          </p:nvGrpSpPr>
          <p:grpSpPr bwMode="auto">
            <a:xfrm>
              <a:off x="3744" y="2822"/>
              <a:ext cx="864" cy="1056"/>
              <a:chOff x="1152" y="1200"/>
              <a:chExt cx="864" cy="1056"/>
            </a:xfrm>
          </p:grpSpPr>
          <p:sp>
            <p:nvSpPr>
              <p:cNvPr id="363587" name="Line 67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3588" name="Line 68"/>
              <p:cNvSpPr>
                <a:spLocks noChangeShapeType="1"/>
              </p:cNvSpPr>
              <p:nvPr/>
            </p:nvSpPr>
            <p:spPr bwMode="auto">
              <a:xfrm flipV="1">
                <a:off x="1632" y="1200"/>
                <a:ext cx="0" cy="10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3589" name="Line 69"/>
              <p:cNvSpPr>
                <a:spLocks noChangeShapeType="1"/>
              </p:cNvSpPr>
              <p:nvPr/>
            </p:nvSpPr>
            <p:spPr bwMode="auto">
              <a:xfrm>
                <a:off x="1632" y="120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56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3.3.7   </a:t>
            </a:r>
            <a:r>
              <a:rPr lang="zh-CN" altLang="en-US" sz="3600" dirty="0"/>
              <a:t>运算器</a:t>
            </a:r>
            <a:r>
              <a:rPr lang="en-US" altLang="zh-CN" sz="3600" dirty="0"/>
              <a:t>(19)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7EDFC-77D0-4364-B354-0A2B5D43998E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3645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/>
              <a:t>3.3.7 </a:t>
            </a:r>
            <a:r>
              <a:rPr lang="zh-CN" altLang="en-US" b="1" dirty="0"/>
              <a:t>运算器（算数逻辑单元 </a:t>
            </a:r>
            <a:r>
              <a:rPr lang="en-US" altLang="zh-CN" b="1" dirty="0"/>
              <a:t>ALU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b="1" dirty="0"/>
              <a:t>加法器</a:t>
            </a:r>
          </a:p>
          <a:p>
            <a:pPr lvl="2"/>
            <a:r>
              <a:rPr lang="zh-CN" altLang="en-US" b="1" dirty="0"/>
              <a:t>一位加法器</a:t>
            </a:r>
          </a:p>
          <a:p>
            <a:pPr lvl="2"/>
            <a:r>
              <a:rPr lang="zh-CN" altLang="en-US" b="1" dirty="0"/>
              <a:t>四位串行进位加法器</a:t>
            </a:r>
          </a:p>
          <a:p>
            <a:pPr lvl="2"/>
            <a:r>
              <a:rPr lang="zh-CN" altLang="en-US" b="1" dirty="0">
                <a:solidFill>
                  <a:srgbClr val="7030A0"/>
                </a:solidFill>
              </a:rPr>
              <a:t>四位并行加法器</a:t>
            </a:r>
          </a:p>
          <a:p>
            <a:pPr lvl="2"/>
            <a:r>
              <a:rPr lang="en-US" altLang="zh-CN" b="1" dirty="0"/>
              <a:t>16</a:t>
            </a:r>
            <a:r>
              <a:rPr lang="zh-CN" altLang="en-US" b="1" dirty="0"/>
              <a:t>位加法器</a:t>
            </a:r>
          </a:p>
          <a:p>
            <a:pPr lvl="1"/>
            <a:r>
              <a:rPr lang="zh-CN" altLang="en-US" b="1" dirty="0"/>
              <a:t>算术运算逻辑单元</a:t>
            </a:r>
          </a:p>
          <a:p>
            <a:pPr lvl="2"/>
            <a:r>
              <a:rPr lang="zh-CN" altLang="en-US" b="1" dirty="0"/>
              <a:t>四位算术逻辑运算单元</a:t>
            </a:r>
            <a:endParaRPr lang="en-US" altLang="zh-CN" b="1" dirty="0"/>
          </a:p>
          <a:p>
            <a:pPr lvl="1"/>
            <a:r>
              <a:rPr lang="zh-CN" altLang="en-US" dirty="0"/>
              <a:t>乘法器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700685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3.3.7   </a:t>
            </a:r>
            <a:r>
              <a:rPr lang="zh-CN" altLang="en-US" sz="3600" dirty="0"/>
              <a:t>运算器</a:t>
            </a:r>
            <a:r>
              <a:rPr lang="en-US" altLang="zh-CN" sz="3600" dirty="0"/>
              <a:t>(20)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684C22-D756-43BA-8861-F09FC17F6D56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3655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四位并行加法器、超前进位加法器</a:t>
            </a:r>
          </a:p>
          <a:p>
            <a:pPr lvl="1"/>
            <a:r>
              <a:rPr lang="zh-CN" altLang="en-US" dirty="0"/>
              <a:t>进位输入是由</a:t>
            </a:r>
            <a:r>
              <a:rPr lang="zh-CN" altLang="en-US" dirty="0">
                <a:solidFill>
                  <a:srgbClr val="FF0000"/>
                </a:solidFill>
              </a:rPr>
              <a:t>专门的“进位门”</a:t>
            </a:r>
            <a:r>
              <a:rPr lang="zh-CN" altLang="en-US" dirty="0"/>
              <a:t>综合所有低位的加数、被加数及最低位进入输入后提供的。</a:t>
            </a:r>
          </a:p>
          <a:p>
            <a:pPr lvl="1"/>
            <a:r>
              <a:rPr lang="zh-CN" altLang="en-US" dirty="0"/>
              <a:t>由于进位不是由前一级加法器提供的，所以快速加法器又称位超前进位加法器或并行进位加法器。</a:t>
            </a:r>
          </a:p>
        </p:txBody>
      </p:sp>
      <p:graphicFrame>
        <p:nvGraphicFramePr>
          <p:cNvPr id="365572" name="Object 4"/>
          <p:cNvGraphicFramePr>
            <a:graphicFrameLocks noChangeAspect="1"/>
          </p:cNvGraphicFramePr>
          <p:nvPr/>
        </p:nvGraphicFramePr>
        <p:xfrm>
          <a:off x="381000" y="3657600"/>
          <a:ext cx="84582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15203265" imgH="3134694" progId="">
                  <p:embed/>
                </p:oleObj>
              </mc:Choice>
              <mc:Fallback>
                <p:oleObj name="Image" r:id="rId2" imgW="15203265" imgH="313469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657600"/>
                        <a:ext cx="84582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3" name="Rectangle 5"/>
          <p:cNvSpPr>
            <a:spLocks noChangeArrowheads="1"/>
          </p:cNvSpPr>
          <p:nvPr/>
        </p:nvSpPr>
        <p:spPr bwMode="auto">
          <a:xfrm>
            <a:off x="1753592" y="5924128"/>
            <a:ext cx="454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2400" baseline="-3000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2400" baseline="-3000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2400" baseline="-3000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2400" baseline="-3000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是怎样形成的？ </a:t>
            </a:r>
          </a:p>
        </p:txBody>
      </p:sp>
    </p:spTree>
    <p:extLst>
      <p:ext uri="{BB962C8B-B14F-4D97-AF65-F5344CB8AC3E}">
        <p14:creationId xmlns:p14="http://schemas.microsoft.com/office/powerpoint/2010/main" val="323753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5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en-US" altLang="zh-CN" sz="3600" dirty="0"/>
              <a:t>3.3.7   </a:t>
            </a:r>
            <a:r>
              <a:rPr lang="zh-CN" altLang="en-US" sz="3600" dirty="0"/>
              <a:t>运算器</a:t>
            </a:r>
            <a:r>
              <a:rPr lang="en-US" altLang="zh-CN" sz="3600" dirty="0"/>
              <a:t>(21)</a:t>
            </a: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C620B-C227-47D1-9A10-608A695DE94B}" type="slidenum">
              <a:rPr lang="en-US" altLang="zh-CN"/>
              <a:pPr/>
              <a:t>25</a:t>
            </a:fld>
            <a:endParaRPr lang="en-US" altLang="zh-CN"/>
          </a:p>
        </p:txBody>
      </p:sp>
      <p:graphicFrame>
        <p:nvGraphicFramePr>
          <p:cNvPr id="366596" name="Object 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65272621"/>
              </p:ext>
            </p:extLst>
          </p:nvPr>
        </p:nvGraphicFramePr>
        <p:xfrm>
          <a:off x="762695" y="2492375"/>
          <a:ext cx="34496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562040" imgH="228600" progId="Equation.3">
                  <p:embed/>
                </p:oleObj>
              </mc:Choice>
              <mc:Fallback>
                <p:oleObj name="公式" r:id="rId2" imgW="1562040" imgH="2286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695" y="2492375"/>
                        <a:ext cx="3449637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594" name="Rectangle 2"/>
          <p:cNvSpPr>
            <a:spLocks noChangeArrowheads="1"/>
          </p:cNvSpPr>
          <p:nvPr/>
        </p:nvSpPr>
        <p:spPr bwMode="auto">
          <a:xfrm>
            <a:off x="175592" y="1268760"/>
            <a:ext cx="7924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FFFF00"/>
              </a:buClr>
            </a:pPr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四位并行加法器、超前进位加法器</a:t>
            </a:r>
            <a:endParaRPr lang="zh-CN" altLang="en-US" sz="2400" dirty="0">
              <a:latin typeface="华文新魏" pitchFamily="2" charset="-122"/>
              <a:ea typeface="华文新魏" pitchFamily="2" charset="-122"/>
            </a:endParaRPr>
          </a:p>
          <a:p>
            <a:pPr lvl="1">
              <a:spcBef>
                <a:spcPct val="20000"/>
              </a:spcBef>
              <a:buClr>
                <a:srgbClr val="FFFF00"/>
              </a:buClr>
            </a:pP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2400" baseline="-30000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2400" baseline="-300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2400" baseline="-30000" dirty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2400" baseline="-30000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形成的条件</a:t>
            </a:r>
          </a:p>
        </p:txBody>
      </p:sp>
      <p:graphicFrame>
        <p:nvGraphicFramePr>
          <p:cNvPr id="3665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277978"/>
              </p:ext>
            </p:extLst>
          </p:nvPr>
        </p:nvGraphicFramePr>
        <p:xfrm>
          <a:off x="769639" y="3140968"/>
          <a:ext cx="69707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263760" imgH="228600" progId="Equation.3">
                  <p:embed/>
                </p:oleObj>
              </mc:Choice>
              <mc:Fallback>
                <p:oleObj name="公式" r:id="rId4" imgW="3263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39" y="3140968"/>
                        <a:ext cx="6970713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5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746858"/>
              </p:ext>
            </p:extLst>
          </p:nvPr>
        </p:nvGraphicFramePr>
        <p:xfrm>
          <a:off x="811484" y="3789040"/>
          <a:ext cx="7000876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390840" imgH="482400" progId="Equation.3">
                  <p:embed/>
                </p:oleObj>
              </mc:Choice>
              <mc:Fallback>
                <p:oleObj name="公式" r:id="rId6" imgW="33908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484" y="3789040"/>
                        <a:ext cx="7000876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5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379153"/>
              </p:ext>
            </p:extLst>
          </p:nvPr>
        </p:nvGraphicFramePr>
        <p:xfrm>
          <a:off x="815106" y="4917752"/>
          <a:ext cx="6853238" cy="155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454200" imgH="723600" progId="Equation.3">
                  <p:embed/>
                </p:oleObj>
              </mc:Choice>
              <mc:Fallback>
                <p:oleObj name="公式" r:id="rId8" imgW="345420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106" y="4917752"/>
                        <a:ext cx="6853238" cy="155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39552" y="2438400"/>
            <a:ext cx="8352928" cy="4038600"/>
            <a:chOff x="336" y="1584"/>
            <a:chExt cx="5088" cy="2640"/>
          </a:xfrm>
        </p:grpSpPr>
        <p:sp>
          <p:nvSpPr>
            <p:cNvPr id="366601" name="Rectangle 9"/>
            <p:cNvSpPr>
              <a:spLocks noChangeArrowheads="1"/>
            </p:cNvSpPr>
            <p:nvPr/>
          </p:nvSpPr>
          <p:spPr bwMode="auto">
            <a:xfrm>
              <a:off x="336" y="1584"/>
              <a:ext cx="5088" cy="264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6602" name="Line 10"/>
            <p:cNvSpPr>
              <a:spLocks noChangeShapeType="1"/>
            </p:cNvSpPr>
            <p:nvPr/>
          </p:nvSpPr>
          <p:spPr bwMode="auto">
            <a:xfrm>
              <a:off x="336" y="2016"/>
              <a:ext cx="50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03" name="Line 11"/>
            <p:cNvSpPr>
              <a:spLocks noChangeShapeType="1"/>
            </p:cNvSpPr>
            <p:nvPr/>
          </p:nvSpPr>
          <p:spPr bwMode="auto">
            <a:xfrm>
              <a:off x="336" y="2448"/>
              <a:ext cx="50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604" name="Line 12"/>
            <p:cNvSpPr>
              <a:spLocks noChangeShapeType="1"/>
            </p:cNvSpPr>
            <p:nvPr/>
          </p:nvSpPr>
          <p:spPr bwMode="auto">
            <a:xfrm>
              <a:off x="336" y="3168"/>
              <a:ext cx="50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6605" name="Text Box 13"/>
          <p:cNvSpPr txBox="1">
            <a:spLocks noChangeArrowheads="1"/>
          </p:cNvSpPr>
          <p:nvPr/>
        </p:nvSpPr>
        <p:spPr bwMode="auto">
          <a:xfrm>
            <a:off x="6588224" y="248617"/>
            <a:ext cx="22860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err="1">
                <a:latin typeface="华文新魏" pitchFamily="2" charset="-122"/>
                <a:ea typeface="华文新魏" pitchFamily="2" charset="-122"/>
              </a:rPr>
              <a:t>G</a:t>
            </a:r>
            <a:r>
              <a:rPr lang="en-US" altLang="zh-CN" sz="2400" baseline="-25000" dirty="0" err="1"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sz="2400" baseline="-250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= </a:t>
            </a:r>
            <a:r>
              <a:rPr lang="en-US" altLang="zh-CN" sz="2400" dirty="0" err="1">
                <a:latin typeface="华文新魏" pitchFamily="2" charset="-122"/>
                <a:ea typeface="华文新魏" pitchFamily="2" charset="-122"/>
              </a:rPr>
              <a:t>X</a:t>
            </a:r>
            <a:r>
              <a:rPr lang="en-US" altLang="zh-CN" sz="2400" baseline="-25000" dirty="0" err="1"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sz="2400" dirty="0" err="1">
                <a:latin typeface="华文新魏" pitchFamily="2" charset="-122"/>
                <a:ea typeface="华文新魏" pitchFamily="2" charset="-122"/>
              </a:rPr>
              <a:t>Y</a:t>
            </a:r>
            <a:r>
              <a:rPr lang="en-US" altLang="zh-CN" sz="2400" baseline="-25000" dirty="0" err="1"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  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称为</a:t>
            </a: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产生进位函数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400" baseline="-25000" dirty="0"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=</a:t>
            </a:r>
            <a:r>
              <a:rPr lang="en-US" altLang="zh-CN" sz="2400" dirty="0" err="1">
                <a:latin typeface="华文新魏" pitchFamily="2" charset="-122"/>
                <a:ea typeface="华文新魏" pitchFamily="2" charset="-122"/>
              </a:rPr>
              <a:t>X</a:t>
            </a:r>
            <a:r>
              <a:rPr lang="en-US" altLang="zh-CN" sz="2400" baseline="-25000" dirty="0" err="1"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sz="2400" dirty="0" err="1">
                <a:latin typeface="华文新魏" pitchFamily="2" charset="-122"/>
                <a:ea typeface="华文新魏" pitchFamily="2" charset="-122"/>
              </a:rPr>
              <a:t>+Y</a:t>
            </a:r>
            <a:r>
              <a:rPr lang="en-US" altLang="zh-CN" sz="2400" baseline="-25000" dirty="0" err="1">
                <a:latin typeface="华文新魏" pitchFamily="2" charset="-122"/>
                <a:ea typeface="华文新魏" pitchFamily="2" charset="-122"/>
              </a:rPr>
              <a:t>i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  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称为</a:t>
            </a:r>
            <a:endParaRPr lang="zh-CN" altLang="en-US" sz="2400" b="1" baseline="-25000" dirty="0">
              <a:latin typeface="华文新魏" pitchFamily="2" charset="-122"/>
              <a:ea typeface="华文新魏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传递进位函数</a:t>
            </a:r>
          </a:p>
        </p:txBody>
      </p:sp>
    </p:spTree>
    <p:extLst>
      <p:ext uri="{BB962C8B-B14F-4D97-AF65-F5344CB8AC3E}">
        <p14:creationId xmlns:p14="http://schemas.microsoft.com/office/powerpoint/2010/main" val="215239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6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6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6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6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6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6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66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60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3.3.7   </a:t>
            </a:r>
            <a:r>
              <a:rPr lang="zh-CN" altLang="en-US" sz="3600" dirty="0"/>
              <a:t>运算器</a:t>
            </a:r>
            <a:r>
              <a:rPr lang="en-US" altLang="zh-CN" sz="3600" dirty="0"/>
              <a:t>(22)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D9F38-8084-4392-9E4B-A0F2D4012DE4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367619" name="Text Box 3"/>
          <p:cNvSpPr txBox="1">
            <a:spLocks noChangeArrowheads="1"/>
          </p:cNvSpPr>
          <p:nvPr/>
        </p:nvSpPr>
        <p:spPr bwMode="auto">
          <a:xfrm>
            <a:off x="762000" y="2743200"/>
            <a:ext cx="1766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化简，得</a:t>
            </a:r>
          </a:p>
        </p:txBody>
      </p:sp>
      <p:graphicFrame>
        <p:nvGraphicFramePr>
          <p:cNvPr id="3676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31847"/>
              </p:ext>
            </p:extLst>
          </p:nvPr>
        </p:nvGraphicFramePr>
        <p:xfrm>
          <a:off x="2589213" y="3505200"/>
          <a:ext cx="3849687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587240" imgH="279360" progId="Equation.3">
                  <p:embed/>
                </p:oleObj>
              </mc:Choice>
              <mc:Fallback>
                <p:oleObj name="公式" r:id="rId2" imgW="158724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3" y="3505200"/>
                        <a:ext cx="3849687" cy="69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586002"/>
              </p:ext>
            </p:extLst>
          </p:nvPr>
        </p:nvGraphicFramePr>
        <p:xfrm>
          <a:off x="1739900" y="2057400"/>
          <a:ext cx="576103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374560" imgH="228600" progId="Equation.3">
                  <p:embed/>
                </p:oleObj>
              </mc:Choice>
              <mc:Fallback>
                <p:oleObj name="公式" r:id="rId4" imgW="2374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2057400"/>
                        <a:ext cx="5761038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22" name="AutoShape 6"/>
          <p:cNvSpPr>
            <a:spLocks noChangeArrowheads="1"/>
          </p:cNvSpPr>
          <p:nvPr/>
        </p:nvSpPr>
        <p:spPr bwMode="auto">
          <a:xfrm>
            <a:off x="4495800" y="2590800"/>
            <a:ext cx="228600" cy="914400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23" name="AutoShape 7"/>
          <p:cNvSpPr>
            <a:spLocks noChangeArrowheads="1"/>
          </p:cNvSpPr>
          <p:nvPr/>
        </p:nvSpPr>
        <p:spPr bwMode="auto">
          <a:xfrm>
            <a:off x="4495800" y="4343400"/>
            <a:ext cx="228600" cy="914400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7624" name="Text Box 8"/>
          <p:cNvSpPr txBox="1">
            <a:spLocks noChangeArrowheads="1"/>
          </p:cNvSpPr>
          <p:nvPr/>
        </p:nvSpPr>
        <p:spPr bwMode="auto">
          <a:xfrm>
            <a:off x="990600" y="45720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改写为</a:t>
            </a:r>
          </a:p>
        </p:txBody>
      </p:sp>
      <p:graphicFrame>
        <p:nvGraphicFramePr>
          <p:cNvPr id="3676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150269"/>
              </p:ext>
            </p:extLst>
          </p:nvPr>
        </p:nvGraphicFramePr>
        <p:xfrm>
          <a:off x="1803400" y="5334000"/>
          <a:ext cx="5602288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311200" imgH="279360" progId="Equation.3">
                  <p:embed/>
                </p:oleObj>
              </mc:Choice>
              <mc:Fallback>
                <p:oleObj name="公式" r:id="rId6" imgW="23112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5334000"/>
                        <a:ext cx="5602288" cy="690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431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7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36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67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367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7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7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9" grpId="0" autoUpdateAnimBg="0"/>
      <p:bldP spid="367622" grpId="0" animBg="1"/>
      <p:bldP spid="367623" grpId="0" animBg="1"/>
      <p:bldP spid="367624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534400" cy="609600"/>
          </a:xfrm>
        </p:spPr>
        <p:txBody>
          <a:bodyPr>
            <a:normAutofit fontScale="90000"/>
          </a:bodyPr>
          <a:lstStyle/>
          <a:p>
            <a:r>
              <a:rPr lang="en-US" altLang="zh-CN" sz="3600" dirty="0"/>
              <a:t>3.3.7   </a:t>
            </a:r>
            <a:r>
              <a:rPr lang="zh-CN" altLang="en-US" sz="3600" dirty="0"/>
              <a:t>运算器</a:t>
            </a:r>
            <a:r>
              <a:rPr lang="en-US" altLang="zh-CN" sz="3600" dirty="0"/>
              <a:t>(23)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8D80C-0AA8-4C67-A2F3-BE16CFE7BE1F}" type="slidenum">
              <a:rPr lang="en-US" altLang="zh-CN"/>
              <a:pPr/>
              <a:t>27</a:t>
            </a:fld>
            <a:endParaRPr lang="en-US" altLang="zh-CN"/>
          </a:p>
        </p:txBody>
      </p:sp>
      <p:graphicFrame>
        <p:nvGraphicFramePr>
          <p:cNvPr id="3686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020889"/>
              </p:ext>
            </p:extLst>
          </p:nvPr>
        </p:nvGraphicFramePr>
        <p:xfrm>
          <a:off x="1038225" y="1419225"/>
          <a:ext cx="69532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263760" imgH="482400" progId="Equation.3">
                  <p:embed/>
                </p:oleObj>
              </mc:Choice>
              <mc:Fallback>
                <p:oleObj name="公式" r:id="rId2" imgW="32637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1419225"/>
                        <a:ext cx="6953250" cy="108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975915"/>
              </p:ext>
            </p:extLst>
          </p:nvPr>
        </p:nvGraphicFramePr>
        <p:xfrm>
          <a:off x="809625" y="3733800"/>
          <a:ext cx="7053263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301920" imgH="279360" progId="Equation.3">
                  <p:embed/>
                </p:oleObj>
              </mc:Choice>
              <mc:Fallback>
                <p:oleObj name="公式" r:id="rId4" imgW="330192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3733800"/>
                        <a:ext cx="7053263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45" name="AutoShape 5"/>
          <p:cNvSpPr>
            <a:spLocks noChangeArrowheads="1"/>
          </p:cNvSpPr>
          <p:nvPr/>
        </p:nvSpPr>
        <p:spPr bwMode="auto">
          <a:xfrm>
            <a:off x="4038600" y="2743200"/>
            <a:ext cx="228600" cy="914400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86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630852"/>
              </p:ext>
            </p:extLst>
          </p:nvPr>
        </p:nvGraphicFramePr>
        <p:xfrm>
          <a:off x="1436688" y="5343525"/>
          <a:ext cx="6003925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819160" imgH="583920" progId="Equation.3">
                  <p:embed/>
                </p:oleObj>
              </mc:Choice>
              <mc:Fallback>
                <p:oleObj name="公式" r:id="rId6" imgW="281916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5343525"/>
                        <a:ext cx="6003925" cy="1317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47" name="AutoShape 7"/>
          <p:cNvSpPr>
            <a:spLocks noChangeArrowheads="1"/>
          </p:cNvSpPr>
          <p:nvPr/>
        </p:nvSpPr>
        <p:spPr bwMode="auto">
          <a:xfrm>
            <a:off x="3962400" y="4419600"/>
            <a:ext cx="228600" cy="914400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69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6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36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5" grpId="0" animBg="1"/>
      <p:bldP spid="36864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14BF-3779-4D6B-8675-84BCDE5B2C15}" type="slidenum">
              <a:rPr lang="en-US" altLang="zh-CN"/>
              <a:pPr/>
              <a:t>28</a:t>
            </a:fld>
            <a:endParaRPr lang="en-US" altLang="zh-CN"/>
          </a:p>
        </p:txBody>
      </p:sp>
      <p:graphicFrame>
        <p:nvGraphicFramePr>
          <p:cNvPr id="3696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8561981"/>
              </p:ext>
            </p:extLst>
          </p:nvPr>
        </p:nvGraphicFramePr>
        <p:xfrm>
          <a:off x="603250" y="568325"/>
          <a:ext cx="7000875" cy="160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390840" imgH="723600" progId="Equation.3">
                  <p:embed/>
                </p:oleObj>
              </mc:Choice>
              <mc:Fallback>
                <p:oleObj name="公式" r:id="rId3" imgW="339084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568325"/>
                        <a:ext cx="7000875" cy="160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056957"/>
              </p:ext>
            </p:extLst>
          </p:nvPr>
        </p:nvGraphicFramePr>
        <p:xfrm>
          <a:off x="527050" y="3019425"/>
          <a:ext cx="7105650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441600" imgH="583920" progId="Equation.3">
                  <p:embed/>
                </p:oleObj>
              </mc:Choice>
              <mc:Fallback>
                <p:oleObj name="公式" r:id="rId5" imgW="344160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3019425"/>
                        <a:ext cx="7105650" cy="1293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69" name="AutoShape 5"/>
          <p:cNvSpPr>
            <a:spLocks noChangeArrowheads="1"/>
          </p:cNvSpPr>
          <p:nvPr/>
        </p:nvSpPr>
        <p:spPr bwMode="auto">
          <a:xfrm>
            <a:off x="3733800" y="2133600"/>
            <a:ext cx="228600" cy="914400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96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636213"/>
              </p:ext>
            </p:extLst>
          </p:nvPr>
        </p:nvGraphicFramePr>
        <p:xfrm>
          <a:off x="527050" y="5257800"/>
          <a:ext cx="8548791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4431960" imgH="583920" progId="Equation.3">
                  <p:embed/>
                </p:oleObj>
              </mc:Choice>
              <mc:Fallback>
                <p:oleObj name="公式" r:id="rId7" imgW="443196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5257800"/>
                        <a:ext cx="8548791" cy="12922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71" name="AutoShape 7"/>
          <p:cNvSpPr>
            <a:spLocks noChangeArrowheads="1"/>
          </p:cNvSpPr>
          <p:nvPr/>
        </p:nvSpPr>
        <p:spPr bwMode="auto">
          <a:xfrm>
            <a:off x="3733800" y="4343400"/>
            <a:ext cx="228600" cy="914400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4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9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9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69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9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369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9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9" grpId="0" animBg="1"/>
      <p:bldP spid="36967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106A-F78F-4742-9BC2-BB2FB43E2B88}" type="slidenum">
              <a:rPr lang="en-US" altLang="zh-CN"/>
              <a:pPr/>
              <a:t>29</a:t>
            </a:fld>
            <a:endParaRPr lang="en-US" altLang="zh-CN"/>
          </a:p>
        </p:txBody>
      </p:sp>
      <p:graphicFrame>
        <p:nvGraphicFramePr>
          <p:cNvPr id="370690" name="Object 2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96154071"/>
              </p:ext>
            </p:extLst>
          </p:nvPr>
        </p:nvGraphicFramePr>
        <p:xfrm>
          <a:off x="838200" y="627063"/>
          <a:ext cx="7239000" cy="202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454200" imgH="965160" progId="Equation.3">
                  <p:embed/>
                </p:oleObj>
              </mc:Choice>
              <mc:Fallback>
                <p:oleObj name="公式" r:id="rId2" imgW="3454200" imgH="96516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627063"/>
                        <a:ext cx="7239000" cy="202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0691" name="AutoShape 3"/>
          <p:cNvSpPr>
            <a:spLocks noChangeArrowheads="1"/>
          </p:cNvSpPr>
          <p:nvPr/>
        </p:nvSpPr>
        <p:spPr bwMode="auto">
          <a:xfrm>
            <a:off x="4267200" y="2743200"/>
            <a:ext cx="228600" cy="914400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706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456675"/>
              </p:ext>
            </p:extLst>
          </p:nvPr>
        </p:nvGraphicFramePr>
        <p:xfrm>
          <a:off x="723900" y="3838575"/>
          <a:ext cx="7469188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314520" imgH="888840" progId="Equation.3">
                  <p:embed/>
                </p:oleObj>
              </mc:Choice>
              <mc:Fallback>
                <p:oleObj name="公式" r:id="rId4" imgW="331452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3838575"/>
                        <a:ext cx="7469188" cy="2000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996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0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0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70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82000" cy="585788"/>
          </a:xfrm>
        </p:spPr>
        <p:txBody>
          <a:bodyPr>
            <a:normAutofit fontScale="90000"/>
          </a:bodyPr>
          <a:lstStyle/>
          <a:p>
            <a:r>
              <a:rPr lang="en-US" altLang="zh-CN" sz="3600" dirty="0"/>
              <a:t>3.3.7   </a:t>
            </a:r>
            <a:r>
              <a:rPr lang="zh-CN" altLang="en-US" sz="3600" dirty="0"/>
              <a:t>运算器</a:t>
            </a:r>
            <a:endParaRPr lang="en-US" altLang="zh-CN" sz="36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148D0-4105-4D2F-A0AC-3510C3A14390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450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/>
              <a:t>3.3.7 </a:t>
            </a:r>
            <a:r>
              <a:rPr lang="zh-CN" altLang="en-US" b="1" dirty="0"/>
              <a:t>运算器（算数逻辑单元 </a:t>
            </a:r>
            <a:r>
              <a:rPr lang="en-US" altLang="zh-CN" b="1" dirty="0"/>
              <a:t>ALU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b="1" dirty="0"/>
              <a:t>加法器</a:t>
            </a:r>
          </a:p>
          <a:p>
            <a:pPr lvl="2"/>
            <a:r>
              <a:rPr lang="zh-CN" altLang="en-US" b="1" dirty="0">
                <a:solidFill>
                  <a:srgbClr val="7030A0"/>
                </a:solidFill>
              </a:rPr>
              <a:t>一位加法器</a:t>
            </a:r>
          </a:p>
          <a:p>
            <a:pPr lvl="2"/>
            <a:r>
              <a:rPr lang="zh-CN" altLang="en-US" b="1" dirty="0"/>
              <a:t>四位串行进位加法器</a:t>
            </a:r>
          </a:p>
          <a:p>
            <a:pPr lvl="2"/>
            <a:r>
              <a:rPr lang="zh-CN" altLang="en-US" b="1" dirty="0"/>
              <a:t>四位并行加法器</a:t>
            </a:r>
          </a:p>
          <a:p>
            <a:pPr lvl="2"/>
            <a:r>
              <a:rPr lang="en-US" altLang="zh-CN" b="1" dirty="0"/>
              <a:t>16</a:t>
            </a:r>
            <a:r>
              <a:rPr lang="zh-CN" altLang="en-US" b="1" dirty="0"/>
              <a:t>位加法器</a:t>
            </a:r>
          </a:p>
          <a:p>
            <a:pPr lvl="1"/>
            <a:r>
              <a:rPr lang="zh-CN" altLang="en-US" b="1" dirty="0"/>
              <a:t>算术运算逻辑单元</a:t>
            </a:r>
          </a:p>
          <a:p>
            <a:pPr lvl="2"/>
            <a:r>
              <a:rPr lang="zh-CN" altLang="en-US" b="1" dirty="0"/>
              <a:t>四位算术逻辑运算单元</a:t>
            </a:r>
            <a:endParaRPr lang="en-US" altLang="zh-CN" b="1" dirty="0"/>
          </a:p>
          <a:p>
            <a:pPr lvl="1"/>
            <a:r>
              <a:rPr lang="zh-CN" altLang="en-US" dirty="0"/>
              <a:t>乘法器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080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13392-23F5-49E6-B920-78B18FC09B37}" type="slidenum">
              <a:rPr lang="en-US" altLang="zh-CN"/>
              <a:pPr/>
              <a:t>30</a:t>
            </a:fld>
            <a:endParaRPr lang="en-US" altLang="zh-CN"/>
          </a:p>
        </p:txBody>
      </p:sp>
      <p:graphicFrame>
        <p:nvGraphicFramePr>
          <p:cNvPr id="3717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5847879"/>
              </p:ext>
            </p:extLst>
          </p:nvPr>
        </p:nvGraphicFramePr>
        <p:xfrm>
          <a:off x="288354" y="2266968"/>
          <a:ext cx="882015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13479184" imgH="6592653" progId="">
                  <p:embed/>
                </p:oleObj>
              </mc:Choice>
              <mc:Fallback>
                <p:oleObj name="Image" r:id="rId2" imgW="13479184" imgH="659265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354" y="2266968"/>
                        <a:ext cx="8820150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1715" name="Text Box 3"/>
          <p:cNvSpPr txBox="1">
            <a:spLocks noChangeArrowheads="1"/>
          </p:cNvSpPr>
          <p:nvPr/>
        </p:nvSpPr>
        <p:spPr bwMode="auto">
          <a:xfrm>
            <a:off x="1259843" y="5910371"/>
            <a:ext cx="68421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b="1" baseline="-25000" dirty="0">
                <a:latin typeface="华文新魏" pitchFamily="2" charset="-122"/>
                <a:ea typeface="华文新魏" pitchFamily="2" charset="-122"/>
              </a:rPr>
              <a:t>i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延迟级数与位数无关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: 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都是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级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;  F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i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基本都是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级 </a:t>
            </a:r>
            <a:r>
              <a:rPr lang="en-US" altLang="zh-CN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F</a:t>
            </a:r>
            <a:r>
              <a:rPr lang="en-US" altLang="zh-CN" b="1" baseline="-25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是</a:t>
            </a:r>
            <a:r>
              <a:rPr lang="en-US" altLang="zh-CN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级</a:t>
            </a:r>
          </a:p>
        </p:txBody>
      </p:sp>
      <p:graphicFrame>
        <p:nvGraphicFramePr>
          <p:cNvPr id="3717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315785"/>
              </p:ext>
            </p:extLst>
          </p:nvPr>
        </p:nvGraphicFramePr>
        <p:xfrm>
          <a:off x="82550" y="152400"/>
          <a:ext cx="42545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311200" imgH="279360" progId="Equation.3">
                  <p:embed/>
                </p:oleObj>
              </mc:Choice>
              <mc:Fallback>
                <p:oleObj name="公式" r:id="rId4" imgW="23112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" y="152400"/>
                        <a:ext cx="42545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705546"/>
              </p:ext>
            </p:extLst>
          </p:nvPr>
        </p:nvGraphicFramePr>
        <p:xfrm>
          <a:off x="82550" y="625475"/>
          <a:ext cx="74549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4267080" imgH="279360" progId="Equation.3">
                  <p:embed/>
                </p:oleObj>
              </mc:Choice>
              <mc:Fallback>
                <p:oleObj name="公式" r:id="rId6" imgW="426708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" y="625475"/>
                        <a:ext cx="745490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389483"/>
              </p:ext>
            </p:extLst>
          </p:nvPr>
        </p:nvGraphicFramePr>
        <p:xfrm>
          <a:off x="107504" y="1066800"/>
          <a:ext cx="7440612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4431960" imgH="279360" progId="Equation.3">
                  <p:embed/>
                </p:oleObj>
              </mc:Choice>
              <mc:Fallback>
                <p:oleObj name="公式" r:id="rId8" imgW="44319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066800"/>
                        <a:ext cx="7440612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17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368701"/>
              </p:ext>
            </p:extLst>
          </p:nvPr>
        </p:nvGraphicFramePr>
        <p:xfrm>
          <a:off x="128141" y="1595438"/>
          <a:ext cx="89217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6298920" imgH="279360" progId="Equation.3">
                  <p:embed/>
                </p:oleObj>
              </mc:Choice>
              <mc:Fallback>
                <p:oleObj name="公式" r:id="rId10" imgW="629892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41" y="1595438"/>
                        <a:ext cx="8921750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231454" y="3115816"/>
            <a:ext cx="533400" cy="457200"/>
            <a:chOff x="432" y="3840"/>
            <a:chExt cx="336" cy="288"/>
          </a:xfrm>
        </p:grpSpPr>
        <p:sp>
          <p:nvSpPr>
            <p:cNvPr id="371721" name="Text Box 9"/>
            <p:cNvSpPr txBox="1">
              <a:spLocks noChangeArrowheads="1"/>
            </p:cNvSpPr>
            <p:nvPr/>
          </p:nvSpPr>
          <p:spPr bwMode="auto">
            <a:xfrm>
              <a:off x="432" y="384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dirty="0">
                  <a:solidFill>
                    <a:srgbClr val="FF0000"/>
                  </a:solidFill>
                  <a:latin typeface="Times New Roman" pitchFamily="18" charset="0"/>
                </a:rPr>
                <a:t>P</a:t>
              </a:r>
              <a:r>
                <a:rPr kumimoji="1" lang="en-US" altLang="zh-CN" sz="2400" baseline="-25000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71722" name="Line 10"/>
            <p:cNvSpPr>
              <a:spLocks noChangeShapeType="1"/>
            </p:cNvSpPr>
            <p:nvPr/>
          </p:nvSpPr>
          <p:spPr bwMode="auto">
            <a:xfrm>
              <a:off x="432" y="3888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317054" y="3115816"/>
            <a:ext cx="533400" cy="457200"/>
            <a:chOff x="432" y="3840"/>
            <a:chExt cx="336" cy="288"/>
          </a:xfrm>
        </p:grpSpPr>
        <p:sp>
          <p:nvSpPr>
            <p:cNvPr id="371724" name="Text Box 12"/>
            <p:cNvSpPr txBox="1">
              <a:spLocks noChangeArrowheads="1"/>
            </p:cNvSpPr>
            <p:nvPr/>
          </p:nvSpPr>
          <p:spPr bwMode="auto">
            <a:xfrm>
              <a:off x="432" y="384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dirty="0">
                  <a:solidFill>
                    <a:srgbClr val="FF0000"/>
                  </a:solidFill>
                  <a:latin typeface="Times New Roman" pitchFamily="18" charset="0"/>
                </a:rPr>
                <a:t>G</a:t>
              </a:r>
              <a:r>
                <a:rPr kumimoji="1" lang="en-US" altLang="zh-CN" sz="2400" baseline="-25000" dirty="0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71725" name="Line 13"/>
            <p:cNvSpPr>
              <a:spLocks noChangeShapeType="1"/>
            </p:cNvSpPr>
            <p:nvPr/>
          </p:nvSpPr>
          <p:spPr bwMode="auto">
            <a:xfrm>
              <a:off x="432" y="3888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4136454" y="3115816"/>
            <a:ext cx="533400" cy="457200"/>
            <a:chOff x="432" y="3840"/>
            <a:chExt cx="336" cy="288"/>
          </a:xfrm>
        </p:grpSpPr>
        <p:sp>
          <p:nvSpPr>
            <p:cNvPr id="371727" name="Text Box 15"/>
            <p:cNvSpPr txBox="1">
              <a:spLocks noChangeArrowheads="1"/>
            </p:cNvSpPr>
            <p:nvPr/>
          </p:nvSpPr>
          <p:spPr bwMode="auto">
            <a:xfrm>
              <a:off x="432" y="384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dirty="0">
                  <a:solidFill>
                    <a:srgbClr val="FF0000"/>
                  </a:solidFill>
                  <a:latin typeface="Times New Roman" pitchFamily="18" charset="0"/>
                </a:rPr>
                <a:t>P</a:t>
              </a:r>
              <a:r>
                <a:rPr kumimoji="1" lang="en-US" altLang="zh-CN" sz="2400" baseline="-25000" dirty="0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71728" name="Line 16"/>
            <p:cNvSpPr>
              <a:spLocks noChangeShapeType="1"/>
            </p:cNvSpPr>
            <p:nvPr/>
          </p:nvSpPr>
          <p:spPr bwMode="auto">
            <a:xfrm>
              <a:off x="432" y="3888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3222054" y="3115816"/>
            <a:ext cx="533400" cy="457200"/>
            <a:chOff x="432" y="3840"/>
            <a:chExt cx="336" cy="288"/>
          </a:xfrm>
        </p:grpSpPr>
        <p:sp>
          <p:nvSpPr>
            <p:cNvPr id="371730" name="Text Box 18"/>
            <p:cNvSpPr txBox="1">
              <a:spLocks noChangeArrowheads="1"/>
            </p:cNvSpPr>
            <p:nvPr/>
          </p:nvSpPr>
          <p:spPr bwMode="auto">
            <a:xfrm>
              <a:off x="432" y="384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dirty="0">
                  <a:solidFill>
                    <a:srgbClr val="FF0000"/>
                  </a:solidFill>
                  <a:latin typeface="Times New Roman" pitchFamily="18" charset="0"/>
                </a:rPr>
                <a:t>G</a:t>
              </a:r>
              <a:r>
                <a:rPr kumimoji="1" lang="en-US" altLang="zh-CN" sz="2400" baseline="-25000" dirty="0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71731" name="Line 19"/>
            <p:cNvSpPr>
              <a:spLocks noChangeShapeType="1"/>
            </p:cNvSpPr>
            <p:nvPr/>
          </p:nvSpPr>
          <p:spPr bwMode="auto">
            <a:xfrm>
              <a:off x="432" y="3888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5965254" y="3115816"/>
            <a:ext cx="533400" cy="457200"/>
            <a:chOff x="432" y="3840"/>
            <a:chExt cx="336" cy="288"/>
          </a:xfrm>
        </p:grpSpPr>
        <p:sp>
          <p:nvSpPr>
            <p:cNvPr id="371733" name="Text Box 21"/>
            <p:cNvSpPr txBox="1">
              <a:spLocks noChangeArrowheads="1"/>
            </p:cNvSpPr>
            <p:nvPr/>
          </p:nvSpPr>
          <p:spPr bwMode="auto">
            <a:xfrm>
              <a:off x="432" y="384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dirty="0">
                  <a:solidFill>
                    <a:srgbClr val="FF0000"/>
                  </a:solidFill>
                  <a:latin typeface="Times New Roman" pitchFamily="18" charset="0"/>
                </a:rPr>
                <a:t>P</a:t>
              </a:r>
              <a:r>
                <a:rPr kumimoji="1" lang="en-US" altLang="zh-CN" sz="2400" baseline="-25000" dirty="0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71734" name="Line 22"/>
            <p:cNvSpPr>
              <a:spLocks noChangeShapeType="1"/>
            </p:cNvSpPr>
            <p:nvPr/>
          </p:nvSpPr>
          <p:spPr bwMode="auto">
            <a:xfrm>
              <a:off x="432" y="3888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5050854" y="3115816"/>
            <a:ext cx="533400" cy="457200"/>
            <a:chOff x="432" y="3840"/>
            <a:chExt cx="336" cy="288"/>
          </a:xfrm>
        </p:grpSpPr>
        <p:sp>
          <p:nvSpPr>
            <p:cNvPr id="371736" name="Text Box 24"/>
            <p:cNvSpPr txBox="1">
              <a:spLocks noChangeArrowheads="1"/>
            </p:cNvSpPr>
            <p:nvPr/>
          </p:nvSpPr>
          <p:spPr bwMode="auto">
            <a:xfrm>
              <a:off x="432" y="384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dirty="0">
                  <a:solidFill>
                    <a:srgbClr val="FF0000"/>
                  </a:solidFill>
                  <a:latin typeface="Times New Roman" pitchFamily="18" charset="0"/>
                </a:rPr>
                <a:t>G</a:t>
              </a:r>
              <a:r>
                <a:rPr kumimoji="1" lang="en-US" altLang="zh-CN" sz="2400" baseline="-25000" dirty="0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371737" name="Line 25"/>
            <p:cNvSpPr>
              <a:spLocks noChangeShapeType="1"/>
            </p:cNvSpPr>
            <p:nvPr/>
          </p:nvSpPr>
          <p:spPr bwMode="auto">
            <a:xfrm>
              <a:off x="432" y="3888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371738" name="Text Box 26"/>
          <p:cNvSpPr txBox="1">
            <a:spLocks noChangeArrowheads="1"/>
          </p:cNvSpPr>
          <p:nvPr/>
        </p:nvSpPr>
        <p:spPr bwMode="auto">
          <a:xfrm>
            <a:off x="-20960" y="4797152"/>
            <a:ext cx="533400" cy="457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solidFill>
                  <a:schemeClr val="bg2"/>
                </a:solidFill>
                <a:latin typeface="Times New Roman" pitchFamily="18" charset="0"/>
              </a:rPr>
              <a:t>C</a:t>
            </a:r>
            <a:r>
              <a:rPr kumimoji="1" lang="en-US" altLang="zh-CN" sz="2400" baseline="-25000" dirty="0">
                <a:solidFill>
                  <a:schemeClr val="bg2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371739" name="Text Box 27"/>
          <p:cNvSpPr txBox="1">
            <a:spLocks noChangeArrowheads="1"/>
          </p:cNvSpPr>
          <p:nvPr/>
        </p:nvSpPr>
        <p:spPr bwMode="auto">
          <a:xfrm>
            <a:off x="1526232" y="4797152"/>
            <a:ext cx="533400" cy="457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solidFill>
                  <a:schemeClr val="bg2"/>
                </a:solidFill>
                <a:latin typeface="Times New Roman" pitchFamily="18" charset="0"/>
              </a:rPr>
              <a:t>C</a:t>
            </a:r>
            <a:r>
              <a:rPr kumimoji="1" lang="en-US" altLang="zh-CN" sz="2400" baseline="-25000" dirty="0">
                <a:solidFill>
                  <a:schemeClr val="bg2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71740" name="Text Box 28"/>
          <p:cNvSpPr txBox="1">
            <a:spLocks noChangeArrowheads="1"/>
          </p:cNvSpPr>
          <p:nvPr/>
        </p:nvSpPr>
        <p:spPr bwMode="auto">
          <a:xfrm>
            <a:off x="3507432" y="4797152"/>
            <a:ext cx="533400" cy="457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solidFill>
                  <a:schemeClr val="bg2"/>
                </a:solidFill>
                <a:latin typeface="Times New Roman" pitchFamily="18" charset="0"/>
              </a:rPr>
              <a:t>C</a:t>
            </a:r>
            <a:r>
              <a:rPr kumimoji="1" lang="en-US" altLang="zh-CN" sz="2400" baseline="-25000" dirty="0">
                <a:solidFill>
                  <a:schemeClr val="bg2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71741" name="Text Box 29"/>
          <p:cNvSpPr txBox="1">
            <a:spLocks noChangeArrowheads="1"/>
          </p:cNvSpPr>
          <p:nvPr/>
        </p:nvSpPr>
        <p:spPr bwMode="auto">
          <a:xfrm>
            <a:off x="5451648" y="4797152"/>
            <a:ext cx="533400" cy="45720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solidFill>
                  <a:schemeClr val="bg2"/>
                </a:solidFill>
                <a:latin typeface="Times New Roman" pitchFamily="18" charset="0"/>
              </a:rPr>
              <a:t>C</a:t>
            </a:r>
            <a:r>
              <a:rPr kumimoji="1" lang="en-US" altLang="zh-CN" sz="2400" baseline="-25000" dirty="0">
                <a:solidFill>
                  <a:schemeClr val="bg2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371742" name="Rectangle 30"/>
          <p:cNvSpPr>
            <a:spLocks noChangeArrowheads="1"/>
          </p:cNvSpPr>
          <p:nvPr/>
        </p:nvSpPr>
        <p:spPr bwMode="auto">
          <a:xfrm>
            <a:off x="440432" y="2636912"/>
            <a:ext cx="8610600" cy="2088232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1743" name="Rectangle 31"/>
          <p:cNvSpPr>
            <a:spLocks noChangeArrowheads="1"/>
          </p:cNvSpPr>
          <p:nvPr/>
        </p:nvSpPr>
        <p:spPr bwMode="auto">
          <a:xfrm>
            <a:off x="326454" y="4653136"/>
            <a:ext cx="7162800" cy="8382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3" name="Group 20"/>
          <p:cNvGrpSpPr>
            <a:grpSpLocks/>
          </p:cNvGrpSpPr>
          <p:nvPr/>
        </p:nvGrpSpPr>
        <p:grpSpPr bwMode="auto">
          <a:xfrm>
            <a:off x="7899920" y="3115823"/>
            <a:ext cx="533400" cy="461963"/>
            <a:chOff x="432" y="3840"/>
            <a:chExt cx="336" cy="291"/>
          </a:xfrm>
        </p:grpSpPr>
        <p:sp>
          <p:nvSpPr>
            <p:cNvPr id="35" name="Text Box 21"/>
            <p:cNvSpPr txBox="1">
              <a:spLocks noChangeArrowheads="1"/>
            </p:cNvSpPr>
            <p:nvPr/>
          </p:nvSpPr>
          <p:spPr bwMode="auto">
            <a:xfrm>
              <a:off x="432" y="3840"/>
              <a:ext cx="3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dirty="0">
                  <a:solidFill>
                    <a:srgbClr val="FF0000"/>
                  </a:solidFill>
                  <a:latin typeface="Times New Roman" pitchFamily="18" charset="0"/>
                </a:rPr>
                <a:t>P</a:t>
              </a:r>
              <a:r>
                <a:rPr kumimoji="1" lang="en-US" altLang="zh-CN" sz="2400" baseline="-25000" dirty="0">
                  <a:solidFill>
                    <a:srgbClr val="FF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6" name="Line 22"/>
            <p:cNvSpPr>
              <a:spLocks noChangeShapeType="1"/>
            </p:cNvSpPr>
            <p:nvPr/>
          </p:nvSpPr>
          <p:spPr bwMode="auto">
            <a:xfrm>
              <a:off x="432" y="3888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7" name="Group 23"/>
          <p:cNvGrpSpPr>
            <a:grpSpLocks/>
          </p:cNvGrpSpPr>
          <p:nvPr/>
        </p:nvGrpSpPr>
        <p:grpSpPr bwMode="auto">
          <a:xfrm>
            <a:off x="6985520" y="3115823"/>
            <a:ext cx="533400" cy="461963"/>
            <a:chOff x="432" y="3840"/>
            <a:chExt cx="336" cy="291"/>
          </a:xfrm>
        </p:grpSpPr>
        <p:sp>
          <p:nvSpPr>
            <p:cNvPr id="38" name="Text Box 24"/>
            <p:cNvSpPr txBox="1">
              <a:spLocks noChangeArrowheads="1"/>
            </p:cNvSpPr>
            <p:nvPr/>
          </p:nvSpPr>
          <p:spPr bwMode="auto">
            <a:xfrm>
              <a:off x="432" y="3840"/>
              <a:ext cx="3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dirty="0">
                  <a:solidFill>
                    <a:srgbClr val="FF0000"/>
                  </a:solidFill>
                  <a:latin typeface="Times New Roman" pitchFamily="18" charset="0"/>
                </a:rPr>
                <a:t>G</a:t>
              </a:r>
              <a:r>
                <a:rPr kumimoji="1" lang="en-US" altLang="zh-CN" sz="2400" baseline="-25000" dirty="0">
                  <a:solidFill>
                    <a:srgbClr val="FF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9" name="Line 25"/>
            <p:cNvSpPr>
              <a:spLocks noChangeShapeType="1"/>
            </p:cNvSpPr>
            <p:nvPr/>
          </p:nvSpPr>
          <p:spPr bwMode="auto">
            <a:xfrm>
              <a:off x="432" y="3888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40" name="Text Box 29"/>
          <p:cNvSpPr txBox="1">
            <a:spLocks noChangeArrowheads="1"/>
          </p:cNvSpPr>
          <p:nvPr/>
        </p:nvSpPr>
        <p:spPr bwMode="auto">
          <a:xfrm>
            <a:off x="7539880" y="4797152"/>
            <a:ext cx="533400" cy="4616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solidFill>
                  <a:schemeClr val="bg2"/>
                </a:solidFill>
                <a:latin typeface="Times New Roman" pitchFamily="18" charset="0"/>
              </a:rPr>
              <a:t>C</a:t>
            </a:r>
            <a:r>
              <a:rPr kumimoji="1" lang="en-US" altLang="zh-CN" sz="2400" baseline="-25000" dirty="0">
                <a:solidFill>
                  <a:schemeClr val="bg2"/>
                </a:solidFill>
                <a:latin typeface="Times New Roman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9903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1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1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1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1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1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1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1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1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71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71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1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71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71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71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71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5" grpId="0" autoUpdateAnimBg="0"/>
      <p:bldP spid="371738" grpId="0" animBg="1" autoUpdateAnimBg="0"/>
      <p:bldP spid="371739" grpId="0" animBg="1" autoUpdateAnimBg="0"/>
      <p:bldP spid="371740" grpId="0" animBg="1" autoUpdateAnimBg="0"/>
      <p:bldP spid="371741" grpId="0" animBg="1" autoUpdateAnimBg="0"/>
      <p:bldP spid="371742" grpId="0" animBg="1"/>
      <p:bldP spid="371743" grpId="0" animBg="1"/>
      <p:bldP spid="40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3.3.7   </a:t>
            </a:r>
            <a:r>
              <a:rPr lang="zh-CN" altLang="en-US" sz="3600" dirty="0"/>
              <a:t>运算器</a:t>
            </a:r>
            <a:r>
              <a:rPr lang="en-US" altLang="zh-CN" sz="3600" dirty="0"/>
              <a:t>(24)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5ACC-3EF9-4464-9ACA-D443166258A2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3727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四位并行加法器、超前进位加法器</a:t>
            </a:r>
          </a:p>
          <a:p>
            <a:pPr lvl="1"/>
            <a:r>
              <a:rPr lang="zh-CN" altLang="en-US" sz="2800" dirty="0"/>
              <a:t>进位输入是由</a:t>
            </a:r>
            <a:r>
              <a:rPr lang="zh-CN" altLang="en-US" sz="2800" dirty="0">
                <a:solidFill>
                  <a:srgbClr val="FF0000"/>
                </a:solidFill>
              </a:rPr>
              <a:t>专门的“进位门”</a:t>
            </a:r>
            <a:r>
              <a:rPr lang="zh-CN" altLang="en-US" sz="2800" dirty="0"/>
              <a:t>综合所有低位的加数、被加数及最低位进位输入后提供的。</a:t>
            </a:r>
          </a:p>
          <a:p>
            <a:pPr lvl="1"/>
            <a:r>
              <a:rPr lang="zh-CN" altLang="en-US" sz="2800" dirty="0"/>
              <a:t>由于进位不是由前一级加法器提供的，所以四位并行加法器又称超前进位加法器或快速加法器。</a:t>
            </a:r>
          </a:p>
        </p:txBody>
      </p:sp>
      <p:graphicFrame>
        <p:nvGraphicFramePr>
          <p:cNvPr id="3727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546180"/>
              </p:ext>
            </p:extLst>
          </p:nvPr>
        </p:nvGraphicFramePr>
        <p:xfrm>
          <a:off x="683568" y="4653136"/>
          <a:ext cx="8155632" cy="1983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15203265" imgH="3134694" progId="">
                  <p:embed/>
                </p:oleObj>
              </mc:Choice>
              <mc:Fallback>
                <p:oleObj name="Image" r:id="rId2" imgW="15203265" imgH="313469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653136"/>
                        <a:ext cx="8155632" cy="19838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204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C351E-66D6-4935-97D0-37CE00794035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3.3.7   </a:t>
            </a:r>
            <a:r>
              <a:rPr lang="zh-CN" altLang="en-US" sz="3600" dirty="0"/>
              <a:t>运算器</a:t>
            </a:r>
            <a:r>
              <a:rPr lang="en-US" altLang="zh-CN" sz="3600" dirty="0"/>
              <a:t>(25)</a:t>
            </a:r>
          </a:p>
        </p:txBody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29196"/>
          </a:xfrm>
        </p:spPr>
        <p:txBody>
          <a:bodyPr>
            <a:normAutofit/>
          </a:bodyPr>
          <a:lstStyle/>
          <a:p>
            <a:r>
              <a:rPr lang="en-US" altLang="zh-CN" b="1" dirty="0"/>
              <a:t>3.3.7 </a:t>
            </a:r>
            <a:r>
              <a:rPr lang="zh-CN" altLang="en-US" b="1" dirty="0"/>
              <a:t>运算器（算数逻辑单元 </a:t>
            </a:r>
            <a:r>
              <a:rPr lang="en-US" altLang="zh-CN" b="1" dirty="0"/>
              <a:t>ALU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b="1" dirty="0"/>
              <a:t>加法器</a:t>
            </a:r>
          </a:p>
          <a:p>
            <a:pPr lvl="2"/>
            <a:r>
              <a:rPr lang="zh-CN" altLang="en-US" b="1" dirty="0"/>
              <a:t>一位加法器</a:t>
            </a:r>
          </a:p>
          <a:p>
            <a:pPr lvl="2"/>
            <a:r>
              <a:rPr lang="zh-CN" altLang="en-US" b="1" dirty="0"/>
              <a:t>四位串行进位加法器</a:t>
            </a:r>
          </a:p>
          <a:p>
            <a:pPr lvl="2"/>
            <a:r>
              <a:rPr lang="zh-CN" altLang="en-US" b="1" dirty="0"/>
              <a:t>四位并行加法器</a:t>
            </a:r>
          </a:p>
          <a:p>
            <a:pPr lvl="2"/>
            <a:r>
              <a:rPr lang="en-US" altLang="zh-CN" b="1" dirty="0">
                <a:solidFill>
                  <a:srgbClr val="7030A0"/>
                </a:solidFill>
              </a:rPr>
              <a:t>16</a:t>
            </a:r>
            <a:r>
              <a:rPr lang="zh-CN" altLang="en-US" b="1" dirty="0">
                <a:solidFill>
                  <a:srgbClr val="7030A0"/>
                </a:solidFill>
              </a:rPr>
              <a:t>位加法器</a:t>
            </a:r>
          </a:p>
          <a:p>
            <a:pPr lvl="1"/>
            <a:r>
              <a:rPr lang="zh-CN" altLang="en-US" b="1" dirty="0"/>
              <a:t>算术运算逻辑单元</a:t>
            </a:r>
          </a:p>
          <a:p>
            <a:pPr lvl="2"/>
            <a:r>
              <a:rPr lang="zh-CN" altLang="en-US" b="1" dirty="0"/>
              <a:t>四位算术逻辑运算单元</a:t>
            </a:r>
            <a:endParaRPr lang="en-US" altLang="zh-CN" b="1" dirty="0"/>
          </a:p>
          <a:p>
            <a:pPr lvl="1"/>
            <a:r>
              <a:rPr lang="zh-CN" altLang="en-US" dirty="0"/>
              <a:t>乘法器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9807284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3BC5E-7BF2-452F-866E-4F3369EF4428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en-US" altLang="zh-CN" sz="3600" dirty="0"/>
              <a:t>3.3.7   </a:t>
            </a:r>
            <a:r>
              <a:rPr lang="zh-CN" altLang="en-US" sz="3600" dirty="0"/>
              <a:t>运算器</a:t>
            </a:r>
            <a:r>
              <a:rPr lang="en-US" altLang="zh-CN" sz="3600" dirty="0"/>
              <a:t>(26)</a:t>
            </a:r>
          </a:p>
        </p:txBody>
      </p:sp>
      <p:graphicFrame>
        <p:nvGraphicFramePr>
          <p:cNvPr id="375811" name="Object 3"/>
          <p:cNvGraphicFramePr>
            <a:graphicFrameLocks noChangeAspect="1"/>
          </p:cNvGraphicFramePr>
          <p:nvPr/>
        </p:nvGraphicFramePr>
        <p:xfrm>
          <a:off x="990600" y="2786058"/>
          <a:ext cx="7704138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14360816" imgH="3653878" progId="">
                  <p:embed/>
                </p:oleObj>
              </mc:Choice>
              <mc:Fallback>
                <p:oleObj name="Image" r:id="rId2" imgW="14360816" imgH="365387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786058"/>
                        <a:ext cx="7704138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58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153400" cy="4648200"/>
          </a:xfrm>
          <a:noFill/>
          <a:ln/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b="1" dirty="0"/>
              <a:t>16</a:t>
            </a:r>
            <a:r>
              <a:rPr lang="zh-CN" altLang="en-US" sz="3200" b="1" dirty="0"/>
              <a:t>位串行加法器和</a:t>
            </a:r>
            <a:r>
              <a:rPr lang="en-US" altLang="zh-CN" sz="3200" b="1" dirty="0"/>
              <a:t>16</a:t>
            </a:r>
            <a:r>
              <a:rPr lang="zh-CN" altLang="en-US" sz="3200" b="1" dirty="0"/>
              <a:t>位并行加法器</a:t>
            </a:r>
          </a:p>
          <a:p>
            <a:pPr lvl="1"/>
            <a:r>
              <a:rPr lang="en-US" altLang="zh-CN" b="1" dirty="0"/>
              <a:t>16</a:t>
            </a:r>
            <a:r>
              <a:rPr lang="zh-CN" altLang="en-US" b="1" dirty="0"/>
              <a:t>位串行加法器</a:t>
            </a:r>
          </a:p>
          <a:p>
            <a:pPr lvl="2"/>
            <a:r>
              <a:rPr lang="zh-CN" altLang="en-US" b="1" dirty="0"/>
              <a:t>用</a:t>
            </a:r>
            <a:r>
              <a:rPr lang="en-US" altLang="zh-CN" b="1" dirty="0"/>
              <a:t>4</a:t>
            </a:r>
            <a:r>
              <a:rPr lang="zh-CN" altLang="en-US" b="1" dirty="0"/>
              <a:t>片四位并行加法器组成</a:t>
            </a:r>
            <a:r>
              <a:rPr lang="en-US" altLang="zh-CN" b="1" dirty="0"/>
              <a:t>16</a:t>
            </a:r>
            <a:r>
              <a:rPr lang="zh-CN" altLang="en-US" b="1" dirty="0"/>
              <a:t>位快速加法器 </a:t>
            </a:r>
          </a:p>
        </p:txBody>
      </p:sp>
      <p:sp>
        <p:nvSpPr>
          <p:cNvPr id="375813" name="Rectangle 5"/>
          <p:cNvSpPr>
            <a:spLocks noChangeArrowheads="1"/>
          </p:cNvSpPr>
          <p:nvPr/>
        </p:nvSpPr>
        <p:spPr bwMode="auto">
          <a:xfrm>
            <a:off x="428596" y="4786322"/>
            <a:ext cx="821537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此时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片内虽然是并行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但片间进位仍是串行逐片传递，</a:t>
            </a:r>
            <a:endParaRPr lang="en-US" altLang="zh-CN" sz="2400" b="1" dirty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产生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, C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8 </a:t>
            </a:r>
            <a:r>
              <a:rPr lang="en-US" altLang="zh-CN" sz="1800" b="1" dirty="0">
                <a:latin typeface="华文新魏" pitchFamily="2" charset="-122"/>
                <a:ea typeface="华文新魏" pitchFamily="2" charset="-122"/>
              </a:rPr>
              <a:t>,</a:t>
            </a:r>
            <a:r>
              <a:rPr lang="en-US" altLang="zh-CN" sz="18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12 </a:t>
            </a:r>
            <a:r>
              <a:rPr lang="en-US" altLang="zh-CN" sz="1800" b="1" dirty="0">
                <a:latin typeface="华文新魏" pitchFamily="2" charset="-122"/>
                <a:ea typeface="华文新魏" pitchFamily="2" charset="-122"/>
              </a:rPr>
              <a:t>,</a:t>
            </a:r>
            <a:r>
              <a:rPr lang="en-US" altLang="zh-CN" sz="18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16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的延迟各是几级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?  </a:t>
            </a:r>
            <a:r>
              <a:rPr lang="en-US" altLang="zh-CN" sz="2400" b="1" dirty="0" err="1">
                <a:latin typeface="华文新魏" pitchFamily="2" charset="-122"/>
                <a:ea typeface="华文新魏" pitchFamily="2" charset="-122"/>
              </a:rPr>
              <a:t>F</a:t>
            </a:r>
            <a:r>
              <a:rPr lang="en-US" altLang="zh-CN" sz="2400" b="1" baseline="-25000" dirty="0" err="1">
                <a:latin typeface="华文新魏" pitchFamily="2" charset="-122"/>
                <a:ea typeface="华文新魏" pitchFamily="2" charset="-122"/>
              </a:rPr>
              <a:t>i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要几级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?(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用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P136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图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)</a:t>
            </a:r>
          </a:p>
        </p:txBody>
      </p:sp>
      <p:sp>
        <p:nvSpPr>
          <p:cNvPr id="375814" name="Rectangle 6"/>
          <p:cNvSpPr>
            <a:spLocks noChangeArrowheads="1"/>
          </p:cNvSpPr>
          <p:nvPr/>
        </p:nvSpPr>
        <p:spPr bwMode="auto">
          <a:xfrm>
            <a:off x="771857" y="5595971"/>
            <a:ext cx="7586357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b="1" baseline="-25000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需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级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,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F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~F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需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级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；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b="1" baseline="-25000" dirty="0"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需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级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,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F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5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~F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需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级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；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b="1" baseline="-25000" dirty="0">
                <a:latin typeface="华文新魏" pitchFamily="2" charset="-122"/>
                <a:ea typeface="华文新魏" pitchFamily="2" charset="-122"/>
              </a:rPr>
              <a:t>12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需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级，</a:t>
            </a:r>
            <a:endParaRPr lang="zh-CN" altLang="en-US" sz="2400" b="1" dirty="0">
              <a:latin typeface="华文新魏" pitchFamily="2" charset="-122"/>
              <a:ea typeface="华文新魏" pitchFamily="2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F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9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~F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12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需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7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级；</a:t>
            </a:r>
            <a:r>
              <a:rPr lang="en-US" altLang="zh-CN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b="1" baseline="-25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16</a:t>
            </a:r>
            <a:r>
              <a:rPr lang="zh-CN" altLang="en-US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需</a:t>
            </a:r>
            <a:r>
              <a:rPr lang="en-US" altLang="zh-CN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级</a:t>
            </a:r>
            <a:r>
              <a:rPr lang="en-US" altLang="zh-CN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,</a:t>
            </a:r>
            <a:r>
              <a:rPr lang="en-US" altLang="zh-CN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F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13</a:t>
            </a:r>
            <a:r>
              <a:rPr lang="en-US" altLang="zh-CN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~F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16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需</a:t>
            </a:r>
            <a:r>
              <a:rPr lang="en-US" altLang="zh-CN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9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级</a:t>
            </a:r>
            <a:r>
              <a:rPr lang="en-US" altLang="zh-CN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.   C</a:t>
            </a:r>
            <a:r>
              <a:rPr lang="en-US" altLang="zh-CN" sz="1800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n</a:t>
            </a:r>
            <a:r>
              <a:rPr lang="en-US" altLang="zh-CN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=n/2</a:t>
            </a:r>
            <a:r>
              <a:rPr lang="zh-CN" altLang="en-US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级</a:t>
            </a:r>
            <a:endParaRPr lang="zh-CN" altLang="en-US" sz="2400" b="1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999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3" grpId="0" autoUpdateAnimBg="0"/>
      <p:bldP spid="375814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en-US" altLang="zh-CN" sz="3600" dirty="0"/>
              <a:t>3.3.7   </a:t>
            </a:r>
            <a:r>
              <a:rPr lang="zh-CN" altLang="en-US" sz="3600" dirty="0"/>
              <a:t>运算器</a:t>
            </a:r>
            <a:r>
              <a:rPr lang="en-US" altLang="zh-CN" sz="3600" dirty="0"/>
              <a:t>(27)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142984"/>
            <a:ext cx="8153400" cy="1428760"/>
          </a:xfrm>
        </p:spPr>
        <p:txBody>
          <a:bodyPr>
            <a:normAutofit fontScale="92500"/>
          </a:bodyPr>
          <a:lstStyle/>
          <a:p>
            <a:pPr lvl="1"/>
            <a:r>
              <a:rPr lang="en-US" altLang="zh-CN" b="1" dirty="0"/>
              <a:t>16</a:t>
            </a:r>
            <a:r>
              <a:rPr lang="zh-CN" altLang="en-US" b="1" dirty="0"/>
              <a:t>位并行进位加法器</a:t>
            </a:r>
            <a:r>
              <a:rPr lang="zh-CN" altLang="en-US" dirty="0"/>
              <a:t>：</a:t>
            </a:r>
          </a:p>
          <a:p>
            <a:pPr lvl="2">
              <a:buNone/>
            </a:pPr>
            <a:r>
              <a:rPr lang="zh-CN" altLang="en-US" b="1" dirty="0"/>
              <a:t>用类似四位并行加法器中</a:t>
            </a:r>
            <a:r>
              <a:rPr lang="en-US" altLang="zh-CN" b="1" dirty="0"/>
              <a:t>C1</a:t>
            </a:r>
            <a:r>
              <a:rPr lang="zh-CN" altLang="en-US" b="1" dirty="0"/>
              <a:t>、</a:t>
            </a:r>
            <a:r>
              <a:rPr lang="en-US" altLang="zh-CN" b="1" dirty="0"/>
              <a:t>C2</a:t>
            </a:r>
            <a:r>
              <a:rPr lang="zh-CN" altLang="en-US" b="1" dirty="0"/>
              <a:t>、</a:t>
            </a:r>
            <a:r>
              <a:rPr lang="en-US" altLang="zh-CN" b="1" dirty="0"/>
              <a:t>C3</a:t>
            </a:r>
            <a:r>
              <a:rPr lang="zh-CN" altLang="en-US" b="1" dirty="0"/>
              <a:t>、</a:t>
            </a:r>
            <a:r>
              <a:rPr lang="en-US" altLang="zh-CN" b="1" dirty="0"/>
              <a:t>C4</a:t>
            </a:r>
            <a:r>
              <a:rPr lang="zh-CN" altLang="en-US" b="1" dirty="0"/>
              <a:t>形成的原理，去形成片间快速进位</a:t>
            </a:r>
            <a:r>
              <a:rPr lang="en-US" altLang="zh-CN" b="1" dirty="0"/>
              <a:t>C4</a:t>
            </a:r>
            <a:r>
              <a:rPr lang="zh-CN" altLang="en-US" b="1" dirty="0"/>
              <a:t>、</a:t>
            </a:r>
            <a:r>
              <a:rPr lang="en-US" altLang="zh-CN" b="1" dirty="0"/>
              <a:t>C8</a:t>
            </a:r>
            <a:r>
              <a:rPr lang="zh-CN" altLang="en-US" b="1" dirty="0"/>
              <a:t>、</a:t>
            </a:r>
            <a:r>
              <a:rPr lang="en-US" altLang="zh-CN" b="1" dirty="0"/>
              <a:t>C12</a:t>
            </a:r>
            <a:r>
              <a:rPr lang="zh-CN" altLang="en-US" b="1" dirty="0"/>
              <a:t>、</a:t>
            </a:r>
            <a:r>
              <a:rPr lang="en-US" altLang="zh-CN" b="1" dirty="0"/>
              <a:t>C16 </a:t>
            </a:r>
          </a:p>
          <a:p>
            <a:pPr>
              <a:spcBef>
                <a:spcPct val="30000"/>
              </a:spcBef>
              <a:buClrTx/>
              <a:buFontTx/>
              <a:buNone/>
            </a:pPr>
            <a:endParaRPr lang="en-US" altLang="zh-CN" sz="2400" b="1" dirty="0"/>
          </a:p>
        </p:txBody>
      </p:sp>
      <p:graphicFrame>
        <p:nvGraphicFramePr>
          <p:cNvPr id="3768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157078"/>
              </p:ext>
            </p:extLst>
          </p:nvPr>
        </p:nvGraphicFramePr>
        <p:xfrm>
          <a:off x="785786" y="2643182"/>
          <a:ext cx="7240587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213000" imgH="482400" progId="Equation.3">
                  <p:embed/>
                </p:oleObj>
              </mc:Choice>
              <mc:Fallback>
                <p:oleObj name="公式" r:id="rId2" imgW="32130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2643182"/>
                        <a:ext cx="7240587" cy="1085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187427"/>
              </p:ext>
            </p:extLst>
          </p:nvPr>
        </p:nvGraphicFramePr>
        <p:xfrm>
          <a:off x="857224" y="3929066"/>
          <a:ext cx="8012113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682800" imgH="965160" progId="Equation.3">
                  <p:embed/>
                </p:oleObj>
              </mc:Choice>
              <mc:Fallback>
                <p:oleObj name="公式" r:id="rId4" imgW="368280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3929066"/>
                        <a:ext cx="8012113" cy="209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857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6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6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6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3886-24E3-48AD-9E3B-A755D3CB30D7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534400" cy="609600"/>
          </a:xfrm>
        </p:spPr>
        <p:txBody>
          <a:bodyPr>
            <a:normAutofit fontScale="90000"/>
          </a:bodyPr>
          <a:lstStyle/>
          <a:p>
            <a:r>
              <a:rPr lang="en-US" altLang="zh-CN" sz="3600" dirty="0"/>
              <a:t>3.3.7   </a:t>
            </a:r>
            <a:r>
              <a:rPr lang="zh-CN" altLang="en-US" sz="3600" dirty="0"/>
              <a:t>运算器</a:t>
            </a:r>
            <a:r>
              <a:rPr lang="en-US" altLang="zh-CN" sz="3600" dirty="0"/>
              <a:t>(28)</a:t>
            </a:r>
          </a:p>
        </p:txBody>
      </p:sp>
      <p:graphicFrame>
        <p:nvGraphicFramePr>
          <p:cNvPr id="3778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721227"/>
              </p:ext>
            </p:extLst>
          </p:nvPr>
        </p:nvGraphicFramePr>
        <p:xfrm>
          <a:off x="620713" y="1981200"/>
          <a:ext cx="645636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882880" imgH="228600" progId="Equation.3">
                  <p:embed/>
                </p:oleObj>
              </mc:Choice>
              <mc:Fallback>
                <p:oleObj name="公式" r:id="rId3" imgW="2882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3" y="1981200"/>
                        <a:ext cx="6456362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78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433866"/>
              </p:ext>
            </p:extLst>
          </p:nvPr>
        </p:nvGraphicFramePr>
        <p:xfrm>
          <a:off x="620713" y="2819400"/>
          <a:ext cx="83756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4038480" imgH="228600" progId="Equation.3">
                  <p:embed/>
                </p:oleObj>
              </mc:Choice>
              <mc:Fallback>
                <p:oleObj name="公式" r:id="rId5" imgW="4038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3" y="2819400"/>
                        <a:ext cx="8375650" cy="476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640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7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7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7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AFACE-81C7-4AC8-8C04-E1E745D359F4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4838" y="304800"/>
            <a:ext cx="8234362" cy="468313"/>
          </a:xfrm>
        </p:spPr>
        <p:txBody>
          <a:bodyPr>
            <a:normAutofit fontScale="90000"/>
          </a:bodyPr>
          <a:lstStyle/>
          <a:p>
            <a:r>
              <a:rPr lang="en-US" altLang="zh-CN" sz="3600" dirty="0"/>
              <a:t>3.3.7   </a:t>
            </a:r>
            <a:r>
              <a:rPr lang="zh-CN" altLang="en-US" sz="3600" dirty="0"/>
              <a:t>运算器</a:t>
            </a:r>
            <a:r>
              <a:rPr lang="en-US" altLang="zh-CN" sz="3600" dirty="0"/>
              <a:t>(29)</a:t>
            </a:r>
          </a:p>
        </p:txBody>
      </p:sp>
      <p:graphicFrame>
        <p:nvGraphicFramePr>
          <p:cNvPr id="3799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65253"/>
              </p:ext>
            </p:extLst>
          </p:nvPr>
        </p:nvGraphicFramePr>
        <p:xfrm>
          <a:off x="357188" y="1219200"/>
          <a:ext cx="25463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30040" imgH="228600" progId="Equation.3">
                  <p:embed/>
                </p:oleObj>
              </mc:Choice>
              <mc:Fallback>
                <p:oleObj name="公式" r:id="rId2" imgW="1130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1219200"/>
                        <a:ext cx="254635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926133"/>
              </p:ext>
            </p:extLst>
          </p:nvPr>
        </p:nvGraphicFramePr>
        <p:xfrm>
          <a:off x="374650" y="1752600"/>
          <a:ext cx="41179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892160" imgH="228600" progId="Equation.3">
                  <p:embed/>
                </p:oleObj>
              </mc:Choice>
              <mc:Fallback>
                <p:oleObj name="公式" r:id="rId4" imgW="1892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" y="1752600"/>
                        <a:ext cx="411797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086796"/>
              </p:ext>
            </p:extLst>
          </p:nvPr>
        </p:nvGraphicFramePr>
        <p:xfrm>
          <a:off x="357188" y="2232025"/>
          <a:ext cx="645636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882880" imgH="228600" progId="Equation.3">
                  <p:embed/>
                </p:oleObj>
              </mc:Choice>
              <mc:Fallback>
                <p:oleObj name="公式" r:id="rId6" imgW="2882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2232025"/>
                        <a:ext cx="6456362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519691"/>
              </p:ext>
            </p:extLst>
          </p:nvPr>
        </p:nvGraphicFramePr>
        <p:xfrm>
          <a:off x="377825" y="2800350"/>
          <a:ext cx="84645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4038480" imgH="228600" progId="Equation.3">
                  <p:embed/>
                </p:oleObj>
              </mc:Choice>
              <mc:Fallback>
                <p:oleObj name="公式" r:id="rId8" imgW="4038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" y="2800350"/>
                        <a:ext cx="846455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381921"/>
              </p:ext>
            </p:extLst>
          </p:nvPr>
        </p:nvGraphicFramePr>
        <p:xfrm>
          <a:off x="440580" y="3501008"/>
          <a:ext cx="4673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336760" imgH="228600" progId="Equation.3">
                  <p:embed/>
                </p:oleObj>
              </mc:Choice>
              <mc:Fallback>
                <p:oleObj name="公式" r:id="rId10" imgW="2336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80" y="3501008"/>
                        <a:ext cx="4673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367994"/>
              </p:ext>
            </p:extLst>
          </p:nvPr>
        </p:nvGraphicFramePr>
        <p:xfrm>
          <a:off x="440580" y="3997896"/>
          <a:ext cx="4673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2336760" imgH="228600" progId="Equation.3">
                  <p:embed/>
                </p:oleObj>
              </mc:Choice>
              <mc:Fallback>
                <p:oleObj name="公式" r:id="rId12" imgW="2336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580" y="3997896"/>
                        <a:ext cx="4673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4996334"/>
              </p:ext>
            </p:extLst>
          </p:nvPr>
        </p:nvGraphicFramePr>
        <p:xfrm>
          <a:off x="453280" y="4491608"/>
          <a:ext cx="4800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2679480" imgH="228600" progId="Equation.3">
                  <p:embed/>
                </p:oleObj>
              </mc:Choice>
              <mc:Fallback>
                <p:oleObj name="公式" r:id="rId14" imgW="2679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280" y="4491608"/>
                        <a:ext cx="4800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018964"/>
              </p:ext>
            </p:extLst>
          </p:nvPr>
        </p:nvGraphicFramePr>
        <p:xfrm>
          <a:off x="431055" y="5025008"/>
          <a:ext cx="49133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2743200" imgH="228600" progId="Equation.3">
                  <p:embed/>
                </p:oleObj>
              </mc:Choice>
              <mc:Fallback>
                <p:oleObj name="公式" r:id="rId16" imgW="2743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055" y="5025008"/>
                        <a:ext cx="49133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688210"/>
              </p:ext>
            </p:extLst>
          </p:nvPr>
        </p:nvGraphicFramePr>
        <p:xfrm>
          <a:off x="5682505" y="3501008"/>
          <a:ext cx="19621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939600" imgH="228600" progId="Equation.3">
                  <p:embed/>
                </p:oleObj>
              </mc:Choice>
              <mc:Fallback>
                <p:oleObj name="公式" r:id="rId18" imgW="939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2505" y="3501008"/>
                        <a:ext cx="196215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382733"/>
              </p:ext>
            </p:extLst>
          </p:nvPr>
        </p:nvGraphicFramePr>
        <p:xfrm>
          <a:off x="5684093" y="4034408"/>
          <a:ext cx="19875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952200" imgH="228600" progId="Equation.3">
                  <p:embed/>
                </p:oleObj>
              </mc:Choice>
              <mc:Fallback>
                <p:oleObj name="公式" r:id="rId20" imgW="952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4093" y="4034408"/>
                        <a:ext cx="198755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262215"/>
              </p:ext>
            </p:extLst>
          </p:nvPr>
        </p:nvGraphicFramePr>
        <p:xfrm>
          <a:off x="5649168" y="4509071"/>
          <a:ext cx="21463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1066680" imgH="228600" progId="Equation.3">
                  <p:embed/>
                </p:oleObj>
              </mc:Choice>
              <mc:Fallback>
                <p:oleObj name="公式" r:id="rId22" imgW="1066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9168" y="4509071"/>
                        <a:ext cx="2146300" cy="45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114011"/>
              </p:ext>
            </p:extLst>
          </p:nvPr>
        </p:nvGraphicFramePr>
        <p:xfrm>
          <a:off x="5633293" y="5042471"/>
          <a:ext cx="225107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1117440" imgH="228600" progId="Equation.3">
                  <p:embed/>
                </p:oleObj>
              </mc:Choice>
              <mc:Fallback>
                <p:oleObj name="公式" r:id="rId24" imgW="1117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3293" y="5042471"/>
                        <a:ext cx="2251075" cy="45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919" name="Text Box 15"/>
          <p:cNvSpPr txBox="1">
            <a:spLocks noChangeArrowheads="1"/>
          </p:cNvSpPr>
          <p:nvPr/>
        </p:nvSpPr>
        <p:spPr bwMode="auto">
          <a:xfrm>
            <a:off x="620216" y="5562600"/>
            <a:ext cx="7696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G</a:t>
            </a:r>
            <a:r>
              <a:rPr lang="en-US" altLang="zh-CN" sz="1800" dirty="0">
                <a:latin typeface="华文新魏" pitchFamily="2" charset="-122"/>
                <a:ea typeface="华文新魏" pitchFamily="2" charset="-122"/>
              </a:rPr>
              <a:t>m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1800" dirty="0">
                <a:latin typeface="华文新魏" pitchFamily="2" charset="-122"/>
                <a:ea typeface="华文新魏" pitchFamily="2" charset="-122"/>
              </a:rPr>
              <a:t>m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有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规律，可以根据输入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X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Y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直接计算得出，意味者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位加法器内部可以直接提供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G</a:t>
            </a:r>
            <a:r>
              <a:rPr lang="en-US" altLang="zh-CN" sz="1800" dirty="0">
                <a:latin typeface="华文新魏" pitchFamily="2" charset="-122"/>
                <a:ea typeface="华文新魏" pitchFamily="2" charset="-122"/>
              </a:rPr>
              <a:t>m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和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1800" dirty="0">
                <a:latin typeface="华文新魏" pitchFamily="2" charset="-122"/>
                <a:ea typeface="华文新魏" pitchFamily="2" charset="-122"/>
              </a:rPr>
              <a:t>m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。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1800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1800" dirty="0"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1800" dirty="0">
                <a:latin typeface="华文新魏" pitchFamily="2" charset="-122"/>
                <a:ea typeface="华文新魏" pitchFamily="2" charset="-122"/>
              </a:rPr>
              <a:t>12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1800" dirty="0">
                <a:latin typeface="华文新魏" pitchFamily="2" charset="-122"/>
                <a:ea typeface="华文新魏" pitchFamily="2" charset="-122"/>
              </a:rPr>
              <a:t>16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可以设计一个</a:t>
            </a: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“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快速进位扩展器”形成。</a:t>
            </a:r>
          </a:p>
        </p:txBody>
      </p:sp>
      <p:sp>
        <p:nvSpPr>
          <p:cNvPr id="17" name="Rectangle 31"/>
          <p:cNvSpPr>
            <a:spLocks noChangeArrowheads="1"/>
          </p:cNvSpPr>
          <p:nvPr/>
        </p:nvSpPr>
        <p:spPr bwMode="auto">
          <a:xfrm>
            <a:off x="305406" y="3501008"/>
            <a:ext cx="7650970" cy="2061592"/>
          </a:xfrm>
          <a:prstGeom prst="rect">
            <a:avLst/>
          </a:prstGeom>
          <a:solidFill>
            <a:srgbClr val="0099FF">
              <a:alpha val="30196"/>
            </a:srgbClr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09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9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9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9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9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9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9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9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9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9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9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9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9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9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9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9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9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9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9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19" grpId="0" autoUpdateAnimBg="0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534400" cy="609600"/>
          </a:xfrm>
        </p:spPr>
        <p:txBody>
          <a:bodyPr>
            <a:normAutofit fontScale="90000"/>
          </a:bodyPr>
          <a:lstStyle/>
          <a:p>
            <a:r>
              <a:rPr lang="en-US" altLang="zh-CN" sz="3600" dirty="0"/>
              <a:t>3.3.7   </a:t>
            </a:r>
            <a:r>
              <a:rPr lang="zh-CN" altLang="en-US" sz="3600" dirty="0"/>
              <a:t>运算器（</a:t>
            </a:r>
            <a:r>
              <a:rPr lang="en-US" altLang="zh-CN" sz="3600" dirty="0"/>
              <a:t>30</a:t>
            </a:r>
            <a:r>
              <a:rPr lang="zh-CN" altLang="en-US" sz="3600" dirty="0"/>
              <a:t>）</a:t>
            </a:r>
            <a:endParaRPr lang="en-US" altLang="zh-CN" sz="3600" dirty="0"/>
          </a:p>
        </p:txBody>
      </p:sp>
      <p:graphicFrame>
        <p:nvGraphicFramePr>
          <p:cNvPr id="380931" name="Object 3"/>
          <p:cNvGraphicFramePr>
            <a:graphicFrameLocks noChangeAspect="1"/>
          </p:cNvGraphicFramePr>
          <p:nvPr/>
        </p:nvGraphicFramePr>
        <p:xfrm>
          <a:off x="838200" y="2590800"/>
          <a:ext cx="7705725" cy="347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12597551" imgH="6553469" progId="">
                  <p:embed/>
                </p:oleObj>
              </mc:Choice>
              <mc:Fallback>
                <p:oleObj name="Image" r:id="rId2" imgW="12597551" imgH="655346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590800"/>
                        <a:ext cx="7705725" cy="347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32" name="Text Box 4"/>
          <p:cNvSpPr txBox="1">
            <a:spLocks noChangeArrowheads="1"/>
          </p:cNvSpPr>
          <p:nvPr/>
        </p:nvSpPr>
        <p:spPr bwMode="auto">
          <a:xfrm>
            <a:off x="914400" y="6172200"/>
            <a:ext cx="7416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超前进位扩展器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, 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使得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2000" b="1" baseline="-25000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, C</a:t>
            </a:r>
            <a:r>
              <a:rPr lang="en-US" altLang="zh-CN" sz="2000" b="1" baseline="-25000" dirty="0">
                <a:latin typeface="华文新魏" pitchFamily="2" charset="-122"/>
                <a:ea typeface="华文新魏" pitchFamily="2" charset="-122"/>
              </a:rPr>
              <a:t>8 </a:t>
            </a:r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,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2000" b="1" baseline="-25000" dirty="0">
                <a:latin typeface="华文新魏" pitchFamily="2" charset="-122"/>
                <a:ea typeface="华文新魏" pitchFamily="2" charset="-122"/>
              </a:rPr>
              <a:t>12 </a:t>
            </a:r>
            <a:r>
              <a:rPr lang="en-US" altLang="zh-CN" sz="1600" b="1" dirty="0">
                <a:latin typeface="华文新魏" pitchFamily="2" charset="-122"/>
                <a:ea typeface="华文新魏" pitchFamily="2" charset="-122"/>
              </a:rPr>
              <a:t>,</a:t>
            </a:r>
            <a:r>
              <a:rPr lang="en-US" altLang="zh-CN" sz="16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2000" b="1" baseline="-25000" dirty="0">
                <a:latin typeface="华文新魏" pitchFamily="2" charset="-122"/>
                <a:ea typeface="华文新魏" pitchFamily="2" charset="-122"/>
              </a:rPr>
              <a:t>16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同时产生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!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（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P138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）</a:t>
            </a:r>
            <a:endParaRPr lang="en-US" altLang="zh-CN" b="1" dirty="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3809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236309"/>
              </p:ext>
            </p:extLst>
          </p:nvPr>
        </p:nvGraphicFramePr>
        <p:xfrm>
          <a:off x="428596" y="1952618"/>
          <a:ext cx="84661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4038480" imgH="228600" progId="Equation.3">
                  <p:embed/>
                </p:oleObj>
              </mc:Choice>
              <mc:Fallback>
                <p:oleObj name="公式" r:id="rId4" imgW="4038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1952618"/>
                        <a:ext cx="8466138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3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9600" y="928670"/>
            <a:ext cx="8153400" cy="4876800"/>
          </a:xfrm>
          <a:noFill/>
          <a:ln/>
        </p:spPr>
        <p:txBody>
          <a:bodyPr/>
          <a:lstStyle/>
          <a:p>
            <a:r>
              <a:rPr lang="en-US" altLang="zh-CN" b="1" dirty="0"/>
              <a:t>16</a:t>
            </a:r>
            <a:r>
              <a:rPr lang="zh-CN" altLang="en-US" b="1" dirty="0"/>
              <a:t>位并行进位加法器</a:t>
            </a:r>
            <a:r>
              <a:rPr lang="zh-CN" altLang="en-US" dirty="0"/>
              <a:t>：</a:t>
            </a:r>
          </a:p>
          <a:p>
            <a:pPr lvl="1">
              <a:spcBef>
                <a:spcPct val="0"/>
              </a:spcBef>
            </a:pPr>
            <a:r>
              <a:rPr lang="zh-CN" altLang="en-US" dirty="0"/>
              <a:t>超前进位扩展器</a:t>
            </a:r>
          </a:p>
        </p:txBody>
      </p:sp>
    </p:spTree>
    <p:extLst>
      <p:ext uri="{BB962C8B-B14F-4D97-AF65-F5344CB8AC3E}">
        <p14:creationId xmlns:p14="http://schemas.microsoft.com/office/powerpoint/2010/main" val="202606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8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0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2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D345-2D25-4B94-891D-509EBC95AE90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620688"/>
            <a:ext cx="8153400" cy="4648200"/>
          </a:xfrm>
          <a:noFill/>
          <a:ln/>
        </p:spPr>
        <p:txBody>
          <a:bodyPr>
            <a:normAutofit/>
          </a:bodyPr>
          <a:lstStyle/>
          <a:p>
            <a:r>
              <a:rPr lang="en-US" altLang="zh-CN" sz="3200" b="1" dirty="0"/>
              <a:t>16</a:t>
            </a:r>
            <a:r>
              <a:rPr lang="zh-CN" altLang="en-US" sz="3200" b="1" dirty="0"/>
              <a:t>位并行进位加法器逻辑结构图</a:t>
            </a:r>
            <a:r>
              <a:rPr lang="zh-CN" altLang="en-US" sz="3200" dirty="0"/>
              <a:t>：</a:t>
            </a:r>
          </a:p>
          <a:p>
            <a:pPr lvl="1"/>
            <a:r>
              <a:rPr lang="zh-CN" altLang="en-US" sz="2400" b="1" dirty="0"/>
              <a:t>用类似四位并行加法器中</a:t>
            </a:r>
            <a:r>
              <a:rPr lang="en-US" altLang="zh-CN" sz="2400" b="1" dirty="0"/>
              <a:t>C1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C2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C3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C4</a:t>
            </a:r>
            <a:r>
              <a:rPr lang="zh-CN" altLang="en-US" sz="2400" b="1" dirty="0"/>
              <a:t>形成的原理，去形成片间快速进位</a:t>
            </a:r>
            <a:r>
              <a:rPr lang="en-US" altLang="zh-CN" sz="2400" b="1" dirty="0"/>
              <a:t>C4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C8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C12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C16 </a:t>
            </a:r>
            <a:endParaRPr lang="zh-CN" altLang="en-US" sz="2400" b="1" dirty="0"/>
          </a:p>
          <a:p>
            <a:pPr>
              <a:spcBef>
                <a:spcPct val="30000"/>
              </a:spcBef>
              <a:buClrTx/>
              <a:buFontTx/>
              <a:buNone/>
            </a:pPr>
            <a:endParaRPr lang="en-US" altLang="zh-CN" sz="2000" b="1" dirty="0"/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534400" cy="609600"/>
          </a:xfrm>
        </p:spPr>
        <p:txBody>
          <a:bodyPr>
            <a:normAutofit fontScale="90000"/>
          </a:bodyPr>
          <a:lstStyle/>
          <a:p>
            <a:r>
              <a:rPr lang="en-US" altLang="zh-CN" sz="3600" dirty="0"/>
              <a:t>3.3.7   </a:t>
            </a:r>
            <a:r>
              <a:rPr lang="zh-CN" altLang="en-US" sz="3600" dirty="0"/>
              <a:t>运算器（</a:t>
            </a:r>
            <a:r>
              <a:rPr lang="en-US" altLang="zh-CN" sz="3600" dirty="0"/>
              <a:t>31</a:t>
            </a:r>
            <a:r>
              <a:rPr lang="zh-CN" altLang="en-US" sz="3600" dirty="0"/>
              <a:t>）</a:t>
            </a:r>
            <a:endParaRPr lang="en-US" altLang="zh-CN" sz="3600" dirty="0"/>
          </a:p>
        </p:txBody>
      </p:sp>
      <p:graphicFrame>
        <p:nvGraphicFramePr>
          <p:cNvPr id="3819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344296"/>
              </p:ext>
            </p:extLst>
          </p:nvPr>
        </p:nvGraphicFramePr>
        <p:xfrm>
          <a:off x="990600" y="2266925"/>
          <a:ext cx="7632700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12793469" imgH="5348571" progId="">
                  <p:embed/>
                </p:oleObj>
              </mc:Choice>
              <mc:Fallback>
                <p:oleObj name="Image" r:id="rId2" imgW="12793469" imgH="534857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66925"/>
                        <a:ext cx="7632700" cy="296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1957" name="Rectangle 5"/>
          <p:cNvSpPr>
            <a:spLocks noChangeArrowheads="1"/>
          </p:cNvSpPr>
          <p:nvPr/>
        </p:nvSpPr>
        <p:spPr bwMode="auto">
          <a:xfrm>
            <a:off x="381000" y="5429264"/>
            <a:ext cx="8534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四位并行加法器的输出提供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m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G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m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需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级延迟，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F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需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级延迟。</a:t>
            </a:r>
          </a:p>
          <a:p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则产生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, C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8 </a:t>
            </a:r>
            <a:r>
              <a:rPr lang="en-US" altLang="zh-CN" sz="1800" b="1" dirty="0">
                <a:latin typeface="华文新魏" pitchFamily="2" charset="-122"/>
                <a:ea typeface="华文新魏" pitchFamily="2" charset="-122"/>
              </a:rPr>
              <a:t>,</a:t>
            </a:r>
            <a:r>
              <a:rPr lang="en-US" altLang="zh-CN" sz="18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12 </a:t>
            </a:r>
            <a:r>
              <a:rPr lang="en-US" altLang="zh-CN" sz="1800" b="1" dirty="0">
                <a:latin typeface="华文新魏" pitchFamily="2" charset="-122"/>
                <a:ea typeface="华文新魏" pitchFamily="2" charset="-122"/>
              </a:rPr>
              <a:t>,</a:t>
            </a:r>
            <a:r>
              <a:rPr lang="en-US" altLang="zh-CN" sz="18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16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的延迟各是几级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?  </a:t>
            </a:r>
            <a:r>
              <a:rPr lang="en-US" altLang="zh-CN" sz="2400" b="1" dirty="0" err="1">
                <a:latin typeface="华文新魏" pitchFamily="2" charset="-122"/>
                <a:ea typeface="华文新魏" pitchFamily="2" charset="-122"/>
              </a:rPr>
              <a:t>F</a:t>
            </a:r>
            <a:r>
              <a:rPr lang="en-US" altLang="zh-CN" sz="2400" b="1" baseline="-25000" dirty="0" err="1">
                <a:latin typeface="华文新魏" pitchFamily="2" charset="-122"/>
                <a:ea typeface="华文新魏" pitchFamily="2" charset="-122"/>
              </a:rPr>
              <a:t>i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要几级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013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7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2D17C-16FE-4BDE-BD11-F1BC8A414ACB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16632"/>
            <a:ext cx="7772400" cy="1143000"/>
          </a:xfrm>
        </p:spPr>
        <p:txBody>
          <a:bodyPr/>
          <a:lstStyle/>
          <a:p>
            <a:r>
              <a:rPr lang="en-US" altLang="zh-CN" sz="3600" dirty="0"/>
              <a:t>3.3.7   </a:t>
            </a:r>
            <a:r>
              <a:rPr lang="zh-CN" altLang="en-US" sz="3600" dirty="0"/>
              <a:t>运算器</a:t>
            </a:r>
            <a:endParaRPr lang="en-US" altLang="zh-CN" sz="3600" dirty="0"/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4423"/>
            <a:ext cx="8229600" cy="785818"/>
          </a:xfrm>
        </p:spPr>
        <p:txBody>
          <a:bodyPr/>
          <a:lstStyle/>
          <a:p>
            <a:r>
              <a:rPr lang="en-US" altLang="zh-CN" b="1" dirty="0"/>
              <a:t>16</a:t>
            </a:r>
            <a:r>
              <a:rPr lang="zh-CN" altLang="en-US" b="1" dirty="0"/>
              <a:t>位快速加法器的结构图</a:t>
            </a:r>
          </a:p>
        </p:txBody>
      </p:sp>
      <p:graphicFrame>
        <p:nvGraphicFramePr>
          <p:cNvPr id="382980" name="Object 4"/>
          <p:cNvGraphicFramePr>
            <a:graphicFrameLocks noChangeAspect="1"/>
          </p:cNvGraphicFramePr>
          <p:nvPr/>
        </p:nvGraphicFramePr>
        <p:xfrm>
          <a:off x="990600" y="1914532"/>
          <a:ext cx="76327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12793469" imgH="5348571" progId="">
                  <p:embed/>
                </p:oleObj>
              </mc:Choice>
              <mc:Fallback>
                <p:oleObj name="Image" r:id="rId2" imgW="12793469" imgH="534857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14532"/>
                        <a:ext cx="7632700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2981" name="Rectangle 5"/>
          <p:cNvSpPr>
            <a:spLocks noChangeArrowheads="1"/>
          </p:cNvSpPr>
          <p:nvPr/>
        </p:nvSpPr>
        <p:spPr bwMode="auto">
          <a:xfrm>
            <a:off x="520700" y="4289028"/>
            <a:ext cx="85471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四位并行加法器的输出提供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m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G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m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需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级延迟。产生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, C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8 </a:t>
            </a:r>
            <a:r>
              <a:rPr lang="en-US" altLang="zh-CN" sz="1800" b="1" dirty="0">
                <a:latin typeface="华文新魏" pitchFamily="2" charset="-122"/>
                <a:ea typeface="华文新魏" pitchFamily="2" charset="-122"/>
              </a:rPr>
              <a:t>,</a:t>
            </a:r>
            <a:r>
              <a:rPr lang="en-US" altLang="zh-CN" sz="18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12 </a:t>
            </a:r>
            <a:r>
              <a:rPr lang="en-US" altLang="zh-CN" sz="1800" b="1" dirty="0">
                <a:latin typeface="华文新魏" pitchFamily="2" charset="-122"/>
                <a:ea typeface="华文新魏" pitchFamily="2" charset="-122"/>
              </a:rPr>
              <a:t>,</a:t>
            </a:r>
            <a:r>
              <a:rPr lang="en-US" altLang="zh-CN" sz="1800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16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的延迟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级，  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F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1 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～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F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要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级， </a:t>
            </a:r>
            <a:r>
              <a:rPr lang="en-US" altLang="zh-CN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F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5 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～</a:t>
            </a:r>
            <a:r>
              <a:rPr lang="en-US" altLang="zh-CN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F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16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要</a:t>
            </a:r>
            <a:r>
              <a:rPr lang="en-US" altLang="zh-CN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6</a:t>
            </a:r>
            <a:r>
              <a:rPr lang="zh-CN" altLang="en-US" sz="24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级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。</a:t>
            </a:r>
            <a:r>
              <a:rPr lang="en-US" altLang="zh-CN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 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F</a:t>
            </a:r>
            <a:r>
              <a:rPr lang="en-US" altLang="zh-CN" b="1" baseline="-25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b="1" baseline="-25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b="1" baseline="-25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9</a:t>
            </a:r>
            <a:r>
              <a:rPr lang="zh-CN" altLang="en-US" b="1" baseline="-25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b="1" baseline="-250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13</a:t>
            </a:r>
            <a:r>
              <a:rPr lang="zh-CN" altLang="en-US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是</a:t>
            </a:r>
            <a:r>
              <a:rPr lang="en-US" altLang="zh-CN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5</a:t>
            </a:r>
            <a:r>
              <a:rPr lang="zh-CN" altLang="en-US" b="1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级</a:t>
            </a:r>
            <a:endParaRPr lang="zh-CN" altLang="en-US" sz="2400" b="1" dirty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请大家课后比较：由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位全加器构成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16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位串行加法器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位并行加法器构成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16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位串行加法器、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16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位并行加法器计算结果所需要的级数。</a:t>
            </a:r>
          </a:p>
        </p:txBody>
      </p:sp>
    </p:spTree>
    <p:extLst>
      <p:ext uri="{BB962C8B-B14F-4D97-AF65-F5344CB8AC3E}">
        <p14:creationId xmlns:p14="http://schemas.microsoft.com/office/powerpoint/2010/main" val="415712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8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3.3.7   </a:t>
            </a:r>
            <a:r>
              <a:rPr lang="zh-CN" altLang="en-US" sz="3600" dirty="0"/>
              <a:t>运算器</a:t>
            </a:r>
            <a:endParaRPr lang="en-US" altLang="zh-CN" sz="3600" dirty="0"/>
          </a:p>
        </p:txBody>
      </p:sp>
      <p:sp>
        <p:nvSpPr>
          <p:cNvPr id="3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84ED8-C236-430A-8BB6-71D1D7A9B1F5}" type="slidenum">
              <a:rPr lang="en-US" altLang="zh-CN"/>
              <a:pPr/>
              <a:t>4</a:t>
            </a:fld>
            <a:endParaRPr lang="en-US" altLang="zh-CN"/>
          </a:p>
        </p:txBody>
      </p:sp>
      <p:graphicFrame>
        <p:nvGraphicFramePr>
          <p:cNvPr id="346116" name="Object 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72536950"/>
              </p:ext>
            </p:extLst>
          </p:nvPr>
        </p:nvGraphicFramePr>
        <p:xfrm>
          <a:off x="4499992" y="4869160"/>
          <a:ext cx="3890846" cy="1756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3" imgW="1961905" imgH="885949" progId="PBrush">
                  <p:embed/>
                </p:oleObj>
              </mc:Choice>
              <mc:Fallback>
                <p:oleObj name="位图图像" r:id="rId3" imgW="1961905" imgH="885949" progId="PBrush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4869160"/>
                        <a:ext cx="3890846" cy="17565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6143" name="Object 31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415505273"/>
              </p:ext>
            </p:extLst>
          </p:nvPr>
        </p:nvGraphicFramePr>
        <p:xfrm>
          <a:off x="4355976" y="3573016"/>
          <a:ext cx="3861628" cy="1019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019240" imgH="533160" progId="Equation.3">
                  <p:embed/>
                </p:oleObj>
              </mc:Choice>
              <mc:Fallback>
                <p:oleObj name="公式" r:id="rId5" imgW="2019240" imgH="53316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3573016"/>
                        <a:ext cx="3861628" cy="10199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6114" name="Rectangle 2"/>
          <p:cNvSpPr>
            <a:spLocks noChangeArrowheads="1"/>
          </p:cNvSpPr>
          <p:nvPr/>
        </p:nvSpPr>
        <p:spPr bwMode="auto">
          <a:xfrm>
            <a:off x="685800" y="1447800"/>
            <a:ext cx="7924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FFFF00"/>
              </a:buClr>
            </a:pP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3.3.7 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运算器（算数逻辑单元 </a:t>
            </a: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ALU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）</a:t>
            </a:r>
          </a:p>
          <a:p>
            <a:pPr lvl="1">
              <a:spcBef>
                <a:spcPct val="20000"/>
              </a:spcBef>
              <a:buClr>
                <a:srgbClr val="FFFF00"/>
              </a:buClr>
            </a:pP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加法器 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Adder</a:t>
            </a:r>
            <a:endParaRPr lang="en-US" altLang="zh-CN" sz="2400" b="1" dirty="0">
              <a:solidFill>
                <a:srgbClr val="7030A0"/>
              </a:solidFill>
              <a:latin typeface="华文新魏" pitchFamily="2" charset="-122"/>
              <a:ea typeface="华文新魏" pitchFamily="2" charset="-122"/>
            </a:endParaRPr>
          </a:p>
          <a:p>
            <a:pPr lvl="2">
              <a:spcBef>
                <a:spcPct val="20000"/>
              </a:spcBef>
              <a:buClr>
                <a:srgbClr val="FFFF00"/>
              </a:buClr>
            </a:pP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半加器 （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Half Adder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）：不考虑低位进位输入和向高位的进位输出，两数码</a:t>
            </a:r>
            <a:r>
              <a:rPr lang="en-US" altLang="zh-CN" sz="2400" b="1" dirty="0" err="1">
                <a:latin typeface="华文新魏" pitchFamily="2" charset="-122"/>
                <a:ea typeface="华文新魏" pitchFamily="2" charset="-122"/>
              </a:rPr>
              <a:t>Xn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400" b="1" dirty="0" err="1">
                <a:latin typeface="华文新魏" pitchFamily="2" charset="-122"/>
                <a:ea typeface="华文新魏" pitchFamily="2" charset="-122"/>
              </a:rPr>
              <a:t>Yn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相加，称半加 。</a:t>
            </a:r>
          </a:p>
        </p:txBody>
      </p:sp>
      <p:graphicFrame>
        <p:nvGraphicFramePr>
          <p:cNvPr id="34611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247187"/>
              </p:ext>
            </p:extLst>
          </p:nvPr>
        </p:nvGraphicFramePr>
        <p:xfrm>
          <a:off x="762000" y="3951312"/>
          <a:ext cx="2832100" cy="2286000"/>
        </p:xfrm>
        <a:graphic>
          <a:graphicData uri="http://schemas.openxmlformats.org/drawingml/2006/table">
            <a:tbl>
              <a:tblPr/>
              <a:tblGrid>
                <a:gridCol w="944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Xn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Yn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Hn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46144" name="Rectangle 32"/>
          <p:cNvSpPr>
            <a:spLocks noChangeArrowheads="1"/>
          </p:cNvSpPr>
          <p:nvPr/>
        </p:nvSpPr>
        <p:spPr bwMode="auto">
          <a:xfrm>
            <a:off x="914400" y="3312886"/>
            <a:ext cx="2635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一位半加器功能表</a:t>
            </a:r>
          </a:p>
        </p:txBody>
      </p:sp>
    </p:spTree>
    <p:extLst>
      <p:ext uri="{BB962C8B-B14F-4D97-AF65-F5344CB8AC3E}">
        <p14:creationId xmlns:p14="http://schemas.microsoft.com/office/powerpoint/2010/main" val="92925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46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44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864E7-BD76-4DEA-96E6-0F8735F84EF5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3840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534400" cy="4876800"/>
          </a:xfrm>
          <a:noFill/>
          <a:ln/>
        </p:spPr>
        <p:txBody>
          <a:bodyPr/>
          <a:lstStyle/>
          <a:p>
            <a:r>
              <a:rPr lang="zh-CN" altLang="en-US" b="1" dirty="0"/>
              <a:t>和</a:t>
            </a:r>
            <a:r>
              <a:rPr lang="en-US" altLang="zh-CN" b="1" dirty="0"/>
              <a:t>4</a:t>
            </a:r>
            <a:r>
              <a:rPr lang="zh-CN" altLang="en-US" b="1" dirty="0"/>
              <a:t>位加法器（或</a:t>
            </a:r>
            <a:r>
              <a:rPr lang="en-US" altLang="zh-CN" b="1" dirty="0"/>
              <a:t>4</a:t>
            </a:r>
            <a:r>
              <a:rPr lang="zh-CN" altLang="en-US" b="1" dirty="0"/>
              <a:t>位</a:t>
            </a:r>
            <a:r>
              <a:rPr lang="en-US" altLang="zh-CN" b="1" dirty="0"/>
              <a:t>ALU</a:t>
            </a:r>
            <a:r>
              <a:rPr lang="zh-CN" altLang="en-US" b="1" dirty="0"/>
              <a:t>）连用的超前进位扩展器专用器件</a:t>
            </a:r>
            <a:r>
              <a:rPr lang="en-US" altLang="zh-CN" b="1" dirty="0"/>
              <a:t>(SN74182)</a:t>
            </a:r>
            <a:r>
              <a:rPr lang="zh-CN" altLang="en-US" b="1" dirty="0"/>
              <a:t>（</a:t>
            </a:r>
            <a:r>
              <a:rPr lang="en-US" altLang="zh-CN" b="1" dirty="0"/>
              <a:t>P146</a:t>
            </a:r>
            <a:r>
              <a:rPr lang="zh-CN" altLang="en-US" b="1" dirty="0"/>
              <a:t>）</a:t>
            </a:r>
            <a:endParaRPr lang="en-US" altLang="zh-CN" b="1" dirty="0"/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610600" cy="609600"/>
          </a:xfrm>
        </p:spPr>
        <p:txBody>
          <a:bodyPr>
            <a:normAutofit fontScale="90000"/>
          </a:bodyPr>
          <a:lstStyle/>
          <a:p>
            <a:r>
              <a:rPr lang="en-US" altLang="zh-CN" sz="3600" dirty="0"/>
              <a:t>3.3.7   </a:t>
            </a:r>
            <a:r>
              <a:rPr lang="zh-CN" altLang="en-US" sz="3600" dirty="0"/>
              <a:t>运算器（</a:t>
            </a:r>
            <a:r>
              <a:rPr lang="en-US" altLang="zh-CN" sz="3600" dirty="0"/>
              <a:t>32</a:t>
            </a:r>
            <a:r>
              <a:rPr lang="zh-CN" altLang="en-US" sz="3600" dirty="0"/>
              <a:t>）</a:t>
            </a:r>
            <a:endParaRPr lang="en-US" altLang="zh-CN" sz="3600" dirty="0"/>
          </a:p>
        </p:txBody>
      </p:sp>
      <p:graphicFrame>
        <p:nvGraphicFramePr>
          <p:cNvPr id="384004" name="Object 4"/>
          <p:cNvGraphicFramePr>
            <a:graphicFrameLocks noChangeAspect="1"/>
          </p:cNvGraphicFramePr>
          <p:nvPr/>
        </p:nvGraphicFramePr>
        <p:xfrm>
          <a:off x="990600" y="2209800"/>
          <a:ext cx="7777163" cy="362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13361633" imgH="6230204" progId="">
                  <p:embed/>
                </p:oleObj>
              </mc:Choice>
              <mc:Fallback>
                <p:oleObj name="Image" r:id="rId2" imgW="13361633" imgH="623020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09800"/>
                        <a:ext cx="7777163" cy="362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071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5921D-141D-49BC-BCC3-F0CF584D8A72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534400" cy="609600"/>
          </a:xfrm>
        </p:spPr>
        <p:txBody>
          <a:bodyPr>
            <a:normAutofit fontScale="90000"/>
          </a:bodyPr>
          <a:lstStyle/>
          <a:p>
            <a:r>
              <a:rPr lang="en-US" altLang="zh-CN" sz="3600" dirty="0"/>
              <a:t>3.3.7   </a:t>
            </a:r>
            <a:r>
              <a:rPr lang="zh-CN" altLang="en-US" sz="3600" dirty="0"/>
              <a:t>运算器（</a:t>
            </a:r>
            <a:r>
              <a:rPr lang="en-US" altLang="zh-CN" sz="3600" dirty="0"/>
              <a:t>33</a:t>
            </a:r>
            <a:r>
              <a:rPr lang="zh-CN" altLang="en-US" sz="3600" dirty="0"/>
              <a:t>）</a:t>
            </a:r>
            <a:endParaRPr lang="en-US" altLang="zh-CN" sz="3600" dirty="0"/>
          </a:p>
        </p:txBody>
      </p:sp>
      <p:graphicFrame>
        <p:nvGraphicFramePr>
          <p:cNvPr id="385027" name="Object 3"/>
          <p:cNvGraphicFramePr>
            <a:graphicFrameLocks noChangeAspect="1"/>
          </p:cNvGraphicFramePr>
          <p:nvPr/>
        </p:nvGraphicFramePr>
        <p:xfrm>
          <a:off x="762000" y="2362200"/>
          <a:ext cx="7705725" cy="282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11186939" imgH="4104490" progId="">
                  <p:embed/>
                </p:oleObj>
              </mc:Choice>
              <mc:Fallback>
                <p:oleObj name="Image" r:id="rId2" imgW="11186939" imgH="410449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362200"/>
                        <a:ext cx="7705725" cy="282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0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534400" cy="4876800"/>
          </a:xfrm>
          <a:noFill/>
          <a:ln/>
        </p:spPr>
        <p:txBody>
          <a:bodyPr/>
          <a:lstStyle/>
          <a:p>
            <a:r>
              <a:rPr lang="en-US" altLang="zh-CN" b="1" dirty="0"/>
              <a:t>4</a:t>
            </a:r>
            <a:r>
              <a:rPr lang="zh-CN" altLang="en-US" b="1" dirty="0"/>
              <a:t>位</a:t>
            </a:r>
            <a:r>
              <a:rPr lang="en-US" altLang="zh-CN" b="1" dirty="0"/>
              <a:t>ALU</a:t>
            </a:r>
            <a:r>
              <a:rPr lang="zh-CN" altLang="en-US" b="1" dirty="0"/>
              <a:t>和超前进位扩展器组成</a:t>
            </a:r>
            <a:r>
              <a:rPr lang="en-US" altLang="zh-CN" b="1" dirty="0"/>
              <a:t>16</a:t>
            </a:r>
            <a:r>
              <a:rPr lang="zh-CN" altLang="en-US" b="1" dirty="0"/>
              <a:t>位快速运算单元 （</a:t>
            </a:r>
            <a:r>
              <a:rPr lang="en-US" altLang="zh-CN" b="1" dirty="0"/>
              <a:t>P146</a:t>
            </a:r>
            <a:r>
              <a:rPr lang="zh-CN" altLang="en-US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72516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387F-02A2-45A9-B41C-FD32DA3B9EED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3.3.7   </a:t>
            </a:r>
            <a:r>
              <a:rPr lang="zh-CN" altLang="en-US" sz="3600" dirty="0"/>
              <a:t>运算器</a:t>
            </a:r>
            <a:endParaRPr lang="en-US" altLang="zh-CN" sz="3600" dirty="0"/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/>
              <a:t>3.3.7 </a:t>
            </a:r>
            <a:r>
              <a:rPr lang="zh-CN" altLang="en-US" b="1" dirty="0"/>
              <a:t>运算器（算数逻辑单元 </a:t>
            </a:r>
            <a:r>
              <a:rPr lang="en-US" altLang="zh-CN" b="1" dirty="0"/>
              <a:t>ALU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b="1" dirty="0"/>
              <a:t>加法器</a:t>
            </a:r>
          </a:p>
          <a:p>
            <a:pPr lvl="2"/>
            <a:r>
              <a:rPr lang="en-US" altLang="zh-CN" b="1" dirty="0">
                <a:solidFill>
                  <a:srgbClr val="002060"/>
                </a:solidFill>
              </a:rPr>
              <a:t>1</a:t>
            </a:r>
            <a:r>
              <a:rPr lang="zh-CN" altLang="en-US" b="1" dirty="0">
                <a:solidFill>
                  <a:srgbClr val="002060"/>
                </a:solidFill>
              </a:rPr>
              <a:t>位加法器</a:t>
            </a:r>
          </a:p>
          <a:p>
            <a:pPr lvl="2"/>
            <a:r>
              <a:rPr lang="en-US" altLang="zh-CN" b="1" dirty="0">
                <a:solidFill>
                  <a:srgbClr val="002060"/>
                </a:solidFill>
              </a:rPr>
              <a:t>4</a:t>
            </a:r>
            <a:r>
              <a:rPr lang="zh-CN" altLang="en-US" b="1" dirty="0">
                <a:solidFill>
                  <a:srgbClr val="002060"/>
                </a:solidFill>
              </a:rPr>
              <a:t>位串行进位加法器</a:t>
            </a:r>
          </a:p>
          <a:p>
            <a:pPr lvl="2"/>
            <a:r>
              <a:rPr lang="en-US" altLang="zh-CN" b="1" dirty="0">
                <a:solidFill>
                  <a:srgbClr val="002060"/>
                </a:solidFill>
              </a:rPr>
              <a:t>4</a:t>
            </a:r>
            <a:r>
              <a:rPr lang="zh-CN" altLang="en-US" b="1" dirty="0">
                <a:solidFill>
                  <a:srgbClr val="002060"/>
                </a:solidFill>
              </a:rPr>
              <a:t>位并行进位加法器和快速进位逻辑</a:t>
            </a:r>
          </a:p>
          <a:p>
            <a:pPr lvl="2"/>
            <a:r>
              <a:rPr lang="en-US" altLang="zh-CN" b="1" dirty="0"/>
              <a:t>16</a:t>
            </a:r>
            <a:r>
              <a:rPr lang="zh-CN" altLang="en-US" b="1" dirty="0"/>
              <a:t>位并行进位加法器</a:t>
            </a:r>
          </a:p>
          <a:p>
            <a:pPr lvl="1"/>
            <a:r>
              <a:rPr lang="zh-CN" altLang="en-US" b="1" dirty="0">
                <a:solidFill>
                  <a:srgbClr val="7030A0"/>
                </a:solidFill>
              </a:rPr>
              <a:t>算术运算逻辑单元</a:t>
            </a:r>
          </a:p>
          <a:p>
            <a:pPr lvl="2"/>
            <a:r>
              <a:rPr lang="en-US" altLang="zh-CN" b="1" dirty="0"/>
              <a:t>4</a:t>
            </a:r>
            <a:r>
              <a:rPr lang="zh-CN" altLang="en-US" b="1" dirty="0"/>
              <a:t>位算术逻辑运算单元</a:t>
            </a:r>
            <a:endParaRPr lang="en-US" altLang="zh-CN" b="1" dirty="0"/>
          </a:p>
          <a:p>
            <a:pPr lvl="1"/>
            <a:r>
              <a:rPr lang="zh-CN" altLang="en-US" dirty="0"/>
              <a:t>乘法器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1078345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89E7C-FD54-4F65-BF05-0156F681E031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534400" cy="609600"/>
          </a:xfrm>
        </p:spPr>
        <p:txBody>
          <a:bodyPr>
            <a:normAutofit fontScale="90000"/>
          </a:bodyPr>
          <a:lstStyle/>
          <a:p>
            <a:r>
              <a:rPr lang="en-US" altLang="zh-CN" sz="3600" dirty="0"/>
              <a:t>3.3.7   </a:t>
            </a:r>
            <a:r>
              <a:rPr lang="zh-CN" altLang="en-US" sz="3600" dirty="0"/>
              <a:t>运算器</a:t>
            </a:r>
            <a:r>
              <a:rPr lang="en-US" altLang="zh-CN" sz="3600" dirty="0"/>
              <a:t>(34)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19200"/>
            <a:ext cx="7543800" cy="4876800"/>
          </a:xfrm>
        </p:spPr>
        <p:txBody>
          <a:bodyPr/>
          <a:lstStyle/>
          <a:p>
            <a:r>
              <a:rPr lang="zh-CN" altLang="en-US" dirty="0"/>
              <a:t>算术运算逻辑单元</a:t>
            </a:r>
            <a:r>
              <a:rPr lang="en-US" altLang="zh-CN" dirty="0"/>
              <a:t>(ALU) </a:t>
            </a:r>
          </a:p>
          <a:p>
            <a:pPr lvl="1"/>
            <a:r>
              <a:rPr lang="en-US" altLang="zh-CN" dirty="0"/>
              <a:t>ALU</a:t>
            </a:r>
            <a:r>
              <a:rPr lang="zh-CN" altLang="en-US" dirty="0"/>
              <a:t>是</a:t>
            </a:r>
            <a:r>
              <a:rPr lang="en-US" altLang="zh-CN" dirty="0"/>
              <a:t>CPU</a:t>
            </a:r>
            <a:r>
              <a:rPr lang="zh-CN" altLang="en-US" dirty="0"/>
              <a:t>的核心</a:t>
            </a:r>
            <a:r>
              <a:rPr lang="en-US" altLang="zh-CN" dirty="0"/>
              <a:t>,</a:t>
            </a:r>
            <a:r>
              <a:rPr lang="zh-CN" altLang="en-US" dirty="0"/>
              <a:t>不仅完成算术（加法、减法等）运算</a:t>
            </a:r>
            <a:r>
              <a:rPr lang="en-US" altLang="zh-CN" dirty="0"/>
              <a:t>,</a:t>
            </a:r>
            <a:r>
              <a:rPr lang="zh-CN" altLang="en-US" dirty="0"/>
              <a:t>而且完成逻辑运算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ALU</a:t>
            </a:r>
            <a:r>
              <a:rPr lang="zh-CN" altLang="en-US" dirty="0"/>
              <a:t>是多种功能集成在一起的器件</a:t>
            </a:r>
            <a:r>
              <a:rPr lang="en-US" altLang="zh-CN" dirty="0"/>
              <a:t>,</a:t>
            </a:r>
            <a:r>
              <a:rPr lang="zh-CN" altLang="en-US" dirty="0"/>
              <a:t>因此要有功能控制端</a:t>
            </a:r>
            <a:r>
              <a:rPr lang="en-US" altLang="zh-CN" dirty="0"/>
              <a:t>. </a:t>
            </a:r>
          </a:p>
          <a:p>
            <a:pPr lvl="2"/>
            <a:r>
              <a:rPr lang="zh-CN" altLang="en-US" dirty="0"/>
              <a:t>加</a:t>
            </a:r>
            <a:endParaRPr lang="en-US" altLang="zh-CN" dirty="0"/>
          </a:p>
          <a:p>
            <a:pPr lvl="2"/>
            <a:r>
              <a:rPr lang="zh-CN" altLang="en-US" dirty="0"/>
              <a:t>减</a:t>
            </a:r>
            <a:endParaRPr lang="en-US" altLang="zh-CN" dirty="0"/>
          </a:p>
          <a:p>
            <a:pPr lvl="2"/>
            <a:r>
              <a:rPr lang="zh-CN" altLang="en-US" dirty="0"/>
              <a:t>比较、与、或、非、移位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48789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29F8-3DD7-4F2F-BE55-8E7B61B1D547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3.3.7   </a:t>
            </a:r>
            <a:r>
              <a:rPr lang="zh-CN" altLang="en-US" sz="3600" dirty="0"/>
              <a:t>运算器</a:t>
            </a:r>
            <a:r>
              <a:rPr lang="en-US" altLang="zh-CN" sz="3600" dirty="0"/>
              <a:t>(35)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/>
              <a:t>3.3.7 </a:t>
            </a:r>
            <a:r>
              <a:rPr lang="zh-CN" altLang="en-US" b="1" dirty="0"/>
              <a:t>运算器（算数逻辑单元 </a:t>
            </a:r>
            <a:r>
              <a:rPr lang="en-US" altLang="zh-CN" b="1" dirty="0"/>
              <a:t>ALU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b="1" dirty="0"/>
              <a:t>加法器</a:t>
            </a:r>
          </a:p>
          <a:p>
            <a:pPr lvl="2"/>
            <a:r>
              <a:rPr lang="zh-CN" altLang="en-US" b="1" dirty="0"/>
              <a:t>一位加法器</a:t>
            </a:r>
          </a:p>
          <a:p>
            <a:pPr lvl="2"/>
            <a:r>
              <a:rPr lang="zh-CN" altLang="en-US" b="1" dirty="0"/>
              <a:t>四位串行进位加法器</a:t>
            </a:r>
          </a:p>
          <a:p>
            <a:pPr lvl="2"/>
            <a:r>
              <a:rPr lang="zh-CN" altLang="en-US" b="1" dirty="0"/>
              <a:t>四位并行加法器</a:t>
            </a:r>
          </a:p>
          <a:p>
            <a:pPr lvl="2"/>
            <a:r>
              <a:rPr lang="en-US" altLang="zh-CN" b="1" dirty="0"/>
              <a:t>16</a:t>
            </a:r>
            <a:r>
              <a:rPr lang="zh-CN" altLang="en-US" b="1" dirty="0"/>
              <a:t>位加法器</a:t>
            </a:r>
          </a:p>
          <a:p>
            <a:pPr lvl="1"/>
            <a:r>
              <a:rPr lang="zh-CN" altLang="en-US" b="1" dirty="0"/>
              <a:t>算术运算逻辑单元</a:t>
            </a:r>
          </a:p>
          <a:p>
            <a:pPr lvl="2"/>
            <a:r>
              <a:rPr lang="en-US" altLang="zh-CN" b="1" dirty="0">
                <a:solidFill>
                  <a:srgbClr val="7030A0"/>
                </a:solidFill>
              </a:rPr>
              <a:t>4</a:t>
            </a:r>
            <a:r>
              <a:rPr lang="zh-CN" altLang="en-US" b="1" dirty="0">
                <a:solidFill>
                  <a:srgbClr val="7030A0"/>
                </a:solidFill>
              </a:rPr>
              <a:t>位算术逻辑运算单元</a:t>
            </a:r>
            <a:endParaRPr lang="en-US" altLang="zh-CN" b="1" dirty="0">
              <a:solidFill>
                <a:srgbClr val="7030A0"/>
              </a:solidFill>
            </a:endParaRPr>
          </a:p>
          <a:p>
            <a:pPr lvl="1"/>
            <a:r>
              <a:rPr lang="zh-CN" altLang="en-US" dirty="0"/>
              <a:t>乘法器</a:t>
            </a:r>
          </a:p>
        </p:txBody>
      </p:sp>
    </p:spTree>
    <p:extLst>
      <p:ext uri="{BB962C8B-B14F-4D97-AF65-F5344CB8AC3E}">
        <p14:creationId xmlns:p14="http://schemas.microsoft.com/office/powerpoint/2010/main" val="40175209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847F2-187E-40EC-8732-005C177DA41A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686800" cy="609600"/>
          </a:xfrm>
        </p:spPr>
        <p:txBody>
          <a:bodyPr>
            <a:normAutofit fontScale="90000"/>
          </a:bodyPr>
          <a:lstStyle/>
          <a:p>
            <a:r>
              <a:rPr lang="en-US" altLang="zh-CN" sz="3600" dirty="0"/>
              <a:t>3.3.7   </a:t>
            </a:r>
            <a:r>
              <a:rPr lang="zh-CN" altLang="en-US" sz="3600" dirty="0"/>
              <a:t>运算器</a:t>
            </a:r>
            <a:r>
              <a:rPr lang="en-US" altLang="zh-CN" sz="3600" dirty="0"/>
              <a:t>(36)</a:t>
            </a: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00108"/>
            <a:ext cx="8229600" cy="4525963"/>
          </a:xfrm>
        </p:spPr>
        <p:txBody>
          <a:bodyPr/>
          <a:lstStyle/>
          <a:p>
            <a:pPr>
              <a:buClr>
                <a:schemeClr val="hlink"/>
              </a:buClr>
              <a:buFont typeface="Wingdings" pitchFamily="2" charset="2"/>
              <a:buNone/>
            </a:pPr>
            <a:endParaRPr lang="en-US" altLang="zh-CN" sz="1800" dirty="0"/>
          </a:p>
          <a:p>
            <a:r>
              <a:rPr lang="zh-CN" altLang="en-US" b="1" dirty="0"/>
              <a:t>四位算术逻辑运算单元</a:t>
            </a:r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ALU</a:t>
            </a:r>
            <a:r>
              <a:rPr lang="zh-CN" altLang="en-US" dirty="0"/>
              <a:t>的核心是</a:t>
            </a:r>
            <a:r>
              <a:rPr lang="en-US" altLang="zh-CN" dirty="0"/>
              <a:t>4</a:t>
            </a:r>
            <a:r>
              <a:rPr lang="zh-CN" altLang="en-US" dirty="0"/>
              <a:t>位并行加法器</a:t>
            </a:r>
            <a:r>
              <a:rPr lang="en-US" altLang="zh-CN" dirty="0"/>
              <a:t>,</a:t>
            </a:r>
            <a:r>
              <a:rPr lang="zh-CN" altLang="en-US" dirty="0"/>
              <a:t>通过控制加法器的一些逻辑门或改变进位逻辑门能够获得多种功能。</a:t>
            </a:r>
          </a:p>
        </p:txBody>
      </p:sp>
      <p:grpSp>
        <p:nvGrpSpPr>
          <p:cNvPr id="389124" name="Group 4"/>
          <p:cNvGrpSpPr>
            <a:grpSpLocks/>
          </p:cNvGrpSpPr>
          <p:nvPr/>
        </p:nvGrpSpPr>
        <p:grpSpPr bwMode="auto">
          <a:xfrm>
            <a:off x="3124200" y="3788940"/>
            <a:ext cx="3348038" cy="2592388"/>
            <a:chOff x="3651" y="2568"/>
            <a:chExt cx="2109" cy="1633"/>
          </a:xfrm>
        </p:grpSpPr>
        <p:sp>
          <p:nvSpPr>
            <p:cNvPr id="389125" name="Rectangle 5"/>
            <p:cNvSpPr>
              <a:spLocks noChangeArrowheads="1"/>
            </p:cNvSpPr>
            <p:nvPr/>
          </p:nvSpPr>
          <p:spPr bwMode="auto">
            <a:xfrm>
              <a:off x="4332" y="2568"/>
              <a:ext cx="817" cy="140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126" name="Line 6"/>
            <p:cNvSpPr>
              <a:spLocks noChangeShapeType="1"/>
            </p:cNvSpPr>
            <p:nvPr/>
          </p:nvSpPr>
          <p:spPr bwMode="auto">
            <a:xfrm>
              <a:off x="3787" y="2931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27" name="Line 7"/>
            <p:cNvSpPr>
              <a:spLocks noChangeShapeType="1"/>
            </p:cNvSpPr>
            <p:nvPr/>
          </p:nvSpPr>
          <p:spPr bwMode="auto">
            <a:xfrm>
              <a:off x="3787" y="2976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28" name="Line 8"/>
            <p:cNvSpPr>
              <a:spLocks noChangeShapeType="1"/>
            </p:cNvSpPr>
            <p:nvPr/>
          </p:nvSpPr>
          <p:spPr bwMode="auto">
            <a:xfrm>
              <a:off x="3787" y="3657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29" name="Line 9"/>
            <p:cNvSpPr>
              <a:spLocks noChangeShapeType="1"/>
            </p:cNvSpPr>
            <p:nvPr/>
          </p:nvSpPr>
          <p:spPr bwMode="auto">
            <a:xfrm>
              <a:off x="3787" y="3612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30" name="Text Box 10"/>
            <p:cNvSpPr txBox="1">
              <a:spLocks noChangeArrowheads="1"/>
            </p:cNvSpPr>
            <p:nvPr/>
          </p:nvSpPr>
          <p:spPr bwMode="auto">
            <a:xfrm>
              <a:off x="3742" y="2614"/>
              <a:ext cx="63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/>
                <a:t>操作数</a:t>
              </a:r>
            </a:p>
          </p:txBody>
        </p:sp>
        <p:sp>
          <p:nvSpPr>
            <p:cNvPr id="389131" name="Text Box 11"/>
            <p:cNvSpPr txBox="1">
              <a:spLocks noChangeArrowheads="1"/>
            </p:cNvSpPr>
            <p:nvPr/>
          </p:nvSpPr>
          <p:spPr bwMode="auto">
            <a:xfrm>
              <a:off x="3651" y="3339"/>
              <a:ext cx="7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/>
                <a:t>被操作数</a:t>
              </a:r>
            </a:p>
          </p:txBody>
        </p:sp>
        <p:sp>
          <p:nvSpPr>
            <p:cNvPr id="389132" name="Line 12"/>
            <p:cNvSpPr>
              <a:spLocks noChangeShapeType="1"/>
            </p:cNvSpPr>
            <p:nvPr/>
          </p:nvSpPr>
          <p:spPr bwMode="auto">
            <a:xfrm flipV="1">
              <a:off x="4694" y="3974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33" name="Line 13"/>
            <p:cNvSpPr>
              <a:spLocks noChangeShapeType="1"/>
            </p:cNvSpPr>
            <p:nvPr/>
          </p:nvSpPr>
          <p:spPr bwMode="auto">
            <a:xfrm flipV="1">
              <a:off x="4740" y="3974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34" name="Line 14"/>
            <p:cNvSpPr>
              <a:spLocks noChangeShapeType="1"/>
            </p:cNvSpPr>
            <p:nvPr/>
          </p:nvSpPr>
          <p:spPr bwMode="auto">
            <a:xfrm>
              <a:off x="5147" y="3702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35" name="Line 15"/>
            <p:cNvSpPr>
              <a:spLocks noChangeShapeType="1"/>
            </p:cNvSpPr>
            <p:nvPr/>
          </p:nvSpPr>
          <p:spPr bwMode="auto">
            <a:xfrm>
              <a:off x="5147" y="3657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36" name="Line 16"/>
            <p:cNvSpPr>
              <a:spLocks noChangeShapeType="1"/>
            </p:cNvSpPr>
            <p:nvPr/>
          </p:nvSpPr>
          <p:spPr bwMode="auto">
            <a:xfrm>
              <a:off x="5147" y="2976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37" name="Line 17"/>
            <p:cNvSpPr>
              <a:spLocks noChangeShapeType="1"/>
            </p:cNvSpPr>
            <p:nvPr/>
          </p:nvSpPr>
          <p:spPr bwMode="auto">
            <a:xfrm>
              <a:off x="5147" y="2931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38" name="Text Box 18"/>
            <p:cNvSpPr txBox="1">
              <a:spLocks noChangeArrowheads="1"/>
            </p:cNvSpPr>
            <p:nvPr/>
          </p:nvSpPr>
          <p:spPr bwMode="auto">
            <a:xfrm>
              <a:off x="5193" y="2614"/>
              <a:ext cx="56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/>
                <a:t>结果</a:t>
              </a:r>
            </a:p>
          </p:txBody>
        </p:sp>
        <p:sp>
          <p:nvSpPr>
            <p:cNvPr id="389139" name="Text Box 19"/>
            <p:cNvSpPr txBox="1">
              <a:spLocks noChangeArrowheads="1"/>
            </p:cNvSpPr>
            <p:nvPr/>
          </p:nvSpPr>
          <p:spPr bwMode="auto">
            <a:xfrm>
              <a:off x="5193" y="3430"/>
              <a:ext cx="40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/>
                <a:t>进位</a:t>
              </a:r>
            </a:p>
          </p:txBody>
        </p:sp>
        <p:sp>
          <p:nvSpPr>
            <p:cNvPr id="389140" name="Text Box 20"/>
            <p:cNvSpPr txBox="1">
              <a:spLocks noChangeArrowheads="1"/>
            </p:cNvSpPr>
            <p:nvPr/>
          </p:nvSpPr>
          <p:spPr bwMode="auto">
            <a:xfrm>
              <a:off x="4740" y="3970"/>
              <a:ext cx="97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/>
                <a:t>功能控制</a:t>
              </a:r>
            </a:p>
          </p:txBody>
        </p:sp>
        <p:sp>
          <p:nvSpPr>
            <p:cNvPr id="389141" name="Text Box 21"/>
            <p:cNvSpPr txBox="1">
              <a:spLocks noChangeArrowheads="1"/>
            </p:cNvSpPr>
            <p:nvPr/>
          </p:nvSpPr>
          <p:spPr bwMode="auto">
            <a:xfrm>
              <a:off x="4468" y="3022"/>
              <a:ext cx="635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 4</a:t>
              </a:r>
              <a:r>
                <a:rPr lang="zh-CN" altLang="en-US" b="1"/>
                <a:t>位</a:t>
              </a:r>
            </a:p>
            <a:p>
              <a:pPr>
                <a:spcBef>
                  <a:spcPct val="50000"/>
                </a:spcBef>
              </a:pPr>
              <a:r>
                <a:rPr lang="en-US" altLang="zh-CN" b="1"/>
                <a:t>ALU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60086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4C57A-FD9B-43EB-A8FB-E57D0BDAFA57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534400" cy="609600"/>
          </a:xfrm>
        </p:spPr>
        <p:txBody>
          <a:bodyPr>
            <a:normAutofit fontScale="90000"/>
          </a:bodyPr>
          <a:lstStyle/>
          <a:p>
            <a:r>
              <a:rPr lang="en-US" altLang="zh-CN" sz="3600" dirty="0"/>
              <a:t>3.3.7   </a:t>
            </a:r>
            <a:r>
              <a:rPr lang="zh-CN" altLang="en-US" sz="3600" dirty="0"/>
              <a:t>运算器</a:t>
            </a:r>
            <a:r>
              <a:rPr lang="en-US" altLang="zh-CN" sz="3600" dirty="0"/>
              <a:t>(37)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4</a:t>
            </a:r>
            <a:r>
              <a:rPr lang="zh-CN" altLang="en-US" b="1" dirty="0"/>
              <a:t>位算术逻辑运算单元</a:t>
            </a:r>
          </a:p>
          <a:p>
            <a:pPr lvl="1"/>
            <a:r>
              <a:rPr lang="zh-CN" altLang="en-US" sz="3200" b="1" dirty="0"/>
              <a:t>运算能力的获得方法</a:t>
            </a:r>
          </a:p>
          <a:p>
            <a:pPr lvl="2"/>
            <a:r>
              <a:rPr lang="zh-CN" altLang="en-US" sz="2800" b="1" dirty="0"/>
              <a:t>方法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：控制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位加法器中的进位逻辑，获得多种运算能力</a:t>
            </a:r>
            <a:endParaRPr lang="en-US" altLang="zh-CN" sz="2800" b="1" dirty="0"/>
          </a:p>
          <a:p>
            <a:pPr lvl="3"/>
            <a:r>
              <a:rPr lang="zh-CN" altLang="en-US" dirty="0"/>
              <a:t>简单、但运算种类少</a:t>
            </a:r>
          </a:p>
          <a:p>
            <a:pPr lvl="2"/>
            <a:r>
              <a:rPr lang="zh-CN" altLang="en-US" sz="2800" b="1" dirty="0"/>
              <a:t>方法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：改变加法器中的</a:t>
            </a:r>
            <a:r>
              <a:rPr lang="en-US" altLang="zh-CN" sz="2800" b="1" dirty="0" err="1"/>
              <a:t>Gi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Pi</a:t>
            </a:r>
            <a:r>
              <a:rPr lang="zh-CN" altLang="en-US" sz="2800" b="1" dirty="0"/>
              <a:t>来获得多种运算能力</a:t>
            </a:r>
            <a:endParaRPr lang="en-US" altLang="zh-CN" sz="2800" b="1" dirty="0"/>
          </a:p>
          <a:p>
            <a:pPr lvl="3"/>
            <a:r>
              <a:rPr lang="zh-CN" altLang="en-US" dirty="0"/>
              <a:t>运算种类多、但运算单元结构较复杂。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9316089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1FD72-B895-4B85-965C-5BFBB82A29C8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610600" cy="609600"/>
          </a:xfrm>
        </p:spPr>
        <p:txBody>
          <a:bodyPr>
            <a:normAutofit fontScale="90000"/>
          </a:bodyPr>
          <a:lstStyle/>
          <a:p>
            <a:r>
              <a:rPr lang="en-US" altLang="zh-CN" sz="3600" dirty="0"/>
              <a:t>3.3.7   </a:t>
            </a:r>
            <a:r>
              <a:rPr lang="zh-CN" altLang="en-US" sz="3600" dirty="0"/>
              <a:t>运算器</a:t>
            </a:r>
            <a:r>
              <a:rPr lang="en-US" altLang="zh-CN" sz="3600" dirty="0"/>
              <a:t>(38)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：控制</a:t>
            </a:r>
            <a:r>
              <a:rPr lang="en-US" altLang="zh-CN" dirty="0"/>
              <a:t>4</a:t>
            </a:r>
            <a:r>
              <a:rPr lang="zh-CN" altLang="en-US" dirty="0"/>
              <a:t>位加法器中的进位逻辑，获得多种运算能力。</a:t>
            </a:r>
          </a:p>
          <a:p>
            <a:pPr lvl="1"/>
            <a:r>
              <a:rPr lang="zh-CN" altLang="en-US" dirty="0"/>
              <a:t>简单、运算种类较少。</a:t>
            </a:r>
          </a:p>
          <a:p>
            <a:pPr lvl="1"/>
            <a:r>
              <a:rPr lang="zh-CN" altLang="en-US" dirty="0"/>
              <a:t>在控制信号</a:t>
            </a:r>
            <a:r>
              <a:rPr lang="en-US" altLang="zh-CN" dirty="0"/>
              <a:t>C</a:t>
            </a:r>
            <a:r>
              <a:rPr lang="en-US" altLang="zh-CN" baseline="-25000" dirty="0"/>
              <a:t>INH</a:t>
            </a:r>
            <a:r>
              <a:rPr lang="zh-CN" altLang="en-US" dirty="0"/>
              <a:t>、</a:t>
            </a:r>
            <a:r>
              <a:rPr lang="en-US" altLang="zh-CN" dirty="0"/>
              <a:t>E</a:t>
            </a:r>
            <a:r>
              <a:rPr lang="en-US" altLang="zh-CN" baseline="-25000" dirty="0"/>
              <a:t>INH</a:t>
            </a:r>
            <a:r>
              <a:rPr lang="zh-CN" altLang="en-US" dirty="0"/>
              <a:t>的作用下，可以完成</a:t>
            </a:r>
            <a:r>
              <a:rPr lang="en-US" altLang="zh-CN" dirty="0"/>
              <a:t>4</a:t>
            </a:r>
            <a:r>
              <a:rPr lang="zh-CN" altLang="en-US" dirty="0"/>
              <a:t>位数的加、比较和逻辑乘（与）运算。</a:t>
            </a:r>
          </a:p>
          <a:p>
            <a:pPr lvl="1"/>
            <a:r>
              <a:rPr lang="zh-CN" altLang="en-US" dirty="0"/>
              <a:t>如图</a:t>
            </a:r>
            <a:r>
              <a:rPr lang="en-US" altLang="zh-CN" dirty="0"/>
              <a:t>4</a:t>
            </a:r>
            <a:r>
              <a:rPr lang="zh-CN" altLang="en-US" dirty="0"/>
              <a:t>－</a:t>
            </a:r>
            <a:r>
              <a:rPr lang="en-US" altLang="zh-CN" dirty="0"/>
              <a:t>57</a:t>
            </a:r>
            <a:r>
              <a:rPr lang="zh-CN" altLang="en-US" dirty="0"/>
              <a:t>所示（</a:t>
            </a:r>
            <a:r>
              <a:rPr lang="en-US" altLang="zh-CN" dirty="0"/>
              <a:t>P139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9459876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1B0B-8DDC-41EB-BF70-71280E5A2F8D}" type="slidenum">
              <a:rPr lang="en-US" altLang="zh-CN"/>
              <a:pPr/>
              <a:t>48</a:t>
            </a:fld>
            <a:endParaRPr lang="en-US" altLang="zh-CN"/>
          </a:p>
        </p:txBody>
      </p:sp>
      <p:pic>
        <p:nvPicPr>
          <p:cNvPr id="392194" name="Picture 2" descr="4-5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9592" y="143470"/>
            <a:ext cx="7489825" cy="6165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92195" name="Text Box 3"/>
          <p:cNvSpPr txBox="1">
            <a:spLocks noChangeArrowheads="1"/>
          </p:cNvSpPr>
          <p:nvPr/>
        </p:nvSpPr>
        <p:spPr bwMode="auto">
          <a:xfrm>
            <a:off x="1116013" y="6309320"/>
            <a:ext cx="576024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电路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1: 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功能控制加在进位门和半加器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47864" y="5805264"/>
            <a:ext cx="55656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4-57</a:t>
            </a:r>
            <a:endParaRPr lang="zh-CN" alt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80486" y="342900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95736" y="328498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76830" y="431458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88598" y="431458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1920" y="431458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7704" y="431458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7704" y="378904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16013" y="292494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6013" y="384794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4829261" y="4314582"/>
            <a:ext cx="1069654" cy="9146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 flipV="1">
            <a:off x="6228184" y="4314582"/>
            <a:ext cx="648073" cy="10670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552220" y="5381600"/>
                <a:ext cx="8735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220" y="5381600"/>
                <a:ext cx="87350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83968" y="5209606"/>
                <a:ext cx="10273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𝑋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5209606"/>
                <a:ext cx="102739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8540161-514D-4B41-AD10-8C45A01524FF}"/>
              </a:ext>
            </a:extLst>
          </p:cNvPr>
          <p:cNvCxnSpPr>
            <a:cxnSpLocks/>
          </p:cNvCxnSpPr>
          <p:nvPr/>
        </p:nvCxnSpPr>
        <p:spPr>
          <a:xfrm flipH="1" flipV="1">
            <a:off x="5866377" y="4714401"/>
            <a:ext cx="433815" cy="11332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0">
                <a:extLst>
                  <a:ext uri="{FF2B5EF4-FFF2-40B4-BE49-F238E27FC236}">
                    <a16:creationId xmlns:a16="http://schemas.microsoft.com/office/drawing/2014/main" id="{CB840EBF-CF15-4BE0-9ECB-587CCEA7F146}"/>
                  </a:ext>
                </a:extLst>
              </p:cNvPr>
              <p:cNvSpPr txBox="1"/>
              <p:nvPr/>
            </p:nvSpPr>
            <p:spPr>
              <a:xfrm>
                <a:off x="5886006" y="5851430"/>
                <a:ext cx="11043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𝑋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⊕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0">
                <a:extLst>
                  <a:ext uri="{FF2B5EF4-FFF2-40B4-BE49-F238E27FC236}">
                    <a16:creationId xmlns:a16="http://schemas.microsoft.com/office/drawing/2014/main" id="{CB840EBF-CF15-4BE0-9ECB-587CCEA7F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006" y="5851430"/>
                <a:ext cx="1104341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7727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21B0B-8DDC-41EB-BF70-71280E5A2F8D}" type="slidenum">
              <a:rPr lang="en-US" altLang="zh-CN"/>
              <a:pPr/>
              <a:t>49</a:t>
            </a:fld>
            <a:endParaRPr lang="en-US" altLang="zh-CN"/>
          </a:p>
        </p:txBody>
      </p:sp>
      <p:pic>
        <p:nvPicPr>
          <p:cNvPr id="392194" name="Picture 2" descr="4-5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9592" y="143470"/>
            <a:ext cx="7489825" cy="6165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92195" name="Text Box 3"/>
          <p:cNvSpPr txBox="1">
            <a:spLocks noChangeArrowheads="1"/>
          </p:cNvSpPr>
          <p:nvPr/>
        </p:nvSpPr>
        <p:spPr bwMode="auto">
          <a:xfrm>
            <a:off x="1116013" y="6309320"/>
            <a:ext cx="576024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电路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1: 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功能控制加在进位门和半加器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347864" y="5805264"/>
            <a:ext cx="55656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Courier New" pitchFamily="49" charset="0"/>
                <a:cs typeface="Courier New" pitchFamily="49" charset="0"/>
              </a:rPr>
              <a:t>4-57</a:t>
            </a:r>
            <a:endParaRPr lang="zh-CN" alt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7704" y="337847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23728" y="328498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76830" y="431458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88598" y="431458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1920" y="431458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7704" y="431458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07704" y="378904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85997" y="285293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2061" y="381029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6228184" y="4314582"/>
            <a:ext cx="648073" cy="10670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552220" y="5381600"/>
                <a:ext cx="8735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∙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220" y="5381600"/>
                <a:ext cx="87350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/>
          <p:cNvCxnSpPr/>
          <p:nvPr/>
        </p:nvCxnSpPr>
        <p:spPr>
          <a:xfrm flipH="1" flipV="1">
            <a:off x="5473082" y="5078923"/>
            <a:ext cx="324035" cy="3026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364088" y="5301208"/>
                <a:ext cx="8735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/>
                        </a:rPr>
                        <m:t>𝑋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5301208"/>
                <a:ext cx="873509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/>
          <p:cNvCxnSpPr/>
          <p:nvPr/>
        </p:nvCxnSpPr>
        <p:spPr>
          <a:xfrm flipH="1" flipV="1">
            <a:off x="6084168" y="4653136"/>
            <a:ext cx="792088" cy="7284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313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3.3.7   </a:t>
            </a:r>
            <a:r>
              <a:rPr lang="zh-CN" altLang="en-US" sz="3600" dirty="0"/>
              <a:t>运算器</a:t>
            </a:r>
            <a:endParaRPr lang="en-US" altLang="zh-CN" sz="3600" dirty="0"/>
          </a:p>
        </p:txBody>
      </p:sp>
      <p:sp>
        <p:nvSpPr>
          <p:cNvPr id="7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7626-1771-48AB-A8A1-510E9C356D5A}" type="slidenum">
              <a:rPr lang="en-US" altLang="zh-CN"/>
              <a:pPr/>
              <a:t>5</a:t>
            </a:fld>
            <a:endParaRPr lang="en-US" altLang="zh-CN"/>
          </a:p>
        </p:txBody>
      </p:sp>
      <p:graphicFrame>
        <p:nvGraphicFramePr>
          <p:cNvPr id="34816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806614"/>
              </p:ext>
            </p:extLst>
          </p:nvPr>
        </p:nvGraphicFramePr>
        <p:xfrm>
          <a:off x="2438400" y="3733800"/>
          <a:ext cx="3200400" cy="2944816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Xn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Yn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n-1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48225" name="Rectangle 65"/>
          <p:cNvSpPr>
            <a:spLocks noChangeArrowheads="1"/>
          </p:cNvSpPr>
          <p:nvPr/>
        </p:nvSpPr>
        <p:spPr bwMode="auto">
          <a:xfrm>
            <a:off x="685800" y="1447800"/>
            <a:ext cx="7924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FFFF00"/>
              </a:buClr>
            </a:pP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3.3.7 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运算器（算数逻辑单元 </a:t>
            </a: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ALU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）</a:t>
            </a:r>
          </a:p>
          <a:p>
            <a:pPr lvl="1">
              <a:spcBef>
                <a:spcPct val="20000"/>
              </a:spcBef>
              <a:buClr>
                <a:srgbClr val="FFFF00"/>
              </a:buClr>
            </a:pP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加法器 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Adder</a:t>
            </a:r>
          </a:p>
          <a:p>
            <a:pPr lvl="2">
              <a:spcBef>
                <a:spcPct val="20000"/>
              </a:spcBef>
              <a:buClr>
                <a:srgbClr val="FFFF00"/>
              </a:buClr>
            </a:pP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全加器 （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Adder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）： 将</a:t>
            </a:r>
            <a:r>
              <a:rPr lang="en-US" altLang="zh-CN" sz="2400" b="1" dirty="0" err="1">
                <a:latin typeface="华文新魏" pitchFamily="2" charset="-122"/>
                <a:ea typeface="华文新魏" pitchFamily="2" charset="-122"/>
              </a:rPr>
              <a:t>Xn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400" b="1" dirty="0" err="1">
                <a:latin typeface="华文新魏" pitchFamily="2" charset="-122"/>
                <a:ea typeface="华文新魏" pitchFamily="2" charset="-122"/>
              </a:rPr>
              <a:t>Yn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及低位进位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2400" b="1" baseline="-30000" dirty="0">
                <a:latin typeface="华文新魏" pitchFamily="2" charset="-122"/>
                <a:ea typeface="华文新魏" pitchFamily="2" charset="-122"/>
              </a:rPr>
              <a:t>n-1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相加，并将进位输出</a:t>
            </a:r>
            <a:r>
              <a:rPr lang="en-US" altLang="zh-CN" sz="2400" b="1" dirty="0" err="1"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2400" b="1" baseline="-30000" dirty="0" err="1">
                <a:latin typeface="华文新魏" pitchFamily="2" charset="-122"/>
                <a:ea typeface="华文新魏" pitchFamily="2" charset="-122"/>
              </a:rPr>
              <a:t>n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，称全加 。</a:t>
            </a:r>
          </a:p>
        </p:txBody>
      </p:sp>
      <p:sp>
        <p:nvSpPr>
          <p:cNvPr id="348226" name="Rectangle 66"/>
          <p:cNvSpPr>
            <a:spLocks noChangeArrowheads="1"/>
          </p:cNvSpPr>
          <p:nvPr/>
        </p:nvSpPr>
        <p:spPr bwMode="auto">
          <a:xfrm>
            <a:off x="2819400" y="3276600"/>
            <a:ext cx="2635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一位全加器功能表</a:t>
            </a:r>
          </a:p>
        </p:txBody>
      </p:sp>
      <p:sp>
        <p:nvSpPr>
          <p:cNvPr id="348227" name="Line 67"/>
          <p:cNvSpPr>
            <a:spLocks noChangeShapeType="1"/>
          </p:cNvSpPr>
          <p:nvPr/>
        </p:nvSpPr>
        <p:spPr bwMode="auto">
          <a:xfrm>
            <a:off x="4343400" y="3733800"/>
            <a:ext cx="0" cy="2971800"/>
          </a:xfrm>
          <a:prstGeom prst="line">
            <a:avLst/>
          </a:prstGeom>
          <a:ln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74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8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8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6" grpId="0" autoUpdateAnimBg="0"/>
      <p:bldP spid="34822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93729-5FE7-49D6-A057-A7F1C292065D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534400" cy="609600"/>
          </a:xfrm>
        </p:spPr>
        <p:txBody>
          <a:bodyPr>
            <a:normAutofit fontScale="90000"/>
          </a:bodyPr>
          <a:lstStyle/>
          <a:p>
            <a:r>
              <a:rPr lang="en-US" altLang="zh-CN" sz="3600" dirty="0"/>
              <a:t>3.3.7   </a:t>
            </a:r>
            <a:r>
              <a:rPr lang="zh-CN" altLang="en-US" sz="3600" dirty="0"/>
              <a:t>运算器</a:t>
            </a:r>
            <a:r>
              <a:rPr lang="en-US" altLang="zh-CN" sz="3600" dirty="0"/>
              <a:t>(39)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2</a:t>
            </a:r>
            <a:r>
              <a:rPr lang="zh-CN" altLang="en-US" dirty="0"/>
              <a:t>：改变加法器中的</a:t>
            </a:r>
            <a:r>
              <a:rPr lang="en-US" altLang="zh-CN" dirty="0" err="1"/>
              <a:t>Gi</a:t>
            </a:r>
            <a:r>
              <a:rPr lang="zh-CN" altLang="en-US" dirty="0"/>
              <a:t>和</a:t>
            </a:r>
            <a:r>
              <a:rPr lang="en-US" altLang="zh-CN" dirty="0"/>
              <a:t>Pi</a:t>
            </a:r>
            <a:r>
              <a:rPr lang="zh-CN" altLang="en-US" dirty="0"/>
              <a:t>来获得多种运算能力。</a:t>
            </a:r>
          </a:p>
          <a:p>
            <a:pPr lvl="1"/>
            <a:r>
              <a:rPr lang="zh-CN" altLang="en-US" dirty="0"/>
              <a:t>运算种类多、但运算单元结构较复杂。</a:t>
            </a:r>
          </a:p>
          <a:p>
            <a:pPr lvl="1"/>
            <a:r>
              <a:rPr lang="zh-CN" altLang="en-US" dirty="0"/>
              <a:t>图</a:t>
            </a:r>
            <a:r>
              <a:rPr lang="en-US" altLang="zh-CN" dirty="0"/>
              <a:t>4</a:t>
            </a:r>
            <a:r>
              <a:rPr lang="zh-CN" altLang="en-US" dirty="0"/>
              <a:t>－</a:t>
            </a:r>
            <a:r>
              <a:rPr lang="en-US" altLang="zh-CN" dirty="0"/>
              <a:t>59</a:t>
            </a:r>
            <a:r>
              <a:rPr lang="zh-CN" altLang="en-US" dirty="0"/>
              <a:t>给出了这类集成化</a:t>
            </a:r>
            <a:r>
              <a:rPr lang="en-US" altLang="zh-CN" dirty="0"/>
              <a:t>4</a:t>
            </a:r>
            <a:r>
              <a:rPr lang="zh-CN" altLang="en-US" dirty="0"/>
              <a:t>位运算单元（简称功能发生器）的逻辑图。</a:t>
            </a:r>
          </a:p>
          <a:p>
            <a:pPr lvl="1"/>
            <a:r>
              <a:rPr lang="zh-CN" altLang="en-US" dirty="0"/>
              <a:t>它能执行</a:t>
            </a:r>
            <a:r>
              <a:rPr lang="en-US" altLang="zh-CN" dirty="0"/>
              <a:t>16</a:t>
            </a:r>
            <a:r>
              <a:rPr lang="zh-CN" altLang="en-US" dirty="0"/>
              <a:t>种算术运算和</a:t>
            </a:r>
            <a:r>
              <a:rPr lang="en-US" altLang="zh-CN" dirty="0"/>
              <a:t>16</a:t>
            </a:r>
            <a:r>
              <a:rPr lang="zh-CN" altLang="en-US" dirty="0"/>
              <a:t>种逻辑运算。</a:t>
            </a:r>
          </a:p>
          <a:p>
            <a:endParaRPr lang="zh-CN" altLang="en-US" b="1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532169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5C963-395B-4D4D-B6BB-D4BA0482DA63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534400" cy="609600"/>
          </a:xfrm>
        </p:spPr>
        <p:txBody>
          <a:bodyPr>
            <a:normAutofit fontScale="90000"/>
          </a:bodyPr>
          <a:lstStyle/>
          <a:p>
            <a:r>
              <a:rPr lang="en-US" altLang="zh-CN" sz="3600" dirty="0"/>
              <a:t>3.3.7   </a:t>
            </a:r>
            <a:r>
              <a:rPr lang="zh-CN" altLang="en-US" sz="3600" dirty="0"/>
              <a:t>运算器</a:t>
            </a:r>
            <a:r>
              <a:rPr lang="en-US" altLang="zh-CN" sz="3600" dirty="0"/>
              <a:t>(40)</a:t>
            </a:r>
          </a:p>
        </p:txBody>
      </p:sp>
      <p:graphicFrame>
        <p:nvGraphicFramePr>
          <p:cNvPr id="394243" name="Object 3"/>
          <p:cNvGraphicFramePr>
            <a:graphicFrameLocks noChangeAspect="1"/>
          </p:cNvGraphicFramePr>
          <p:nvPr/>
        </p:nvGraphicFramePr>
        <p:xfrm>
          <a:off x="914400" y="1981200"/>
          <a:ext cx="7345363" cy="476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16966531" imgH="11010612" progId="">
                  <p:embed/>
                </p:oleObj>
              </mc:Choice>
              <mc:Fallback>
                <p:oleObj name="Image" r:id="rId2" imgW="16966531" imgH="1101061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81200"/>
                        <a:ext cx="7345363" cy="476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42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467756" cy="1085840"/>
          </a:xfrm>
          <a:noFill/>
          <a:ln/>
        </p:spPr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ALU</a:t>
            </a:r>
            <a:r>
              <a:rPr lang="zh-CN" altLang="en-US" dirty="0"/>
              <a:t>功能表 </a:t>
            </a:r>
            <a:r>
              <a:rPr lang="en-US" altLang="zh-CN" sz="2800" dirty="0"/>
              <a:t>(SN74181)</a:t>
            </a:r>
            <a:endParaRPr lang="en-US" altLang="zh-CN" sz="2000" dirty="0"/>
          </a:p>
          <a:p>
            <a:pPr lvl="1">
              <a:buNone/>
            </a:pPr>
            <a:r>
              <a:rPr lang="en-US" altLang="zh-CN" sz="2000" dirty="0"/>
              <a:t>M</a:t>
            </a:r>
            <a:r>
              <a:rPr lang="zh-CN" altLang="en-US" sz="2000" dirty="0"/>
              <a:t>是状态控制端，</a:t>
            </a:r>
            <a:r>
              <a:rPr lang="en-US" altLang="zh-CN" sz="2000" dirty="0"/>
              <a:t>M</a:t>
            </a:r>
            <a:r>
              <a:rPr lang="zh-CN" altLang="en-US" sz="2000" dirty="0"/>
              <a:t>＝”</a:t>
            </a:r>
            <a:r>
              <a:rPr lang="en-US" altLang="zh-CN" sz="2000" dirty="0"/>
              <a:t>H”</a:t>
            </a:r>
            <a:r>
              <a:rPr lang="zh-CN" altLang="en-US" sz="2000" dirty="0"/>
              <a:t>，执行逻辑运算，反之，执行算术运算。</a:t>
            </a:r>
          </a:p>
          <a:p>
            <a:endParaRPr lang="zh-CN" altLang="en-US" sz="2400" b="1" dirty="0"/>
          </a:p>
          <a:p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899592" y="5013176"/>
            <a:ext cx="3960440" cy="288032"/>
          </a:xfrm>
          <a:prstGeom prst="rect">
            <a:avLst/>
          </a:prstGeom>
          <a:solidFill>
            <a:srgbClr val="D34817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95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8EA6C-1E74-4184-9C4D-CA337E1904A2}" type="slidenum">
              <a:rPr lang="en-US" altLang="zh-CN"/>
              <a:pPr/>
              <a:t>52</a:t>
            </a:fld>
            <a:endParaRPr lang="en-US" altLang="zh-CN"/>
          </a:p>
        </p:txBody>
      </p:sp>
      <p:graphicFrame>
        <p:nvGraphicFramePr>
          <p:cNvPr id="395266" name="Object 2"/>
          <p:cNvGraphicFramePr>
            <a:graphicFrameLocks noChangeAspect="1"/>
          </p:cNvGraphicFramePr>
          <p:nvPr/>
        </p:nvGraphicFramePr>
        <p:xfrm>
          <a:off x="1219200" y="381000"/>
          <a:ext cx="7367588" cy="554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14958367" imgH="14625306" progId="">
                  <p:embed/>
                </p:oleObj>
              </mc:Choice>
              <mc:Fallback>
                <p:oleObj name="Image" r:id="rId2" imgW="14958367" imgH="14625306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81000"/>
                        <a:ext cx="7367588" cy="554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5267" name="Rectangle 3"/>
          <p:cNvSpPr>
            <a:spLocks noChangeArrowheads="1"/>
          </p:cNvSpPr>
          <p:nvPr/>
        </p:nvSpPr>
        <p:spPr bwMode="auto">
          <a:xfrm>
            <a:off x="936227" y="6165850"/>
            <a:ext cx="774022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电路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2: 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功能控制加在输入端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,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改变进位产生函数</a:t>
            </a:r>
            <a:r>
              <a:rPr lang="en-US" altLang="zh-CN" sz="2000" b="1" dirty="0" err="1">
                <a:latin typeface="华文新魏" pitchFamily="2" charset="-122"/>
                <a:ea typeface="华文新魏" pitchFamily="2" charset="-122"/>
              </a:rPr>
              <a:t>G</a:t>
            </a:r>
            <a:r>
              <a:rPr lang="en-US" altLang="zh-CN" sz="2000" b="1" baseline="-25000" dirty="0" err="1">
                <a:latin typeface="华文新魏" pitchFamily="2" charset="-122"/>
                <a:ea typeface="华文新魏" pitchFamily="2" charset="-122"/>
              </a:rPr>
              <a:t>i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和进位传递函数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P</a:t>
            </a:r>
            <a:r>
              <a:rPr lang="en-US" altLang="zh-CN" sz="2000" b="1" baseline="-25000" dirty="0">
                <a:latin typeface="华文新魏" pitchFamily="2" charset="-122"/>
                <a:ea typeface="华文新魏" pitchFamily="2" charset="-122"/>
              </a:rPr>
              <a:t>i</a:t>
            </a:r>
          </a:p>
        </p:txBody>
      </p:sp>
      <p:sp>
        <p:nvSpPr>
          <p:cNvPr id="395268" name="Text Box 4"/>
          <p:cNvSpPr txBox="1">
            <a:spLocks noChangeArrowheads="1"/>
          </p:cNvSpPr>
          <p:nvPr/>
        </p:nvSpPr>
        <p:spPr bwMode="auto">
          <a:xfrm>
            <a:off x="357158" y="4714884"/>
            <a:ext cx="104298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/>
              <a:t>74181</a:t>
            </a:r>
          </a:p>
          <a:p>
            <a:pPr>
              <a:spcBef>
                <a:spcPct val="50000"/>
              </a:spcBef>
            </a:pPr>
            <a:r>
              <a:rPr lang="en-US" altLang="zh-CN" b="1" dirty="0"/>
              <a:t>P141</a:t>
            </a:r>
          </a:p>
        </p:txBody>
      </p:sp>
    </p:spTree>
    <p:extLst>
      <p:ext uri="{BB962C8B-B14F-4D97-AF65-F5344CB8AC3E}">
        <p14:creationId xmlns:p14="http://schemas.microsoft.com/office/powerpoint/2010/main" val="8566221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1CD4-B6AB-4C1C-A5A4-96D50558A708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13792"/>
            <a:ext cx="7772400" cy="1143000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ALU   </a:t>
            </a:r>
            <a:r>
              <a:rPr lang="en-US" altLang="zh-CN" sz="2800" dirty="0"/>
              <a:t>(SN74181)</a:t>
            </a:r>
          </a:p>
        </p:txBody>
      </p:sp>
      <p:graphicFrame>
        <p:nvGraphicFramePr>
          <p:cNvPr id="396291" name="Object 3"/>
          <p:cNvGraphicFramePr>
            <a:graphicFrameLocks noChangeAspect="1"/>
          </p:cNvGraphicFramePr>
          <p:nvPr/>
        </p:nvGraphicFramePr>
        <p:xfrm>
          <a:off x="1187450" y="1557338"/>
          <a:ext cx="7200900" cy="511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14958367" imgH="12313469" progId="">
                  <p:embed/>
                </p:oleObj>
              </mc:Choice>
              <mc:Fallback>
                <p:oleObj name="Image" r:id="rId2" imgW="14958367" imgH="1231346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557338"/>
                        <a:ext cx="7200900" cy="5113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6292" name="Text Box 4"/>
          <p:cNvSpPr txBox="1">
            <a:spLocks noChangeArrowheads="1"/>
          </p:cNvSpPr>
          <p:nvPr/>
        </p:nvSpPr>
        <p:spPr bwMode="auto">
          <a:xfrm>
            <a:off x="319485" y="2565400"/>
            <a:ext cx="615553" cy="309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简化逻辑图</a:t>
            </a:r>
          </a:p>
        </p:txBody>
      </p:sp>
      <p:sp>
        <p:nvSpPr>
          <p:cNvPr id="2" name="矩形 1"/>
          <p:cNvSpPr/>
          <p:nvPr/>
        </p:nvSpPr>
        <p:spPr>
          <a:xfrm>
            <a:off x="6084168" y="1038162"/>
            <a:ext cx="2961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（控制端＝ 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HLLH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）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 </a:t>
            </a:r>
            <a:endParaRPr lang="zh-CN" alt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F45F625-D03C-421C-8A9C-FA58D08EBFF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04800"/>
            <a:ext cx="8534400" cy="609600"/>
          </a:xfrm>
          <a:prstGeom prst="rect">
            <a:avLst/>
          </a:prstGeom>
        </p:spPr>
        <p:txBody>
          <a:bodyPr bIns="91440" anchor="b" anchorCtr="0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b="1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600" dirty="0"/>
              <a:t>3.3.7   </a:t>
            </a:r>
            <a:r>
              <a:rPr lang="zh-CN" altLang="en-US" sz="3600" dirty="0"/>
              <a:t>运算器</a:t>
            </a:r>
            <a:r>
              <a:rPr lang="en-US" altLang="zh-CN" sz="3600" dirty="0"/>
              <a:t>(41)</a:t>
            </a:r>
          </a:p>
        </p:txBody>
      </p:sp>
    </p:spTree>
    <p:extLst>
      <p:ext uri="{BB962C8B-B14F-4D97-AF65-F5344CB8AC3E}">
        <p14:creationId xmlns:p14="http://schemas.microsoft.com/office/powerpoint/2010/main" val="181233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2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3E0A2-BFB6-4C96-AF1A-16F998187ADD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85800"/>
            <a:ext cx="7772400" cy="1143000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ALU</a:t>
            </a:r>
            <a:r>
              <a:rPr lang="zh-CN" altLang="en-US" dirty="0"/>
              <a:t>功能</a:t>
            </a:r>
          </a:p>
        </p:txBody>
      </p:sp>
      <p:sp>
        <p:nvSpPr>
          <p:cNvPr id="397315" name="Rectangle 3"/>
          <p:cNvSpPr>
            <a:spLocks noChangeArrowheads="1"/>
          </p:cNvSpPr>
          <p:nvPr/>
        </p:nvSpPr>
        <p:spPr bwMode="auto">
          <a:xfrm>
            <a:off x="971550" y="1871663"/>
            <a:ext cx="45291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．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M=L  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（控制端＝ 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HLLH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）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 </a:t>
            </a:r>
          </a:p>
        </p:txBody>
      </p:sp>
      <p:sp>
        <p:nvSpPr>
          <p:cNvPr id="397316" name="Rectangle 4"/>
          <p:cNvSpPr>
            <a:spLocks noChangeArrowheads="1"/>
          </p:cNvSpPr>
          <p:nvPr/>
        </p:nvSpPr>
        <p:spPr bwMode="auto">
          <a:xfrm>
            <a:off x="1403350" y="2414146"/>
            <a:ext cx="14814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门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13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输出 </a:t>
            </a:r>
          </a:p>
        </p:txBody>
      </p:sp>
      <p:sp>
        <p:nvSpPr>
          <p:cNvPr id="397317" name="Rectangle 5"/>
          <p:cNvSpPr>
            <a:spLocks noChangeArrowheads="1"/>
          </p:cNvSpPr>
          <p:nvPr/>
        </p:nvSpPr>
        <p:spPr bwMode="auto">
          <a:xfrm>
            <a:off x="1403350" y="2893571"/>
            <a:ext cx="14814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门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14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输出 </a:t>
            </a:r>
          </a:p>
        </p:txBody>
      </p:sp>
      <p:sp>
        <p:nvSpPr>
          <p:cNvPr id="397318" name="Rectangle 6"/>
          <p:cNvSpPr>
            <a:spLocks noChangeArrowheads="1"/>
          </p:cNvSpPr>
          <p:nvPr/>
        </p:nvSpPr>
        <p:spPr bwMode="auto">
          <a:xfrm>
            <a:off x="1403350" y="3350771"/>
            <a:ext cx="14814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门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15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输出 </a:t>
            </a:r>
          </a:p>
        </p:txBody>
      </p:sp>
      <p:sp>
        <p:nvSpPr>
          <p:cNvPr id="397319" name="Rectangle 7"/>
          <p:cNvSpPr>
            <a:spLocks noChangeArrowheads="1"/>
          </p:cNvSpPr>
          <p:nvPr/>
        </p:nvSpPr>
        <p:spPr bwMode="auto">
          <a:xfrm>
            <a:off x="1403350" y="3854009"/>
            <a:ext cx="14814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门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16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输出 </a:t>
            </a:r>
          </a:p>
        </p:txBody>
      </p:sp>
      <p:sp>
        <p:nvSpPr>
          <p:cNvPr id="397320" name="Rectangle 8"/>
          <p:cNvSpPr>
            <a:spLocks noChangeArrowheads="1"/>
          </p:cNvSpPr>
          <p:nvPr/>
        </p:nvSpPr>
        <p:spPr bwMode="auto">
          <a:xfrm>
            <a:off x="1389063" y="4358834"/>
            <a:ext cx="14814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门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19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输出 </a:t>
            </a:r>
          </a:p>
        </p:txBody>
      </p:sp>
      <p:sp>
        <p:nvSpPr>
          <p:cNvPr id="397321" name="Rectangle 9"/>
          <p:cNvSpPr>
            <a:spLocks noChangeArrowheads="1"/>
          </p:cNvSpPr>
          <p:nvPr/>
        </p:nvSpPr>
        <p:spPr bwMode="auto">
          <a:xfrm>
            <a:off x="1390650" y="4974267"/>
            <a:ext cx="717375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门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13~16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形成以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X</a:t>
            </a:r>
            <a:r>
              <a:rPr lang="en-US" altLang="zh-CN" sz="2400" b="1" baseline="-30000">
                <a:latin typeface="华文新魏" pitchFamily="2" charset="-122"/>
                <a:ea typeface="华文新魏" pitchFamily="2" charset="-122"/>
              </a:rPr>
              <a:t>0~3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Y</a:t>
            </a:r>
            <a:r>
              <a:rPr lang="en-US" altLang="zh-CN" sz="2400" b="1" baseline="-30000">
                <a:latin typeface="华文新魏" pitchFamily="2" charset="-122"/>
                <a:ea typeface="华文新魏" pitchFamily="2" charset="-122"/>
              </a:rPr>
              <a:t>0~3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C</a:t>
            </a:r>
            <a:r>
              <a:rPr lang="en-US" altLang="zh-CN" sz="2400" b="1" baseline="-25000">
                <a:latin typeface="华文新魏" pitchFamily="2" charset="-122"/>
                <a:ea typeface="华文新魏" pitchFamily="2" charset="-122"/>
              </a:rPr>
              <a:t>n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为输入的四位快速加</a:t>
            </a:r>
          </a:p>
          <a:p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法器的各进位的反码 </a:t>
            </a:r>
          </a:p>
        </p:txBody>
      </p:sp>
      <p:graphicFrame>
        <p:nvGraphicFramePr>
          <p:cNvPr id="3973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640473"/>
              </p:ext>
            </p:extLst>
          </p:nvPr>
        </p:nvGraphicFramePr>
        <p:xfrm>
          <a:off x="2843808" y="2425903"/>
          <a:ext cx="4032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03040" imgH="253800" progId="Equation.3">
                  <p:embed/>
                </p:oleObj>
              </mc:Choice>
              <mc:Fallback>
                <p:oleObj name="公式" r:id="rId2" imgW="2030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2425903"/>
                        <a:ext cx="40322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187449"/>
              </p:ext>
            </p:extLst>
          </p:nvPr>
        </p:nvGraphicFramePr>
        <p:xfrm>
          <a:off x="2843808" y="2919616"/>
          <a:ext cx="20685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041120" imgH="253800" progId="Equation.3">
                  <p:embed/>
                </p:oleObj>
              </mc:Choice>
              <mc:Fallback>
                <p:oleObj name="公式" r:id="rId4" imgW="10411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2919616"/>
                        <a:ext cx="2068512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927634"/>
              </p:ext>
            </p:extLst>
          </p:nvPr>
        </p:nvGraphicFramePr>
        <p:xfrm>
          <a:off x="2843808" y="3353003"/>
          <a:ext cx="31273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574640" imgH="253800" progId="Equation.3">
                  <p:embed/>
                </p:oleObj>
              </mc:Choice>
              <mc:Fallback>
                <p:oleObj name="公式" r:id="rId6" imgW="15746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3353003"/>
                        <a:ext cx="312737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477141"/>
              </p:ext>
            </p:extLst>
          </p:nvPr>
        </p:nvGraphicFramePr>
        <p:xfrm>
          <a:off x="2843808" y="3856241"/>
          <a:ext cx="45370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286000" imgH="253800" progId="Equation.3">
                  <p:embed/>
                </p:oleObj>
              </mc:Choice>
              <mc:Fallback>
                <p:oleObj name="公式" r:id="rId8" imgW="22860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3856241"/>
                        <a:ext cx="453707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732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9592051"/>
              </p:ext>
            </p:extLst>
          </p:nvPr>
        </p:nvGraphicFramePr>
        <p:xfrm>
          <a:off x="2843808" y="4410278"/>
          <a:ext cx="61277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3085920" imgH="228600" progId="Equation.3">
                  <p:embed/>
                </p:oleObj>
              </mc:Choice>
              <mc:Fallback>
                <p:oleObj name="公式" r:id="rId10" imgW="3085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4410278"/>
                        <a:ext cx="612775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">
            <a:extLst>
              <a:ext uri="{FF2B5EF4-FFF2-40B4-BE49-F238E27FC236}">
                <a16:creationId xmlns:a16="http://schemas.microsoft.com/office/drawing/2014/main" id="{B0318EC0-6B22-418D-B7F7-8B67F7D3470D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04800"/>
            <a:ext cx="8534400" cy="609600"/>
          </a:xfrm>
          <a:prstGeom prst="rect">
            <a:avLst/>
          </a:prstGeom>
        </p:spPr>
        <p:txBody>
          <a:bodyPr bIns="91440" anchor="b" anchorCtr="0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b="1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600" dirty="0"/>
              <a:t>3.3.7   </a:t>
            </a:r>
            <a:r>
              <a:rPr lang="zh-CN" altLang="en-US" sz="3600" dirty="0"/>
              <a:t>运算器</a:t>
            </a:r>
            <a:r>
              <a:rPr lang="en-US" altLang="zh-CN" sz="3600" dirty="0"/>
              <a:t>(42)</a:t>
            </a:r>
          </a:p>
        </p:txBody>
      </p:sp>
    </p:spTree>
    <p:extLst>
      <p:ext uri="{BB962C8B-B14F-4D97-AF65-F5344CB8AC3E}">
        <p14:creationId xmlns:p14="http://schemas.microsoft.com/office/powerpoint/2010/main" val="133692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7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97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7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9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7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7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97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97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97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97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97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5" grpId="0" autoUpdateAnimBg="0"/>
      <p:bldP spid="397316" grpId="0" autoUpdateAnimBg="0"/>
      <p:bldP spid="397317" grpId="0" autoUpdateAnimBg="0"/>
      <p:bldP spid="397318" grpId="0" autoUpdateAnimBg="0"/>
      <p:bldP spid="397319" grpId="0" autoUpdateAnimBg="0"/>
      <p:bldP spid="397320" grpId="0" autoUpdateAnimBg="0"/>
      <p:bldP spid="397321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1C67A-1EA0-4C78-A98B-52A5E7529A0E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13792"/>
            <a:ext cx="7772400" cy="1143000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ALU</a:t>
            </a:r>
            <a:r>
              <a:rPr lang="zh-CN" altLang="en-US" dirty="0"/>
              <a:t>功能</a:t>
            </a:r>
          </a:p>
        </p:txBody>
      </p:sp>
      <p:sp>
        <p:nvSpPr>
          <p:cNvPr id="398339" name="Rectangle 3"/>
          <p:cNvSpPr>
            <a:spLocks noChangeArrowheads="1"/>
          </p:cNvSpPr>
          <p:nvPr/>
        </p:nvSpPr>
        <p:spPr bwMode="auto">
          <a:xfrm>
            <a:off x="1042988" y="1916113"/>
            <a:ext cx="561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门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19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形成的是第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位向第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位进位的原码 </a:t>
            </a:r>
          </a:p>
        </p:txBody>
      </p:sp>
      <p:sp>
        <p:nvSpPr>
          <p:cNvPr id="398340" name="Rectangle 4"/>
          <p:cNvSpPr>
            <a:spLocks noChangeArrowheads="1"/>
          </p:cNvSpPr>
          <p:nvPr/>
        </p:nvSpPr>
        <p:spPr bwMode="auto">
          <a:xfrm>
            <a:off x="1042988" y="2420938"/>
            <a:ext cx="7091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门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21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23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25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27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形成以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X</a:t>
            </a:r>
            <a:r>
              <a:rPr lang="en-US" altLang="zh-CN" sz="2400" b="1" baseline="-25000">
                <a:latin typeface="华文新魏" pitchFamily="2" charset="-122"/>
                <a:ea typeface="华文新魏" pitchFamily="2" charset="-122"/>
              </a:rPr>
              <a:t>n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Y</a:t>
            </a:r>
            <a:r>
              <a:rPr lang="en-US" altLang="zh-CN" sz="2400" b="1" baseline="-25000">
                <a:latin typeface="华文新魏" pitchFamily="2" charset="-122"/>
                <a:ea typeface="华文新魏" pitchFamily="2" charset="-122"/>
              </a:rPr>
              <a:t>n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为输入的半加和 </a:t>
            </a:r>
          </a:p>
        </p:txBody>
      </p:sp>
      <p:sp>
        <p:nvSpPr>
          <p:cNvPr id="398341" name="Rectangle 5"/>
          <p:cNvSpPr>
            <a:spLocks noChangeArrowheads="1"/>
          </p:cNvSpPr>
          <p:nvPr/>
        </p:nvSpPr>
        <p:spPr bwMode="auto">
          <a:xfrm>
            <a:off x="1042988" y="2969568"/>
            <a:ext cx="9172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门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22 </a:t>
            </a:r>
          </a:p>
        </p:txBody>
      </p:sp>
      <p:sp>
        <p:nvSpPr>
          <p:cNvPr id="398342" name="Rectangle 6"/>
          <p:cNvSpPr>
            <a:spLocks noChangeArrowheads="1"/>
          </p:cNvSpPr>
          <p:nvPr/>
        </p:nvSpPr>
        <p:spPr bwMode="auto">
          <a:xfrm>
            <a:off x="1042988" y="3498206"/>
            <a:ext cx="9172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门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24 </a:t>
            </a:r>
          </a:p>
        </p:txBody>
      </p:sp>
      <p:sp>
        <p:nvSpPr>
          <p:cNvPr id="398343" name="Rectangle 7"/>
          <p:cNvSpPr>
            <a:spLocks noChangeArrowheads="1"/>
          </p:cNvSpPr>
          <p:nvPr/>
        </p:nvSpPr>
        <p:spPr bwMode="auto">
          <a:xfrm>
            <a:off x="1042988" y="4074468"/>
            <a:ext cx="9172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门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26 </a:t>
            </a:r>
          </a:p>
        </p:txBody>
      </p:sp>
      <p:sp>
        <p:nvSpPr>
          <p:cNvPr id="398344" name="Rectangle 8"/>
          <p:cNvSpPr>
            <a:spLocks noChangeArrowheads="1"/>
          </p:cNvSpPr>
          <p:nvPr/>
        </p:nvSpPr>
        <p:spPr bwMode="auto">
          <a:xfrm>
            <a:off x="1042988" y="4650731"/>
            <a:ext cx="9172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门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28 </a:t>
            </a:r>
          </a:p>
        </p:txBody>
      </p:sp>
      <p:sp>
        <p:nvSpPr>
          <p:cNvPr id="398345" name="Rectangle 9"/>
          <p:cNvSpPr>
            <a:spLocks noChangeArrowheads="1"/>
          </p:cNvSpPr>
          <p:nvPr/>
        </p:nvSpPr>
        <p:spPr bwMode="auto">
          <a:xfrm>
            <a:off x="1062038" y="5042327"/>
            <a:ext cx="305083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altLang="zh-CN" sz="2400" b="1">
              <a:latin typeface="华文新魏" pitchFamily="2" charset="-122"/>
              <a:ea typeface="华文新魏" pitchFamily="2" charset="-122"/>
            </a:endParaRPr>
          </a:p>
          <a:p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F</a:t>
            </a:r>
            <a:r>
              <a:rPr lang="en-US" altLang="zh-CN" sz="2400" b="1" baseline="-25000">
                <a:latin typeface="华文新魏" pitchFamily="2" charset="-122"/>
                <a:ea typeface="华文新魏" pitchFamily="2" charset="-122"/>
              </a:rPr>
              <a:t>1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--F</a:t>
            </a:r>
            <a:r>
              <a:rPr lang="en-US" altLang="zh-CN" sz="2400" b="1" baseline="-2500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是全加和的反码</a:t>
            </a:r>
            <a:endParaRPr lang="zh-CN" altLang="en-US" sz="2400" b="1" baseline="-25000">
              <a:latin typeface="华文新魏" pitchFamily="2" charset="-122"/>
              <a:ea typeface="华文新魏" pitchFamily="2" charset="-122"/>
            </a:endParaRPr>
          </a:p>
        </p:txBody>
      </p:sp>
      <p:graphicFrame>
        <p:nvGraphicFramePr>
          <p:cNvPr id="39834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399104"/>
              </p:ext>
            </p:extLst>
          </p:nvPr>
        </p:nvGraphicFramePr>
        <p:xfrm>
          <a:off x="1907704" y="2894012"/>
          <a:ext cx="69977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327120" imgH="253800" progId="Equation.3">
                  <p:embed/>
                </p:oleObj>
              </mc:Choice>
              <mc:Fallback>
                <p:oleObj name="公式" r:id="rId2" imgW="33271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894012"/>
                        <a:ext cx="6997700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017959"/>
              </p:ext>
            </p:extLst>
          </p:nvPr>
        </p:nvGraphicFramePr>
        <p:xfrm>
          <a:off x="1907704" y="3494857"/>
          <a:ext cx="43021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044440" imgH="253800" progId="Equation.3">
                  <p:embed/>
                </p:oleObj>
              </mc:Choice>
              <mc:Fallback>
                <p:oleObj name="公式" r:id="rId4" imgW="20444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494857"/>
                        <a:ext cx="4302125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265841"/>
              </p:ext>
            </p:extLst>
          </p:nvPr>
        </p:nvGraphicFramePr>
        <p:xfrm>
          <a:off x="1907704" y="4029844"/>
          <a:ext cx="4356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070000" imgH="253800" progId="Equation.3">
                  <p:embed/>
                </p:oleObj>
              </mc:Choice>
              <mc:Fallback>
                <p:oleObj name="公式" r:id="rId6" imgW="20700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029844"/>
                        <a:ext cx="43561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741507"/>
              </p:ext>
            </p:extLst>
          </p:nvPr>
        </p:nvGraphicFramePr>
        <p:xfrm>
          <a:off x="1907704" y="4575944"/>
          <a:ext cx="4354513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070000" imgH="253800" progId="Equation.3">
                  <p:embed/>
                </p:oleObj>
              </mc:Choice>
              <mc:Fallback>
                <p:oleObj name="公式" r:id="rId8" imgW="20700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575944"/>
                        <a:ext cx="4354513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2">
            <a:extLst>
              <a:ext uri="{FF2B5EF4-FFF2-40B4-BE49-F238E27FC236}">
                <a16:creationId xmlns:a16="http://schemas.microsoft.com/office/drawing/2014/main" id="{08CDD21A-E3D3-47F9-A5E0-BE1C46EE36C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04800"/>
            <a:ext cx="8534400" cy="609600"/>
          </a:xfrm>
          <a:prstGeom prst="rect">
            <a:avLst/>
          </a:prstGeom>
        </p:spPr>
        <p:txBody>
          <a:bodyPr bIns="91440" anchor="b" anchorCtr="0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b="1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600" dirty="0"/>
              <a:t>3.3.7   </a:t>
            </a:r>
            <a:r>
              <a:rPr lang="zh-CN" altLang="en-US" sz="3600" dirty="0"/>
              <a:t>运算器</a:t>
            </a:r>
            <a:r>
              <a:rPr lang="en-US" altLang="zh-CN" sz="3600" dirty="0"/>
              <a:t>(43)</a:t>
            </a:r>
          </a:p>
        </p:txBody>
      </p:sp>
    </p:spTree>
    <p:extLst>
      <p:ext uri="{BB962C8B-B14F-4D97-AF65-F5344CB8AC3E}">
        <p14:creationId xmlns:p14="http://schemas.microsoft.com/office/powerpoint/2010/main" val="324079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8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9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9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9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9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98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9" grpId="0" autoUpdateAnimBg="0"/>
      <p:bldP spid="398340" grpId="0" autoUpdateAnimBg="0"/>
      <p:bldP spid="398341" grpId="0" autoUpdateAnimBg="0"/>
      <p:bldP spid="398342" grpId="0" autoUpdateAnimBg="0"/>
      <p:bldP spid="398343" grpId="0" autoUpdateAnimBg="0"/>
      <p:bldP spid="398344" grpId="0" autoUpdateAnimBg="0"/>
      <p:bldP spid="398345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55B3E-4123-4238-A90B-5E9B645FB11A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13792"/>
            <a:ext cx="7772400" cy="1143000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ALU</a:t>
            </a:r>
            <a:r>
              <a:rPr lang="zh-CN" altLang="en-US" dirty="0"/>
              <a:t>功能</a:t>
            </a:r>
          </a:p>
        </p:txBody>
      </p:sp>
      <p:graphicFrame>
        <p:nvGraphicFramePr>
          <p:cNvPr id="399363" name="Object 3"/>
          <p:cNvGraphicFramePr>
            <a:graphicFrameLocks noChangeAspect="1"/>
          </p:cNvGraphicFramePr>
          <p:nvPr/>
        </p:nvGraphicFramePr>
        <p:xfrm>
          <a:off x="1258888" y="2133600"/>
          <a:ext cx="6632575" cy="430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6631837" imgH="4300408" progId="">
                  <p:embed/>
                </p:oleObj>
              </mc:Choice>
              <mc:Fallback>
                <p:oleObj name="Image" r:id="rId2" imgW="6631837" imgH="4300408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133600"/>
                        <a:ext cx="6632575" cy="430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C85DA739-80BE-4C89-A288-72200F5BC8B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04800"/>
            <a:ext cx="8534400" cy="609600"/>
          </a:xfrm>
          <a:prstGeom prst="rect">
            <a:avLst/>
          </a:prstGeom>
        </p:spPr>
        <p:txBody>
          <a:bodyPr bIns="91440" anchor="b" anchorCtr="0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b="1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600" dirty="0"/>
              <a:t>3.3.7   </a:t>
            </a:r>
            <a:r>
              <a:rPr lang="zh-CN" altLang="en-US" sz="3600" dirty="0"/>
              <a:t>运算器</a:t>
            </a:r>
            <a:r>
              <a:rPr lang="en-US" altLang="zh-CN" sz="3600" dirty="0"/>
              <a:t>(44)</a:t>
            </a:r>
          </a:p>
        </p:txBody>
      </p:sp>
    </p:spTree>
    <p:extLst>
      <p:ext uri="{BB962C8B-B14F-4D97-AF65-F5344CB8AC3E}">
        <p14:creationId xmlns:p14="http://schemas.microsoft.com/office/powerpoint/2010/main" val="15272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485E1-C2DF-4EE2-AC64-657B5465F363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13792"/>
            <a:ext cx="7772400" cy="1143000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ALU</a:t>
            </a:r>
            <a:r>
              <a:rPr lang="zh-CN" altLang="en-US" dirty="0"/>
              <a:t>功能</a:t>
            </a:r>
          </a:p>
        </p:txBody>
      </p:sp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900113" y="1844675"/>
            <a:ext cx="524352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．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 M=H 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（控制端＝ 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HLLH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）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 </a:t>
            </a:r>
            <a:endParaRPr lang="en-US" altLang="zh-CN" sz="2400" b="1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400388" name="Rectangle 4"/>
          <p:cNvSpPr>
            <a:spLocks noChangeArrowheads="1"/>
          </p:cNvSpPr>
          <p:nvPr/>
        </p:nvSpPr>
        <p:spPr bwMode="auto">
          <a:xfrm>
            <a:off x="757238" y="2276475"/>
            <a:ext cx="790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indent="266700" algn="ctr"/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门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13~16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均被封锁，位间没有操作，电路执行逻辑运算</a:t>
            </a:r>
          </a:p>
        </p:txBody>
      </p:sp>
      <p:grpSp>
        <p:nvGrpSpPr>
          <p:cNvPr id="400389" name="Group 5"/>
          <p:cNvGrpSpPr>
            <a:grpSpLocks/>
          </p:cNvGrpSpPr>
          <p:nvPr/>
        </p:nvGrpSpPr>
        <p:grpSpPr bwMode="auto">
          <a:xfrm>
            <a:off x="827088" y="2781300"/>
            <a:ext cx="3560762" cy="520700"/>
            <a:chOff x="521" y="1752"/>
            <a:chExt cx="2243" cy="328"/>
          </a:xfrm>
        </p:grpSpPr>
        <p:sp>
          <p:nvSpPr>
            <p:cNvPr id="400390" name="Rectangle 6"/>
            <p:cNvSpPr>
              <a:spLocks noChangeArrowheads="1"/>
            </p:cNvSpPr>
            <p:nvPr/>
          </p:nvSpPr>
          <p:spPr bwMode="auto">
            <a:xfrm>
              <a:off x="521" y="1752"/>
              <a:ext cx="11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>
                  <a:latin typeface="华文新魏" pitchFamily="2" charset="-122"/>
                  <a:ea typeface="华文新魏" pitchFamily="2" charset="-122"/>
                </a:rPr>
                <a:t>电路输出为 </a:t>
              </a:r>
            </a:p>
          </p:txBody>
        </p:sp>
        <p:graphicFrame>
          <p:nvGraphicFramePr>
            <p:cNvPr id="40039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38506144"/>
                </p:ext>
              </p:extLst>
            </p:nvPr>
          </p:nvGraphicFramePr>
          <p:xfrm>
            <a:off x="1537" y="1752"/>
            <a:ext cx="1227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952200" imgH="253800" progId="Equation.3">
                    <p:embed/>
                  </p:oleObj>
                </mc:Choice>
                <mc:Fallback>
                  <p:oleObj name="公式" r:id="rId2" imgW="9522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7" y="1752"/>
                          <a:ext cx="1227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0392" name="Rectangle 8"/>
          <p:cNvSpPr>
            <a:spLocks noChangeArrowheads="1"/>
          </p:cNvSpPr>
          <p:nvPr/>
        </p:nvSpPr>
        <p:spPr bwMode="auto">
          <a:xfrm>
            <a:off x="827088" y="3318083"/>
            <a:ext cx="264687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电路是异或非逻辑</a:t>
            </a:r>
            <a:endParaRPr lang="en-US" altLang="zh-CN" sz="2400" b="1" dirty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（比较器）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. </a:t>
            </a:r>
          </a:p>
        </p:txBody>
      </p:sp>
      <p:graphicFrame>
        <p:nvGraphicFramePr>
          <p:cNvPr id="400393" name="Object 9"/>
          <p:cNvGraphicFramePr>
            <a:graphicFrameLocks noChangeAspect="1"/>
          </p:cNvGraphicFramePr>
          <p:nvPr/>
        </p:nvGraphicFramePr>
        <p:xfrm>
          <a:off x="4211638" y="3357563"/>
          <a:ext cx="4679950" cy="322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4" imgW="5142857" imgH="3546122" progId="">
                  <p:embed/>
                </p:oleObj>
              </mc:Choice>
              <mc:Fallback>
                <p:oleObj name="Image" r:id="rId4" imgW="5142857" imgH="354612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3357563"/>
                        <a:ext cx="4679950" cy="322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36BEEEE6-E2DB-4222-A142-DEE5987276B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04800"/>
            <a:ext cx="8534400" cy="609600"/>
          </a:xfrm>
          <a:prstGeom prst="rect">
            <a:avLst/>
          </a:prstGeom>
        </p:spPr>
        <p:txBody>
          <a:bodyPr bIns="91440" anchor="b" anchorCtr="0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b="1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600" dirty="0"/>
              <a:t>3.3.7   </a:t>
            </a:r>
            <a:r>
              <a:rPr lang="zh-CN" altLang="en-US" sz="3600" dirty="0"/>
              <a:t>运算器</a:t>
            </a:r>
            <a:r>
              <a:rPr lang="en-US" altLang="zh-CN" sz="3600" dirty="0"/>
              <a:t>(45)</a:t>
            </a:r>
          </a:p>
        </p:txBody>
      </p:sp>
    </p:spTree>
    <p:extLst>
      <p:ext uri="{BB962C8B-B14F-4D97-AF65-F5344CB8AC3E}">
        <p14:creationId xmlns:p14="http://schemas.microsoft.com/office/powerpoint/2010/main" val="415935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7" grpId="0" autoUpdateAnimBg="0"/>
      <p:bldP spid="400388" grpId="0" autoUpdateAnimBg="0"/>
      <p:bldP spid="400392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MIT</a:t>
            </a:r>
            <a:r>
              <a:rPr lang="zh-CN" altLang="en-US" dirty="0"/>
              <a:t>数字逻辑电路课中的</a:t>
            </a:r>
            <a:r>
              <a:rPr lang="en-US" altLang="zh-CN" dirty="0"/>
              <a:t>ALU</a:t>
            </a:r>
            <a:r>
              <a:rPr lang="zh-CN" altLang="en-US" dirty="0"/>
              <a:t>课件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D0AB-BF6E-4BE0-85BF-D4430B89A161}" type="slidenum">
              <a:rPr lang="en-US" altLang="zh-CN" smtClean="0"/>
              <a:pPr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34151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A588-0376-425C-9358-AAC9F8B3AE78}" type="slidenum">
              <a:rPr lang="en-US" altLang="zh-CN" smtClean="0"/>
              <a:pPr/>
              <a:t>59</a:t>
            </a:fld>
            <a:endParaRPr lang="en-US" altLang="zh-CN"/>
          </a:p>
        </p:txBody>
      </p:sp>
      <p:pic>
        <p:nvPicPr>
          <p:cNvPr id="6400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-1"/>
            <a:ext cx="8820472" cy="6815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7207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13" y="363538"/>
            <a:ext cx="8232775" cy="585787"/>
          </a:xfrm>
        </p:spPr>
        <p:txBody>
          <a:bodyPr>
            <a:normAutofit fontScale="90000"/>
          </a:bodyPr>
          <a:lstStyle/>
          <a:p>
            <a:r>
              <a:rPr lang="en-US" altLang="zh-CN" sz="3600" dirty="0"/>
              <a:t>3.3.7   </a:t>
            </a:r>
            <a:r>
              <a:rPr lang="zh-CN" altLang="en-US" sz="3600" dirty="0"/>
              <a:t>运算器</a:t>
            </a:r>
            <a:endParaRPr lang="en-US" altLang="zh-CN" sz="3600" dirty="0"/>
          </a:p>
        </p:txBody>
      </p:sp>
      <p:sp>
        <p:nvSpPr>
          <p:cNvPr id="8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10964-591C-4259-B59D-6D54B5EF615F}" type="slidenum">
              <a:rPr lang="en-US" altLang="zh-CN"/>
              <a:pPr/>
              <a:t>6</a:t>
            </a:fld>
            <a:endParaRPr lang="en-US" altLang="zh-CN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143000" y="2133600"/>
            <a:ext cx="2971800" cy="4471988"/>
            <a:chOff x="672" y="1248"/>
            <a:chExt cx="1872" cy="2817"/>
          </a:xfrm>
        </p:grpSpPr>
        <p:sp>
          <p:nvSpPr>
            <p:cNvPr id="349188" name="Text Box 4"/>
            <p:cNvSpPr txBox="1">
              <a:spLocks noChangeArrowheads="1"/>
            </p:cNvSpPr>
            <p:nvPr/>
          </p:nvSpPr>
          <p:spPr bwMode="auto">
            <a:xfrm>
              <a:off x="1200" y="1248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华文新魏" pitchFamily="2" charset="-122"/>
                  <a:ea typeface="华文新魏" pitchFamily="2" charset="-122"/>
                </a:rPr>
                <a:t>真值表</a:t>
              </a:r>
            </a:p>
          </p:txBody>
        </p:sp>
        <p:sp>
          <p:nvSpPr>
            <p:cNvPr id="349189" name="Rectangle 5"/>
            <p:cNvSpPr>
              <a:spLocks noChangeArrowheads="1"/>
            </p:cNvSpPr>
            <p:nvPr/>
          </p:nvSpPr>
          <p:spPr bwMode="auto">
            <a:xfrm>
              <a:off x="2170" y="3816"/>
              <a:ext cx="37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latin typeface="华文新魏" pitchFamily="2" charset="-122"/>
                  <a:ea typeface="华文新魏" pitchFamily="2" charset="-122"/>
                </a:rPr>
                <a:t>1</a:t>
              </a:r>
            </a:p>
          </p:txBody>
        </p:sp>
        <p:sp>
          <p:nvSpPr>
            <p:cNvPr id="349190" name="Rectangle 6"/>
            <p:cNvSpPr>
              <a:spLocks noChangeArrowheads="1"/>
            </p:cNvSpPr>
            <p:nvPr/>
          </p:nvSpPr>
          <p:spPr bwMode="auto">
            <a:xfrm>
              <a:off x="1776" y="3816"/>
              <a:ext cx="39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latin typeface="华文新魏" pitchFamily="2" charset="-122"/>
                  <a:ea typeface="华文新魏" pitchFamily="2" charset="-122"/>
                </a:rPr>
                <a:t>1</a:t>
              </a:r>
            </a:p>
          </p:txBody>
        </p:sp>
        <p:sp>
          <p:nvSpPr>
            <p:cNvPr id="349191" name="Rectangle 7"/>
            <p:cNvSpPr>
              <a:spLocks noChangeArrowheads="1"/>
            </p:cNvSpPr>
            <p:nvPr/>
          </p:nvSpPr>
          <p:spPr bwMode="auto">
            <a:xfrm>
              <a:off x="1440" y="3816"/>
              <a:ext cx="33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latin typeface="华文新魏" pitchFamily="2" charset="-122"/>
                  <a:ea typeface="华文新魏" pitchFamily="2" charset="-122"/>
                </a:rPr>
                <a:t>1</a:t>
              </a:r>
            </a:p>
          </p:txBody>
        </p:sp>
        <p:sp>
          <p:nvSpPr>
            <p:cNvPr id="349192" name="Rectangle 8"/>
            <p:cNvSpPr>
              <a:spLocks noChangeArrowheads="1"/>
            </p:cNvSpPr>
            <p:nvPr/>
          </p:nvSpPr>
          <p:spPr bwMode="auto">
            <a:xfrm>
              <a:off x="1046" y="3816"/>
              <a:ext cx="39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latin typeface="华文新魏" pitchFamily="2" charset="-122"/>
                  <a:ea typeface="华文新魏" pitchFamily="2" charset="-122"/>
                </a:rPr>
                <a:t>1</a:t>
              </a:r>
            </a:p>
          </p:txBody>
        </p:sp>
        <p:sp>
          <p:nvSpPr>
            <p:cNvPr id="349193" name="Rectangle 9"/>
            <p:cNvSpPr>
              <a:spLocks noChangeArrowheads="1"/>
            </p:cNvSpPr>
            <p:nvPr/>
          </p:nvSpPr>
          <p:spPr bwMode="auto">
            <a:xfrm>
              <a:off x="672" y="3816"/>
              <a:ext cx="37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latin typeface="华文新魏" pitchFamily="2" charset="-122"/>
                  <a:ea typeface="华文新魏" pitchFamily="2" charset="-122"/>
                </a:rPr>
                <a:t>1</a:t>
              </a:r>
            </a:p>
          </p:txBody>
        </p:sp>
        <p:sp>
          <p:nvSpPr>
            <p:cNvPr id="349194" name="Rectangle 10"/>
            <p:cNvSpPr>
              <a:spLocks noChangeArrowheads="1"/>
            </p:cNvSpPr>
            <p:nvPr/>
          </p:nvSpPr>
          <p:spPr bwMode="auto">
            <a:xfrm>
              <a:off x="2170" y="3567"/>
              <a:ext cx="37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latin typeface="华文新魏" pitchFamily="2" charset="-122"/>
                  <a:ea typeface="华文新魏" pitchFamily="2" charset="-122"/>
                </a:rPr>
                <a:t>1</a:t>
              </a:r>
            </a:p>
          </p:txBody>
        </p:sp>
        <p:sp>
          <p:nvSpPr>
            <p:cNvPr id="349195" name="Rectangle 11"/>
            <p:cNvSpPr>
              <a:spLocks noChangeArrowheads="1"/>
            </p:cNvSpPr>
            <p:nvPr/>
          </p:nvSpPr>
          <p:spPr bwMode="auto">
            <a:xfrm>
              <a:off x="1776" y="3567"/>
              <a:ext cx="39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latin typeface="华文新魏" pitchFamily="2" charset="-122"/>
                  <a:ea typeface="华文新魏" pitchFamily="2" charset="-122"/>
                </a:rPr>
                <a:t>0</a:t>
              </a:r>
            </a:p>
          </p:txBody>
        </p:sp>
        <p:sp>
          <p:nvSpPr>
            <p:cNvPr id="349196" name="Rectangle 12"/>
            <p:cNvSpPr>
              <a:spLocks noChangeArrowheads="1"/>
            </p:cNvSpPr>
            <p:nvPr/>
          </p:nvSpPr>
          <p:spPr bwMode="auto">
            <a:xfrm>
              <a:off x="1440" y="3567"/>
              <a:ext cx="33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latin typeface="华文新魏" pitchFamily="2" charset="-122"/>
                  <a:ea typeface="华文新魏" pitchFamily="2" charset="-122"/>
                </a:rPr>
                <a:t>1</a:t>
              </a:r>
            </a:p>
          </p:txBody>
        </p:sp>
        <p:sp>
          <p:nvSpPr>
            <p:cNvPr id="349197" name="Rectangle 13"/>
            <p:cNvSpPr>
              <a:spLocks noChangeArrowheads="1"/>
            </p:cNvSpPr>
            <p:nvPr/>
          </p:nvSpPr>
          <p:spPr bwMode="auto">
            <a:xfrm>
              <a:off x="1046" y="3567"/>
              <a:ext cx="39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latin typeface="华文新魏" pitchFamily="2" charset="-122"/>
                  <a:ea typeface="华文新魏" pitchFamily="2" charset="-122"/>
                </a:rPr>
                <a:t>1</a:t>
              </a:r>
            </a:p>
          </p:txBody>
        </p:sp>
        <p:sp>
          <p:nvSpPr>
            <p:cNvPr id="349198" name="Rectangle 14"/>
            <p:cNvSpPr>
              <a:spLocks noChangeArrowheads="1"/>
            </p:cNvSpPr>
            <p:nvPr/>
          </p:nvSpPr>
          <p:spPr bwMode="auto">
            <a:xfrm>
              <a:off x="672" y="3567"/>
              <a:ext cx="37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latin typeface="华文新魏" pitchFamily="2" charset="-122"/>
                  <a:ea typeface="华文新魏" pitchFamily="2" charset="-122"/>
                </a:rPr>
                <a:t>0</a:t>
              </a:r>
            </a:p>
          </p:txBody>
        </p:sp>
        <p:sp>
          <p:nvSpPr>
            <p:cNvPr id="349199" name="Rectangle 15"/>
            <p:cNvSpPr>
              <a:spLocks noChangeArrowheads="1"/>
            </p:cNvSpPr>
            <p:nvPr/>
          </p:nvSpPr>
          <p:spPr bwMode="auto">
            <a:xfrm>
              <a:off x="2170" y="3318"/>
              <a:ext cx="37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latin typeface="华文新魏" pitchFamily="2" charset="-122"/>
                  <a:ea typeface="华文新魏" pitchFamily="2" charset="-122"/>
                </a:rPr>
                <a:t>1</a:t>
              </a:r>
            </a:p>
          </p:txBody>
        </p:sp>
        <p:sp>
          <p:nvSpPr>
            <p:cNvPr id="349200" name="Rectangle 16"/>
            <p:cNvSpPr>
              <a:spLocks noChangeArrowheads="1"/>
            </p:cNvSpPr>
            <p:nvPr/>
          </p:nvSpPr>
          <p:spPr bwMode="auto">
            <a:xfrm>
              <a:off x="1776" y="3318"/>
              <a:ext cx="39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latin typeface="华文新魏" pitchFamily="2" charset="-122"/>
                  <a:ea typeface="华文新魏" pitchFamily="2" charset="-122"/>
                </a:rPr>
                <a:t>0</a:t>
              </a:r>
            </a:p>
          </p:txBody>
        </p:sp>
        <p:sp>
          <p:nvSpPr>
            <p:cNvPr id="349201" name="Rectangle 17"/>
            <p:cNvSpPr>
              <a:spLocks noChangeArrowheads="1"/>
            </p:cNvSpPr>
            <p:nvPr/>
          </p:nvSpPr>
          <p:spPr bwMode="auto">
            <a:xfrm>
              <a:off x="1440" y="3318"/>
              <a:ext cx="33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latin typeface="华文新魏" pitchFamily="2" charset="-122"/>
                  <a:ea typeface="华文新魏" pitchFamily="2" charset="-122"/>
                </a:rPr>
                <a:t>1</a:t>
              </a:r>
            </a:p>
          </p:txBody>
        </p:sp>
        <p:sp>
          <p:nvSpPr>
            <p:cNvPr id="349202" name="Rectangle 18"/>
            <p:cNvSpPr>
              <a:spLocks noChangeArrowheads="1"/>
            </p:cNvSpPr>
            <p:nvPr/>
          </p:nvSpPr>
          <p:spPr bwMode="auto">
            <a:xfrm>
              <a:off x="1046" y="3318"/>
              <a:ext cx="39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latin typeface="华文新魏" pitchFamily="2" charset="-122"/>
                  <a:ea typeface="华文新魏" pitchFamily="2" charset="-122"/>
                </a:rPr>
                <a:t>0</a:t>
              </a:r>
            </a:p>
          </p:txBody>
        </p:sp>
        <p:sp>
          <p:nvSpPr>
            <p:cNvPr id="349203" name="Rectangle 19"/>
            <p:cNvSpPr>
              <a:spLocks noChangeArrowheads="1"/>
            </p:cNvSpPr>
            <p:nvPr/>
          </p:nvSpPr>
          <p:spPr bwMode="auto">
            <a:xfrm>
              <a:off x="672" y="3318"/>
              <a:ext cx="37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latin typeface="华文新魏" pitchFamily="2" charset="-122"/>
                  <a:ea typeface="华文新魏" pitchFamily="2" charset="-122"/>
                </a:rPr>
                <a:t>1</a:t>
              </a:r>
            </a:p>
          </p:txBody>
        </p:sp>
        <p:sp>
          <p:nvSpPr>
            <p:cNvPr id="349204" name="Rectangle 20"/>
            <p:cNvSpPr>
              <a:spLocks noChangeArrowheads="1"/>
            </p:cNvSpPr>
            <p:nvPr/>
          </p:nvSpPr>
          <p:spPr bwMode="auto">
            <a:xfrm>
              <a:off x="2170" y="3069"/>
              <a:ext cx="37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latin typeface="华文新魏" pitchFamily="2" charset="-122"/>
                  <a:ea typeface="华文新魏" pitchFamily="2" charset="-122"/>
                </a:rPr>
                <a:t>0</a:t>
              </a:r>
            </a:p>
          </p:txBody>
        </p:sp>
        <p:sp>
          <p:nvSpPr>
            <p:cNvPr id="349205" name="Rectangle 21"/>
            <p:cNvSpPr>
              <a:spLocks noChangeArrowheads="1"/>
            </p:cNvSpPr>
            <p:nvPr/>
          </p:nvSpPr>
          <p:spPr bwMode="auto">
            <a:xfrm>
              <a:off x="1776" y="3069"/>
              <a:ext cx="39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latin typeface="华文新魏" pitchFamily="2" charset="-122"/>
                  <a:ea typeface="华文新魏" pitchFamily="2" charset="-122"/>
                </a:rPr>
                <a:t>1</a:t>
              </a:r>
            </a:p>
          </p:txBody>
        </p:sp>
        <p:sp>
          <p:nvSpPr>
            <p:cNvPr id="349206" name="Rectangle 22"/>
            <p:cNvSpPr>
              <a:spLocks noChangeArrowheads="1"/>
            </p:cNvSpPr>
            <p:nvPr/>
          </p:nvSpPr>
          <p:spPr bwMode="auto">
            <a:xfrm>
              <a:off x="1440" y="3069"/>
              <a:ext cx="33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latin typeface="华文新魏" pitchFamily="2" charset="-122"/>
                  <a:ea typeface="华文新魏" pitchFamily="2" charset="-122"/>
                </a:rPr>
                <a:t>1</a:t>
              </a:r>
            </a:p>
          </p:txBody>
        </p:sp>
        <p:sp>
          <p:nvSpPr>
            <p:cNvPr id="349207" name="Rectangle 23"/>
            <p:cNvSpPr>
              <a:spLocks noChangeArrowheads="1"/>
            </p:cNvSpPr>
            <p:nvPr/>
          </p:nvSpPr>
          <p:spPr bwMode="auto">
            <a:xfrm>
              <a:off x="1046" y="3069"/>
              <a:ext cx="39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latin typeface="华文新魏" pitchFamily="2" charset="-122"/>
                  <a:ea typeface="华文新魏" pitchFamily="2" charset="-122"/>
                </a:rPr>
                <a:t>0</a:t>
              </a:r>
            </a:p>
          </p:txBody>
        </p:sp>
        <p:sp>
          <p:nvSpPr>
            <p:cNvPr id="349208" name="Rectangle 24"/>
            <p:cNvSpPr>
              <a:spLocks noChangeArrowheads="1"/>
            </p:cNvSpPr>
            <p:nvPr/>
          </p:nvSpPr>
          <p:spPr bwMode="auto">
            <a:xfrm>
              <a:off x="672" y="3069"/>
              <a:ext cx="37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latin typeface="华文新魏" pitchFamily="2" charset="-122"/>
                  <a:ea typeface="华文新魏" pitchFamily="2" charset="-122"/>
                </a:rPr>
                <a:t>0</a:t>
              </a:r>
            </a:p>
          </p:txBody>
        </p:sp>
        <p:sp>
          <p:nvSpPr>
            <p:cNvPr id="349209" name="Rectangle 25"/>
            <p:cNvSpPr>
              <a:spLocks noChangeArrowheads="1"/>
            </p:cNvSpPr>
            <p:nvPr/>
          </p:nvSpPr>
          <p:spPr bwMode="auto">
            <a:xfrm>
              <a:off x="2170" y="2820"/>
              <a:ext cx="37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latin typeface="华文新魏" pitchFamily="2" charset="-122"/>
                  <a:ea typeface="华文新魏" pitchFamily="2" charset="-122"/>
                </a:rPr>
                <a:t>1</a:t>
              </a:r>
            </a:p>
          </p:txBody>
        </p:sp>
        <p:sp>
          <p:nvSpPr>
            <p:cNvPr id="349210" name="Rectangle 26"/>
            <p:cNvSpPr>
              <a:spLocks noChangeArrowheads="1"/>
            </p:cNvSpPr>
            <p:nvPr/>
          </p:nvSpPr>
          <p:spPr bwMode="auto">
            <a:xfrm>
              <a:off x="1776" y="2820"/>
              <a:ext cx="39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latin typeface="华文新魏" pitchFamily="2" charset="-122"/>
                  <a:ea typeface="华文新魏" pitchFamily="2" charset="-122"/>
                </a:rPr>
                <a:t>0</a:t>
              </a:r>
            </a:p>
          </p:txBody>
        </p:sp>
        <p:sp>
          <p:nvSpPr>
            <p:cNvPr id="349211" name="Rectangle 27"/>
            <p:cNvSpPr>
              <a:spLocks noChangeArrowheads="1"/>
            </p:cNvSpPr>
            <p:nvPr/>
          </p:nvSpPr>
          <p:spPr bwMode="auto">
            <a:xfrm>
              <a:off x="1440" y="2820"/>
              <a:ext cx="33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latin typeface="华文新魏" pitchFamily="2" charset="-122"/>
                  <a:ea typeface="华文新魏" pitchFamily="2" charset="-122"/>
                </a:rPr>
                <a:t>0</a:t>
              </a:r>
            </a:p>
          </p:txBody>
        </p:sp>
        <p:sp>
          <p:nvSpPr>
            <p:cNvPr id="349212" name="Rectangle 28"/>
            <p:cNvSpPr>
              <a:spLocks noChangeArrowheads="1"/>
            </p:cNvSpPr>
            <p:nvPr/>
          </p:nvSpPr>
          <p:spPr bwMode="auto">
            <a:xfrm>
              <a:off x="1046" y="2820"/>
              <a:ext cx="39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latin typeface="华文新魏" pitchFamily="2" charset="-122"/>
                  <a:ea typeface="华文新魏" pitchFamily="2" charset="-122"/>
                </a:rPr>
                <a:t>1</a:t>
              </a:r>
            </a:p>
          </p:txBody>
        </p:sp>
        <p:sp>
          <p:nvSpPr>
            <p:cNvPr id="349213" name="Rectangle 29"/>
            <p:cNvSpPr>
              <a:spLocks noChangeArrowheads="1"/>
            </p:cNvSpPr>
            <p:nvPr/>
          </p:nvSpPr>
          <p:spPr bwMode="auto">
            <a:xfrm>
              <a:off x="672" y="2820"/>
              <a:ext cx="37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latin typeface="华文新魏" pitchFamily="2" charset="-122"/>
                  <a:ea typeface="华文新魏" pitchFamily="2" charset="-122"/>
                </a:rPr>
                <a:t>1</a:t>
              </a:r>
            </a:p>
          </p:txBody>
        </p:sp>
        <p:sp>
          <p:nvSpPr>
            <p:cNvPr id="349214" name="Rectangle 30"/>
            <p:cNvSpPr>
              <a:spLocks noChangeArrowheads="1"/>
            </p:cNvSpPr>
            <p:nvPr/>
          </p:nvSpPr>
          <p:spPr bwMode="auto">
            <a:xfrm>
              <a:off x="2170" y="2571"/>
              <a:ext cx="37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latin typeface="华文新魏" pitchFamily="2" charset="-122"/>
                  <a:ea typeface="华文新魏" pitchFamily="2" charset="-122"/>
                </a:rPr>
                <a:t>0</a:t>
              </a:r>
            </a:p>
          </p:txBody>
        </p:sp>
        <p:sp>
          <p:nvSpPr>
            <p:cNvPr id="349215" name="Rectangle 31"/>
            <p:cNvSpPr>
              <a:spLocks noChangeArrowheads="1"/>
            </p:cNvSpPr>
            <p:nvPr/>
          </p:nvSpPr>
          <p:spPr bwMode="auto">
            <a:xfrm>
              <a:off x="1776" y="2571"/>
              <a:ext cx="39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latin typeface="华文新魏" pitchFamily="2" charset="-122"/>
                  <a:ea typeface="华文新魏" pitchFamily="2" charset="-122"/>
                </a:rPr>
                <a:t>1</a:t>
              </a:r>
            </a:p>
          </p:txBody>
        </p:sp>
        <p:sp>
          <p:nvSpPr>
            <p:cNvPr id="349216" name="Rectangle 32"/>
            <p:cNvSpPr>
              <a:spLocks noChangeArrowheads="1"/>
            </p:cNvSpPr>
            <p:nvPr/>
          </p:nvSpPr>
          <p:spPr bwMode="auto">
            <a:xfrm>
              <a:off x="1440" y="2571"/>
              <a:ext cx="33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latin typeface="华文新魏" pitchFamily="2" charset="-122"/>
                  <a:ea typeface="华文新魏" pitchFamily="2" charset="-122"/>
                </a:rPr>
                <a:t>0</a:t>
              </a:r>
            </a:p>
          </p:txBody>
        </p:sp>
        <p:sp>
          <p:nvSpPr>
            <p:cNvPr id="349217" name="Rectangle 33"/>
            <p:cNvSpPr>
              <a:spLocks noChangeArrowheads="1"/>
            </p:cNvSpPr>
            <p:nvPr/>
          </p:nvSpPr>
          <p:spPr bwMode="auto">
            <a:xfrm>
              <a:off x="1046" y="2571"/>
              <a:ext cx="39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latin typeface="华文新魏" pitchFamily="2" charset="-122"/>
                  <a:ea typeface="华文新魏" pitchFamily="2" charset="-122"/>
                </a:rPr>
                <a:t>1</a:t>
              </a:r>
            </a:p>
          </p:txBody>
        </p:sp>
        <p:sp>
          <p:nvSpPr>
            <p:cNvPr id="349218" name="Rectangle 34"/>
            <p:cNvSpPr>
              <a:spLocks noChangeArrowheads="1"/>
            </p:cNvSpPr>
            <p:nvPr/>
          </p:nvSpPr>
          <p:spPr bwMode="auto">
            <a:xfrm>
              <a:off x="672" y="2571"/>
              <a:ext cx="37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latin typeface="华文新魏" pitchFamily="2" charset="-122"/>
                  <a:ea typeface="华文新魏" pitchFamily="2" charset="-122"/>
                </a:rPr>
                <a:t>0</a:t>
              </a:r>
            </a:p>
          </p:txBody>
        </p:sp>
        <p:sp>
          <p:nvSpPr>
            <p:cNvPr id="349219" name="Rectangle 35"/>
            <p:cNvSpPr>
              <a:spLocks noChangeArrowheads="1"/>
            </p:cNvSpPr>
            <p:nvPr/>
          </p:nvSpPr>
          <p:spPr bwMode="auto">
            <a:xfrm>
              <a:off x="2170" y="2322"/>
              <a:ext cx="37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latin typeface="华文新魏" pitchFamily="2" charset="-122"/>
                  <a:ea typeface="华文新魏" pitchFamily="2" charset="-122"/>
                </a:rPr>
                <a:t>0</a:t>
              </a:r>
            </a:p>
          </p:txBody>
        </p:sp>
        <p:sp>
          <p:nvSpPr>
            <p:cNvPr id="349220" name="Rectangle 36"/>
            <p:cNvSpPr>
              <a:spLocks noChangeArrowheads="1"/>
            </p:cNvSpPr>
            <p:nvPr/>
          </p:nvSpPr>
          <p:spPr bwMode="auto">
            <a:xfrm>
              <a:off x="1776" y="2322"/>
              <a:ext cx="39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latin typeface="华文新魏" pitchFamily="2" charset="-122"/>
                  <a:ea typeface="华文新魏" pitchFamily="2" charset="-122"/>
                </a:rPr>
                <a:t>1</a:t>
              </a:r>
            </a:p>
          </p:txBody>
        </p:sp>
        <p:sp>
          <p:nvSpPr>
            <p:cNvPr id="349221" name="Rectangle 37"/>
            <p:cNvSpPr>
              <a:spLocks noChangeArrowheads="1"/>
            </p:cNvSpPr>
            <p:nvPr/>
          </p:nvSpPr>
          <p:spPr bwMode="auto">
            <a:xfrm>
              <a:off x="1440" y="2322"/>
              <a:ext cx="33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latin typeface="华文新魏" pitchFamily="2" charset="-122"/>
                  <a:ea typeface="华文新魏" pitchFamily="2" charset="-122"/>
                </a:rPr>
                <a:t>0</a:t>
              </a:r>
            </a:p>
          </p:txBody>
        </p:sp>
        <p:sp>
          <p:nvSpPr>
            <p:cNvPr id="349222" name="Rectangle 38"/>
            <p:cNvSpPr>
              <a:spLocks noChangeArrowheads="1"/>
            </p:cNvSpPr>
            <p:nvPr/>
          </p:nvSpPr>
          <p:spPr bwMode="auto">
            <a:xfrm>
              <a:off x="1046" y="2322"/>
              <a:ext cx="39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latin typeface="华文新魏" pitchFamily="2" charset="-122"/>
                  <a:ea typeface="华文新魏" pitchFamily="2" charset="-122"/>
                </a:rPr>
                <a:t>0</a:t>
              </a:r>
            </a:p>
          </p:txBody>
        </p:sp>
        <p:sp>
          <p:nvSpPr>
            <p:cNvPr id="349223" name="Rectangle 39"/>
            <p:cNvSpPr>
              <a:spLocks noChangeArrowheads="1"/>
            </p:cNvSpPr>
            <p:nvPr/>
          </p:nvSpPr>
          <p:spPr bwMode="auto">
            <a:xfrm>
              <a:off x="672" y="2322"/>
              <a:ext cx="37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latin typeface="华文新魏" pitchFamily="2" charset="-122"/>
                  <a:ea typeface="华文新魏" pitchFamily="2" charset="-122"/>
                </a:rPr>
                <a:t>1</a:t>
              </a:r>
            </a:p>
          </p:txBody>
        </p:sp>
        <p:sp>
          <p:nvSpPr>
            <p:cNvPr id="349224" name="Rectangle 40"/>
            <p:cNvSpPr>
              <a:spLocks noChangeArrowheads="1"/>
            </p:cNvSpPr>
            <p:nvPr/>
          </p:nvSpPr>
          <p:spPr bwMode="auto">
            <a:xfrm>
              <a:off x="2170" y="2073"/>
              <a:ext cx="37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latin typeface="华文新魏" pitchFamily="2" charset="-122"/>
                  <a:ea typeface="华文新魏" pitchFamily="2" charset="-122"/>
                </a:rPr>
                <a:t>0</a:t>
              </a:r>
            </a:p>
          </p:txBody>
        </p:sp>
        <p:sp>
          <p:nvSpPr>
            <p:cNvPr id="349225" name="Rectangle 41"/>
            <p:cNvSpPr>
              <a:spLocks noChangeArrowheads="1"/>
            </p:cNvSpPr>
            <p:nvPr/>
          </p:nvSpPr>
          <p:spPr bwMode="auto">
            <a:xfrm>
              <a:off x="1776" y="2073"/>
              <a:ext cx="39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latin typeface="华文新魏" pitchFamily="2" charset="-122"/>
                  <a:ea typeface="华文新魏" pitchFamily="2" charset="-122"/>
                </a:rPr>
                <a:t>0</a:t>
              </a:r>
            </a:p>
          </p:txBody>
        </p:sp>
        <p:sp>
          <p:nvSpPr>
            <p:cNvPr id="349226" name="Rectangle 42"/>
            <p:cNvSpPr>
              <a:spLocks noChangeArrowheads="1"/>
            </p:cNvSpPr>
            <p:nvPr/>
          </p:nvSpPr>
          <p:spPr bwMode="auto">
            <a:xfrm>
              <a:off x="1440" y="2073"/>
              <a:ext cx="33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latin typeface="华文新魏" pitchFamily="2" charset="-122"/>
                  <a:ea typeface="华文新魏" pitchFamily="2" charset="-122"/>
                </a:rPr>
                <a:t>0</a:t>
              </a:r>
            </a:p>
          </p:txBody>
        </p:sp>
        <p:sp>
          <p:nvSpPr>
            <p:cNvPr id="349227" name="Rectangle 43"/>
            <p:cNvSpPr>
              <a:spLocks noChangeArrowheads="1"/>
            </p:cNvSpPr>
            <p:nvPr/>
          </p:nvSpPr>
          <p:spPr bwMode="auto">
            <a:xfrm>
              <a:off x="1046" y="2073"/>
              <a:ext cx="39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latin typeface="华文新魏" pitchFamily="2" charset="-122"/>
                  <a:ea typeface="华文新魏" pitchFamily="2" charset="-122"/>
                </a:rPr>
                <a:t>0</a:t>
              </a:r>
            </a:p>
          </p:txBody>
        </p:sp>
        <p:sp>
          <p:nvSpPr>
            <p:cNvPr id="349228" name="Rectangle 44"/>
            <p:cNvSpPr>
              <a:spLocks noChangeArrowheads="1"/>
            </p:cNvSpPr>
            <p:nvPr/>
          </p:nvSpPr>
          <p:spPr bwMode="auto">
            <a:xfrm>
              <a:off x="672" y="2073"/>
              <a:ext cx="37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latin typeface="华文新魏" pitchFamily="2" charset="-122"/>
                  <a:ea typeface="华文新魏" pitchFamily="2" charset="-122"/>
                </a:rPr>
                <a:t>0</a:t>
              </a:r>
            </a:p>
          </p:txBody>
        </p:sp>
        <p:sp>
          <p:nvSpPr>
            <p:cNvPr id="349229" name="Rectangle 45"/>
            <p:cNvSpPr>
              <a:spLocks noChangeArrowheads="1"/>
            </p:cNvSpPr>
            <p:nvPr/>
          </p:nvSpPr>
          <p:spPr bwMode="auto">
            <a:xfrm>
              <a:off x="2170" y="1632"/>
              <a:ext cx="374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 err="1"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C</a:t>
              </a:r>
              <a:r>
                <a:rPr lang="en-US" altLang="zh-CN" baseline="-30000" dirty="0" err="1"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n</a:t>
              </a:r>
              <a:endParaRPr lang="en-US" altLang="zh-CN" baseline="-30000" dirty="0">
                <a:latin typeface="华文新魏" pitchFamily="2" charset="-122"/>
                <a:ea typeface="华文新魏" pitchFamily="2" charset="-122"/>
                <a:cs typeface="Times New Roman" pitchFamily="18" charset="0"/>
              </a:endParaRPr>
            </a:p>
          </p:txBody>
        </p:sp>
        <p:sp>
          <p:nvSpPr>
            <p:cNvPr id="349230" name="Rectangle 46"/>
            <p:cNvSpPr>
              <a:spLocks noChangeArrowheads="1"/>
            </p:cNvSpPr>
            <p:nvPr/>
          </p:nvSpPr>
          <p:spPr bwMode="auto">
            <a:xfrm>
              <a:off x="1776" y="1632"/>
              <a:ext cx="394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 err="1"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F</a:t>
              </a:r>
              <a:r>
                <a:rPr lang="en-US" altLang="zh-CN" baseline="-30000" dirty="0" err="1"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n</a:t>
              </a:r>
              <a:endParaRPr lang="en-US" altLang="zh-CN" baseline="-30000" dirty="0">
                <a:latin typeface="华文新魏" pitchFamily="2" charset="-122"/>
                <a:ea typeface="华文新魏" pitchFamily="2" charset="-122"/>
                <a:cs typeface="Times New Roman" pitchFamily="18" charset="0"/>
              </a:endParaRPr>
            </a:p>
          </p:txBody>
        </p:sp>
        <p:sp>
          <p:nvSpPr>
            <p:cNvPr id="349231" name="Rectangle 47"/>
            <p:cNvSpPr>
              <a:spLocks noChangeArrowheads="1"/>
            </p:cNvSpPr>
            <p:nvPr/>
          </p:nvSpPr>
          <p:spPr bwMode="auto">
            <a:xfrm>
              <a:off x="1440" y="1632"/>
              <a:ext cx="336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z="1600" dirty="0"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C</a:t>
              </a:r>
              <a:r>
                <a:rPr lang="en-US" altLang="zh-CN" sz="1600" baseline="-30000" dirty="0"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n-1</a:t>
              </a:r>
              <a:r>
                <a:rPr lang="en-US" altLang="zh-CN" dirty="0">
                  <a:latin typeface="华文新魏" pitchFamily="2" charset="-122"/>
                  <a:ea typeface="华文新魏" pitchFamily="2" charset="-122"/>
                </a:rPr>
                <a:t> </a:t>
              </a:r>
            </a:p>
          </p:txBody>
        </p:sp>
        <p:sp>
          <p:nvSpPr>
            <p:cNvPr id="349232" name="Rectangle 48"/>
            <p:cNvSpPr>
              <a:spLocks noChangeArrowheads="1"/>
            </p:cNvSpPr>
            <p:nvPr/>
          </p:nvSpPr>
          <p:spPr bwMode="auto">
            <a:xfrm>
              <a:off x="1046" y="1632"/>
              <a:ext cx="394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 err="1"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Y</a:t>
              </a:r>
              <a:r>
                <a:rPr lang="en-US" altLang="zh-CN" baseline="-30000" dirty="0" err="1"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n</a:t>
              </a:r>
              <a:r>
                <a:rPr lang="en-US" altLang="zh-CN" dirty="0">
                  <a:latin typeface="华文新魏" pitchFamily="2" charset="-122"/>
                  <a:ea typeface="华文新魏" pitchFamily="2" charset="-122"/>
                </a:rPr>
                <a:t> </a:t>
              </a:r>
            </a:p>
          </p:txBody>
        </p:sp>
        <p:sp>
          <p:nvSpPr>
            <p:cNvPr id="349233" name="Rectangle 49"/>
            <p:cNvSpPr>
              <a:spLocks noChangeArrowheads="1"/>
            </p:cNvSpPr>
            <p:nvPr/>
          </p:nvSpPr>
          <p:spPr bwMode="auto">
            <a:xfrm>
              <a:off x="672" y="1632"/>
              <a:ext cx="374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 err="1"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X</a:t>
              </a:r>
              <a:r>
                <a:rPr lang="en-US" altLang="zh-CN" baseline="-30000" dirty="0" err="1"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n</a:t>
              </a:r>
              <a:r>
                <a:rPr lang="en-US" altLang="zh-CN" dirty="0">
                  <a:latin typeface="华文新魏" pitchFamily="2" charset="-122"/>
                  <a:ea typeface="华文新魏" pitchFamily="2" charset="-122"/>
                </a:rPr>
                <a:t> </a:t>
              </a:r>
            </a:p>
          </p:txBody>
        </p:sp>
        <p:sp>
          <p:nvSpPr>
            <p:cNvPr id="349234" name="Line 50"/>
            <p:cNvSpPr>
              <a:spLocks noChangeShapeType="1"/>
            </p:cNvSpPr>
            <p:nvPr/>
          </p:nvSpPr>
          <p:spPr bwMode="auto">
            <a:xfrm>
              <a:off x="672" y="1632"/>
              <a:ext cx="18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349235" name="Line 51"/>
            <p:cNvSpPr>
              <a:spLocks noChangeShapeType="1"/>
            </p:cNvSpPr>
            <p:nvPr/>
          </p:nvSpPr>
          <p:spPr bwMode="auto">
            <a:xfrm>
              <a:off x="672" y="20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349236" name="Line 52"/>
            <p:cNvSpPr>
              <a:spLocks noChangeShapeType="1"/>
            </p:cNvSpPr>
            <p:nvPr/>
          </p:nvSpPr>
          <p:spPr bwMode="auto">
            <a:xfrm>
              <a:off x="672" y="232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349237" name="Line 53"/>
            <p:cNvSpPr>
              <a:spLocks noChangeShapeType="1"/>
            </p:cNvSpPr>
            <p:nvPr/>
          </p:nvSpPr>
          <p:spPr bwMode="auto">
            <a:xfrm>
              <a:off x="672" y="257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349238" name="Line 54"/>
            <p:cNvSpPr>
              <a:spLocks noChangeShapeType="1"/>
            </p:cNvSpPr>
            <p:nvPr/>
          </p:nvSpPr>
          <p:spPr bwMode="auto">
            <a:xfrm>
              <a:off x="672" y="282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349239" name="Line 55"/>
            <p:cNvSpPr>
              <a:spLocks noChangeShapeType="1"/>
            </p:cNvSpPr>
            <p:nvPr/>
          </p:nvSpPr>
          <p:spPr bwMode="auto">
            <a:xfrm>
              <a:off x="672" y="306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349240" name="Line 56"/>
            <p:cNvSpPr>
              <a:spLocks noChangeShapeType="1"/>
            </p:cNvSpPr>
            <p:nvPr/>
          </p:nvSpPr>
          <p:spPr bwMode="auto">
            <a:xfrm>
              <a:off x="672" y="331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349241" name="Line 57"/>
            <p:cNvSpPr>
              <a:spLocks noChangeShapeType="1"/>
            </p:cNvSpPr>
            <p:nvPr/>
          </p:nvSpPr>
          <p:spPr bwMode="auto">
            <a:xfrm>
              <a:off x="672" y="3567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349242" name="Line 58"/>
            <p:cNvSpPr>
              <a:spLocks noChangeShapeType="1"/>
            </p:cNvSpPr>
            <p:nvPr/>
          </p:nvSpPr>
          <p:spPr bwMode="auto">
            <a:xfrm>
              <a:off x="672" y="3816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349243" name="Line 59"/>
            <p:cNvSpPr>
              <a:spLocks noChangeShapeType="1"/>
            </p:cNvSpPr>
            <p:nvPr/>
          </p:nvSpPr>
          <p:spPr bwMode="auto">
            <a:xfrm>
              <a:off x="672" y="4065"/>
              <a:ext cx="18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349244" name="Line 60"/>
            <p:cNvSpPr>
              <a:spLocks noChangeShapeType="1"/>
            </p:cNvSpPr>
            <p:nvPr/>
          </p:nvSpPr>
          <p:spPr bwMode="auto">
            <a:xfrm>
              <a:off x="672" y="1632"/>
              <a:ext cx="0" cy="243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349245" name="Line 61"/>
            <p:cNvSpPr>
              <a:spLocks noChangeShapeType="1"/>
            </p:cNvSpPr>
            <p:nvPr/>
          </p:nvSpPr>
          <p:spPr bwMode="auto">
            <a:xfrm>
              <a:off x="1046" y="1632"/>
              <a:ext cx="0" cy="24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349246" name="Line 62"/>
            <p:cNvSpPr>
              <a:spLocks noChangeShapeType="1"/>
            </p:cNvSpPr>
            <p:nvPr/>
          </p:nvSpPr>
          <p:spPr bwMode="auto">
            <a:xfrm>
              <a:off x="1440" y="1632"/>
              <a:ext cx="0" cy="24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349247" name="Line 63"/>
            <p:cNvSpPr>
              <a:spLocks noChangeShapeType="1"/>
            </p:cNvSpPr>
            <p:nvPr/>
          </p:nvSpPr>
          <p:spPr bwMode="auto">
            <a:xfrm>
              <a:off x="1776" y="1632"/>
              <a:ext cx="0" cy="2433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349248" name="Line 64"/>
            <p:cNvSpPr>
              <a:spLocks noChangeShapeType="1"/>
            </p:cNvSpPr>
            <p:nvPr/>
          </p:nvSpPr>
          <p:spPr bwMode="auto">
            <a:xfrm>
              <a:off x="2170" y="1632"/>
              <a:ext cx="0" cy="24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349249" name="Line 65"/>
            <p:cNvSpPr>
              <a:spLocks noChangeShapeType="1"/>
            </p:cNvSpPr>
            <p:nvPr/>
          </p:nvSpPr>
          <p:spPr bwMode="auto">
            <a:xfrm>
              <a:off x="2544" y="1632"/>
              <a:ext cx="0" cy="243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</p:grpSp>
      <p:grpSp>
        <p:nvGrpSpPr>
          <p:cNvPr id="3" name="Group 66"/>
          <p:cNvGrpSpPr>
            <a:grpSpLocks/>
          </p:cNvGrpSpPr>
          <p:nvPr/>
        </p:nvGrpSpPr>
        <p:grpSpPr bwMode="auto">
          <a:xfrm>
            <a:off x="4800600" y="2438400"/>
            <a:ext cx="3498850" cy="4058629"/>
            <a:chOff x="3163" y="1248"/>
            <a:chExt cx="2398" cy="2931"/>
          </a:xfrm>
        </p:grpSpPr>
        <p:sp>
          <p:nvSpPr>
            <p:cNvPr id="349251" name="Text Box 67"/>
            <p:cNvSpPr txBox="1">
              <a:spLocks noChangeArrowheads="1"/>
            </p:cNvSpPr>
            <p:nvPr/>
          </p:nvSpPr>
          <p:spPr bwMode="auto">
            <a:xfrm>
              <a:off x="3840" y="1248"/>
              <a:ext cx="720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华文新魏" pitchFamily="2" charset="-122"/>
                  <a:ea typeface="华文新魏" pitchFamily="2" charset="-122"/>
                </a:rPr>
                <a:t>框图</a:t>
              </a:r>
            </a:p>
          </p:txBody>
        </p:sp>
        <p:sp>
          <p:nvSpPr>
            <p:cNvPr id="349252" name="Rectangle 68"/>
            <p:cNvSpPr>
              <a:spLocks noChangeArrowheads="1"/>
            </p:cNvSpPr>
            <p:nvPr/>
          </p:nvSpPr>
          <p:spPr bwMode="auto">
            <a:xfrm>
              <a:off x="3408" y="2208"/>
              <a:ext cx="1584" cy="100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349253" name="Line 69"/>
            <p:cNvSpPr>
              <a:spLocks noChangeShapeType="1"/>
            </p:cNvSpPr>
            <p:nvPr/>
          </p:nvSpPr>
          <p:spPr bwMode="auto">
            <a:xfrm flipV="1">
              <a:off x="3696" y="187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349254" name="Line 70"/>
            <p:cNvSpPr>
              <a:spLocks noChangeShapeType="1"/>
            </p:cNvSpPr>
            <p:nvPr/>
          </p:nvSpPr>
          <p:spPr bwMode="auto">
            <a:xfrm flipH="1">
              <a:off x="3408" y="187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349255" name="Line 71"/>
            <p:cNvSpPr>
              <a:spLocks noChangeShapeType="1"/>
            </p:cNvSpPr>
            <p:nvPr/>
          </p:nvSpPr>
          <p:spPr bwMode="auto">
            <a:xfrm flipV="1">
              <a:off x="4512" y="1824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349256" name="Line 72"/>
            <p:cNvSpPr>
              <a:spLocks noChangeShapeType="1"/>
            </p:cNvSpPr>
            <p:nvPr/>
          </p:nvSpPr>
          <p:spPr bwMode="auto">
            <a:xfrm flipV="1">
              <a:off x="3744" y="3216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349257" name="Line 73"/>
            <p:cNvSpPr>
              <a:spLocks noChangeShapeType="1"/>
            </p:cNvSpPr>
            <p:nvPr/>
          </p:nvSpPr>
          <p:spPr bwMode="auto">
            <a:xfrm flipV="1">
              <a:off x="4224" y="3216"/>
              <a:ext cx="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349258" name="Line 74"/>
            <p:cNvSpPr>
              <a:spLocks noChangeShapeType="1"/>
            </p:cNvSpPr>
            <p:nvPr/>
          </p:nvSpPr>
          <p:spPr bwMode="auto">
            <a:xfrm>
              <a:off x="4656" y="3648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349259" name="Line 75"/>
            <p:cNvSpPr>
              <a:spLocks noChangeShapeType="1"/>
            </p:cNvSpPr>
            <p:nvPr/>
          </p:nvSpPr>
          <p:spPr bwMode="auto">
            <a:xfrm flipV="1">
              <a:off x="4656" y="3216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349260" name="Rectangle 76"/>
            <p:cNvSpPr>
              <a:spLocks noChangeArrowheads="1"/>
            </p:cNvSpPr>
            <p:nvPr/>
          </p:nvSpPr>
          <p:spPr bwMode="auto">
            <a:xfrm>
              <a:off x="3163" y="1680"/>
              <a:ext cx="380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 sz="28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C</a:t>
              </a:r>
              <a:r>
                <a:rPr lang="en-US" altLang="zh-CN" sz="2800" baseline="-300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n</a:t>
              </a:r>
              <a:endParaRPr lang="en-US" altLang="zh-CN" sz="2800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  <a:cs typeface="Times New Roman" pitchFamily="18" charset="0"/>
              </a:endParaRPr>
            </a:p>
          </p:txBody>
        </p:sp>
        <p:sp>
          <p:nvSpPr>
            <p:cNvPr id="349261" name="Rectangle 77"/>
            <p:cNvSpPr>
              <a:spLocks noChangeArrowheads="1"/>
            </p:cNvSpPr>
            <p:nvPr/>
          </p:nvSpPr>
          <p:spPr bwMode="auto">
            <a:xfrm>
              <a:off x="4387" y="1439"/>
              <a:ext cx="348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F</a:t>
              </a:r>
              <a:r>
                <a:rPr lang="en-US" altLang="zh-CN" sz="2800" baseline="-300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n</a:t>
              </a:r>
              <a:endParaRPr lang="en-US" altLang="zh-CN" sz="2800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  <a:cs typeface="Times New Roman" pitchFamily="18" charset="0"/>
              </a:endParaRPr>
            </a:p>
          </p:txBody>
        </p:sp>
        <p:sp>
          <p:nvSpPr>
            <p:cNvPr id="349262" name="Rectangle 78"/>
            <p:cNvSpPr>
              <a:spLocks noChangeArrowheads="1"/>
            </p:cNvSpPr>
            <p:nvPr/>
          </p:nvSpPr>
          <p:spPr bwMode="auto">
            <a:xfrm>
              <a:off x="3582" y="3801"/>
              <a:ext cx="385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X</a:t>
              </a:r>
              <a:r>
                <a:rPr lang="en-US" altLang="zh-CN" sz="2800" baseline="-300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n</a:t>
              </a:r>
              <a:endParaRPr lang="en-US" altLang="zh-CN" sz="2800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  <a:cs typeface="Times New Roman" pitchFamily="18" charset="0"/>
              </a:endParaRPr>
            </a:p>
          </p:txBody>
        </p:sp>
        <p:sp>
          <p:nvSpPr>
            <p:cNvPr id="349263" name="Rectangle 79"/>
            <p:cNvSpPr>
              <a:spLocks noChangeArrowheads="1"/>
            </p:cNvSpPr>
            <p:nvPr/>
          </p:nvSpPr>
          <p:spPr bwMode="auto">
            <a:xfrm>
              <a:off x="4080" y="3801"/>
              <a:ext cx="365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Y</a:t>
              </a:r>
              <a:r>
                <a:rPr lang="en-US" altLang="zh-CN" sz="2800" baseline="-300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n</a:t>
              </a:r>
              <a:endParaRPr lang="en-US" altLang="zh-CN" sz="2800" baseline="-30000" dirty="0"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  <a:cs typeface="Times New Roman" pitchFamily="18" charset="0"/>
              </a:endParaRPr>
            </a:p>
          </p:txBody>
        </p:sp>
        <p:sp>
          <p:nvSpPr>
            <p:cNvPr id="349264" name="Rectangle 80"/>
            <p:cNvSpPr>
              <a:spLocks noChangeArrowheads="1"/>
            </p:cNvSpPr>
            <p:nvPr/>
          </p:nvSpPr>
          <p:spPr bwMode="auto">
            <a:xfrm>
              <a:off x="5052" y="3648"/>
              <a:ext cx="509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C</a:t>
              </a:r>
              <a:r>
                <a:rPr lang="en-US" altLang="zh-CN" sz="2800" baseline="-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n-1</a:t>
              </a:r>
            </a:p>
          </p:txBody>
        </p:sp>
        <p:sp>
          <p:nvSpPr>
            <p:cNvPr id="349265" name="Text Box 81"/>
            <p:cNvSpPr txBox="1">
              <a:spLocks noChangeArrowheads="1"/>
            </p:cNvSpPr>
            <p:nvPr/>
          </p:nvSpPr>
          <p:spPr bwMode="auto">
            <a:xfrm>
              <a:off x="3888" y="2400"/>
              <a:ext cx="672" cy="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800" b="1">
                  <a:latin typeface="华文新魏" pitchFamily="2" charset="-122"/>
                  <a:ea typeface="华文新魏" pitchFamily="2" charset="-122"/>
                </a:rPr>
                <a:t>∑</a:t>
              </a:r>
            </a:p>
          </p:txBody>
        </p:sp>
      </p:grpSp>
      <p:sp>
        <p:nvSpPr>
          <p:cNvPr id="349266" name="Text Box 82"/>
          <p:cNvSpPr txBox="1">
            <a:spLocks noChangeArrowheads="1"/>
          </p:cNvSpPr>
          <p:nvPr/>
        </p:nvSpPr>
        <p:spPr bwMode="auto">
          <a:xfrm>
            <a:off x="7524750" y="2060575"/>
            <a:ext cx="122396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输入</a:t>
            </a:r>
          </a:p>
          <a:p>
            <a:pPr>
              <a:spcBef>
                <a:spcPct val="50000"/>
              </a:spcBef>
            </a:pP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输出</a:t>
            </a:r>
          </a:p>
        </p:txBody>
      </p:sp>
      <p:sp>
        <p:nvSpPr>
          <p:cNvPr id="349267" name="Rectangle 83"/>
          <p:cNvSpPr>
            <a:spLocks noChangeArrowheads="1"/>
          </p:cNvSpPr>
          <p:nvPr/>
        </p:nvSpPr>
        <p:spPr bwMode="auto">
          <a:xfrm>
            <a:off x="685800" y="1447800"/>
            <a:ext cx="7924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FFFF00"/>
              </a:buClr>
            </a:pP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一位全加器 （</a:t>
            </a: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Full Adder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5487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9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9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266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A588-0376-425C-9358-AAC9F8B3AE78}" type="slidenum">
              <a:rPr lang="en-US" altLang="zh-CN" smtClean="0"/>
              <a:pPr/>
              <a:t>60</a:t>
            </a:fld>
            <a:endParaRPr lang="en-US" altLang="zh-CN"/>
          </a:p>
        </p:txBody>
      </p:sp>
      <p:pic>
        <p:nvPicPr>
          <p:cNvPr id="64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37" y="0"/>
            <a:ext cx="887505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21727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A588-0376-425C-9358-AAC9F8B3AE78}" type="slidenum">
              <a:rPr lang="en-US" altLang="zh-CN" smtClean="0"/>
              <a:pPr/>
              <a:t>61</a:t>
            </a:fld>
            <a:endParaRPr lang="en-US" altLang="zh-CN"/>
          </a:p>
        </p:txBody>
      </p:sp>
      <p:pic>
        <p:nvPicPr>
          <p:cNvPr id="64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37" y="0"/>
            <a:ext cx="887505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64316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A588-0376-425C-9358-AAC9F8B3AE78}" type="slidenum">
              <a:rPr lang="en-US" altLang="zh-CN" smtClean="0"/>
              <a:pPr/>
              <a:t>62</a:t>
            </a:fld>
            <a:endParaRPr lang="en-US" altLang="zh-CN"/>
          </a:p>
        </p:txBody>
      </p:sp>
      <p:pic>
        <p:nvPicPr>
          <p:cNvPr id="64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35" y="-1"/>
            <a:ext cx="8875061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00755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A588-0376-425C-9358-AAC9F8B3AE78}" type="slidenum">
              <a:rPr lang="en-US" altLang="zh-CN" smtClean="0"/>
              <a:pPr/>
              <a:t>63</a:t>
            </a:fld>
            <a:endParaRPr lang="en-US" altLang="zh-CN"/>
          </a:p>
        </p:txBody>
      </p:sp>
      <p:pic>
        <p:nvPicPr>
          <p:cNvPr id="64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36" y="-1"/>
            <a:ext cx="8875060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51642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A588-0376-425C-9358-AAC9F8B3AE78}" type="slidenum">
              <a:rPr lang="en-US" altLang="zh-CN" smtClean="0"/>
              <a:pPr/>
              <a:t>64</a:t>
            </a:fld>
            <a:endParaRPr lang="en-US" altLang="zh-CN"/>
          </a:p>
        </p:txBody>
      </p:sp>
      <p:pic>
        <p:nvPicPr>
          <p:cNvPr id="64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54" y="5190"/>
            <a:ext cx="8868342" cy="6852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83284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A588-0376-425C-9358-AAC9F8B3AE78}" type="slidenum">
              <a:rPr lang="en-US" altLang="zh-CN" smtClean="0"/>
              <a:pPr/>
              <a:t>65</a:t>
            </a:fld>
            <a:endParaRPr lang="en-US" altLang="zh-CN"/>
          </a:p>
        </p:txBody>
      </p:sp>
      <p:pic>
        <p:nvPicPr>
          <p:cNvPr id="64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894"/>
            <a:ext cx="8784976" cy="6788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28711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A588-0376-425C-9358-AAC9F8B3AE78}" type="slidenum">
              <a:rPr lang="en-US" altLang="zh-CN" smtClean="0"/>
              <a:pPr/>
              <a:t>66</a:t>
            </a:fld>
            <a:endParaRPr lang="en-US" altLang="zh-CN"/>
          </a:p>
        </p:txBody>
      </p:sp>
      <p:pic>
        <p:nvPicPr>
          <p:cNvPr id="64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37" y="0"/>
            <a:ext cx="887505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76932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A588-0376-425C-9358-AAC9F8B3AE78}" type="slidenum">
              <a:rPr lang="en-US" altLang="zh-CN" smtClean="0"/>
              <a:pPr/>
              <a:t>67</a:t>
            </a:fld>
            <a:endParaRPr lang="en-US" altLang="zh-CN"/>
          </a:p>
        </p:txBody>
      </p:sp>
      <p:pic>
        <p:nvPicPr>
          <p:cNvPr id="64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4" y="11781"/>
            <a:ext cx="8859812" cy="6846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17218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A588-0376-425C-9358-AAC9F8B3AE78}" type="slidenum">
              <a:rPr lang="en-US" altLang="zh-CN" smtClean="0"/>
              <a:pPr/>
              <a:t>68</a:t>
            </a:fld>
            <a:endParaRPr lang="en-US" altLang="zh-CN"/>
          </a:p>
        </p:txBody>
      </p:sp>
      <p:pic>
        <p:nvPicPr>
          <p:cNvPr id="64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37" y="0"/>
            <a:ext cx="887505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90864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0A588-0376-425C-9358-AAC9F8B3AE78}" type="slidenum">
              <a:rPr lang="en-US" altLang="zh-CN" smtClean="0"/>
              <a:pPr/>
              <a:t>69</a:t>
            </a:fld>
            <a:endParaRPr lang="en-US" altLang="zh-CN"/>
          </a:p>
        </p:txBody>
      </p:sp>
      <p:pic>
        <p:nvPicPr>
          <p:cNvPr id="65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37" y="0"/>
            <a:ext cx="887505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561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en-US" altLang="zh-CN" sz="3600" dirty="0"/>
              <a:t>3.3.7   </a:t>
            </a:r>
            <a:r>
              <a:rPr lang="zh-CN" altLang="en-US" sz="3600" dirty="0"/>
              <a:t>运算器</a:t>
            </a:r>
            <a:endParaRPr lang="en-US" altLang="zh-CN" sz="3600" dirty="0"/>
          </a:p>
        </p:txBody>
      </p:sp>
      <p:sp>
        <p:nvSpPr>
          <p:cNvPr id="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96FE6-F916-4CDD-97DA-39D7CDB9B569}" type="slidenum">
              <a:rPr lang="en-US" altLang="zh-CN"/>
              <a:pPr/>
              <a:t>7</a:t>
            </a:fld>
            <a:endParaRPr lang="en-US" altLang="zh-CN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38200" y="2133600"/>
            <a:ext cx="3527425" cy="2274888"/>
            <a:chOff x="522" y="1389"/>
            <a:chExt cx="2222" cy="1433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522" y="1389"/>
              <a:ext cx="2222" cy="1053"/>
              <a:chOff x="522" y="1389"/>
              <a:chExt cx="2222" cy="1053"/>
            </a:xfrm>
          </p:grpSpPr>
          <p:sp>
            <p:nvSpPr>
              <p:cNvPr id="350213" name="Rectangle 5"/>
              <p:cNvSpPr>
                <a:spLocks noChangeArrowheads="1"/>
              </p:cNvSpPr>
              <p:nvPr/>
            </p:nvSpPr>
            <p:spPr bwMode="auto">
              <a:xfrm>
                <a:off x="2208" y="2142"/>
                <a:ext cx="400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350214" name="Rectangle 6"/>
              <p:cNvSpPr>
                <a:spLocks noChangeArrowheads="1"/>
              </p:cNvSpPr>
              <p:nvPr/>
            </p:nvSpPr>
            <p:spPr bwMode="auto">
              <a:xfrm>
                <a:off x="1807" y="2142"/>
                <a:ext cx="401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350215" name="Rectangle 7"/>
              <p:cNvSpPr>
                <a:spLocks noChangeArrowheads="1"/>
              </p:cNvSpPr>
              <p:nvPr/>
            </p:nvSpPr>
            <p:spPr bwMode="auto">
              <a:xfrm>
                <a:off x="1407" y="2142"/>
                <a:ext cx="400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350216" name="Rectangle 8"/>
              <p:cNvSpPr>
                <a:spLocks noChangeArrowheads="1"/>
              </p:cNvSpPr>
              <p:nvPr/>
            </p:nvSpPr>
            <p:spPr bwMode="auto">
              <a:xfrm>
                <a:off x="1006" y="2142"/>
                <a:ext cx="401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350217" name="Rectangle 9"/>
              <p:cNvSpPr>
                <a:spLocks noChangeArrowheads="1"/>
              </p:cNvSpPr>
              <p:nvPr/>
            </p:nvSpPr>
            <p:spPr bwMode="auto">
              <a:xfrm>
                <a:off x="2208" y="1842"/>
                <a:ext cx="400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350218" name="Rectangle 10"/>
              <p:cNvSpPr>
                <a:spLocks noChangeArrowheads="1"/>
              </p:cNvSpPr>
              <p:nvPr/>
            </p:nvSpPr>
            <p:spPr bwMode="auto">
              <a:xfrm>
                <a:off x="1807" y="1842"/>
                <a:ext cx="401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350219" name="Rectangle 11"/>
              <p:cNvSpPr>
                <a:spLocks noChangeArrowheads="1"/>
              </p:cNvSpPr>
              <p:nvPr/>
            </p:nvSpPr>
            <p:spPr bwMode="auto">
              <a:xfrm>
                <a:off x="1407" y="1842"/>
                <a:ext cx="400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350220" name="Rectangle 12"/>
              <p:cNvSpPr>
                <a:spLocks noChangeArrowheads="1"/>
              </p:cNvSpPr>
              <p:nvPr/>
            </p:nvSpPr>
            <p:spPr bwMode="auto">
              <a:xfrm>
                <a:off x="1006" y="1842"/>
                <a:ext cx="401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350221" name="Line 13"/>
              <p:cNvSpPr>
                <a:spLocks noChangeShapeType="1"/>
              </p:cNvSpPr>
              <p:nvPr/>
            </p:nvSpPr>
            <p:spPr bwMode="auto">
              <a:xfrm>
                <a:off x="1006" y="1842"/>
                <a:ext cx="160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222" name="Line 14"/>
              <p:cNvSpPr>
                <a:spLocks noChangeShapeType="1"/>
              </p:cNvSpPr>
              <p:nvPr/>
            </p:nvSpPr>
            <p:spPr bwMode="auto">
              <a:xfrm>
                <a:off x="1006" y="2142"/>
                <a:ext cx="16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223" name="Line 15"/>
              <p:cNvSpPr>
                <a:spLocks noChangeShapeType="1"/>
              </p:cNvSpPr>
              <p:nvPr/>
            </p:nvSpPr>
            <p:spPr bwMode="auto">
              <a:xfrm>
                <a:off x="1006" y="2442"/>
                <a:ext cx="160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224" name="Line 16"/>
              <p:cNvSpPr>
                <a:spLocks noChangeShapeType="1"/>
              </p:cNvSpPr>
              <p:nvPr/>
            </p:nvSpPr>
            <p:spPr bwMode="auto">
              <a:xfrm>
                <a:off x="1006" y="1842"/>
                <a:ext cx="0" cy="60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225" name="Line 17"/>
              <p:cNvSpPr>
                <a:spLocks noChangeShapeType="1"/>
              </p:cNvSpPr>
              <p:nvPr/>
            </p:nvSpPr>
            <p:spPr bwMode="auto">
              <a:xfrm>
                <a:off x="1407" y="1842"/>
                <a:ext cx="0" cy="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226" name="Line 18"/>
              <p:cNvSpPr>
                <a:spLocks noChangeShapeType="1"/>
              </p:cNvSpPr>
              <p:nvPr/>
            </p:nvSpPr>
            <p:spPr bwMode="auto">
              <a:xfrm>
                <a:off x="1807" y="1842"/>
                <a:ext cx="0" cy="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227" name="Line 19"/>
              <p:cNvSpPr>
                <a:spLocks noChangeShapeType="1"/>
              </p:cNvSpPr>
              <p:nvPr/>
            </p:nvSpPr>
            <p:spPr bwMode="auto">
              <a:xfrm>
                <a:off x="2208" y="1842"/>
                <a:ext cx="0" cy="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228" name="Line 20"/>
              <p:cNvSpPr>
                <a:spLocks noChangeShapeType="1"/>
              </p:cNvSpPr>
              <p:nvPr/>
            </p:nvSpPr>
            <p:spPr bwMode="auto">
              <a:xfrm>
                <a:off x="2608" y="1842"/>
                <a:ext cx="0" cy="60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229" name="Line 21"/>
              <p:cNvSpPr>
                <a:spLocks noChangeShapeType="1"/>
              </p:cNvSpPr>
              <p:nvPr/>
            </p:nvSpPr>
            <p:spPr bwMode="auto">
              <a:xfrm flipH="1" flipV="1">
                <a:off x="734" y="1525"/>
                <a:ext cx="272" cy="31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0230" name="Rectangle 22"/>
              <p:cNvSpPr>
                <a:spLocks noChangeArrowheads="1"/>
              </p:cNvSpPr>
              <p:nvPr/>
            </p:nvSpPr>
            <p:spPr bwMode="auto">
              <a:xfrm>
                <a:off x="748" y="1389"/>
                <a:ext cx="32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 err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baseline="-30000" dirty="0" err="1">
                    <a:latin typeface="Times New Roman" pitchFamily="18" charset="0"/>
                    <a:cs typeface="Times New Roman" pitchFamily="18" charset="0"/>
                  </a:rPr>
                  <a:t>n</a:t>
                </a:r>
                <a:endParaRPr lang="en-US" altLang="zh-CN" baseline="-30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0231" name="Rectangle 23"/>
              <p:cNvSpPr>
                <a:spLocks noChangeArrowheads="1"/>
              </p:cNvSpPr>
              <p:nvPr/>
            </p:nvSpPr>
            <p:spPr bwMode="auto">
              <a:xfrm>
                <a:off x="884" y="1389"/>
                <a:ext cx="32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 err="1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baseline="-30000" dirty="0" err="1">
                    <a:latin typeface="Times New Roman" pitchFamily="18" charset="0"/>
                    <a:cs typeface="Times New Roman" pitchFamily="18" charset="0"/>
                  </a:rPr>
                  <a:t>n</a:t>
                </a:r>
                <a:endParaRPr lang="en-US" altLang="zh-CN" baseline="-30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0232" name="Rectangle 24"/>
              <p:cNvSpPr>
                <a:spLocks noChangeArrowheads="1"/>
              </p:cNvSpPr>
              <p:nvPr/>
            </p:nvSpPr>
            <p:spPr bwMode="auto">
              <a:xfrm>
                <a:off x="522" y="1592"/>
                <a:ext cx="41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altLang="zh-CN" baseline="-30000" dirty="0">
                    <a:latin typeface="Times New Roman" pitchFamily="18" charset="0"/>
                    <a:cs typeface="Times New Roman" pitchFamily="18" charset="0"/>
                  </a:rPr>
                  <a:t>n-1</a:t>
                </a:r>
              </a:p>
            </p:txBody>
          </p:sp>
          <p:sp>
            <p:nvSpPr>
              <p:cNvPr id="350233" name="Text Box 25"/>
              <p:cNvSpPr txBox="1">
                <a:spLocks noChangeArrowheads="1"/>
              </p:cNvSpPr>
              <p:nvPr/>
            </p:nvSpPr>
            <p:spPr bwMode="auto">
              <a:xfrm>
                <a:off x="1020" y="1570"/>
                <a:ext cx="17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Georgia" pitchFamily="18" charset="0"/>
                    <a:ea typeface=""/>
                  </a:rPr>
                  <a:t> 00    01    11     10</a:t>
                </a:r>
              </a:p>
            </p:txBody>
          </p:sp>
          <p:sp>
            <p:nvSpPr>
              <p:cNvPr id="350234" name="Text Box 26"/>
              <p:cNvSpPr txBox="1">
                <a:spLocks noChangeArrowheads="1"/>
              </p:cNvSpPr>
              <p:nvPr/>
            </p:nvSpPr>
            <p:spPr bwMode="auto">
              <a:xfrm>
                <a:off x="794" y="1797"/>
                <a:ext cx="272" cy="6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Georgia" pitchFamily="18" charset="0"/>
                    <a:ea typeface=""/>
                  </a:rPr>
                  <a:t>0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Georgia" pitchFamily="18" charset="0"/>
                    <a:ea typeface=""/>
                  </a:rPr>
                  <a:t>1</a:t>
                </a:r>
              </a:p>
            </p:txBody>
          </p:sp>
        </p:grpSp>
        <p:graphicFrame>
          <p:nvGraphicFramePr>
            <p:cNvPr id="350235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2091650"/>
                </p:ext>
              </p:extLst>
            </p:nvPr>
          </p:nvGraphicFramePr>
          <p:xfrm>
            <a:off x="1560" y="2478"/>
            <a:ext cx="267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77480" imgH="228600" progId="Equation.3">
                    <p:embed/>
                  </p:oleObj>
                </mc:Choice>
                <mc:Fallback>
                  <p:oleObj name="公式" r:id="rId2" imgW="1774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0" y="2478"/>
                          <a:ext cx="267" cy="3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023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5734577"/>
              </p:ext>
            </p:extLst>
          </p:nvPr>
        </p:nvGraphicFramePr>
        <p:xfrm>
          <a:off x="406400" y="4437112"/>
          <a:ext cx="816768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327120" imgH="253800" progId="Equation.3">
                  <p:embed/>
                </p:oleObj>
              </mc:Choice>
              <mc:Fallback>
                <p:oleObj name="公式" r:id="rId4" imgW="33271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4437112"/>
                        <a:ext cx="8167688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237" name="Rectangle 29"/>
          <p:cNvSpPr>
            <a:spLocks noChangeArrowheads="1"/>
          </p:cNvSpPr>
          <p:nvPr/>
        </p:nvSpPr>
        <p:spPr bwMode="auto">
          <a:xfrm>
            <a:off x="685800" y="1066800"/>
            <a:ext cx="7924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FFFF00"/>
              </a:buClr>
            </a:pP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一位全加器 （</a:t>
            </a: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Full Adder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）</a:t>
            </a:r>
          </a:p>
          <a:p>
            <a:pPr lvl="1">
              <a:spcBef>
                <a:spcPct val="20000"/>
              </a:spcBef>
              <a:buClr>
                <a:srgbClr val="FFFF00"/>
              </a:buClr>
            </a:pPr>
            <a:r>
              <a:rPr kumimoji="1" lang="zh-CN" altLang="en-US" sz="2400" dirty="0">
                <a:latin typeface="华文新魏" pitchFamily="2" charset="-122"/>
                <a:ea typeface="华文新魏" pitchFamily="2" charset="-122"/>
              </a:rPr>
              <a:t>卡诺图化简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 </a:t>
            </a:r>
            <a:r>
              <a:rPr kumimoji="1" lang="en-US" altLang="zh-CN" sz="32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Fn</a:t>
            </a:r>
            <a:endParaRPr kumimoji="1"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50238" name="Line 30"/>
          <p:cNvSpPr>
            <a:spLocks noChangeShapeType="1"/>
          </p:cNvSpPr>
          <p:nvPr/>
        </p:nvSpPr>
        <p:spPr bwMode="auto">
          <a:xfrm flipH="1" flipV="1">
            <a:off x="1981200" y="3657600"/>
            <a:ext cx="304800" cy="7620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0239" name="Line 31"/>
          <p:cNvSpPr>
            <a:spLocks noChangeShapeType="1"/>
          </p:cNvSpPr>
          <p:nvPr/>
        </p:nvSpPr>
        <p:spPr bwMode="auto">
          <a:xfrm flipH="1" flipV="1">
            <a:off x="2590800" y="3200400"/>
            <a:ext cx="1295400" cy="1295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0240" name="Line 32"/>
          <p:cNvSpPr>
            <a:spLocks noChangeShapeType="1"/>
          </p:cNvSpPr>
          <p:nvPr/>
        </p:nvSpPr>
        <p:spPr bwMode="auto">
          <a:xfrm flipH="1" flipV="1">
            <a:off x="3962400" y="3124200"/>
            <a:ext cx="1905000" cy="13716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0241" name="Line 33"/>
          <p:cNvSpPr>
            <a:spLocks noChangeShapeType="1"/>
          </p:cNvSpPr>
          <p:nvPr/>
        </p:nvSpPr>
        <p:spPr bwMode="auto">
          <a:xfrm flipH="1" flipV="1">
            <a:off x="3276600" y="3505200"/>
            <a:ext cx="4191000" cy="1066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35024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5425244"/>
              </p:ext>
            </p:extLst>
          </p:nvPr>
        </p:nvGraphicFramePr>
        <p:xfrm>
          <a:off x="899592" y="4975226"/>
          <a:ext cx="6470352" cy="1866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768400" imgH="799920" progId="Equation.3">
                  <p:embed/>
                </p:oleObj>
              </mc:Choice>
              <mc:Fallback>
                <p:oleObj name="公式" r:id="rId6" imgW="2768400" imgH="799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975226"/>
                        <a:ext cx="6470352" cy="18665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6078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5" dur="500"/>
                                        <p:tgtEl>
                                          <p:spTgt spid="3502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0" dur="500"/>
                                        <p:tgtEl>
                                          <p:spTgt spid="3502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5" dur="500"/>
                                        <p:tgtEl>
                                          <p:spTgt spid="3502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0" dur="500"/>
                                        <p:tgtEl>
                                          <p:spTgt spid="3502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38" grpId="0" animBg="1"/>
      <p:bldP spid="350239" grpId="0" animBg="1"/>
      <p:bldP spid="350240" grpId="0" animBg="1"/>
      <p:bldP spid="35024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4387F-02A2-45A9-B41C-FD32DA3B9EED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3.3.7   </a:t>
            </a:r>
            <a:r>
              <a:rPr lang="zh-CN" altLang="en-US" sz="3600" dirty="0"/>
              <a:t>运算器</a:t>
            </a:r>
            <a:endParaRPr lang="en-US" altLang="zh-CN" sz="3600" dirty="0"/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/>
              <a:t>3.3.7 </a:t>
            </a:r>
            <a:r>
              <a:rPr lang="zh-CN" altLang="en-US" b="1" dirty="0"/>
              <a:t>运算器（算数逻辑单元 </a:t>
            </a:r>
            <a:r>
              <a:rPr lang="en-US" altLang="zh-CN" b="1" dirty="0"/>
              <a:t>ALU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b="1" dirty="0"/>
              <a:t>加法器</a:t>
            </a:r>
          </a:p>
          <a:p>
            <a:pPr lvl="2"/>
            <a:r>
              <a:rPr lang="en-US" altLang="zh-CN" b="1" dirty="0">
                <a:solidFill>
                  <a:srgbClr val="002060"/>
                </a:solidFill>
              </a:rPr>
              <a:t>1</a:t>
            </a:r>
            <a:r>
              <a:rPr lang="zh-CN" altLang="en-US" b="1" dirty="0">
                <a:solidFill>
                  <a:srgbClr val="002060"/>
                </a:solidFill>
              </a:rPr>
              <a:t>位加法器</a:t>
            </a:r>
          </a:p>
          <a:p>
            <a:pPr lvl="2"/>
            <a:r>
              <a:rPr lang="en-US" altLang="zh-CN" b="1" dirty="0">
                <a:solidFill>
                  <a:srgbClr val="002060"/>
                </a:solidFill>
              </a:rPr>
              <a:t>4</a:t>
            </a:r>
            <a:r>
              <a:rPr lang="zh-CN" altLang="en-US" b="1" dirty="0">
                <a:solidFill>
                  <a:srgbClr val="002060"/>
                </a:solidFill>
              </a:rPr>
              <a:t>位串行进位加法器</a:t>
            </a:r>
          </a:p>
          <a:p>
            <a:pPr lvl="2"/>
            <a:r>
              <a:rPr lang="en-US" altLang="zh-CN" b="1" dirty="0">
                <a:solidFill>
                  <a:srgbClr val="002060"/>
                </a:solidFill>
              </a:rPr>
              <a:t>4</a:t>
            </a:r>
            <a:r>
              <a:rPr lang="zh-CN" altLang="en-US" b="1" dirty="0">
                <a:solidFill>
                  <a:srgbClr val="002060"/>
                </a:solidFill>
              </a:rPr>
              <a:t>位并行进位加法器和快速进位逻辑</a:t>
            </a:r>
          </a:p>
          <a:p>
            <a:pPr lvl="2"/>
            <a:r>
              <a:rPr lang="en-US" altLang="zh-CN" b="1" dirty="0"/>
              <a:t>16</a:t>
            </a:r>
            <a:r>
              <a:rPr lang="zh-CN" altLang="en-US" b="1" dirty="0"/>
              <a:t>位并行进位加法器</a:t>
            </a:r>
          </a:p>
          <a:p>
            <a:pPr lvl="1"/>
            <a:r>
              <a:rPr lang="zh-CN" altLang="en-US" dirty="0"/>
              <a:t>算术运算逻辑单元</a:t>
            </a:r>
          </a:p>
          <a:p>
            <a:pPr lvl="2"/>
            <a:r>
              <a:rPr lang="en-US" altLang="zh-CN" b="1" dirty="0"/>
              <a:t>4</a:t>
            </a:r>
            <a:r>
              <a:rPr lang="zh-CN" altLang="en-US" b="1" dirty="0"/>
              <a:t>位算术逻辑运算单元</a:t>
            </a:r>
            <a:endParaRPr lang="en-US" altLang="zh-CN" b="1" dirty="0"/>
          </a:p>
          <a:p>
            <a:pPr lvl="1"/>
            <a:r>
              <a:rPr lang="zh-CN" altLang="en-US" dirty="0">
                <a:solidFill>
                  <a:srgbClr val="7030A0"/>
                </a:solidFill>
              </a:rPr>
              <a:t>乘法器（不要求掌握</a:t>
            </a:r>
            <a:r>
              <a:rPr lang="en-US" altLang="zh-CN" dirty="0">
                <a:solidFill>
                  <a:srgbClr val="7030A0"/>
                </a:solidFill>
              </a:rPr>
              <a:t>!</a:t>
            </a:r>
            <a:r>
              <a:rPr lang="zh-CN" altLang="en-US" dirty="0">
                <a:solidFill>
                  <a:srgbClr val="7030A0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580538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216C-18A3-466E-BD90-37CCADC359B9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2508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13538" y="914400"/>
            <a:ext cx="8334926" cy="57546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乘法器</a:t>
            </a:r>
            <a:endParaRPr lang="en-US" altLang="zh-CN" sz="3200" baseline="-25000" dirty="0"/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41D43722-B50A-41C8-BC92-3CBE824BACD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04800"/>
            <a:ext cx="8534400" cy="609600"/>
          </a:xfrm>
          <a:prstGeom prst="rect">
            <a:avLst/>
          </a:prstGeom>
        </p:spPr>
        <p:txBody>
          <a:bodyPr bIns="91440" anchor="b" anchorCtr="0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b="1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600" dirty="0"/>
              <a:t>3.3.7   </a:t>
            </a:r>
            <a:r>
              <a:rPr lang="zh-CN" altLang="en-US" sz="3600" dirty="0"/>
              <a:t>运算器</a:t>
            </a:r>
            <a:r>
              <a:rPr lang="en-US" altLang="zh-CN" sz="3600" dirty="0"/>
              <a:t>(46)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A6D41D-23B0-41F0-8AE9-D5440FFC7349}"/>
              </a:ext>
            </a:extLst>
          </p:cNvPr>
          <p:cNvSpPr txBox="1"/>
          <p:nvPr/>
        </p:nvSpPr>
        <p:spPr>
          <a:xfrm>
            <a:off x="766792" y="1772816"/>
            <a:ext cx="79816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深度学习和大模型技术的迅速发展，如何实现更加高效的计算？比如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4-bit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量化的大模型的基本计算单元，需要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4-bit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加法、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4-bit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乘法以及其他运算符的组合。</a:t>
            </a:r>
          </a:p>
        </p:txBody>
      </p:sp>
    </p:spTree>
    <p:extLst>
      <p:ext uri="{BB962C8B-B14F-4D97-AF65-F5344CB8AC3E}">
        <p14:creationId xmlns:p14="http://schemas.microsoft.com/office/powerpoint/2010/main" val="38950509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216C-18A3-466E-BD90-37CCADC359B9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2508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13538" y="914400"/>
            <a:ext cx="8334926" cy="57546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十</a:t>
            </a:r>
            <a:r>
              <a:rPr lang="en-US" altLang="zh-CN" dirty="0"/>
              <a:t>/</a:t>
            </a:r>
            <a:r>
              <a:rPr lang="zh-CN" altLang="en-US" dirty="0"/>
              <a:t>二进制乘法</a:t>
            </a:r>
            <a:endParaRPr lang="en-US" altLang="zh-CN" sz="3200" baseline="-25000" dirty="0"/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3C269A2F-CD20-4FD2-9E5F-45B0487DDB2E}"/>
              </a:ext>
            </a:extLst>
          </p:cNvPr>
          <p:cNvGrpSpPr>
            <a:grpSpLocks/>
          </p:cNvGrpSpPr>
          <p:nvPr/>
        </p:nvGrpSpPr>
        <p:grpSpPr bwMode="auto">
          <a:xfrm>
            <a:off x="1586010" y="3179983"/>
            <a:ext cx="2249092" cy="1476374"/>
            <a:chOff x="944" y="1593"/>
            <a:chExt cx="1889" cy="930"/>
          </a:xfrm>
        </p:grpSpPr>
        <p:sp>
          <p:nvSpPr>
            <p:cNvPr id="7" name="Text Box 3">
              <a:extLst>
                <a:ext uri="{FF2B5EF4-FFF2-40B4-BE49-F238E27FC236}">
                  <a16:creationId xmlns:a16="http://schemas.microsoft.com/office/drawing/2014/main" id="{E1917659-E241-4E25-B503-3E7DDCC5FE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4" y="1593"/>
              <a:ext cx="1889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方正姚体" pitchFamily="2" charset="-122"/>
                  <a:ea typeface="方正姚体" pitchFamily="2" charset="-122"/>
                </a:rPr>
                <a:t>        </a:t>
              </a:r>
              <a:r>
                <a:rPr lang="en-US" altLang="zh-CN" sz="2800" dirty="0">
                  <a:latin typeface="方正姚体" pitchFamily="2" charset="-122"/>
                  <a:ea typeface="方正姚体" pitchFamily="2" charset="-122"/>
                </a:rPr>
                <a:t>0  0  1  1</a:t>
              </a:r>
            </a:p>
            <a:p>
              <a:r>
                <a:rPr lang="en-US" altLang="zh-CN" sz="2800" dirty="0">
                  <a:latin typeface="方正姚体" pitchFamily="2" charset="-122"/>
                  <a:ea typeface="方正姚体" pitchFamily="2" charset="-122"/>
                </a:rPr>
                <a:t>ⅹ)   0  1  0  1</a:t>
              </a:r>
            </a:p>
          </p:txBody>
        </p:sp>
        <p:sp>
          <p:nvSpPr>
            <p:cNvPr id="8" name="Line 4">
              <a:extLst>
                <a:ext uri="{FF2B5EF4-FFF2-40B4-BE49-F238E27FC236}">
                  <a16:creationId xmlns:a16="http://schemas.microsoft.com/office/drawing/2014/main" id="{A996F718-B420-4489-88DD-C40B5F1E3F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97" y="2200"/>
              <a:ext cx="1573" cy="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方正姚体" pitchFamily="2" charset="-122"/>
                <a:ea typeface="方正姚体" pitchFamily="2" charset="-122"/>
              </a:endParaRPr>
            </a:p>
          </p:txBody>
        </p:sp>
        <p:sp>
          <p:nvSpPr>
            <p:cNvPr id="9" name="Text Box 5">
              <a:extLst>
                <a:ext uri="{FF2B5EF4-FFF2-40B4-BE49-F238E27FC236}">
                  <a16:creationId xmlns:a16="http://schemas.microsoft.com/office/drawing/2014/main" id="{05219F4E-4B1D-4F34-9223-688407BF4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9" y="2193"/>
              <a:ext cx="121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latin typeface="方正姚体" pitchFamily="2" charset="-122"/>
                  <a:ea typeface="方正姚体" pitchFamily="2" charset="-122"/>
                </a:rPr>
                <a:t>0  0  1  1</a:t>
              </a:r>
            </a:p>
          </p:txBody>
        </p:sp>
      </p:grpSp>
      <p:grpSp>
        <p:nvGrpSpPr>
          <p:cNvPr id="10" name="Group 6">
            <a:extLst>
              <a:ext uri="{FF2B5EF4-FFF2-40B4-BE49-F238E27FC236}">
                <a16:creationId xmlns:a16="http://schemas.microsoft.com/office/drawing/2014/main" id="{6362DB1A-D172-471E-8D54-01454166455F}"/>
              </a:ext>
            </a:extLst>
          </p:cNvPr>
          <p:cNvGrpSpPr>
            <a:grpSpLocks/>
          </p:cNvGrpSpPr>
          <p:nvPr/>
        </p:nvGrpSpPr>
        <p:grpSpPr bwMode="auto">
          <a:xfrm>
            <a:off x="865930" y="5029672"/>
            <a:ext cx="2964658" cy="1063624"/>
            <a:chOff x="944" y="2486"/>
            <a:chExt cx="2490" cy="670"/>
          </a:xfrm>
        </p:grpSpPr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F6FE8145-9934-486C-BF78-B1BAFEA11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" y="2486"/>
              <a:ext cx="55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方正姚体" pitchFamily="2" charset="-122"/>
                  <a:ea typeface="方正姚体" pitchFamily="2" charset="-122"/>
                </a:rPr>
                <a:t>＋</a:t>
              </a:r>
              <a:r>
                <a:rPr lang="en-US" altLang="zh-CN" sz="2800" dirty="0">
                  <a:latin typeface="方正姚体" pitchFamily="2" charset="-122"/>
                  <a:ea typeface="方正姚体" pitchFamily="2" charset="-122"/>
                </a:rPr>
                <a:t>)</a:t>
              </a:r>
            </a:p>
          </p:txBody>
        </p:sp>
        <p:sp>
          <p:nvSpPr>
            <p:cNvPr id="12" name="Text Box 8">
              <a:extLst>
                <a:ext uri="{FF2B5EF4-FFF2-40B4-BE49-F238E27FC236}">
                  <a16:creationId xmlns:a16="http://schemas.microsoft.com/office/drawing/2014/main" id="{6DDD1BBF-76FD-45B8-A94A-64B6A18F53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1" y="2490"/>
              <a:ext cx="121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latin typeface="方正姚体" pitchFamily="2" charset="-122"/>
                  <a:ea typeface="方正姚体" pitchFamily="2" charset="-122"/>
                </a:rPr>
                <a:t>0  0  1  1</a:t>
              </a:r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8A949AE9-070D-427C-86EC-C3C08FDAF4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9" y="2826"/>
              <a:ext cx="2226" cy="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方正姚体" pitchFamily="2" charset="-122"/>
                <a:ea typeface="方正姚体" pitchFamily="2" charset="-122"/>
              </a:endParaRPr>
            </a:p>
          </p:txBody>
        </p:sp>
        <p:sp>
          <p:nvSpPr>
            <p:cNvPr id="14" name="Text Box 10">
              <a:extLst>
                <a:ext uri="{FF2B5EF4-FFF2-40B4-BE49-F238E27FC236}">
                  <a16:creationId xmlns:a16="http://schemas.microsoft.com/office/drawing/2014/main" id="{7E19CDE0-2D4D-4CF4-AA61-E30D7B508D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3" y="2826"/>
              <a:ext cx="185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latin typeface="方正姚体" pitchFamily="2" charset="-122"/>
                  <a:ea typeface="方正姚体" pitchFamily="2" charset="-122"/>
                </a:rPr>
                <a:t>0  0  1  1  1  1</a:t>
              </a:r>
            </a:p>
          </p:txBody>
        </p:sp>
      </p:grpSp>
      <p:sp>
        <p:nvSpPr>
          <p:cNvPr id="15" name="Text Box 11">
            <a:extLst>
              <a:ext uri="{FF2B5EF4-FFF2-40B4-BE49-F238E27FC236}">
                <a16:creationId xmlns:a16="http://schemas.microsoft.com/office/drawing/2014/main" id="{479AEB4E-4C28-4162-B5D8-9BEBFB666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133851"/>
            <a:ext cx="39597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方正姚体" pitchFamily="2" charset="-122"/>
                <a:ea typeface="方正姚体" pitchFamily="2" charset="-122"/>
              </a:rPr>
              <a:t>例如：</a:t>
            </a:r>
            <a:r>
              <a:rPr lang="en-US" altLang="zh-CN" sz="2800" dirty="0">
                <a:latin typeface="方正姚体" pitchFamily="2" charset="-122"/>
                <a:ea typeface="方正姚体" pitchFamily="2" charset="-122"/>
              </a:rPr>
              <a:t>0011ⅹ0101=1111</a:t>
            </a:r>
            <a:endParaRPr lang="en-US" altLang="zh-CN" sz="2800" b="1" dirty="0">
              <a:latin typeface="方正姚体" pitchFamily="2" charset="-122"/>
              <a:ea typeface="方正姚体" pitchFamily="2" charset="-122"/>
            </a:endParaRPr>
          </a:p>
        </p:txBody>
      </p:sp>
      <p:grpSp>
        <p:nvGrpSpPr>
          <p:cNvPr id="16" name="Group 12">
            <a:extLst>
              <a:ext uri="{FF2B5EF4-FFF2-40B4-BE49-F238E27FC236}">
                <a16:creationId xmlns:a16="http://schemas.microsoft.com/office/drawing/2014/main" id="{167324C4-306E-48E5-BB2B-ECB4BDBC2688}"/>
              </a:ext>
            </a:extLst>
          </p:cNvPr>
          <p:cNvGrpSpPr>
            <a:grpSpLocks/>
          </p:cNvGrpSpPr>
          <p:nvPr/>
        </p:nvGrpSpPr>
        <p:grpSpPr bwMode="auto">
          <a:xfrm>
            <a:off x="5707036" y="3179976"/>
            <a:ext cx="2969420" cy="1476375"/>
            <a:chOff x="3003" y="1593"/>
            <a:chExt cx="2494" cy="930"/>
          </a:xfrm>
        </p:grpSpPr>
        <p:sp>
          <p:nvSpPr>
            <p:cNvPr id="19" name="Text Box 15">
              <a:extLst>
                <a:ext uri="{FF2B5EF4-FFF2-40B4-BE49-F238E27FC236}">
                  <a16:creationId xmlns:a16="http://schemas.microsoft.com/office/drawing/2014/main" id="{F07A3FBA-3520-40D1-9CDD-D68009F6D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3" y="2193"/>
              <a:ext cx="2494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latin typeface="方正姚体" pitchFamily="2" charset="-122"/>
                  <a:ea typeface="方正姚体" pitchFamily="2" charset="-122"/>
                </a:rPr>
                <a:t>  1  1  0  0</a:t>
              </a:r>
            </a:p>
          </p:txBody>
        </p:sp>
        <p:sp>
          <p:nvSpPr>
            <p:cNvPr id="17" name="Text Box 13">
              <a:extLst>
                <a:ext uri="{FF2B5EF4-FFF2-40B4-BE49-F238E27FC236}">
                  <a16:creationId xmlns:a16="http://schemas.microsoft.com/office/drawing/2014/main" id="{032B83B2-25D7-49E0-B341-A7DD204829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5" y="1593"/>
              <a:ext cx="1838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方正姚体" pitchFamily="2" charset="-122"/>
                  <a:ea typeface="方正姚体" pitchFamily="2" charset="-122"/>
                </a:rPr>
                <a:t>        </a:t>
              </a:r>
              <a:r>
                <a:rPr lang="en-US" altLang="zh-CN" sz="2800" dirty="0">
                  <a:latin typeface="方正姚体" pitchFamily="2" charset="-122"/>
                  <a:ea typeface="方正姚体" pitchFamily="2" charset="-122"/>
                </a:rPr>
                <a:t>1  1  0  0</a:t>
              </a:r>
            </a:p>
            <a:p>
              <a:r>
                <a:rPr lang="en-US" altLang="zh-CN" sz="2800" dirty="0">
                  <a:latin typeface="方正姚体" pitchFamily="2" charset="-122"/>
                  <a:ea typeface="方正姚体" pitchFamily="2" charset="-122"/>
                </a:rPr>
                <a:t>ⅹ)   1  1  0  0</a:t>
              </a:r>
            </a:p>
          </p:txBody>
        </p:sp>
        <p:sp>
          <p:nvSpPr>
            <p:cNvPr id="18" name="Line 14">
              <a:extLst>
                <a:ext uri="{FF2B5EF4-FFF2-40B4-BE49-F238E27FC236}">
                  <a16:creationId xmlns:a16="http://schemas.microsoft.com/office/drawing/2014/main" id="{FDF70C0F-D967-4144-A5C8-D48B5A941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0" y="2211"/>
              <a:ext cx="1673" cy="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方正姚体" pitchFamily="2" charset="-122"/>
                <a:ea typeface="方正姚体" pitchFamily="2" charset="-122"/>
              </a:endParaRPr>
            </a:p>
          </p:txBody>
        </p:sp>
      </p:grpSp>
      <p:grpSp>
        <p:nvGrpSpPr>
          <p:cNvPr id="20" name="Group 16">
            <a:extLst>
              <a:ext uri="{FF2B5EF4-FFF2-40B4-BE49-F238E27FC236}">
                <a16:creationId xmlns:a16="http://schemas.microsoft.com/office/drawing/2014/main" id="{9FD7C1A3-DD60-40C0-9B5D-15D26D1E7308}"/>
              </a:ext>
            </a:extLst>
          </p:cNvPr>
          <p:cNvGrpSpPr>
            <a:grpSpLocks/>
          </p:cNvGrpSpPr>
          <p:nvPr/>
        </p:nvGrpSpPr>
        <p:grpSpPr bwMode="auto">
          <a:xfrm>
            <a:off x="4787860" y="4597621"/>
            <a:ext cx="3562345" cy="1063627"/>
            <a:chOff x="2231" y="2486"/>
            <a:chExt cx="2992" cy="670"/>
          </a:xfrm>
        </p:grpSpPr>
        <p:sp>
          <p:nvSpPr>
            <p:cNvPr id="24" name="Text Box 20">
              <a:extLst>
                <a:ext uri="{FF2B5EF4-FFF2-40B4-BE49-F238E27FC236}">
                  <a16:creationId xmlns:a16="http://schemas.microsoft.com/office/drawing/2014/main" id="{4CF3FE26-90E6-46E2-B219-0FA0435DF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3" y="2826"/>
              <a:ext cx="281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latin typeface="方正姚体" pitchFamily="2" charset="-122"/>
                  <a:ea typeface="方正姚体" pitchFamily="2" charset="-122"/>
                </a:rPr>
                <a:t>  1  0  0  1  0  0  0  0</a:t>
              </a:r>
            </a:p>
          </p:txBody>
        </p:sp>
        <p:sp>
          <p:nvSpPr>
            <p:cNvPr id="21" name="Rectangle 17">
              <a:extLst>
                <a:ext uri="{FF2B5EF4-FFF2-40B4-BE49-F238E27FC236}">
                  <a16:creationId xmlns:a16="http://schemas.microsoft.com/office/drawing/2014/main" id="{23120920-2999-4A3F-A380-E5CDC6C56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1" y="2486"/>
              <a:ext cx="60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方正姚体" pitchFamily="2" charset="-122"/>
                  <a:ea typeface="方正姚体" pitchFamily="2" charset="-122"/>
                </a:rPr>
                <a:t>＋</a:t>
              </a:r>
              <a:r>
                <a:rPr lang="en-US" altLang="zh-CN" sz="2800" dirty="0">
                  <a:latin typeface="方正姚体" pitchFamily="2" charset="-122"/>
                  <a:ea typeface="方正姚体" pitchFamily="2" charset="-122"/>
                </a:rPr>
                <a:t>)</a:t>
              </a:r>
            </a:p>
          </p:txBody>
        </p:sp>
        <p:sp>
          <p:nvSpPr>
            <p:cNvPr id="22" name="Text Box 18">
              <a:extLst>
                <a:ext uri="{FF2B5EF4-FFF2-40B4-BE49-F238E27FC236}">
                  <a16:creationId xmlns:a16="http://schemas.microsoft.com/office/drawing/2014/main" id="{70E58D01-2504-48BF-B640-359C530A12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6" y="2490"/>
              <a:ext cx="121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latin typeface="方正姚体" pitchFamily="2" charset="-122"/>
                  <a:ea typeface="方正姚体" pitchFamily="2" charset="-122"/>
                </a:rPr>
                <a:t>1  1  0  0</a:t>
              </a:r>
            </a:p>
          </p:txBody>
        </p:sp>
        <p:sp>
          <p:nvSpPr>
            <p:cNvPr id="23" name="Line 19">
              <a:extLst>
                <a:ext uri="{FF2B5EF4-FFF2-40B4-BE49-F238E27FC236}">
                  <a16:creationId xmlns:a16="http://schemas.microsoft.com/office/drawing/2014/main" id="{BE778FF6-A5F8-4F76-B43F-D2AD5ABB93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38" y="2842"/>
              <a:ext cx="26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方正姚体" pitchFamily="2" charset="-122"/>
                <a:ea typeface="方正姚体" pitchFamily="2" charset="-122"/>
              </a:endParaRPr>
            </a:p>
          </p:txBody>
        </p:sp>
      </p:grpSp>
      <p:sp>
        <p:nvSpPr>
          <p:cNvPr id="26" name="TextBox 6">
            <a:extLst>
              <a:ext uri="{FF2B5EF4-FFF2-40B4-BE49-F238E27FC236}">
                <a16:creationId xmlns:a16="http://schemas.microsoft.com/office/drawing/2014/main" id="{B6BD7290-82E1-4715-9BE8-0708B60D52D2}"/>
              </a:ext>
            </a:extLst>
          </p:cNvPr>
          <p:cNvSpPr txBox="1"/>
          <p:nvPr/>
        </p:nvSpPr>
        <p:spPr>
          <a:xfrm>
            <a:off x="1437936" y="1628800"/>
            <a:ext cx="6806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     3       5        15            12      12          144</a:t>
            </a:r>
            <a:endParaRPr lang="zh-CN" altLang="en-US" sz="2800" dirty="0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28" name="Rectangle 24">
            <a:extLst>
              <a:ext uri="{FF2B5EF4-FFF2-40B4-BE49-F238E27FC236}">
                <a16:creationId xmlns:a16="http://schemas.microsoft.com/office/drawing/2014/main" id="{3E281F6F-2F5F-49A2-8A2B-A3AC5EECB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3741" y="2106434"/>
            <a:ext cx="36856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方正姚体" pitchFamily="2" charset="-122"/>
                <a:ea typeface="方正姚体" pitchFamily="2" charset="-122"/>
              </a:rPr>
              <a:t>1100ⅹ1100= 10010000</a:t>
            </a: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41D43722-B50A-41C8-BC92-3CBE824BACD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04800"/>
            <a:ext cx="8534400" cy="609600"/>
          </a:xfrm>
          <a:prstGeom prst="rect">
            <a:avLst/>
          </a:prstGeom>
        </p:spPr>
        <p:txBody>
          <a:bodyPr bIns="91440" anchor="b" anchorCtr="0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b="1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600" dirty="0"/>
              <a:t>3.3.7   </a:t>
            </a:r>
            <a:r>
              <a:rPr lang="zh-CN" altLang="en-US" sz="3600" dirty="0"/>
              <a:t>运算器</a:t>
            </a:r>
            <a:r>
              <a:rPr lang="en-US" altLang="zh-CN" sz="3600" dirty="0"/>
              <a:t>(47)</a:t>
            </a:r>
          </a:p>
        </p:txBody>
      </p:sp>
      <p:sp>
        <p:nvSpPr>
          <p:cNvPr id="32" name="Text Box 8">
            <a:extLst>
              <a:ext uri="{FF2B5EF4-FFF2-40B4-BE49-F238E27FC236}">
                <a16:creationId xmlns:a16="http://schemas.microsoft.com/office/drawing/2014/main" id="{14FCD862-AD7D-43B0-A7B3-63F1A8491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4581128"/>
            <a:ext cx="144184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方正姚体" pitchFamily="2" charset="-122"/>
                <a:ea typeface="方正姚体" pitchFamily="2" charset="-122"/>
              </a:rPr>
              <a:t>0  0  0  0</a:t>
            </a:r>
          </a:p>
        </p:txBody>
      </p:sp>
    </p:spTree>
    <p:extLst>
      <p:ext uri="{BB962C8B-B14F-4D97-AF65-F5344CB8AC3E}">
        <p14:creationId xmlns:p14="http://schemas.microsoft.com/office/powerpoint/2010/main" val="286780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utoUpdateAnimBg="0" advAuto="0"/>
      <p:bldP spid="2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216C-18A3-466E-BD90-37CCADC359B9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2508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13538" y="914400"/>
            <a:ext cx="8334926" cy="57546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四位乘法器</a:t>
            </a:r>
            <a:endParaRPr lang="en-US" altLang="zh-CN" sz="3200" baseline="-25000" dirty="0"/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41D43722-B50A-41C8-BC92-3CBE824BACD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04800"/>
            <a:ext cx="8534400" cy="609600"/>
          </a:xfrm>
          <a:prstGeom prst="rect">
            <a:avLst/>
          </a:prstGeom>
        </p:spPr>
        <p:txBody>
          <a:bodyPr bIns="91440" anchor="b" anchorCtr="0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b="1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600" dirty="0"/>
              <a:t>3.3.7   </a:t>
            </a:r>
            <a:r>
              <a:rPr lang="zh-CN" altLang="en-US" sz="3600" dirty="0"/>
              <a:t>运算器</a:t>
            </a:r>
            <a:r>
              <a:rPr lang="en-US" altLang="zh-CN" sz="3600" dirty="0"/>
              <a:t>(48)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EB7C560-0608-420C-91C2-8F3B8A7B4DCD}"/>
              </a:ext>
            </a:extLst>
          </p:cNvPr>
          <p:cNvSpPr txBox="1"/>
          <p:nvPr/>
        </p:nvSpPr>
        <p:spPr>
          <a:xfrm>
            <a:off x="7878348" y="2564904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0</a:t>
            </a:r>
            <a:endParaRPr lang="zh-CN" altLang="en-US" baseline="-250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89C4D5C-6C8E-4721-8107-09C5AB4D01B1}"/>
              </a:ext>
            </a:extLst>
          </p:cNvPr>
          <p:cNvSpPr txBox="1"/>
          <p:nvPr/>
        </p:nvSpPr>
        <p:spPr>
          <a:xfrm>
            <a:off x="7878348" y="3140968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baseline="-25000" dirty="0"/>
              <a:t>0</a:t>
            </a:r>
            <a:endParaRPr lang="zh-CN" altLang="en-US" baseline="-250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C30899A-7D84-4EA0-B816-8C5AE5A9BC00}"/>
              </a:ext>
            </a:extLst>
          </p:cNvPr>
          <p:cNvSpPr txBox="1"/>
          <p:nvPr/>
        </p:nvSpPr>
        <p:spPr>
          <a:xfrm>
            <a:off x="7088266" y="2564904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FA469B1-01B4-4E46-B379-23E321FEC2C7}"/>
              </a:ext>
            </a:extLst>
          </p:cNvPr>
          <p:cNvSpPr txBox="1"/>
          <p:nvPr/>
        </p:nvSpPr>
        <p:spPr>
          <a:xfrm>
            <a:off x="7088266" y="314096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BA0396A-A709-4060-8422-8AF8EE0D0809}"/>
              </a:ext>
            </a:extLst>
          </p:cNvPr>
          <p:cNvSpPr txBox="1"/>
          <p:nvPr/>
        </p:nvSpPr>
        <p:spPr>
          <a:xfrm>
            <a:off x="6298185" y="2564904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3628144-838B-4583-AE32-7B9A3DB6C2E6}"/>
              </a:ext>
            </a:extLst>
          </p:cNvPr>
          <p:cNvSpPr txBox="1"/>
          <p:nvPr/>
        </p:nvSpPr>
        <p:spPr>
          <a:xfrm>
            <a:off x="6298185" y="314096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CB9787F-F268-47EA-8F75-A836D2D8F87A}"/>
              </a:ext>
            </a:extLst>
          </p:cNvPr>
          <p:cNvSpPr txBox="1"/>
          <p:nvPr/>
        </p:nvSpPr>
        <p:spPr>
          <a:xfrm>
            <a:off x="5508104" y="2564904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3</a:t>
            </a:r>
            <a:endParaRPr lang="zh-CN" altLang="en-US" baseline="-250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3530758-7D2D-4608-A193-F9C4560B43C8}"/>
              </a:ext>
            </a:extLst>
          </p:cNvPr>
          <p:cNvSpPr txBox="1"/>
          <p:nvPr/>
        </p:nvSpPr>
        <p:spPr>
          <a:xfrm>
            <a:off x="5508104" y="314096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baseline="-25000" dirty="0"/>
              <a:t>3</a:t>
            </a:r>
            <a:endParaRPr lang="zh-CN" altLang="en-US" baseline="-25000" dirty="0"/>
          </a:p>
        </p:txBody>
      </p:sp>
      <p:sp>
        <p:nvSpPr>
          <p:cNvPr id="38" name="Text Box 3">
            <a:extLst>
              <a:ext uri="{FF2B5EF4-FFF2-40B4-BE49-F238E27FC236}">
                <a16:creationId xmlns:a16="http://schemas.microsoft.com/office/drawing/2014/main" id="{D9194F37-D279-4D53-8432-6D0081259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3068960"/>
            <a:ext cx="7521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方正姚体" pitchFamily="2" charset="-122"/>
                <a:ea typeface="方正姚体" pitchFamily="2" charset="-122"/>
              </a:rPr>
              <a:t>ⅹ) </a:t>
            </a:r>
          </a:p>
        </p:txBody>
      </p:sp>
      <p:sp>
        <p:nvSpPr>
          <p:cNvPr id="39" name="Line 4">
            <a:extLst>
              <a:ext uri="{FF2B5EF4-FFF2-40B4-BE49-F238E27FC236}">
                <a16:creationId xmlns:a16="http://schemas.microsoft.com/office/drawing/2014/main" id="{9E888109-4B2A-4BC8-96B8-1E3CC51BE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5975" y="3636168"/>
            <a:ext cx="4291869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B1E1A5C-F394-449E-8963-A3D5B3953CC4}"/>
              </a:ext>
            </a:extLst>
          </p:cNvPr>
          <p:cNvSpPr txBox="1"/>
          <p:nvPr/>
        </p:nvSpPr>
        <p:spPr>
          <a:xfrm>
            <a:off x="7812360" y="3725684"/>
            <a:ext cx="835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0</a:t>
            </a:r>
            <a:r>
              <a:rPr lang="en-US" altLang="zh-CN" dirty="0"/>
              <a:t>B</a:t>
            </a:r>
            <a:r>
              <a:rPr lang="en-US" altLang="zh-CN" baseline="-25000" dirty="0"/>
              <a:t>0</a:t>
            </a:r>
            <a:endParaRPr lang="zh-CN" altLang="en-US" baseline="-250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6F1C01F-8F01-4CD7-BF11-BA90539F7354}"/>
              </a:ext>
            </a:extLst>
          </p:cNvPr>
          <p:cNvSpPr txBox="1"/>
          <p:nvPr/>
        </p:nvSpPr>
        <p:spPr>
          <a:xfrm>
            <a:off x="7013466" y="3725684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B</a:t>
            </a:r>
            <a:r>
              <a:rPr lang="en-US" altLang="zh-CN" baseline="-25000" dirty="0"/>
              <a:t>0</a:t>
            </a:r>
            <a:endParaRPr lang="zh-CN" altLang="en-US" baseline="-250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7047594-55E0-4AF7-B2F3-4E026580F709}"/>
              </a:ext>
            </a:extLst>
          </p:cNvPr>
          <p:cNvSpPr txBox="1"/>
          <p:nvPr/>
        </p:nvSpPr>
        <p:spPr>
          <a:xfrm>
            <a:off x="6214572" y="3725684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B</a:t>
            </a:r>
            <a:r>
              <a:rPr lang="en-US" altLang="zh-CN" baseline="-25000" dirty="0"/>
              <a:t>0</a:t>
            </a:r>
            <a:endParaRPr lang="zh-CN" altLang="en-US" baseline="-250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F93B4D5-F429-49DD-9D2C-EF27589BE33C}"/>
              </a:ext>
            </a:extLst>
          </p:cNvPr>
          <p:cNvSpPr txBox="1"/>
          <p:nvPr/>
        </p:nvSpPr>
        <p:spPr>
          <a:xfrm>
            <a:off x="5415678" y="3725684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3</a:t>
            </a:r>
            <a:r>
              <a:rPr lang="en-US" altLang="zh-CN" dirty="0"/>
              <a:t>B</a:t>
            </a:r>
            <a:r>
              <a:rPr lang="en-US" altLang="zh-CN" baseline="-25000" dirty="0"/>
              <a:t>0</a:t>
            </a:r>
            <a:endParaRPr lang="zh-CN" altLang="en-US" baseline="-250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1DFC9FE-9FDA-4EDA-A224-01D90465AFAD}"/>
              </a:ext>
            </a:extLst>
          </p:cNvPr>
          <p:cNvSpPr txBox="1"/>
          <p:nvPr/>
        </p:nvSpPr>
        <p:spPr>
          <a:xfrm>
            <a:off x="7040690" y="4191471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0</a:t>
            </a:r>
            <a:r>
              <a:rPr lang="en-US" altLang="zh-CN" dirty="0"/>
              <a:t>B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3C45F36-D0D2-47EA-B62E-368B2ACA8DE0}"/>
              </a:ext>
            </a:extLst>
          </p:cNvPr>
          <p:cNvSpPr txBox="1"/>
          <p:nvPr/>
        </p:nvSpPr>
        <p:spPr>
          <a:xfrm>
            <a:off x="6241796" y="4191471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B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F8DA47E-17CA-4D14-A470-5A05EF53D3C8}"/>
              </a:ext>
            </a:extLst>
          </p:cNvPr>
          <p:cNvSpPr txBox="1"/>
          <p:nvPr/>
        </p:nvSpPr>
        <p:spPr>
          <a:xfrm>
            <a:off x="5442902" y="4191471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B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7F012B2-B2E0-43FB-AA5B-8DF7168EB775}"/>
              </a:ext>
            </a:extLst>
          </p:cNvPr>
          <p:cNvSpPr txBox="1"/>
          <p:nvPr/>
        </p:nvSpPr>
        <p:spPr>
          <a:xfrm>
            <a:off x="4644008" y="4191471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3</a:t>
            </a:r>
            <a:r>
              <a:rPr lang="en-US" altLang="zh-CN" dirty="0"/>
              <a:t>B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40ACD6E-E3F3-4629-BD1B-8B6293CA465F}"/>
              </a:ext>
            </a:extLst>
          </p:cNvPr>
          <p:cNvSpPr txBox="1"/>
          <p:nvPr/>
        </p:nvSpPr>
        <p:spPr>
          <a:xfrm>
            <a:off x="6248602" y="4695527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0</a:t>
            </a:r>
            <a:r>
              <a:rPr lang="en-US" altLang="zh-CN" dirty="0"/>
              <a:t>B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DF46F9F-C877-45A4-B78C-E3B2FC9B36F6}"/>
              </a:ext>
            </a:extLst>
          </p:cNvPr>
          <p:cNvSpPr txBox="1"/>
          <p:nvPr/>
        </p:nvSpPr>
        <p:spPr>
          <a:xfrm>
            <a:off x="5449708" y="4695527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B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AE48BF0-CC60-4555-931A-2DA76E3B3F13}"/>
              </a:ext>
            </a:extLst>
          </p:cNvPr>
          <p:cNvSpPr txBox="1"/>
          <p:nvPr/>
        </p:nvSpPr>
        <p:spPr>
          <a:xfrm>
            <a:off x="4650814" y="4695527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B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8430C81-B796-406B-9592-17B8F41C4CF0}"/>
              </a:ext>
            </a:extLst>
          </p:cNvPr>
          <p:cNvSpPr txBox="1"/>
          <p:nvPr/>
        </p:nvSpPr>
        <p:spPr>
          <a:xfrm>
            <a:off x="3851920" y="4695527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3</a:t>
            </a:r>
            <a:r>
              <a:rPr lang="en-US" altLang="zh-CN" dirty="0"/>
              <a:t>B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E935D9C-0188-44BA-B373-88FBF56A06FA}"/>
              </a:ext>
            </a:extLst>
          </p:cNvPr>
          <p:cNvSpPr txBox="1"/>
          <p:nvPr/>
        </p:nvSpPr>
        <p:spPr>
          <a:xfrm>
            <a:off x="5456514" y="5199583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0</a:t>
            </a:r>
            <a:r>
              <a:rPr lang="en-US" altLang="zh-CN" dirty="0"/>
              <a:t>B</a:t>
            </a:r>
            <a:r>
              <a:rPr lang="en-US" altLang="zh-CN" baseline="-25000" dirty="0"/>
              <a:t>3</a:t>
            </a:r>
            <a:endParaRPr lang="zh-CN" altLang="en-US" baseline="-250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34E0ECA-57B0-4AEC-9CBE-CF4A573D7800}"/>
              </a:ext>
            </a:extLst>
          </p:cNvPr>
          <p:cNvSpPr txBox="1"/>
          <p:nvPr/>
        </p:nvSpPr>
        <p:spPr>
          <a:xfrm>
            <a:off x="4657620" y="5199583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B</a:t>
            </a:r>
            <a:r>
              <a:rPr lang="en-US" altLang="zh-CN" baseline="-25000" dirty="0"/>
              <a:t>3</a:t>
            </a:r>
            <a:endParaRPr lang="zh-CN" altLang="en-US" baseline="-250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C5D95235-C298-4B88-9280-778085C6EADA}"/>
              </a:ext>
            </a:extLst>
          </p:cNvPr>
          <p:cNvSpPr txBox="1"/>
          <p:nvPr/>
        </p:nvSpPr>
        <p:spPr>
          <a:xfrm>
            <a:off x="3858726" y="5199583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B</a:t>
            </a:r>
            <a:r>
              <a:rPr lang="en-US" altLang="zh-CN" baseline="-25000" dirty="0"/>
              <a:t>3</a:t>
            </a:r>
            <a:endParaRPr lang="zh-CN" altLang="en-US" baseline="-250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E707E2F-235C-4ED6-9EB7-C5E950CEA465}"/>
              </a:ext>
            </a:extLst>
          </p:cNvPr>
          <p:cNvSpPr txBox="1"/>
          <p:nvPr/>
        </p:nvSpPr>
        <p:spPr>
          <a:xfrm>
            <a:off x="3059832" y="5199583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3</a:t>
            </a:r>
            <a:r>
              <a:rPr lang="en-US" altLang="zh-CN" dirty="0"/>
              <a:t>B</a:t>
            </a:r>
            <a:r>
              <a:rPr lang="en-US" altLang="zh-CN" baseline="-25000" dirty="0"/>
              <a:t>3</a:t>
            </a:r>
            <a:endParaRPr lang="zh-CN" altLang="en-US" baseline="-25000" dirty="0"/>
          </a:p>
        </p:txBody>
      </p:sp>
      <p:sp>
        <p:nvSpPr>
          <p:cNvPr id="56" name="Line 4">
            <a:extLst>
              <a:ext uri="{FF2B5EF4-FFF2-40B4-BE49-F238E27FC236}">
                <a16:creationId xmlns:a16="http://schemas.microsoft.com/office/drawing/2014/main" id="{AEB459CF-83EB-4D39-A7F9-0D410F6CED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79712" y="5766792"/>
            <a:ext cx="66681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57" name="Text Box 3">
            <a:extLst>
              <a:ext uri="{FF2B5EF4-FFF2-40B4-BE49-F238E27FC236}">
                <a16:creationId xmlns:a16="http://schemas.microsoft.com/office/drawing/2014/main" id="{5C21E65D-D7E9-451C-A6F5-6FEDAD984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5696" y="5138028"/>
            <a:ext cx="6623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方正姚体" pitchFamily="2" charset="-122"/>
                <a:ea typeface="方正姚体" pitchFamily="2" charset="-122"/>
              </a:rPr>
              <a:t>+ ) 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AE9F98B-0800-4DAE-B87B-D89F95C875CC}"/>
              </a:ext>
            </a:extLst>
          </p:cNvPr>
          <p:cNvSpPr txBox="1"/>
          <p:nvPr/>
        </p:nvSpPr>
        <p:spPr>
          <a:xfrm>
            <a:off x="7879263" y="584765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baseline="-25000" dirty="0"/>
              <a:t>0</a:t>
            </a:r>
            <a:endParaRPr lang="zh-CN" altLang="en-US" baseline="-2500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549121C-3016-4C60-B4D3-FA43529F6797}"/>
              </a:ext>
            </a:extLst>
          </p:cNvPr>
          <p:cNvSpPr txBox="1"/>
          <p:nvPr/>
        </p:nvSpPr>
        <p:spPr>
          <a:xfrm>
            <a:off x="7089181" y="584765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2D7AE49-7E30-4A5B-9832-CFE9BC00526E}"/>
              </a:ext>
            </a:extLst>
          </p:cNvPr>
          <p:cNvSpPr txBox="1"/>
          <p:nvPr/>
        </p:nvSpPr>
        <p:spPr>
          <a:xfrm>
            <a:off x="6299100" y="584765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0A7C684-1FFB-4FCF-8292-45A7A73A321E}"/>
              </a:ext>
            </a:extLst>
          </p:cNvPr>
          <p:cNvSpPr txBox="1"/>
          <p:nvPr/>
        </p:nvSpPr>
        <p:spPr>
          <a:xfrm>
            <a:off x="5509019" y="584765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baseline="-25000" dirty="0"/>
              <a:t>3</a:t>
            </a:r>
            <a:endParaRPr lang="zh-CN" altLang="en-US" baseline="-250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6C272FE-9650-4EFD-8741-E5306E981457}"/>
              </a:ext>
            </a:extLst>
          </p:cNvPr>
          <p:cNvSpPr txBox="1"/>
          <p:nvPr/>
        </p:nvSpPr>
        <p:spPr>
          <a:xfrm>
            <a:off x="4782004" y="584765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baseline="-25000" dirty="0"/>
              <a:t>4</a:t>
            </a:r>
            <a:endParaRPr lang="zh-CN" altLang="en-US" baseline="-250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DA3B5BE-DA4D-4CE4-A7F9-6FA7CCC96DF7}"/>
              </a:ext>
            </a:extLst>
          </p:cNvPr>
          <p:cNvSpPr txBox="1"/>
          <p:nvPr/>
        </p:nvSpPr>
        <p:spPr>
          <a:xfrm>
            <a:off x="3991922" y="584765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baseline="-25000" dirty="0"/>
              <a:t>5</a:t>
            </a:r>
            <a:endParaRPr lang="zh-CN" altLang="en-US" baseline="-250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7EE2CA1-8E71-45E2-B7A3-7CC9EFEEEDB8}"/>
              </a:ext>
            </a:extLst>
          </p:cNvPr>
          <p:cNvSpPr txBox="1"/>
          <p:nvPr/>
        </p:nvSpPr>
        <p:spPr>
          <a:xfrm>
            <a:off x="3201841" y="584765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baseline="-25000" dirty="0"/>
              <a:t>6</a:t>
            </a:r>
            <a:endParaRPr lang="zh-CN" altLang="en-US" baseline="-250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DDE3EF0C-FD7E-46C7-A840-42B5B2E5C365}"/>
              </a:ext>
            </a:extLst>
          </p:cNvPr>
          <p:cNvSpPr txBox="1"/>
          <p:nvPr/>
        </p:nvSpPr>
        <p:spPr>
          <a:xfrm>
            <a:off x="2411760" y="584765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baseline="-25000" dirty="0"/>
              <a:t>7</a:t>
            </a:r>
            <a:endParaRPr lang="zh-CN" altLang="en-US" baseline="-25000" dirty="0"/>
          </a:p>
        </p:txBody>
      </p:sp>
      <p:graphicFrame>
        <p:nvGraphicFramePr>
          <p:cNvPr id="66" name="Group 5">
            <a:extLst>
              <a:ext uri="{FF2B5EF4-FFF2-40B4-BE49-F238E27FC236}">
                <a16:creationId xmlns:a16="http://schemas.microsoft.com/office/drawing/2014/main" id="{5BCFB58E-29E4-4E46-A37F-C6B65B353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965439"/>
              </p:ext>
            </p:extLst>
          </p:nvPr>
        </p:nvGraphicFramePr>
        <p:xfrm>
          <a:off x="543941" y="2148539"/>
          <a:ext cx="2832100" cy="2286000"/>
        </p:xfrm>
        <a:graphic>
          <a:graphicData uri="http://schemas.openxmlformats.org/drawingml/2006/table">
            <a:tbl>
              <a:tblPr/>
              <a:tblGrid>
                <a:gridCol w="944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4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4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M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80CEA568-E574-4B9A-A9CA-7B2F000A7AC6}"/>
              </a:ext>
            </a:extLst>
          </p:cNvPr>
          <p:cNvSpPr txBox="1"/>
          <p:nvPr/>
        </p:nvSpPr>
        <p:spPr>
          <a:xfrm>
            <a:off x="526229" y="1599183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一位乘法功能表（与运算）</a:t>
            </a:r>
          </a:p>
        </p:txBody>
      </p:sp>
    </p:spTree>
    <p:extLst>
      <p:ext uri="{BB962C8B-B14F-4D97-AF65-F5344CB8AC3E}">
        <p14:creationId xmlns:p14="http://schemas.microsoft.com/office/powerpoint/2010/main" val="202464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216C-18A3-466E-BD90-37CCADC359B9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2508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13538" y="914400"/>
            <a:ext cx="8334926" cy="57546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四位乘法器</a:t>
            </a:r>
            <a:endParaRPr lang="en-US" altLang="zh-CN" sz="3200" baseline="-25000" dirty="0"/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41D43722-B50A-41C8-BC92-3CBE824BACD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04800"/>
            <a:ext cx="8534400" cy="609600"/>
          </a:xfrm>
          <a:prstGeom prst="rect">
            <a:avLst/>
          </a:prstGeom>
        </p:spPr>
        <p:txBody>
          <a:bodyPr bIns="91440" anchor="b" anchorCtr="0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b="1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600" dirty="0"/>
              <a:t>3.3.7   </a:t>
            </a:r>
            <a:r>
              <a:rPr lang="zh-CN" altLang="en-US" sz="3600" dirty="0"/>
              <a:t>运算器</a:t>
            </a:r>
            <a:r>
              <a:rPr lang="en-US" altLang="zh-CN" sz="3600" dirty="0"/>
              <a:t>(49)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8E820F-4F9A-41CA-8ECD-7282CEABC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188913"/>
            <a:ext cx="2929880" cy="18098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7" name="文本框 66">
            <a:extLst>
              <a:ext uri="{FF2B5EF4-FFF2-40B4-BE49-F238E27FC236}">
                <a16:creationId xmlns:a16="http://schemas.microsoft.com/office/drawing/2014/main" id="{EE1C43CB-8818-46AC-B6A2-732A348331AF}"/>
              </a:ext>
            </a:extLst>
          </p:cNvPr>
          <p:cNvSpPr txBox="1"/>
          <p:nvPr/>
        </p:nvSpPr>
        <p:spPr>
          <a:xfrm>
            <a:off x="1619672" y="1412776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0</a:t>
            </a:r>
            <a:endParaRPr lang="zh-CN" altLang="en-US" baseline="-250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B701DC0-489F-4AD6-B7AF-1F7DE30F7F39}"/>
              </a:ext>
            </a:extLst>
          </p:cNvPr>
          <p:cNvSpPr txBox="1"/>
          <p:nvPr/>
        </p:nvSpPr>
        <p:spPr>
          <a:xfrm>
            <a:off x="1193858" y="1412776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379D29A-4A26-4E8F-87D1-89E36CE5478A}"/>
              </a:ext>
            </a:extLst>
          </p:cNvPr>
          <p:cNvSpPr txBox="1"/>
          <p:nvPr/>
        </p:nvSpPr>
        <p:spPr>
          <a:xfrm>
            <a:off x="768043" y="1412776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06E68D2-1619-4EBF-990D-1B6220C5298B}"/>
              </a:ext>
            </a:extLst>
          </p:cNvPr>
          <p:cNvSpPr txBox="1"/>
          <p:nvPr/>
        </p:nvSpPr>
        <p:spPr>
          <a:xfrm>
            <a:off x="342228" y="1412776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3</a:t>
            </a:r>
            <a:endParaRPr lang="zh-CN" altLang="en-US" baseline="-25000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E531BB6-9884-4A65-BA80-7B4D3E61C279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597266" y="1874441"/>
            <a:ext cx="10621" cy="41574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27210E5F-D42B-415A-81ED-6EDCBF6C0805}"/>
              </a:ext>
            </a:extLst>
          </p:cNvPr>
          <p:cNvCxnSpPr>
            <a:cxnSpLocks/>
          </p:cNvCxnSpPr>
          <p:nvPr/>
        </p:nvCxnSpPr>
        <p:spPr>
          <a:xfrm>
            <a:off x="1011944" y="1874441"/>
            <a:ext cx="0" cy="40854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B5BDA5B0-9305-4BF5-8427-8AA0C76E86B7}"/>
              </a:ext>
            </a:extLst>
          </p:cNvPr>
          <p:cNvCxnSpPr>
            <a:cxnSpLocks/>
          </p:cNvCxnSpPr>
          <p:nvPr/>
        </p:nvCxnSpPr>
        <p:spPr>
          <a:xfrm>
            <a:off x="1418011" y="1874441"/>
            <a:ext cx="10621" cy="40134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980F1A82-8624-4FCD-BD1E-BFD9C7B2E555}"/>
              </a:ext>
            </a:extLst>
          </p:cNvPr>
          <p:cNvCxnSpPr>
            <a:cxnSpLocks/>
          </p:cNvCxnSpPr>
          <p:nvPr/>
        </p:nvCxnSpPr>
        <p:spPr>
          <a:xfrm>
            <a:off x="1840657" y="1874441"/>
            <a:ext cx="0" cy="39414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87081BB1-E205-45D9-8F6C-DC54B4F43F58}"/>
              </a:ext>
            </a:extLst>
          </p:cNvPr>
          <p:cNvCxnSpPr>
            <a:cxnSpLocks/>
          </p:cNvCxnSpPr>
          <p:nvPr/>
        </p:nvCxnSpPr>
        <p:spPr>
          <a:xfrm>
            <a:off x="3053080" y="2351107"/>
            <a:ext cx="52633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DAED8A50-42B0-4AE5-8CAB-54B58B40562B}"/>
              </a:ext>
            </a:extLst>
          </p:cNvPr>
          <p:cNvSpPr txBox="1"/>
          <p:nvPr/>
        </p:nvSpPr>
        <p:spPr>
          <a:xfrm>
            <a:off x="8309284" y="2132856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baseline="-25000" dirty="0"/>
              <a:t>0</a:t>
            </a:r>
            <a:endParaRPr lang="zh-CN" altLang="en-US" baseline="-250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5CDBC239-684D-44FA-AEF7-46E978B7899E}"/>
              </a:ext>
            </a:extLst>
          </p:cNvPr>
          <p:cNvSpPr txBox="1"/>
          <p:nvPr/>
        </p:nvSpPr>
        <p:spPr>
          <a:xfrm>
            <a:off x="8309284" y="334712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F9092E8-1A54-4950-B222-AB3C0B0B95CA}"/>
              </a:ext>
            </a:extLst>
          </p:cNvPr>
          <p:cNvSpPr txBox="1"/>
          <p:nvPr/>
        </p:nvSpPr>
        <p:spPr>
          <a:xfrm>
            <a:off x="8309284" y="456138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410A913E-5296-445E-8A2C-A052641973AF}"/>
              </a:ext>
            </a:extLst>
          </p:cNvPr>
          <p:cNvSpPr txBox="1"/>
          <p:nvPr/>
        </p:nvSpPr>
        <p:spPr>
          <a:xfrm>
            <a:off x="8309284" y="579446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baseline="-25000" dirty="0"/>
              <a:t>3</a:t>
            </a:r>
            <a:endParaRPr lang="zh-CN" altLang="en-US" baseline="-25000" dirty="0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BA99DE42-E68F-499C-8F02-A8AF39DE565E}"/>
              </a:ext>
            </a:extLst>
          </p:cNvPr>
          <p:cNvCxnSpPr>
            <a:cxnSpLocks/>
          </p:cNvCxnSpPr>
          <p:nvPr/>
        </p:nvCxnSpPr>
        <p:spPr>
          <a:xfrm>
            <a:off x="3053080" y="3573016"/>
            <a:ext cx="52633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6137AB0D-AEB0-4163-8C6D-6CCDE8C9D28C}"/>
              </a:ext>
            </a:extLst>
          </p:cNvPr>
          <p:cNvCxnSpPr>
            <a:cxnSpLocks/>
          </p:cNvCxnSpPr>
          <p:nvPr/>
        </p:nvCxnSpPr>
        <p:spPr>
          <a:xfrm>
            <a:off x="3053080" y="4797152"/>
            <a:ext cx="52633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8061242F-8961-4D72-8A47-141C5BC6880B}"/>
              </a:ext>
            </a:extLst>
          </p:cNvPr>
          <p:cNvCxnSpPr>
            <a:cxnSpLocks/>
          </p:cNvCxnSpPr>
          <p:nvPr/>
        </p:nvCxnSpPr>
        <p:spPr>
          <a:xfrm>
            <a:off x="3045948" y="6040110"/>
            <a:ext cx="52633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78E18086-1784-42B0-8F4D-8777F769DE0F}"/>
              </a:ext>
            </a:extLst>
          </p:cNvPr>
          <p:cNvCxnSpPr>
            <a:cxnSpLocks/>
          </p:cNvCxnSpPr>
          <p:nvPr/>
        </p:nvCxnSpPr>
        <p:spPr>
          <a:xfrm>
            <a:off x="1840657" y="2132856"/>
            <a:ext cx="52467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7263DB8D-63A7-4914-BB49-A1C0E2C69C22}"/>
              </a:ext>
            </a:extLst>
          </p:cNvPr>
          <p:cNvCxnSpPr>
            <a:cxnSpLocks/>
          </p:cNvCxnSpPr>
          <p:nvPr/>
        </p:nvCxnSpPr>
        <p:spPr>
          <a:xfrm>
            <a:off x="1418011" y="2204864"/>
            <a:ext cx="42391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25B70931-88C6-4D1C-BC85-D8E863C66A05}"/>
              </a:ext>
            </a:extLst>
          </p:cNvPr>
          <p:cNvCxnSpPr>
            <a:cxnSpLocks/>
          </p:cNvCxnSpPr>
          <p:nvPr/>
        </p:nvCxnSpPr>
        <p:spPr>
          <a:xfrm>
            <a:off x="1011944" y="2276872"/>
            <a:ext cx="32150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46A66609-CE72-4E50-B533-6326B24CC872}"/>
              </a:ext>
            </a:extLst>
          </p:cNvPr>
          <p:cNvCxnSpPr>
            <a:cxnSpLocks/>
          </p:cNvCxnSpPr>
          <p:nvPr/>
        </p:nvCxnSpPr>
        <p:spPr>
          <a:xfrm>
            <a:off x="597266" y="2348880"/>
            <a:ext cx="21995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0698E72-84C3-4F43-B8F8-A35B5FC74AF0}"/>
              </a:ext>
            </a:extLst>
          </p:cNvPr>
          <p:cNvGrpSpPr/>
          <p:nvPr/>
        </p:nvGrpSpPr>
        <p:grpSpPr>
          <a:xfrm>
            <a:off x="2640076" y="2348880"/>
            <a:ext cx="869432" cy="667817"/>
            <a:chOff x="2640076" y="2348880"/>
            <a:chExt cx="869432" cy="667817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51F610C-C756-4794-BDD1-22B61A69EE04}"/>
                </a:ext>
              </a:extLst>
            </p:cNvPr>
            <p:cNvSpPr/>
            <p:nvPr/>
          </p:nvSpPr>
          <p:spPr>
            <a:xfrm>
              <a:off x="2640076" y="2493433"/>
              <a:ext cx="563772" cy="2340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030288B9-A166-4FD1-BF6B-B8ED6B2B1A2B}"/>
                </a:ext>
              </a:extLst>
            </p:cNvPr>
            <p:cNvCxnSpPr>
              <a:cxnSpLocks/>
            </p:cNvCxnSpPr>
            <p:nvPr/>
          </p:nvCxnSpPr>
          <p:spPr>
            <a:xfrm>
              <a:off x="2796830" y="2348880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89E87C0F-E006-425C-98CB-3D295FF1A8B9}"/>
                </a:ext>
              </a:extLst>
            </p:cNvPr>
            <p:cNvCxnSpPr>
              <a:cxnSpLocks/>
            </p:cNvCxnSpPr>
            <p:nvPr/>
          </p:nvCxnSpPr>
          <p:spPr>
            <a:xfrm>
              <a:off x="3048249" y="2348880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CE67E398-164F-4E83-936B-058B5116E6F9}"/>
                </a:ext>
              </a:extLst>
            </p:cNvPr>
            <p:cNvCxnSpPr>
              <a:cxnSpLocks/>
            </p:cNvCxnSpPr>
            <p:nvPr/>
          </p:nvCxnSpPr>
          <p:spPr>
            <a:xfrm>
              <a:off x="2921962" y="2723033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72B7CB87-9002-4381-85B4-DD9E7CB267D5}"/>
                </a:ext>
              </a:extLst>
            </p:cNvPr>
            <p:cNvSpPr txBox="1"/>
            <p:nvPr/>
          </p:nvSpPr>
          <p:spPr>
            <a:xfrm>
              <a:off x="2956151" y="2708920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</a:t>
              </a:r>
              <a:r>
                <a:rPr lang="en-US" altLang="zh-CN" sz="1400" baseline="-25000" dirty="0"/>
                <a:t>3</a:t>
              </a:r>
              <a:r>
                <a:rPr lang="en-US" altLang="zh-CN" sz="1400" dirty="0"/>
                <a:t>B</a:t>
              </a:r>
              <a:r>
                <a:rPr lang="en-US" altLang="zh-CN" sz="1400" baseline="-25000" dirty="0"/>
                <a:t>0</a:t>
              </a:r>
              <a:endParaRPr lang="zh-CN" altLang="en-US" sz="1400" baseline="-25000" dirty="0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AF129672-56B3-40CB-8D02-7FA45FB171E0}"/>
              </a:ext>
            </a:extLst>
          </p:cNvPr>
          <p:cNvGrpSpPr/>
          <p:nvPr/>
        </p:nvGrpSpPr>
        <p:grpSpPr>
          <a:xfrm>
            <a:off x="4070263" y="2276872"/>
            <a:ext cx="869432" cy="739825"/>
            <a:chOff x="2640076" y="2276872"/>
            <a:chExt cx="869432" cy="739825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3ED4AE6A-987E-4039-82BE-42CB9CF2F234}"/>
                </a:ext>
              </a:extLst>
            </p:cNvPr>
            <p:cNvSpPr/>
            <p:nvPr/>
          </p:nvSpPr>
          <p:spPr>
            <a:xfrm>
              <a:off x="2640076" y="2493433"/>
              <a:ext cx="563772" cy="2340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7720D576-0442-4A01-88A6-892DD23306EC}"/>
                </a:ext>
              </a:extLst>
            </p:cNvPr>
            <p:cNvCxnSpPr>
              <a:cxnSpLocks/>
            </p:cNvCxnSpPr>
            <p:nvPr/>
          </p:nvCxnSpPr>
          <p:spPr>
            <a:xfrm>
              <a:off x="2796830" y="2276872"/>
              <a:ext cx="0" cy="2165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B7E4ABD4-ADA8-4319-91FA-EA30A24664D0}"/>
                </a:ext>
              </a:extLst>
            </p:cNvPr>
            <p:cNvCxnSpPr>
              <a:cxnSpLocks/>
            </p:cNvCxnSpPr>
            <p:nvPr/>
          </p:nvCxnSpPr>
          <p:spPr>
            <a:xfrm>
              <a:off x="3048249" y="2348880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1878352B-52BA-40F9-8D1E-AA59BB32B540}"/>
                </a:ext>
              </a:extLst>
            </p:cNvPr>
            <p:cNvCxnSpPr>
              <a:cxnSpLocks/>
            </p:cNvCxnSpPr>
            <p:nvPr/>
          </p:nvCxnSpPr>
          <p:spPr>
            <a:xfrm>
              <a:off x="2921962" y="2723033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47A3AF5F-FAA6-43E7-ABC0-4A1C1F9B1C4D}"/>
                </a:ext>
              </a:extLst>
            </p:cNvPr>
            <p:cNvSpPr txBox="1"/>
            <p:nvPr/>
          </p:nvSpPr>
          <p:spPr>
            <a:xfrm>
              <a:off x="2956151" y="2708920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</a:t>
              </a:r>
              <a:r>
                <a:rPr lang="en-US" altLang="zh-CN" sz="1400" baseline="-25000" dirty="0"/>
                <a:t>2</a:t>
              </a:r>
              <a:r>
                <a:rPr lang="en-US" altLang="zh-CN" sz="1400" dirty="0"/>
                <a:t>B</a:t>
              </a:r>
              <a:r>
                <a:rPr lang="en-US" altLang="zh-CN" sz="1400" baseline="-25000" dirty="0"/>
                <a:t>0</a:t>
              </a:r>
              <a:endParaRPr lang="zh-CN" altLang="en-US" sz="1400" baseline="-25000" dirty="0"/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B201801B-1E19-419A-B253-51E460637A25}"/>
              </a:ext>
            </a:extLst>
          </p:cNvPr>
          <p:cNvGrpSpPr/>
          <p:nvPr/>
        </p:nvGrpSpPr>
        <p:grpSpPr>
          <a:xfrm>
            <a:off x="5500450" y="2204864"/>
            <a:ext cx="869432" cy="811833"/>
            <a:chOff x="2640076" y="2204864"/>
            <a:chExt cx="869432" cy="811833"/>
          </a:xfrm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6996EFA3-1942-47A3-A7AE-E995B8B5CFD0}"/>
                </a:ext>
              </a:extLst>
            </p:cNvPr>
            <p:cNvSpPr/>
            <p:nvPr/>
          </p:nvSpPr>
          <p:spPr>
            <a:xfrm>
              <a:off x="2640076" y="2493433"/>
              <a:ext cx="563772" cy="2340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B292B006-7685-49D7-9069-359B8CD82D07}"/>
                </a:ext>
              </a:extLst>
            </p:cNvPr>
            <p:cNvCxnSpPr>
              <a:cxnSpLocks/>
            </p:cNvCxnSpPr>
            <p:nvPr/>
          </p:nvCxnSpPr>
          <p:spPr>
            <a:xfrm>
              <a:off x="2796830" y="2204864"/>
              <a:ext cx="0" cy="2885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AD8DCA85-EA3D-45F9-8153-2A2E23B41F88}"/>
                </a:ext>
              </a:extLst>
            </p:cNvPr>
            <p:cNvCxnSpPr>
              <a:cxnSpLocks/>
            </p:cNvCxnSpPr>
            <p:nvPr/>
          </p:nvCxnSpPr>
          <p:spPr>
            <a:xfrm>
              <a:off x="3048249" y="2348880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96BE9F77-735D-4AE9-9F7B-6E3146688031}"/>
                </a:ext>
              </a:extLst>
            </p:cNvPr>
            <p:cNvCxnSpPr>
              <a:cxnSpLocks/>
            </p:cNvCxnSpPr>
            <p:nvPr/>
          </p:nvCxnSpPr>
          <p:spPr>
            <a:xfrm>
              <a:off x="2921962" y="2723033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323FE3C4-8F5A-4F06-97D4-66D938363225}"/>
                </a:ext>
              </a:extLst>
            </p:cNvPr>
            <p:cNvSpPr txBox="1"/>
            <p:nvPr/>
          </p:nvSpPr>
          <p:spPr>
            <a:xfrm>
              <a:off x="2956151" y="2708920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</a:t>
              </a:r>
              <a:r>
                <a:rPr lang="en-US" altLang="zh-CN" sz="1400" baseline="-25000" dirty="0"/>
                <a:t>1</a:t>
              </a:r>
              <a:r>
                <a:rPr lang="en-US" altLang="zh-CN" sz="1400" dirty="0"/>
                <a:t>B</a:t>
              </a:r>
              <a:r>
                <a:rPr lang="en-US" altLang="zh-CN" sz="1400" baseline="-25000" dirty="0"/>
                <a:t>0</a:t>
              </a:r>
              <a:endParaRPr lang="zh-CN" altLang="en-US" sz="1400" baseline="-25000" dirty="0"/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4E6678B9-623C-443D-9083-3C38B7CEE511}"/>
              </a:ext>
            </a:extLst>
          </p:cNvPr>
          <p:cNvGrpSpPr/>
          <p:nvPr/>
        </p:nvGrpSpPr>
        <p:grpSpPr>
          <a:xfrm>
            <a:off x="6930636" y="2132856"/>
            <a:ext cx="869432" cy="883841"/>
            <a:chOff x="2640076" y="2132856"/>
            <a:chExt cx="869432" cy="883841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6CF1991F-E94A-4ED0-A52F-14E85D12BA03}"/>
                </a:ext>
              </a:extLst>
            </p:cNvPr>
            <p:cNvSpPr/>
            <p:nvPr/>
          </p:nvSpPr>
          <p:spPr>
            <a:xfrm>
              <a:off x="2640076" y="2493433"/>
              <a:ext cx="563772" cy="2340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347DD428-D248-4B75-BFD5-A879733F3341}"/>
                </a:ext>
              </a:extLst>
            </p:cNvPr>
            <p:cNvCxnSpPr>
              <a:cxnSpLocks/>
            </p:cNvCxnSpPr>
            <p:nvPr/>
          </p:nvCxnSpPr>
          <p:spPr>
            <a:xfrm>
              <a:off x="2796830" y="2132856"/>
              <a:ext cx="0" cy="3605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DCDB4762-CBD0-487F-863F-319E3600483A}"/>
                </a:ext>
              </a:extLst>
            </p:cNvPr>
            <p:cNvCxnSpPr>
              <a:cxnSpLocks/>
            </p:cNvCxnSpPr>
            <p:nvPr/>
          </p:nvCxnSpPr>
          <p:spPr>
            <a:xfrm>
              <a:off x="3048249" y="2348880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CD5A5EA2-3B7D-471B-9CE8-22DC8B589823}"/>
                </a:ext>
              </a:extLst>
            </p:cNvPr>
            <p:cNvCxnSpPr>
              <a:cxnSpLocks/>
            </p:cNvCxnSpPr>
            <p:nvPr/>
          </p:nvCxnSpPr>
          <p:spPr>
            <a:xfrm>
              <a:off x="2921962" y="2723033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C5A618E9-ADB0-4268-A80A-C7EF800FA86A}"/>
                </a:ext>
              </a:extLst>
            </p:cNvPr>
            <p:cNvSpPr txBox="1"/>
            <p:nvPr/>
          </p:nvSpPr>
          <p:spPr>
            <a:xfrm>
              <a:off x="2956151" y="2708920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</a:t>
              </a:r>
              <a:r>
                <a:rPr lang="en-US" altLang="zh-CN" sz="1400" baseline="-25000" dirty="0"/>
                <a:t>0</a:t>
              </a:r>
              <a:r>
                <a:rPr lang="en-US" altLang="zh-CN" sz="1400" dirty="0"/>
                <a:t>B</a:t>
              </a:r>
              <a:r>
                <a:rPr lang="en-US" altLang="zh-CN" sz="1400" baseline="-25000" dirty="0"/>
                <a:t>0</a:t>
              </a:r>
              <a:endParaRPr lang="zh-CN" altLang="en-US" sz="1400" baseline="-25000" dirty="0"/>
            </a:p>
          </p:txBody>
        </p:sp>
      </p:grpSp>
      <p:sp>
        <p:nvSpPr>
          <p:cNvPr id="28" name="椭圆 27">
            <a:extLst>
              <a:ext uri="{FF2B5EF4-FFF2-40B4-BE49-F238E27FC236}">
                <a16:creationId xmlns:a16="http://schemas.microsoft.com/office/drawing/2014/main" id="{F6B63B62-6B95-4117-8053-8983BDDF0838}"/>
              </a:ext>
            </a:extLst>
          </p:cNvPr>
          <p:cNvSpPr/>
          <p:nvPr/>
        </p:nvSpPr>
        <p:spPr>
          <a:xfrm>
            <a:off x="1817796" y="210777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F47B1ACA-15DC-4FEA-8BB3-36345C80A5F5}"/>
              </a:ext>
            </a:extLst>
          </p:cNvPr>
          <p:cNvSpPr/>
          <p:nvPr/>
        </p:nvSpPr>
        <p:spPr>
          <a:xfrm>
            <a:off x="1395150" y="217977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E620942A-6A8D-4CED-83CF-BC793D54CBEA}"/>
              </a:ext>
            </a:extLst>
          </p:cNvPr>
          <p:cNvSpPr/>
          <p:nvPr/>
        </p:nvSpPr>
        <p:spPr>
          <a:xfrm>
            <a:off x="989083" y="225401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20CC5C6A-D6F7-49B7-8FD7-BA5E48C90473}"/>
              </a:ext>
            </a:extLst>
          </p:cNvPr>
          <p:cNvSpPr/>
          <p:nvPr/>
        </p:nvSpPr>
        <p:spPr>
          <a:xfrm>
            <a:off x="577525" y="232602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1880FF4D-D403-4E5A-9569-041D95EEF05F}"/>
              </a:ext>
            </a:extLst>
          </p:cNvPr>
          <p:cNvSpPr/>
          <p:nvPr/>
        </p:nvSpPr>
        <p:spPr>
          <a:xfrm>
            <a:off x="4455575" y="232824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6CD30977-344C-41C3-A600-FBB18E44A229}"/>
              </a:ext>
            </a:extLst>
          </p:cNvPr>
          <p:cNvSpPr/>
          <p:nvPr/>
        </p:nvSpPr>
        <p:spPr>
          <a:xfrm>
            <a:off x="5884450" y="233012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>
            <a:extLst>
              <a:ext uri="{FF2B5EF4-FFF2-40B4-BE49-F238E27FC236}">
                <a16:creationId xmlns:a16="http://schemas.microsoft.com/office/drawing/2014/main" id="{40C055D1-2627-419D-99FB-C3B161CB6E7C}"/>
              </a:ext>
            </a:extLst>
          </p:cNvPr>
          <p:cNvSpPr/>
          <p:nvPr/>
        </p:nvSpPr>
        <p:spPr>
          <a:xfrm>
            <a:off x="7314635" y="232602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56376DED-FEB9-4D09-8581-EEC06B966181}"/>
              </a:ext>
            </a:extLst>
          </p:cNvPr>
          <p:cNvCxnSpPr>
            <a:cxnSpLocks/>
          </p:cNvCxnSpPr>
          <p:nvPr/>
        </p:nvCxnSpPr>
        <p:spPr>
          <a:xfrm>
            <a:off x="1846175" y="3355478"/>
            <a:ext cx="52467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DA022FC4-D0DA-4D66-BD2A-CF2849564D08}"/>
              </a:ext>
            </a:extLst>
          </p:cNvPr>
          <p:cNvCxnSpPr>
            <a:cxnSpLocks/>
          </p:cNvCxnSpPr>
          <p:nvPr/>
        </p:nvCxnSpPr>
        <p:spPr>
          <a:xfrm>
            <a:off x="1423529" y="3427486"/>
            <a:ext cx="42391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3A53A2C3-DFB4-418C-966C-4234ECB4932E}"/>
              </a:ext>
            </a:extLst>
          </p:cNvPr>
          <p:cNvCxnSpPr>
            <a:cxnSpLocks/>
          </p:cNvCxnSpPr>
          <p:nvPr/>
        </p:nvCxnSpPr>
        <p:spPr>
          <a:xfrm>
            <a:off x="1017462" y="3499494"/>
            <a:ext cx="32150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4DA58710-D1C1-44A5-925A-1B4951A1C669}"/>
              </a:ext>
            </a:extLst>
          </p:cNvPr>
          <p:cNvCxnSpPr>
            <a:cxnSpLocks/>
          </p:cNvCxnSpPr>
          <p:nvPr/>
        </p:nvCxnSpPr>
        <p:spPr>
          <a:xfrm>
            <a:off x="602784" y="3571502"/>
            <a:ext cx="21995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5DA32EFC-E089-4620-B0B8-1EFE876FFCEA}"/>
              </a:ext>
            </a:extLst>
          </p:cNvPr>
          <p:cNvGrpSpPr/>
          <p:nvPr/>
        </p:nvGrpSpPr>
        <p:grpSpPr>
          <a:xfrm>
            <a:off x="2645594" y="3571502"/>
            <a:ext cx="869432" cy="667817"/>
            <a:chOff x="2640076" y="2348880"/>
            <a:chExt cx="869432" cy="667817"/>
          </a:xfrm>
        </p:grpSpPr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A052B92F-3877-4293-8B82-E8D54AC30F54}"/>
                </a:ext>
              </a:extLst>
            </p:cNvPr>
            <p:cNvSpPr/>
            <p:nvPr/>
          </p:nvSpPr>
          <p:spPr>
            <a:xfrm>
              <a:off x="2640076" y="2493433"/>
              <a:ext cx="563772" cy="2340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3F6F2978-8B51-4E73-9EEF-A3ABB055AE90}"/>
                </a:ext>
              </a:extLst>
            </p:cNvPr>
            <p:cNvCxnSpPr>
              <a:cxnSpLocks/>
            </p:cNvCxnSpPr>
            <p:nvPr/>
          </p:nvCxnSpPr>
          <p:spPr>
            <a:xfrm>
              <a:off x="2796830" y="2348880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EA8D335F-7DB6-49CA-A8FD-8BBA5ADCBC3A}"/>
                </a:ext>
              </a:extLst>
            </p:cNvPr>
            <p:cNvCxnSpPr>
              <a:cxnSpLocks/>
            </p:cNvCxnSpPr>
            <p:nvPr/>
          </p:nvCxnSpPr>
          <p:spPr>
            <a:xfrm>
              <a:off x="3048249" y="2348880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FB34F619-2BF8-4FDE-B67F-41CD87455C49}"/>
                </a:ext>
              </a:extLst>
            </p:cNvPr>
            <p:cNvCxnSpPr>
              <a:cxnSpLocks/>
            </p:cNvCxnSpPr>
            <p:nvPr/>
          </p:nvCxnSpPr>
          <p:spPr>
            <a:xfrm>
              <a:off x="2921962" y="2723033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073F4237-C624-4C57-BCF1-A5C8777FC228}"/>
                </a:ext>
              </a:extLst>
            </p:cNvPr>
            <p:cNvSpPr txBox="1"/>
            <p:nvPr/>
          </p:nvSpPr>
          <p:spPr>
            <a:xfrm>
              <a:off x="2956151" y="2708920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</a:t>
              </a:r>
              <a:r>
                <a:rPr lang="en-US" altLang="zh-CN" sz="1400" baseline="-25000" dirty="0"/>
                <a:t>3</a:t>
              </a:r>
              <a:r>
                <a:rPr lang="en-US" altLang="zh-CN" sz="1400" dirty="0"/>
                <a:t>B</a:t>
              </a:r>
              <a:r>
                <a:rPr lang="en-US" altLang="zh-CN" sz="1400" baseline="-25000" dirty="0"/>
                <a:t>1</a:t>
              </a:r>
              <a:endParaRPr lang="zh-CN" altLang="en-US" sz="1400" baseline="-25000" dirty="0"/>
            </a:p>
          </p:txBody>
        </p:sp>
      </p:grp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0D9F7F62-483F-4ED4-80D6-668FAE969FE4}"/>
              </a:ext>
            </a:extLst>
          </p:cNvPr>
          <p:cNvGrpSpPr/>
          <p:nvPr/>
        </p:nvGrpSpPr>
        <p:grpSpPr>
          <a:xfrm>
            <a:off x="4075781" y="3499494"/>
            <a:ext cx="869432" cy="739825"/>
            <a:chOff x="2640076" y="2276872"/>
            <a:chExt cx="869432" cy="739825"/>
          </a:xfrm>
        </p:grpSpPr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553B3D5E-1500-465A-AF01-348C0E4745B8}"/>
                </a:ext>
              </a:extLst>
            </p:cNvPr>
            <p:cNvSpPr/>
            <p:nvPr/>
          </p:nvSpPr>
          <p:spPr>
            <a:xfrm>
              <a:off x="2640076" y="2493433"/>
              <a:ext cx="563772" cy="2340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890495BA-9490-4EB4-AEAF-C1D21655A114}"/>
                </a:ext>
              </a:extLst>
            </p:cNvPr>
            <p:cNvCxnSpPr>
              <a:cxnSpLocks/>
            </p:cNvCxnSpPr>
            <p:nvPr/>
          </p:nvCxnSpPr>
          <p:spPr>
            <a:xfrm>
              <a:off x="2796830" y="2276872"/>
              <a:ext cx="0" cy="2165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02FDE72D-C5E1-4B0A-8296-50F496039C37}"/>
                </a:ext>
              </a:extLst>
            </p:cNvPr>
            <p:cNvCxnSpPr>
              <a:cxnSpLocks/>
            </p:cNvCxnSpPr>
            <p:nvPr/>
          </p:nvCxnSpPr>
          <p:spPr>
            <a:xfrm>
              <a:off x="3048249" y="2348880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>
              <a:extLst>
                <a:ext uri="{FF2B5EF4-FFF2-40B4-BE49-F238E27FC236}">
                  <a16:creationId xmlns:a16="http://schemas.microsoft.com/office/drawing/2014/main" id="{D3DF5019-A7B0-493F-987F-63E1B5B0C404}"/>
                </a:ext>
              </a:extLst>
            </p:cNvPr>
            <p:cNvCxnSpPr>
              <a:cxnSpLocks/>
            </p:cNvCxnSpPr>
            <p:nvPr/>
          </p:nvCxnSpPr>
          <p:spPr>
            <a:xfrm>
              <a:off x="2921962" y="2723033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70B1C507-E6D6-421B-93F8-43430147F3DE}"/>
                </a:ext>
              </a:extLst>
            </p:cNvPr>
            <p:cNvSpPr txBox="1"/>
            <p:nvPr/>
          </p:nvSpPr>
          <p:spPr>
            <a:xfrm>
              <a:off x="2956151" y="2708920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</a:t>
              </a:r>
              <a:r>
                <a:rPr lang="en-US" altLang="zh-CN" sz="1400" baseline="-25000" dirty="0"/>
                <a:t>2</a:t>
              </a:r>
              <a:r>
                <a:rPr lang="en-US" altLang="zh-CN" sz="1400" dirty="0"/>
                <a:t>B</a:t>
              </a:r>
              <a:r>
                <a:rPr lang="en-US" altLang="zh-CN" sz="1400" baseline="-25000" dirty="0"/>
                <a:t>1</a:t>
              </a:r>
              <a:endParaRPr lang="zh-CN" altLang="en-US" sz="1400" baseline="-25000" dirty="0"/>
            </a:p>
          </p:txBody>
        </p: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84DBAA2F-CA5A-47D4-8BF4-FF7AF0AE2E6F}"/>
              </a:ext>
            </a:extLst>
          </p:cNvPr>
          <p:cNvGrpSpPr/>
          <p:nvPr/>
        </p:nvGrpSpPr>
        <p:grpSpPr>
          <a:xfrm>
            <a:off x="5505968" y="3427486"/>
            <a:ext cx="869432" cy="811833"/>
            <a:chOff x="2640076" y="2204864"/>
            <a:chExt cx="869432" cy="811833"/>
          </a:xfrm>
        </p:grpSpPr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07D37366-8FCC-4131-9C8A-8BF089F88E21}"/>
                </a:ext>
              </a:extLst>
            </p:cNvPr>
            <p:cNvSpPr/>
            <p:nvPr/>
          </p:nvSpPr>
          <p:spPr>
            <a:xfrm>
              <a:off x="2640076" y="2493433"/>
              <a:ext cx="563772" cy="2340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F02CB0E5-143C-44B3-99AA-002F3A96964E}"/>
                </a:ext>
              </a:extLst>
            </p:cNvPr>
            <p:cNvCxnSpPr>
              <a:cxnSpLocks/>
            </p:cNvCxnSpPr>
            <p:nvPr/>
          </p:nvCxnSpPr>
          <p:spPr>
            <a:xfrm>
              <a:off x="2796830" y="2204864"/>
              <a:ext cx="0" cy="2885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BB30E53B-E4E4-4CD2-97FB-1A7689657BBD}"/>
                </a:ext>
              </a:extLst>
            </p:cNvPr>
            <p:cNvCxnSpPr>
              <a:cxnSpLocks/>
            </p:cNvCxnSpPr>
            <p:nvPr/>
          </p:nvCxnSpPr>
          <p:spPr>
            <a:xfrm>
              <a:off x="3048249" y="2348880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B900E957-6C3A-421C-AA1C-F7C1640EA00A}"/>
                </a:ext>
              </a:extLst>
            </p:cNvPr>
            <p:cNvCxnSpPr>
              <a:cxnSpLocks/>
            </p:cNvCxnSpPr>
            <p:nvPr/>
          </p:nvCxnSpPr>
          <p:spPr>
            <a:xfrm>
              <a:off x="2921962" y="2723033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45A89ADB-AB35-4190-B4AD-BC31A0D12B35}"/>
                </a:ext>
              </a:extLst>
            </p:cNvPr>
            <p:cNvSpPr txBox="1"/>
            <p:nvPr/>
          </p:nvSpPr>
          <p:spPr>
            <a:xfrm>
              <a:off x="2956151" y="2708920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</a:t>
              </a:r>
              <a:r>
                <a:rPr lang="en-US" altLang="zh-CN" sz="1400" baseline="-25000" dirty="0"/>
                <a:t>1</a:t>
              </a:r>
              <a:r>
                <a:rPr lang="en-US" altLang="zh-CN" sz="1400" dirty="0"/>
                <a:t>B</a:t>
              </a:r>
              <a:r>
                <a:rPr lang="en-US" altLang="zh-CN" sz="1400" baseline="-25000" dirty="0"/>
                <a:t>1</a:t>
              </a:r>
              <a:endParaRPr lang="zh-CN" altLang="en-US" sz="1400" baseline="-25000" dirty="0"/>
            </a:p>
          </p:txBody>
        </p:sp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3F41FF3E-09BB-4A84-8A7F-6E54CB109538}"/>
              </a:ext>
            </a:extLst>
          </p:cNvPr>
          <p:cNvGrpSpPr/>
          <p:nvPr/>
        </p:nvGrpSpPr>
        <p:grpSpPr>
          <a:xfrm>
            <a:off x="6936154" y="3355478"/>
            <a:ext cx="869432" cy="883841"/>
            <a:chOff x="2640076" y="2132856"/>
            <a:chExt cx="869432" cy="883841"/>
          </a:xfrm>
        </p:grpSpPr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39BC0287-CCDC-493A-8357-710E8EE4E315}"/>
                </a:ext>
              </a:extLst>
            </p:cNvPr>
            <p:cNvSpPr/>
            <p:nvPr/>
          </p:nvSpPr>
          <p:spPr>
            <a:xfrm>
              <a:off x="2640076" y="2493433"/>
              <a:ext cx="563772" cy="2340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A2D7FC7B-4621-4E58-9D22-BF1FF66BD634}"/>
                </a:ext>
              </a:extLst>
            </p:cNvPr>
            <p:cNvCxnSpPr>
              <a:cxnSpLocks/>
            </p:cNvCxnSpPr>
            <p:nvPr/>
          </p:nvCxnSpPr>
          <p:spPr>
            <a:xfrm>
              <a:off x="2796830" y="2132856"/>
              <a:ext cx="0" cy="3605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00116ABF-395A-4EE7-A709-4C2760781B78}"/>
                </a:ext>
              </a:extLst>
            </p:cNvPr>
            <p:cNvCxnSpPr>
              <a:cxnSpLocks/>
            </p:cNvCxnSpPr>
            <p:nvPr/>
          </p:nvCxnSpPr>
          <p:spPr>
            <a:xfrm>
              <a:off x="3048249" y="2348880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4D4BE7CF-D053-4DD6-AE9D-D45CB940C7C6}"/>
                </a:ext>
              </a:extLst>
            </p:cNvPr>
            <p:cNvCxnSpPr>
              <a:cxnSpLocks/>
            </p:cNvCxnSpPr>
            <p:nvPr/>
          </p:nvCxnSpPr>
          <p:spPr>
            <a:xfrm>
              <a:off x="2921962" y="2723033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7F43432E-FE84-483A-974A-93149647A38E}"/>
                </a:ext>
              </a:extLst>
            </p:cNvPr>
            <p:cNvSpPr txBox="1"/>
            <p:nvPr/>
          </p:nvSpPr>
          <p:spPr>
            <a:xfrm>
              <a:off x="2956151" y="2708920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</a:t>
              </a:r>
              <a:r>
                <a:rPr lang="en-US" altLang="zh-CN" sz="1400" baseline="-25000" dirty="0"/>
                <a:t>0</a:t>
              </a:r>
              <a:r>
                <a:rPr lang="en-US" altLang="zh-CN" sz="1400" dirty="0"/>
                <a:t>B</a:t>
              </a:r>
              <a:r>
                <a:rPr lang="en-US" altLang="zh-CN" sz="1400" baseline="-25000" dirty="0"/>
                <a:t>1</a:t>
              </a:r>
              <a:endParaRPr lang="zh-CN" altLang="en-US" sz="1400" baseline="-25000" dirty="0"/>
            </a:p>
          </p:txBody>
        </p:sp>
      </p:grpSp>
      <p:sp>
        <p:nvSpPr>
          <p:cNvPr id="158" name="椭圆 157">
            <a:extLst>
              <a:ext uri="{FF2B5EF4-FFF2-40B4-BE49-F238E27FC236}">
                <a16:creationId xmlns:a16="http://schemas.microsoft.com/office/drawing/2014/main" id="{DB9CBA21-9DFD-41AD-90B1-56C52057CACB}"/>
              </a:ext>
            </a:extLst>
          </p:cNvPr>
          <p:cNvSpPr/>
          <p:nvPr/>
        </p:nvSpPr>
        <p:spPr>
          <a:xfrm>
            <a:off x="1823314" y="333039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7C7BF938-74C5-4F7C-B82F-BE0BA7530DA3}"/>
              </a:ext>
            </a:extLst>
          </p:cNvPr>
          <p:cNvSpPr/>
          <p:nvPr/>
        </p:nvSpPr>
        <p:spPr>
          <a:xfrm>
            <a:off x="1400668" y="340240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8FA55CAC-9E38-49AF-8C70-50904012E536}"/>
              </a:ext>
            </a:extLst>
          </p:cNvPr>
          <p:cNvSpPr/>
          <p:nvPr/>
        </p:nvSpPr>
        <p:spPr>
          <a:xfrm>
            <a:off x="994601" y="347663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4B9FE2F0-33AC-4E95-813B-EC7FCF3F0FD3}"/>
              </a:ext>
            </a:extLst>
          </p:cNvPr>
          <p:cNvSpPr/>
          <p:nvPr/>
        </p:nvSpPr>
        <p:spPr>
          <a:xfrm>
            <a:off x="583043" y="354864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748C49A5-A0C1-4050-82A3-FE1F3C4FF73A}"/>
              </a:ext>
            </a:extLst>
          </p:cNvPr>
          <p:cNvSpPr/>
          <p:nvPr/>
        </p:nvSpPr>
        <p:spPr>
          <a:xfrm>
            <a:off x="4461093" y="355086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椭圆 162">
            <a:extLst>
              <a:ext uri="{FF2B5EF4-FFF2-40B4-BE49-F238E27FC236}">
                <a16:creationId xmlns:a16="http://schemas.microsoft.com/office/drawing/2014/main" id="{AF8907AD-6F18-4B83-8506-11672FE1EA57}"/>
              </a:ext>
            </a:extLst>
          </p:cNvPr>
          <p:cNvSpPr/>
          <p:nvPr/>
        </p:nvSpPr>
        <p:spPr>
          <a:xfrm>
            <a:off x="5889968" y="355274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椭圆 163">
            <a:extLst>
              <a:ext uri="{FF2B5EF4-FFF2-40B4-BE49-F238E27FC236}">
                <a16:creationId xmlns:a16="http://schemas.microsoft.com/office/drawing/2014/main" id="{47E65B06-BCF9-4691-BC4B-4ADDE7A9ED45}"/>
              </a:ext>
            </a:extLst>
          </p:cNvPr>
          <p:cNvSpPr/>
          <p:nvPr/>
        </p:nvSpPr>
        <p:spPr>
          <a:xfrm>
            <a:off x="7320153" y="354864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EB29DE42-6D69-4DD4-B794-6A8AAF363BBE}"/>
              </a:ext>
            </a:extLst>
          </p:cNvPr>
          <p:cNvCxnSpPr>
            <a:cxnSpLocks/>
          </p:cNvCxnSpPr>
          <p:nvPr/>
        </p:nvCxnSpPr>
        <p:spPr>
          <a:xfrm>
            <a:off x="1851278" y="4577387"/>
            <a:ext cx="52467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30A20417-E5D5-4D57-A6FE-C3D9C23A885D}"/>
              </a:ext>
            </a:extLst>
          </p:cNvPr>
          <p:cNvCxnSpPr>
            <a:cxnSpLocks/>
          </p:cNvCxnSpPr>
          <p:nvPr/>
        </p:nvCxnSpPr>
        <p:spPr>
          <a:xfrm>
            <a:off x="1428632" y="4649395"/>
            <a:ext cx="42391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CCC04E6A-8870-4304-A923-2869C64F4C81}"/>
              </a:ext>
            </a:extLst>
          </p:cNvPr>
          <p:cNvCxnSpPr>
            <a:cxnSpLocks/>
          </p:cNvCxnSpPr>
          <p:nvPr/>
        </p:nvCxnSpPr>
        <p:spPr>
          <a:xfrm>
            <a:off x="1022565" y="4721403"/>
            <a:ext cx="32150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01BA82EE-8229-449A-BCAC-0EE9C3D3806E}"/>
              </a:ext>
            </a:extLst>
          </p:cNvPr>
          <p:cNvCxnSpPr>
            <a:cxnSpLocks/>
          </p:cNvCxnSpPr>
          <p:nvPr/>
        </p:nvCxnSpPr>
        <p:spPr>
          <a:xfrm>
            <a:off x="607887" y="4793411"/>
            <a:ext cx="21995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625BB610-A236-4CFB-AD83-02EA85106324}"/>
              </a:ext>
            </a:extLst>
          </p:cNvPr>
          <p:cNvGrpSpPr/>
          <p:nvPr/>
        </p:nvGrpSpPr>
        <p:grpSpPr>
          <a:xfrm>
            <a:off x="2650697" y="4793411"/>
            <a:ext cx="869432" cy="667817"/>
            <a:chOff x="2640076" y="2348880"/>
            <a:chExt cx="869432" cy="667817"/>
          </a:xfrm>
        </p:grpSpPr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1AB71A3A-B8AE-4CF9-8009-6EE8A87C42F5}"/>
                </a:ext>
              </a:extLst>
            </p:cNvPr>
            <p:cNvSpPr/>
            <p:nvPr/>
          </p:nvSpPr>
          <p:spPr>
            <a:xfrm>
              <a:off x="2640076" y="2493433"/>
              <a:ext cx="563772" cy="2340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1" name="直接连接符 170">
              <a:extLst>
                <a:ext uri="{FF2B5EF4-FFF2-40B4-BE49-F238E27FC236}">
                  <a16:creationId xmlns:a16="http://schemas.microsoft.com/office/drawing/2014/main" id="{97DC0688-CD04-469C-A751-6962367067DE}"/>
                </a:ext>
              </a:extLst>
            </p:cNvPr>
            <p:cNvCxnSpPr>
              <a:cxnSpLocks/>
            </p:cNvCxnSpPr>
            <p:nvPr/>
          </p:nvCxnSpPr>
          <p:spPr>
            <a:xfrm>
              <a:off x="2796830" y="2348880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>
              <a:extLst>
                <a:ext uri="{FF2B5EF4-FFF2-40B4-BE49-F238E27FC236}">
                  <a16:creationId xmlns:a16="http://schemas.microsoft.com/office/drawing/2014/main" id="{11344EDE-70BD-4E67-876A-3AE15097D5F4}"/>
                </a:ext>
              </a:extLst>
            </p:cNvPr>
            <p:cNvCxnSpPr>
              <a:cxnSpLocks/>
            </p:cNvCxnSpPr>
            <p:nvPr/>
          </p:nvCxnSpPr>
          <p:spPr>
            <a:xfrm>
              <a:off x="3048249" y="2348880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>
              <a:extLst>
                <a:ext uri="{FF2B5EF4-FFF2-40B4-BE49-F238E27FC236}">
                  <a16:creationId xmlns:a16="http://schemas.microsoft.com/office/drawing/2014/main" id="{56EB2151-AEA6-406A-9BEE-C4B7B37FA4E6}"/>
                </a:ext>
              </a:extLst>
            </p:cNvPr>
            <p:cNvCxnSpPr>
              <a:cxnSpLocks/>
            </p:cNvCxnSpPr>
            <p:nvPr/>
          </p:nvCxnSpPr>
          <p:spPr>
            <a:xfrm>
              <a:off x="2921962" y="2723033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971D66EB-1C8A-4B02-B22B-716C17A083BF}"/>
                </a:ext>
              </a:extLst>
            </p:cNvPr>
            <p:cNvSpPr txBox="1"/>
            <p:nvPr/>
          </p:nvSpPr>
          <p:spPr>
            <a:xfrm>
              <a:off x="2956151" y="2708920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</a:t>
              </a:r>
              <a:r>
                <a:rPr lang="en-US" altLang="zh-CN" sz="1400" baseline="-25000" dirty="0"/>
                <a:t>3</a:t>
              </a:r>
              <a:r>
                <a:rPr lang="en-US" altLang="zh-CN" sz="1400" dirty="0"/>
                <a:t>B</a:t>
              </a:r>
              <a:r>
                <a:rPr lang="en-US" altLang="zh-CN" sz="1400" baseline="-25000" dirty="0"/>
                <a:t>2</a:t>
              </a:r>
              <a:endParaRPr lang="zh-CN" altLang="en-US" sz="1400" baseline="-25000" dirty="0"/>
            </a:p>
          </p:txBody>
        </p:sp>
      </p:grp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ABB2813B-B3E9-4E66-B8F9-24E15CFF9F24}"/>
              </a:ext>
            </a:extLst>
          </p:cNvPr>
          <p:cNvGrpSpPr/>
          <p:nvPr/>
        </p:nvGrpSpPr>
        <p:grpSpPr>
          <a:xfrm>
            <a:off x="4080884" y="4721403"/>
            <a:ext cx="869432" cy="739825"/>
            <a:chOff x="2640076" y="2276872"/>
            <a:chExt cx="869432" cy="739825"/>
          </a:xfrm>
        </p:grpSpPr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D97B9E32-6970-4F2A-B4AE-8EFEDAC4AD55}"/>
                </a:ext>
              </a:extLst>
            </p:cNvPr>
            <p:cNvSpPr/>
            <p:nvPr/>
          </p:nvSpPr>
          <p:spPr>
            <a:xfrm>
              <a:off x="2640076" y="2493433"/>
              <a:ext cx="563772" cy="2340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23D19D4D-C695-44FB-AAAF-26F11C25F6E9}"/>
                </a:ext>
              </a:extLst>
            </p:cNvPr>
            <p:cNvCxnSpPr>
              <a:cxnSpLocks/>
            </p:cNvCxnSpPr>
            <p:nvPr/>
          </p:nvCxnSpPr>
          <p:spPr>
            <a:xfrm>
              <a:off x="2796830" y="2276872"/>
              <a:ext cx="0" cy="2165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D4417714-E1CC-4BE1-A339-FC9E144412D0}"/>
                </a:ext>
              </a:extLst>
            </p:cNvPr>
            <p:cNvCxnSpPr>
              <a:cxnSpLocks/>
            </p:cNvCxnSpPr>
            <p:nvPr/>
          </p:nvCxnSpPr>
          <p:spPr>
            <a:xfrm>
              <a:off x="3048249" y="2348880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292D3811-6E9E-4360-84D1-117E235B7374}"/>
                </a:ext>
              </a:extLst>
            </p:cNvPr>
            <p:cNvCxnSpPr>
              <a:cxnSpLocks/>
            </p:cNvCxnSpPr>
            <p:nvPr/>
          </p:nvCxnSpPr>
          <p:spPr>
            <a:xfrm>
              <a:off x="2921962" y="2723033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BED985A0-D931-47EE-B148-69B1545D507C}"/>
                </a:ext>
              </a:extLst>
            </p:cNvPr>
            <p:cNvSpPr txBox="1"/>
            <p:nvPr/>
          </p:nvSpPr>
          <p:spPr>
            <a:xfrm>
              <a:off x="2956151" y="2708920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</a:t>
              </a:r>
              <a:r>
                <a:rPr lang="en-US" altLang="zh-CN" sz="1400" baseline="-25000" dirty="0"/>
                <a:t>2</a:t>
              </a:r>
              <a:r>
                <a:rPr lang="en-US" altLang="zh-CN" sz="1400" dirty="0"/>
                <a:t>B</a:t>
              </a:r>
              <a:r>
                <a:rPr lang="en-US" altLang="zh-CN" sz="1400" baseline="-25000" dirty="0"/>
                <a:t>2</a:t>
              </a:r>
              <a:endParaRPr lang="zh-CN" altLang="en-US" sz="1400" baseline="-25000" dirty="0"/>
            </a:p>
          </p:txBody>
        </p:sp>
      </p:grp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8DFA24D7-C4DA-4676-998D-F6ABF2CEBAED}"/>
              </a:ext>
            </a:extLst>
          </p:cNvPr>
          <p:cNvGrpSpPr/>
          <p:nvPr/>
        </p:nvGrpSpPr>
        <p:grpSpPr>
          <a:xfrm>
            <a:off x="5511071" y="4649395"/>
            <a:ext cx="869432" cy="811833"/>
            <a:chOff x="2640076" y="2204864"/>
            <a:chExt cx="869432" cy="811833"/>
          </a:xfrm>
        </p:grpSpPr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90356A8A-0C7D-4747-ABEE-6E600EED009A}"/>
                </a:ext>
              </a:extLst>
            </p:cNvPr>
            <p:cNvSpPr/>
            <p:nvPr/>
          </p:nvSpPr>
          <p:spPr>
            <a:xfrm>
              <a:off x="2640076" y="2493433"/>
              <a:ext cx="563772" cy="2340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ECCB4E66-7930-44B6-B7FA-4476CD0A3A05}"/>
                </a:ext>
              </a:extLst>
            </p:cNvPr>
            <p:cNvCxnSpPr>
              <a:cxnSpLocks/>
            </p:cNvCxnSpPr>
            <p:nvPr/>
          </p:nvCxnSpPr>
          <p:spPr>
            <a:xfrm>
              <a:off x="2796830" y="2204864"/>
              <a:ext cx="0" cy="2885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>
              <a:extLst>
                <a:ext uri="{FF2B5EF4-FFF2-40B4-BE49-F238E27FC236}">
                  <a16:creationId xmlns:a16="http://schemas.microsoft.com/office/drawing/2014/main" id="{D02FD18F-7750-4154-B957-8B807207CD7B}"/>
                </a:ext>
              </a:extLst>
            </p:cNvPr>
            <p:cNvCxnSpPr>
              <a:cxnSpLocks/>
            </p:cNvCxnSpPr>
            <p:nvPr/>
          </p:nvCxnSpPr>
          <p:spPr>
            <a:xfrm>
              <a:off x="3048249" y="2348880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直接连接符 184">
              <a:extLst>
                <a:ext uri="{FF2B5EF4-FFF2-40B4-BE49-F238E27FC236}">
                  <a16:creationId xmlns:a16="http://schemas.microsoft.com/office/drawing/2014/main" id="{7384F5A9-8A73-4DDF-8B60-5FEEFDA9271D}"/>
                </a:ext>
              </a:extLst>
            </p:cNvPr>
            <p:cNvCxnSpPr>
              <a:cxnSpLocks/>
            </p:cNvCxnSpPr>
            <p:nvPr/>
          </p:nvCxnSpPr>
          <p:spPr>
            <a:xfrm>
              <a:off x="2921962" y="2723033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D4034AF9-42D3-42B8-BE9E-0D56BB6F2D2F}"/>
                </a:ext>
              </a:extLst>
            </p:cNvPr>
            <p:cNvSpPr txBox="1"/>
            <p:nvPr/>
          </p:nvSpPr>
          <p:spPr>
            <a:xfrm>
              <a:off x="2956151" y="2708920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</a:t>
              </a:r>
              <a:r>
                <a:rPr lang="en-US" altLang="zh-CN" sz="1400" baseline="-25000" dirty="0"/>
                <a:t>1</a:t>
              </a:r>
              <a:r>
                <a:rPr lang="en-US" altLang="zh-CN" sz="1400" dirty="0"/>
                <a:t>B</a:t>
              </a:r>
              <a:r>
                <a:rPr lang="en-US" altLang="zh-CN" sz="1400" baseline="-25000" dirty="0"/>
                <a:t>2</a:t>
              </a:r>
              <a:endParaRPr lang="zh-CN" altLang="en-US" sz="1400" baseline="-25000" dirty="0"/>
            </a:p>
          </p:txBody>
        </p:sp>
      </p:grpSp>
      <p:grpSp>
        <p:nvGrpSpPr>
          <p:cNvPr id="187" name="组合 186">
            <a:extLst>
              <a:ext uri="{FF2B5EF4-FFF2-40B4-BE49-F238E27FC236}">
                <a16:creationId xmlns:a16="http://schemas.microsoft.com/office/drawing/2014/main" id="{CF647DAE-EFCE-421C-9D21-7ED8CFFEF4F0}"/>
              </a:ext>
            </a:extLst>
          </p:cNvPr>
          <p:cNvGrpSpPr/>
          <p:nvPr/>
        </p:nvGrpSpPr>
        <p:grpSpPr>
          <a:xfrm>
            <a:off x="6941257" y="4577387"/>
            <a:ext cx="869432" cy="883841"/>
            <a:chOff x="2640076" y="2132856"/>
            <a:chExt cx="869432" cy="883841"/>
          </a:xfrm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AA908486-C1A0-49DC-A066-C1B894C648A3}"/>
                </a:ext>
              </a:extLst>
            </p:cNvPr>
            <p:cNvSpPr/>
            <p:nvPr/>
          </p:nvSpPr>
          <p:spPr>
            <a:xfrm>
              <a:off x="2640076" y="2493433"/>
              <a:ext cx="563772" cy="2340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9" name="直接连接符 188">
              <a:extLst>
                <a:ext uri="{FF2B5EF4-FFF2-40B4-BE49-F238E27FC236}">
                  <a16:creationId xmlns:a16="http://schemas.microsoft.com/office/drawing/2014/main" id="{62F031CE-989D-4D3A-BA23-35D507BB8C16}"/>
                </a:ext>
              </a:extLst>
            </p:cNvPr>
            <p:cNvCxnSpPr>
              <a:cxnSpLocks/>
            </p:cNvCxnSpPr>
            <p:nvPr/>
          </p:nvCxnSpPr>
          <p:spPr>
            <a:xfrm>
              <a:off x="2796830" y="2132856"/>
              <a:ext cx="0" cy="3605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连接符 189">
              <a:extLst>
                <a:ext uri="{FF2B5EF4-FFF2-40B4-BE49-F238E27FC236}">
                  <a16:creationId xmlns:a16="http://schemas.microsoft.com/office/drawing/2014/main" id="{E6A26F44-5CDC-40D1-BD99-B1A8D2EE66E7}"/>
                </a:ext>
              </a:extLst>
            </p:cNvPr>
            <p:cNvCxnSpPr>
              <a:cxnSpLocks/>
            </p:cNvCxnSpPr>
            <p:nvPr/>
          </p:nvCxnSpPr>
          <p:spPr>
            <a:xfrm>
              <a:off x="3048249" y="2348880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>
              <a:extLst>
                <a:ext uri="{FF2B5EF4-FFF2-40B4-BE49-F238E27FC236}">
                  <a16:creationId xmlns:a16="http://schemas.microsoft.com/office/drawing/2014/main" id="{FB27DD9C-0071-4439-8D5C-1A679B5BD009}"/>
                </a:ext>
              </a:extLst>
            </p:cNvPr>
            <p:cNvCxnSpPr>
              <a:cxnSpLocks/>
            </p:cNvCxnSpPr>
            <p:nvPr/>
          </p:nvCxnSpPr>
          <p:spPr>
            <a:xfrm>
              <a:off x="2921962" y="2723033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文本框 191">
              <a:extLst>
                <a:ext uri="{FF2B5EF4-FFF2-40B4-BE49-F238E27FC236}">
                  <a16:creationId xmlns:a16="http://schemas.microsoft.com/office/drawing/2014/main" id="{B6F99340-1B3E-4461-8DCE-B68DB999A527}"/>
                </a:ext>
              </a:extLst>
            </p:cNvPr>
            <p:cNvSpPr txBox="1"/>
            <p:nvPr/>
          </p:nvSpPr>
          <p:spPr>
            <a:xfrm>
              <a:off x="2956151" y="2708920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</a:t>
              </a:r>
              <a:r>
                <a:rPr lang="en-US" altLang="zh-CN" sz="1400" baseline="-25000" dirty="0"/>
                <a:t>0</a:t>
              </a:r>
              <a:r>
                <a:rPr lang="en-US" altLang="zh-CN" sz="1400" dirty="0"/>
                <a:t>B</a:t>
              </a:r>
              <a:r>
                <a:rPr lang="en-US" altLang="zh-CN" sz="1400" baseline="-25000" dirty="0"/>
                <a:t>2</a:t>
              </a:r>
              <a:endParaRPr lang="zh-CN" altLang="en-US" sz="1400" baseline="-25000" dirty="0"/>
            </a:p>
          </p:txBody>
        </p:sp>
      </p:grpSp>
      <p:sp>
        <p:nvSpPr>
          <p:cNvPr id="193" name="椭圆 192">
            <a:extLst>
              <a:ext uri="{FF2B5EF4-FFF2-40B4-BE49-F238E27FC236}">
                <a16:creationId xmlns:a16="http://schemas.microsoft.com/office/drawing/2014/main" id="{EA9F5B08-D3EE-4A15-B921-E10341A35C7B}"/>
              </a:ext>
            </a:extLst>
          </p:cNvPr>
          <p:cNvSpPr/>
          <p:nvPr/>
        </p:nvSpPr>
        <p:spPr>
          <a:xfrm>
            <a:off x="1828417" y="455230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椭圆 193">
            <a:extLst>
              <a:ext uri="{FF2B5EF4-FFF2-40B4-BE49-F238E27FC236}">
                <a16:creationId xmlns:a16="http://schemas.microsoft.com/office/drawing/2014/main" id="{2574A7F9-23C8-4137-8172-5AA1599A9653}"/>
              </a:ext>
            </a:extLst>
          </p:cNvPr>
          <p:cNvSpPr/>
          <p:nvPr/>
        </p:nvSpPr>
        <p:spPr>
          <a:xfrm>
            <a:off x="1405771" y="4624309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椭圆 194">
            <a:extLst>
              <a:ext uri="{FF2B5EF4-FFF2-40B4-BE49-F238E27FC236}">
                <a16:creationId xmlns:a16="http://schemas.microsoft.com/office/drawing/2014/main" id="{C8476037-F402-4E91-822F-1229201080CD}"/>
              </a:ext>
            </a:extLst>
          </p:cNvPr>
          <p:cNvSpPr/>
          <p:nvPr/>
        </p:nvSpPr>
        <p:spPr>
          <a:xfrm>
            <a:off x="999704" y="469854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椭圆 195">
            <a:extLst>
              <a:ext uri="{FF2B5EF4-FFF2-40B4-BE49-F238E27FC236}">
                <a16:creationId xmlns:a16="http://schemas.microsoft.com/office/drawing/2014/main" id="{CA7B86E4-7203-4D2B-AE4C-29D0CF936AC7}"/>
              </a:ext>
            </a:extLst>
          </p:cNvPr>
          <p:cNvSpPr/>
          <p:nvPr/>
        </p:nvSpPr>
        <p:spPr>
          <a:xfrm>
            <a:off x="588146" y="477055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椭圆 196">
            <a:extLst>
              <a:ext uri="{FF2B5EF4-FFF2-40B4-BE49-F238E27FC236}">
                <a16:creationId xmlns:a16="http://schemas.microsoft.com/office/drawing/2014/main" id="{60E41091-286A-45B4-A63A-E52A935C82FF}"/>
              </a:ext>
            </a:extLst>
          </p:cNvPr>
          <p:cNvSpPr/>
          <p:nvPr/>
        </p:nvSpPr>
        <p:spPr>
          <a:xfrm>
            <a:off x="4466196" y="477277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椭圆 197">
            <a:extLst>
              <a:ext uri="{FF2B5EF4-FFF2-40B4-BE49-F238E27FC236}">
                <a16:creationId xmlns:a16="http://schemas.microsoft.com/office/drawing/2014/main" id="{63C91797-2365-450A-AA8F-928FCC9C7221}"/>
              </a:ext>
            </a:extLst>
          </p:cNvPr>
          <p:cNvSpPr/>
          <p:nvPr/>
        </p:nvSpPr>
        <p:spPr>
          <a:xfrm>
            <a:off x="5895071" y="477465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椭圆 198">
            <a:extLst>
              <a:ext uri="{FF2B5EF4-FFF2-40B4-BE49-F238E27FC236}">
                <a16:creationId xmlns:a16="http://schemas.microsoft.com/office/drawing/2014/main" id="{CFA6C405-11E7-4382-9C64-93A491650B06}"/>
              </a:ext>
            </a:extLst>
          </p:cNvPr>
          <p:cNvSpPr/>
          <p:nvPr/>
        </p:nvSpPr>
        <p:spPr>
          <a:xfrm>
            <a:off x="7325256" y="477055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5" name="直接连接符 234">
            <a:extLst>
              <a:ext uri="{FF2B5EF4-FFF2-40B4-BE49-F238E27FC236}">
                <a16:creationId xmlns:a16="http://schemas.microsoft.com/office/drawing/2014/main" id="{BBAFAC87-09ED-4EFC-9973-15AD3AB81343}"/>
              </a:ext>
            </a:extLst>
          </p:cNvPr>
          <p:cNvCxnSpPr>
            <a:cxnSpLocks/>
          </p:cNvCxnSpPr>
          <p:nvPr/>
        </p:nvCxnSpPr>
        <p:spPr>
          <a:xfrm>
            <a:off x="1846175" y="5815890"/>
            <a:ext cx="52467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>
            <a:extLst>
              <a:ext uri="{FF2B5EF4-FFF2-40B4-BE49-F238E27FC236}">
                <a16:creationId xmlns:a16="http://schemas.microsoft.com/office/drawing/2014/main" id="{10BF97C4-C1BD-4283-A03A-4C243C4414EC}"/>
              </a:ext>
            </a:extLst>
          </p:cNvPr>
          <p:cNvCxnSpPr>
            <a:cxnSpLocks/>
          </p:cNvCxnSpPr>
          <p:nvPr/>
        </p:nvCxnSpPr>
        <p:spPr>
          <a:xfrm>
            <a:off x="1423529" y="5887898"/>
            <a:ext cx="42391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>
            <a:extLst>
              <a:ext uri="{FF2B5EF4-FFF2-40B4-BE49-F238E27FC236}">
                <a16:creationId xmlns:a16="http://schemas.microsoft.com/office/drawing/2014/main" id="{4453A771-C72D-4BEA-B91B-5C35883BED08}"/>
              </a:ext>
            </a:extLst>
          </p:cNvPr>
          <p:cNvCxnSpPr>
            <a:cxnSpLocks/>
          </p:cNvCxnSpPr>
          <p:nvPr/>
        </p:nvCxnSpPr>
        <p:spPr>
          <a:xfrm>
            <a:off x="1017462" y="5959906"/>
            <a:ext cx="32150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E3E63EEB-0F69-4BEA-96DF-68A8A568B704}"/>
              </a:ext>
            </a:extLst>
          </p:cNvPr>
          <p:cNvCxnSpPr>
            <a:cxnSpLocks/>
          </p:cNvCxnSpPr>
          <p:nvPr/>
        </p:nvCxnSpPr>
        <p:spPr>
          <a:xfrm>
            <a:off x="602784" y="6031914"/>
            <a:ext cx="21995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组合 238">
            <a:extLst>
              <a:ext uri="{FF2B5EF4-FFF2-40B4-BE49-F238E27FC236}">
                <a16:creationId xmlns:a16="http://schemas.microsoft.com/office/drawing/2014/main" id="{7C76A940-F200-4C5A-8FBD-74A4371A46DC}"/>
              </a:ext>
            </a:extLst>
          </p:cNvPr>
          <p:cNvGrpSpPr/>
          <p:nvPr/>
        </p:nvGrpSpPr>
        <p:grpSpPr>
          <a:xfrm>
            <a:off x="2645594" y="6031914"/>
            <a:ext cx="869432" cy="667817"/>
            <a:chOff x="2640076" y="2348880"/>
            <a:chExt cx="869432" cy="667817"/>
          </a:xfrm>
        </p:grpSpPr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2D6DEEF3-1304-4546-A196-F6CE39734158}"/>
                </a:ext>
              </a:extLst>
            </p:cNvPr>
            <p:cNvSpPr/>
            <p:nvPr/>
          </p:nvSpPr>
          <p:spPr>
            <a:xfrm>
              <a:off x="2640076" y="2493433"/>
              <a:ext cx="563772" cy="2340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1" name="直接连接符 240">
              <a:extLst>
                <a:ext uri="{FF2B5EF4-FFF2-40B4-BE49-F238E27FC236}">
                  <a16:creationId xmlns:a16="http://schemas.microsoft.com/office/drawing/2014/main" id="{653FB6CA-92C9-4F4F-AE13-848AA8DBA161}"/>
                </a:ext>
              </a:extLst>
            </p:cNvPr>
            <p:cNvCxnSpPr>
              <a:cxnSpLocks/>
            </p:cNvCxnSpPr>
            <p:nvPr/>
          </p:nvCxnSpPr>
          <p:spPr>
            <a:xfrm>
              <a:off x="2796830" y="2348880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直接连接符 241">
              <a:extLst>
                <a:ext uri="{FF2B5EF4-FFF2-40B4-BE49-F238E27FC236}">
                  <a16:creationId xmlns:a16="http://schemas.microsoft.com/office/drawing/2014/main" id="{AB2E32D3-683E-4B7E-A37C-84A383CCFE39}"/>
                </a:ext>
              </a:extLst>
            </p:cNvPr>
            <p:cNvCxnSpPr>
              <a:cxnSpLocks/>
            </p:cNvCxnSpPr>
            <p:nvPr/>
          </p:nvCxnSpPr>
          <p:spPr>
            <a:xfrm>
              <a:off x="3048249" y="2348880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>
              <a:extLst>
                <a:ext uri="{FF2B5EF4-FFF2-40B4-BE49-F238E27FC236}">
                  <a16:creationId xmlns:a16="http://schemas.microsoft.com/office/drawing/2014/main" id="{A57EB7C5-CE19-4D40-8575-644C6119D99A}"/>
                </a:ext>
              </a:extLst>
            </p:cNvPr>
            <p:cNvCxnSpPr>
              <a:cxnSpLocks/>
            </p:cNvCxnSpPr>
            <p:nvPr/>
          </p:nvCxnSpPr>
          <p:spPr>
            <a:xfrm>
              <a:off x="2921962" y="2723033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文本框 243">
              <a:extLst>
                <a:ext uri="{FF2B5EF4-FFF2-40B4-BE49-F238E27FC236}">
                  <a16:creationId xmlns:a16="http://schemas.microsoft.com/office/drawing/2014/main" id="{55209986-D9A7-4E6E-8404-562DF115A1F1}"/>
                </a:ext>
              </a:extLst>
            </p:cNvPr>
            <p:cNvSpPr txBox="1"/>
            <p:nvPr/>
          </p:nvSpPr>
          <p:spPr>
            <a:xfrm>
              <a:off x="2956151" y="2708920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</a:t>
              </a:r>
              <a:r>
                <a:rPr lang="en-US" altLang="zh-CN" sz="1400" baseline="-25000" dirty="0"/>
                <a:t>3</a:t>
              </a:r>
              <a:r>
                <a:rPr lang="en-US" altLang="zh-CN" sz="1400" dirty="0"/>
                <a:t>B</a:t>
              </a:r>
              <a:r>
                <a:rPr lang="en-US" altLang="zh-CN" sz="1400" baseline="-25000" dirty="0"/>
                <a:t>3</a:t>
              </a:r>
              <a:endParaRPr lang="zh-CN" altLang="en-US" sz="1400" baseline="-25000" dirty="0"/>
            </a:p>
          </p:txBody>
        </p:sp>
      </p:grp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626B63CF-C864-4903-8D7D-00A3E825D64F}"/>
              </a:ext>
            </a:extLst>
          </p:cNvPr>
          <p:cNvGrpSpPr/>
          <p:nvPr/>
        </p:nvGrpSpPr>
        <p:grpSpPr>
          <a:xfrm>
            <a:off x="4075781" y="5959906"/>
            <a:ext cx="869432" cy="739825"/>
            <a:chOff x="2640076" y="2276872"/>
            <a:chExt cx="869432" cy="739825"/>
          </a:xfrm>
        </p:grpSpPr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774378D2-CA54-4912-8C50-D4812B24C23B}"/>
                </a:ext>
              </a:extLst>
            </p:cNvPr>
            <p:cNvSpPr/>
            <p:nvPr/>
          </p:nvSpPr>
          <p:spPr>
            <a:xfrm>
              <a:off x="2640076" y="2493433"/>
              <a:ext cx="563772" cy="2340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7" name="直接连接符 246">
              <a:extLst>
                <a:ext uri="{FF2B5EF4-FFF2-40B4-BE49-F238E27FC236}">
                  <a16:creationId xmlns:a16="http://schemas.microsoft.com/office/drawing/2014/main" id="{3157FD21-D1DD-4EC7-B092-2F0E221CF6DB}"/>
                </a:ext>
              </a:extLst>
            </p:cNvPr>
            <p:cNvCxnSpPr>
              <a:cxnSpLocks/>
            </p:cNvCxnSpPr>
            <p:nvPr/>
          </p:nvCxnSpPr>
          <p:spPr>
            <a:xfrm>
              <a:off x="2796830" y="2276872"/>
              <a:ext cx="0" cy="2165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>
              <a:extLst>
                <a:ext uri="{FF2B5EF4-FFF2-40B4-BE49-F238E27FC236}">
                  <a16:creationId xmlns:a16="http://schemas.microsoft.com/office/drawing/2014/main" id="{6FF942DB-EB75-437B-9489-A96BF3B32961}"/>
                </a:ext>
              </a:extLst>
            </p:cNvPr>
            <p:cNvCxnSpPr>
              <a:cxnSpLocks/>
            </p:cNvCxnSpPr>
            <p:nvPr/>
          </p:nvCxnSpPr>
          <p:spPr>
            <a:xfrm>
              <a:off x="3048249" y="2348880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>
              <a:extLst>
                <a:ext uri="{FF2B5EF4-FFF2-40B4-BE49-F238E27FC236}">
                  <a16:creationId xmlns:a16="http://schemas.microsoft.com/office/drawing/2014/main" id="{311353BB-4AFD-4089-85CB-8E05DB255083}"/>
                </a:ext>
              </a:extLst>
            </p:cNvPr>
            <p:cNvCxnSpPr>
              <a:cxnSpLocks/>
            </p:cNvCxnSpPr>
            <p:nvPr/>
          </p:nvCxnSpPr>
          <p:spPr>
            <a:xfrm>
              <a:off x="2921962" y="2723033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文本框 249">
              <a:extLst>
                <a:ext uri="{FF2B5EF4-FFF2-40B4-BE49-F238E27FC236}">
                  <a16:creationId xmlns:a16="http://schemas.microsoft.com/office/drawing/2014/main" id="{078FF076-F77A-4CD5-A025-B3972A128C24}"/>
                </a:ext>
              </a:extLst>
            </p:cNvPr>
            <p:cNvSpPr txBox="1"/>
            <p:nvPr/>
          </p:nvSpPr>
          <p:spPr>
            <a:xfrm>
              <a:off x="2956151" y="2708920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</a:t>
              </a:r>
              <a:r>
                <a:rPr lang="en-US" altLang="zh-CN" sz="1400" baseline="-25000" dirty="0"/>
                <a:t>2</a:t>
              </a:r>
              <a:r>
                <a:rPr lang="en-US" altLang="zh-CN" sz="1400" dirty="0"/>
                <a:t>B</a:t>
              </a:r>
              <a:r>
                <a:rPr lang="en-US" altLang="zh-CN" sz="1400" baseline="-25000" dirty="0"/>
                <a:t>3</a:t>
              </a:r>
              <a:endParaRPr lang="zh-CN" altLang="en-US" sz="1400" baseline="-25000" dirty="0"/>
            </a:p>
          </p:txBody>
        </p:sp>
      </p:grpSp>
      <p:grpSp>
        <p:nvGrpSpPr>
          <p:cNvPr id="251" name="组合 250">
            <a:extLst>
              <a:ext uri="{FF2B5EF4-FFF2-40B4-BE49-F238E27FC236}">
                <a16:creationId xmlns:a16="http://schemas.microsoft.com/office/drawing/2014/main" id="{49AB347C-2B4D-46CA-AF93-5D2716D8598D}"/>
              </a:ext>
            </a:extLst>
          </p:cNvPr>
          <p:cNvGrpSpPr/>
          <p:nvPr/>
        </p:nvGrpSpPr>
        <p:grpSpPr>
          <a:xfrm>
            <a:off x="5505968" y="5887898"/>
            <a:ext cx="869432" cy="811833"/>
            <a:chOff x="2640076" y="2204864"/>
            <a:chExt cx="869432" cy="811833"/>
          </a:xfrm>
        </p:grpSpPr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101024B1-A61B-49B1-A388-BB8F68915F97}"/>
                </a:ext>
              </a:extLst>
            </p:cNvPr>
            <p:cNvSpPr/>
            <p:nvPr/>
          </p:nvSpPr>
          <p:spPr>
            <a:xfrm>
              <a:off x="2640076" y="2493433"/>
              <a:ext cx="563772" cy="2340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3" name="直接连接符 252">
              <a:extLst>
                <a:ext uri="{FF2B5EF4-FFF2-40B4-BE49-F238E27FC236}">
                  <a16:creationId xmlns:a16="http://schemas.microsoft.com/office/drawing/2014/main" id="{1129BA9C-B6CB-4881-8C2C-D05813BA0E12}"/>
                </a:ext>
              </a:extLst>
            </p:cNvPr>
            <p:cNvCxnSpPr>
              <a:cxnSpLocks/>
            </p:cNvCxnSpPr>
            <p:nvPr/>
          </p:nvCxnSpPr>
          <p:spPr>
            <a:xfrm>
              <a:off x="2796830" y="2204864"/>
              <a:ext cx="0" cy="28856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>
              <a:extLst>
                <a:ext uri="{FF2B5EF4-FFF2-40B4-BE49-F238E27FC236}">
                  <a16:creationId xmlns:a16="http://schemas.microsoft.com/office/drawing/2014/main" id="{3286D9CA-CA53-4F42-AE22-0EE46D3356E7}"/>
                </a:ext>
              </a:extLst>
            </p:cNvPr>
            <p:cNvCxnSpPr>
              <a:cxnSpLocks/>
            </p:cNvCxnSpPr>
            <p:nvPr/>
          </p:nvCxnSpPr>
          <p:spPr>
            <a:xfrm>
              <a:off x="3048249" y="2348880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>
              <a:extLst>
                <a:ext uri="{FF2B5EF4-FFF2-40B4-BE49-F238E27FC236}">
                  <a16:creationId xmlns:a16="http://schemas.microsoft.com/office/drawing/2014/main" id="{F4B66578-FD6E-4E79-A125-CE20513C67B4}"/>
                </a:ext>
              </a:extLst>
            </p:cNvPr>
            <p:cNvCxnSpPr>
              <a:cxnSpLocks/>
            </p:cNvCxnSpPr>
            <p:nvPr/>
          </p:nvCxnSpPr>
          <p:spPr>
            <a:xfrm>
              <a:off x="2921962" y="2723033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文本框 255">
              <a:extLst>
                <a:ext uri="{FF2B5EF4-FFF2-40B4-BE49-F238E27FC236}">
                  <a16:creationId xmlns:a16="http://schemas.microsoft.com/office/drawing/2014/main" id="{F03C95F8-9A1B-4E84-AB29-44410C1CAC66}"/>
                </a:ext>
              </a:extLst>
            </p:cNvPr>
            <p:cNvSpPr txBox="1"/>
            <p:nvPr/>
          </p:nvSpPr>
          <p:spPr>
            <a:xfrm>
              <a:off x="2956151" y="2708920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</a:t>
              </a:r>
              <a:r>
                <a:rPr lang="en-US" altLang="zh-CN" sz="1400" baseline="-25000" dirty="0"/>
                <a:t>1</a:t>
              </a:r>
              <a:r>
                <a:rPr lang="en-US" altLang="zh-CN" sz="1400" dirty="0"/>
                <a:t>B</a:t>
              </a:r>
              <a:r>
                <a:rPr lang="en-US" altLang="zh-CN" sz="1400" baseline="-25000" dirty="0"/>
                <a:t>3</a:t>
              </a:r>
              <a:endParaRPr lang="zh-CN" altLang="en-US" sz="1400" baseline="-25000" dirty="0"/>
            </a:p>
          </p:txBody>
        </p:sp>
      </p:grpSp>
      <p:grpSp>
        <p:nvGrpSpPr>
          <p:cNvPr id="257" name="组合 256">
            <a:extLst>
              <a:ext uri="{FF2B5EF4-FFF2-40B4-BE49-F238E27FC236}">
                <a16:creationId xmlns:a16="http://schemas.microsoft.com/office/drawing/2014/main" id="{BCFB7025-FFBC-4E81-9727-C94D221DD783}"/>
              </a:ext>
            </a:extLst>
          </p:cNvPr>
          <p:cNvGrpSpPr/>
          <p:nvPr/>
        </p:nvGrpSpPr>
        <p:grpSpPr>
          <a:xfrm>
            <a:off x="6936154" y="5815890"/>
            <a:ext cx="869432" cy="883841"/>
            <a:chOff x="2640076" y="2132856"/>
            <a:chExt cx="869432" cy="883841"/>
          </a:xfrm>
        </p:grpSpPr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24093555-D50A-422F-BA69-915F6D884500}"/>
                </a:ext>
              </a:extLst>
            </p:cNvPr>
            <p:cNvSpPr/>
            <p:nvPr/>
          </p:nvSpPr>
          <p:spPr>
            <a:xfrm>
              <a:off x="2640076" y="2493433"/>
              <a:ext cx="563772" cy="2340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9" name="直接连接符 258">
              <a:extLst>
                <a:ext uri="{FF2B5EF4-FFF2-40B4-BE49-F238E27FC236}">
                  <a16:creationId xmlns:a16="http://schemas.microsoft.com/office/drawing/2014/main" id="{3E4229FD-28F4-42AC-B949-7258F6C1F937}"/>
                </a:ext>
              </a:extLst>
            </p:cNvPr>
            <p:cNvCxnSpPr>
              <a:cxnSpLocks/>
            </p:cNvCxnSpPr>
            <p:nvPr/>
          </p:nvCxnSpPr>
          <p:spPr>
            <a:xfrm>
              <a:off x="2796830" y="2132856"/>
              <a:ext cx="0" cy="3605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>
              <a:extLst>
                <a:ext uri="{FF2B5EF4-FFF2-40B4-BE49-F238E27FC236}">
                  <a16:creationId xmlns:a16="http://schemas.microsoft.com/office/drawing/2014/main" id="{31AFC9A8-98FD-4A4D-908F-BE3393F9CA42}"/>
                </a:ext>
              </a:extLst>
            </p:cNvPr>
            <p:cNvCxnSpPr>
              <a:cxnSpLocks/>
            </p:cNvCxnSpPr>
            <p:nvPr/>
          </p:nvCxnSpPr>
          <p:spPr>
            <a:xfrm>
              <a:off x="3048249" y="2348880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连接符 260">
              <a:extLst>
                <a:ext uri="{FF2B5EF4-FFF2-40B4-BE49-F238E27FC236}">
                  <a16:creationId xmlns:a16="http://schemas.microsoft.com/office/drawing/2014/main" id="{E1556BC4-C89F-4FEF-82AB-FEA9C01076E1}"/>
                </a:ext>
              </a:extLst>
            </p:cNvPr>
            <p:cNvCxnSpPr>
              <a:cxnSpLocks/>
            </p:cNvCxnSpPr>
            <p:nvPr/>
          </p:nvCxnSpPr>
          <p:spPr>
            <a:xfrm>
              <a:off x="2921962" y="2723033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文本框 261">
              <a:extLst>
                <a:ext uri="{FF2B5EF4-FFF2-40B4-BE49-F238E27FC236}">
                  <a16:creationId xmlns:a16="http://schemas.microsoft.com/office/drawing/2014/main" id="{9ACD5BC2-A540-41B1-A596-A9D6A105463A}"/>
                </a:ext>
              </a:extLst>
            </p:cNvPr>
            <p:cNvSpPr txBox="1"/>
            <p:nvPr/>
          </p:nvSpPr>
          <p:spPr>
            <a:xfrm>
              <a:off x="2956151" y="2708920"/>
              <a:ext cx="5533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A</a:t>
              </a:r>
              <a:r>
                <a:rPr lang="en-US" altLang="zh-CN" sz="1400" baseline="-25000" dirty="0"/>
                <a:t>0</a:t>
              </a:r>
              <a:r>
                <a:rPr lang="en-US" altLang="zh-CN" sz="1400" dirty="0"/>
                <a:t>B</a:t>
              </a:r>
              <a:r>
                <a:rPr lang="en-US" altLang="zh-CN" sz="1400" baseline="-25000" dirty="0"/>
                <a:t>3</a:t>
              </a:r>
              <a:endParaRPr lang="zh-CN" altLang="en-US" sz="1400" baseline="-25000" dirty="0"/>
            </a:p>
          </p:txBody>
        </p:sp>
      </p:grpSp>
      <p:sp>
        <p:nvSpPr>
          <p:cNvPr id="267" name="椭圆 266">
            <a:extLst>
              <a:ext uri="{FF2B5EF4-FFF2-40B4-BE49-F238E27FC236}">
                <a16:creationId xmlns:a16="http://schemas.microsoft.com/office/drawing/2014/main" id="{341EA2A5-4C76-455D-918F-B9621616E9A9}"/>
              </a:ext>
            </a:extLst>
          </p:cNvPr>
          <p:cNvSpPr/>
          <p:nvPr/>
        </p:nvSpPr>
        <p:spPr>
          <a:xfrm>
            <a:off x="4461093" y="6011281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椭圆 267">
            <a:extLst>
              <a:ext uri="{FF2B5EF4-FFF2-40B4-BE49-F238E27FC236}">
                <a16:creationId xmlns:a16="http://schemas.microsoft.com/office/drawing/2014/main" id="{064E181A-BD98-455A-940A-76EF9208E91C}"/>
              </a:ext>
            </a:extLst>
          </p:cNvPr>
          <p:cNvSpPr/>
          <p:nvPr/>
        </p:nvSpPr>
        <p:spPr>
          <a:xfrm>
            <a:off x="5889968" y="601316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椭圆 268">
            <a:extLst>
              <a:ext uri="{FF2B5EF4-FFF2-40B4-BE49-F238E27FC236}">
                <a16:creationId xmlns:a16="http://schemas.microsoft.com/office/drawing/2014/main" id="{30805B33-F579-4EF5-8C20-D6750862BA30}"/>
              </a:ext>
            </a:extLst>
          </p:cNvPr>
          <p:cNvSpPr/>
          <p:nvPr/>
        </p:nvSpPr>
        <p:spPr>
          <a:xfrm>
            <a:off x="7320153" y="600905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3305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216C-18A3-466E-BD90-37CCADC359B9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2508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13538" y="914400"/>
            <a:ext cx="8334926" cy="57546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四位乘法器</a:t>
            </a:r>
            <a:endParaRPr lang="en-US" altLang="zh-CN" sz="3200" baseline="-25000" dirty="0"/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41D43722-B50A-41C8-BC92-3CBE824BACD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04800"/>
            <a:ext cx="8534400" cy="609600"/>
          </a:xfrm>
          <a:prstGeom prst="rect">
            <a:avLst/>
          </a:prstGeom>
        </p:spPr>
        <p:txBody>
          <a:bodyPr bIns="91440" anchor="b" anchorCtr="0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b="1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600" dirty="0"/>
              <a:t>3.3.7   </a:t>
            </a:r>
            <a:r>
              <a:rPr lang="zh-CN" altLang="en-US" sz="3600" dirty="0"/>
              <a:t>运算器</a:t>
            </a:r>
            <a:r>
              <a:rPr lang="en-US" altLang="zh-CN" sz="3600" dirty="0"/>
              <a:t>(50)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8E820F-4F9A-41CA-8ECD-7282CEABC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188913"/>
            <a:ext cx="2929880" cy="18098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7" name="文本框 66">
            <a:extLst>
              <a:ext uri="{FF2B5EF4-FFF2-40B4-BE49-F238E27FC236}">
                <a16:creationId xmlns:a16="http://schemas.microsoft.com/office/drawing/2014/main" id="{EE1C43CB-8818-46AC-B6A2-732A348331AF}"/>
              </a:ext>
            </a:extLst>
          </p:cNvPr>
          <p:cNvSpPr txBox="1"/>
          <p:nvPr/>
        </p:nvSpPr>
        <p:spPr>
          <a:xfrm>
            <a:off x="1619672" y="1412776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0</a:t>
            </a:r>
            <a:endParaRPr lang="zh-CN" altLang="en-US" baseline="-250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B701DC0-489F-4AD6-B7AF-1F7DE30F7F39}"/>
              </a:ext>
            </a:extLst>
          </p:cNvPr>
          <p:cNvSpPr txBox="1"/>
          <p:nvPr/>
        </p:nvSpPr>
        <p:spPr>
          <a:xfrm>
            <a:off x="1193858" y="1412776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379D29A-4A26-4E8F-87D1-89E36CE5478A}"/>
              </a:ext>
            </a:extLst>
          </p:cNvPr>
          <p:cNvSpPr txBox="1"/>
          <p:nvPr/>
        </p:nvSpPr>
        <p:spPr>
          <a:xfrm>
            <a:off x="768043" y="1412776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06E68D2-1619-4EBF-990D-1B6220C5298B}"/>
              </a:ext>
            </a:extLst>
          </p:cNvPr>
          <p:cNvSpPr txBox="1"/>
          <p:nvPr/>
        </p:nvSpPr>
        <p:spPr>
          <a:xfrm>
            <a:off x="342228" y="1412776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3</a:t>
            </a:r>
            <a:endParaRPr lang="zh-CN" altLang="en-US" baseline="-25000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E531BB6-9884-4A65-BA80-7B4D3E61C279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597266" y="1874441"/>
            <a:ext cx="10621" cy="37559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27210E5F-D42B-415A-81ED-6EDCBF6C0805}"/>
              </a:ext>
            </a:extLst>
          </p:cNvPr>
          <p:cNvCxnSpPr>
            <a:cxnSpLocks/>
          </p:cNvCxnSpPr>
          <p:nvPr/>
        </p:nvCxnSpPr>
        <p:spPr>
          <a:xfrm>
            <a:off x="1011944" y="1874441"/>
            <a:ext cx="10619" cy="36866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B5BDA5B0-9305-4BF5-8427-8AA0C76E86B7}"/>
              </a:ext>
            </a:extLst>
          </p:cNvPr>
          <p:cNvCxnSpPr>
            <a:cxnSpLocks/>
          </p:cNvCxnSpPr>
          <p:nvPr/>
        </p:nvCxnSpPr>
        <p:spPr>
          <a:xfrm>
            <a:off x="1418011" y="1874441"/>
            <a:ext cx="7970" cy="36119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980F1A82-8624-4FCD-BD1E-BFD9C7B2E555}"/>
              </a:ext>
            </a:extLst>
          </p:cNvPr>
          <p:cNvCxnSpPr>
            <a:cxnSpLocks/>
          </p:cNvCxnSpPr>
          <p:nvPr/>
        </p:nvCxnSpPr>
        <p:spPr>
          <a:xfrm>
            <a:off x="1840657" y="1874441"/>
            <a:ext cx="0" cy="35397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87081BB1-E205-45D9-8F6C-DC54B4F43F58}"/>
              </a:ext>
            </a:extLst>
          </p:cNvPr>
          <p:cNvCxnSpPr>
            <a:cxnSpLocks/>
          </p:cNvCxnSpPr>
          <p:nvPr/>
        </p:nvCxnSpPr>
        <p:spPr>
          <a:xfrm>
            <a:off x="5849366" y="2351107"/>
            <a:ext cx="2467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DAED8A50-42B0-4AE5-8CAB-54B58B40562B}"/>
              </a:ext>
            </a:extLst>
          </p:cNvPr>
          <p:cNvSpPr txBox="1"/>
          <p:nvPr/>
        </p:nvSpPr>
        <p:spPr>
          <a:xfrm>
            <a:off x="8309284" y="2132856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baseline="-25000" dirty="0"/>
              <a:t>0</a:t>
            </a:r>
            <a:endParaRPr lang="zh-CN" altLang="en-US" baseline="-250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5CDBC239-684D-44FA-AEF7-46E978B7899E}"/>
              </a:ext>
            </a:extLst>
          </p:cNvPr>
          <p:cNvSpPr txBox="1"/>
          <p:nvPr/>
        </p:nvSpPr>
        <p:spPr>
          <a:xfrm>
            <a:off x="8309284" y="301368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F9092E8-1A54-4950-B222-AB3C0B0B95CA}"/>
              </a:ext>
            </a:extLst>
          </p:cNvPr>
          <p:cNvSpPr txBox="1"/>
          <p:nvPr/>
        </p:nvSpPr>
        <p:spPr>
          <a:xfrm>
            <a:off x="8309284" y="417964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410A913E-5296-445E-8A2C-A052641973AF}"/>
              </a:ext>
            </a:extLst>
          </p:cNvPr>
          <p:cNvSpPr txBox="1"/>
          <p:nvPr/>
        </p:nvSpPr>
        <p:spPr>
          <a:xfrm>
            <a:off x="8309284" y="539297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baseline="-25000" dirty="0"/>
              <a:t>3</a:t>
            </a:r>
            <a:endParaRPr lang="zh-CN" altLang="en-US" baseline="-25000" dirty="0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BA99DE42-E68F-499C-8F02-A8AF39DE565E}"/>
              </a:ext>
            </a:extLst>
          </p:cNvPr>
          <p:cNvCxnSpPr>
            <a:cxnSpLocks/>
          </p:cNvCxnSpPr>
          <p:nvPr/>
        </p:nvCxnSpPr>
        <p:spPr>
          <a:xfrm>
            <a:off x="4956212" y="3235106"/>
            <a:ext cx="3360204" cy="44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6137AB0D-AEB0-4163-8C6D-6CCDE8C9D28C}"/>
              </a:ext>
            </a:extLst>
          </p:cNvPr>
          <p:cNvCxnSpPr>
            <a:cxnSpLocks/>
          </p:cNvCxnSpPr>
          <p:nvPr/>
        </p:nvCxnSpPr>
        <p:spPr>
          <a:xfrm>
            <a:off x="4203318" y="4415417"/>
            <a:ext cx="41130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8061242F-8961-4D72-8A47-141C5BC6880B}"/>
              </a:ext>
            </a:extLst>
          </p:cNvPr>
          <p:cNvCxnSpPr>
            <a:cxnSpLocks/>
          </p:cNvCxnSpPr>
          <p:nvPr/>
        </p:nvCxnSpPr>
        <p:spPr>
          <a:xfrm>
            <a:off x="3483240" y="5638616"/>
            <a:ext cx="48260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78E18086-1784-42B0-8F4D-8777F769DE0F}"/>
              </a:ext>
            </a:extLst>
          </p:cNvPr>
          <p:cNvCxnSpPr>
            <a:cxnSpLocks/>
          </p:cNvCxnSpPr>
          <p:nvPr/>
        </p:nvCxnSpPr>
        <p:spPr>
          <a:xfrm>
            <a:off x="1840657" y="2132856"/>
            <a:ext cx="5755679" cy="12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7263DB8D-63A7-4914-BB49-A1C0E2C69C22}"/>
              </a:ext>
            </a:extLst>
          </p:cNvPr>
          <p:cNvCxnSpPr>
            <a:cxnSpLocks/>
          </p:cNvCxnSpPr>
          <p:nvPr/>
        </p:nvCxnSpPr>
        <p:spPr>
          <a:xfrm>
            <a:off x="1418011" y="2204864"/>
            <a:ext cx="55399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25B70931-88C6-4D1C-BC85-D8E863C66A05}"/>
              </a:ext>
            </a:extLst>
          </p:cNvPr>
          <p:cNvCxnSpPr>
            <a:cxnSpLocks/>
          </p:cNvCxnSpPr>
          <p:nvPr/>
        </p:nvCxnSpPr>
        <p:spPr>
          <a:xfrm>
            <a:off x="1011944" y="2276872"/>
            <a:ext cx="53076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46A66609-CE72-4E50-B533-6326B24CC872}"/>
              </a:ext>
            </a:extLst>
          </p:cNvPr>
          <p:cNvCxnSpPr>
            <a:cxnSpLocks/>
          </p:cNvCxnSpPr>
          <p:nvPr/>
        </p:nvCxnSpPr>
        <p:spPr>
          <a:xfrm>
            <a:off x="597266" y="2348880"/>
            <a:ext cx="50839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F6B63B62-6B95-4117-8053-8983BDDF0838}"/>
              </a:ext>
            </a:extLst>
          </p:cNvPr>
          <p:cNvSpPr/>
          <p:nvPr/>
        </p:nvSpPr>
        <p:spPr>
          <a:xfrm>
            <a:off x="1817796" y="210777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F47B1ACA-15DC-4FEA-8BB3-36345C80A5F5}"/>
              </a:ext>
            </a:extLst>
          </p:cNvPr>
          <p:cNvSpPr/>
          <p:nvPr/>
        </p:nvSpPr>
        <p:spPr>
          <a:xfrm>
            <a:off x="1395150" y="217977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E620942A-6A8D-4CED-83CF-BC793D54CBEA}"/>
              </a:ext>
            </a:extLst>
          </p:cNvPr>
          <p:cNvSpPr/>
          <p:nvPr/>
        </p:nvSpPr>
        <p:spPr>
          <a:xfrm>
            <a:off x="989083" y="225401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20CC5C6A-D6F7-49B7-8FD7-BA5E48C90473}"/>
              </a:ext>
            </a:extLst>
          </p:cNvPr>
          <p:cNvSpPr/>
          <p:nvPr/>
        </p:nvSpPr>
        <p:spPr>
          <a:xfrm>
            <a:off x="577525" y="232602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EAE27F1-8FD2-4431-B0CD-208E4A2D40A9}"/>
              </a:ext>
            </a:extLst>
          </p:cNvPr>
          <p:cNvGrpSpPr/>
          <p:nvPr/>
        </p:nvGrpSpPr>
        <p:grpSpPr>
          <a:xfrm>
            <a:off x="7524330" y="2145731"/>
            <a:ext cx="565924" cy="799651"/>
            <a:chOff x="7524330" y="2145731"/>
            <a:chExt cx="565924" cy="799651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6CF1991F-E94A-4ED0-A52F-14E85D12BA03}"/>
                </a:ext>
              </a:extLst>
            </p:cNvPr>
            <p:cNvSpPr/>
            <p:nvPr/>
          </p:nvSpPr>
          <p:spPr>
            <a:xfrm>
              <a:off x="7524330" y="2499063"/>
              <a:ext cx="323676" cy="2340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347DD428-D248-4B75-BFD5-A879733F3341}"/>
                </a:ext>
              </a:extLst>
            </p:cNvPr>
            <p:cNvCxnSpPr>
              <a:cxnSpLocks/>
            </p:cNvCxnSpPr>
            <p:nvPr/>
          </p:nvCxnSpPr>
          <p:spPr>
            <a:xfrm>
              <a:off x="7596336" y="2145731"/>
              <a:ext cx="0" cy="3605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DCDB4762-CBD0-487F-863F-319E3600483A}"/>
                </a:ext>
              </a:extLst>
            </p:cNvPr>
            <p:cNvCxnSpPr>
              <a:cxnSpLocks/>
            </p:cNvCxnSpPr>
            <p:nvPr/>
          </p:nvCxnSpPr>
          <p:spPr>
            <a:xfrm>
              <a:off x="7764526" y="2354510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CD5A5EA2-3B7D-471B-9CE8-22DC8B589823}"/>
                </a:ext>
              </a:extLst>
            </p:cNvPr>
            <p:cNvCxnSpPr>
              <a:cxnSpLocks/>
            </p:cNvCxnSpPr>
            <p:nvPr/>
          </p:nvCxnSpPr>
          <p:spPr>
            <a:xfrm>
              <a:off x="7686168" y="2728663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C5A618E9-ADB0-4268-A80A-C7EF800FA86A}"/>
                </a:ext>
              </a:extLst>
            </p:cNvPr>
            <p:cNvSpPr txBox="1"/>
            <p:nvPr/>
          </p:nvSpPr>
          <p:spPr>
            <a:xfrm>
              <a:off x="7668344" y="2714550"/>
              <a:ext cx="4219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/>
                <a:t>A</a:t>
              </a:r>
              <a:r>
                <a:rPr lang="en-US" altLang="zh-CN" sz="900" baseline="-25000" dirty="0"/>
                <a:t>0</a:t>
              </a:r>
              <a:r>
                <a:rPr lang="en-US" altLang="zh-CN" sz="900" dirty="0"/>
                <a:t>B</a:t>
              </a:r>
              <a:r>
                <a:rPr lang="en-US" altLang="zh-CN" sz="900" baseline="-25000" dirty="0"/>
                <a:t>0</a:t>
              </a:r>
              <a:endParaRPr lang="zh-CN" altLang="en-US" sz="900" baseline="-25000" dirty="0"/>
            </a:p>
          </p:txBody>
        </p: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40C055D1-2627-419D-99FB-C3B161CB6E7C}"/>
                </a:ext>
              </a:extLst>
            </p:cNvPr>
            <p:cNvSpPr/>
            <p:nvPr/>
          </p:nvSpPr>
          <p:spPr>
            <a:xfrm>
              <a:off x="7740352" y="23316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56376DED-FEB9-4D09-8581-EEC06B966181}"/>
              </a:ext>
            </a:extLst>
          </p:cNvPr>
          <p:cNvCxnSpPr>
            <a:cxnSpLocks/>
          </p:cNvCxnSpPr>
          <p:nvPr/>
        </p:nvCxnSpPr>
        <p:spPr>
          <a:xfrm>
            <a:off x="1846175" y="3022039"/>
            <a:ext cx="4857007" cy="47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DA022FC4-D0DA-4D66-BD2A-CF2849564D08}"/>
              </a:ext>
            </a:extLst>
          </p:cNvPr>
          <p:cNvCxnSpPr>
            <a:cxnSpLocks/>
          </p:cNvCxnSpPr>
          <p:nvPr/>
        </p:nvCxnSpPr>
        <p:spPr>
          <a:xfrm flipV="1">
            <a:off x="1423529" y="3091733"/>
            <a:ext cx="4641267" cy="2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3A53A2C3-DFB4-418C-966C-4234ECB4932E}"/>
              </a:ext>
            </a:extLst>
          </p:cNvPr>
          <p:cNvCxnSpPr>
            <a:cxnSpLocks/>
          </p:cNvCxnSpPr>
          <p:nvPr/>
        </p:nvCxnSpPr>
        <p:spPr>
          <a:xfrm>
            <a:off x="1017462" y="3166055"/>
            <a:ext cx="4408947" cy="42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4DA58710-D1C1-44A5-925A-1B4951A1C669}"/>
              </a:ext>
            </a:extLst>
          </p:cNvPr>
          <p:cNvCxnSpPr>
            <a:cxnSpLocks/>
          </p:cNvCxnSpPr>
          <p:nvPr/>
        </p:nvCxnSpPr>
        <p:spPr>
          <a:xfrm flipV="1">
            <a:off x="602784" y="3235106"/>
            <a:ext cx="4185238" cy="29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椭圆 157">
            <a:extLst>
              <a:ext uri="{FF2B5EF4-FFF2-40B4-BE49-F238E27FC236}">
                <a16:creationId xmlns:a16="http://schemas.microsoft.com/office/drawing/2014/main" id="{DB9CBA21-9DFD-41AD-90B1-56C52057CACB}"/>
              </a:ext>
            </a:extLst>
          </p:cNvPr>
          <p:cNvSpPr/>
          <p:nvPr/>
        </p:nvSpPr>
        <p:spPr>
          <a:xfrm>
            <a:off x="1823314" y="299695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7C7BF938-74C5-4F7C-B82F-BE0BA7530DA3}"/>
              </a:ext>
            </a:extLst>
          </p:cNvPr>
          <p:cNvSpPr/>
          <p:nvPr/>
        </p:nvSpPr>
        <p:spPr>
          <a:xfrm>
            <a:off x="1400668" y="306896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8FA55CAC-9E38-49AF-8C70-50904012E536}"/>
              </a:ext>
            </a:extLst>
          </p:cNvPr>
          <p:cNvSpPr/>
          <p:nvPr/>
        </p:nvSpPr>
        <p:spPr>
          <a:xfrm>
            <a:off x="994601" y="314319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4B9FE2F0-33AC-4E95-813B-EC7FCF3F0FD3}"/>
              </a:ext>
            </a:extLst>
          </p:cNvPr>
          <p:cNvSpPr/>
          <p:nvPr/>
        </p:nvSpPr>
        <p:spPr>
          <a:xfrm>
            <a:off x="583043" y="321520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EB29DE42-6D69-4DD4-B794-6A8AAF363BBE}"/>
              </a:ext>
            </a:extLst>
          </p:cNvPr>
          <p:cNvCxnSpPr>
            <a:cxnSpLocks/>
          </p:cNvCxnSpPr>
          <p:nvPr/>
        </p:nvCxnSpPr>
        <p:spPr>
          <a:xfrm flipV="1">
            <a:off x="1851278" y="4193425"/>
            <a:ext cx="4099012" cy="22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30A20417-E5D5-4D57-A6FE-C3D9C23A885D}"/>
              </a:ext>
            </a:extLst>
          </p:cNvPr>
          <p:cNvCxnSpPr>
            <a:cxnSpLocks/>
          </p:cNvCxnSpPr>
          <p:nvPr/>
        </p:nvCxnSpPr>
        <p:spPr>
          <a:xfrm flipV="1">
            <a:off x="1428632" y="4267660"/>
            <a:ext cx="388142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CCC04E6A-8870-4304-A923-2869C64F4C81}"/>
              </a:ext>
            </a:extLst>
          </p:cNvPr>
          <p:cNvCxnSpPr>
            <a:cxnSpLocks/>
          </p:cNvCxnSpPr>
          <p:nvPr/>
        </p:nvCxnSpPr>
        <p:spPr>
          <a:xfrm flipV="1">
            <a:off x="1022565" y="4339667"/>
            <a:ext cx="3650952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01BA82EE-8229-449A-BCAC-0EE9C3D3806E}"/>
              </a:ext>
            </a:extLst>
          </p:cNvPr>
          <p:cNvCxnSpPr>
            <a:cxnSpLocks/>
          </p:cNvCxnSpPr>
          <p:nvPr/>
        </p:nvCxnSpPr>
        <p:spPr>
          <a:xfrm>
            <a:off x="607887" y="4411676"/>
            <a:ext cx="3427242" cy="101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>
            <a:extLst>
              <a:ext uri="{FF2B5EF4-FFF2-40B4-BE49-F238E27FC236}">
                <a16:creationId xmlns:a16="http://schemas.microsoft.com/office/drawing/2014/main" id="{EA9F5B08-D3EE-4A15-B921-E10341A35C7B}"/>
              </a:ext>
            </a:extLst>
          </p:cNvPr>
          <p:cNvSpPr/>
          <p:nvPr/>
        </p:nvSpPr>
        <p:spPr>
          <a:xfrm>
            <a:off x="1828417" y="417056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椭圆 193">
            <a:extLst>
              <a:ext uri="{FF2B5EF4-FFF2-40B4-BE49-F238E27FC236}">
                <a16:creationId xmlns:a16="http://schemas.microsoft.com/office/drawing/2014/main" id="{2574A7F9-23C8-4137-8172-5AA1599A9653}"/>
              </a:ext>
            </a:extLst>
          </p:cNvPr>
          <p:cNvSpPr/>
          <p:nvPr/>
        </p:nvSpPr>
        <p:spPr>
          <a:xfrm>
            <a:off x="1405771" y="424257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椭圆 194">
            <a:extLst>
              <a:ext uri="{FF2B5EF4-FFF2-40B4-BE49-F238E27FC236}">
                <a16:creationId xmlns:a16="http://schemas.microsoft.com/office/drawing/2014/main" id="{C8476037-F402-4E91-822F-1229201080CD}"/>
              </a:ext>
            </a:extLst>
          </p:cNvPr>
          <p:cNvSpPr/>
          <p:nvPr/>
        </p:nvSpPr>
        <p:spPr>
          <a:xfrm>
            <a:off x="999704" y="431680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椭圆 195">
            <a:extLst>
              <a:ext uri="{FF2B5EF4-FFF2-40B4-BE49-F238E27FC236}">
                <a16:creationId xmlns:a16="http://schemas.microsoft.com/office/drawing/2014/main" id="{CA7B86E4-7203-4D2B-AE4C-29D0CF936AC7}"/>
              </a:ext>
            </a:extLst>
          </p:cNvPr>
          <p:cNvSpPr/>
          <p:nvPr/>
        </p:nvSpPr>
        <p:spPr>
          <a:xfrm>
            <a:off x="588146" y="438881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5" name="直接连接符 234">
            <a:extLst>
              <a:ext uri="{FF2B5EF4-FFF2-40B4-BE49-F238E27FC236}">
                <a16:creationId xmlns:a16="http://schemas.microsoft.com/office/drawing/2014/main" id="{BBAFAC87-09ED-4EFC-9973-15AD3AB81343}"/>
              </a:ext>
            </a:extLst>
          </p:cNvPr>
          <p:cNvCxnSpPr>
            <a:cxnSpLocks/>
          </p:cNvCxnSpPr>
          <p:nvPr/>
        </p:nvCxnSpPr>
        <p:spPr>
          <a:xfrm>
            <a:off x="1840655" y="5414237"/>
            <a:ext cx="3389555" cy="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>
            <a:extLst>
              <a:ext uri="{FF2B5EF4-FFF2-40B4-BE49-F238E27FC236}">
                <a16:creationId xmlns:a16="http://schemas.microsoft.com/office/drawing/2014/main" id="{10BF97C4-C1BD-4283-A03A-4C243C4414EC}"/>
              </a:ext>
            </a:extLst>
          </p:cNvPr>
          <p:cNvCxnSpPr>
            <a:cxnSpLocks/>
          </p:cNvCxnSpPr>
          <p:nvPr/>
        </p:nvCxnSpPr>
        <p:spPr>
          <a:xfrm>
            <a:off x="1423529" y="5486404"/>
            <a:ext cx="3168295" cy="5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>
            <a:extLst>
              <a:ext uri="{FF2B5EF4-FFF2-40B4-BE49-F238E27FC236}">
                <a16:creationId xmlns:a16="http://schemas.microsoft.com/office/drawing/2014/main" id="{4453A771-C72D-4BEA-B91B-5C35883BED08}"/>
              </a:ext>
            </a:extLst>
          </p:cNvPr>
          <p:cNvCxnSpPr>
            <a:cxnSpLocks/>
          </p:cNvCxnSpPr>
          <p:nvPr/>
        </p:nvCxnSpPr>
        <p:spPr>
          <a:xfrm>
            <a:off x="1017462" y="5558412"/>
            <a:ext cx="2935975" cy="5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E3E63EEB-0F69-4BEA-96DF-68A8A568B704}"/>
              </a:ext>
            </a:extLst>
          </p:cNvPr>
          <p:cNvCxnSpPr>
            <a:cxnSpLocks/>
          </p:cNvCxnSpPr>
          <p:nvPr/>
        </p:nvCxnSpPr>
        <p:spPr>
          <a:xfrm>
            <a:off x="602784" y="5630420"/>
            <a:ext cx="2711109" cy="63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868FC434-AB84-4FB2-AB32-FC630E336FD3}"/>
              </a:ext>
            </a:extLst>
          </p:cNvPr>
          <p:cNvGrpSpPr/>
          <p:nvPr/>
        </p:nvGrpSpPr>
        <p:grpSpPr>
          <a:xfrm>
            <a:off x="6885944" y="2204864"/>
            <a:ext cx="565924" cy="740518"/>
            <a:chOff x="7524330" y="2204864"/>
            <a:chExt cx="565924" cy="740518"/>
          </a:xfrm>
        </p:grpSpPr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842C38CB-0AFC-4421-9885-FD47CC6BD119}"/>
                </a:ext>
              </a:extLst>
            </p:cNvPr>
            <p:cNvSpPr/>
            <p:nvPr/>
          </p:nvSpPr>
          <p:spPr>
            <a:xfrm>
              <a:off x="7524330" y="2499063"/>
              <a:ext cx="323676" cy="2340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2" name="直接连接符 201">
              <a:extLst>
                <a:ext uri="{FF2B5EF4-FFF2-40B4-BE49-F238E27FC236}">
                  <a16:creationId xmlns:a16="http://schemas.microsoft.com/office/drawing/2014/main" id="{7A6AF729-09BA-424B-B225-3FDB764C2051}"/>
                </a:ext>
              </a:extLst>
            </p:cNvPr>
            <p:cNvCxnSpPr>
              <a:cxnSpLocks/>
            </p:cNvCxnSpPr>
            <p:nvPr/>
          </p:nvCxnSpPr>
          <p:spPr>
            <a:xfrm>
              <a:off x="7596336" y="2204864"/>
              <a:ext cx="0" cy="3014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EAB5BDE3-EA59-4F90-B146-C3FD725B1BD2}"/>
                </a:ext>
              </a:extLst>
            </p:cNvPr>
            <p:cNvCxnSpPr>
              <a:cxnSpLocks/>
            </p:cNvCxnSpPr>
            <p:nvPr/>
          </p:nvCxnSpPr>
          <p:spPr>
            <a:xfrm>
              <a:off x="7764526" y="2354510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>
              <a:extLst>
                <a:ext uri="{FF2B5EF4-FFF2-40B4-BE49-F238E27FC236}">
                  <a16:creationId xmlns:a16="http://schemas.microsoft.com/office/drawing/2014/main" id="{216FAE38-96D9-46B6-941D-45F8F9AC07AF}"/>
                </a:ext>
              </a:extLst>
            </p:cNvPr>
            <p:cNvCxnSpPr>
              <a:cxnSpLocks/>
            </p:cNvCxnSpPr>
            <p:nvPr/>
          </p:nvCxnSpPr>
          <p:spPr>
            <a:xfrm>
              <a:off x="7686168" y="2728663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47EDAD77-B488-437C-975F-9E4154D72E1C}"/>
                </a:ext>
              </a:extLst>
            </p:cNvPr>
            <p:cNvSpPr txBox="1"/>
            <p:nvPr/>
          </p:nvSpPr>
          <p:spPr>
            <a:xfrm>
              <a:off x="7668344" y="2714550"/>
              <a:ext cx="4219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/>
                <a:t>A</a:t>
              </a:r>
              <a:r>
                <a:rPr lang="en-US" altLang="zh-CN" sz="900" baseline="-25000" dirty="0"/>
                <a:t>1</a:t>
              </a:r>
              <a:r>
                <a:rPr lang="en-US" altLang="zh-CN" sz="900" dirty="0"/>
                <a:t>B</a:t>
              </a:r>
              <a:r>
                <a:rPr lang="en-US" altLang="zh-CN" sz="900" baseline="-25000" dirty="0"/>
                <a:t>0</a:t>
              </a:r>
              <a:endParaRPr lang="zh-CN" altLang="en-US" sz="900" baseline="-25000" dirty="0"/>
            </a:p>
          </p:txBody>
        </p:sp>
        <p:sp>
          <p:nvSpPr>
            <p:cNvPr id="206" name="椭圆 205">
              <a:extLst>
                <a:ext uri="{FF2B5EF4-FFF2-40B4-BE49-F238E27FC236}">
                  <a16:creationId xmlns:a16="http://schemas.microsoft.com/office/drawing/2014/main" id="{14B473F6-E712-4983-AECC-F0E8347B28A3}"/>
                </a:ext>
              </a:extLst>
            </p:cNvPr>
            <p:cNvSpPr/>
            <p:nvPr/>
          </p:nvSpPr>
          <p:spPr>
            <a:xfrm>
              <a:off x="7740352" y="23316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ECA624BC-F124-4673-8AB5-2B4B16291450}"/>
              </a:ext>
            </a:extLst>
          </p:cNvPr>
          <p:cNvGrpSpPr/>
          <p:nvPr/>
        </p:nvGrpSpPr>
        <p:grpSpPr>
          <a:xfrm>
            <a:off x="6247557" y="2276872"/>
            <a:ext cx="565924" cy="663768"/>
            <a:chOff x="7524330" y="2281614"/>
            <a:chExt cx="565924" cy="663768"/>
          </a:xfrm>
        </p:grpSpPr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1F06B15D-A9ED-48FC-A660-A06FDBF34762}"/>
                </a:ext>
              </a:extLst>
            </p:cNvPr>
            <p:cNvSpPr/>
            <p:nvPr/>
          </p:nvSpPr>
          <p:spPr>
            <a:xfrm>
              <a:off x="7524330" y="2499063"/>
              <a:ext cx="323676" cy="2340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9" name="直接连接符 208">
              <a:extLst>
                <a:ext uri="{FF2B5EF4-FFF2-40B4-BE49-F238E27FC236}">
                  <a16:creationId xmlns:a16="http://schemas.microsoft.com/office/drawing/2014/main" id="{A8D56D76-12D8-4244-91B8-36B393C117D8}"/>
                </a:ext>
              </a:extLst>
            </p:cNvPr>
            <p:cNvCxnSpPr>
              <a:cxnSpLocks/>
            </p:cNvCxnSpPr>
            <p:nvPr/>
          </p:nvCxnSpPr>
          <p:spPr>
            <a:xfrm>
              <a:off x="7596336" y="2281614"/>
              <a:ext cx="0" cy="2246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>
              <a:extLst>
                <a:ext uri="{FF2B5EF4-FFF2-40B4-BE49-F238E27FC236}">
                  <a16:creationId xmlns:a16="http://schemas.microsoft.com/office/drawing/2014/main" id="{B81B7D9D-B8B9-421C-8878-3765BCB09EC6}"/>
                </a:ext>
              </a:extLst>
            </p:cNvPr>
            <p:cNvCxnSpPr>
              <a:cxnSpLocks/>
            </p:cNvCxnSpPr>
            <p:nvPr/>
          </p:nvCxnSpPr>
          <p:spPr>
            <a:xfrm>
              <a:off x="7764526" y="2354510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>
              <a:extLst>
                <a:ext uri="{FF2B5EF4-FFF2-40B4-BE49-F238E27FC236}">
                  <a16:creationId xmlns:a16="http://schemas.microsoft.com/office/drawing/2014/main" id="{C2781463-653B-4770-A4BB-E6548FBAF3DF}"/>
                </a:ext>
              </a:extLst>
            </p:cNvPr>
            <p:cNvCxnSpPr>
              <a:cxnSpLocks/>
            </p:cNvCxnSpPr>
            <p:nvPr/>
          </p:nvCxnSpPr>
          <p:spPr>
            <a:xfrm>
              <a:off x="7686168" y="2728663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文本框 211">
              <a:extLst>
                <a:ext uri="{FF2B5EF4-FFF2-40B4-BE49-F238E27FC236}">
                  <a16:creationId xmlns:a16="http://schemas.microsoft.com/office/drawing/2014/main" id="{8B7D048E-2E9B-4A70-9E36-597FB2421ACD}"/>
                </a:ext>
              </a:extLst>
            </p:cNvPr>
            <p:cNvSpPr txBox="1"/>
            <p:nvPr/>
          </p:nvSpPr>
          <p:spPr>
            <a:xfrm>
              <a:off x="7668344" y="2714550"/>
              <a:ext cx="4219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/>
                <a:t>A</a:t>
              </a:r>
              <a:r>
                <a:rPr lang="en-US" altLang="zh-CN" sz="900" baseline="-25000" dirty="0"/>
                <a:t>2</a:t>
              </a:r>
              <a:r>
                <a:rPr lang="en-US" altLang="zh-CN" sz="900" dirty="0"/>
                <a:t>B</a:t>
              </a:r>
              <a:r>
                <a:rPr lang="en-US" altLang="zh-CN" sz="900" baseline="-25000" dirty="0"/>
                <a:t>0</a:t>
              </a:r>
              <a:endParaRPr lang="zh-CN" altLang="en-US" sz="900" baseline="-25000" dirty="0"/>
            </a:p>
          </p:txBody>
        </p:sp>
        <p:sp>
          <p:nvSpPr>
            <p:cNvPr id="213" name="椭圆 212">
              <a:extLst>
                <a:ext uri="{FF2B5EF4-FFF2-40B4-BE49-F238E27FC236}">
                  <a16:creationId xmlns:a16="http://schemas.microsoft.com/office/drawing/2014/main" id="{58E6E604-B903-48E2-977D-BAB0F529F959}"/>
                </a:ext>
              </a:extLst>
            </p:cNvPr>
            <p:cNvSpPr/>
            <p:nvPr/>
          </p:nvSpPr>
          <p:spPr>
            <a:xfrm>
              <a:off x="7740352" y="23316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4" name="组合 213">
            <a:extLst>
              <a:ext uri="{FF2B5EF4-FFF2-40B4-BE49-F238E27FC236}">
                <a16:creationId xmlns:a16="http://schemas.microsoft.com/office/drawing/2014/main" id="{8FD25422-6D5B-454F-A53D-13F26BC70D03}"/>
              </a:ext>
            </a:extLst>
          </p:cNvPr>
          <p:cNvGrpSpPr/>
          <p:nvPr/>
        </p:nvGrpSpPr>
        <p:grpSpPr>
          <a:xfrm>
            <a:off x="5609170" y="2348880"/>
            <a:ext cx="565924" cy="591760"/>
            <a:chOff x="7524330" y="2353622"/>
            <a:chExt cx="565924" cy="591760"/>
          </a:xfrm>
        </p:grpSpPr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E2EBC63B-278F-42F7-8E55-4A39DF9FC4FA}"/>
                </a:ext>
              </a:extLst>
            </p:cNvPr>
            <p:cNvSpPr/>
            <p:nvPr/>
          </p:nvSpPr>
          <p:spPr>
            <a:xfrm>
              <a:off x="7524330" y="2499063"/>
              <a:ext cx="323676" cy="2340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6" name="直接连接符 215">
              <a:extLst>
                <a:ext uri="{FF2B5EF4-FFF2-40B4-BE49-F238E27FC236}">
                  <a16:creationId xmlns:a16="http://schemas.microsoft.com/office/drawing/2014/main" id="{9F3AD739-55F3-4FDC-B3B3-60E486F5E4E1}"/>
                </a:ext>
              </a:extLst>
            </p:cNvPr>
            <p:cNvCxnSpPr>
              <a:cxnSpLocks/>
            </p:cNvCxnSpPr>
            <p:nvPr/>
          </p:nvCxnSpPr>
          <p:spPr>
            <a:xfrm>
              <a:off x="7596336" y="2353622"/>
              <a:ext cx="0" cy="1526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>
              <a:extLst>
                <a:ext uri="{FF2B5EF4-FFF2-40B4-BE49-F238E27FC236}">
                  <a16:creationId xmlns:a16="http://schemas.microsoft.com/office/drawing/2014/main" id="{DAE906D0-2242-4D6E-999F-CD35A9EE0B02}"/>
                </a:ext>
              </a:extLst>
            </p:cNvPr>
            <p:cNvCxnSpPr>
              <a:cxnSpLocks/>
            </p:cNvCxnSpPr>
            <p:nvPr/>
          </p:nvCxnSpPr>
          <p:spPr>
            <a:xfrm>
              <a:off x="7764526" y="2354510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>
              <a:extLst>
                <a:ext uri="{FF2B5EF4-FFF2-40B4-BE49-F238E27FC236}">
                  <a16:creationId xmlns:a16="http://schemas.microsoft.com/office/drawing/2014/main" id="{F0269A77-12AB-48F5-8768-B43B73C1F2DB}"/>
                </a:ext>
              </a:extLst>
            </p:cNvPr>
            <p:cNvCxnSpPr>
              <a:cxnSpLocks/>
            </p:cNvCxnSpPr>
            <p:nvPr/>
          </p:nvCxnSpPr>
          <p:spPr>
            <a:xfrm>
              <a:off x="7686168" y="2728663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文本框 218">
              <a:extLst>
                <a:ext uri="{FF2B5EF4-FFF2-40B4-BE49-F238E27FC236}">
                  <a16:creationId xmlns:a16="http://schemas.microsoft.com/office/drawing/2014/main" id="{F65A0937-5072-4CF3-A289-71CFDB55ECD7}"/>
                </a:ext>
              </a:extLst>
            </p:cNvPr>
            <p:cNvSpPr txBox="1"/>
            <p:nvPr/>
          </p:nvSpPr>
          <p:spPr>
            <a:xfrm>
              <a:off x="7668344" y="2714550"/>
              <a:ext cx="4219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/>
                <a:t>A</a:t>
              </a:r>
              <a:r>
                <a:rPr lang="en-US" altLang="zh-CN" sz="900" baseline="-25000" dirty="0"/>
                <a:t>3</a:t>
              </a:r>
              <a:r>
                <a:rPr lang="en-US" altLang="zh-CN" sz="900" dirty="0"/>
                <a:t>B</a:t>
              </a:r>
              <a:r>
                <a:rPr lang="en-US" altLang="zh-CN" sz="900" baseline="-25000" dirty="0"/>
                <a:t>0</a:t>
              </a:r>
              <a:endParaRPr lang="zh-CN" altLang="en-US" sz="900" baseline="-25000" dirty="0"/>
            </a:p>
          </p:txBody>
        </p:sp>
      </p:grp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7CFB2B10-F746-43CA-A0D4-327F694EC9C9}"/>
              </a:ext>
            </a:extLst>
          </p:cNvPr>
          <p:cNvGrpSpPr/>
          <p:nvPr/>
        </p:nvGrpSpPr>
        <p:grpSpPr>
          <a:xfrm>
            <a:off x="6631176" y="3032600"/>
            <a:ext cx="565924" cy="799651"/>
            <a:chOff x="7524330" y="2145731"/>
            <a:chExt cx="565924" cy="799651"/>
          </a:xfrm>
        </p:grpSpPr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A8C936E5-1802-426A-BF2F-070820EB2856}"/>
                </a:ext>
              </a:extLst>
            </p:cNvPr>
            <p:cNvSpPr/>
            <p:nvPr/>
          </p:nvSpPr>
          <p:spPr>
            <a:xfrm>
              <a:off x="7524330" y="2499063"/>
              <a:ext cx="323676" cy="2340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4" name="直接连接符 223">
              <a:extLst>
                <a:ext uri="{FF2B5EF4-FFF2-40B4-BE49-F238E27FC236}">
                  <a16:creationId xmlns:a16="http://schemas.microsoft.com/office/drawing/2014/main" id="{425A6873-D1BD-45E7-9DBF-35A8C4D52043}"/>
                </a:ext>
              </a:extLst>
            </p:cNvPr>
            <p:cNvCxnSpPr>
              <a:cxnSpLocks/>
            </p:cNvCxnSpPr>
            <p:nvPr/>
          </p:nvCxnSpPr>
          <p:spPr>
            <a:xfrm>
              <a:off x="7596336" y="2145731"/>
              <a:ext cx="0" cy="3605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>
              <a:extLst>
                <a:ext uri="{FF2B5EF4-FFF2-40B4-BE49-F238E27FC236}">
                  <a16:creationId xmlns:a16="http://schemas.microsoft.com/office/drawing/2014/main" id="{48A0B37D-460C-4F3F-880B-BAFF9C43DBBF}"/>
                </a:ext>
              </a:extLst>
            </p:cNvPr>
            <p:cNvCxnSpPr>
              <a:cxnSpLocks/>
            </p:cNvCxnSpPr>
            <p:nvPr/>
          </p:nvCxnSpPr>
          <p:spPr>
            <a:xfrm>
              <a:off x="7764526" y="2354510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>
              <a:extLst>
                <a:ext uri="{FF2B5EF4-FFF2-40B4-BE49-F238E27FC236}">
                  <a16:creationId xmlns:a16="http://schemas.microsoft.com/office/drawing/2014/main" id="{EAB663C5-EF32-410B-A83D-26F02EF77C10}"/>
                </a:ext>
              </a:extLst>
            </p:cNvPr>
            <p:cNvCxnSpPr>
              <a:cxnSpLocks/>
            </p:cNvCxnSpPr>
            <p:nvPr/>
          </p:nvCxnSpPr>
          <p:spPr>
            <a:xfrm>
              <a:off x="7686168" y="2728663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文本框 226">
              <a:extLst>
                <a:ext uri="{FF2B5EF4-FFF2-40B4-BE49-F238E27FC236}">
                  <a16:creationId xmlns:a16="http://schemas.microsoft.com/office/drawing/2014/main" id="{951A0D6C-3C2B-4167-8D8F-3A9B79FD8C73}"/>
                </a:ext>
              </a:extLst>
            </p:cNvPr>
            <p:cNvSpPr txBox="1"/>
            <p:nvPr/>
          </p:nvSpPr>
          <p:spPr>
            <a:xfrm>
              <a:off x="7668344" y="2714550"/>
              <a:ext cx="4219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/>
                <a:t>A</a:t>
              </a:r>
              <a:r>
                <a:rPr lang="en-US" altLang="zh-CN" sz="900" baseline="-25000" dirty="0"/>
                <a:t>0</a:t>
              </a:r>
              <a:r>
                <a:rPr lang="en-US" altLang="zh-CN" sz="900" dirty="0"/>
                <a:t>B</a:t>
              </a:r>
              <a:r>
                <a:rPr lang="en-US" altLang="zh-CN" sz="900" baseline="-25000" dirty="0"/>
                <a:t>1</a:t>
              </a:r>
              <a:endParaRPr lang="zh-CN" altLang="en-US" sz="900" baseline="-25000" dirty="0"/>
            </a:p>
          </p:txBody>
        </p:sp>
        <p:sp>
          <p:nvSpPr>
            <p:cNvPr id="228" name="椭圆 227">
              <a:extLst>
                <a:ext uri="{FF2B5EF4-FFF2-40B4-BE49-F238E27FC236}">
                  <a16:creationId xmlns:a16="http://schemas.microsoft.com/office/drawing/2014/main" id="{43987796-42BE-4320-A57D-78D0AFC93459}"/>
                </a:ext>
              </a:extLst>
            </p:cNvPr>
            <p:cNvSpPr/>
            <p:nvPr/>
          </p:nvSpPr>
          <p:spPr>
            <a:xfrm>
              <a:off x="7740352" y="23316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5BDBC326-E80D-4D9A-8C0D-9B882BB5D158}"/>
              </a:ext>
            </a:extLst>
          </p:cNvPr>
          <p:cNvGrpSpPr/>
          <p:nvPr/>
        </p:nvGrpSpPr>
        <p:grpSpPr>
          <a:xfrm>
            <a:off x="5992790" y="3091733"/>
            <a:ext cx="565924" cy="740518"/>
            <a:chOff x="7524330" y="2204864"/>
            <a:chExt cx="565924" cy="740518"/>
          </a:xfrm>
        </p:grpSpPr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F94E96D2-152C-4049-B131-68B1E118655D}"/>
                </a:ext>
              </a:extLst>
            </p:cNvPr>
            <p:cNvSpPr/>
            <p:nvPr/>
          </p:nvSpPr>
          <p:spPr>
            <a:xfrm>
              <a:off x="7524330" y="2499063"/>
              <a:ext cx="323676" cy="2340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1" name="直接连接符 230">
              <a:extLst>
                <a:ext uri="{FF2B5EF4-FFF2-40B4-BE49-F238E27FC236}">
                  <a16:creationId xmlns:a16="http://schemas.microsoft.com/office/drawing/2014/main" id="{19E08942-FDF7-472D-BFB1-C1950FD5623C}"/>
                </a:ext>
              </a:extLst>
            </p:cNvPr>
            <p:cNvCxnSpPr>
              <a:cxnSpLocks/>
            </p:cNvCxnSpPr>
            <p:nvPr/>
          </p:nvCxnSpPr>
          <p:spPr>
            <a:xfrm>
              <a:off x="7596336" y="2204864"/>
              <a:ext cx="0" cy="3014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>
              <a:extLst>
                <a:ext uri="{FF2B5EF4-FFF2-40B4-BE49-F238E27FC236}">
                  <a16:creationId xmlns:a16="http://schemas.microsoft.com/office/drawing/2014/main" id="{AD9FFD47-404C-4448-B6C3-65673D60A924}"/>
                </a:ext>
              </a:extLst>
            </p:cNvPr>
            <p:cNvCxnSpPr>
              <a:cxnSpLocks/>
            </p:cNvCxnSpPr>
            <p:nvPr/>
          </p:nvCxnSpPr>
          <p:spPr>
            <a:xfrm>
              <a:off x="7764526" y="2354510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>
              <a:extLst>
                <a:ext uri="{FF2B5EF4-FFF2-40B4-BE49-F238E27FC236}">
                  <a16:creationId xmlns:a16="http://schemas.microsoft.com/office/drawing/2014/main" id="{4D00EB63-E072-4933-B493-BC535AF8E682}"/>
                </a:ext>
              </a:extLst>
            </p:cNvPr>
            <p:cNvCxnSpPr>
              <a:cxnSpLocks/>
            </p:cNvCxnSpPr>
            <p:nvPr/>
          </p:nvCxnSpPr>
          <p:spPr>
            <a:xfrm>
              <a:off x="7686168" y="2728663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文本框 233">
              <a:extLst>
                <a:ext uri="{FF2B5EF4-FFF2-40B4-BE49-F238E27FC236}">
                  <a16:creationId xmlns:a16="http://schemas.microsoft.com/office/drawing/2014/main" id="{487117A5-14AE-4F43-BA72-C184D746AECD}"/>
                </a:ext>
              </a:extLst>
            </p:cNvPr>
            <p:cNvSpPr txBox="1"/>
            <p:nvPr/>
          </p:nvSpPr>
          <p:spPr>
            <a:xfrm>
              <a:off x="7668344" y="2714550"/>
              <a:ext cx="4219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/>
                <a:t>A</a:t>
              </a:r>
              <a:r>
                <a:rPr lang="en-US" altLang="zh-CN" sz="900" baseline="-25000" dirty="0"/>
                <a:t>1</a:t>
              </a:r>
              <a:r>
                <a:rPr lang="en-US" altLang="zh-CN" sz="900" dirty="0"/>
                <a:t>B</a:t>
              </a:r>
              <a:r>
                <a:rPr lang="en-US" altLang="zh-CN" sz="900" baseline="-25000" dirty="0"/>
                <a:t>1</a:t>
              </a:r>
              <a:endParaRPr lang="zh-CN" altLang="en-US" sz="900" baseline="-25000" dirty="0"/>
            </a:p>
          </p:txBody>
        </p:sp>
        <p:sp>
          <p:nvSpPr>
            <p:cNvPr id="263" name="椭圆 262">
              <a:extLst>
                <a:ext uri="{FF2B5EF4-FFF2-40B4-BE49-F238E27FC236}">
                  <a16:creationId xmlns:a16="http://schemas.microsoft.com/office/drawing/2014/main" id="{E750FFEB-90C2-4B6E-96CA-6795585FB82C}"/>
                </a:ext>
              </a:extLst>
            </p:cNvPr>
            <p:cNvSpPr/>
            <p:nvPr/>
          </p:nvSpPr>
          <p:spPr>
            <a:xfrm>
              <a:off x="7740352" y="23316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4" name="组合 263">
            <a:extLst>
              <a:ext uri="{FF2B5EF4-FFF2-40B4-BE49-F238E27FC236}">
                <a16:creationId xmlns:a16="http://schemas.microsoft.com/office/drawing/2014/main" id="{EE4453AA-FE5F-4E12-878F-757ACC04E613}"/>
              </a:ext>
            </a:extLst>
          </p:cNvPr>
          <p:cNvGrpSpPr/>
          <p:nvPr/>
        </p:nvGrpSpPr>
        <p:grpSpPr>
          <a:xfrm>
            <a:off x="5354403" y="3163741"/>
            <a:ext cx="565924" cy="663768"/>
            <a:chOff x="7524330" y="2281614"/>
            <a:chExt cx="565924" cy="663768"/>
          </a:xfrm>
        </p:grpSpPr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A90354E6-0762-4971-B1E8-BA98433A78E2}"/>
                </a:ext>
              </a:extLst>
            </p:cNvPr>
            <p:cNvSpPr/>
            <p:nvPr/>
          </p:nvSpPr>
          <p:spPr>
            <a:xfrm>
              <a:off x="7524330" y="2499063"/>
              <a:ext cx="323676" cy="2340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6" name="直接连接符 265">
              <a:extLst>
                <a:ext uri="{FF2B5EF4-FFF2-40B4-BE49-F238E27FC236}">
                  <a16:creationId xmlns:a16="http://schemas.microsoft.com/office/drawing/2014/main" id="{2E963D62-310D-4842-A5C5-F432F239BA8E}"/>
                </a:ext>
              </a:extLst>
            </p:cNvPr>
            <p:cNvCxnSpPr>
              <a:cxnSpLocks/>
            </p:cNvCxnSpPr>
            <p:nvPr/>
          </p:nvCxnSpPr>
          <p:spPr>
            <a:xfrm>
              <a:off x="7596336" y="2281614"/>
              <a:ext cx="0" cy="2246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>
              <a:extLst>
                <a:ext uri="{FF2B5EF4-FFF2-40B4-BE49-F238E27FC236}">
                  <a16:creationId xmlns:a16="http://schemas.microsoft.com/office/drawing/2014/main" id="{5AE065A3-96B0-415E-B994-0BAD77DBD1DD}"/>
                </a:ext>
              </a:extLst>
            </p:cNvPr>
            <p:cNvCxnSpPr>
              <a:cxnSpLocks/>
            </p:cNvCxnSpPr>
            <p:nvPr/>
          </p:nvCxnSpPr>
          <p:spPr>
            <a:xfrm>
              <a:off x="7764526" y="2354510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>
              <a:extLst>
                <a:ext uri="{FF2B5EF4-FFF2-40B4-BE49-F238E27FC236}">
                  <a16:creationId xmlns:a16="http://schemas.microsoft.com/office/drawing/2014/main" id="{049A84C2-2ACE-4845-8AD9-E002958A9C70}"/>
                </a:ext>
              </a:extLst>
            </p:cNvPr>
            <p:cNvCxnSpPr>
              <a:cxnSpLocks/>
            </p:cNvCxnSpPr>
            <p:nvPr/>
          </p:nvCxnSpPr>
          <p:spPr>
            <a:xfrm>
              <a:off x="7686168" y="2728663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文本框 271">
              <a:extLst>
                <a:ext uri="{FF2B5EF4-FFF2-40B4-BE49-F238E27FC236}">
                  <a16:creationId xmlns:a16="http://schemas.microsoft.com/office/drawing/2014/main" id="{723196D9-E9C6-4FCA-B622-A6009A54D875}"/>
                </a:ext>
              </a:extLst>
            </p:cNvPr>
            <p:cNvSpPr txBox="1"/>
            <p:nvPr/>
          </p:nvSpPr>
          <p:spPr>
            <a:xfrm>
              <a:off x="7668344" y="2714550"/>
              <a:ext cx="4219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/>
                <a:t>A</a:t>
              </a:r>
              <a:r>
                <a:rPr lang="en-US" altLang="zh-CN" sz="900" baseline="-25000" dirty="0"/>
                <a:t>2</a:t>
              </a:r>
              <a:r>
                <a:rPr lang="en-US" altLang="zh-CN" sz="900" dirty="0"/>
                <a:t>B</a:t>
              </a:r>
              <a:r>
                <a:rPr lang="en-US" altLang="zh-CN" sz="900" baseline="-25000" dirty="0"/>
                <a:t>1</a:t>
              </a:r>
              <a:endParaRPr lang="zh-CN" altLang="en-US" sz="900" baseline="-25000" dirty="0"/>
            </a:p>
          </p:txBody>
        </p:sp>
        <p:sp>
          <p:nvSpPr>
            <p:cNvPr id="273" name="椭圆 272">
              <a:extLst>
                <a:ext uri="{FF2B5EF4-FFF2-40B4-BE49-F238E27FC236}">
                  <a16:creationId xmlns:a16="http://schemas.microsoft.com/office/drawing/2014/main" id="{38B3ED60-35F6-4F59-8AE5-1D63A48E9DEA}"/>
                </a:ext>
              </a:extLst>
            </p:cNvPr>
            <p:cNvSpPr/>
            <p:nvPr/>
          </p:nvSpPr>
          <p:spPr>
            <a:xfrm>
              <a:off x="7740352" y="23316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4" name="组合 273">
            <a:extLst>
              <a:ext uri="{FF2B5EF4-FFF2-40B4-BE49-F238E27FC236}">
                <a16:creationId xmlns:a16="http://schemas.microsoft.com/office/drawing/2014/main" id="{B4156125-1BF4-4D8D-B2AE-83293CB530CD}"/>
              </a:ext>
            </a:extLst>
          </p:cNvPr>
          <p:cNvGrpSpPr/>
          <p:nvPr/>
        </p:nvGrpSpPr>
        <p:grpSpPr>
          <a:xfrm>
            <a:off x="4716016" y="3235749"/>
            <a:ext cx="565924" cy="591760"/>
            <a:chOff x="7524330" y="2353622"/>
            <a:chExt cx="565924" cy="591760"/>
          </a:xfrm>
        </p:grpSpPr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E7027F1A-0FC2-467A-B2D1-268236F035F8}"/>
                </a:ext>
              </a:extLst>
            </p:cNvPr>
            <p:cNvSpPr/>
            <p:nvPr/>
          </p:nvSpPr>
          <p:spPr>
            <a:xfrm>
              <a:off x="7524330" y="2499063"/>
              <a:ext cx="323676" cy="2340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6" name="直接连接符 275">
              <a:extLst>
                <a:ext uri="{FF2B5EF4-FFF2-40B4-BE49-F238E27FC236}">
                  <a16:creationId xmlns:a16="http://schemas.microsoft.com/office/drawing/2014/main" id="{7BBD89FA-9365-4A37-A3B3-B92C7D714C97}"/>
                </a:ext>
              </a:extLst>
            </p:cNvPr>
            <p:cNvCxnSpPr>
              <a:cxnSpLocks/>
            </p:cNvCxnSpPr>
            <p:nvPr/>
          </p:nvCxnSpPr>
          <p:spPr>
            <a:xfrm>
              <a:off x="7596336" y="2353622"/>
              <a:ext cx="0" cy="1526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连接符 276">
              <a:extLst>
                <a:ext uri="{FF2B5EF4-FFF2-40B4-BE49-F238E27FC236}">
                  <a16:creationId xmlns:a16="http://schemas.microsoft.com/office/drawing/2014/main" id="{1E76EB21-4703-4ACA-A639-135BBE5C0CEC}"/>
                </a:ext>
              </a:extLst>
            </p:cNvPr>
            <p:cNvCxnSpPr>
              <a:cxnSpLocks/>
            </p:cNvCxnSpPr>
            <p:nvPr/>
          </p:nvCxnSpPr>
          <p:spPr>
            <a:xfrm>
              <a:off x="7764526" y="2354510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连接符 277">
              <a:extLst>
                <a:ext uri="{FF2B5EF4-FFF2-40B4-BE49-F238E27FC236}">
                  <a16:creationId xmlns:a16="http://schemas.microsoft.com/office/drawing/2014/main" id="{CA83F790-B323-4112-8015-E24662DB1588}"/>
                </a:ext>
              </a:extLst>
            </p:cNvPr>
            <p:cNvCxnSpPr>
              <a:cxnSpLocks/>
            </p:cNvCxnSpPr>
            <p:nvPr/>
          </p:nvCxnSpPr>
          <p:spPr>
            <a:xfrm>
              <a:off x="7686168" y="2728663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文本框 278">
              <a:extLst>
                <a:ext uri="{FF2B5EF4-FFF2-40B4-BE49-F238E27FC236}">
                  <a16:creationId xmlns:a16="http://schemas.microsoft.com/office/drawing/2014/main" id="{D8867F02-4A8D-4DFA-BAA9-AF995542391A}"/>
                </a:ext>
              </a:extLst>
            </p:cNvPr>
            <p:cNvSpPr txBox="1"/>
            <p:nvPr/>
          </p:nvSpPr>
          <p:spPr>
            <a:xfrm>
              <a:off x="7668344" y="2714550"/>
              <a:ext cx="4219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/>
                <a:t>A</a:t>
              </a:r>
              <a:r>
                <a:rPr lang="en-US" altLang="zh-CN" sz="900" baseline="-25000" dirty="0"/>
                <a:t>3</a:t>
              </a:r>
              <a:r>
                <a:rPr lang="en-US" altLang="zh-CN" sz="900" dirty="0"/>
                <a:t>B</a:t>
              </a:r>
              <a:r>
                <a:rPr lang="en-US" altLang="zh-CN" sz="900" baseline="-25000" dirty="0"/>
                <a:t>1</a:t>
              </a:r>
              <a:endParaRPr lang="zh-CN" altLang="en-US" sz="900" baseline="-25000" dirty="0"/>
            </a:p>
          </p:txBody>
        </p:sp>
      </p:grpSp>
      <p:grpSp>
        <p:nvGrpSpPr>
          <p:cNvPr id="281" name="组合 280">
            <a:extLst>
              <a:ext uri="{FF2B5EF4-FFF2-40B4-BE49-F238E27FC236}">
                <a16:creationId xmlns:a16="http://schemas.microsoft.com/office/drawing/2014/main" id="{F29A3385-DAA1-4864-A1C8-7F73E8FD1D07}"/>
              </a:ext>
            </a:extLst>
          </p:cNvPr>
          <p:cNvGrpSpPr/>
          <p:nvPr/>
        </p:nvGrpSpPr>
        <p:grpSpPr>
          <a:xfrm>
            <a:off x="5878284" y="4195652"/>
            <a:ext cx="565924" cy="814040"/>
            <a:chOff x="7524330" y="2131342"/>
            <a:chExt cx="565924" cy="814040"/>
          </a:xfrm>
        </p:grpSpPr>
        <p:sp>
          <p:nvSpPr>
            <p:cNvPr id="282" name="矩形 281">
              <a:extLst>
                <a:ext uri="{FF2B5EF4-FFF2-40B4-BE49-F238E27FC236}">
                  <a16:creationId xmlns:a16="http://schemas.microsoft.com/office/drawing/2014/main" id="{7C8B87D9-7200-4002-9C0B-8C2E6A2369F9}"/>
                </a:ext>
              </a:extLst>
            </p:cNvPr>
            <p:cNvSpPr/>
            <p:nvPr/>
          </p:nvSpPr>
          <p:spPr>
            <a:xfrm>
              <a:off x="7524330" y="2499063"/>
              <a:ext cx="323676" cy="2340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3" name="直接连接符 282">
              <a:extLst>
                <a:ext uri="{FF2B5EF4-FFF2-40B4-BE49-F238E27FC236}">
                  <a16:creationId xmlns:a16="http://schemas.microsoft.com/office/drawing/2014/main" id="{21DCFEBE-9F73-499C-AEF7-87089AF85725}"/>
                </a:ext>
              </a:extLst>
            </p:cNvPr>
            <p:cNvCxnSpPr>
              <a:cxnSpLocks/>
            </p:cNvCxnSpPr>
            <p:nvPr/>
          </p:nvCxnSpPr>
          <p:spPr>
            <a:xfrm>
              <a:off x="7596336" y="2131342"/>
              <a:ext cx="0" cy="3749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连接符 283">
              <a:extLst>
                <a:ext uri="{FF2B5EF4-FFF2-40B4-BE49-F238E27FC236}">
                  <a16:creationId xmlns:a16="http://schemas.microsoft.com/office/drawing/2014/main" id="{159FFF96-9A93-4D68-B1E5-3FB04040DE0B}"/>
                </a:ext>
              </a:extLst>
            </p:cNvPr>
            <p:cNvCxnSpPr>
              <a:cxnSpLocks/>
            </p:cNvCxnSpPr>
            <p:nvPr/>
          </p:nvCxnSpPr>
          <p:spPr>
            <a:xfrm>
              <a:off x="7764526" y="2354510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连接符 284">
              <a:extLst>
                <a:ext uri="{FF2B5EF4-FFF2-40B4-BE49-F238E27FC236}">
                  <a16:creationId xmlns:a16="http://schemas.microsoft.com/office/drawing/2014/main" id="{7E96E0E8-2292-4DAA-BE94-FBB3EFB64708}"/>
                </a:ext>
              </a:extLst>
            </p:cNvPr>
            <p:cNvCxnSpPr>
              <a:cxnSpLocks/>
            </p:cNvCxnSpPr>
            <p:nvPr/>
          </p:nvCxnSpPr>
          <p:spPr>
            <a:xfrm>
              <a:off x="7686168" y="2728663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文本框 285">
              <a:extLst>
                <a:ext uri="{FF2B5EF4-FFF2-40B4-BE49-F238E27FC236}">
                  <a16:creationId xmlns:a16="http://schemas.microsoft.com/office/drawing/2014/main" id="{55758410-9933-478D-9423-F04D129D242E}"/>
                </a:ext>
              </a:extLst>
            </p:cNvPr>
            <p:cNvSpPr txBox="1"/>
            <p:nvPr/>
          </p:nvSpPr>
          <p:spPr>
            <a:xfrm>
              <a:off x="7668344" y="2714550"/>
              <a:ext cx="4219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/>
                <a:t>A</a:t>
              </a:r>
              <a:r>
                <a:rPr lang="en-US" altLang="zh-CN" sz="900" baseline="-25000" dirty="0"/>
                <a:t>0</a:t>
              </a:r>
              <a:r>
                <a:rPr lang="en-US" altLang="zh-CN" sz="900" dirty="0"/>
                <a:t>B</a:t>
              </a:r>
              <a:r>
                <a:rPr lang="en-US" altLang="zh-CN" sz="900" baseline="-25000" dirty="0"/>
                <a:t>2</a:t>
              </a:r>
              <a:endParaRPr lang="zh-CN" altLang="en-US" sz="900" baseline="-25000" dirty="0"/>
            </a:p>
          </p:txBody>
        </p:sp>
        <p:sp>
          <p:nvSpPr>
            <p:cNvPr id="287" name="椭圆 286">
              <a:extLst>
                <a:ext uri="{FF2B5EF4-FFF2-40B4-BE49-F238E27FC236}">
                  <a16:creationId xmlns:a16="http://schemas.microsoft.com/office/drawing/2014/main" id="{5DA67E07-CB56-4FCA-AFFC-30C860E6A5B4}"/>
                </a:ext>
              </a:extLst>
            </p:cNvPr>
            <p:cNvSpPr/>
            <p:nvPr/>
          </p:nvSpPr>
          <p:spPr>
            <a:xfrm>
              <a:off x="7740352" y="23316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8" name="组合 287">
            <a:extLst>
              <a:ext uri="{FF2B5EF4-FFF2-40B4-BE49-F238E27FC236}">
                <a16:creationId xmlns:a16="http://schemas.microsoft.com/office/drawing/2014/main" id="{F5FBB775-5B87-4D1B-BDA5-D5AE9B454997}"/>
              </a:ext>
            </a:extLst>
          </p:cNvPr>
          <p:cNvGrpSpPr/>
          <p:nvPr/>
        </p:nvGrpSpPr>
        <p:grpSpPr>
          <a:xfrm>
            <a:off x="5239898" y="4269174"/>
            <a:ext cx="565924" cy="740518"/>
            <a:chOff x="7524330" y="2204864"/>
            <a:chExt cx="565924" cy="740518"/>
          </a:xfrm>
        </p:grpSpPr>
        <p:sp>
          <p:nvSpPr>
            <p:cNvPr id="289" name="矩形 288">
              <a:extLst>
                <a:ext uri="{FF2B5EF4-FFF2-40B4-BE49-F238E27FC236}">
                  <a16:creationId xmlns:a16="http://schemas.microsoft.com/office/drawing/2014/main" id="{E18CD982-9274-40DC-8F9A-EC0BDB7EA072}"/>
                </a:ext>
              </a:extLst>
            </p:cNvPr>
            <p:cNvSpPr/>
            <p:nvPr/>
          </p:nvSpPr>
          <p:spPr>
            <a:xfrm>
              <a:off x="7524330" y="2499063"/>
              <a:ext cx="323676" cy="2340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0" name="直接连接符 289">
              <a:extLst>
                <a:ext uri="{FF2B5EF4-FFF2-40B4-BE49-F238E27FC236}">
                  <a16:creationId xmlns:a16="http://schemas.microsoft.com/office/drawing/2014/main" id="{3DEC191D-2AC6-4A64-A4C8-2A54B8777BA2}"/>
                </a:ext>
              </a:extLst>
            </p:cNvPr>
            <p:cNvCxnSpPr>
              <a:cxnSpLocks/>
            </p:cNvCxnSpPr>
            <p:nvPr/>
          </p:nvCxnSpPr>
          <p:spPr>
            <a:xfrm>
              <a:off x="7596336" y="2204864"/>
              <a:ext cx="0" cy="3014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>
              <a:extLst>
                <a:ext uri="{FF2B5EF4-FFF2-40B4-BE49-F238E27FC236}">
                  <a16:creationId xmlns:a16="http://schemas.microsoft.com/office/drawing/2014/main" id="{C06E4BA2-A339-4C37-A62C-1F8C6AC3ED27}"/>
                </a:ext>
              </a:extLst>
            </p:cNvPr>
            <p:cNvCxnSpPr>
              <a:cxnSpLocks/>
            </p:cNvCxnSpPr>
            <p:nvPr/>
          </p:nvCxnSpPr>
          <p:spPr>
            <a:xfrm>
              <a:off x="7764526" y="2354510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>
              <a:extLst>
                <a:ext uri="{FF2B5EF4-FFF2-40B4-BE49-F238E27FC236}">
                  <a16:creationId xmlns:a16="http://schemas.microsoft.com/office/drawing/2014/main" id="{0DC4B6BE-20F1-4DFA-B98C-1013C48FC785}"/>
                </a:ext>
              </a:extLst>
            </p:cNvPr>
            <p:cNvCxnSpPr>
              <a:cxnSpLocks/>
            </p:cNvCxnSpPr>
            <p:nvPr/>
          </p:nvCxnSpPr>
          <p:spPr>
            <a:xfrm>
              <a:off x="7686168" y="2728663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文本框 292">
              <a:extLst>
                <a:ext uri="{FF2B5EF4-FFF2-40B4-BE49-F238E27FC236}">
                  <a16:creationId xmlns:a16="http://schemas.microsoft.com/office/drawing/2014/main" id="{0A4DD4B3-57A4-429A-B64D-10BF36C1FB1F}"/>
                </a:ext>
              </a:extLst>
            </p:cNvPr>
            <p:cNvSpPr txBox="1"/>
            <p:nvPr/>
          </p:nvSpPr>
          <p:spPr>
            <a:xfrm>
              <a:off x="7668344" y="2714550"/>
              <a:ext cx="4219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/>
                <a:t>A</a:t>
              </a:r>
              <a:r>
                <a:rPr lang="en-US" altLang="zh-CN" sz="900" baseline="-25000" dirty="0"/>
                <a:t>1</a:t>
              </a:r>
              <a:r>
                <a:rPr lang="en-US" altLang="zh-CN" sz="900" dirty="0"/>
                <a:t>B</a:t>
              </a:r>
              <a:r>
                <a:rPr lang="en-US" altLang="zh-CN" sz="900" baseline="-25000" dirty="0"/>
                <a:t>2</a:t>
              </a:r>
              <a:endParaRPr lang="zh-CN" altLang="en-US" sz="900" baseline="-25000" dirty="0"/>
            </a:p>
          </p:txBody>
        </p:sp>
        <p:sp>
          <p:nvSpPr>
            <p:cNvPr id="294" name="椭圆 293">
              <a:extLst>
                <a:ext uri="{FF2B5EF4-FFF2-40B4-BE49-F238E27FC236}">
                  <a16:creationId xmlns:a16="http://schemas.microsoft.com/office/drawing/2014/main" id="{E3B31F52-5801-4497-8D01-F083E6EC599F}"/>
                </a:ext>
              </a:extLst>
            </p:cNvPr>
            <p:cNvSpPr/>
            <p:nvPr/>
          </p:nvSpPr>
          <p:spPr>
            <a:xfrm>
              <a:off x="7740352" y="23316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5" name="组合 294">
            <a:extLst>
              <a:ext uri="{FF2B5EF4-FFF2-40B4-BE49-F238E27FC236}">
                <a16:creationId xmlns:a16="http://schemas.microsoft.com/office/drawing/2014/main" id="{AF709CA0-E65E-449D-A92B-4C6A147C350A}"/>
              </a:ext>
            </a:extLst>
          </p:cNvPr>
          <p:cNvGrpSpPr/>
          <p:nvPr/>
        </p:nvGrpSpPr>
        <p:grpSpPr>
          <a:xfrm>
            <a:off x="4601511" y="4341182"/>
            <a:ext cx="565924" cy="663768"/>
            <a:chOff x="7524330" y="2281614"/>
            <a:chExt cx="565924" cy="663768"/>
          </a:xfrm>
        </p:grpSpPr>
        <p:sp>
          <p:nvSpPr>
            <p:cNvPr id="296" name="矩形 295">
              <a:extLst>
                <a:ext uri="{FF2B5EF4-FFF2-40B4-BE49-F238E27FC236}">
                  <a16:creationId xmlns:a16="http://schemas.microsoft.com/office/drawing/2014/main" id="{B4E3204B-EEEE-4EB9-BA09-AE68AD154009}"/>
                </a:ext>
              </a:extLst>
            </p:cNvPr>
            <p:cNvSpPr/>
            <p:nvPr/>
          </p:nvSpPr>
          <p:spPr>
            <a:xfrm>
              <a:off x="7524330" y="2499063"/>
              <a:ext cx="323676" cy="2340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7" name="直接连接符 296">
              <a:extLst>
                <a:ext uri="{FF2B5EF4-FFF2-40B4-BE49-F238E27FC236}">
                  <a16:creationId xmlns:a16="http://schemas.microsoft.com/office/drawing/2014/main" id="{419A1803-A98A-460E-A61F-C13816E37C64}"/>
                </a:ext>
              </a:extLst>
            </p:cNvPr>
            <p:cNvCxnSpPr>
              <a:cxnSpLocks/>
            </p:cNvCxnSpPr>
            <p:nvPr/>
          </p:nvCxnSpPr>
          <p:spPr>
            <a:xfrm>
              <a:off x="7596336" y="2281614"/>
              <a:ext cx="0" cy="2246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>
              <a:extLst>
                <a:ext uri="{FF2B5EF4-FFF2-40B4-BE49-F238E27FC236}">
                  <a16:creationId xmlns:a16="http://schemas.microsoft.com/office/drawing/2014/main" id="{51BB62ED-0BC5-4B0D-95CB-10BAF3FA309A}"/>
                </a:ext>
              </a:extLst>
            </p:cNvPr>
            <p:cNvCxnSpPr>
              <a:cxnSpLocks/>
            </p:cNvCxnSpPr>
            <p:nvPr/>
          </p:nvCxnSpPr>
          <p:spPr>
            <a:xfrm>
              <a:off x="7764526" y="2354510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>
              <a:extLst>
                <a:ext uri="{FF2B5EF4-FFF2-40B4-BE49-F238E27FC236}">
                  <a16:creationId xmlns:a16="http://schemas.microsoft.com/office/drawing/2014/main" id="{A8D56C80-391A-4D49-99D7-6AE3D622F606}"/>
                </a:ext>
              </a:extLst>
            </p:cNvPr>
            <p:cNvCxnSpPr>
              <a:cxnSpLocks/>
            </p:cNvCxnSpPr>
            <p:nvPr/>
          </p:nvCxnSpPr>
          <p:spPr>
            <a:xfrm>
              <a:off x="7686168" y="2728663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文本框 299">
              <a:extLst>
                <a:ext uri="{FF2B5EF4-FFF2-40B4-BE49-F238E27FC236}">
                  <a16:creationId xmlns:a16="http://schemas.microsoft.com/office/drawing/2014/main" id="{91F82B6F-A099-492B-8443-8624CE804BDE}"/>
                </a:ext>
              </a:extLst>
            </p:cNvPr>
            <p:cNvSpPr txBox="1"/>
            <p:nvPr/>
          </p:nvSpPr>
          <p:spPr>
            <a:xfrm>
              <a:off x="7668344" y="2714550"/>
              <a:ext cx="4219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/>
                <a:t>A</a:t>
              </a:r>
              <a:r>
                <a:rPr lang="en-US" altLang="zh-CN" sz="900" baseline="-25000" dirty="0"/>
                <a:t>2</a:t>
              </a:r>
              <a:r>
                <a:rPr lang="en-US" altLang="zh-CN" sz="900" dirty="0"/>
                <a:t>B</a:t>
              </a:r>
              <a:r>
                <a:rPr lang="en-US" altLang="zh-CN" sz="900" baseline="-25000" dirty="0"/>
                <a:t>2</a:t>
              </a:r>
              <a:endParaRPr lang="zh-CN" altLang="en-US" sz="900" baseline="-25000" dirty="0"/>
            </a:p>
          </p:txBody>
        </p:sp>
        <p:sp>
          <p:nvSpPr>
            <p:cNvPr id="301" name="椭圆 300">
              <a:extLst>
                <a:ext uri="{FF2B5EF4-FFF2-40B4-BE49-F238E27FC236}">
                  <a16:creationId xmlns:a16="http://schemas.microsoft.com/office/drawing/2014/main" id="{11B7D777-2BB6-475C-9A89-35199302997F}"/>
                </a:ext>
              </a:extLst>
            </p:cNvPr>
            <p:cNvSpPr/>
            <p:nvPr/>
          </p:nvSpPr>
          <p:spPr>
            <a:xfrm>
              <a:off x="7740352" y="23316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2" name="组合 301">
            <a:extLst>
              <a:ext uri="{FF2B5EF4-FFF2-40B4-BE49-F238E27FC236}">
                <a16:creationId xmlns:a16="http://schemas.microsoft.com/office/drawing/2014/main" id="{63456502-B12E-4C9C-86AE-38FCAC1169EA}"/>
              </a:ext>
            </a:extLst>
          </p:cNvPr>
          <p:cNvGrpSpPr/>
          <p:nvPr/>
        </p:nvGrpSpPr>
        <p:grpSpPr>
          <a:xfrm>
            <a:off x="3963124" y="4413190"/>
            <a:ext cx="565924" cy="591760"/>
            <a:chOff x="7524330" y="2353622"/>
            <a:chExt cx="565924" cy="591760"/>
          </a:xfrm>
        </p:grpSpPr>
        <p:sp>
          <p:nvSpPr>
            <p:cNvPr id="303" name="矩形 302">
              <a:extLst>
                <a:ext uri="{FF2B5EF4-FFF2-40B4-BE49-F238E27FC236}">
                  <a16:creationId xmlns:a16="http://schemas.microsoft.com/office/drawing/2014/main" id="{F8B721A9-AE29-4A8F-9D8F-EDF53BE63167}"/>
                </a:ext>
              </a:extLst>
            </p:cNvPr>
            <p:cNvSpPr/>
            <p:nvPr/>
          </p:nvSpPr>
          <p:spPr>
            <a:xfrm>
              <a:off x="7524330" y="2499063"/>
              <a:ext cx="323676" cy="2340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4" name="直接连接符 303">
              <a:extLst>
                <a:ext uri="{FF2B5EF4-FFF2-40B4-BE49-F238E27FC236}">
                  <a16:creationId xmlns:a16="http://schemas.microsoft.com/office/drawing/2014/main" id="{A9EB1A84-B819-468F-88B9-E4F50B2EE5B5}"/>
                </a:ext>
              </a:extLst>
            </p:cNvPr>
            <p:cNvCxnSpPr>
              <a:cxnSpLocks/>
            </p:cNvCxnSpPr>
            <p:nvPr/>
          </p:nvCxnSpPr>
          <p:spPr>
            <a:xfrm>
              <a:off x="7596336" y="2353622"/>
              <a:ext cx="0" cy="1526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>
              <a:extLst>
                <a:ext uri="{FF2B5EF4-FFF2-40B4-BE49-F238E27FC236}">
                  <a16:creationId xmlns:a16="http://schemas.microsoft.com/office/drawing/2014/main" id="{78D52C9E-B48B-4DE3-89A5-67992C63F881}"/>
                </a:ext>
              </a:extLst>
            </p:cNvPr>
            <p:cNvCxnSpPr>
              <a:cxnSpLocks/>
            </p:cNvCxnSpPr>
            <p:nvPr/>
          </p:nvCxnSpPr>
          <p:spPr>
            <a:xfrm>
              <a:off x="7764526" y="2354510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>
              <a:extLst>
                <a:ext uri="{FF2B5EF4-FFF2-40B4-BE49-F238E27FC236}">
                  <a16:creationId xmlns:a16="http://schemas.microsoft.com/office/drawing/2014/main" id="{8329ABAD-2EE8-403D-84A4-F7BE1C71FAA0}"/>
                </a:ext>
              </a:extLst>
            </p:cNvPr>
            <p:cNvCxnSpPr>
              <a:cxnSpLocks/>
            </p:cNvCxnSpPr>
            <p:nvPr/>
          </p:nvCxnSpPr>
          <p:spPr>
            <a:xfrm>
              <a:off x="7686168" y="2728663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文本框 306">
              <a:extLst>
                <a:ext uri="{FF2B5EF4-FFF2-40B4-BE49-F238E27FC236}">
                  <a16:creationId xmlns:a16="http://schemas.microsoft.com/office/drawing/2014/main" id="{80C78970-C735-40F5-87F5-57C00B57C77B}"/>
                </a:ext>
              </a:extLst>
            </p:cNvPr>
            <p:cNvSpPr txBox="1"/>
            <p:nvPr/>
          </p:nvSpPr>
          <p:spPr>
            <a:xfrm>
              <a:off x="7668344" y="2714550"/>
              <a:ext cx="4219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/>
                <a:t>A</a:t>
              </a:r>
              <a:r>
                <a:rPr lang="en-US" altLang="zh-CN" sz="900" baseline="-25000" dirty="0"/>
                <a:t>3</a:t>
              </a:r>
              <a:r>
                <a:rPr lang="en-US" altLang="zh-CN" sz="900" dirty="0"/>
                <a:t>B</a:t>
              </a:r>
              <a:r>
                <a:rPr lang="en-US" altLang="zh-CN" sz="900" baseline="-25000" dirty="0"/>
                <a:t>2</a:t>
              </a:r>
              <a:endParaRPr lang="zh-CN" altLang="en-US" sz="900" baseline="-25000" dirty="0"/>
            </a:p>
          </p:txBody>
        </p:sp>
      </p:grpSp>
      <p:grpSp>
        <p:nvGrpSpPr>
          <p:cNvPr id="309" name="组合 308">
            <a:extLst>
              <a:ext uri="{FF2B5EF4-FFF2-40B4-BE49-F238E27FC236}">
                <a16:creationId xmlns:a16="http://schemas.microsoft.com/office/drawing/2014/main" id="{DF238693-3DBA-4215-9886-9E45F04A8960}"/>
              </a:ext>
            </a:extLst>
          </p:cNvPr>
          <p:cNvGrpSpPr/>
          <p:nvPr/>
        </p:nvGrpSpPr>
        <p:grpSpPr>
          <a:xfrm>
            <a:off x="5158204" y="5414396"/>
            <a:ext cx="565924" cy="817979"/>
            <a:chOff x="7524330" y="2127403"/>
            <a:chExt cx="565924" cy="817979"/>
          </a:xfrm>
        </p:grpSpPr>
        <p:sp>
          <p:nvSpPr>
            <p:cNvPr id="310" name="矩形 309">
              <a:extLst>
                <a:ext uri="{FF2B5EF4-FFF2-40B4-BE49-F238E27FC236}">
                  <a16:creationId xmlns:a16="http://schemas.microsoft.com/office/drawing/2014/main" id="{6CDFFDFC-DF68-4905-993C-413C284F4DBD}"/>
                </a:ext>
              </a:extLst>
            </p:cNvPr>
            <p:cNvSpPr/>
            <p:nvPr/>
          </p:nvSpPr>
          <p:spPr>
            <a:xfrm>
              <a:off x="7524330" y="2499063"/>
              <a:ext cx="323676" cy="2340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1" name="直接连接符 310">
              <a:extLst>
                <a:ext uri="{FF2B5EF4-FFF2-40B4-BE49-F238E27FC236}">
                  <a16:creationId xmlns:a16="http://schemas.microsoft.com/office/drawing/2014/main" id="{31B41B18-2AA0-4B00-A2A2-2D1750E3DC80}"/>
                </a:ext>
              </a:extLst>
            </p:cNvPr>
            <p:cNvCxnSpPr>
              <a:cxnSpLocks/>
            </p:cNvCxnSpPr>
            <p:nvPr/>
          </p:nvCxnSpPr>
          <p:spPr>
            <a:xfrm>
              <a:off x="7596336" y="2127403"/>
              <a:ext cx="0" cy="3789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>
              <a:extLst>
                <a:ext uri="{FF2B5EF4-FFF2-40B4-BE49-F238E27FC236}">
                  <a16:creationId xmlns:a16="http://schemas.microsoft.com/office/drawing/2014/main" id="{A52F71BB-34E8-4CE3-A1B2-D8BF3ED506CD}"/>
                </a:ext>
              </a:extLst>
            </p:cNvPr>
            <p:cNvCxnSpPr>
              <a:cxnSpLocks/>
            </p:cNvCxnSpPr>
            <p:nvPr/>
          </p:nvCxnSpPr>
          <p:spPr>
            <a:xfrm>
              <a:off x="7764526" y="2354510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>
              <a:extLst>
                <a:ext uri="{FF2B5EF4-FFF2-40B4-BE49-F238E27FC236}">
                  <a16:creationId xmlns:a16="http://schemas.microsoft.com/office/drawing/2014/main" id="{B0E8C965-F717-4D8A-B3D4-5A354627D843}"/>
                </a:ext>
              </a:extLst>
            </p:cNvPr>
            <p:cNvCxnSpPr>
              <a:cxnSpLocks/>
            </p:cNvCxnSpPr>
            <p:nvPr/>
          </p:nvCxnSpPr>
          <p:spPr>
            <a:xfrm>
              <a:off x="7686168" y="2728663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文本框 313">
              <a:extLst>
                <a:ext uri="{FF2B5EF4-FFF2-40B4-BE49-F238E27FC236}">
                  <a16:creationId xmlns:a16="http://schemas.microsoft.com/office/drawing/2014/main" id="{11A14482-834F-49C4-B190-AA4F318F162F}"/>
                </a:ext>
              </a:extLst>
            </p:cNvPr>
            <p:cNvSpPr txBox="1"/>
            <p:nvPr/>
          </p:nvSpPr>
          <p:spPr>
            <a:xfrm>
              <a:off x="7668344" y="2714550"/>
              <a:ext cx="4219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/>
                <a:t>A</a:t>
              </a:r>
              <a:r>
                <a:rPr lang="en-US" altLang="zh-CN" sz="900" baseline="-25000" dirty="0"/>
                <a:t>0</a:t>
              </a:r>
              <a:r>
                <a:rPr lang="en-US" altLang="zh-CN" sz="900" dirty="0"/>
                <a:t>B</a:t>
              </a:r>
              <a:r>
                <a:rPr lang="en-US" altLang="zh-CN" sz="900" baseline="-25000" dirty="0"/>
                <a:t>3</a:t>
              </a:r>
              <a:endParaRPr lang="zh-CN" altLang="en-US" sz="900" baseline="-25000" dirty="0"/>
            </a:p>
          </p:txBody>
        </p:sp>
        <p:sp>
          <p:nvSpPr>
            <p:cNvPr id="315" name="椭圆 314">
              <a:extLst>
                <a:ext uri="{FF2B5EF4-FFF2-40B4-BE49-F238E27FC236}">
                  <a16:creationId xmlns:a16="http://schemas.microsoft.com/office/drawing/2014/main" id="{9C9AA2F7-4ACB-4349-8A10-DB2B9F950FF1}"/>
                </a:ext>
              </a:extLst>
            </p:cNvPr>
            <p:cNvSpPr/>
            <p:nvPr/>
          </p:nvSpPr>
          <p:spPr>
            <a:xfrm>
              <a:off x="7740352" y="23316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6" name="组合 315">
            <a:extLst>
              <a:ext uri="{FF2B5EF4-FFF2-40B4-BE49-F238E27FC236}">
                <a16:creationId xmlns:a16="http://schemas.microsoft.com/office/drawing/2014/main" id="{27E13BB8-581A-4B94-9782-023241824AC6}"/>
              </a:ext>
            </a:extLst>
          </p:cNvPr>
          <p:cNvGrpSpPr/>
          <p:nvPr/>
        </p:nvGrpSpPr>
        <p:grpSpPr>
          <a:xfrm>
            <a:off x="4519818" y="5491857"/>
            <a:ext cx="565924" cy="740518"/>
            <a:chOff x="7524330" y="2204864"/>
            <a:chExt cx="565924" cy="740518"/>
          </a:xfrm>
        </p:grpSpPr>
        <p:sp>
          <p:nvSpPr>
            <p:cNvPr id="317" name="矩形 316">
              <a:extLst>
                <a:ext uri="{FF2B5EF4-FFF2-40B4-BE49-F238E27FC236}">
                  <a16:creationId xmlns:a16="http://schemas.microsoft.com/office/drawing/2014/main" id="{B9B15E83-E6FA-49C7-AA9A-88AAC977E949}"/>
                </a:ext>
              </a:extLst>
            </p:cNvPr>
            <p:cNvSpPr/>
            <p:nvPr/>
          </p:nvSpPr>
          <p:spPr>
            <a:xfrm>
              <a:off x="7524330" y="2499063"/>
              <a:ext cx="323676" cy="2340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8" name="直接连接符 317">
              <a:extLst>
                <a:ext uri="{FF2B5EF4-FFF2-40B4-BE49-F238E27FC236}">
                  <a16:creationId xmlns:a16="http://schemas.microsoft.com/office/drawing/2014/main" id="{FD4EDFCE-7395-487A-A036-DA8ED7D0C039}"/>
                </a:ext>
              </a:extLst>
            </p:cNvPr>
            <p:cNvCxnSpPr>
              <a:cxnSpLocks/>
            </p:cNvCxnSpPr>
            <p:nvPr/>
          </p:nvCxnSpPr>
          <p:spPr>
            <a:xfrm>
              <a:off x="7596336" y="2204864"/>
              <a:ext cx="0" cy="3014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>
              <a:extLst>
                <a:ext uri="{FF2B5EF4-FFF2-40B4-BE49-F238E27FC236}">
                  <a16:creationId xmlns:a16="http://schemas.microsoft.com/office/drawing/2014/main" id="{1D3BBEBE-53C7-4608-B75D-BD3AAB9273A5}"/>
                </a:ext>
              </a:extLst>
            </p:cNvPr>
            <p:cNvCxnSpPr>
              <a:cxnSpLocks/>
            </p:cNvCxnSpPr>
            <p:nvPr/>
          </p:nvCxnSpPr>
          <p:spPr>
            <a:xfrm>
              <a:off x="7764526" y="2354510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>
              <a:extLst>
                <a:ext uri="{FF2B5EF4-FFF2-40B4-BE49-F238E27FC236}">
                  <a16:creationId xmlns:a16="http://schemas.microsoft.com/office/drawing/2014/main" id="{94D9915B-7F5F-4F11-AF99-457251938812}"/>
                </a:ext>
              </a:extLst>
            </p:cNvPr>
            <p:cNvCxnSpPr>
              <a:cxnSpLocks/>
            </p:cNvCxnSpPr>
            <p:nvPr/>
          </p:nvCxnSpPr>
          <p:spPr>
            <a:xfrm>
              <a:off x="7686168" y="2728663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文本框 320">
              <a:extLst>
                <a:ext uri="{FF2B5EF4-FFF2-40B4-BE49-F238E27FC236}">
                  <a16:creationId xmlns:a16="http://schemas.microsoft.com/office/drawing/2014/main" id="{4AB9847F-D1C5-46A2-B938-16F5A79EFB34}"/>
                </a:ext>
              </a:extLst>
            </p:cNvPr>
            <p:cNvSpPr txBox="1"/>
            <p:nvPr/>
          </p:nvSpPr>
          <p:spPr>
            <a:xfrm>
              <a:off x="7668344" y="2714550"/>
              <a:ext cx="4219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/>
                <a:t>A</a:t>
              </a:r>
              <a:r>
                <a:rPr lang="en-US" altLang="zh-CN" sz="900" baseline="-25000" dirty="0"/>
                <a:t>1</a:t>
              </a:r>
              <a:r>
                <a:rPr lang="en-US" altLang="zh-CN" sz="900" dirty="0"/>
                <a:t>B</a:t>
              </a:r>
              <a:r>
                <a:rPr lang="en-US" altLang="zh-CN" sz="900" baseline="-25000" dirty="0"/>
                <a:t>3</a:t>
              </a:r>
              <a:endParaRPr lang="zh-CN" altLang="en-US" sz="900" baseline="-25000" dirty="0"/>
            </a:p>
          </p:txBody>
        </p:sp>
        <p:sp>
          <p:nvSpPr>
            <p:cNvPr id="322" name="椭圆 321">
              <a:extLst>
                <a:ext uri="{FF2B5EF4-FFF2-40B4-BE49-F238E27FC236}">
                  <a16:creationId xmlns:a16="http://schemas.microsoft.com/office/drawing/2014/main" id="{E59E7746-928A-472A-AAC4-FFECFC7C5BFE}"/>
                </a:ext>
              </a:extLst>
            </p:cNvPr>
            <p:cNvSpPr/>
            <p:nvPr/>
          </p:nvSpPr>
          <p:spPr>
            <a:xfrm>
              <a:off x="7740352" y="23316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3" name="组合 322">
            <a:extLst>
              <a:ext uri="{FF2B5EF4-FFF2-40B4-BE49-F238E27FC236}">
                <a16:creationId xmlns:a16="http://schemas.microsoft.com/office/drawing/2014/main" id="{1526F331-6CB8-46E2-9585-7E74178A33B7}"/>
              </a:ext>
            </a:extLst>
          </p:cNvPr>
          <p:cNvGrpSpPr/>
          <p:nvPr/>
        </p:nvGrpSpPr>
        <p:grpSpPr>
          <a:xfrm>
            <a:off x="3881431" y="5563865"/>
            <a:ext cx="565924" cy="663768"/>
            <a:chOff x="7524330" y="2281614"/>
            <a:chExt cx="565924" cy="663768"/>
          </a:xfrm>
        </p:grpSpPr>
        <p:sp>
          <p:nvSpPr>
            <p:cNvPr id="324" name="矩形 323">
              <a:extLst>
                <a:ext uri="{FF2B5EF4-FFF2-40B4-BE49-F238E27FC236}">
                  <a16:creationId xmlns:a16="http://schemas.microsoft.com/office/drawing/2014/main" id="{08C06B09-A04F-4A13-A81E-C48EB1D7C087}"/>
                </a:ext>
              </a:extLst>
            </p:cNvPr>
            <p:cNvSpPr/>
            <p:nvPr/>
          </p:nvSpPr>
          <p:spPr>
            <a:xfrm>
              <a:off x="7524330" y="2499063"/>
              <a:ext cx="323676" cy="2340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5" name="直接连接符 324">
              <a:extLst>
                <a:ext uri="{FF2B5EF4-FFF2-40B4-BE49-F238E27FC236}">
                  <a16:creationId xmlns:a16="http://schemas.microsoft.com/office/drawing/2014/main" id="{95291A4F-443C-4521-ABB7-C97C69ADEDE3}"/>
                </a:ext>
              </a:extLst>
            </p:cNvPr>
            <p:cNvCxnSpPr>
              <a:cxnSpLocks/>
            </p:cNvCxnSpPr>
            <p:nvPr/>
          </p:nvCxnSpPr>
          <p:spPr>
            <a:xfrm>
              <a:off x="7596336" y="2281614"/>
              <a:ext cx="0" cy="2246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>
              <a:extLst>
                <a:ext uri="{FF2B5EF4-FFF2-40B4-BE49-F238E27FC236}">
                  <a16:creationId xmlns:a16="http://schemas.microsoft.com/office/drawing/2014/main" id="{B8E5A872-7D95-48FC-A565-79A193FEACF1}"/>
                </a:ext>
              </a:extLst>
            </p:cNvPr>
            <p:cNvCxnSpPr>
              <a:cxnSpLocks/>
            </p:cNvCxnSpPr>
            <p:nvPr/>
          </p:nvCxnSpPr>
          <p:spPr>
            <a:xfrm>
              <a:off x="7764526" y="2354510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>
              <a:extLst>
                <a:ext uri="{FF2B5EF4-FFF2-40B4-BE49-F238E27FC236}">
                  <a16:creationId xmlns:a16="http://schemas.microsoft.com/office/drawing/2014/main" id="{51C6CE17-D884-456D-AF1A-91E8C871ADD0}"/>
                </a:ext>
              </a:extLst>
            </p:cNvPr>
            <p:cNvCxnSpPr>
              <a:cxnSpLocks/>
            </p:cNvCxnSpPr>
            <p:nvPr/>
          </p:nvCxnSpPr>
          <p:spPr>
            <a:xfrm>
              <a:off x="7686168" y="2728663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" name="文本框 327">
              <a:extLst>
                <a:ext uri="{FF2B5EF4-FFF2-40B4-BE49-F238E27FC236}">
                  <a16:creationId xmlns:a16="http://schemas.microsoft.com/office/drawing/2014/main" id="{23A0467E-D185-472A-940E-4F608E679F21}"/>
                </a:ext>
              </a:extLst>
            </p:cNvPr>
            <p:cNvSpPr txBox="1"/>
            <p:nvPr/>
          </p:nvSpPr>
          <p:spPr>
            <a:xfrm>
              <a:off x="7668344" y="2714550"/>
              <a:ext cx="4219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/>
                <a:t>A</a:t>
              </a:r>
              <a:r>
                <a:rPr lang="en-US" altLang="zh-CN" sz="900" baseline="-25000" dirty="0"/>
                <a:t>2</a:t>
              </a:r>
              <a:r>
                <a:rPr lang="en-US" altLang="zh-CN" sz="900" dirty="0"/>
                <a:t>B</a:t>
              </a:r>
              <a:r>
                <a:rPr lang="en-US" altLang="zh-CN" sz="900" baseline="-25000" dirty="0"/>
                <a:t>3</a:t>
              </a:r>
              <a:endParaRPr lang="zh-CN" altLang="en-US" sz="900" baseline="-25000" dirty="0"/>
            </a:p>
          </p:txBody>
        </p:sp>
        <p:sp>
          <p:nvSpPr>
            <p:cNvPr id="329" name="椭圆 328">
              <a:extLst>
                <a:ext uri="{FF2B5EF4-FFF2-40B4-BE49-F238E27FC236}">
                  <a16:creationId xmlns:a16="http://schemas.microsoft.com/office/drawing/2014/main" id="{118E8123-BDC0-4D3A-8B66-3D74843F5434}"/>
                </a:ext>
              </a:extLst>
            </p:cNvPr>
            <p:cNvSpPr/>
            <p:nvPr/>
          </p:nvSpPr>
          <p:spPr>
            <a:xfrm>
              <a:off x="7740352" y="23316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0" name="组合 329">
            <a:extLst>
              <a:ext uri="{FF2B5EF4-FFF2-40B4-BE49-F238E27FC236}">
                <a16:creationId xmlns:a16="http://schemas.microsoft.com/office/drawing/2014/main" id="{BFDDB720-D843-44ED-ACAD-5A8004A32C79}"/>
              </a:ext>
            </a:extLst>
          </p:cNvPr>
          <p:cNvGrpSpPr/>
          <p:nvPr/>
        </p:nvGrpSpPr>
        <p:grpSpPr>
          <a:xfrm>
            <a:off x="3243044" y="5635873"/>
            <a:ext cx="538674" cy="576372"/>
            <a:chOff x="7524330" y="2353622"/>
            <a:chExt cx="538674" cy="576372"/>
          </a:xfrm>
        </p:grpSpPr>
        <p:sp>
          <p:nvSpPr>
            <p:cNvPr id="331" name="矩形 330">
              <a:extLst>
                <a:ext uri="{FF2B5EF4-FFF2-40B4-BE49-F238E27FC236}">
                  <a16:creationId xmlns:a16="http://schemas.microsoft.com/office/drawing/2014/main" id="{B795EB01-F587-4DAF-A7F5-C070BC4CC990}"/>
                </a:ext>
              </a:extLst>
            </p:cNvPr>
            <p:cNvSpPr/>
            <p:nvPr/>
          </p:nvSpPr>
          <p:spPr>
            <a:xfrm>
              <a:off x="7524330" y="2499063"/>
              <a:ext cx="323676" cy="2340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2" name="直接连接符 331">
              <a:extLst>
                <a:ext uri="{FF2B5EF4-FFF2-40B4-BE49-F238E27FC236}">
                  <a16:creationId xmlns:a16="http://schemas.microsoft.com/office/drawing/2014/main" id="{47245945-3C48-4D07-B274-A6005D4FD06C}"/>
                </a:ext>
              </a:extLst>
            </p:cNvPr>
            <p:cNvCxnSpPr>
              <a:cxnSpLocks/>
            </p:cNvCxnSpPr>
            <p:nvPr/>
          </p:nvCxnSpPr>
          <p:spPr>
            <a:xfrm>
              <a:off x="7596336" y="2353622"/>
              <a:ext cx="0" cy="1526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>
              <a:extLst>
                <a:ext uri="{FF2B5EF4-FFF2-40B4-BE49-F238E27FC236}">
                  <a16:creationId xmlns:a16="http://schemas.microsoft.com/office/drawing/2014/main" id="{D9215EC8-9924-4480-8C7A-F753D65DE366}"/>
                </a:ext>
              </a:extLst>
            </p:cNvPr>
            <p:cNvCxnSpPr>
              <a:cxnSpLocks/>
            </p:cNvCxnSpPr>
            <p:nvPr/>
          </p:nvCxnSpPr>
          <p:spPr>
            <a:xfrm>
              <a:off x="7764526" y="2354510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>
              <a:extLst>
                <a:ext uri="{FF2B5EF4-FFF2-40B4-BE49-F238E27FC236}">
                  <a16:creationId xmlns:a16="http://schemas.microsoft.com/office/drawing/2014/main" id="{FC4B5768-D8C9-4CC3-B773-47F25713F675}"/>
                </a:ext>
              </a:extLst>
            </p:cNvPr>
            <p:cNvCxnSpPr>
              <a:cxnSpLocks/>
            </p:cNvCxnSpPr>
            <p:nvPr/>
          </p:nvCxnSpPr>
          <p:spPr>
            <a:xfrm>
              <a:off x="7686168" y="2728663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5" name="文本框 334">
              <a:extLst>
                <a:ext uri="{FF2B5EF4-FFF2-40B4-BE49-F238E27FC236}">
                  <a16:creationId xmlns:a16="http://schemas.microsoft.com/office/drawing/2014/main" id="{DE1248E0-6731-474D-9B75-03A0F12A1F50}"/>
                </a:ext>
              </a:extLst>
            </p:cNvPr>
            <p:cNvSpPr txBox="1"/>
            <p:nvPr/>
          </p:nvSpPr>
          <p:spPr>
            <a:xfrm>
              <a:off x="7668344" y="2714550"/>
              <a:ext cx="3946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A</a:t>
              </a:r>
              <a:r>
                <a:rPr lang="en-US" altLang="zh-CN" sz="800" baseline="-25000" dirty="0"/>
                <a:t>3</a:t>
              </a:r>
              <a:r>
                <a:rPr lang="en-US" altLang="zh-CN" sz="800" dirty="0"/>
                <a:t>B</a:t>
              </a:r>
              <a:r>
                <a:rPr lang="en-US" altLang="zh-CN" sz="800" baseline="-25000" dirty="0"/>
                <a:t>3</a:t>
              </a:r>
              <a:endParaRPr lang="zh-CN" altLang="en-US" sz="800" baseline="-25000" dirty="0"/>
            </a:p>
          </p:txBody>
        </p:sp>
      </p:grpSp>
      <p:cxnSp>
        <p:nvCxnSpPr>
          <p:cNvPr id="340" name="直接连接符 339">
            <a:extLst>
              <a:ext uri="{FF2B5EF4-FFF2-40B4-BE49-F238E27FC236}">
                <a16:creationId xmlns:a16="http://schemas.microsoft.com/office/drawing/2014/main" id="{E9A8ED0E-4F4C-4CA4-AE61-084B7BD2047A}"/>
              </a:ext>
            </a:extLst>
          </p:cNvPr>
          <p:cNvCxnSpPr>
            <a:cxnSpLocks/>
          </p:cNvCxnSpPr>
          <p:nvPr/>
        </p:nvCxnSpPr>
        <p:spPr>
          <a:xfrm>
            <a:off x="7047782" y="2868664"/>
            <a:ext cx="0" cy="8902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连接符 341">
            <a:extLst>
              <a:ext uri="{FF2B5EF4-FFF2-40B4-BE49-F238E27FC236}">
                <a16:creationId xmlns:a16="http://schemas.microsoft.com/office/drawing/2014/main" id="{D71F17CD-7CE8-4F8F-B5BF-C0798690A64E}"/>
              </a:ext>
            </a:extLst>
          </p:cNvPr>
          <p:cNvCxnSpPr>
            <a:cxnSpLocks/>
          </p:cNvCxnSpPr>
          <p:nvPr/>
        </p:nvCxnSpPr>
        <p:spPr>
          <a:xfrm>
            <a:off x="6408238" y="2872112"/>
            <a:ext cx="0" cy="8902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连接符 344">
            <a:extLst>
              <a:ext uri="{FF2B5EF4-FFF2-40B4-BE49-F238E27FC236}">
                <a16:creationId xmlns:a16="http://schemas.microsoft.com/office/drawing/2014/main" id="{13B46104-B4B5-4B54-825C-007FBB4B2809}"/>
              </a:ext>
            </a:extLst>
          </p:cNvPr>
          <p:cNvCxnSpPr>
            <a:cxnSpLocks/>
          </p:cNvCxnSpPr>
          <p:nvPr/>
        </p:nvCxnSpPr>
        <p:spPr>
          <a:xfrm>
            <a:off x="5768695" y="2868664"/>
            <a:ext cx="0" cy="8902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连接符 347">
            <a:extLst>
              <a:ext uri="{FF2B5EF4-FFF2-40B4-BE49-F238E27FC236}">
                <a16:creationId xmlns:a16="http://schemas.microsoft.com/office/drawing/2014/main" id="{477086C1-7D43-4E2A-AD3D-F46AF645609F}"/>
              </a:ext>
            </a:extLst>
          </p:cNvPr>
          <p:cNvCxnSpPr>
            <a:cxnSpLocks/>
          </p:cNvCxnSpPr>
          <p:nvPr/>
        </p:nvCxnSpPr>
        <p:spPr>
          <a:xfrm>
            <a:off x="5132641" y="2864159"/>
            <a:ext cx="0" cy="8902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B437C2C6-37A2-497C-BD9A-E2BDAF6F259B}"/>
              </a:ext>
            </a:extLst>
          </p:cNvPr>
          <p:cNvSpPr txBox="1"/>
          <p:nvPr/>
        </p:nvSpPr>
        <p:spPr>
          <a:xfrm>
            <a:off x="4992464" y="257277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0</a:t>
            </a:r>
            <a:endParaRPr lang="zh-CN" altLang="en-US" sz="1400" dirty="0"/>
          </a:p>
        </p:txBody>
      </p:sp>
      <p:cxnSp>
        <p:nvCxnSpPr>
          <p:cNvPr id="350" name="直接连接符 349">
            <a:extLst>
              <a:ext uri="{FF2B5EF4-FFF2-40B4-BE49-F238E27FC236}">
                <a16:creationId xmlns:a16="http://schemas.microsoft.com/office/drawing/2014/main" id="{D9E8AC1A-EA6E-435B-A36F-7FF9B064E743}"/>
              </a:ext>
            </a:extLst>
          </p:cNvPr>
          <p:cNvCxnSpPr>
            <a:cxnSpLocks/>
          </p:cNvCxnSpPr>
          <p:nvPr/>
        </p:nvCxnSpPr>
        <p:spPr>
          <a:xfrm>
            <a:off x="7686168" y="2863785"/>
            <a:ext cx="29200" cy="36615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894" name="组合 250893">
            <a:extLst>
              <a:ext uri="{FF2B5EF4-FFF2-40B4-BE49-F238E27FC236}">
                <a16:creationId xmlns:a16="http://schemas.microsoft.com/office/drawing/2014/main" id="{A3AB4274-4DEA-488E-94D6-29CD91BB9BE3}"/>
              </a:ext>
            </a:extLst>
          </p:cNvPr>
          <p:cNvGrpSpPr/>
          <p:nvPr/>
        </p:nvGrpSpPr>
        <p:grpSpPr>
          <a:xfrm>
            <a:off x="4355976" y="3683066"/>
            <a:ext cx="2841124" cy="469673"/>
            <a:chOff x="4355976" y="3683066"/>
            <a:chExt cx="2841124" cy="469673"/>
          </a:xfrm>
        </p:grpSpPr>
        <p:grpSp>
          <p:nvGrpSpPr>
            <p:cNvPr id="250892" name="组合 250891">
              <a:extLst>
                <a:ext uri="{FF2B5EF4-FFF2-40B4-BE49-F238E27FC236}">
                  <a16:creationId xmlns:a16="http://schemas.microsoft.com/office/drawing/2014/main" id="{1FF0C3FC-AC05-4C71-818C-2A90CC8D52B6}"/>
                </a:ext>
              </a:extLst>
            </p:cNvPr>
            <p:cNvGrpSpPr/>
            <p:nvPr/>
          </p:nvGrpSpPr>
          <p:grpSpPr>
            <a:xfrm>
              <a:off x="4355976" y="3760041"/>
              <a:ext cx="2744795" cy="392698"/>
              <a:chOff x="4355976" y="3760041"/>
              <a:chExt cx="2744795" cy="392698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994AC7AA-F2F1-4F9C-B3CA-8E5CE76330DE}"/>
                  </a:ext>
                </a:extLst>
              </p:cNvPr>
              <p:cNvSpPr/>
              <p:nvPr/>
            </p:nvSpPr>
            <p:spPr>
              <a:xfrm>
                <a:off x="6756281" y="3760041"/>
                <a:ext cx="344490" cy="2190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zh-CN" sz="800" dirty="0"/>
                  <a:t>ADD</a:t>
                </a:r>
                <a:endParaRPr lang="zh-CN" altLang="en-US" sz="2000" dirty="0"/>
              </a:p>
            </p:txBody>
          </p: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A628A366-379B-489B-9676-89B7C86542AE}"/>
                  </a:ext>
                </a:extLst>
              </p:cNvPr>
              <p:cNvCxnSpPr>
                <a:stCxn id="48" idx="2"/>
              </p:cNvCxnSpPr>
              <p:nvPr/>
            </p:nvCxnSpPr>
            <p:spPr>
              <a:xfrm>
                <a:off x="6928526" y="3979047"/>
                <a:ext cx="0" cy="1702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1" name="矩形 340">
                <a:extLst>
                  <a:ext uri="{FF2B5EF4-FFF2-40B4-BE49-F238E27FC236}">
                    <a16:creationId xmlns:a16="http://schemas.microsoft.com/office/drawing/2014/main" id="{2768CA13-8F36-4802-8998-279D0CDF0CDC}"/>
                  </a:ext>
                </a:extLst>
              </p:cNvPr>
              <p:cNvSpPr/>
              <p:nvPr/>
            </p:nvSpPr>
            <p:spPr>
              <a:xfrm>
                <a:off x="6116737" y="3760041"/>
                <a:ext cx="344490" cy="2190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zh-CN" sz="800" dirty="0"/>
                  <a:t>ADD</a:t>
                </a:r>
                <a:endParaRPr lang="zh-CN" altLang="en-US" sz="2000" dirty="0"/>
              </a:p>
            </p:txBody>
          </p:sp>
          <p:cxnSp>
            <p:nvCxnSpPr>
              <p:cNvPr id="343" name="直接连接符 342">
                <a:extLst>
                  <a:ext uri="{FF2B5EF4-FFF2-40B4-BE49-F238E27FC236}">
                    <a16:creationId xmlns:a16="http://schemas.microsoft.com/office/drawing/2014/main" id="{9C24D8F4-F7A7-434F-91C6-5CACD80B04B1}"/>
                  </a:ext>
                </a:extLst>
              </p:cNvPr>
              <p:cNvCxnSpPr>
                <a:stCxn id="341" idx="2"/>
              </p:cNvCxnSpPr>
              <p:nvPr/>
            </p:nvCxnSpPr>
            <p:spPr>
              <a:xfrm>
                <a:off x="6288982" y="3979047"/>
                <a:ext cx="0" cy="17369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直接连接符 345">
                <a:extLst>
                  <a:ext uri="{FF2B5EF4-FFF2-40B4-BE49-F238E27FC236}">
                    <a16:creationId xmlns:a16="http://schemas.microsoft.com/office/drawing/2014/main" id="{4A10DB61-8A0A-4808-9F75-DB59B09FFEBC}"/>
                  </a:ext>
                </a:extLst>
              </p:cNvPr>
              <p:cNvCxnSpPr>
                <a:stCxn id="344" idx="2"/>
              </p:cNvCxnSpPr>
              <p:nvPr/>
            </p:nvCxnSpPr>
            <p:spPr>
              <a:xfrm>
                <a:off x="5649439" y="3979047"/>
                <a:ext cx="0" cy="1702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7" name="矩形 346">
                <a:extLst>
                  <a:ext uri="{FF2B5EF4-FFF2-40B4-BE49-F238E27FC236}">
                    <a16:creationId xmlns:a16="http://schemas.microsoft.com/office/drawing/2014/main" id="{F9BEF0C6-C7AA-4630-A551-A92DD121ED21}"/>
                  </a:ext>
                </a:extLst>
              </p:cNvPr>
              <p:cNvSpPr/>
              <p:nvPr/>
            </p:nvSpPr>
            <p:spPr>
              <a:xfrm>
                <a:off x="4841140" y="3760041"/>
                <a:ext cx="344490" cy="2190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zh-CN" sz="800" dirty="0"/>
                  <a:t>ADD</a:t>
                </a:r>
                <a:endParaRPr lang="zh-CN" altLang="en-US" sz="2000" dirty="0"/>
              </a:p>
            </p:txBody>
          </p:sp>
          <p:cxnSp>
            <p:nvCxnSpPr>
              <p:cNvPr id="349" name="直接连接符 348">
                <a:extLst>
                  <a:ext uri="{FF2B5EF4-FFF2-40B4-BE49-F238E27FC236}">
                    <a16:creationId xmlns:a16="http://schemas.microsoft.com/office/drawing/2014/main" id="{5E8868B4-8403-4020-9EF0-C47A96985567}"/>
                  </a:ext>
                </a:extLst>
              </p:cNvPr>
              <p:cNvCxnSpPr>
                <a:stCxn id="347" idx="2"/>
              </p:cNvCxnSpPr>
              <p:nvPr/>
            </p:nvCxnSpPr>
            <p:spPr>
              <a:xfrm>
                <a:off x="5013385" y="3979047"/>
                <a:ext cx="0" cy="1657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直接连接符 350">
                <a:extLst>
                  <a:ext uri="{FF2B5EF4-FFF2-40B4-BE49-F238E27FC236}">
                    <a16:creationId xmlns:a16="http://schemas.microsoft.com/office/drawing/2014/main" id="{5D412B2D-6781-41D9-B5D3-FAC819C7B948}"/>
                  </a:ext>
                </a:extLst>
              </p:cNvPr>
              <p:cNvCxnSpPr>
                <a:cxnSpLocks/>
                <a:stCxn id="48" idx="1"/>
                <a:endCxn id="341" idx="3"/>
              </p:cNvCxnSpPr>
              <p:nvPr/>
            </p:nvCxnSpPr>
            <p:spPr>
              <a:xfrm flipH="1">
                <a:off x="6461227" y="3869544"/>
                <a:ext cx="2950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直接连接符 351">
                <a:extLst>
                  <a:ext uri="{FF2B5EF4-FFF2-40B4-BE49-F238E27FC236}">
                    <a16:creationId xmlns:a16="http://schemas.microsoft.com/office/drawing/2014/main" id="{8A01C943-05A3-477E-A1C8-9F39EAA9A8D2}"/>
                  </a:ext>
                </a:extLst>
              </p:cNvPr>
              <p:cNvCxnSpPr>
                <a:cxnSpLocks/>
                <a:stCxn id="341" idx="1"/>
                <a:endCxn id="344" idx="3"/>
              </p:cNvCxnSpPr>
              <p:nvPr/>
            </p:nvCxnSpPr>
            <p:spPr>
              <a:xfrm flipH="1">
                <a:off x="5821684" y="3869544"/>
                <a:ext cx="29505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直接连接符 352">
                <a:extLst>
                  <a:ext uri="{FF2B5EF4-FFF2-40B4-BE49-F238E27FC236}">
                    <a16:creationId xmlns:a16="http://schemas.microsoft.com/office/drawing/2014/main" id="{F7B86224-1824-4FD9-A4A3-B18245F2C986}"/>
                  </a:ext>
                </a:extLst>
              </p:cNvPr>
              <p:cNvCxnSpPr>
                <a:cxnSpLocks/>
                <a:stCxn id="344" idx="1"/>
                <a:endCxn id="347" idx="3"/>
              </p:cNvCxnSpPr>
              <p:nvPr/>
            </p:nvCxnSpPr>
            <p:spPr>
              <a:xfrm flipH="1">
                <a:off x="5185630" y="3869544"/>
                <a:ext cx="2915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直接连接符 353">
                <a:extLst>
                  <a:ext uri="{FF2B5EF4-FFF2-40B4-BE49-F238E27FC236}">
                    <a16:creationId xmlns:a16="http://schemas.microsoft.com/office/drawing/2014/main" id="{D947A80F-F63F-4754-8ED2-8DC76DF1437F}"/>
                  </a:ext>
                </a:extLst>
              </p:cNvPr>
              <p:cNvCxnSpPr>
                <a:cxnSpLocks/>
                <a:stCxn id="347" idx="1"/>
              </p:cNvCxnSpPr>
              <p:nvPr/>
            </p:nvCxnSpPr>
            <p:spPr>
              <a:xfrm flipH="1" flipV="1">
                <a:off x="4355976" y="3867468"/>
                <a:ext cx="485164" cy="20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81E846A8-BCDC-42D4-91F7-0BE0373643C1}"/>
                </a:ext>
              </a:extLst>
            </p:cNvPr>
            <p:cNvSpPr/>
            <p:nvPr/>
          </p:nvSpPr>
          <p:spPr>
            <a:xfrm>
              <a:off x="5477194" y="3760041"/>
              <a:ext cx="344490" cy="219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zh-CN" sz="800" dirty="0"/>
                <a:t>ADD</a:t>
              </a:r>
              <a:endParaRPr lang="zh-CN" altLang="en-US" sz="2000" dirty="0"/>
            </a:p>
          </p:txBody>
        </p:sp>
        <p:sp>
          <p:nvSpPr>
            <p:cNvPr id="250891" name="矩形 250890">
              <a:extLst>
                <a:ext uri="{FF2B5EF4-FFF2-40B4-BE49-F238E27FC236}">
                  <a16:creationId xmlns:a16="http://schemas.microsoft.com/office/drawing/2014/main" id="{8C8A07DE-ABC0-437B-8655-6B3F2ED61736}"/>
                </a:ext>
              </a:extLst>
            </p:cNvPr>
            <p:cNvSpPr/>
            <p:nvPr/>
          </p:nvSpPr>
          <p:spPr>
            <a:xfrm>
              <a:off x="4684823" y="3683066"/>
              <a:ext cx="2512277" cy="3599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0" name="组合 369">
            <a:extLst>
              <a:ext uri="{FF2B5EF4-FFF2-40B4-BE49-F238E27FC236}">
                <a16:creationId xmlns:a16="http://schemas.microsoft.com/office/drawing/2014/main" id="{A52F64E9-92BD-4ACE-B566-F174377F066B}"/>
              </a:ext>
            </a:extLst>
          </p:cNvPr>
          <p:cNvGrpSpPr/>
          <p:nvPr/>
        </p:nvGrpSpPr>
        <p:grpSpPr>
          <a:xfrm>
            <a:off x="3635896" y="4868255"/>
            <a:ext cx="2804400" cy="469673"/>
            <a:chOff x="4392700" y="3683066"/>
            <a:chExt cx="2804400" cy="469673"/>
          </a:xfrm>
        </p:grpSpPr>
        <p:grpSp>
          <p:nvGrpSpPr>
            <p:cNvPr id="371" name="组合 370">
              <a:extLst>
                <a:ext uri="{FF2B5EF4-FFF2-40B4-BE49-F238E27FC236}">
                  <a16:creationId xmlns:a16="http://schemas.microsoft.com/office/drawing/2014/main" id="{4AD2B21D-5FD9-4303-8303-A841C33D012F}"/>
                </a:ext>
              </a:extLst>
            </p:cNvPr>
            <p:cNvGrpSpPr/>
            <p:nvPr/>
          </p:nvGrpSpPr>
          <p:grpSpPr>
            <a:xfrm>
              <a:off x="4392700" y="3760041"/>
              <a:ext cx="2708071" cy="392698"/>
              <a:chOff x="4392700" y="3760041"/>
              <a:chExt cx="2708071" cy="392698"/>
            </a:xfrm>
          </p:grpSpPr>
          <p:sp>
            <p:nvSpPr>
              <p:cNvPr id="374" name="矩形 373">
                <a:extLst>
                  <a:ext uri="{FF2B5EF4-FFF2-40B4-BE49-F238E27FC236}">
                    <a16:creationId xmlns:a16="http://schemas.microsoft.com/office/drawing/2014/main" id="{EAAA0249-F82E-4251-AC49-3FA6E6C068F9}"/>
                  </a:ext>
                </a:extLst>
              </p:cNvPr>
              <p:cNvSpPr/>
              <p:nvPr/>
            </p:nvSpPr>
            <p:spPr>
              <a:xfrm>
                <a:off x="6756281" y="3760041"/>
                <a:ext cx="344490" cy="2190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zh-CN" sz="800" dirty="0"/>
                  <a:t>ADD</a:t>
                </a:r>
                <a:endParaRPr lang="zh-CN" altLang="en-US" sz="2000" dirty="0"/>
              </a:p>
            </p:txBody>
          </p:sp>
          <p:cxnSp>
            <p:nvCxnSpPr>
              <p:cNvPr id="375" name="直接连接符 374">
                <a:extLst>
                  <a:ext uri="{FF2B5EF4-FFF2-40B4-BE49-F238E27FC236}">
                    <a16:creationId xmlns:a16="http://schemas.microsoft.com/office/drawing/2014/main" id="{E818B02D-6FD8-49A5-B7B8-1FBDD4018942}"/>
                  </a:ext>
                </a:extLst>
              </p:cNvPr>
              <p:cNvCxnSpPr>
                <a:stCxn id="374" idx="2"/>
              </p:cNvCxnSpPr>
              <p:nvPr/>
            </p:nvCxnSpPr>
            <p:spPr>
              <a:xfrm>
                <a:off x="6928526" y="3979047"/>
                <a:ext cx="0" cy="1702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6" name="矩形 375">
                <a:extLst>
                  <a:ext uri="{FF2B5EF4-FFF2-40B4-BE49-F238E27FC236}">
                    <a16:creationId xmlns:a16="http://schemas.microsoft.com/office/drawing/2014/main" id="{C0B54CFF-8E3C-4672-BBF9-0E699D2280AC}"/>
                  </a:ext>
                </a:extLst>
              </p:cNvPr>
              <p:cNvSpPr/>
              <p:nvPr/>
            </p:nvSpPr>
            <p:spPr>
              <a:xfrm>
                <a:off x="6116737" y="3760041"/>
                <a:ext cx="344490" cy="2190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zh-CN" sz="800" dirty="0"/>
                  <a:t>ADD</a:t>
                </a:r>
                <a:endParaRPr lang="zh-CN" altLang="en-US" sz="2000" dirty="0"/>
              </a:p>
            </p:txBody>
          </p:sp>
          <p:cxnSp>
            <p:nvCxnSpPr>
              <p:cNvPr id="377" name="直接连接符 376">
                <a:extLst>
                  <a:ext uri="{FF2B5EF4-FFF2-40B4-BE49-F238E27FC236}">
                    <a16:creationId xmlns:a16="http://schemas.microsoft.com/office/drawing/2014/main" id="{2BA8C392-DE74-44B6-B24C-62185328A0E7}"/>
                  </a:ext>
                </a:extLst>
              </p:cNvPr>
              <p:cNvCxnSpPr>
                <a:stCxn id="376" idx="2"/>
              </p:cNvCxnSpPr>
              <p:nvPr/>
            </p:nvCxnSpPr>
            <p:spPr>
              <a:xfrm>
                <a:off x="6288982" y="3979047"/>
                <a:ext cx="0" cy="17369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直接连接符 377">
                <a:extLst>
                  <a:ext uri="{FF2B5EF4-FFF2-40B4-BE49-F238E27FC236}">
                    <a16:creationId xmlns:a16="http://schemas.microsoft.com/office/drawing/2014/main" id="{29966992-2400-4CC4-9628-53BCEC465CEC}"/>
                  </a:ext>
                </a:extLst>
              </p:cNvPr>
              <p:cNvCxnSpPr>
                <a:stCxn id="372" idx="2"/>
              </p:cNvCxnSpPr>
              <p:nvPr/>
            </p:nvCxnSpPr>
            <p:spPr>
              <a:xfrm>
                <a:off x="5649439" y="3979047"/>
                <a:ext cx="0" cy="1702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9" name="矩形 378">
                <a:extLst>
                  <a:ext uri="{FF2B5EF4-FFF2-40B4-BE49-F238E27FC236}">
                    <a16:creationId xmlns:a16="http://schemas.microsoft.com/office/drawing/2014/main" id="{5BBCBB62-2E6D-4A74-8BF2-F7C8DCB75D2C}"/>
                  </a:ext>
                </a:extLst>
              </p:cNvPr>
              <p:cNvSpPr/>
              <p:nvPr/>
            </p:nvSpPr>
            <p:spPr>
              <a:xfrm>
                <a:off x="4841140" y="3760041"/>
                <a:ext cx="344490" cy="2190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zh-CN" sz="800" dirty="0"/>
                  <a:t>ADD</a:t>
                </a:r>
                <a:endParaRPr lang="zh-CN" altLang="en-US" sz="2000" dirty="0"/>
              </a:p>
            </p:txBody>
          </p:sp>
          <p:cxnSp>
            <p:nvCxnSpPr>
              <p:cNvPr id="380" name="直接连接符 379">
                <a:extLst>
                  <a:ext uri="{FF2B5EF4-FFF2-40B4-BE49-F238E27FC236}">
                    <a16:creationId xmlns:a16="http://schemas.microsoft.com/office/drawing/2014/main" id="{8606DA5E-1CF7-4632-AC59-C4BFBF2967A7}"/>
                  </a:ext>
                </a:extLst>
              </p:cNvPr>
              <p:cNvCxnSpPr>
                <a:stCxn id="379" idx="2"/>
              </p:cNvCxnSpPr>
              <p:nvPr/>
            </p:nvCxnSpPr>
            <p:spPr>
              <a:xfrm>
                <a:off x="5013385" y="3979047"/>
                <a:ext cx="0" cy="1657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直接连接符 380">
                <a:extLst>
                  <a:ext uri="{FF2B5EF4-FFF2-40B4-BE49-F238E27FC236}">
                    <a16:creationId xmlns:a16="http://schemas.microsoft.com/office/drawing/2014/main" id="{11C4A6F8-0B74-49F4-B8F1-B5F0AEFBDD34}"/>
                  </a:ext>
                </a:extLst>
              </p:cNvPr>
              <p:cNvCxnSpPr>
                <a:cxnSpLocks/>
                <a:stCxn id="374" idx="1"/>
                <a:endCxn id="376" idx="3"/>
              </p:cNvCxnSpPr>
              <p:nvPr/>
            </p:nvCxnSpPr>
            <p:spPr>
              <a:xfrm flipH="1">
                <a:off x="6461227" y="3869544"/>
                <a:ext cx="2950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直接连接符 381">
                <a:extLst>
                  <a:ext uri="{FF2B5EF4-FFF2-40B4-BE49-F238E27FC236}">
                    <a16:creationId xmlns:a16="http://schemas.microsoft.com/office/drawing/2014/main" id="{1B2CD95A-8489-4FCD-9DA3-DD2B87F8E7A8}"/>
                  </a:ext>
                </a:extLst>
              </p:cNvPr>
              <p:cNvCxnSpPr>
                <a:cxnSpLocks/>
                <a:stCxn id="376" idx="1"/>
                <a:endCxn id="372" idx="3"/>
              </p:cNvCxnSpPr>
              <p:nvPr/>
            </p:nvCxnSpPr>
            <p:spPr>
              <a:xfrm flipH="1">
                <a:off x="5821684" y="3869544"/>
                <a:ext cx="29505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直接连接符 382">
                <a:extLst>
                  <a:ext uri="{FF2B5EF4-FFF2-40B4-BE49-F238E27FC236}">
                    <a16:creationId xmlns:a16="http://schemas.microsoft.com/office/drawing/2014/main" id="{B7E818D0-9C4E-4CBA-B956-54B8E168CA79}"/>
                  </a:ext>
                </a:extLst>
              </p:cNvPr>
              <p:cNvCxnSpPr>
                <a:cxnSpLocks/>
                <a:stCxn id="372" idx="1"/>
                <a:endCxn id="379" idx="3"/>
              </p:cNvCxnSpPr>
              <p:nvPr/>
            </p:nvCxnSpPr>
            <p:spPr>
              <a:xfrm flipH="1">
                <a:off x="5185630" y="3869544"/>
                <a:ext cx="2915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直接连接符 383">
                <a:extLst>
                  <a:ext uri="{FF2B5EF4-FFF2-40B4-BE49-F238E27FC236}">
                    <a16:creationId xmlns:a16="http://schemas.microsoft.com/office/drawing/2014/main" id="{29FFD885-C822-42F2-BFB7-F97DF985D348}"/>
                  </a:ext>
                </a:extLst>
              </p:cNvPr>
              <p:cNvCxnSpPr>
                <a:cxnSpLocks/>
                <a:stCxn id="379" idx="1"/>
              </p:cNvCxnSpPr>
              <p:nvPr/>
            </p:nvCxnSpPr>
            <p:spPr>
              <a:xfrm flipH="1">
                <a:off x="4392700" y="3869544"/>
                <a:ext cx="4484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2" name="矩形 371">
              <a:extLst>
                <a:ext uri="{FF2B5EF4-FFF2-40B4-BE49-F238E27FC236}">
                  <a16:creationId xmlns:a16="http://schemas.microsoft.com/office/drawing/2014/main" id="{489AF754-4375-404B-8F45-5218EAF71328}"/>
                </a:ext>
              </a:extLst>
            </p:cNvPr>
            <p:cNvSpPr/>
            <p:nvPr/>
          </p:nvSpPr>
          <p:spPr>
            <a:xfrm>
              <a:off x="5477194" y="3760041"/>
              <a:ext cx="344490" cy="219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zh-CN" sz="800" dirty="0"/>
                <a:t>ADD</a:t>
              </a:r>
              <a:endParaRPr lang="zh-CN" altLang="en-US" sz="2000" dirty="0"/>
            </a:p>
          </p:txBody>
        </p:sp>
        <p:sp>
          <p:nvSpPr>
            <p:cNvPr id="373" name="矩形 372">
              <a:extLst>
                <a:ext uri="{FF2B5EF4-FFF2-40B4-BE49-F238E27FC236}">
                  <a16:creationId xmlns:a16="http://schemas.microsoft.com/office/drawing/2014/main" id="{5FA2D5E7-71EA-48CF-BB13-DD2822B0C808}"/>
                </a:ext>
              </a:extLst>
            </p:cNvPr>
            <p:cNvSpPr/>
            <p:nvPr/>
          </p:nvSpPr>
          <p:spPr>
            <a:xfrm>
              <a:off x="4684823" y="3683066"/>
              <a:ext cx="2512277" cy="3599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85" name="直接连接符 384">
            <a:extLst>
              <a:ext uri="{FF2B5EF4-FFF2-40B4-BE49-F238E27FC236}">
                <a16:creationId xmlns:a16="http://schemas.microsoft.com/office/drawing/2014/main" id="{A024EA32-801E-4831-B3BE-294278FCA1CB}"/>
              </a:ext>
            </a:extLst>
          </p:cNvPr>
          <p:cNvCxnSpPr>
            <a:cxnSpLocks/>
          </p:cNvCxnSpPr>
          <p:nvPr/>
        </p:nvCxnSpPr>
        <p:spPr>
          <a:xfrm>
            <a:off x="6288982" y="4152739"/>
            <a:ext cx="0" cy="793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连接符 385">
            <a:extLst>
              <a:ext uri="{FF2B5EF4-FFF2-40B4-BE49-F238E27FC236}">
                <a16:creationId xmlns:a16="http://schemas.microsoft.com/office/drawing/2014/main" id="{3B701E31-6048-4B6D-A456-882D6CBA1E93}"/>
              </a:ext>
            </a:extLst>
          </p:cNvPr>
          <p:cNvCxnSpPr>
            <a:cxnSpLocks/>
          </p:cNvCxnSpPr>
          <p:nvPr/>
        </p:nvCxnSpPr>
        <p:spPr>
          <a:xfrm>
            <a:off x="5648746" y="4149643"/>
            <a:ext cx="0" cy="793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接连接符 386">
            <a:extLst>
              <a:ext uri="{FF2B5EF4-FFF2-40B4-BE49-F238E27FC236}">
                <a16:creationId xmlns:a16="http://schemas.microsoft.com/office/drawing/2014/main" id="{797E7C01-8052-4D64-830B-CF03533984F8}"/>
              </a:ext>
            </a:extLst>
          </p:cNvPr>
          <p:cNvCxnSpPr>
            <a:cxnSpLocks/>
          </p:cNvCxnSpPr>
          <p:nvPr/>
        </p:nvCxnSpPr>
        <p:spPr>
          <a:xfrm>
            <a:off x="5013385" y="4139676"/>
            <a:ext cx="0" cy="793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4" name="组合 393">
            <a:extLst>
              <a:ext uri="{FF2B5EF4-FFF2-40B4-BE49-F238E27FC236}">
                <a16:creationId xmlns:a16="http://schemas.microsoft.com/office/drawing/2014/main" id="{EFD9DD75-4730-4C6D-9A6F-785636195480}"/>
              </a:ext>
            </a:extLst>
          </p:cNvPr>
          <p:cNvGrpSpPr/>
          <p:nvPr/>
        </p:nvGrpSpPr>
        <p:grpSpPr>
          <a:xfrm>
            <a:off x="2798136" y="6091924"/>
            <a:ext cx="2896467" cy="469673"/>
            <a:chOff x="4300633" y="3683066"/>
            <a:chExt cx="2896467" cy="469673"/>
          </a:xfrm>
        </p:grpSpPr>
        <p:grpSp>
          <p:nvGrpSpPr>
            <p:cNvPr id="395" name="组合 394">
              <a:extLst>
                <a:ext uri="{FF2B5EF4-FFF2-40B4-BE49-F238E27FC236}">
                  <a16:creationId xmlns:a16="http://schemas.microsoft.com/office/drawing/2014/main" id="{F8581131-70E8-4F08-94FE-92571ABCC9AE}"/>
                </a:ext>
              </a:extLst>
            </p:cNvPr>
            <p:cNvGrpSpPr/>
            <p:nvPr/>
          </p:nvGrpSpPr>
          <p:grpSpPr>
            <a:xfrm>
              <a:off x="4300633" y="3760041"/>
              <a:ext cx="2800138" cy="392698"/>
              <a:chOff x="4300633" y="3760041"/>
              <a:chExt cx="2800138" cy="392698"/>
            </a:xfrm>
          </p:grpSpPr>
          <p:sp>
            <p:nvSpPr>
              <p:cNvPr id="398" name="矩形 397">
                <a:extLst>
                  <a:ext uri="{FF2B5EF4-FFF2-40B4-BE49-F238E27FC236}">
                    <a16:creationId xmlns:a16="http://schemas.microsoft.com/office/drawing/2014/main" id="{A80B5FDC-4A1C-40DD-A1AA-96CAC438C15A}"/>
                  </a:ext>
                </a:extLst>
              </p:cNvPr>
              <p:cNvSpPr/>
              <p:nvPr/>
            </p:nvSpPr>
            <p:spPr>
              <a:xfrm>
                <a:off x="6756281" y="3760041"/>
                <a:ext cx="344490" cy="2190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zh-CN" sz="800" dirty="0"/>
                  <a:t>ADD</a:t>
                </a:r>
                <a:endParaRPr lang="zh-CN" altLang="en-US" sz="2000" dirty="0"/>
              </a:p>
            </p:txBody>
          </p:sp>
          <p:cxnSp>
            <p:nvCxnSpPr>
              <p:cNvPr id="399" name="直接连接符 398">
                <a:extLst>
                  <a:ext uri="{FF2B5EF4-FFF2-40B4-BE49-F238E27FC236}">
                    <a16:creationId xmlns:a16="http://schemas.microsoft.com/office/drawing/2014/main" id="{25E277FA-7FC1-44FA-8EF0-26A522BCF8DD}"/>
                  </a:ext>
                </a:extLst>
              </p:cNvPr>
              <p:cNvCxnSpPr>
                <a:stCxn id="398" idx="2"/>
              </p:cNvCxnSpPr>
              <p:nvPr/>
            </p:nvCxnSpPr>
            <p:spPr>
              <a:xfrm>
                <a:off x="6928526" y="3979047"/>
                <a:ext cx="0" cy="1702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0" name="矩形 399">
                <a:extLst>
                  <a:ext uri="{FF2B5EF4-FFF2-40B4-BE49-F238E27FC236}">
                    <a16:creationId xmlns:a16="http://schemas.microsoft.com/office/drawing/2014/main" id="{B913ED48-9728-4F19-B071-3D299309D096}"/>
                  </a:ext>
                </a:extLst>
              </p:cNvPr>
              <p:cNvSpPr/>
              <p:nvPr/>
            </p:nvSpPr>
            <p:spPr>
              <a:xfrm>
                <a:off x="6116737" y="3760041"/>
                <a:ext cx="344490" cy="2190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zh-CN" sz="800" dirty="0"/>
                  <a:t>ADD</a:t>
                </a:r>
                <a:endParaRPr lang="zh-CN" altLang="en-US" sz="2000" dirty="0"/>
              </a:p>
            </p:txBody>
          </p:sp>
          <p:cxnSp>
            <p:nvCxnSpPr>
              <p:cNvPr id="401" name="直接连接符 400">
                <a:extLst>
                  <a:ext uri="{FF2B5EF4-FFF2-40B4-BE49-F238E27FC236}">
                    <a16:creationId xmlns:a16="http://schemas.microsoft.com/office/drawing/2014/main" id="{F4EAB509-9D02-455E-B3BE-1EF7D5B82DDC}"/>
                  </a:ext>
                </a:extLst>
              </p:cNvPr>
              <p:cNvCxnSpPr>
                <a:stCxn id="400" idx="2"/>
              </p:cNvCxnSpPr>
              <p:nvPr/>
            </p:nvCxnSpPr>
            <p:spPr>
              <a:xfrm>
                <a:off x="6288982" y="3979047"/>
                <a:ext cx="0" cy="17369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直接连接符 401">
                <a:extLst>
                  <a:ext uri="{FF2B5EF4-FFF2-40B4-BE49-F238E27FC236}">
                    <a16:creationId xmlns:a16="http://schemas.microsoft.com/office/drawing/2014/main" id="{ADD87B95-9BA4-46E6-AEF8-EEE6D0AF0082}"/>
                  </a:ext>
                </a:extLst>
              </p:cNvPr>
              <p:cNvCxnSpPr>
                <a:stCxn id="396" idx="2"/>
              </p:cNvCxnSpPr>
              <p:nvPr/>
            </p:nvCxnSpPr>
            <p:spPr>
              <a:xfrm>
                <a:off x="5649439" y="3979047"/>
                <a:ext cx="0" cy="1702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3" name="矩形 402">
                <a:extLst>
                  <a:ext uri="{FF2B5EF4-FFF2-40B4-BE49-F238E27FC236}">
                    <a16:creationId xmlns:a16="http://schemas.microsoft.com/office/drawing/2014/main" id="{9E4D4586-01D2-41A0-BA6A-1F2320D9ACAB}"/>
                  </a:ext>
                </a:extLst>
              </p:cNvPr>
              <p:cNvSpPr/>
              <p:nvPr/>
            </p:nvSpPr>
            <p:spPr>
              <a:xfrm>
                <a:off x="4841140" y="3760041"/>
                <a:ext cx="344490" cy="21900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zh-CN" sz="800" dirty="0"/>
                  <a:t>ADD</a:t>
                </a:r>
                <a:endParaRPr lang="zh-CN" altLang="en-US" sz="2000" dirty="0"/>
              </a:p>
            </p:txBody>
          </p:sp>
          <p:cxnSp>
            <p:nvCxnSpPr>
              <p:cNvPr id="404" name="直接连接符 403">
                <a:extLst>
                  <a:ext uri="{FF2B5EF4-FFF2-40B4-BE49-F238E27FC236}">
                    <a16:creationId xmlns:a16="http://schemas.microsoft.com/office/drawing/2014/main" id="{772E0039-3E4E-49B3-8340-610592161B38}"/>
                  </a:ext>
                </a:extLst>
              </p:cNvPr>
              <p:cNvCxnSpPr>
                <a:stCxn id="403" idx="2"/>
              </p:cNvCxnSpPr>
              <p:nvPr/>
            </p:nvCxnSpPr>
            <p:spPr>
              <a:xfrm>
                <a:off x="5013385" y="3979047"/>
                <a:ext cx="0" cy="1657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直接连接符 404">
                <a:extLst>
                  <a:ext uri="{FF2B5EF4-FFF2-40B4-BE49-F238E27FC236}">
                    <a16:creationId xmlns:a16="http://schemas.microsoft.com/office/drawing/2014/main" id="{AAEF75B4-BA0F-43B5-B699-B99BFA52AE27}"/>
                  </a:ext>
                </a:extLst>
              </p:cNvPr>
              <p:cNvCxnSpPr>
                <a:cxnSpLocks/>
                <a:stCxn id="398" idx="1"/>
                <a:endCxn id="400" idx="3"/>
              </p:cNvCxnSpPr>
              <p:nvPr/>
            </p:nvCxnSpPr>
            <p:spPr>
              <a:xfrm flipH="1">
                <a:off x="6461227" y="3869544"/>
                <a:ext cx="2950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直接连接符 405">
                <a:extLst>
                  <a:ext uri="{FF2B5EF4-FFF2-40B4-BE49-F238E27FC236}">
                    <a16:creationId xmlns:a16="http://schemas.microsoft.com/office/drawing/2014/main" id="{8059CD04-46DB-4300-A965-CF6E797AA58B}"/>
                  </a:ext>
                </a:extLst>
              </p:cNvPr>
              <p:cNvCxnSpPr>
                <a:cxnSpLocks/>
                <a:stCxn id="400" idx="1"/>
                <a:endCxn id="396" idx="3"/>
              </p:cNvCxnSpPr>
              <p:nvPr/>
            </p:nvCxnSpPr>
            <p:spPr>
              <a:xfrm flipH="1">
                <a:off x="5821684" y="3869544"/>
                <a:ext cx="29505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直接连接符 406">
                <a:extLst>
                  <a:ext uri="{FF2B5EF4-FFF2-40B4-BE49-F238E27FC236}">
                    <a16:creationId xmlns:a16="http://schemas.microsoft.com/office/drawing/2014/main" id="{DB3ED9B3-2254-4EBE-9CCA-8A7E630C69C3}"/>
                  </a:ext>
                </a:extLst>
              </p:cNvPr>
              <p:cNvCxnSpPr>
                <a:cxnSpLocks/>
                <a:stCxn id="396" idx="1"/>
                <a:endCxn id="403" idx="3"/>
              </p:cNvCxnSpPr>
              <p:nvPr/>
            </p:nvCxnSpPr>
            <p:spPr>
              <a:xfrm flipH="1">
                <a:off x="5185630" y="3869544"/>
                <a:ext cx="29156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直接连接符 407">
                <a:extLst>
                  <a:ext uri="{FF2B5EF4-FFF2-40B4-BE49-F238E27FC236}">
                    <a16:creationId xmlns:a16="http://schemas.microsoft.com/office/drawing/2014/main" id="{3668DD23-A0A5-4590-A205-DF193A402661}"/>
                  </a:ext>
                </a:extLst>
              </p:cNvPr>
              <p:cNvCxnSpPr>
                <a:cxnSpLocks/>
                <a:stCxn id="403" idx="1"/>
              </p:cNvCxnSpPr>
              <p:nvPr/>
            </p:nvCxnSpPr>
            <p:spPr>
              <a:xfrm flipH="1">
                <a:off x="4300633" y="3869544"/>
                <a:ext cx="540507" cy="19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6" name="矩形 395">
              <a:extLst>
                <a:ext uri="{FF2B5EF4-FFF2-40B4-BE49-F238E27FC236}">
                  <a16:creationId xmlns:a16="http://schemas.microsoft.com/office/drawing/2014/main" id="{F93AF8C6-7C91-48AE-BD5D-A0EDEF334CA2}"/>
                </a:ext>
              </a:extLst>
            </p:cNvPr>
            <p:cNvSpPr/>
            <p:nvPr/>
          </p:nvSpPr>
          <p:spPr>
            <a:xfrm>
              <a:off x="5477194" y="3760041"/>
              <a:ext cx="344490" cy="2190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zh-CN" sz="800" dirty="0"/>
                <a:t>ADD</a:t>
              </a:r>
              <a:endParaRPr lang="zh-CN" altLang="en-US" sz="2000" dirty="0"/>
            </a:p>
          </p:txBody>
        </p:sp>
        <p:sp>
          <p:nvSpPr>
            <p:cNvPr id="397" name="矩形 396">
              <a:extLst>
                <a:ext uri="{FF2B5EF4-FFF2-40B4-BE49-F238E27FC236}">
                  <a16:creationId xmlns:a16="http://schemas.microsoft.com/office/drawing/2014/main" id="{E5BE613C-00D1-46C5-A0BE-F9EFA305DCB7}"/>
                </a:ext>
              </a:extLst>
            </p:cNvPr>
            <p:cNvSpPr/>
            <p:nvPr/>
          </p:nvSpPr>
          <p:spPr>
            <a:xfrm>
              <a:off x="4684823" y="3683066"/>
              <a:ext cx="2512277" cy="3599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09" name="直接连接符 408">
            <a:extLst>
              <a:ext uri="{FF2B5EF4-FFF2-40B4-BE49-F238E27FC236}">
                <a16:creationId xmlns:a16="http://schemas.microsoft.com/office/drawing/2014/main" id="{4609AD69-8C92-49FC-BBC0-4035479291C4}"/>
              </a:ext>
            </a:extLst>
          </p:cNvPr>
          <p:cNvCxnSpPr>
            <a:cxnSpLocks/>
          </p:cNvCxnSpPr>
          <p:nvPr/>
        </p:nvCxnSpPr>
        <p:spPr>
          <a:xfrm>
            <a:off x="6171722" y="5333968"/>
            <a:ext cx="0" cy="11913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连接符 409">
            <a:extLst>
              <a:ext uri="{FF2B5EF4-FFF2-40B4-BE49-F238E27FC236}">
                <a16:creationId xmlns:a16="http://schemas.microsoft.com/office/drawing/2014/main" id="{7E1F3AAF-E016-4271-B240-8347DFA4B87A}"/>
              </a:ext>
            </a:extLst>
          </p:cNvPr>
          <p:cNvCxnSpPr>
            <a:cxnSpLocks/>
          </p:cNvCxnSpPr>
          <p:nvPr/>
        </p:nvCxnSpPr>
        <p:spPr>
          <a:xfrm flipH="1">
            <a:off x="5531486" y="5337928"/>
            <a:ext cx="692" cy="8273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连接符 410">
            <a:extLst>
              <a:ext uri="{FF2B5EF4-FFF2-40B4-BE49-F238E27FC236}">
                <a16:creationId xmlns:a16="http://schemas.microsoft.com/office/drawing/2014/main" id="{14F9AD7A-0D28-42E0-8CE7-3F4F9CBED276}"/>
              </a:ext>
            </a:extLst>
          </p:cNvPr>
          <p:cNvCxnSpPr>
            <a:cxnSpLocks/>
          </p:cNvCxnSpPr>
          <p:nvPr/>
        </p:nvCxnSpPr>
        <p:spPr>
          <a:xfrm>
            <a:off x="4892635" y="5329975"/>
            <a:ext cx="0" cy="8353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连接符 411">
            <a:extLst>
              <a:ext uri="{FF2B5EF4-FFF2-40B4-BE49-F238E27FC236}">
                <a16:creationId xmlns:a16="http://schemas.microsoft.com/office/drawing/2014/main" id="{B603AF35-41D8-4FD9-93A2-B8E475D8B1A2}"/>
              </a:ext>
            </a:extLst>
          </p:cNvPr>
          <p:cNvCxnSpPr>
            <a:cxnSpLocks/>
          </p:cNvCxnSpPr>
          <p:nvPr/>
        </p:nvCxnSpPr>
        <p:spPr>
          <a:xfrm>
            <a:off x="4256581" y="5329975"/>
            <a:ext cx="0" cy="8353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接连接符 419">
            <a:extLst>
              <a:ext uri="{FF2B5EF4-FFF2-40B4-BE49-F238E27FC236}">
                <a16:creationId xmlns:a16="http://schemas.microsoft.com/office/drawing/2014/main" id="{9BD2188A-1905-4CB1-95AB-62D3E09771C2}"/>
              </a:ext>
            </a:extLst>
          </p:cNvPr>
          <p:cNvCxnSpPr>
            <a:cxnSpLocks/>
          </p:cNvCxnSpPr>
          <p:nvPr/>
        </p:nvCxnSpPr>
        <p:spPr>
          <a:xfrm>
            <a:off x="4355976" y="3869544"/>
            <a:ext cx="0" cy="1068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连接符 422">
            <a:extLst>
              <a:ext uri="{FF2B5EF4-FFF2-40B4-BE49-F238E27FC236}">
                <a16:creationId xmlns:a16="http://schemas.microsoft.com/office/drawing/2014/main" id="{9F020FE9-8BB4-42F6-B9F3-7CD2B4AC3B81}"/>
              </a:ext>
            </a:extLst>
          </p:cNvPr>
          <p:cNvCxnSpPr>
            <a:cxnSpLocks/>
          </p:cNvCxnSpPr>
          <p:nvPr/>
        </p:nvCxnSpPr>
        <p:spPr>
          <a:xfrm>
            <a:off x="3635896" y="5054733"/>
            <a:ext cx="0" cy="11176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>
            <a:extLst>
              <a:ext uri="{FF2B5EF4-FFF2-40B4-BE49-F238E27FC236}">
                <a16:creationId xmlns:a16="http://schemas.microsoft.com/office/drawing/2014/main" id="{9C108080-B0ED-4CDA-BFAD-AF525489A678}"/>
              </a:ext>
            </a:extLst>
          </p:cNvPr>
          <p:cNvCxnSpPr>
            <a:cxnSpLocks/>
          </p:cNvCxnSpPr>
          <p:nvPr/>
        </p:nvCxnSpPr>
        <p:spPr>
          <a:xfrm>
            <a:off x="2798136" y="6271888"/>
            <a:ext cx="0" cy="253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接连接符 434">
            <a:extLst>
              <a:ext uri="{FF2B5EF4-FFF2-40B4-BE49-F238E27FC236}">
                <a16:creationId xmlns:a16="http://schemas.microsoft.com/office/drawing/2014/main" id="{AA9D9C61-F3FC-4287-ACFD-F3AC5F190EE2}"/>
              </a:ext>
            </a:extLst>
          </p:cNvPr>
          <p:cNvCxnSpPr>
            <a:cxnSpLocks/>
          </p:cNvCxnSpPr>
          <p:nvPr/>
        </p:nvCxnSpPr>
        <p:spPr>
          <a:xfrm>
            <a:off x="6928526" y="4149291"/>
            <a:ext cx="0" cy="23760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文本框 439">
            <a:extLst>
              <a:ext uri="{FF2B5EF4-FFF2-40B4-BE49-F238E27FC236}">
                <a16:creationId xmlns:a16="http://schemas.microsoft.com/office/drawing/2014/main" id="{0ADD3D6F-DDA7-4C2E-B775-66C242A800DA}"/>
              </a:ext>
            </a:extLst>
          </p:cNvPr>
          <p:cNvSpPr txBox="1"/>
          <p:nvPr/>
        </p:nvSpPr>
        <p:spPr>
          <a:xfrm>
            <a:off x="7649909" y="635171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baseline="-25000" dirty="0"/>
              <a:t>0</a:t>
            </a:r>
            <a:endParaRPr lang="zh-CN" altLang="en-US" baseline="-25000" dirty="0"/>
          </a:p>
        </p:txBody>
      </p:sp>
      <p:sp>
        <p:nvSpPr>
          <p:cNvPr id="441" name="文本框 440">
            <a:extLst>
              <a:ext uri="{FF2B5EF4-FFF2-40B4-BE49-F238E27FC236}">
                <a16:creationId xmlns:a16="http://schemas.microsoft.com/office/drawing/2014/main" id="{20F06A38-12FF-4FD4-91D6-3B3EEC46C15D}"/>
              </a:ext>
            </a:extLst>
          </p:cNvPr>
          <p:cNvSpPr txBox="1"/>
          <p:nvPr/>
        </p:nvSpPr>
        <p:spPr>
          <a:xfrm>
            <a:off x="6879361" y="635171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sp>
        <p:nvSpPr>
          <p:cNvPr id="442" name="文本框 441">
            <a:extLst>
              <a:ext uri="{FF2B5EF4-FFF2-40B4-BE49-F238E27FC236}">
                <a16:creationId xmlns:a16="http://schemas.microsoft.com/office/drawing/2014/main" id="{FA93F754-24A1-47D4-8874-D49699C52D13}"/>
              </a:ext>
            </a:extLst>
          </p:cNvPr>
          <p:cNvSpPr txBox="1"/>
          <p:nvPr/>
        </p:nvSpPr>
        <p:spPr>
          <a:xfrm>
            <a:off x="6125687" y="635171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443" name="文本框 442">
            <a:extLst>
              <a:ext uri="{FF2B5EF4-FFF2-40B4-BE49-F238E27FC236}">
                <a16:creationId xmlns:a16="http://schemas.microsoft.com/office/drawing/2014/main" id="{CD1B58CF-8EDA-4215-B0AE-13ED860114B1}"/>
              </a:ext>
            </a:extLst>
          </p:cNvPr>
          <p:cNvSpPr txBox="1"/>
          <p:nvPr/>
        </p:nvSpPr>
        <p:spPr>
          <a:xfrm>
            <a:off x="5372013" y="635171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baseline="-25000" dirty="0"/>
              <a:t>3</a:t>
            </a:r>
            <a:endParaRPr lang="zh-CN" altLang="en-US" baseline="-25000" dirty="0"/>
          </a:p>
        </p:txBody>
      </p:sp>
      <p:sp>
        <p:nvSpPr>
          <p:cNvPr id="444" name="文本框 443">
            <a:extLst>
              <a:ext uri="{FF2B5EF4-FFF2-40B4-BE49-F238E27FC236}">
                <a16:creationId xmlns:a16="http://schemas.microsoft.com/office/drawing/2014/main" id="{A605B928-22AF-4664-B5C4-23974AF6CF28}"/>
              </a:ext>
            </a:extLst>
          </p:cNvPr>
          <p:cNvSpPr txBox="1"/>
          <p:nvPr/>
        </p:nvSpPr>
        <p:spPr>
          <a:xfrm>
            <a:off x="4736787" y="635171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baseline="-25000" dirty="0"/>
              <a:t>4</a:t>
            </a:r>
            <a:endParaRPr lang="zh-CN" altLang="en-US" baseline="-25000" dirty="0"/>
          </a:p>
        </p:txBody>
      </p:sp>
      <p:sp>
        <p:nvSpPr>
          <p:cNvPr id="445" name="文本框 444">
            <a:extLst>
              <a:ext uri="{FF2B5EF4-FFF2-40B4-BE49-F238E27FC236}">
                <a16:creationId xmlns:a16="http://schemas.microsoft.com/office/drawing/2014/main" id="{7F4D2687-0A47-42EE-B8B4-E5E725140CA8}"/>
              </a:ext>
            </a:extLst>
          </p:cNvPr>
          <p:cNvSpPr txBox="1"/>
          <p:nvPr/>
        </p:nvSpPr>
        <p:spPr>
          <a:xfrm>
            <a:off x="4093930" y="635171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baseline="-25000" dirty="0"/>
              <a:t>5</a:t>
            </a:r>
            <a:endParaRPr lang="zh-CN" altLang="en-US" baseline="-25000" dirty="0"/>
          </a:p>
        </p:txBody>
      </p:sp>
      <p:sp>
        <p:nvSpPr>
          <p:cNvPr id="446" name="文本框 445">
            <a:extLst>
              <a:ext uri="{FF2B5EF4-FFF2-40B4-BE49-F238E27FC236}">
                <a16:creationId xmlns:a16="http://schemas.microsoft.com/office/drawing/2014/main" id="{439B6039-5962-4632-8D7B-B8F45A1FB52C}"/>
              </a:ext>
            </a:extLst>
          </p:cNvPr>
          <p:cNvSpPr txBox="1"/>
          <p:nvPr/>
        </p:nvSpPr>
        <p:spPr>
          <a:xfrm>
            <a:off x="3467845" y="635171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baseline="-25000" dirty="0"/>
              <a:t>6</a:t>
            </a:r>
            <a:endParaRPr lang="zh-CN" altLang="en-US" baseline="-25000" dirty="0"/>
          </a:p>
        </p:txBody>
      </p:sp>
      <p:sp>
        <p:nvSpPr>
          <p:cNvPr id="447" name="文本框 446">
            <a:extLst>
              <a:ext uri="{FF2B5EF4-FFF2-40B4-BE49-F238E27FC236}">
                <a16:creationId xmlns:a16="http://schemas.microsoft.com/office/drawing/2014/main" id="{D60EE7DF-0AA3-4FDF-8FA4-8EE1C1C4AE91}"/>
              </a:ext>
            </a:extLst>
          </p:cNvPr>
          <p:cNvSpPr txBox="1"/>
          <p:nvPr/>
        </p:nvSpPr>
        <p:spPr>
          <a:xfrm>
            <a:off x="2741765" y="635171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baseline="-25000" dirty="0"/>
              <a:t>7</a:t>
            </a:r>
            <a:endParaRPr lang="zh-CN" altLang="en-US" baseline="-25000" dirty="0"/>
          </a:p>
        </p:txBody>
      </p:sp>
      <p:sp>
        <p:nvSpPr>
          <p:cNvPr id="250934" name="文本框 250933">
            <a:extLst>
              <a:ext uri="{FF2B5EF4-FFF2-40B4-BE49-F238E27FC236}">
                <a16:creationId xmlns:a16="http://schemas.microsoft.com/office/drawing/2014/main" id="{EF3D56D9-52A7-4564-8A1E-B5E7803017D5}"/>
              </a:ext>
            </a:extLst>
          </p:cNvPr>
          <p:cNvSpPr txBox="1"/>
          <p:nvPr/>
        </p:nvSpPr>
        <p:spPr>
          <a:xfrm>
            <a:off x="3528213" y="3576113"/>
            <a:ext cx="1122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1600" b="1" dirty="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位加法器</a:t>
            </a:r>
          </a:p>
        </p:txBody>
      </p:sp>
    </p:spTree>
    <p:extLst>
      <p:ext uri="{BB962C8B-B14F-4D97-AF65-F5344CB8AC3E}">
        <p14:creationId xmlns:p14="http://schemas.microsoft.com/office/powerpoint/2010/main" val="67948629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216C-18A3-466E-BD90-37CCADC359B9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2508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13538" y="914400"/>
            <a:ext cx="8334926" cy="57546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四位乘法器</a:t>
            </a:r>
            <a:endParaRPr lang="en-US" altLang="zh-CN" sz="3200" baseline="-25000" dirty="0"/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41D43722-B50A-41C8-BC92-3CBE824BACD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04800"/>
            <a:ext cx="8534400" cy="609600"/>
          </a:xfrm>
          <a:prstGeom prst="rect">
            <a:avLst/>
          </a:prstGeom>
        </p:spPr>
        <p:txBody>
          <a:bodyPr bIns="91440" anchor="b" anchorCtr="0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b="1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600" dirty="0"/>
              <a:t>3.3.7   </a:t>
            </a:r>
            <a:r>
              <a:rPr lang="zh-CN" altLang="en-US" sz="3600" dirty="0"/>
              <a:t>运算器</a:t>
            </a:r>
            <a:r>
              <a:rPr lang="en-US" altLang="zh-CN" sz="3600" dirty="0"/>
              <a:t>(51)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8E820F-4F9A-41CA-8ECD-7282CEABC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152" y="188913"/>
            <a:ext cx="2929880" cy="18098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7" name="文本框 66">
            <a:extLst>
              <a:ext uri="{FF2B5EF4-FFF2-40B4-BE49-F238E27FC236}">
                <a16:creationId xmlns:a16="http://schemas.microsoft.com/office/drawing/2014/main" id="{EE1C43CB-8818-46AC-B6A2-732A348331AF}"/>
              </a:ext>
            </a:extLst>
          </p:cNvPr>
          <p:cNvSpPr txBox="1"/>
          <p:nvPr/>
        </p:nvSpPr>
        <p:spPr>
          <a:xfrm>
            <a:off x="1619672" y="1412776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0</a:t>
            </a:r>
            <a:endParaRPr lang="zh-CN" altLang="en-US" baseline="-250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B701DC0-489F-4AD6-B7AF-1F7DE30F7F39}"/>
              </a:ext>
            </a:extLst>
          </p:cNvPr>
          <p:cNvSpPr txBox="1"/>
          <p:nvPr/>
        </p:nvSpPr>
        <p:spPr>
          <a:xfrm>
            <a:off x="1193858" y="1412776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6379D29A-4A26-4E8F-87D1-89E36CE5478A}"/>
              </a:ext>
            </a:extLst>
          </p:cNvPr>
          <p:cNvSpPr txBox="1"/>
          <p:nvPr/>
        </p:nvSpPr>
        <p:spPr>
          <a:xfrm>
            <a:off x="768043" y="1412776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06E68D2-1619-4EBF-990D-1B6220C5298B}"/>
              </a:ext>
            </a:extLst>
          </p:cNvPr>
          <p:cNvSpPr txBox="1"/>
          <p:nvPr/>
        </p:nvSpPr>
        <p:spPr>
          <a:xfrm>
            <a:off x="342228" y="1412776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en-US" altLang="zh-CN" baseline="-25000" dirty="0"/>
              <a:t>3</a:t>
            </a:r>
            <a:endParaRPr lang="zh-CN" altLang="en-US" baseline="-25000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E531BB6-9884-4A65-BA80-7B4D3E61C279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597266" y="1874441"/>
            <a:ext cx="10621" cy="37559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27210E5F-D42B-415A-81ED-6EDCBF6C0805}"/>
              </a:ext>
            </a:extLst>
          </p:cNvPr>
          <p:cNvCxnSpPr>
            <a:cxnSpLocks/>
          </p:cNvCxnSpPr>
          <p:nvPr/>
        </p:nvCxnSpPr>
        <p:spPr>
          <a:xfrm>
            <a:off x="1011944" y="1874441"/>
            <a:ext cx="0" cy="3683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B5BDA5B0-9305-4BF5-8427-8AA0C76E86B7}"/>
              </a:ext>
            </a:extLst>
          </p:cNvPr>
          <p:cNvCxnSpPr>
            <a:cxnSpLocks/>
          </p:cNvCxnSpPr>
          <p:nvPr/>
        </p:nvCxnSpPr>
        <p:spPr>
          <a:xfrm>
            <a:off x="1418011" y="1874441"/>
            <a:ext cx="10621" cy="36119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980F1A82-8624-4FCD-BD1E-BFD9C7B2E555}"/>
              </a:ext>
            </a:extLst>
          </p:cNvPr>
          <p:cNvCxnSpPr>
            <a:cxnSpLocks/>
          </p:cNvCxnSpPr>
          <p:nvPr/>
        </p:nvCxnSpPr>
        <p:spPr>
          <a:xfrm>
            <a:off x="1840657" y="1874441"/>
            <a:ext cx="0" cy="35397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87081BB1-E205-45D9-8F6C-DC54B4F43F58}"/>
              </a:ext>
            </a:extLst>
          </p:cNvPr>
          <p:cNvCxnSpPr>
            <a:cxnSpLocks/>
          </p:cNvCxnSpPr>
          <p:nvPr/>
        </p:nvCxnSpPr>
        <p:spPr>
          <a:xfrm>
            <a:off x="5849366" y="2351107"/>
            <a:ext cx="2467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DAED8A50-42B0-4AE5-8CAB-54B58B40562B}"/>
              </a:ext>
            </a:extLst>
          </p:cNvPr>
          <p:cNvSpPr txBox="1"/>
          <p:nvPr/>
        </p:nvSpPr>
        <p:spPr>
          <a:xfrm>
            <a:off x="8309284" y="2132856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baseline="-25000" dirty="0"/>
              <a:t>0</a:t>
            </a:r>
            <a:endParaRPr lang="zh-CN" altLang="en-US" baseline="-250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5CDBC239-684D-44FA-AEF7-46E978B7899E}"/>
              </a:ext>
            </a:extLst>
          </p:cNvPr>
          <p:cNvSpPr txBox="1"/>
          <p:nvPr/>
        </p:nvSpPr>
        <p:spPr>
          <a:xfrm>
            <a:off x="8309284" y="301368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F9092E8-1A54-4950-B222-AB3C0B0B95CA}"/>
              </a:ext>
            </a:extLst>
          </p:cNvPr>
          <p:cNvSpPr txBox="1"/>
          <p:nvPr/>
        </p:nvSpPr>
        <p:spPr>
          <a:xfrm>
            <a:off x="8309284" y="417964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410A913E-5296-445E-8A2C-A052641973AF}"/>
              </a:ext>
            </a:extLst>
          </p:cNvPr>
          <p:cNvSpPr txBox="1"/>
          <p:nvPr/>
        </p:nvSpPr>
        <p:spPr>
          <a:xfrm>
            <a:off x="8309284" y="539297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r>
              <a:rPr lang="en-US" altLang="zh-CN" baseline="-25000" dirty="0"/>
              <a:t>3</a:t>
            </a:r>
            <a:endParaRPr lang="zh-CN" altLang="en-US" baseline="-25000" dirty="0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BA99DE42-E68F-499C-8F02-A8AF39DE565E}"/>
              </a:ext>
            </a:extLst>
          </p:cNvPr>
          <p:cNvCxnSpPr>
            <a:cxnSpLocks/>
          </p:cNvCxnSpPr>
          <p:nvPr/>
        </p:nvCxnSpPr>
        <p:spPr>
          <a:xfrm>
            <a:off x="4956212" y="3235106"/>
            <a:ext cx="3360204" cy="44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6137AB0D-AEB0-4163-8C6D-6CCDE8C9D28C}"/>
              </a:ext>
            </a:extLst>
          </p:cNvPr>
          <p:cNvCxnSpPr>
            <a:cxnSpLocks/>
          </p:cNvCxnSpPr>
          <p:nvPr/>
        </p:nvCxnSpPr>
        <p:spPr>
          <a:xfrm>
            <a:off x="4203318" y="4415417"/>
            <a:ext cx="41130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8061242F-8961-4D72-8A47-141C5BC6880B}"/>
              </a:ext>
            </a:extLst>
          </p:cNvPr>
          <p:cNvCxnSpPr>
            <a:cxnSpLocks/>
          </p:cNvCxnSpPr>
          <p:nvPr/>
        </p:nvCxnSpPr>
        <p:spPr>
          <a:xfrm>
            <a:off x="3483240" y="5638616"/>
            <a:ext cx="482604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78E18086-1784-42B0-8F4D-8777F769DE0F}"/>
              </a:ext>
            </a:extLst>
          </p:cNvPr>
          <p:cNvCxnSpPr>
            <a:cxnSpLocks/>
          </p:cNvCxnSpPr>
          <p:nvPr/>
        </p:nvCxnSpPr>
        <p:spPr>
          <a:xfrm>
            <a:off x="1840657" y="2132856"/>
            <a:ext cx="5755679" cy="12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7263DB8D-63A7-4914-BB49-A1C0E2C69C22}"/>
              </a:ext>
            </a:extLst>
          </p:cNvPr>
          <p:cNvCxnSpPr>
            <a:cxnSpLocks/>
          </p:cNvCxnSpPr>
          <p:nvPr/>
        </p:nvCxnSpPr>
        <p:spPr>
          <a:xfrm>
            <a:off x="1418011" y="2204864"/>
            <a:ext cx="55399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25B70931-88C6-4D1C-BC85-D8E863C66A05}"/>
              </a:ext>
            </a:extLst>
          </p:cNvPr>
          <p:cNvCxnSpPr>
            <a:cxnSpLocks/>
          </p:cNvCxnSpPr>
          <p:nvPr/>
        </p:nvCxnSpPr>
        <p:spPr>
          <a:xfrm>
            <a:off x="1011944" y="2276872"/>
            <a:ext cx="53076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46A66609-CE72-4E50-B533-6326B24CC872}"/>
              </a:ext>
            </a:extLst>
          </p:cNvPr>
          <p:cNvCxnSpPr>
            <a:cxnSpLocks/>
          </p:cNvCxnSpPr>
          <p:nvPr/>
        </p:nvCxnSpPr>
        <p:spPr>
          <a:xfrm>
            <a:off x="597266" y="2348880"/>
            <a:ext cx="50839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F6B63B62-6B95-4117-8053-8983BDDF0838}"/>
              </a:ext>
            </a:extLst>
          </p:cNvPr>
          <p:cNvSpPr/>
          <p:nvPr/>
        </p:nvSpPr>
        <p:spPr>
          <a:xfrm>
            <a:off x="1817796" y="210777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F47B1ACA-15DC-4FEA-8BB3-36345C80A5F5}"/>
              </a:ext>
            </a:extLst>
          </p:cNvPr>
          <p:cNvSpPr/>
          <p:nvPr/>
        </p:nvSpPr>
        <p:spPr>
          <a:xfrm>
            <a:off x="1395150" y="217977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E620942A-6A8D-4CED-83CF-BC793D54CBEA}"/>
              </a:ext>
            </a:extLst>
          </p:cNvPr>
          <p:cNvSpPr/>
          <p:nvPr/>
        </p:nvSpPr>
        <p:spPr>
          <a:xfrm>
            <a:off x="989083" y="225401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20CC5C6A-D6F7-49B7-8FD7-BA5E48C90473}"/>
              </a:ext>
            </a:extLst>
          </p:cNvPr>
          <p:cNvSpPr/>
          <p:nvPr/>
        </p:nvSpPr>
        <p:spPr>
          <a:xfrm>
            <a:off x="577525" y="232602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EAE27F1-8FD2-4431-B0CD-208E4A2D40A9}"/>
              </a:ext>
            </a:extLst>
          </p:cNvPr>
          <p:cNvGrpSpPr/>
          <p:nvPr/>
        </p:nvGrpSpPr>
        <p:grpSpPr>
          <a:xfrm>
            <a:off x="7524330" y="2145731"/>
            <a:ext cx="565924" cy="799651"/>
            <a:chOff x="7524330" y="2145731"/>
            <a:chExt cx="565924" cy="799651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6CF1991F-E94A-4ED0-A52F-14E85D12BA03}"/>
                </a:ext>
              </a:extLst>
            </p:cNvPr>
            <p:cNvSpPr/>
            <p:nvPr/>
          </p:nvSpPr>
          <p:spPr>
            <a:xfrm>
              <a:off x="7524330" y="2499063"/>
              <a:ext cx="323676" cy="2340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347DD428-D248-4B75-BFD5-A879733F3341}"/>
                </a:ext>
              </a:extLst>
            </p:cNvPr>
            <p:cNvCxnSpPr>
              <a:cxnSpLocks/>
            </p:cNvCxnSpPr>
            <p:nvPr/>
          </p:nvCxnSpPr>
          <p:spPr>
            <a:xfrm>
              <a:off x="7596336" y="2145731"/>
              <a:ext cx="0" cy="3605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DCDB4762-CBD0-487F-863F-319E3600483A}"/>
                </a:ext>
              </a:extLst>
            </p:cNvPr>
            <p:cNvCxnSpPr>
              <a:cxnSpLocks/>
            </p:cNvCxnSpPr>
            <p:nvPr/>
          </p:nvCxnSpPr>
          <p:spPr>
            <a:xfrm>
              <a:off x="7764526" y="2354510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CD5A5EA2-3B7D-471B-9CE8-22DC8B589823}"/>
                </a:ext>
              </a:extLst>
            </p:cNvPr>
            <p:cNvCxnSpPr>
              <a:cxnSpLocks/>
            </p:cNvCxnSpPr>
            <p:nvPr/>
          </p:nvCxnSpPr>
          <p:spPr>
            <a:xfrm>
              <a:off x="7686168" y="2728663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C5A618E9-ADB0-4268-A80A-C7EF800FA86A}"/>
                </a:ext>
              </a:extLst>
            </p:cNvPr>
            <p:cNvSpPr txBox="1"/>
            <p:nvPr/>
          </p:nvSpPr>
          <p:spPr>
            <a:xfrm>
              <a:off x="7668344" y="2714550"/>
              <a:ext cx="4219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/>
                <a:t>A</a:t>
              </a:r>
              <a:r>
                <a:rPr lang="en-US" altLang="zh-CN" sz="900" baseline="-25000" dirty="0"/>
                <a:t>0</a:t>
              </a:r>
              <a:r>
                <a:rPr lang="en-US" altLang="zh-CN" sz="900" dirty="0"/>
                <a:t>B</a:t>
              </a:r>
              <a:r>
                <a:rPr lang="en-US" altLang="zh-CN" sz="900" baseline="-25000" dirty="0"/>
                <a:t>0</a:t>
              </a:r>
              <a:endParaRPr lang="zh-CN" altLang="en-US" sz="900" baseline="-25000" dirty="0"/>
            </a:p>
          </p:txBody>
        </p: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40C055D1-2627-419D-99FB-C3B161CB6E7C}"/>
                </a:ext>
              </a:extLst>
            </p:cNvPr>
            <p:cNvSpPr/>
            <p:nvPr/>
          </p:nvSpPr>
          <p:spPr>
            <a:xfrm>
              <a:off x="7740352" y="23316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56376DED-FEB9-4D09-8581-EEC06B966181}"/>
              </a:ext>
            </a:extLst>
          </p:cNvPr>
          <p:cNvCxnSpPr>
            <a:cxnSpLocks/>
          </p:cNvCxnSpPr>
          <p:nvPr/>
        </p:nvCxnSpPr>
        <p:spPr>
          <a:xfrm>
            <a:off x="1846175" y="3022039"/>
            <a:ext cx="4857007" cy="47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DA022FC4-D0DA-4D66-BD2A-CF2849564D08}"/>
              </a:ext>
            </a:extLst>
          </p:cNvPr>
          <p:cNvCxnSpPr>
            <a:cxnSpLocks/>
          </p:cNvCxnSpPr>
          <p:nvPr/>
        </p:nvCxnSpPr>
        <p:spPr>
          <a:xfrm flipV="1">
            <a:off x="1423529" y="3091733"/>
            <a:ext cx="4641267" cy="23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3A53A2C3-DFB4-418C-966C-4234ECB4932E}"/>
              </a:ext>
            </a:extLst>
          </p:cNvPr>
          <p:cNvCxnSpPr>
            <a:cxnSpLocks/>
          </p:cNvCxnSpPr>
          <p:nvPr/>
        </p:nvCxnSpPr>
        <p:spPr>
          <a:xfrm>
            <a:off x="1017462" y="3166055"/>
            <a:ext cx="4408947" cy="42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4DA58710-D1C1-44A5-925A-1B4951A1C669}"/>
              </a:ext>
            </a:extLst>
          </p:cNvPr>
          <p:cNvCxnSpPr>
            <a:cxnSpLocks/>
          </p:cNvCxnSpPr>
          <p:nvPr/>
        </p:nvCxnSpPr>
        <p:spPr>
          <a:xfrm flipV="1">
            <a:off x="602784" y="3235106"/>
            <a:ext cx="4185238" cy="29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椭圆 157">
            <a:extLst>
              <a:ext uri="{FF2B5EF4-FFF2-40B4-BE49-F238E27FC236}">
                <a16:creationId xmlns:a16="http://schemas.microsoft.com/office/drawing/2014/main" id="{DB9CBA21-9DFD-41AD-90B1-56C52057CACB}"/>
              </a:ext>
            </a:extLst>
          </p:cNvPr>
          <p:cNvSpPr/>
          <p:nvPr/>
        </p:nvSpPr>
        <p:spPr>
          <a:xfrm>
            <a:off x="1823314" y="299695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7C7BF938-74C5-4F7C-B82F-BE0BA7530DA3}"/>
              </a:ext>
            </a:extLst>
          </p:cNvPr>
          <p:cNvSpPr/>
          <p:nvPr/>
        </p:nvSpPr>
        <p:spPr>
          <a:xfrm>
            <a:off x="1400668" y="3068960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8FA55CAC-9E38-49AF-8C70-50904012E536}"/>
              </a:ext>
            </a:extLst>
          </p:cNvPr>
          <p:cNvSpPr/>
          <p:nvPr/>
        </p:nvSpPr>
        <p:spPr>
          <a:xfrm>
            <a:off x="994601" y="314319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4B9FE2F0-33AC-4E95-813B-EC7FCF3F0FD3}"/>
              </a:ext>
            </a:extLst>
          </p:cNvPr>
          <p:cNvSpPr/>
          <p:nvPr/>
        </p:nvSpPr>
        <p:spPr>
          <a:xfrm>
            <a:off x="583043" y="3215202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EB29DE42-6D69-4DD4-B794-6A8AAF363BBE}"/>
              </a:ext>
            </a:extLst>
          </p:cNvPr>
          <p:cNvCxnSpPr>
            <a:cxnSpLocks/>
          </p:cNvCxnSpPr>
          <p:nvPr/>
        </p:nvCxnSpPr>
        <p:spPr>
          <a:xfrm flipV="1">
            <a:off x="1851278" y="4193425"/>
            <a:ext cx="4099012" cy="22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30A20417-E5D5-4D57-A6FE-C3D9C23A885D}"/>
              </a:ext>
            </a:extLst>
          </p:cNvPr>
          <p:cNvCxnSpPr>
            <a:cxnSpLocks/>
          </p:cNvCxnSpPr>
          <p:nvPr/>
        </p:nvCxnSpPr>
        <p:spPr>
          <a:xfrm flipV="1">
            <a:off x="1428632" y="4267660"/>
            <a:ext cx="3881423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CCC04E6A-8870-4304-A923-2869C64F4C81}"/>
              </a:ext>
            </a:extLst>
          </p:cNvPr>
          <p:cNvCxnSpPr>
            <a:cxnSpLocks/>
          </p:cNvCxnSpPr>
          <p:nvPr/>
        </p:nvCxnSpPr>
        <p:spPr>
          <a:xfrm flipV="1">
            <a:off x="1022565" y="4339667"/>
            <a:ext cx="3650952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01BA82EE-8229-449A-BCAC-0EE9C3D3806E}"/>
              </a:ext>
            </a:extLst>
          </p:cNvPr>
          <p:cNvCxnSpPr>
            <a:cxnSpLocks/>
          </p:cNvCxnSpPr>
          <p:nvPr/>
        </p:nvCxnSpPr>
        <p:spPr>
          <a:xfrm>
            <a:off x="607887" y="4411676"/>
            <a:ext cx="3427242" cy="101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椭圆 192">
            <a:extLst>
              <a:ext uri="{FF2B5EF4-FFF2-40B4-BE49-F238E27FC236}">
                <a16:creationId xmlns:a16="http://schemas.microsoft.com/office/drawing/2014/main" id="{EA9F5B08-D3EE-4A15-B921-E10341A35C7B}"/>
              </a:ext>
            </a:extLst>
          </p:cNvPr>
          <p:cNvSpPr/>
          <p:nvPr/>
        </p:nvSpPr>
        <p:spPr>
          <a:xfrm>
            <a:off x="1828417" y="417056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椭圆 193">
            <a:extLst>
              <a:ext uri="{FF2B5EF4-FFF2-40B4-BE49-F238E27FC236}">
                <a16:creationId xmlns:a16="http://schemas.microsoft.com/office/drawing/2014/main" id="{2574A7F9-23C8-4137-8172-5AA1599A9653}"/>
              </a:ext>
            </a:extLst>
          </p:cNvPr>
          <p:cNvSpPr/>
          <p:nvPr/>
        </p:nvSpPr>
        <p:spPr>
          <a:xfrm>
            <a:off x="1405771" y="424257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椭圆 194">
            <a:extLst>
              <a:ext uri="{FF2B5EF4-FFF2-40B4-BE49-F238E27FC236}">
                <a16:creationId xmlns:a16="http://schemas.microsoft.com/office/drawing/2014/main" id="{C8476037-F402-4E91-822F-1229201080CD}"/>
              </a:ext>
            </a:extLst>
          </p:cNvPr>
          <p:cNvSpPr/>
          <p:nvPr/>
        </p:nvSpPr>
        <p:spPr>
          <a:xfrm>
            <a:off x="999704" y="4316808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椭圆 195">
            <a:extLst>
              <a:ext uri="{FF2B5EF4-FFF2-40B4-BE49-F238E27FC236}">
                <a16:creationId xmlns:a16="http://schemas.microsoft.com/office/drawing/2014/main" id="{CA7B86E4-7203-4D2B-AE4C-29D0CF936AC7}"/>
              </a:ext>
            </a:extLst>
          </p:cNvPr>
          <p:cNvSpPr/>
          <p:nvPr/>
        </p:nvSpPr>
        <p:spPr>
          <a:xfrm>
            <a:off x="588146" y="438881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5" name="直接连接符 234">
            <a:extLst>
              <a:ext uri="{FF2B5EF4-FFF2-40B4-BE49-F238E27FC236}">
                <a16:creationId xmlns:a16="http://schemas.microsoft.com/office/drawing/2014/main" id="{BBAFAC87-09ED-4EFC-9973-15AD3AB81343}"/>
              </a:ext>
            </a:extLst>
          </p:cNvPr>
          <p:cNvCxnSpPr>
            <a:cxnSpLocks/>
          </p:cNvCxnSpPr>
          <p:nvPr/>
        </p:nvCxnSpPr>
        <p:spPr>
          <a:xfrm>
            <a:off x="1840655" y="5414237"/>
            <a:ext cx="3389555" cy="1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>
            <a:extLst>
              <a:ext uri="{FF2B5EF4-FFF2-40B4-BE49-F238E27FC236}">
                <a16:creationId xmlns:a16="http://schemas.microsoft.com/office/drawing/2014/main" id="{10BF97C4-C1BD-4283-A03A-4C243C4414EC}"/>
              </a:ext>
            </a:extLst>
          </p:cNvPr>
          <p:cNvCxnSpPr>
            <a:cxnSpLocks/>
          </p:cNvCxnSpPr>
          <p:nvPr/>
        </p:nvCxnSpPr>
        <p:spPr>
          <a:xfrm>
            <a:off x="1423529" y="5486404"/>
            <a:ext cx="3168295" cy="5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>
            <a:extLst>
              <a:ext uri="{FF2B5EF4-FFF2-40B4-BE49-F238E27FC236}">
                <a16:creationId xmlns:a16="http://schemas.microsoft.com/office/drawing/2014/main" id="{4453A771-C72D-4BEA-B91B-5C35883BED08}"/>
              </a:ext>
            </a:extLst>
          </p:cNvPr>
          <p:cNvCxnSpPr>
            <a:cxnSpLocks/>
          </p:cNvCxnSpPr>
          <p:nvPr/>
        </p:nvCxnSpPr>
        <p:spPr>
          <a:xfrm>
            <a:off x="1017462" y="5558412"/>
            <a:ext cx="2935975" cy="5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E3E63EEB-0F69-4BEA-96DF-68A8A568B704}"/>
              </a:ext>
            </a:extLst>
          </p:cNvPr>
          <p:cNvCxnSpPr>
            <a:cxnSpLocks/>
          </p:cNvCxnSpPr>
          <p:nvPr/>
        </p:nvCxnSpPr>
        <p:spPr>
          <a:xfrm>
            <a:off x="602784" y="5630420"/>
            <a:ext cx="2711109" cy="63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组合 199">
            <a:extLst>
              <a:ext uri="{FF2B5EF4-FFF2-40B4-BE49-F238E27FC236}">
                <a16:creationId xmlns:a16="http://schemas.microsoft.com/office/drawing/2014/main" id="{868FC434-AB84-4FB2-AB32-FC630E336FD3}"/>
              </a:ext>
            </a:extLst>
          </p:cNvPr>
          <p:cNvGrpSpPr/>
          <p:nvPr/>
        </p:nvGrpSpPr>
        <p:grpSpPr>
          <a:xfrm>
            <a:off x="6885944" y="2204864"/>
            <a:ext cx="565924" cy="740518"/>
            <a:chOff x="7524330" y="2204864"/>
            <a:chExt cx="565924" cy="740518"/>
          </a:xfrm>
        </p:grpSpPr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842C38CB-0AFC-4421-9885-FD47CC6BD119}"/>
                </a:ext>
              </a:extLst>
            </p:cNvPr>
            <p:cNvSpPr/>
            <p:nvPr/>
          </p:nvSpPr>
          <p:spPr>
            <a:xfrm>
              <a:off x="7524330" y="2499063"/>
              <a:ext cx="323676" cy="2340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2" name="直接连接符 201">
              <a:extLst>
                <a:ext uri="{FF2B5EF4-FFF2-40B4-BE49-F238E27FC236}">
                  <a16:creationId xmlns:a16="http://schemas.microsoft.com/office/drawing/2014/main" id="{7A6AF729-09BA-424B-B225-3FDB764C2051}"/>
                </a:ext>
              </a:extLst>
            </p:cNvPr>
            <p:cNvCxnSpPr>
              <a:cxnSpLocks/>
            </p:cNvCxnSpPr>
            <p:nvPr/>
          </p:nvCxnSpPr>
          <p:spPr>
            <a:xfrm>
              <a:off x="7596336" y="2204864"/>
              <a:ext cx="0" cy="3014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EAB5BDE3-EA59-4F90-B146-C3FD725B1BD2}"/>
                </a:ext>
              </a:extLst>
            </p:cNvPr>
            <p:cNvCxnSpPr>
              <a:cxnSpLocks/>
            </p:cNvCxnSpPr>
            <p:nvPr/>
          </p:nvCxnSpPr>
          <p:spPr>
            <a:xfrm>
              <a:off x="7764526" y="2354510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连接符 203">
              <a:extLst>
                <a:ext uri="{FF2B5EF4-FFF2-40B4-BE49-F238E27FC236}">
                  <a16:creationId xmlns:a16="http://schemas.microsoft.com/office/drawing/2014/main" id="{216FAE38-96D9-46B6-941D-45F8F9AC07AF}"/>
                </a:ext>
              </a:extLst>
            </p:cNvPr>
            <p:cNvCxnSpPr>
              <a:cxnSpLocks/>
            </p:cNvCxnSpPr>
            <p:nvPr/>
          </p:nvCxnSpPr>
          <p:spPr>
            <a:xfrm>
              <a:off x="7686168" y="2728663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47EDAD77-B488-437C-975F-9E4154D72E1C}"/>
                </a:ext>
              </a:extLst>
            </p:cNvPr>
            <p:cNvSpPr txBox="1"/>
            <p:nvPr/>
          </p:nvSpPr>
          <p:spPr>
            <a:xfrm>
              <a:off x="7668344" y="2714550"/>
              <a:ext cx="4219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/>
                <a:t>A</a:t>
              </a:r>
              <a:r>
                <a:rPr lang="en-US" altLang="zh-CN" sz="900" baseline="-25000" dirty="0"/>
                <a:t>1</a:t>
              </a:r>
              <a:r>
                <a:rPr lang="en-US" altLang="zh-CN" sz="900" dirty="0"/>
                <a:t>B</a:t>
              </a:r>
              <a:r>
                <a:rPr lang="en-US" altLang="zh-CN" sz="900" baseline="-25000" dirty="0"/>
                <a:t>0</a:t>
              </a:r>
              <a:endParaRPr lang="zh-CN" altLang="en-US" sz="900" baseline="-25000" dirty="0"/>
            </a:p>
          </p:txBody>
        </p:sp>
        <p:sp>
          <p:nvSpPr>
            <p:cNvPr id="206" name="椭圆 205">
              <a:extLst>
                <a:ext uri="{FF2B5EF4-FFF2-40B4-BE49-F238E27FC236}">
                  <a16:creationId xmlns:a16="http://schemas.microsoft.com/office/drawing/2014/main" id="{14B473F6-E712-4983-AECC-F0E8347B28A3}"/>
                </a:ext>
              </a:extLst>
            </p:cNvPr>
            <p:cNvSpPr/>
            <p:nvPr/>
          </p:nvSpPr>
          <p:spPr>
            <a:xfrm>
              <a:off x="7740352" y="23316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ECA624BC-F124-4673-8AB5-2B4B16291450}"/>
              </a:ext>
            </a:extLst>
          </p:cNvPr>
          <p:cNvGrpSpPr/>
          <p:nvPr/>
        </p:nvGrpSpPr>
        <p:grpSpPr>
          <a:xfrm>
            <a:off x="6247557" y="2276872"/>
            <a:ext cx="565924" cy="663768"/>
            <a:chOff x="7524330" y="2281614"/>
            <a:chExt cx="565924" cy="663768"/>
          </a:xfrm>
        </p:grpSpPr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1F06B15D-A9ED-48FC-A660-A06FDBF34762}"/>
                </a:ext>
              </a:extLst>
            </p:cNvPr>
            <p:cNvSpPr/>
            <p:nvPr/>
          </p:nvSpPr>
          <p:spPr>
            <a:xfrm>
              <a:off x="7524330" y="2499063"/>
              <a:ext cx="323676" cy="2340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9" name="直接连接符 208">
              <a:extLst>
                <a:ext uri="{FF2B5EF4-FFF2-40B4-BE49-F238E27FC236}">
                  <a16:creationId xmlns:a16="http://schemas.microsoft.com/office/drawing/2014/main" id="{A8D56D76-12D8-4244-91B8-36B393C117D8}"/>
                </a:ext>
              </a:extLst>
            </p:cNvPr>
            <p:cNvCxnSpPr>
              <a:cxnSpLocks/>
            </p:cNvCxnSpPr>
            <p:nvPr/>
          </p:nvCxnSpPr>
          <p:spPr>
            <a:xfrm>
              <a:off x="7596336" y="2281614"/>
              <a:ext cx="0" cy="2246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连接符 209">
              <a:extLst>
                <a:ext uri="{FF2B5EF4-FFF2-40B4-BE49-F238E27FC236}">
                  <a16:creationId xmlns:a16="http://schemas.microsoft.com/office/drawing/2014/main" id="{B81B7D9D-B8B9-421C-8878-3765BCB09EC6}"/>
                </a:ext>
              </a:extLst>
            </p:cNvPr>
            <p:cNvCxnSpPr>
              <a:cxnSpLocks/>
            </p:cNvCxnSpPr>
            <p:nvPr/>
          </p:nvCxnSpPr>
          <p:spPr>
            <a:xfrm>
              <a:off x="7764526" y="2354510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接连接符 210">
              <a:extLst>
                <a:ext uri="{FF2B5EF4-FFF2-40B4-BE49-F238E27FC236}">
                  <a16:creationId xmlns:a16="http://schemas.microsoft.com/office/drawing/2014/main" id="{C2781463-653B-4770-A4BB-E6548FBAF3DF}"/>
                </a:ext>
              </a:extLst>
            </p:cNvPr>
            <p:cNvCxnSpPr>
              <a:cxnSpLocks/>
            </p:cNvCxnSpPr>
            <p:nvPr/>
          </p:nvCxnSpPr>
          <p:spPr>
            <a:xfrm>
              <a:off x="7686168" y="2728663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文本框 211">
              <a:extLst>
                <a:ext uri="{FF2B5EF4-FFF2-40B4-BE49-F238E27FC236}">
                  <a16:creationId xmlns:a16="http://schemas.microsoft.com/office/drawing/2014/main" id="{8B7D048E-2E9B-4A70-9E36-597FB2421ACD}"/>
                </a:ext>
              </a:extLst>
            </p:cNvPr>
            <p:cNvSpPr txBox="1"/>
            <p:nvPr/>
          </p:nvSpPr>
          <p:spPr>
            <a:xfrm>
              <a:off x="7668344" y="2714550"/>
              <a:ext cx="4219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/>
                <a:t>A</a:t>
              </a:r>
              <a:r>
                <a:rPr lang="en-US" altLang="zh-CN" sz="900" baseline="-25000" dirty="0"/>
                <a:t>2</a:t>
              </a:r>
              <a:r>
                <a:rPr lang="en-US" altLang="zh-CN" sz="900" dirty="0"/>
                <a:t>B</a:t>
              </a:r>
              <a:r>
                <a:rPr lang="en-US" altLang="zh-CN" sz="900" baseline="-25000" dirty="0"/>
                <a:t>0</a:t>
              </a:r>
              <a:endParaRPr lang="zh-CN" altLang="en-US" sz="900" baseline="-25000" dirty="0"/>
            </a:p>
          </p:txBody>
        </p:sp>
        <p:sp>
          <p:nvSpPr>
            <p:cNvPr id="213" name="椭圆 212">
              <a:extLst>
                <a:ext uri="{FF2B5EF4-FFF2-40B4-BE49-F238E27FC236}">
                  <a16:creationId xmlns:a16="http://schemas.microsoft.com/office/drawing/2014/main" id="{58E6E604-B903-48E2-977D-BAB0F529F959}"/>
                </a:ext>
              </a:extLst>
            </p:cNvPr>
            <p:cNvSpPr/>
            <p:nvPr/>
          </p:nvSpPr>
          <p:spPr>
            <a:xfrm>
              <a:off x="7740352" y="23316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4" name="组合 213">
            <a:extLst>
              <a:ext uri="{FF2B5EF4-FFF2-40B4-BE49-F238E27FC236}">
                <a16:creationId xmlns:a16="http://schemas.microsoft.com/office/drawing/2014/main" id="{8FD25422-6D5B-454F-A53D-13F26BC70D03}"/>
              </a:ext>
            </a:extLst>
          </p:cNvPr>
          <p:cNvGrpSpPr/>
          <p:nvPr/>
        </p:nvGrpSpPr>
        <p:grpSpPr>
          <a:xfrm>
            <a:off x="5609170" y="2348880"/>
            <a:ext cx="565924" cy="591760"/>
            <a:chOff x="7524330" y="2353622"/>
            <a:chExt cx="565924" cy="591760"/>
          </a:xfrm>
        </p:grpSpPr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E2EBC63B-278F-42F7-8E55-4A39DF9FC4FA}"/>
                </a:ext>
              </a:extLst>
            </p:cNvPr>
            <p:cNvSpPr/>
            <p:nvPr/>
          </p:nvSpPr>
          <p:spPr>
            <a:xfrm>
              <a:off x="7524330" y="2499063"/>
              <a:ext cx="323676" cy="2340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6" name="直接连接符 215">
              <a:extLst>
                <a:ext uri="{FF2B5EF4-FFF2-40B4-BE49-F238E27FC236}">
                  <a16:creationId xmlns:a16="http://schemas.microsoft.com/office/drawing/2014/main" id="{9F3AD739-55F3-4FDC-B3B3-60E486F5E4E1}"/>
                </a:ext>
              </a:extLst>
            </p:cNvPr>
            <p:cNvCxnSpPr>
              <a:cxnSpLocks/>
            </p:cNvCxnSpPr>
            <p:nvPr/>
          </p:nvCxnSpPr>
          <p:spPr>
            <a:xfrm>
              <a:off x="7596336" y="2353622"/>
              <a:ext cx="0" cy="1526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连接符 216">
              <a:extLst>
                <a:ext uri="{FF2B5EF4-FFF2-40B4-BE49-F238E27FC236}">
                  <a16:creationId xmlns:a16="http://schemas.microsoft.com/office/drawing/2014/main" id="{DAE906D0-2242-4D6E-999F-CD35A9EE0B02}"/>
                </a:ext>
              </a:extLst>
            </p:cNvPr>
            <p:cNvCxnSpPr>
              <a:cxnSpLocks/>
            </p:cNvCxnSpPr>
            <p:nvPr/>
          </p:nvCxnSpPr>
          <p:spPr>
            <a:xfrm>
              <a:off x="7764526" y="2354510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>
              <a:extLst>
                <a:ext uri="{FF2B5EF4-FFF2-40B4-BE49-F238E27FC236}">
                  <a16:creationId xmlns:a16="http://schemas.microsoft.com/office/drawing/2014/main" id="{F0269A77-12AB-48F5-8768-B43B73C1F2DB}"/>
                </a:ext>
              </a:extLst>
            </p:cNvPr>
            <p:cNvCxnSpPr>
              <a:cxnSpLocks/>
            </p:cNvCxnSpPr>
            <p:nvPr/>
          </p:nvCxnSpPr>
          <p:spPr>
            <a:xfrm>
              <a:off x="7686168" y="2728663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文本框 218">
              <a:extLst>
                <a:ext uri="{FF2B5EF4-FFF2-40B4-BE49-F238E27FC236}">
                  <a16:creationId xmlns:a16="http://schemas.microsoft.com/office/drawing/2014/main" id="{F65A0937-5072-4CF3-A289-71CFDB55ECD7}"/>
                </a:ext>
              </a:extLst>
            </p:cNvPr>
            <p:cNvSpPr txBox="1"/>
            <p:nvPr/>
          </p:nvSpPr>
          <p:spPr>
            <a:xfrm>
              <a:off x="7668344" y="2714550"/>
              <a:ext cx="4219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/>
                <a:t>A</a:t>
              </a:r>
              <a:r>
                <a:rPr lang="en-US" altLang="zh-CN" sz="900" baseline="-25000" dirty="0"/>
                <a:t>3</a:t>
              </a:r>
              <a:r>
                <a:rPr lang="en-US" altLang="zh-CN" sz="900" dirty="0"/>
                <a:t>B</a:t>
              </a:r>
              <a:r>
                <a:rPr lang="en-US" altLang="zh-CN" sz="900" baseline="-25000" dirty="0"/>
                <a:t>0</a:t>
              </a:r>
              <a:endParaRPr lang="zh-CN" altLang="en-US" sz="900" baseline="-25000" dirty="0"/>
            </a:p>
          </p:txBody>
        </p:sp>
      </p:grp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7CFB2B10-F746-43CA-A0D4-327F694EC9C9}"/>
              </a:ext>
            </a:extLst>
          </p:cNvPr>
          <p:cNvGrpSpPr/>
          <p:nvPr/>
        </p:nvGrpSpPr>
        <p:grpSpPr>
          <a:xfrm>
            <a:off x="6631176" y="3032600"/>
            <a:ext cx="565924" cy="799651"/>
            <a:chOff x="7524330" y="2145731"/>
            <a:chExt cx="565924" cy="799651"/>
          </a:xfrm>
        </p:grpSpPr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A8C936E5-1802-426A-BF2F-070820EB2856}"/>
                </a:ext>
              </a:extLst>
            </p:cNvPr>
            <p:cNvSpPr/>
            <p:nvPr/>
          </p:nvSpPr>
          <p:spPr>
            <a:xfrm>
              <a:off x="7524330" y="2499063"/>
              <a:ext cx="323676" cy="2340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4" name="直接连接符 223">
              <a:extLst>
                <a:ext uri="{FF2B5EF4-FFF2-40B4-BE49-F238E27FC236}">
                  <a16:creationId xmlns:a16="http://schemas.microsoft.com/office/drawing/2014/main" id="{425A6873-D1BD-45E7-9DBF-35A8C4D52043}"/>
                </a:ext>
              </a:extLst>
            </p:cNvPr>
            <p:cNvCxnSpPr>
              <a:cxnSpLocks/>
            </p:cNvCxnSpPr>
            <p:nvPr/>
          </p:nvCxnSpPr>
          <p:spPr>
            <a:xfrm>
              <a:off x="7596336" y="2145731"/>
              <a:ext cx="0" cy="3605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>
              <a:extLst>
                <a:ext uri="{FF2B5EF4-FFF2-40B4-BE49-F238E27FC236}">
                  <a16:creationId xmlns:a16="http://schemas.microsoft.com/office/drawing/2014/main" id="{48A0B37D-460C-4F3F-880B-BAFF9C43DBBF}"/>
                </a:ext>
              </a:extLst>
            </p:cNvPr>
            <p:cNvCxnSpPr>
              <a:cxnSpLocks/>
            </p:cNvCxnSpPr>
            <p:nvPr/>
          </p:nvCxnSpPr>
          <p:spPr>
            <a:xfrm>
              <a:off x="7764526" y="2354510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>
              <a:extLst>
                <a:ext uri="{FF2B5EF4-FFF2-40B4-BE49-F238E27FC236}">
                  <a16:creationId xmlns:a16="http://schemas.microsoft.com/office/drawing/2014/main" id="{EAB663C5-EF32-410B-A83D-26F02EF77C10}"/>
                </a:ext>
              </a:extLst>
            </p:cNvPr>
            <p:cNvCxnSpPr>
              <a:cxnSpLocks/>
            </p:cNvCxnSpPr>
            <p:nvPr/>
          </p:nvCxnSpPr>
          <p:spPr>
            <a:xfrm>
              <a:off x="7686168" y="2728663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文本框 226">
              <a:extLst>
                <a:ext uri="{FF2B5EF4-FFF2-40B4-BE49-F238E27FC236}">
                  <a16:creationId xmlns:a16="http://schemas.microsoft.com/office/drawing/2014/main" id="{951A0D6C-3C2B-4167-8D8F-3A9B79FD8C73}"/>
                </a:ext>
              </a:extLst>
            </p:cNvPr>
            <p:cNvSpPr txBox="1"/>
            <p:nvPr/>
          </p:nvSpPr>
          <p:spPr>
            <a:xfrm>
              <a:off x="7668344" y="2714550"/>
              <a:ext cx="4219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/>
                <a:t>A</a:t>
              </a:r>
              <a:r>
                <a:rPr lang="en-US" altLang="zh-CN" sz="900" baseline="-25000" dirty="0"/>
                <a:t>0</a:t>
              </a:r>
              <a:r>
                <a:rPr lang="en-US" altLang="zh-CN" sz="900" dirty="0"/>
                <a:t>B</a:t>
              </a:r>
              <a:r>
                <a:rPr lang="en-US" altLang="zh-CN" sz="900" baseline="-25000" dirty="0"/>
                <a:t>1</a:t>
              </a:r>
              <a:endParaRPr lang="zh-CN" altLang="en-US" sz="900" baseline="-25000" dirty="0"/>
            </a:p>
          </p:txBody>
        </p:sp>
        <p:sp>
          <p:nvSpPr>
            <p:cNvPr id="228" name="椭圆 227">
              <a:extLst>
                <a:ext uri="{FF2B5EF4-FFF2-40B4-BE49-F238E27FC236}">
                  <a16:creationId xmlns:a16="http://schemas.microsoft.com/office/drawing/2014/main" id="{43987796-42BE-4320-A57D-78D0AFC93459}"/>
                </a:ext>
              </a:extLst>
            </p:cNvPr>
            <p:cNvSpPr/>
            <p:nvPr/>
          </p:nvSpPr>
          <p:spPr>
            <a:xfrm>
              <a:off x="7740352" y="23316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9" name="组合 228">
            <a:extLst>
              <a:ext uri="{FF2B5EF4-FFF2-40B4-BE49-F238E27FC236}">
                <a16:creationId xmlns:a16="http://schemas.microsoft.com/office/drawing/2014/main" id="{5BDBC326-E80D-4D9A-8C0D-9B882BB5D158}"/>
              </a:ext>
            </a:extLst>
          </p:cNvPr>
          <p:cNvGrpSpPr/>
          <p:nvPr/>
        </p:nvGrpSpPr>
        <p:grpSpPr>
          <a:xfrm>
            <a:off x="5992790" y="3091733"/>
            <a:ext cx="565924" cy="740518"/>
            <a:chOff x="7524330" y="2204864"/>
            <a:chExt cx="565924" cy="740518"/>
          </a:xfrm>
        </p:grpSpPr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F94E96D2-152C-4049-B131-68B1E118655D}"/>
                </a:ext>
              </a:extLst>
            </p:cNvPr>
            <p:cNvSpPr/>
            <p:nvPr/>
          </p:nvSpPr>
          <p:spPr>
            <a:xfrm>
              <a:off x="7524330" y="2499063"/>
              <a:ext cx="323676" cy="2340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1" name="直接连接符 230">
              <a:extLst>
                <a:ext uri="{FF2B5EF4-FFF2-40B4-BE49-F238E27FC236}">
                  <a16:creationId xmlns:a16="http://schemas.microsoft.com/office/drawing/2014/main" id="{19E08942-FDF7-472D-BFB1-C1950FD5623C}"/>
                </a:ext>
              </a:extLst>
            </p:cNvPr>
            <p:cNvCxnSpPr>
              <a:cxnSpLocks/>
            </p:cNvCxnSpPr>
            <p:nvPr/>
          </p:nvCxnSpPr>
          <p:spPr>
            <a:xfrm>
              <a:off x="7596336" y="2204864"/>
              <a:ext cx="0" cy="3014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>
              <a:extLst>
                <a:ext uri="{FF2B5EF4-FFF2-40B4-BE49-F238E27FC236}">
                  <a16:creationId xmlns:a16="http://schemas.microsoft.com/office/drawing/2014/main" id="{AD9FFD47-404C-4448-B6C3-65673D60A924}"/>
                </a:ext>
              </a:extLst>
            </p:cNvPr>
            <p:cNvCxnSpPr>
              <a:cxnSpLocks/>
            </p:cNvCxnSpPr>
            <p:nvPr/>
          </p:nvCxnSpPr>
          <p:spPr>
            <a:xfrm>
              <a:off x="7764526" y="2354510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232">
              <a:extLst>
                <a:ext uri="{FF2B5EF4-FFF2-40B4-BE49-F238E27FC236}">
                  <a16:creationId xmlns:a16="http://schemas.microsoft.com/office/drawing/2014/main" id="{4D00EB63-E072-4933-B493-BC535AF8E682}"/>
                </a:ext>
              </a:extLst>
            </p:cNvPr>
            <p:cNvCxnSpPr>
              <a:cxnSpLocks/>
            </p:cNvCxnSpPr>
            <p:nvPr/>
          </p:nvCxnSpPr>
          <p:spPr>
            <a:xfrm>
              <a:off x="7686168" y="2728663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文本框 233">
              <a:extLst>
                <a:ext uri="{FF2B5EF4-FFF2-40B4-BE49-F238E27FC236}">
                  <a16:creationId xmlns:a16="http://schemas.microsoft.com/office/drawing/2014/main" id="{487117A5-14AE-4F43-BA72-C184D746AECD}"/>
                </a:ext>
              </a:extLst>
            </p:cNvPr>
            <p:cNvSpPr txBox="1"/>
            <p:nvPr/>
          </p:nvSpPr>
          <p:spPr>
            <a:xfrm>
              <a:off x="7668344" y="2714550"/>
              <a:ext cx="4219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/>
                <a:t>A</a:t>
              </a:r>
              <a:r>
                <a:rPr lang="en-US" altLang="zh-CN" sz="900" baseline="-25000" dirty="0"/>
                <a:t>1</a:t>
              </a:r>
              <a:r>
                <a:rPr lang="en-US" altLang="zh-CN" sz="900" dirty="0"/>
                <a:t>B</a:t>
              </a:r>
              <a:r>
                <a:rPr lang="en-US" altLang="zh-CN" sz="900" baseline="-25000" dirty="0"/>
                <a:t>1</a:t>
              </a:r>
              <a:endParaRPr lang="zh-CN" altLang="en-US" sz="900" baseline="-25000" dirty="0"/>
            </a:p>
          </p:txBody>
        </p:sp>
        <p:sp>
          <p:nvSpPr>
            <p:cNvPr id="263" name="椭圆 262">
              <a:extLst>
                <a:ext uri="{FF2B5EF4-FFF2-40B4-BE49-F238E27FC236}">
                  <a16:creationId xmlns:a16="http://schemas.microsoft.com/office/drawing/2014/main" id="{E750FFEB-90C2-4B6E-96CA-6795585FB82C}"/>
                </a:ext>
              </a:extLst>
            </p:cNvPr>
            <p:cNvSpPr/>
            <p:nvPr/>
          </p:nvSpPr>
          <p:spPr>
            <a:xfrm>
              <a:off x="7740352" y="23316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4" name="组合 263">
            <a:extLst>
              <a:ext uri="{FF2B5EF4-FFF2-40B4-BE49-F238E27FC236}">
                <a16:creationId xmlns:a16="http://schemas.microsoft.com/office/drawing/2014/main" id="{EE4453AA-FE5F-4E12-878F-757ACC04E613}"/>
              </a:ext>
            </a:extLst>
          </p:cNvPr>
          <p:cNvGrpSpPr/>
          <p:nvPr/>
        </p:nvGrpSpPr>
        <p:grpSpPr>
          <a:xfrm>
            <a:off x="5354403" y="3163741"/>
            <a:ext cx="565924" cy="663768"/>
            <a:chOff x="7524330" y="2281614"/>
            <a:chExt cx="565924" cy="663768"/>
          </a:xfrm>
        </p:grpSpPr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A90354E6-0762-4971-B1E8-BA98433A78E2}"/>
                </a:ext>
              </a:extLst>
            </p:cNvPr>
            <p:cNvSpPr/>
            <p:nvPr/>
          </p:nvSpPr>
          <p:spPr>
            <a:xfrm>
              <a:off x="7524330" y="2499063"/>
              <a:ext cx="323676" cy="2340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6" name="直接连接符 265">
              <a:extLst>
                <a:ext uri="{FF2B5EF4-FFF2-40B4-BE49-F238E27FC236}">
                  <a16:creationId xmlns:a16="http://schemas.microsoft.com/office/drawing/2014/main" id="{2E963D62-310D-4842-A5C5-F432F239BA8E}"/>
                </a:ext>
              </a:extLst>
            </p:cNvPr>
            <p:cNvCxnSpPr>
              <a:cxnSpLocks/>
            </p:cNvCxnSpPr>
            <p:nvPr/>
          </p:nvCxnSpPr>
          <p:spPr>
            <a:xfrm>
              <a:off x="7596336" y="2281614"/>
              <a:ext cx="0" cy="2246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连接符 269">
              <a:extLst>
                <a:ext uri="{FF2B5EF4-FFF2-40B4-BE49-F238E27FC236}">
                  <a16:creationId xmlns:a16="http://schemas.microsoft.com/office/drawing/2014/main" id="{5AE065A3-96B0-415E-B994-0BAD77DBD1DD}"/>
                </a:ext>
              </a:extLst>
            </p:cNvPr>
            <p:cNvCxnSpPr>
              <a:cxnSpLocks/>
            </p:cNvCxnSpPr>
            <p:nvPr/>
          </p:nvCxnSpPr>
          <p:spPr>
            <a:xfrm>
              <a:off x="7764526" y="2354510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>
              <a:extLst>
                <a:ext uri="{FF2B5EF4-FFF2-40B4-BE49-F238E27FC236}">
                  <a16:creationId xmlns:a16="http://schemas.microsoft.com/office/drawing/2014/main" id="{049A84C2-2ACE-4845-8AD9-E002958A9C70}"/>
                </a:ext>
              </a:extLst>
            </p:cNvPr>
            <p:cNvCxnSpPr>
              <a:cxnSpLocks/>
            </p:cNvCxnSpPr>
            <p:nvPr/>
          </p:nvCxnSpPr>
          <p:spPr>
            <a:xfrm>
              <a:off x="7686168" y="2728663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文本框 271">
              <a:extLst>
                <a:ext uri="{FF2B5EF4-FFF2-40B4-BE49-F238E27FC236}">
                  <a16:creationId xmlns:a16="http://schemas.microsoft.com/office/drawing/2014/main" id="{723196D9-E9C6-4FCA-B622-A6009A54D875}"/>
                </a:ext>
              </a:extLst>
            </p:cNvPr>
            <p:cNvSpPr txBox="1"/>
            <p:nvPr/>
          </p:nvSpPr>
          <p:spPr>
            <a:xfrm>
              <a:off x="7668344" y="2714550"/>
              <a:ext cx="4219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/>
                <a:t>A</a:t>
              </a:r>
              <a:r>
                <a:rPr lang="en-US" altLang="zh-CN" sz="900" baseline="-25000" dirty="0"/>
                <a:t>2</a:t>
              </a:r>
              <a:r>
                <a:rPr lang="en-US" altLang="zh-CN" sz="900" dirty="0"/>
                <a:t>B</a:t>
              </a:r>
              <a:r>
                <a:rPr lang="en-US" altLang="zh-CN" sz="900" baseline="-25000" dirty="0"/>
                <a:t>1</a:t>
              </a:r>
              <a:endParaRPr lang="zh-CN" altLang="en-US" sz="900" baseline="-25000" dirty="0"/>
            </a:p>
          </p:txBody>
        </p:sp>
        <p:sp>
          <p:nvSpPr>
            <p:cNvPr id="273" name="椭圆 272">
              <a:extLst>
                <a:ext uri="{FF2B5EF4-FFF2-40B4-BE49-F238E27FC236}">
                  <a16:creationId xmlns:a16="http://schemas.microsoft.com/office/drawing/2014/main" id="{38B3ED60-35F6-4F59-8AE5-1D63A48E9DEA}"/>
                </a:ext>
              </a:extLst>
            </p:cNvPr>
            <p:cNvSpPr/>
            <p:nvPr/>
          </p:nvSpPr>
          <p:spPr>
            <a:xfrm>
              <a:off x="7740352" y="23316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4" name="组合 273">
            <a:extLst>
              <a:ext uri="{FF2B5EF4-FFF2-40B4-BE49-F238E27FC236}">
                <a16:creationId xmlns:a16="http://schemas.microsoft.com/office/drawing/2014/main" id="{B4156125-1BF4-4D8D-B2AE-83293CB530CD}"/>
              </a:ext>
            </a:extLst>
          </p:cNvPr>
          <p:cNvGrpSpPr/>
          <p:nvPr/>
        </p:nvGrpSpPr>
        <p:grpSpPr>
          <a:xfrm>
            <a:off x="4716016" y="3235749"/>
            <a:ext cx="565924" cy="591760"/>
            <a:chOff x="7524330" y="2353622"/>
            <a:chExt cx="565924" cy="591760"/>
          </a:xfrm>
        </p:grpSpPr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E7027F1A-0FC2-467A-B2D1-268236F035F8}"/>
                </a:ext>
              </a:extLst>
            </p:cNvPr>
            <p:cNvSpPr/>
            <p:nvPr/>
          </p:nvSpPr>
          <p:spPr>
            <a:xfrm>
              <a:off x="7524330" y="2499063"/>
              <a:ext cx="323676" cy="2340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6" name="直接连接符 275">
              <a:extLst>
                <a:ext uri="{FF2B5EF4-FFF2-40B4-BE49-F238E27FC236}">
                  <a16:creationId xmlns:a16="http://schemas.microsoft.com/office/drawing/2014/main" id="{7BBD89FA-9365-4A37-A3B3-B92C7D714C97}"/>
                </a:ext>
              </a:extLst>
            </p:cNvPr>
            <p:cNvCxnSpPr>
              <a:cxnSpLocks/>
            </p:cNvCxnSpPr>
            <p:nvPr/>
          </p:nvCxnSpPr>
          <p:spPr>
            <a:xfrm>
              <a:off x="7596336" y="2353622"/>
              <a:ext cx="0" cy="1526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连接符 276">
              <a:extLst>
                <a:ext uri="{FF2B5EF4-FFF2-40B4-BE49-F238E27FC236}">
                  <a16:creationId xmlns:a16="http://schemas.microsoft.com/office/drawing/2014/main" id="{1E76EB21-4703-4ACA-A639-135BBE5C0CEC}"/>
                </a:ext>
              </a:extLst>
            </p:cNvPr>
            <p:cNvCxnSpPr>
              <a:cxnSpLocks/>
            </p:cNvCxnSpPr>
            <p:nvPr/>
          </p:nvCxnSpPr>
          <p:spPr>
            <a:xfrm>
              <a:off x="7764526" y="2354510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连接符 277">
              <a:extLst>
                <a:ext uri="{FF2B5EF4-FFF2-40B4-BE49-F238E27FC236}">
                  <a16:creationId xmlns:a16="http://schemas.microsoft.com/office/drawing/2014/main" id="{CA83F790-B323-4112-8015-E24662DB1588}"/>
                </a:ext>
              </a:extLst>
            </p:cNvPr>
            <p:cNvCxnSpPr>
              <a:cxnSpLocks/>
            </p:cNvCxnSpPr>
            <p:nvPr/>
          </p:nvCxnSpPr>
          <p:spPr>
            <a:xfrm>
              <a:off x="7686168" y="2728663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文本框 278">
              <a:extLst>
                <a:ext uri="{FF2B5EF4-FFF2-40B4-BE49-F238E27FC236}">
                  <a16:creationId xmlns:a16="http://schemas.microsoft.com/office/drawing/2014/main" id="{D8867F02-4A8D-4DFA-BAA9-AF995542391A}"/>
                </a:ext>
              </a:extLst>
            </p:cNvPr>
            <p:cNvSpPr txBox="1"/>
            <p:nvPr/>
          </p:nvSpPr>
          <p:spPr>
            <a:xfrm>
              <a:off x="7668344" y="2714550"/>
              <a:ext cx="4219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/>
                <a:t>A</a:t>
              </a:r>
              <a:r>
                <a:rPr lang="en-US" altLang="zh-CN" sz="900" baseline="-25000" dirty="0"/>
                <a:t>3</a:t>
              </a:r>
              <a:r>
                <a:rPr lang="en-US" altLang="zh-CN" sz="900" dirty="0"/>
                <a:t>B</a:t>
              </a:r>
              <a:r>
                <a:rPr lang="en-US" altLang="zh-CN" sz="900" baseline="-25000" dirty="0"/>
                <a:t>1</a:t>
              </a:r>
              <a:endParaRPr lang="zh-CN" altLang="en-US" sz="900" baseline="-25000" dirty="0"/>
            </a:p>
          </p:txBody>
        </p:sp>
      </p:grpSp>
      <p:grpSp>
        <p:nvGrpSpPr>
          <p:cNvPr id="281" name="组合 280">
            <a:extLst>
              <a:ext uri="{FF2B5EF4-FFF2-40B4-BE49-F238E27FC236}">
                <a16:creationId xmlns:a16="http://schemas.microsoft.com/office/drawing/2014/main" id="{F29A3385-DAA1-4864-A1C8-7F73E8FD1D07}"/>
              </a:ext>
            </a:extLst>
          </p:cNvPr>
          <p:cNvGrpSpPr/>
          <p:nvPr/>
        </p:nvGrpSpPr>
        <p:grpSpPr>
          <a:xfrm>
            <a:off x="5878284" y="4195652"/>
            <a:ext cx="565924" cy="814040"/>
            <a:chOff x="7524330" y="2131342"/>
            <a:chExt cx="565924" cy="814040"/>
          </a:xfrm>
        </p:grpSpPr>
        <p:sp>
          <p:nvSpPr>
            <p:cNvPr id="282" name="矩形 281">
              <a:extLst>
                <a:ext uri="{FF2B5EF4-FFF2-40B4-BE49-F238E27FC236}">
                  <a16:creationId xmlns:a16="http://schemas.microsoft.com/office/drawing/2014/main" id="{7C8B87D9-7200-4002-9C0B-8C2E6A2369F9}"/>
                </a:ext>
              </a:extLst>
            </p:cNvPr>
            <p:cNvSpPr/>
            <p:nvPr/>
          </p:nvSpPr>
          <p:spPr>
            <a:xfrm>
              <a:off x="7524330" y="2499063"/>
              <a:ext cx="323676" cy="2340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3" name="直接连接符 282">
              <a:extLst>
                <a:ext uri="{FF2B5EF4-FFF2-40B4-BE49-F238E27FC236}">
                  <a16:creationId xmlns:a16="http://schemas.microsoft.com/office/drawing/2014/main" id="{21DCFEBE-9F73-499C-AEF7-87089AF85725}"/>
                </a:ext>
              </a:extLst>
            </p:cNvPr>
            <p:cNvCxnSpPr>
              <a:cxnSpLocks/>
            </p:cNvCxnSpPr>
            <p:nvPr/>
          </p:nvCxnSpPr>
          <p:spPr>
            <a:xfrm>
              <a:off x="7596336" y="2131342"/>
              <a:ext cx="0" cy="3749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连接符 283">
              <a:extLst>
                <a:ext uri="{FF2B5EF4-FFF2-40B4-BE49-F238E27FC236}">
                  <a16:creationId xmlns:a16="http://schemas.microsoft.com/office/drawing/2014/main" id="{159FFF96-9A93-4D68-B1E5-3FB04040DE0B}"/>
                </a:ext>
              </a:extLst>
            </p:cNvPr>
            <p:cNvCxnSpPr>
              <a:cxnSpLocks/>
            </p:cNvCxnSpPr>
            <p:nvPr/>
          </p:nvCxnSpPr>
          <p:spPr>
            <a:xfrm>
              <a:off x="7764526" y="2354510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连接符 284">
              <a:extLst>
                <a:ext uri="{FF2B5EF4-FFF2-40B4-BE49-F238E27FC236}">
                  <a16:creationId xmlns:a16="http://schemas.microsoft.com/office/drawing/2014/main" id="{7E96E0E8-2292-4DAA-BE94-FBB3EFB64708}"/>
                </a:ext>
              </a:extLst>
            </p:cNvPr>
            <p:cNvCxnSpPr>
              <a:cxnSpLocks/>
            </p:cNvCxnSpPr>
            <p:nvPr/>
          </p:nvCxnSpPr>
          <p:spPr>
            <a:xfrm>
              <a:off x="7686168" y="2728663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文本框 285">
              <a:extLst>
                <a:ext uri="{FF2B5EF4-FFF2-40B4-BE49-F238E27FC236}">
                  <a16:creationId xmlns:a16="http://schemas.microsoft.com/office/drawing/2014/main" id="{55758410-9933-478D-9423-F04D129D242E}"/>
                </a:ext>
              </a:extLst>
            </p:cNvPr>
            <p:cNvSpPr txBox="1"/>
            <p:nvPr/>
          </p:nvSpPr>
          <p:spPr>
            <a:xfrm>
              <a:off x="7668344" y="2714550"/>
              <a:ext cx="4219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/>
                <a:t>A</a:t>
              </a:r>
              <a:r>
                <a:rPr lang="en-US" altLang="zh-CN" sz="900" baseline="-25000" dirty="0"/>
                <a:t>0</a:t>
              </a:r>
              <a:r>
                <a:rPr lang="en-US" altLang="zh-CN" sz="900" dirty="0"/>
                <a:t>B</a:t>
              </a:r>
              <a:r>
                <a:rPr lang="en-US" altLang="zh-CN" sz="900" baseline="-25000" dirty="0"/>
                <a:t>2</a:t>
              </a:r>
              <a:endParaRPr lang="zh-CN" altLang="en-US" sz="900" baseline="-25000" dirty="0"/>
            </a:p>
          </p:txBody>
        </p:sp>
        <p:sp>
          <p:nvSpPr>
            <p:cNvPr id="287" name="椭圆 286">
              <a:extLst>
                <a:ext uri="{FF2B5EF4-FFF2-40B4-BE49-F238E27FC236}">
                  <a16:creationId xmlns:a16="http://schemas.microsoft.com/office/drawing/2014/main" id="{5DA67E07-CB56-4FCA-AFFC-30C860E6A5B4}"/>
                </a:ext>
              </a:extLst>
            </p:cNvPr>
            <p:cNvSpPr/>
            <p:nvPr/>
          </p:nvSpPr>
          <p:spPr>
            <a:xfrm>
              <a:off x="7740352" y="23316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8" name="组合 287">
            <a:extLst>
              <a:ext uri="{FF2B5EF4-FFF2-40B4-BE49-F238E27FC236}">
                <a16:creationId xmlns:a16="http://schemas.microsoft.com/office/drawing/2014/main" id="{F5FBB775-5B87-4D1B-BDA5-D5AE9B454997}"/>
              </a:ext>
            </a:extLst>
          </p:cNvPr>
          <p:cNvGrpSpPr/>
          <p:nvPr/>
        </p:nvGrpSpPr>
        <p:grpSpPr>
          <a:xfrm>
            <a:off x="5239898" y="4269174"/>
            <a:ext cx="565924" cy="740518"/>
            <a:chOff x="7524330" y="2204864"/>
            <a:chExt cx="565924" cy="740518"/>
          </a:xfrm>
        </p:grpSpPr>
        <p:sp>
          <p:nvSpPr>
            <p:cNvPr id="289" name="矩形 288">
              <a:extLst>
                <a:ext uri="{FF2B5EF4-FFF2-40B4-BE49-F238E27FC236}">
                  <a16:creationId xmlns:a16="http://schemas.microsoft.com/office/drawing/2014/main" id="{E18CD982-9274-40DC-8F9A-EC0BDB7EA072}"/>
                </a:ext>
              </a:extLst>
            </p:cNvPr>
            <p:cNvSpPr/>
            <p:nvPr/>
          </p:nvSpPr>
          <p:spPr>
            <a:xfrm>
              <a:off x="7524330" y="2499063"/>
              <a:ext cx="323676" cy="2340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0" name="直接连接符 289">
              <a:extLst>
                <a:ext uri="{FF2B5EF4-FFF2-40B4-BE49-F238E27FC236}">
                  <a16:creationId xmlns:a16="http://schemas.microsoft.com/office/drawing/2014/main" id="{3DEC191D-2AC6-4A64-A4C8-2A54B8777BA2}"/>
                </a:ext>
              </a:extLst>
            </p:cNvPr>
            <p:cNvCxnSpPr>
              <a:cxnSpLocks/>
            </p:cNvCxnSpPr>
            <p:nvPr/>
          </p:nvCxnSpPr>
          <p:spPr>
            <a:xfrm>
              <a:off x="7596336" y="2204864"/>
              <a:ext cx="0" cy="3014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连接符 290">
              <a:extLst>
                <a:ext uri="{FF2B5EF4-FFF2-40B4-BE49-F238E27FC236}">
                  <a16:creationId xmlns:a16="http://schemas.microsoft.com/office/drawing/2014/main" id="{C06E4BA2-A339-4C37-A62C-1F8C6AC3ED27}"/>
                </a:ext>
              </a:extLst>
            </p:cNvPr>
            <p:cNvCxnSpPr>
              <a:cxnSpLocks/>
            </p:cNvCxnSpPr>
            <p:nvPr/>
          </p:nvCxnSpPr>
          <p:spPr>
            <a:xfrm>
              <a:off x="7764526" y="2354510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连接符 291">
              <a:extLst>
                <a:ext uri="{FF2B5EF4-FFF2-40B4-BE49-F238E27FC236}">
                  <a16:creationId xmlns:a16="http://schemas.microsoft.com/office/drawing/2014/main" id="{0DC4B6BE-20F1-4DFA-B98C-1013C48FC785}"/>
                </a:ext>
              </a:extLst>
            </p:cNvPr>
            <p:cNvCxnSpPr>
              <a:cxnSpLocks/>
            </p:cNvCxnSpPr>
            <p:nvPr/>
          </p:nvCxnSpPr>
          <p:spPr>
            <a:xfrm>
              <a:off x="7686168" y="2728663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文本框 292">
              <a:extLst>
                <a:ext uri="{FF2B5EF4-FFF2-40B4-BE49-F238E27FC236}">
                  <a16:creationId xmlns:a16="http://schemas.microsoft.com/office/drawing/2014/main" id="{0A4DD4B3-57A4-429A-B64D-10BF36C1FB1F}"/>
                </a:ext>
              </a:extLst>
            </p:cNvPr>
            <p:cNvSpPr txBox="1"/>
            <p:nvPr/>
          </p:nvSpPr>
          <p:spPr>
            <a:xfrm>
              <a:off x="7668344" y="2714550"/>
              <a:ext cx="4219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/>
                <a:t>A</a:t>
              </a:r>
              <a:r>
                <a:rPr lang="en-US" altLang="zh-CN" sz="900" baseline="-25000" dirty="0"/>
                <a:t>1</a:t>
              </a:r>
              <a:r>
                <a:rPr lang="en-US" altLang="zh-CN" sz="900" dirty="0"/>
                <a:t>B</a:t>
              </a:r>
              <a:r>
                <a:rPr lang="en-US" altLang="zh-CN" sz="900" baseline="-25000" dirty="0"/>
                <a:t>2</a:t>
              </a:r>
              <a:endParaRPr lang="zh-CN" altLang="en-US" sz="900" baseline="-25000" dirty="0"/>
            </a:p>
          </p:txBody>
        </p:sp>
        <p:sp>
          <p:nvSpPr>
            <p:cNvPr id="294" name="椭圆 293">
              <a:extLst>
                <a:ext uri="{FF2B5EF4-FFF2-40B4-BE49-F238E27FC236}">
                  <a16:creationId xmlns:a16="http://schemas.microsoft.com/office/drawing/2014/main" id="{E3B31F52-5801-4497-8D01-F083E6EC599F}"/>
                </a:ext>
              </a:extLst>
            </p:cNvPr>
            <p:cNvSpPr/>
            <p:nvPr/>
          </p:nvSpPr>
          <p:spPr>
            <a:xfrm>
              <a:off x="7740352" y="23316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95" name="组合 294">
            <a:extLst>
              <a:ext uri="{FF2B5EF4-FFF2-40B4-BE49-F238E27FC236}">
                <a16:creationId xmlns:a16="http://schemas.microsoft.com/office/drawing/2014/main" id="{AF709CA0-E65E-449D-A92B-4C6A147C350A}"/>
              </a:ext>
            </a:extLst>
          </p:cNvPr>
          <p:cNvGrpSpPr/>
          <p:nvPr/>
        </p:nvGrpSpPr>
        <p:grpSpPr>
          <a:xfrm>
            <a:off x="4601511" y="4341182"/>
            <a:ext cx="565924" cy="663768"/>
            <a:chOff x="7524330" y="2281614"/>
            <a:chExt cx="565924" cy="663768"/>
          </a:xfrm>
        </p:grpSpPr>
        <p:sp>
          <p:nvSpPr>
            <p:cNvPr id="296" name="矩形 295">
              <a:extLst>
                <a:ext uri="{FF2B5EF4-FFF2-40B4-BE49-F238E27FC236}">
                  <a16:creationId xmlns:a16="http://schemas.microsoft.com/office/drawing/2014/main" id="{B4E3204B-EEEE-4EB9-BA09-AE68AD154009}"/>
                </a:ext>
              </a:extLst>
            </p:cNvPr>
            <p:cNvSpPr/>
            <p:nvPr/>
          </p:nvSpPr>
          <p:spPr>
            <a:xfrm>
              <a:off x="7524330" y="2499063"/>
              <a:ext cx="323676" cy="2340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7" name="直接连接符 296">
              <a:extLst>
                <a:ext uri="{FF2B5EF4-FFF2-40B4-BE49-F238E27FC236}">
                  <a16:creationId xmlns:a16="http://schemas.microsoft.com/office/drawing/2014/main" id="{419A1803-A98A-460E-A61F-C13816E37C64}"/>
                </a:ext>
              </a:extLst>
            </p:cNvPr>
            <p:cNvCxnSpPr>
              <a:cxnSpLocks/>
            </p:cNvCxnSpPr>
            <p:nvPr/>
          </p:nvCxnSpPr>
          <p:spPr>
            <a:xfrm>
              <a:off x="7596336" y="2281614"/>
              <a:ext cx="0" cy="2246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连接符 297">
              <a:extLst>
                <a:ext uri="{FF2B5EF4-FFF2-40B4-BE49-F238E27FC236}">
                  <a16:creationId xmlns:a16="http://schemas.microsoft.com/office/drawing/2014/main" id="{51BB62ED-0BC5-4B0D-95CB-10BAF3FA309A}"/>
                </a:ext>
              </a:extLst>
            </p:cNvPr>
            <p:cNvCxnSpPr>
              <a:cxnSpLocks/>
            </p:cNvCxnSpPr>
            <p:nvPr/>
          </p:nvCxnSpPr>
          <p:spPr>
            <a:xfrm>
              <a:off x="7764526" y="2354510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连接符 298">
              <a:extLst>
                <a:ext uri="{FF2B5EF4-FFF2-40B4-BE49-F238E27FC236}">
                  <a16:creationId xmlns:a16="http://schemas.microsoft.com/office/drawing/2014/main" id="{A8D56C80-391A-4D49-99D7-6AE3D622F606}"/>
                </a:ext>
              </a:extLst>
            </p:cNvPr>
            <p:cNvCxnSpPr>
              <a:cxnSpLocks/>
            </p:cNvCxnSpPr>
            <p:nvPr/>
          </p:nvCxnSpPr>
          <p:spPr>
            <a:xfrm>
              <a:off x="7686168" y="2728663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文本框 299">
              <a:extLst>
                <a:ext uri="{FF2B5EF4-FFF2-40B4-BE49-F238E27FC236}">
                  <a16:creationId xmlns:a16="http://schemas.microsoft.com/office/drawing/2014/main" id="{91F82B6F-A099-492B-8443-8624CE804BDE}"/>
                </a:ext>
              </a:extLst>
            </p:cNvPr>
            <p:cNvSpPr txBox="1"/>
            <p:nvPr/>
          </p:nvSpPr>
          <p:spPr>
            <a:xfrm>
              <a:off x="7668344" y="2714550"/>
              <a:ext cx="4219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/>
                <a:t>A</a:t>
              </a:r>
              <a:r>
                <a:rPr lang="en-US" altLang="zh-CN" sz="900" baseline="-25000" dirty="0"/>
                <a:t>2</a:t>
              </a:r>
              <a:r>
                <a:rPr lang="en-US" altLang="zh-CN" sz="900" dirty="0"/>
                <a:t>B</a:t>
              </a:r>
              <a:r>
                <a:rPr lang="en-US" altLang="zh-CN" sz="900" baseline="-25000" dirty="0"/>
                <a:t>2</a:t>
              </a:r>
              <a:endParaRPr lang="zh-CN" altLang="en-US" sz="900" baseline="-25000" dirty="0"/>
            </a:p>
          </p:txBody>
        </p:sp>
        <p:sp>
          <p:nvSpPr>
            <p:cNvPr id="301" name="椭圆 300">
              <a:extLst>
                <a:ext uri="{FF2B5EF4-FFF2-40B4-BE49-F238E27FC236}">
                  <a16:creationId xmlns:a16="http://schemas.microsoft.com/office/drawing/2014/main" id="{11B7D777-2BB6-475C-9A89-35199302997F}"/>
                </a:ext>
              </a:extLst>
            </p:cNvPr>
            <p:cNvSpPr/>
            <p:nvPr/>
          </p:nvSpPr>
          <p:spPr>
            <a:xfrm>
              <a:off x="7740352" y="23316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2" name="组合 301">
            <a:extLst>
              <a:ext uri="{FF2B5EF4-FFF2-40B4-BE49-F238E27FC236}">
                <a16:creationId xmlns:a16="http://schemas.microsoft.com/office/drawing/2014/main" id="{63456502-B12E-4C9C-86AE-38FCAC1169EA}"/>
              </a:ext>
            </a:extLst>
          </p:cNvPr>
          <p:cNvGrpSpPr/>
          <p:nvPr/>
        </p:nvGrpSpPr>
        <p:grpSpPr>
          <a:xfrm>
            <a:off x="3963124" y="4413190"/>
            <a:ext cx="565924" cy="591760"/>
            <a:chOff x="7524330" y="2353622"/>
            <a:chExt cx="565924" cy="591760"/>
          </a:xfrm>
        </p:grpSpPr>
        <p:sp>
          <p:nvSpPr>
            <p:cNvPr id="303" name="矩形 302">
              <a:extLst>
                <a:ext uri="{FF2B5EF4-FFF2-40B4-BE49-F238E27FC236}">
                  <a16:creationId xmlns:a16="http://schemas.microsoft.com/office/drawing/2014/main" id="{F8B721A9-AE29-4A8F-9D8F-EDF53BE63167}"/>
                </a:ext>
              </a:extLst>
            </p:cNvPr>
            <p:cNvSpPr/>
            <p:nvPr/>
          </p:nvSpPr>
          <p:spPr>
            <a:xfrm>
              <a:off x="7524330" y="2499063"/>
              <a:ext cx="323676" cy="2340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4" name="直接连接符 303">
              <a:extLst>
                <a:ext uri="{FF2B5EF4-FFF2-40B4-BE49-F238E27FC236}">
                  <a16:creationId xmlns:a16="http://schemas.microsoft.com/office/drawing/2014/main" id="{A9EB1A84-B819-468F-88B9-E4F50B2EE5B5}"/>
                </a:ext>
              </a:extLst>
            </p:cNvPr>
            <p:cNvCxnSpPr>
              <a:cxnSpLocks/>
            </p:cNvCxnSpPr>
            <p:nvPr/>
          </p:nvCxnSpPr>
          <p:spPr>
            <a:xfrm>
              <a:off x="7596336" y="2353622"/>
              <a:ext cx="0" cy="1526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连接符 304">
              <a:extLst>
                <a:ext uri="{FF2B5EF4-FFF2-40B4-BE49-F238E27FC236}">
                  <a16:creationId xmlns:a16="http://schemas.microsoft.com/office/drawing/2014/main" id="{78D52C9E-B48B-4DE3-89A5-67992C63F881}"/>
                </a:ext>
              </a:extLst>
            </p:cNvPr>
            <p:cNvCxnSpPr>
              <a:cxnSpLocks/>
            </p:cNvCxnSpPr>
            <p:nvPr/>
          </p:nvCxnSpPr>
          <p:spPr>
            <a:xfrm>
              <a:off x="7764526" y="2354510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连接符 305">
              <a:extLst>
                <a:ext uri="{FF2B5EF4-FFF2-40B4-BE49-F238E27FC236}">
                  <a16:creationId xmlns:a16="http://schemas.microsoft.com/office/drawing/2014/main" id="{8329ABAD-2EE8-403D-84A4-F7BE1C71FAA0}"/>
                </a:ext>
              </a:extLst>
            </p:cNvPr>
            <p:cNvCxnSpPr>
              <a:cxnSpLocks/>
            </p:cNvCxnSpPr>
            <p:nvPr/>
          </p:nvCxnSpPr>
          <p:spPr>
            <a:xfrm>
              <a:off x="7686168" y="2728663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文本框 306">
              <a:extLst>
                <a:ext uri="{FF2B5EF4-FFF2-40B4-BE49-F238E27FC236}">
                  <a16:creationId xmlns:a16="http://schemas.microsoft.com/office/drawing/2014/main" id="{80C78970-C735-40F5-87F5-57C00B57C77B}"/>
                </a:ext>
              </a:extLst>
            </p:cNvPr>
            <p:cNvSpPr txBox="1"/>
            <p:nvPr/>
          </p:nvSpPr>
          <p:spPr>
            <a:xfrm>
              <a:off x="7668344" y="2714550"/>
              <a:ext cx="4219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/>
                <a:t>A</a:t>
              </a:r>
              <a:r>
                <a:rPr lang="en-US" altLang="zh-CN" sz="900" baseline="-25000" dirty="0"/>
                <a:t>3</a:t>
              </a:r>
              <a:r>
                <a:rPr lang="en-US" altLang="zh-CN" sz="900" dirty="0"/>
                <a:t>B</a:t>
              </a:r>
              <a:r>
                <a:rPr lang="en-US" altLang="zh-CN" sz="900" baseline="-25000" dirty="0"/>
                <a:t>2</a:t>
              </a:r>
              <a:endParaRPr lang="zh-CN" altLang="en-US" sz="900" baseline="-25000" dirty="0"/>
            </a:p>
          </p:txBody>
        </p:sp>
      </p:grpSp>
      <p:grpSp>
        <p:nvGrpSpPr>
          <p:cNvPr id="309" name="组合 308">
            <a:extLst>
              <a:ext uri="{FF2B5EF4-FFF2-40B4-BE49-F238E27FC236}">
                <a16:creationId xmlns:a16="http://schemas.microsoft.com/office/drawing/2014/main" id="{DF238693-3DBA-4215-9886-9E45F04A8960}"/>
              </a:ext>
            </a:extLst>
          </p:cNvPr>
          <p:cNvGrpSpPr/>
          <p:nvPr/>
        </p:nvGrpSpPr>
        <p:grpSpPr>
          <a:xfrm>
            <a:off x="5158204" y="5414396"/>
            <a:ext cx="565924" cy="817979"/>
            <a:chOff x="7524330" y="2127403"/>
            <a:chExt cx="565924" cy="817979"/>
          </a:xfrm>
        </p:grpSpPr>
        <p:sp>
          <p:nvSpPr>
            <p:cNvPr id="310" name="矩形 309">
              <a:extLst>
                <a:ext uri="{FF2B5EF4-FFF2-40B4-BE49-F238E27FC236}">
                  <a16:creationId xmlns:a16="http://schemas.microsoft.com/office/drawing/2014/main" id="{6CDFFDFC-DF68-4905-993C-413C284F4DBD}"/>
                </a:ext>
              </a:extLst>
            </p:cNvPr>
            <p:cNvSpPr/>
            <p:nvPr/>
          </p:nvSpPr>
          <p:spPr>
            <a:xfrm>
              <a:off x="7524330" y="2499063"/>
              <a:ext cx="323676" cy="2340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1" name="直接连接符 310">
              <a:extLst>
                <a:ext uri="{FF2B5EF4-FFF2-40B4-BE49-F238E27FC236}">
                  <a16:creationId xmlns:a16="http://schemas.microsoft.com/office/drawing/2014/main" id="{31B41B18-2AA0-4B00-A2A2-2D1750E3DC80}"/>
                </a:ext>
              </a:extLst>
            </p:cNvPr>
            <p:cNvCxnSpPr>
              <a:cxnSpLocks/>
            </p:cNvCxnSpPr>
            <p:nvPr/>
          </p:nvCxnSpPr>
          <p:spPr>
            <a:xfrm>
              <a:off x="7596336" y="2127403"/>
              <a:ext cx="0" cy="37890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直接连接符 311">
              <a:extLst>
                <a:ext uri="{FF2B5EF4-FFF2-40B4-BE49-F238E27FC236}">
                  <a16:creationId xmlns:a16="http://schemas.microsoft.com/office/drawing/2014/main" id="{A52F71BB-34E8-4CE3-A1B2-D8BF3ED506CD}"/>
                </a:ext>
              </a:extLst>
            </p:cNvPr>
            <p:cNvCxnSpPr>
              <a:cxnSpLocks/>
            </p:cNvCxnSpPr>
            <p:nvPr/>
          </p:nvCxnSpPr>
          <p:spPr>
            <a:xfrm>
              <a:off x="7764526" y="2354510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接连接符 312">
              <a:extLst>
                <a:ext uri="{FF2B5EF4-FFF2-40B4-BE49-F238E27FC236}">
                  <a16:creationId xmlns:a16="http://schemas.microsoft.com/office/drawing/2014/main" id="{B0E8C965-F717-4D8A-B3D4-5A354627D843}"/>
                </a:ext>
              </a:extLst>
            </p:cNvPr>
            <p:cNvCxnSpPr>
              <a:cxnSpLocks/>
            </p:cNvCxnSpPr>
            <p:nvPr/>
          </p:nvCxnSpPr>
          <p:spPr>
            <a:xfrm>
              <a:off x="7686168" y="2728663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文本框 313">
              <a:extLst>
                <a:ext uri="{FF2B5EF4-FFF2-40B4-BE49-F238E27FC236}">
                  <a16:creationId xmlns:a16="http://schemas.microsoft.com/office/drawing/2014/main" id="{11A14482-834F-49C4-B190-AA4F318F162F}"/>
                </a:ext>
              </a:extLst>
            </p:cNvPr>
            <p:cNvSpPr txBox="1"/>
            <p:nvPr/>
          </p:nvSpPr>
          <p:spPr>
            <a:xfrm>
              <a:off x="7668344" y="2714550"/>
              <a:ext cx="4219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/>
                <a:t>A</a:t>
              </a:r>
              <a:r>
                <a:rPr lang="en-US" altLang="zh-CN" sz="900" baseline="-25000" dirty="0"/>
                <a:t>0</a:t>
              </a:r>
              <a:r>
                <a:rPr lang="en-US" altLang="zh-CN" sz="900" dirty="0"/>
                <a:t>B</a:t>
              </a:r>
              <a:r>
                <a:rPr lang="en-US" altLang="zh-CN" sz="900" baseline="-25000" dirty="0"/>
                <a:t>3</a:t>
              </a:r>
              <a:endParaRPr lang="zh-CN" altLang="en-US" sz="900" baseline="-25000" dirty="0"/>
            </a:p>
          </p:txBody>
        </p:sp>
        <p:sp>
          <p:nvSpPr>
            <p:cNvPr id="315" name="椭圆 314">
              <a:extLst>
                <a:ext uri="{FF2B5EF4-FFF2-40B4-BE49-F238E27FC236}">
                  <a16:creationId xmlns:a16="http://schemas.microsoft.com/office/drawing/2014/main" id="{9C9AA2F7-4ACB-4349-8A10-DB2B9F950FF1}"/>
                </a:ext>
              </a:extLst>
            </p:cNvPr>
            <p:cNvSpPr/>
            <p:nvPr/>
          </p:nvSpPr>
          <p:spPr>
            <a:xfrm>
              <a:off x="7740352" y="23316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6" name="组合 315">
            <a:extLst>
              <a:ext uri="{FF2B5EF4-FFF2-40B4-BE49-F238E27FC236}">
                <a16:creationId xmlns:a16="http://schemas.microsoft.com/office/drawing/2014/main" id="{27E13BB8-581A-4B94-9782-023241824AC6}"/>
              </a:ext>
            </a:extLst>
          </p:cNvPr>
          <p:cNvGrpSpPr/>
          <p:nvPr/>
        </p:nvGrpSpPr>
        <p:grpSpPr>
          <a:xfrm>
            <a:off x="4519818" y="5491857"/>
            <a:ext cx="565924" cy="740518"/>
            <a:chOff x="7524330" y="2204864"/>
            <a:chExt cx="565924" cy="740518"/>
          </a:xfrm>
        </p:grpSpPr>
        <p:sp>
          <p:nvSpPr>
            <p:cNvPr id="317" name="矩形 316">
              <a:extLst>
                <a:ext uri="{FF2B5EF4-FFF2-40B4-BE49-F238E27FC236}">
                  <a16:creationId xmlns:a16="http://schemas.microsoft.com/office/drawing/2014/main" id="{B9B15E83-E6FA-49C7-AA9A-88AAC977E949}"/>
                </a:ext>
              </a:extLst>
            </p:cNvPr>
            <p:cNvSpPr/>
            <p:nvPr/>
          </p:nvSpPr>
          <p:spPr>
            <a:xfrm>
              <a:off x="7524330" y="2499063"/>
              <a:ext cx="323676" cy="2340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18" name="直接连接符 317">
              <a:extLst>
                <a:ext uri="{FF2B5EF4-FFF2-40B4-BE49-F238E27FC236}">
                  <a16:creationId xmlns:a16="http://schemas.microsoft.com/office/drawing/2014/main" id="{FD4EDFCE-7395-487A-A036-DA8ED7D0C039}"/>
                </a:ext>
              </a:extLst>
            </p:cNvPr>
            <p:cNvCxnSpPr>
              <a:cxnSpLocks/>
            </p:cNvCxnSpPr>
            <p:nvPr/>
          </p:nvCxnSpPr>
          <p:spPr>
            <a:xfrm>
              <a:off x="7596336" y="2204864"/>
              <a:ext cx="0" cy="3014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接连接符 318">
              <a:extLst>
                <a:ext uri="{FF2B5EF4-FFF2-40B4-BE49-F238E27FC236}">
                  <a16:creationId xmlns:a16="http://schemas.microsoft.com/office/drawing/2014/main" id="{1D3BBEBE-53C7-4608-B75D-BD3AAB9273A5}"/>
                </a:ext>
              </a:extLst>
            </p:cNvPr>
            <p:cNvCxnSpPr>
              <a:cxnSpLocks/>
            </p:cNvCxnSpPr>
            <p:nvPr/>
          </p:nvCxnSpPr>
          <p:spPr>
            <a:xfrm>
              <a:off x="7764526" y="2354510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接连接符 319">
              <a:extLst>
                <a:ext uri="{FF2B5EF4-FFF2-40B4-BE49-F238E27FC236}">
                  <a16:creationId xmlns:a16="http://schemas.microsoft.com/office/drawing/2014/main" id="{94D9915B-7F5F-4F11-AF99-457251938812}"/>
                </a:ext>
              </a:extLst>
            </p:cNvPr>
            <p:cNvCxnSpPr>
              <a:cxnSpLocks/>
            </p:cNvCxnSpPr>
            <p:nvPr/>
          </p:nvCxnSpPr>
          <p:spPr>
            <a:xfrm>
              <a:off x="7686168" y="2728663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文本框 320">
              <a:extLst>
                <a:ext uri="{FF2B5EF4-FFF2-40B4-BE49-F238E27FC236}">
                  <a16:creationId xmlns:a16="http://schemas.microsoft.com/office/drawing/2014/main" id="{4AB9847F-D1C5-46A2-B938-16F5A79EFB34}"/>
                </a:ext>
              </a:extLst>
            </p:cNvPr>
            <p:cNvSpPr txBox="1"/>
            <p:nvPr/>
          </p:nvSpPr>
          <p:spPr>
            <a:xfrm>
              <a:off x="7668344" y="2714550"/>
              <a:ext cx="4219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/>
                <a:t>A</a:t>
              </a:r>
              <a:r>
                <a:rPr lang="en-US" altLang="zh-CN" sz="900" baseline="-25000" dirty="0"/>
                <a:t>1</a:t>
              </a:r>
              <a:r>
                <a:rPr lang="en-US" altLang="zh-CN" sz="900" dirty="0"/>
                <a:t>B</a:t>
              </a:r>
              <a:r>
                <a:rPr lang="en-US" altLang="zh-CN" sz="900" baseline="-25000" dirty="0"/>
                <a:t>3</a:t>
              </a:r>
              <a:endParaRPr lang="zh-CN" altLang="en-US" sz="900" baseline="-25000" dirty="0"/>
            </a:p>
          </p:txBody>
        </p:sp>
        <p:sp>
          <p:nvSpPr>
            <p:cNvPr id="322" name="椭圆 321">
              <a:extLst>
                <a:ext uri="{FF2B5EF4-FFF2-40B4-BE49-F238E27FC236}">
                  <a16:creationId xmlns:a16="http://schemas.microsoft.com/office/drawing/2014/main" id="{E59E7746-928A-472A-AAC4-FFECFC7C5BFE}"/>
                </a:ext>
              </a:extLst>
            </p:cNvPr>
            <p:cNvSpPr/>
            <p:nvPr/>
          </p:nvSpPr>
          <p:spPr>
            <a:xfrm>
              <a:off x="7740352" y="23316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3" name="组合 322">
            <a:extLst>
              <a:ext uri="{FF2B5EF4-FFF2-40B4-BE49-F238E27FC236}">
                <a16:creationId xmlns:a16="http://schemas.microsoft.com/office/drawing/2014/main" id="{1526F331-6CB8-46E2-9585-7E74178A33B7}"/>
              </a:ext>
            </a:extLst>
          </p:cNvPr>
          <p:cNvGrpSpPr/>
          <p:nvPr/>
        </p:nvGrpSpPr>
        <p:grpSpPr>
          <a:xfrm>
            <a:off x="3881431" y="5563865"/>
            <a:ext cx="565924" cy="663768"/>
            <a:chOff x="7524330" y="2281614"/>
            <a:chExt cx="565924" cy="663768"/>
          </a:xfrm>
        </p:grpSpPr>
        <p:sp>
          <p:nvSpPr>
            <p:cNvPr id="324" name="矩形 323">
              <a:extLst>
                <a:ext uri="{FF2B5EF4-FFF2-40B4-BE49-F238E27FC236}">
                  <a16:creationId xmlns:a16="http://schemas.microsoft.com/office/drawing/2014/main" id="{08C06B09-A04F-4A13-A81E-C48EB1D7C087}"/>
                </a:ext>
              </a:extLst>
            </p:cNvPr>
            <p:cNvSpPr/>
            <p:nvPr/>
          </p:nvSpPr>
          <p:spPr>
            <a:xfrm>
              <a:off x="7524330" y="2499063"/>
              <a:ext cx="323676" cy="2340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5" name="直接连接符 324">
              <a:extLst>
                <a:ext uri="{FF2B5EF4-FFF2-40B4-BE49-F238E27FC236}">
                  <a16:creationId xmlns:a16="http://schemas.microsoft.com/office/drawing/2014/main" id="{95291A4F-443C-4521-ABB7-C97C69ADEDE3}"/>
                </a:ext>
              </a:extLst>
            </p:cNvPr>
            <p:cNvCxnSpPr>
              <a:cxnSpLocks/>
            </p:cNvCxnSpPr>
            <p:nvPr/>
          </p:nvCxnSpPr>
          <p:spPr>
            <a:xfrm>
              <a:off x="7596336" y="2281614"/>
              <a:ext cx="0" cy="2246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325">
              <a:extLst>
                <a:ext uri="{FF2B5EF4-FFF2-40B4-BE49-F238E27FC236}">
                  <a16:creationId xmlns:a16="http://schemas.microsoft.com/office/drawing/2014/main" id="{B8E5A872-7D95-48FC-A565-79A193FEACF1}"/>
                </a:ext>
              </a:extLst>
            </p:cNvPr>
            <p:cNvCxnSpPr>
              <a:cxnSpLocks/>
            </p:cNvCxnSpPr>
            <p:nvPr/>
          </p:nvCxnSpPr>
          <p:spPr>
            <a:xfrm>
              <a:off x="7764526" y="2354510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>
              <a:extLst>
                <a:ext uri="{FF2B5EF4-FFF2-40B4-BE49-F238E27FC236}">
                  <a16:creationId xmlns:a16="http://schemas.microsoft.com/office/drawing/2014/main" id="{51C6CE17-D884-456D-AF1A-91E8C871ADD0}"/>
                </a:ext>
              </a:extLst>
            </p:cNvPr>
            <p:cNvCxnSpPr>
              <a:cxnSpLocks/>
            </p:cNvCxnSpPr>
            <p:nvPr/>
          </p:nvCxnSpPr>
          <p:spPr>
            <a:xfrm>
              <a:off x="7686168" y="2728663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8" name="文本框 327">
              <a:extLst>
                <a:ext uri="{FF2B5EF4-FFF2-40B4-BE49-F238E27FC236}">
                  <a16:creationId xmlns:a16="http://schemas.microsoft.com/office/drawing/2014/main" id="{23A0467E-D185-472A-940E-4F608E679F21}"/>
                </a:ext>
              </a:extLst>
            </p:cNvPr>
            <p:cNvSpPr txBox="1"/>
            <p:nvPr/>
          </p:nvSpPr>
          <p:spPr>
            <a:xfrm>
              <a:off x="7668344" y="2714550"/>
              <a:ext cx="4219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900" dirty="0"/>
                <a:t>A</a:t>
              </a:r>
              <a:r>
                <a:rPr lang="en-US" altLang="zh-CN" sz="900" baseline="-25000" dirty="0"/>
                <a:t>2</a:t>
              </a:r>
              <a:r>
                <a:rPr lang="en-US" altLang="zh-CN" sz="900" dirty="0"/>
                <a:t>B</a:t>
              </a:r>
              <a:r>
                <a:rPr lang="en-US" altLang="zh-CN" sz="900" baseline="-25000" dirty="0"/>
                <a:t>3</a:t>
              </a:r>
              <a:endParaRPr lang="zh-CN" altLang="en-US" sz="900" baseline="-25000" dirty="0"/>
            </a:p>
          </p:txBody>
        </p:sp>
        <p:sp>
          <p:nvSpPr>
            <p:cNvPr id="329" name="椭圆 328">
              <a:extLst>
                <a:ext uri="{FF2B5EF4-FFF2-40B4-BE49-F238E27FC236}">
                  <a16:creationId xmlns:a16="http://schemas.microsoft.com/office/drawing/2014/main" id="{118E8123-BDC0-4D3A-8B66-3D74843F5434}"/>
                </a:ext>
              </a:extLst>
            </p:cNvPr>
            <p:cNvSpPr/>
            <p:nvPr/>
          </p:nvSpPr>
          <p:spPr>
            <a:xfrm>
              <a:off x="7740352" y="23316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0" name="组合 329">
            <a:extLst>
              <a:ext uri="{FF2B5EF4-FFF2-40B4-BE49-F238E27FC236}">
                <a16:creationId xmlns:a16="http://schemas.microsoft.com/office/drawing/2014/main" id="{BFDDB720-D843-44ED-ACAD-5A8004A32C79}"/>
              </a:ext>
            </a:extLst>
          </p:cNvPr>
          <p:cNvGrpSpPr/>
          <p:nvPr/>
        </p:nvGrpSpPr>
        <p:grpSpPr>
          <a:xfrm>
            <a:off x="3243044" y="5635873"/>
            <a:ext cx="538674" cy="576372"/>
            <a:chOff x="7524330" y="2353622"/>
            <a:chExt cx="538674" cy="576372"/>
          </a:xfrm>
        </p:grpSpPr>
        <p:sp>
          <p:nvSpPr>
            <p:cNvPr id="331" name="矩形 330">
              <a:extLst>
                <a:ext uri="{FF2B5EF4-FFF2-40B4-BE49-F238E27FC236}">
                  <a16:creationId xmlns:a16="http://schemas.microsoft.com/office/drawing/2014/main" id="{B795EB01-F587-4DAF-A7F5-C070BC4CC990}"/>
                </a:ext>
              </a:extLst>
            </p:cNvPr>
            <p:cNvSpPr/>
            <p:nvPr/>
          </p:nvSpPr>
          <p:spPr>
            <a:xfrm>
              <a:off x="7524330" y="2499063"/>
              <a:ext cx="323676" cy="23409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2" name="直接连接符 331">
              <a:extLst>
                <a:ext uri="{FF2B5EF4-FFF2-40B4-BE49-F238E27FC236}">
                  <a16:creationId xmlns:a16="http://schemas.microsoft.com/office/drawing/2014/main" id="{47245945-3C48-4D07-B274-A6005D4FD06C}"/>
                </a:ext>
              </a:extLst>
            </p:cNvPr>
            <p:cNvCxnSpPr>
              <a:cxnSpLocks/>
            </p:cNvCxnSpPr>
            <p:nvPr/>
          </p:nvCxnSpPr>
          <p:spPr>
            <a:xfrm>
              <a:off x="7596336" y="2353622"/>
              <a:ext cx="0" cy="1526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接连接符 332">
              <a:extLst>
                <a:ext uri="{FF2B5EF4-FFF2-40B4-BE49-F238E27FC236}">
                  <a16:creationId xmlns:a16="http://schemas.microsoft.com/office/drawing/2014/main" id="{D9215EC8-9924-4480-8C7A-F753D65DE366}"/>
                </a:ext>
              </a:extLst>
            </p:cNvPr>
            <p:cNvCxnSpPr>
              <a:cxnSpLocks/>
            </p:cNvCxnSpPr>
            <p:nvPr/>
          </p:nvCxnSpPr>
          <p:spPr>
            <a:xfrm>
              <a:off x="7764526" y="2354510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直接连接符 333">
              <a:extLst>
                <a:ext uri="{FF2B5EF4-FFF2-40B4-BE49-F238E27FC236}">
                  <a16:creationId xmlns:a16="http://schemas.microsoft.com/office/drawing/2014/main" id="{FC4B5768-D8C9-4CC3-B773-47F25713F675}"/>
                </a:ext>
              </a:extLst>
            </p:cNvPr>
            <p:cNvCxnSpPr>
              <a:cxnSpLocks/>
            </p:cNvCxnSpPr>
            <p:nvPr/>
          </p:nvCxnSpPr>
          <p:spPr>
            <a:xfrm>
              <a:off x="7686168" y="2728663"/>
              <a:ext cx="0" cy="1445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5" name="文本框 334">
              <a:extLst>
                <a:ext uri="{FF2B5EF4-FFF2-40B4-BE49-F238E27FC236}">
                  <a16:creationId xmlns:a16="http://schemas.microsoft.com/office/drawing/2014/main" id="{DE1248E0-6731-474D-9B75-03A0F12A1F50}"/>
                </a:ext>
              </a:extLst>
            </p:cNvPr>
            <p:cNvSpPr txBox="1"/>
            <p:nvPr/>
          </p:nvSpPr>
          <p:spPr>
            <a:xfrm>
              <a:off x="7668344" y="2714550"/>
              <a:ext cx="3946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/>
                <a:t>A</a:t>
              </a:r>
              <a:r>
                <a:rPr lang="en-US" altLang="zh-CN" sz="800" baseline="-25000" dirty="0"/>
                <a:t>3</a:t>
              </a:r>
              <a:r>
                <a:rPr lang="en-US" altLang="zh-CN" sz="800" dirty="0"/>
                <a:t>B</a:t>
              </a:r>
              <a:r>
                <a:rPr lang="en-US" altLang="zh-CN" sz="800" baseline="-25000" dirty="0"/>
                <a:t>3</a:t>
              </a:r>
              <a:endParaRPr lang="zh-CN" altLang="en-US" sz="800" baseline="-25000" dirty="0"/>
            </a:p>
          </p:txBody>
        </p:sp>
      </p:grpSp>
      <p:cxnSp>
        <p:nvCxnSpPr>
          <p:cNvPr id="340" name="直接连接符 339">
            <a:extLst>
              <a:ext uri="{FF2B5EF4-FFF2-40B4-BE49-F238E27FC236}">
                <a16:creationId xmlns:a16="http://schemas.microsoft.com/office/drawing/2014/main" id="{E9A8ED0E-4F4C-4CA4-AE61-084B7BD2047A}"/>
              </a:ext>
            </a:extLst>
          </p:cNvPr>
          <p:cNvCxnSpPr>
            <a:cxnSpLocks/>
          </p:cNvCxnSpPr>
          <p:nvPr/>
        </p:nvCxnSpPr>
        <p:spPr>
          <a:xfrm>
            <a:off x="7047782" y="2868664"/>
            <a:ext cx="0" cy="8902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连接符 341">
            <a:extLst>
              <a:ext uri="{FF2B5EF4-FFF2-40B4-BE49-F238E27FC236}">
                <a16:creationId xmlns:a16="http://schemas.microsoft.com/office/drawing/2014/main" id="{D71F17CD-7CE8-4F8F-B5BF-C0798690A64E}"/>
              </a:ext>
            </a:extLst>
          </p:cNvPr>
          <p:cNvCxnSpPr>
            <a:cxnSpLocks/>
          </p:cNvCxnSpPr>
          <p:nvPr/>
        </p:nvCxnSpPr>
        <p:spPr>
          <a:xfrm>
            <a:off x="6408238" y="2872112"/>
            <a:ext cx="0" cy="8902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连接符 344">
            <a:extLst>
              <a:ext uri="{FF2B5EF4-FFF2-40B4-BE49-F238E27FC236}">
                <a16:creationId xmlns:a16="http://schemas.microsoft.com/office/drawing/2014/main" id="{13B46104-B4B5-4B54-825C-007FBB4B2809}"/>
              </a:ext>
            </a:extLst>
          </p:cNvPr>
          <p:cNvCxnSpPr>
            <a:cxnSpLocks/>
          </p:cNvCxnSpPr>
          <p:nvPr/>
        </p:nvCxnSpPr>
        <p:spPr>
          <a:xfrm>
            <a:off x="5768695" y="2868664"/>
            <a:ext cx="0" cy="8902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连接符 347">
            <a:extLst>
              <a:ext uri="{FF2B5EF4-FFF2-40B4-BE49-F238E27FC236}">
                <a16:creationId xmlns:a16="http://schemas.microsoft.com/office/drawing/2014/main" id="{477086C1-7D43-4E2A-AD3D-F46AF645609F}"/>
              </a:ext>
            </a:extLst>
          </p:cNvPr>
          <p:cNvCxnSpPr>
            <a:cxnSpLocks/>
          </p:cNvCxnSpPr>
          <p:nvPr/>
        </p:nvCxnSpPr>
        <p:spPr>
          <a:xfrm>
            <a:off x="5132641" y="2864159"/>
            <a:ext cx="0" cy="8902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B437C2C6-37A2-497C-BD9A-E2BDAF6F259B}"/>
              </a:ext>
            </a:extLst>
          </p:cNvPr>
          <p:cNvSpPr txBox="1"/>
          <p:nvPr/>
        </p:nvSpPr>
        <p:spPr>
          <a:xfrm>
            <a:off x="4992464" y="257277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0</a:t>
            </a:r>
            <a:endParaRPr lang="zh-CN" altLang="en-US" sz="1400" dirty="0"/>
          </a:p>
        </p:txBody>
      </p:sp>
      <p:cxnSp>
        <p:nvCxnSpPr>
          <p:cNvPr id="350" name="直接连接符 349">
            <a:extLst>
              <a:ext uri="{FF2B5EF4-FFF2-40B4-BE49-F238E27FC236}">
                <a16:creationId xmlns:a16="http://schemas.microsoft.com/office/drawing/2014/main" id="{D9E8AC1A-EA6E-435B-A36F-7FF9B064E743}"/>
              </a:ext>
            </a:extLst>
          </p:cNvPr>
          <p:cNvCxnSpPr>
            <a:cxnSpLocks/>
          </p:cNvCxnSpPr>
          <p:nvPr/>
        </p:nvCxnSpPr>
        <p:spPr>
          <a:xfrm>
            <a:off x="7686168" y="2863785"/>
            <a:ext cx="29200" cy="36615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894" name="组合 250893">
            <a:extLst>
              <a:ext uri="{FF2B5EF4-FFF2-40B4-BE49-F238E27FC236}">
                <a16:creationId xmlns:a16="http://schemas.microsoft.com/office/drawing/2014/main" id="{A3AB4274-4DEA-488E-94D6-29CD91BB9BE3}"/>
              </a:ext>
            </a:extLst>
          </p:cNvPr>
          <p:cNvGrpSpPr/>
          <p:nvPr/>
        </p:nvGrpSpPr>
        <p:grpSpPr>
          <a:xfrm>
            <a:off x="4355976" y="3683066"/>
            <a:ext cx="2841124" cy="469673"/>
            <a:chOff x="4355976" y="3683066"/>
            <a:chExt cx="2841124" cy="469673"/>
          </a:xfrm>
        </p:grpSpPr>
        <p:grpSp>
          <p:nvGrpSpPr>
            <p:cNvPr id="250892" name="组合 250891">
              <a:extLst>
                <a:ext uri="{FF2B5EF4-FFF2-40B4-BE49-F238E27FC236}">
                  <a16:creationId xmlns:a16="http://schemas.microsoft.com/office/drawing/2014/main" id="{1FF0C3FC-AC05-4C71-818C-2A90CC8D52B6}"/>
                </a:ext>
              </a:extLst>
            </p:cNvPr>
            <p:cNvGrpSpPr/>
            <p:nvPr/>
          </p:nvGrpSpPr>
          <p:grpSpPr>
            <a:xfrm>
              <a:off x="4355976" y="3760041"/>
              <a:ext cx="2744795" cy="392698"/>
              <a:chOff x="4355976" y="3760041"/>
              <a:chExt cx="2744795" cy="392698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994AC7AA-F2F1-4F9C-B3CA-8E5CE76330DE}"/>
                  </a:ext>
                </a:extLst>
              </p:cNvPr>
              <p:cNvSpPr/>
              <p:nvPr/>
            </p:nvSpPr>
            <p:spPr>
              <a:xfrm>
                <a:off x="6756281" y="3760041"/>
                <a:ext cx="344490" cy="21900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zh-CN" sz="800" dirty="0">
                    <a:solidFill>
                      <a:schemeClr val="tx1"/>
                    </a:solidFill>
                  </a:rPr>
                  <a:t>ADD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A628A366-379B-489B-9676-89B7C86542AE}"/>
                  </a:ext>
                </a:extLst>
              </p:cNvPr>
              <p:cNvCxnSpPr>
                <a:stCxn id="48" idx="2"/>
              </p:cNvCxnSpPr>
              <p:nvPr/>
            </p:nvCxnSpPr>
            <p:spPr>
              <a:xfrm>
                <a:off x="6928526" y="3979047"/>
                <a:ext cx="0" cy="1702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1" name="矩形 340">
                <a:extLst>
                  <a:ext uri="{FF2B5EF4-FFF2-40B4-BE49-F238E27FC236}">
                    <a16:creationId xmlns:a16="http://schemas.microsoft.com/office/drawing/2014/main" id="{2768CA13-8F36-4802-8998-279D0CDF0CDC}"/>
                  </a:ext>
                </a:extLst>
              </p:cNvPr>
              <p:cNvSpPr/>
              <p:nvPr/>
            </p:nvSpPr>
            <p:spPr>
              <a:xfrm>
                <a:off x="6116737" y="3760041"/>
                <a:ext cx="344490" cy="21900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zh-CN" sz="800" dirty="0">
                    <a:solidFill>
                      <a:schemeClr val="tx1"/>
                    </a:solidFill>
                  </a:rPr>
                  <a:t>ADD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3" name="直接连接符 342">
                <a:extLst>
                  <a:ext uri="{FF2B5EF4-FFF2-40B4-BE49-F238E27FC236}">
                    <a16:creationId xmlns:a16="http://schemas.microsoft.com/office/drawing/2014/main" id="{9C24D8F4-F7A7-434F-91C6-5CACD80B04B1}"/>
                  </a:ext>
                </a:extLst>
              </p:cNvPr>
              <p:cNvCxnSpPr>
                <a:stCxn id="341" idx="2"/>
              </p:cNvCxnSpPr>
              <p:nvPr/>
            </p:nvCxnSpPr>
            <p:spPr>
              <a:xfrm>
                <a:off x="6288982" y="3979047"/>
                <a:ext cx="0" cy="17369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直接连接符 345">
                <a:extLst>
                  <a:ext uri="{FF2B5EF4-FFF2-40B4-BE49-F238E27FC236}">
                    <a16:creationId xmlns:a16="http://schemas.microsoft.com/office/drawing/2014/main" id="{4A10DB61-8A0A-4808-9F75-DB59B09FFEBC}"/>
                  </a:ext>
                </a:extLst>
              </p:cNvPr>
              <p:cNvCxnSpPr>
                <a:stCxn id="344" idx="2"/>
              </p:cNvCxnSpPr>
              <p:nvPr/>
            </p:nvCxnSpPr>
            <p:spPr>
              <a:xfrm>
                <a:off x="5649439" y="3979047"/>
                <a:ext cx="0" cy="1702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7" name="矩形 346">
                <a:extLst>
                  <a:ext uri="{FF2B5EF4-FFF2-40B4-BE49-F238E27FC236}">
                    <a16:creationId xmlns:a16="http://schemas.microsoft.com/office/drawing/2014/main" id="{F9BEF0C6-C7AA-4630-A551-A92DD121ED21}"/>
                  </a:ext>
                </a:extLst>
              </p:cNvPr>
              <p:cNvSpPr/>
              <p:nvPr/>
            </p:nvSpPr>
            <p:spPr>
              <a:xfrm>
                <a:off x="4841140" y="3760041"/>
                <a:ext cx="344490" cy="21900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zh-CN" sz="800" dirty="0">
                    <a:solidFill>
                      <a:schemeClr val="tx1"/>
                    </a:solidFill>
                  </a:rPr>
                  <a:t>ADD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9" name="直接连接符 348">
                <a:extLst>
                  <a:ext uri="{FF2B5EF4-FFF2-40B4-BE49-F238E27FC236}">
                    <a16:creationId xmlns:a16="http://schemas.microsoft.com/office/drawing/2014/main" id="{5E8868B4-8403-4020-9EF0-C47A96985567}"/>
                  </a:ext>
                </a:extLst>
              </p:cNvPr>
              <p:cNvCxnSpPr>
                <a:stCxn id="347" idx="2"/>
              </p:cNvCxnSpPr>
              <p:nvPr/>
            </p:nvCxnSpPr>
            <p:spPr>
              <a:xfrm>
                <a:off x="5013385" y="3979047"/>
                <a:ext cx="0" cy="1657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直接连接符 353">
                <a:extLst>
                  <a:ext uri="{FF2B5EF4-FFF2-40B4-BE49-F238E27FC236}">
                    <a16:creationId xmlns:a16="http://schemas.microsoft.com/office/drawing/2014/main" id="{D947A80F-F63F-4754-8ED2-8DC76DF1437F}"/>
                  </a:ext>
                </a:extLst>
              </p:cNvPr>
              <p:cNvCxnSpPr>
                <a:cxnSpLocks/>
                <a:stCxn id="347" idx="1"/>
              </p:cNvCxnSpPr>
              <p:nvPr/>
            </p:nvCxnSpPr>
            <p:spPr>
              <a:xfrm flipH="1" flipV="1">
                <a:off x="4355976" y="3867468"/>
                <a:ext cx="485164" cy="207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81E846A8-BCDC-42D4-91F7-0BE0373643C1}"/>
                </a:ext>
              </a:extLst>
            </p:cNvPr>
            <p:cNvSpPr/>
            <p:nvPr/>
          </p:nvSpPr>
          <p:spPr>
            <a:xfrm>
              <a:off x="5477194" y="3760041"/>
              <a:ext cx="344490" cy="2190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</a:rPr>
                <a:t>ADD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50891" name="矩形 250890">
              <a:extLst>
                <a:ext uri="{FF2B5EF4-FFF2-40B4-BE49-F238E27FC236}">
                  <a16:creationId xmlns:a16="http://schemas.microsoft.com/office/drawing/2014/main" id="{8C8A07DE-ABC0-437B-8655-6B3F2ED61736}"/>
                </a:ext>
              </a:extLst>
            </p:cNvPr>
            <p:cNvSpPr/>
            <p:nvPr/>
          </p:nvSpPr>
          <p:spPr>
            <a:xfrm>
              <a:off x="4684823" y="3683066"/>
              <a:ext cx="2512277" cy="3599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0" name="组合 369">
            <a:extLst>
              <a:ext uri="{FF2B5EF4-FFF2-40B4-BE49-F238E27FC236}">
                <a16:creationId xmlns:a16="http://schemas.microsoft.com/office/drawing/2014/main" id="{A52F64E9-92BD-4ACE-B566-F174377F066B}"/>
              </a:ext>
            </a:extLst>
          </p:cNvPr>
          <p:cNvGrpSpPr/>
          <p:nvPr/>
        </p:nvGrpSpPr>
        <p:grpSpPr>
          <a:xfrm>
            <a:off x="3635896" y="4868255"/>
            <a:ext cx="2804400" cy="469673"/>
            <a:chOff x="4392700" y="3683066"/>
            <a:chExt cx="2804400" cy="469673"/>
          </a:xfrm>
        </p:grpSpPr>
        <p:grpSp>
          <p:nvGrpSpPr>
            <p:cNvPr id="371" name="组合 370">
              <a:extLst>
                <a:ext uri="{FF2B5EF4-FFF2-40B4-BE49-F238E27FC236}">
                  <a16:creationId xmlns:a16="http://schemas.microsoft.com/office/drawing/2014/main" id="{4AD2B21D-5FD9-4303-8303-A841C33D012F}"/>
                </a:ext>
              </a:extLst>
            </p:cNvPr>
            <p:cNvGrpSpPr/>
            <p:nvPr/>
          </p:nvGrpSpPr>
          <p:grpSpPr>
            <a:xfrm>
              <a:off x="4392700" y="3760041"/>
              <a:ext cx="2708071" cy="392698"/>
              <a:chOff x="4392700" y="3760041"/>
              <a:chExt cx="2708071" cy="392698"/>
            </a:xfrm>
          </p:grpSpPr>
          <p:sp>
            <p:nvSpPr>
              <p:cNvPr id="374" name="矩形 373">
                <a:extLst>
                  <a:ext uri="{FF2B5EF4-FFF2-40B4-BE49-F238E27FC236}">
                    <a16:creationId xmlns:a16="http://schemas.microsoft.com/office/drawing/2014/main" id="{EAAA0249-F82E-4251-AC49-3FA6E6C068F9}"/>
                  </a:ext>
                </a:extLst>
              </p:cNvPr>
              <p:cNvSpPr/>
              <p:nvPr/>
            </p:nvSpPr>
            <p:spPr>
              <a:xfrm>
                <a:off x="6756281" y="3760041"/>
                <a:ext cx="344490" cy="21900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zh-CN" sz="800" dirty="0">
                    <a:solidFill>
                      <a:schemeClr val="tx1"/>
                    </a:solidFill>
                  </a:rPr>
                  <a:t>ADD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5" name="直接连接符 374">
                <a:extLst>
                  <a:ext uri="{FF2B5EF4-FFF2-40B4-BE49-F238E27FC236}">
                    <a16:creationId xmlns:a16="http://schemas.microsoft.com/office/drawing/2014/main" id="{E818B02D-6FD8-49A5-B7B8-1FBDD4018942}"/>
                  </a:ext>
                </a:extLst>
              </p:cNvPr>
              <p:cNvCxnSpPr>
                <a:stCxn id="374" idx="2"/>
              </p:cNvCxnSpPr>
              <p:nvPr/>
            </p:nvCxnSpPr>
            <p:spPr>
              <a:xfrm>
                <a:off x="6928526" y="3979047"/>
                <a:ext cx="0" cy="1702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6" name="矩形 375">
                <a:extLst>
                  <a:ext uri="{FF2B5EF4-FFF2-40B4-BE49-F238E27FC236}">
                    <a16:creationId xmlns:a16="http://schemas.microsoft.com/office/drawing/2014/main" id="{C0B54CFF-8E3C-4672-BBF9-0E699D2280AC}"/>
                  </a:ext>
                </a:extLst>
              </p:cNvPr>
              <p:cNvSpPr/>
              <p:nvPr/>
            </p:nvSpPr>
            <p:spPr>
              <a:xfrm>
                <a:off x="6116737" y="3760041"/>
                <a:ext cx="344490" cy="21900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zh-CN" sz="800" dirty="0">
                    <a:solidFill>
                      <a:schemeClr val="tx1"/>
                    </a:solidFill>
                  </a:rPr>
                  <a:t>ADD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7" name="直接连接符 376">
                <a:extLst>
                  <a:ext uri="{FF2B5EF4-FFF2-40B4-BE49-F238E27FC236}">
                    <a16:creationId xmlns:a16="http://schemas.microsoft.com/office/drawing/2014/main" id="{2BA8C392-DE74-44B6-B24C-62185328A0E7}"/>
                  </a:ext>
                </a:extLst>
              </p:cNvPr>
              <p:cNvCxnSpPr>
                <a:stCxn id="376" idx="2"/>
              </p:cNvCxnSpPr>
              <p:nvPr/>
            </p:nvCxnSpPr>
            <p:spPr>
              <a:xfrm>
                <a:off x="6288982" y="3979047"/>
                <a:ext cx="0" cy="17369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直接连接符 377">
                <a:extLst>
                  <a:ext uri="{FF2B5EF4-FFF2-40B4-BE49-F238E27FC236}">
                    <a16:creationId xmlns:a16="http://schemas.microsoft.com/office/drawing/2014/main" id="{29966992-2400-4CC4-9628-53BCEC465CEC}"/>
                  </a:ext>
                </a:extLst>
              </p:cNvPr>
              <p:cNvCxnSpPr>
                <a:stCxn id="372" idx="2"/>
              </p:cNvCxnSpPr>
              <p:nvPr/>
            </p:nvCxnSpPr>
            <p:spPr>
              <a:xfrm>
                <a:off x="5649439" y="3979047"/>
                <a:ext cx="0" cy="1702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9" name="矩形 378">
                <a:extLst>
                  <a:ext uri="{FF2B5EF4-FFF2-40B4-BE49-F238E27FC236}">
                    <a16:creationId xmlns:a16="http://schemas.microsoft.com/office/drawing/2014/main" id="{5BBCBB62-2E6D-4A74-8BF2-F7C8DCB75D2C}"/>
                  </a:ext>
                </a:extLst>
              </p:cNvPr>
              <p:cNvSpPr/>
              <p:nvPr/>
            </p:nvSpPr>
            <p:spPr>
              <a:xfrm>
                <a:off x="4841140" y="3760041"/>
                <a:ext cx="344490" cy="21900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zh-CN" sz="800" dirty="0">
                    <a:solidFill>
                      <a:schemeClr val="tx1"/>
                    </a:solidFill>
                  </a:rPr>
                  <a:t>ADD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0" name="直接连接符 379">
                <a:extLst>
                  <a:ext uri="{FF2B5EF4-FFF2-40B4-BE49-F238E27FC236}">
                    <a16:creationId xmlns:a16="http://schemas.microsoft.com/office/drawing/2014/main" id="{8606DA5E-1CF7-4632-AC59-C4BFBF2967A7}"/>
                  </a:ext>
                </a:extLst>
              </p:cNvPr>
              <p:cNvCxnSpPr>
                <a:stCxn id="379" idx="2"/>
              </p:cNvCxnSpPr>
              <p:nvPr/>
            </p:nvCxnSpPr>
            <p:spPr>
              <a:xfrm>
                <a:off x="5013385" y="3979047"/>
                <a:ext cx="0" cy="1657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直接连接符 383">
                <a:extLst>
                  <a:ext uri="{FF2B5EF4-FFF2-40B4-BE49-F238E27FC236}">
                    <a16:creationId xmlns:a16="http://schemas.microsoft.com/office/drawing/2014/main" id="{29FFD885-C822-42F2-BFB7-F97DF985D348}"/>
                  </a:ext>
                </a:extLst>
              </p:cNvPr>
              <p:cNvCxnSpPr>
                <a:cxnSpLocks/>
                <a:stCxn id="379" idx="1"/>
              </p:cNvCxnSpPr>
              <p:nvPr/>
            </p:nvCxnSpPr>
            <p:spPr>
              <a:xfrm flipH="1">
                <a:off x="4392700" y="3869544"/>
                <a:ext cx="44844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2" name="矩形 371">
              <a:extLst>
                <a:ext uri="{FF2B5EF4-FFF2-40B4-BE49-F238E27FC236}">
                  <a16:creationId xmlns:a16="http://schemas.microsoft.com/office/drawing/2014/main" id="{489AF754-4375-404B-8F45-5218EAF71328}"/>
                </a:ext>
              </a:extLst>
            </p:cNvPr>
            <p:cNvSpPr/>
            <p:nvPr/>
          </p:nvSpPr>
          <p:spPr>
            <a:xfrm>
              <a:off x="5477194" y="3760041"/>
              <a:ext cx="344490" cy="2190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</a:rPr>
                <a:t>ADD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73" name="矩形 372">
              <a:extLst>
                <a:ext uri="{FF2B5EF4-FFF2-40B4-BE49-F238E27FC236}">
                  <a16:creationId xmlns:a16="http://schemas.microsoft.com/office/drawing/2014/main" id="{5FA2D5E7-71EA-48CF-BB13-DD2822B0C808}"/>
                </a:ext>
              </a:extLst>
            </p:cNvPr>
            <p:cNvSpPr/>
            <p:nvPr/>
          </p:nvSpPr>
          <p:spPr>
            <a:xfrm>
              <a:off x="4684823" y="3683066"/>
              <a:ext cx="2512277" cy="3599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85" name="直接连接符 384">
            <a:extLst>
              <a:ext uri="{FF2B5EF4-FFF2-40B4-BE49-F238E27FC236}">
                <a16:creationId xmlns:a16="http://schemas.microsoft.com/office/drawing/2014/main" id="{A024EA32-801E-4831-B3BE-294278FCA1CB}"/>
              </a:ext>
            </a:extLst>
          </p:cNvPr>
          <p:cNvCxnSpPr>
            <a:cxnSpLocks/>
          </p:cNvCxnSpPr>
          <p:nvPr/>
        </p:nvCxnSpPr>
        <p:spPr>
          <a:xfrm>
            <a:off x="6288982" y="4152739"/>
            <a:ext cx="0" cy="793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连接符 385">
            <a:extLst>
              <a:ext uri="{FF2B5EF4-FFF2-40B4-BE49-F238E27FC236}">
                <a16:creationId xmlns:a16="http://schemas.microsoft.com/office/drawing/2014/main" id="{3B701E31-6048-4B6D-A456-882D6CBA1E93}"/>
              </a:ext>
            </a:extLst>
          </p:cNvPr>
          <p:cNvCxnSpPr>
            <a:cxnSpLocks/>
          </p:cNvCxnSpPr>
          <p:nvPr/>
        </p:nvCxnSpPr>
        <p:spPr>
          <a:xfrm>
            <a:off x="5648746" y="4149643"/>
            <a:ext cx="0" cy="793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接连接符 386">
            <a:extLst>
              <a:ext uri="{FF2B5EF4-FFF2-40B4-BE49-F238E27FC236}">
                <a16:creationId xmlns:a16="http://schemas.microsoft.com/office/drawing/2014/main" id="{797E7C01-8052-4D64-830B-CF03533984F8}"/>
              </a:ext>
            </a:extLst>
          </p:cNvPr>
          <p:cNvCxnSpPr>
            <a:cxnSpLocks/>
          </p:cNvCxnSpPr>
          <p:nvPr/>
        </p:nvCxnSpPr>
        <p:spPr>
          <a:xfrm>
            <a:off x="5013385" y="4139676"/>
            <a:ext cx="0" cy="793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4" name="组合 393">
            <a:extLst>
              <a:ext uri="{FF2B5EF4-FFF2-40B4-BE49-F238E27FC236}">
                <a16:creationId xmlns:a16="http://schemas.microsoft.com/office/drawing/2014/main" id="{EFD9DD75-4730-4C6D-9A6F-785636195480}"/>
              </a:ext>
            </a:extLst>
          </p:cNvPr>
          <p:cNvGrpSpPr/>
          <p:nvPr/>
        </p:nvGrpSpPr>
        <p:grpSpPr>
          <a:xfrm>
            <a:off x="2798136" y="6091924"/>
            <a:ext cx="2896467" cy="469673"/>
            <a:chOff x="4300633" y="3683066"/>
            <a:chExt cx="2896467" cy="469673"/>
          </a:xfrm>
        </p:grpSpPr>
        <p:grpSp>
          <p:nvGrpSpPr>
            <p:cNvPr id="395" name="组合 394">
              <a:extLst>
                <a:ext uri="{FF2B5EF4-FFF2-40B4-BE49-F238E27FC236}">
                  <a16:creationId xmlns:a16="http://schemas.microsoft.com/office/drawing/2014/main" id="{F8581131-70E8-4F08-94FE-92571ABCC9AE}"/>
                </a:ext>
              </a:extLst>
            </p:cNvPr>
            <p:cNvGrpSpPr/>
            <p:nvPr/>
          </p:nvGrpSpPr>
          <p:grpSpPr>
            <a:xfrm>
              <a:off x="4300633" y="3760041"/>
              <a:ext cx="2800138" cy="392698"/>
              <a:chOff x="4300633" y="3760041"/>
              <a:chExt cx="2800138" cy="392698"/>
            </a:xfrm>
          </p:grpSpPr>
          <p:sp>
            <p:nvSpPr>
              <p:cNvPr id="398" name="矩形 397">
                <a:extLst>
                  <a:ext uri="{FF2B5EF4-FFF2-40B4-BE49-F238E27FC236}">
                    <a16:creationId xmlns:a16="http://schemas.microsoft.com/office/drawing/2014/main" id="{A80B5FDC-4A1C-40DD-A1AA-96CAC438C15A}"/>
                  </a:ext>
                </a:extLst>
              </p:cNvPr>
              <p:cNvSpPr/>
              <p:nvPr/>
            </p:nvSpPr>
            <p:spPr>
              <a:xfrm>
                <a:off x="6756281" y="3760041"/>
                <a:ext cx="344490" cy="21900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zh-CN" sz="800" dirty="0">
                    <a:solidFill>
                      <a:schemeClr val="tx1"/>
                    </a:solidFill>
                  </a:rPr>
                  <a:t>ADD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99" name="直接连接符 398">
                <a:extLst>
                  <a:ext uri="{FF2B5EF4-FFF2-40B4-BE49-F238E27FC236}">
                    <a16:creationId xmlns:a16="http://schemas.microsoft.com/office/drawing/2014/main" id="{25E277FA-7FC1-44FA-8EF0-26A522BCF8DD}"/>
                  </a:ext>
                </a:extLst>
              </p:cNvPr>
              <p:cNvCxnSpPr>
                <a:stCxn id="398" idx="2"/>
              </p:cNvCxnSpPr>
              <p:nvPr/>
            </p:nvCxnSpPr>
            <p:spPr>
              <a:xfrm>
                <a:off x="6928526" y="3979047"/>
                <a:ext cx="0" cy="1702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0" name="矩形 399">
                <a:extLst>
                  <a:ext uri="{FF2B5EF4-FFF2-40B4-BE49-F238E27FC236}">
                    <a16:creationId xmlns:a16="http://schemas.microsoft.com/office/drawing/2014/main" id="{B913ED48-9728-4F19-B071-3D299309D096}"/>
                  </a:ext>
                </a:extLst>
              </p:cNvPr>
              <p:cNvSpPr/>
              <p:nvPr/>
            </p:nvSpPr>
            <p:spPr>
              <a:xfrm>
                <a:off x="6116737" y="3760041"/>
                <a:ext cx="344490" cy="21900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zh-CN" sz="800" dirty="0">
                    <a:solidFill>
                      <a:schemeClr val="tx1"/>
                    </a:solidFill>
                  </a:rPr>
                  <a:t>ADD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1" name="直接连接符 400">
                <a:extLst>
                  <a:ext uri="{FF2B5EF4-FFF2-40B4-BE49-F238E27FC236}">
                    <a16:creationId xmlns:a16="http://schemas.microsoft.com/office/drawing/2014/main" id="{F4EAB509-9D02-455E-B3BE-1EF7D5B82DDC}"/>
                  </a:ext>
                </a:extLst>
              </p:cNvPr>
              <p:cNvCxnSpPr>
                <a:stCxn id="400" idx="2"/>
              </p:cNvCxnSpPr>
              <p:nvPr/>
            </p:nvCxnSpPr>
            <p:spPr>
              <a:xfrm>
                <a:off x="6288982" y="3979047"/>
                <a:ext cx="0" cy="17369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直接连接符 401">
                <a:extLst>
                  <a:ext uri="{FF2B5EF4-FFF2-40B4-BE49-F238E27FC236}">
                    <a16:creationId xmlns:a16="http://schemas.microsoft.com/office/drawing/2014/main" id="{ADD87B95-9BA4-46E6-AEF8-EEE6D0AF0082}"/>
                  </a:ext>
                </a:extLst>
              </p:cNvPr>
              <p:cNvCxnSpPr>
                <a:stCxn id="396" idx="2"/>
              </p:cNvCxnSpPr>
              <p:nvPr/>
            </p:nvCxnSpPr>
            <p:spPr>
              <a:xfrm>
                <a:off x="5649439" y="3979047"/>
                <a:ext cx="0" cy="1702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3" name="矩形 402">
                <a:extLst>
                  <a:ext uri="{FF2B5EF4-FFF2-40B4-BE49-F238E27FC236}">
                    <a16:creationId xmlns:a16="http://schemas.microsoft.com/office/drawing/2014/main" id="{9E4D4586-01D2-41A0-BA6A-1F2320D9ACAB}"/>
                  </a:ext>
                </a:extLst>
              </p:cNvPr>
              <p:cNvSpPr/>
              <p:nvPr/>
            </p:nvSpPr>
            <p:spPr>
              <a:xfrm>
                <a:off x="4841140" y="3760041"/>
                <a:ext cx="344490" cy="21900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rIns="36000" rtlCol="0" anchor="ctr"/>
              <a:lstStyle/>
              <a:p>
                <a:pPr algn="ctr"/>
                <a:r>
                  <a:rPr lang="en-US" altLang="zh-CN" sz="800" dirty="0">
                    <a:solidFill>
                      <a:schemeClr val="tx1"/>
                    </a:solidFill>
                  </a:rPr>
                  <a:t>ADD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04" name="直接连接符 403">
                <a:extLst>
                  <a:ext uri="{FF2B5EF4-FFF2-40B4-BE49-F238E27FC236}">
                    <a16:creationId xmlns:a16="http://schemas.microsoft.com/office/drawing/2014/main" id="{772E0039-3E4E-49B3-8340-610592161B38}"/>
                  </a:ext>
                </a:extLst>
              </p:cNvPr>
              <p:cNvCxnSpPr>
                <a:stCxn id="403" idx="2"/>
              </p:cNvCxnSpPr>
              <p:nvPr/>
            </p:nvCxnSpPr>
            <p:spPr>
              <a:xfrm>
                <a:off x="5013385" y="3979047"/>
                <a:ext cx="0" cy="16573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直接连接符 407">
                <a:extLst>
                  <a:ext uri="{FF2B5EF4-FFF2-40B4-BE49-F238E27FC236}">
                    <a16:creationId xmlns:a16="http://schemas.microsoft.com/office/drawing/2014/main" id="{3668DD23-A0A5-4590-A205-DF193A402661}"/>
                  </a:ext>
                </a:extLst>
              </p:cNvPr>
              <p:cNvCxnSpPr>
                <a:cxnSpLocks/>
                <a:stCxn id="403" idx="1"/>
              </p:cNvCxnSpPr>
              <p:nvPr/>
            </p:nvCxnSpPr>
            <p:spPr>
              <a:xfrm flipH="1">
                <a:off x="4300633" y="3869544"/>
                <a:ext cx="540507" cy="19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6" name="矩形 395">
              <a:extLst>
                <a:ext uri="{FF2B5EF4-FFF2-40B4-BE49-F238E27FC236}">
                  <a16:creationId xmlns:a16="http://schemas.microsoft.com/office/drawing/2014/main" id="{F93AF8C6-7C91-48AE-BD5D-A0EDEF334CA2}"/>
                </a:ext>
              </a:extLst>
            </p:cNvPr>
            <p:cNvSpPr/>
            <p:nvPr/>
          </p:nvSpPr>
          <p:spPr>
            <a:xfrm>
              <a:off x="5477194" y="3760041"/>
              <a:ext cx="344490" cy="21900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</a:rPr>
                <a:t>ADD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97" name="矩形 396">
              <a:extLst>
                <a:ext uri="{FF2B5EF4-FFF2-40B4-BE49-F238E27FC236}">
                  <a16:creationId xmlns:a16="http://schemas.microsoft.com/office/drawing/2014/main" id="{E5BE613C-00D1-46C5-A0BE-F9EFA305DCB7}"/>
                </a:ext>
              </a:extLst>
            </p:cNvPr>
            <p:cNvSpPr/>
            <p:nvPr/>
          </p:nvSpPr>
          <p:spPr>
            <a:xfrm>
              <a:off x="4684823" y="3683066"/>
              <a:ext cx="2512277" cy="3599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09" name="直接连接符 408">
            <a:extLst>
              <a:ext uri="{FF2B5EF4-FFF2-40B4-BE49-F238E27FC236}">
                <a16:creationId xmlns:a16="http://schemas.microsoft.com/office/drawing/2014/main" id="{4609AD69-8C92-49FC-BBC0-4035479291C4}"/>
              </a:ext>
            </a:extLst>
          </p:cNvPr>
          <p:cNvCxnSpPr>
            <a:cxnSpLocks/>
          </p:cNvCxnSpPr>
          <p:nvPr/>
        </p:nvCxnSpPr>
        <p:spPr>
          <a:xfrm>
            <a:off x="6171722" y="5333968"/>
            <a:ext cx="0" cy="11913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连接符 409">
            <a:extLst>
              <a:ext uri="{FF2B5EF4-FFF2-40B4-BE49-F238E27FC236}">
                <a16:creationId xmlns:a16="http://schemas.microsoft.com/office/drawing/2014/main" id="{7E1F3AAF-E016-4271-B240-8347DFA4B87A}"/>
              </a:ext>
            </a:extLst>
          </p:cNvPr>
          <p:cNvCxnSpPr>
            <a:cxnSpLocks/>
          </p:cNvCxnSpPr>
          <p:nvPr/>
        </p:nvCxnSpPr>
        <p:spPr>
          <a:xfrm flipH="1">
            <a:off x="5531486" y="5337928"/>
            <a:ext cx="692" cy="8273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连接符 410">
            <a:extLst>
              <a:ext uri="{FF2B5EF4-FFF2-40B4-BE49-F238E27FC236}">
                <a16:creationId xmlns:a16="http://schemas.microsoft.com/office/drawing/2014/main" id="{14F9AD7A-0D28-42E0-8CE7-3F4F9CBED276}"/>
              </a:ext>
            </a:extLst>
          </p:cNvPr>
          <p:cNvCxnSpPr>
            <a:cxnSpLocks/>
          </p:cNvCxnSpPr>
          <p:nvPr/>
        </p:nvCxnSpPr>
        <p:spPr>
          <a:xfrm>
            <a:off x="4892635" y="5329975"/>
            <a:ext cx="0" cy="8353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连接符 411">
            <a:extLst>
              <a:ext uri="{FF2B5EF4-FFF2-40B4-BE49-F238E27FC236}">
                <a16:creationId xmlns:a16="http://schemas.microsoft.com/office/drawing/2014/main" id="{B603AF35-41D8-4FD9-93A2-B8E475D8B1A2}"/>
              </a:ext>
            </a:extLst>
          </p:cNvPr>
          <p:cNvCxnSpPr>
            <a:cxnSpLocks/>
          </p:cNvCxnSpPr>
          <p:nvPr/>
        </p:nvCxnSpPr>
        <p:spPr>
          <a:xfrm>
            <a:off x="4256581" y="5329975"/>
            <a:ext cx="0" cy="8353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接连接符 419">
            <a:extLst>
              <a:ext uri="{FF2B5EF4-FFF2-40B4-BE49-F238E27FC236}">
                <a16:creationId xmlns:a16="http://schemas.microsoft.com/office/drawing/2014/main" id="{9BD2188A-1905-4CB1-95AB-62D3E09771C2}"/>
              </a:ext>
            </a:extLst>
          </p:cNvPr>
          <p:cNvCxnSpPr>
            <a:cxnSpLocks/>
          </p:cNvCxnSpPr>
          <p:nvPr/>
        </p:nvCxnSpPr>
        <p:spPr>
          <a:xfrm>
            <a:off x="4355976" y="3869544"/>
            <a:ext cx="0" cy="10686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接连接符 422">
            <a:extLst>
              <a:ext uri="{FF2B5EF4-FFF2-40B4-BE49-F238E27FC236}">
                <a16:creationId xmlns:a16="http://schemas.microsoft.com/office/drawing/2014/main" id="{9F020FE9-8BB4-42F6-B9F3-7CD2B4AC3B81}"/>
              </a:ext>
            </a:extLst>
          </p:cNvPr>
          <p:cNvCxnSpPr>
            <a:cxnSpLocks/>
          </p:cNvCxnSpPr>
          <p:nvPr/>
        </p:nvCxnSpPr>
        <p:spPr>
          <a:xfrm>
            <a:off x="3635896" y="5054733"/>
            <a:ext cx="0" cy="11176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>
            <a:extLst>
              <a:ext uri="{FF2B5EF4-FFF2-40B4-BE49-F238E27FC236}">
                <a16:creationId xmlns:a16="http://schemas.microsoft.com/office/drawing/2014/main" id="{9C108080-B0ED-4CDA-BFAD-AF525489A678}"/>
              </a:ext>
            </a:extLst>
          </p:cNvPr>
          <p:cNvCxnSpPr>
            <a:cxnSpLocks/>
          </p:cNvCxnSpPr>
          <p:nvPr/>
        </p:nvCxnSpPr>
        <p:spPr>
          <a:xfrm>
            <a:off x="2798136" y="6271888"/>
            <a:ext cx="0" cy="2534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接连接符 434">
            <a:extLst>
              <a:ext uri="{FF2B5EF4-FFF2-40B4-BE49-F238E27FC236}">
                <a16:creationId xmlns:a16="http://schemas.microsoft.com/office/drawing/2014/main" id="{AA9D9C61-F3FC-4287-ACFD-F3AC5F190EE2}"/>
              </a:ext>
            </a:extLst>
          </p:cNvPr>
          <p:cNvCxnSpPr>
            <a:cxnSpLocks/>
          </p:cNvCxnSpPr>
          <p:nvPr/>
        </p:nvCxnSpPr>
        <p:spPr>
          <a:xfrm>
            <a:off x="6928526" y="4149291"/>
            <a:ext cx="0" cy="23760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文本框 439">
            <a:extLst>
              <a:ext uri="{FF2B5EF4-FFF2-40B4-BE49-F238E27FC236}">
                <a16:creationId xmlns:a16="http://schemas.microsoft.com/office/drawing/2014/main" id="{0ADD3D6F-DDA7-4C2E-B775-66C242A800DA}"/>
              </a:ext>
            </a:extLst>
          </p:cNvPr>
          <p:cNvSpPr txBox="1"/>
          <p:nvPr/>
        </p:nvSpPr>
        <p:spPr>
          <a:xfrm>
            <a:off x="7649909" y="635171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baseline="-25000" dirty="0"/>
              <a:t>0</a:t>
            </a:r>
            <a:endParaRPr lang="zh-CN" altLang="en-US" baseline="-25000" dirty="0"/>
          </a:p>
        </p:txBody>
      </p:sp>
      <p:sp>
        <p:nvSpPr>
          <p:cNvPr id="441" name="文本框 440">
            <a:extLst>
              <a:ext uri="{FF2B5EF4-FFF2-40B4-BE49-F238E27FC236}">
                <a16:creationId xmlns:a16="http://schemas.microsoft.com/office/drawing/2014/main" id="{20F06A38-12FF-4FD4-91D6-3B3EEC46C15D}"/>
              </a:ext>
            </a:extLst>
          </p:cNvPr>
          <p:cNvSpPr txBox="1"/>
          <p:nvPr/>
        </p:nvSpPr>
        <p:spPr>
          <a:xfrm>
            <a:off x="6879361" y="635171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sp>
        <p:nvSpPr>
          <p:cNvPr id="442" name="文本框 441">
            <a:extLst>
              <a:ext uri="{FF2B5EF4-FFF2-40B4-BE49-F238E27FC236}">
                <a16:creationId xmlns:a16="http://schemas.microsoft.com/office/drawing/2014/main" id="{FA93F754-24A1-47D4-8874-D49699C52D13}"/>
              </a:ext>
            </a:extLst>
          </p:cNvPr>
          <p:cNvSpPr txBox="1"/>
          <p:nvPr/>
        </p:nvSpPr>
        <p:spPr>
          <a:xfrm>
            <a:off x="6125687" y="635171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443" name="文本框 442">
            <a:extLst>
              <a:ext uri="{FF2B5EF4-FFF2-40B4-BE49-F238E27FC236}">
                <a16:creationId xmlns:a16="http://schemas.microsoft.com/office/drawing/2014/main" id="{CD1B58CF-8EDA-4215-B0AE-13ED860114B1}"/>
              </a:ext>
            </a:extLst>
          </p:cNvPr>
          <p:cNvSpPr txBox="1"/>
          <p:nvPr/>
        </p:nvSpPr>
        <p:spPr>
          <a:xfrm>
            <a:off x="5372013" y="635171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baseline="-25000" dirty="0"/>
              <a:t>3</a:t>
            </a:r>
            <a:endParaRPr lang="zh-CN" altLang="en-US" baseline="-25000" dirty="0"/>
          </a:p>
        </p:txBody>
      </p:sp>
      <p:sp>
        <p:nvSpPr>
          <p:cNvPr id="444" name="文本框 443">
            <a:extLst>
              <a:ext uri="{FF2B5EF4-FFF2-40B4-BE49-F238E27FC236}">
                <a16:creationId xmlns:a16="http://schemas.microsoft.com/office/drawing/2014/main" id="{A605B928-22AF-4664-B5C4-23974AF6CF28}"/>
              </a:ext>
            </a:extLst>
          </p:cNvPr>
          <p:cNvSpPr txBox="1"/>
          <p:nvPr/>
        </p:nvSpPr>
        <p:spPr>
          <a:xfrm>
            <a:off x="4736787" y="635171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baseline="-25000" dirty="0"/>
              <a:t>4</a:t>
            </a:r>
            <a:endParaRPr lang="zh-CN" altLang="en-US" baseline="-25000" dirty="0"/>
          </a:p>
        </p:txBody>
      </p:sp>
      <p:sp>
        <p:nvSpPr>
          <p:cNvPr id="445" name="文本框 444">
            <a:extLst>
              <a:ext uri="{FF2B5EF4-FFF2-40B4-BE49-F238E27FC236}">
                <a16:creationId xmlns:a16="http://schemas.microsoft.com/office/drawing/2014/main" id="{7F4D2687-0A47-42EE-B8B4-E5E725140CA8}"/>
              </a:ext>
            </a:extLst>
          </p:cNvPr>
          <p:cNvSpPr txBox="1"/>
          <p:nvPr/>
        </p:nvSpPr>
        <p:spPr>
          <a:xfrm>
            <a:off x="4093930" y="635171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baseline="-25000" dirty="0"/>
              <a:t>5</a:t>
            </a:r>
            <a:endParaRPr lang="zh-CN" altLang="en-US" baseline="-25000" dirty="0"/>
          </a:p>
        </p:txBody>
      </p:sp>
      <p:sp>
        <p:nvSpPr>
          <p:cNvPr id="446" name="文本框 445">
            <a:extLst>
              <a:ext uri="{FF2B5EF4-FFF2-40B4-BE49-F238E27FC236}">
                <a16:creationId xmlns:a16="http://schemas.microsoft.com/office/drawing/2014/main" id="{439B6039-5962-4632-8D7B-B8F45A1FB52C}"/>
              </a:ext>
            </a:extLst>
          </p:cNvPr>
          <p:cNvSpPr txBox="1"/>
          <p:nvPr/>
        </p:nvSpPr>
        <p:spPr>
          <a:xfrm>
            <a:off x="3467845" y="635171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baseline="-25000" dirty="0"/>
              <a:t>6</a:t>
            </a:r>
            <a:endParaRPr lang="zh-CN" altLang="en-US" baseline="-25000" dirty="0"/>
          </a:p>
        </p:txBody>
      </p:sp>
      <p:sp>
        <p:nvSpPr>
          <p:cNvPr id="447" name="文本框 446">
            <a:extLst>
              <a:ext uri="{FF2B5EF4-FFF2-40B4-BE49-F238E27FC236}">
                <a16:creationId xmlns:a16="http://schemas.microsoft.com/office/drawing/2014/main" id="{D60EE7DF-0AA3-4FDF-8FA4-8EE1C1C4AE91}"/>
              </a:ext>
            </a:extLst>
          </p:cNvPr>
          <p:cNvSpPr txBox="1"/>
          <p:nvPr/>
        </p:nvSpPr>
        <p:spPr>
          <a:xfrm>
            <a:off x="2741765" y="635171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r>
              <a:rPr lang="en-US" altLang="zh-CN" baseline="-25000" dirty="0"/>
              <a:t>7</a:t>
            </a:r>
            <a:endParaRPr lang="zh-CN" altLang="en-US" baseline="-25000" dirty="0"/>
          </a:p>
        </p:txBody>
      </p:sp>
      <p:sp>
        <p:nvSpPr>
          <p:cNvPr id="2" name="等腰三角形 1">
            <a:extLst>
              <a:ext uri="{FF2B5EF4-FFF2-40B4-BE49-F238E27FC236}">
                <a16:creationId xmlns:a16="http://schemas.microsoft.com/office/drawing/2014/main" id="{BAD1C108-03F3-4FCC-AC6A-EA70FC085A25}"/>
              </a:ext>
            </a:extLst>
          </p:cNvPr>
          <p:cNvSpPr/>
          <p:nvPr/>
        </p:nvSpPr>
        <p:spPr>
          <a:xfrm>
            <a:off x="7763211" y="2931152"/>
            <a:ext cx="435007" cy="4999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9" name="等腰三角形 238">
            <a:extLst>
              <a:ext uri="{FF2B5EF4-FFF2-40B4-BE49-F238E27FC236}">
                <a16:creationId xmlns:a16="http://schemas.microsoft.com/office/drawing/2014/main" id="{C362122B-3B0D-40CD-9728-A1409884B3AC}"/>
              </a:ext>
            </a:extLst>
          </p:cNvPr>
          <p:cNvSpPr/>
          <p:nvPr/>
        </p:nvSpPr>
        <p:spPr>
          <a:xfrm>
            <a:off x="7113761" y="3160869"/>
            <a:ext cx="435007" cy="4999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40" name="等腰三角形 239">
            <a:extLst>
              <a:ext uri="{FF2B5EF4-FFF2-40B4-BE49-F238E27FC236}">
                <a16:creationId xmlns:a16="http://schemas.microsoft.com/office/drawing/2014/main" id="{C26445CB-9272-4A97-9221-DE34124DA1F0}"/>
              </a:ext>
            </a:extLst>
          </p:cNvPr>
          <p:cNvSpPr/>
          <p:nvPr/>
        </p:nvSpPr>
        <p:spPr>
          <a:xfrm>
            <a:off x="6912297" y="4076076"/>
            <a:ext cx="435007" cy="4999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41" name="等腰三角形 240">
            <a:extLst>
              <a:ext uri="{FF2B5EF4-FFF2-40B4-BE49-F238E27FC236}">
                <a16:creationId xmlns:a16="http://schemas.microsoft.com/office/drawing/2014/main" id="{1E76B774-F801-4863-AFAC-1A4A9A311938}"/>
              </a:ext>
            </a:extLst>
          </p:cNvPr>
          <p:cNvSpPr/>
          <p:nvPr/>
        </p:nvSpPr>
        <p:spPr>
          <a:xfrm>
            <a:off x="3890157" y="3557421"/>
            <a:ext cx="435007" cy="4999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42" name="等腰三角形 241">
            <a:extLst>
              <a:ext uri="{FF2B5EF4-FFF2-40B4-BE49-F238E27FC236}">
                <a16:creationId xmlns:a16="http://schemas.microsoft.com/office/drawing/2014/main" id="{1AE07FB8-8734-4095-8D16-9FBB6294A06B}"/>
              </a:ext>
            </a:extLst>
          </p:cNvPr>
          <p:cNvSpPr/>
          <p:nvPr/>
        </p:nvSpPr>
        <p:spPr>
          <a:xfrm>
            <a:off x="6328000" y="5102018"/>
            <a:ext cx="435007" cy="4999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43" name="等腰三角形 242">
            <a:extLst>
              <a:ext uri="{FF2B5EF4-FFF2-40B4-BE49-F238E27FC236}">
                <a16:creationId xmlns:a16="http://schemas.microsoft.com/office/drawing/2014/main" id="{248C0EE2-198B-425E-88C2-FC03043090CE}"/>
              </a:ext>
            </a:extLst>
          </p:cNvPr>
          <p:cNvSpPr/>
          <p:nvPr/>
        </p:nvSpPr>
        <p:spPr>
          <a:xfrm>
            <a:off x="3168598" y="4711318"/>
            <a:ext cx="435007" cy="4999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45" name="等腰三角形 244">
            <a:extLst>
              <a:ext uri="{FF2B5EF4-FFF2-40B4-BE49-F238E27FC236}">
                <a16:creationId xmlns:a16="http://schemas.microsoft.com/office/drawing/2014/main" id="{2DCFB117-9954-4135-ADD6-48610F9FFE3C}"/>
              </a:ext>
            </a:extLst>
          </p:cNvPr>
          <p:cNvSpPr/>
          <p:nvPr/>
        </p:nvSpPr>
        <p:spPr>
          <a:xfrm>
            <a:off x="2294080" y="6177033"/>
            <a:ext cx="435007" cy="4999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246" name="等腰三角形 245">
            <a:extLst>
              <a:ext uri="{FF2B5EF4-FFF2-40B4-BE49-F238E27FC236}">
                <a16:creationId xmlns:a16="http://schemas.microsoft.com/office/drawing/2014/main" id="{2C142B7B-7447-40A4-A4D6-3187026B4923}"/>
              </a:ext>
            </a:extLst>
          </p:cNvPr>
          <p:cNvSpPr/>
          <p:nvPr/>
        </p:nvSpPr>
        <p:spPr>
          <a:xfrm>
            <a:off x="5656860" y="6005821"/>
            <a:ext cx="435007" cy="49999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 fontScale="70000" lnSpcReduction="20000"/>
          </a:bodyPr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A9C044DB-240D-4555-8D4E-DEE79AAA6D02}"/>
              </a:ext>
            </a:extLst>
          </p:cNvPr>
          <p:cNvSpPr txBox="1"/>
          <p:nvPr/>
        </p:nvSpPr>
        <p:spPr>
          <a:xfrm>
            <a:off x="3111216" y="3378478"/>
            <a:ext cx="1532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1600" b="1" dirty="0">
                <a:solidFill>
                  <a:schemeClr val="accent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位并行加法器</a:t>
            </a:r>
          </a:p>
        </p:txBody>
      </p:sp>
    </p:spTree>
    <p:extLst>
      <p:ext uri="{BB962C8B-B14F-4D97-AF65-F5344CB8AC3E}">
        <p14:creationId xmlns:p14="http://schemas.microsoft.com/office/powerpoint/2010/main" val="143550777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216C-18A3-466E-BD90-37CCADC359B9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2508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13538" y="914400"/>
            <a:ext cx="8334926" cy="57546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并行四位乘法器</a:t>
            </a:r>
            <a:endParaRPr lang="en-US" altLang="zh-CN" sz="3200" baseline="-25000" dirty="0"/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41D43722-B50A-41C8-BC92-3CBE824BACD3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04800"/>
            <a:ext cx="8534400" cy="609600"/>
          </a:xfrm>
          <a:prstGeom prst="rect">
            <a:avLst/>
          </a:prstGeom>
        </p:spPr>
        <p:txBody>
          <a:bodyPr bIns="91440" anchor="b" anchorCtr="0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b="1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sz="3600" dirty="0"/>
              <a:t>3.3.7   </a:t>
            </a:r>
            <a:r>
              <a:rPr lang="zh-CN" altLang="en-US" sz="3600" dirty="0"/>
              <a:t>运算器</a:t>
            </a:r>
            <a:r>
              <a:rPr lang="en-US" altLang="zh-CN" sz="3600" dirty="0"/>
              <a:t>(52)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A6D41D-23B0-41F0-8AE9-D5440FFC7349}"/>
              </a:ext>
            </a:extLst>
          </p:cNvPr>
          <p:cNvSpPr txBox="1"/>
          <p:nvPr/>
        </p:nvSpPr>
        <p:spPr>
          <a:xfrm>
            <a:off x="766792" y="1772816"/>
            <a:ext cx="79816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思考题：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更快的四位乘法器可以多快？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如何将加法器和乘法器合在一起实现乘加运算？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如何实现一个神经计算单元？</a:t>
            </a:r>
          </a:p>
        </p:txBody>
      </p:sp>
    </p:spTree>
    <p:extLst>
      <p:ext uri="{BB962C8B-B14F-4D97-AF65-F5344CB8AC3E}">
        <p14:creationId xmlns:p14="http://schemas.microsoft.com/office/powerpoint/2010/main" val="384269457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476672"/>
            <a:ext cx="8712968" cy="5543128"/>
          </a:xfrm>
        </p:spPr>
        <p:txBody>
          <a:bodyPr>
            <a:normAutofit/>
          </a:bodyPr>
          <a:lstStyle/>
          <a:p>
            <a:pPr marL="0" lvl="2" indent="0">
              <a:buNone/>
            </a:pPr>
            <a:r>
              <a:rPr lang="zh-CN" altLang="en-US" sz="4000" b="1" dirty="0"/>
              <a:t>作业：</a:t>
            </a:r>
            <a:r>
              <a:rPr lang="en-US" altLang="zh-CN" sz="4000" b="1" dirty="0"/>
              <a:t>4.18, 4.23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/>
              <a:t>附加题：给出由最快的</a:t>
            </a:r>
            <a:r>
              <a:rPr lang="en-US" altLang="zh-CN" b="1" dirty="0"/>
              <a:t>1</a:t>
            </a:r>
            <a:r>
              <a:rPr lang="zh-CN" altLang="en-US" b="1" dirty="0"/>
              <a:t>位全加器构成</a:t>
            </a:r>
            <a:r>
              <a:rPr lang="en-US" altLang="zh-CN" b="1" dirty="0"/>
              <a:t>16</a:t>
            </a:r>
            <a:r>
              <a:rPr lang="zh-CN" altLang="en-US" b="1" dirty="0"/>
              <a:t>位串行加法器、</a:t>
            </a:r>
            <a:r>
              <a:rPr lang="en-US" altLang="zh-CN" b="1" dirty="0"/>
              <a:t>4</a:t>
            </a:r>
            <a:r>
              <a:rPr lang="zh-CN" altLang="en-US" b="1" dirty="0"/>
              <a:t>位并行全加器构成</a:t>
            </a:r>
            <a:r>
              <a:rPr lang="en-US" altLang="zh-CN" b="1" dirty="0"/>
              <a:t>16</a:t>
            </a:r>
            <a:r>
              <a:rPr lang="zh-CN" altLang="en-US" b="1" dirty="0"/>
              <a:t>位串行加法器、</a:t>
            </a:r>
            <a:r>
              <a:rPr lang="en-US" altLang="zh-CN" b="1" dirty="0"/>
              <a:t>16</a:t>
            </a:r>
            <a:r>
              <a:rPr lang="zh-CN" altLang="en-US" b="1" dirty="0"/>
              <a:t>位并行加法器计算结果（</a:t>
            </a:r>
            <a:r>
              <a:rPr lang="en-US" altLang="zh-CN" b="1" dirty="0"/>
              <a:t>C</a:t>
            </a:r>
            <a:r>
              <a:rPr lang="en-US" altLang="zh-CN" b="1" baseline="-25000" dirty="0"/>
              <a:t>16</a:t>
            </a:r>
            <a:r>
              <a:rPr lang="zh-CN" altLang="en-US" b="1" dirty="0"/>
              <a:t>、</a:t>
            </a:r>
            <a:r>
              <a:rPr lang="en-US" altLang="zh-CN" b="1" dirty="0"/>
              <a:t>F</a:t>
            </a:r>
            <a:r>
              <a:rPr lang="en-US" altLang="zh-CN" b="1" baseline="-25000" dirty="0"/>
              <a:t>16</a:t>
            </a:r>
            <a:r>
              <a:rPr lang="zh-CN" altLang="en-US" b="1" dirty="0"/>
              <a:t>）所需要的级数，</a:t>
            </a:r>
            <a:r>
              <a:rPr lang="zh-CN" altLang="en-US" b="1" dirty="0">
                <a:solidFill>
                  <a:srgbClr val="FF0000"/>
                </a:solidFill>
              </a:rPr>
              <a:t>要求描述计算过程</a:t>
            </a:r>
            <a:r>
              <a:rPr lang="zh-CN" altLang="en-US" b="1" dirty="0"/>
              <a:t>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D0AB-BF6E-4BE0-85BF-D4430B89A161}" type="slidenum">
              <a:rPr lang="en-US" altLang="zh-CN" smtClean="0"/>
              <a:pPr/>
              <a:t>78</a:t>
            </a:fld>
            <a:endParaRPr lang="en-US" altLang="zh-C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840468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2492896"/>
            <a:ext cx="8404685" cy="680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2594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3.3.7   </a:t>
            </a:r>
            <a:r>
              <a:rPr lang="zh-CN" altLang="en-US" sz="3600" dirty="0"/>
              <a:t>运算器</a:t>
            </a:r>
            <a:endParaRPr lang="en-US" altLang="zh-CN" sz="3600" dirty="0"/>
          </a:p>
        </p:txBody>
      </p:sp>
      <p:sp>
        <p:nvSpPr>
          <p:cNvPr id="4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4B88-F866-4A55-BCB1-AE8AD8AA065E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3512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b="1" dirty="0"/>
              <a:t>一位全加器 （</a:t>
            </a:r>
            <a:r>
              <a:rPr lang="en-US" altLang="zh-CN" b="1" dirty="0"/>
              <a:t>Full Adder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>
                <a:latin typeface="Arial" pitchFamily="34" charset="0"/>
              </a:rPr>
              <a:t>卡诺图化简</a:t>
            </a:r>
            <a:r>
              <a:rPr lang="en-US" altLang="zh-CN" dirty="0" err="1">
                <a:latin typeface="Arial" pitchFamily="34" charset="0"/>
              </a:rPr>
              <a:t>Cn</a:t>
            </a:r>
            <a:r>
              <a:rPr lang="zh-CN" altLang="en-US" dirty="0">
                <a:latin typeface="Arial" pitchFamily="34" charset="0"/>
              </a:rPr>
              <a:t> </a:t>
            </a:r>
            <a:endParaRPr lang="zh-CN" alt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932040" y="2493044"/>
            <a:ext cx="3455987" cy="2335211"/>
            <a:chOff x="3107" y="1351"/>
            <a:chExt cx="2177" cy="147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3107" y="1351"/>
              <a:ext cx="2177" cy="1091"/>
              <a:chOff x="3107" y="1351"/>
              <a:chExt cx="2177" cy="1091"/>
            </a:xfrm>
          </p:grpSpPr>
          <p:sp>
            <p:nvSpPr>
              <p:cNvPr id="351238" name="Rectangle 6"/>
              <p:cNvSpPr>
                <a:spLocks noChangeArrowheads="1"/>
              </p:cNvSpPr>
              <p:nvPr/>
            </p:nvSpPr>
            <p:spPr bwMode="auto">
              <a:xfrm>
                <a:off x="4762" y="2142"/>
                <a:ext cx="400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351239" name="Rectangle 7"/>
              <p:cNvSpPr>
                <a:spLocks noChangeArrowheads="1"/>
              </p:cNvSpPr>
              <p:nvPr/>
            </p:nvSpPr>
            <p:spPr bwMode="auto">
              <a:xfrm>
                <a:off x="4361" y="2142"/>
                <a:ext cx="401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351240" name="Rectangle 8"/>
              <p:cNvSpPr>
                <a:spLocks noChangeArrowheads="1"/>
              </p:cNvSpPr>
              <p:nvPr/>
            </p:nvSpPr>
            <p:spPr bwMode="auto">
              <a:xfrm>
                <a:off x="3961" y="2142"/>
                <a:ext cx="400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351241" name="Rectangle 9"/>
              <p:cNvSpPr>
                <a:spLocks noChangeArrowheads="1"/>
              </p:cNvSpPr>
              <p:nvPr/>
            </p:nvSpPr>
            <p:spPr bwMode="auto">
              <a:xfrm>
                <a:off x="3560" y="2142"/>
                <a:ext cx="401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351242" name="Rectangle 10"/>
              <p:cNvSpPr>
                <a:spLocks noChangeArrowheads="1"/>
              </p:cNvSpPr>
              <p:nvPr/>
            </p:nvSpPr>
            <p:spPr bwMode="auto">
              <a:xfrm>
                <a:off x="4762" y="1842"/>
                <a:ext cx="400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 dirty="0"/>
                  <a:t>0</a:t>
                </a:r>
              </a:p>
            </p:txBody>
          </p:sp>
          <p:sp>
            <p:nvSpPr>
              <p:cNvPr id="351243" name="Rectangle 11"/>
              <p:cNvSpPr>
                <a:spLocks noChangeArrowheads="1"/>
              </p:cNvSpPr>
              <p:nvPr/>
            </p:nvSpPr>
            <p:spPr bwMode="auto">
              <a:xfrm>
                <a:off x="4361" y="1842"/>
                <a:ext cx="401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/>
                  <a:t>1</a:t>
                </a:r>
              </a:p>
            </p:txBody>
          </p:sp>
          <p:sp>
            <p:nvSpPr>
              <p:cNvPr id="351244" name="Rectangle 12"/>
              <p:cNvSpPr>
                <a:spLocks noChangeArrowheads="1"/>
              </p:cNvSpPr>
              <p:nvPr/>
            </p:nvSpPr>
            <p:spPr bwMode="auto">
              <a:xfrm>
                <a:off x="3961" y="1842"/>
                <a:ext cx="400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351245" name="Rectangle 13"/>
              <p:cNvSpPr>
                <a:spLocks noChangeArrowheads="1"/>
              </p:cNvSpPr>
              <p:nvPr/>
            </p:nvSpPr>
            <p:spPr bwMode="auto">
              <a:xfrm>
                <a:off x="3560" y="1842"/>
                <a:ext cx="401" cy="3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/>
                  <a:t>0</a:t>
                </a:r>
              </a:p>
            </p:txBody>
          </p:sp>
          <p:sp>
            <p:nvSpPr>
              <p:cNvPr id="351246" name="Line 14"/>
              <p:cNvSpPr>
                <a:spLocks noChangeShapeType="1"/>
              </p:cNvSpPr>
              <p:nvPr/>
            </p:nvSpPr>
            <p:spPr bwMode="auto">
              <a:xfrm>
                <a:off x="3560" y="1842"/>
                <a:ext cx="160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1247" name="Line 15"/>
              <p:cNvSpPr>
                <a:spLocks noChangeShapeType="1"/>
              </p:cNvSpPr>
              <p:nvPr/>
            </p:nvSpPr>
            <p:spPr bwMode="auto">
              <a:xfrm>
                <a:off x="3560" y="2142"/>
                <a:ext cx="160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1248" name="Line 16"/>
              <p:cNvSpPr>
                <a:spLocks noChangeShapeType="1"/>
              </p:cNvSpPr>
              <p:nvPr/>
            </p:nvSpPr>
            <p:spPr bwMode="auto">
              <a:xfrm>
                <a:off x="3560" y="2442"/>
                <a:ext cx="160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1249" name="Line 17"/>
              <p:cNvSpPr>
                <a:spLocks noChangeShapeType="1"/>
              </p:cNvSpPr>
              <p:nvPr/>
            </p:nvSpPr>
            <p:spPr bwMode="auto">
              <a:xfrm>
                <a:off x="3560" y="1842"/>
                <a:ext cx="0" cy="60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1250" name="Line 18"/>
              <p:cNvSpPr>
                <a:spLocks noChangeShapeType="1"/>
              </p:cNvSpPr>
              <p:nvPr/>
            </p:nvSpPr>
            <p:spPr bwMode="auto">
              <a:xfrm>
                <a:off x="3961" y="1842"/>
                <a:ext cx="0" cy="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1251" name="Line 19"/>
              <p:cNvSpPr>
                <a:spLocks noChangeShapeType="1"/>
              </p:cNvSpPr>
              <p:nvPr/>
            </p:nvSpPr>
            <p:spPr bwMode="auto">
              <a:xfrm>
                <a:off x="4361" y="1842"/>
                <a:ext cx="0" cy="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1252" name="Line 20"/>
              <p:cNvSpPr>
                <a:spLocks noChangeShapeType="1"/>
              </p:cNvSpPr>
              <p:nvPr/>
            </p:nvSpPr>
            <p:spPr bwMode="auto">
              <a:xfrm>
                <a:off x="4762" y="1842"/>
                <a:ext cx="0" cy="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1253" name="Line 21"/>
              <p:cNvSpPr>
                <a:spLocks noChangeShapeType="1"/>
              </p:cNvSpPr>
              <p:nvPr/>
            </p:nvSpPr>
            <p:spPr bwMode="auto">
              <a:xfrm>
                <a:off x="5162" y="1842"/>
                <a:ext cx="0" cy="60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1254" name="Line 22"/>
              <p:cNvSpPr>
                <a:spLocks noChangeShapeType="1"/>
              </p:cNvSpPr>
              <p:nvPr/>
            </p:nvSpPr>
            <p:spPr bwMode="auto">
              <a:xfrm flipH="1" flipV="1">
                <a:off x="3288" y="1525"/>
                <a:ext cx="272" cy="31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1255" name="Rectangle 23"/>
              <p:cNvSpPr>
                <a:spLocks noChangeArrowheads="1"/>
              </p:cNvSpPr>
              <p:nvPr/>
            </p:nvSpPr>
            <p:spPr bwMode="auto">
              <a:xfrm>
                <a:off x="3288" y="1351"/>
                <a:ext cx="32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 err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altLang="zh-CN" baseline="-30000" dirty="0" err="1">
                    <a:latin typeface="Times New Roman" pitchFamily="18" charset="0"/>
                    <a:cs typeface="Times New Roman" pitchFamily="18" charset="0"/>
                  </a:rPr>
                  <a:t>n</a:t>
                </a:r>
                <a:endParaRPr lang="en-US" altLang="zh-CN" baseline="-30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1256" name="Rectangle 24"/>
              <p:cNvSpPr>
                <a:spLocks noChangeArrowheads="1"/>
              </p:cNvSpPr>
              <p:nvPr/>
            </p:nvSpPr>
            <p:spPr bwMode="auto">
              <a:xfrm>
                <a:off x="3424" y="1351"/>
                <a:ext cx="32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 err="1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baseline="-30000" dirty="0" err="1">
                    <a:latin typeface="Times New Roman" pitchFamily="18" charset="0"/>
                    <a:cs typeface="Times New Roman" pitchFamily="18" charset="0"/>
                  </a:rPr>
                  <a:t>n</a:t>
                </a:r>
                <a:endParaRPr lang="en-US" altLang="zh-CN" baseline="-30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1257" name="Rectangle 25"/>
              <p:cNvSpPr>
                <a:spLocks noChangeArrowheads="1"/>
              </p:cNvSpPr>
              <p:nvPr/>
            </p:nvSpPr>
            <p:spPr bwMode="auto">
              <a:xfrm>
                <a:off x="3107" y="1592"/>
                <a:ext cx="41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en-US" altLang="zh-CN" baseline="-30000" dirty="0">
                    <a:latin typeface="Times New Roman" pitchFamily="18" charset="0"/>
                    <a:cs typeface="Times New Roman" pitchFamily="18" charset="0"/>
                  </a:rPr>
                  <a:t>n-1</a:t>
                </a:r>
              </a:p>
            </p:txBody>
          </p:sp>
          <p:sp>
            <p:nvSpPr>
              <p:cNvPr id="351258" name="Text Box 26"/>
              <p:cNvSpPr txBox="1">
                <a:spLocks noChangeArrowheads="1"/>
              </p:cNvSpPr>
              <p:nvPr/>
            </p:nvSpPr>
            <p:spPr bwMode="auto">
              <a:xfrm>
                <a:off x="3560" y="1570"/>
                <a:ext cx="172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dirty="0">
                    <a:latin typeface="Georgia" pitchFamily="18" charset="0"/>
                    <a:ea typeface=""/>
                  </a:rPr>
                  <a:t> 00    01    11     10</a:t>
                </a:r>
              </a:p>
            </p:txBody>
          </p:sp>
          <p:sp>
            <p:nvSpPr>
              <p:cNvPr id="351259" name="Text Box 27"/>
              <p:cNvSpPr txBox="1">
                <a:spLocks noChangeArrowheads="1"/>
              </p:cNvSpPr>
              <p:nvPr/>
            </p:nvSpPr>
            <p:spPr bwMode="auto">
              <a:xfrm>
                <a:off x="3334" y="1797"/>
                <a:ext cx="272" cy="6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Georgia" pitchFamily="18" charset="0"/>
                    <a:ea typeface=""/>
                  </a:rPr>
                  <a:t>0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Georgia" pitchFamily="18" charset="0"/>
                    <a:ea typeface=""/>
                  </a:rPr>
                  <a:t>1</a:t>
                </a:r>
              </a:p>
            </p:txBody>
          </p:sp>
        </p:grpSp>
        <p:graphicFrame>
          <p:nvGraphicFramePr>
            <p:cNvPr id="351260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0329430"/>
                </p:ext>
              </p:extLst>
            </p:nvPr>
          </p:nvGraphicFramePr>
          <p:xfrm>
            <a:off x="4227" y="2478"/>
            <a:ext cx="286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90440" imgH="228600" progId="Equation.3">
                    <p:embed/>
                  </p:oleObj>
                </mc:Choice>
                <mc:Fallback>
                  <p:oleObj name="公式" r:id="rId2" imgW="1904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7" y="2478"/>
                          <a:ext cx="286" cy="3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126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788035"/>
              </p:ext>
            </p:extLst>
          </p:nvPr>
        </p:nvGraphicFramePr>
        <p:xfrm>
          <a:off x="899592" y="5018757"/>
          <a:ext cx="412908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892160" imgH="228600" progId="Equation.3">
                  <p:embed/>
                </p:oleObj>
              </mc:Choice>
              <mc:Fallback>
                <p:oleObj name="公式" r:id="rId4" imgW="1892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5018757"/>
                        <a:ext cx="4129087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6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459463"/>
              </p:ext>
            </p:extLst>
          </p:nvPr>
        </p:nvGraphicFramePr>
        <p:xfrm>
          <a:off x="1439218" y="5517232"/>
          <a:ext cx="385286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765080" imgH="228600" progId="Equation.3">
                  <p:embed/>
                </p:oleObj>
              </mc:Choice>
              <mc:Fallback>
                <p:oleObj name="公式" r:id="rId6" imgW="1765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218" y="5517232"/>
                        <a:ext cx="3852862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2362200" y="3272507"/>
            <a:ext cx="5160963" cy="1822450"/>
            <a:chOff x="1488" y="1588"/>
            <a:chExt cx="3251" cy="1148"/>
          </a:xfrm>
        </p:grpSpPr>
        <p:sp>
          <p:nvSpPr>
            <p:cNvPr id="351264" name="Rectangle 32"/>
            <p:cNvSpPr>
              <a:spLocks noChangeArrowheads="1"/>
            </p:cNvSpPr>
            <p:nvPr/>
          </p:nvSpPr>
          <p:spPr bwMode="auto">
            <a:xfrm>
              <a:off x="4422" y="1588"/>
              <a:ext cx="317" cy="544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1265" name="Line 33"/>
            <p:cNvSpPr>
              <a:spLocks noChangeShapeType="1"/>
            </p:cNvSpPr>
            <p:nvPr/>
          </p:nvSpPr>
          <p:spPr bwMode="auto">
            <a:xfrm flipV="1">
              <a:off x="1488" y="1824"/>
              <a:ext cx="2976" cy="91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3733800" y="3777332"/>
            <a:ext cx="4294188" cy="1317625"/>
            <a:chOff x="2352" y="1906"/>
            <a:chExt cx="2705" cy="830"/>
          </a:xfrm>
        </p:grpSpPr>
        <p:sp>
          <p:nvSpPr>
            <p:cNvPr id="351267" name="Rectangle 35"/>
            <p:cNvSpPr>
              <a:spLocks noChangeArrowheads="1"/>
            </p:cNvSpPr>
            <p:nvPr/>
          </p:nvSpPr>
          <p:spPr bwMode="auto">
            <a:xfrm>
              <a:off x="4422" y="1906"/>
              <a:ext cx="635" cy="272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1268" name="Line 36"/>
            <p:cNvSpPr>
              <a:spLocks noChangeShapeType="1"/>
            </p:cNvSpPr>
            <p:nvPr/>
          </p:nvSpPr>
          <p:spPr bwMode="auto">
            <a:xfrm flipV="1">
              <a:off x="2352" y="2160"/>
              <a:ext cx="2304" cy="57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4724400" y="3777332"/>
            <a:ext cx="2655888" cy="1317625"/>
            <a:chOff x="2976" y="1906"/>
            <a:chExt cx="1673" cy="830"/>
          </a:xfrm>
        </p:grpSpPr>
        <p:sp>
          <p:nvSpPr>
            <p:cNvPr id="351270" name="Rectangle 38"/>
            <p:cNvSpPr>
              <a:spLocks noChangeArrowheads="1"/>
            </p:cNvSpPr>
            <p:nvPr/>
          </p:nvSpPr>
          <p:spPr bwMode="auto">
            <a:xfrm>
              <a:off x="4059" y="1906"/>
              <a:ext cx="590" cy="227"/>
            </a:xfrm>
            <a:prstGeom prst="rect">
              <a:avLst/>
            </a:prstGeom>
            <a:solidFill>
              <a:srgbClr val="FF99CC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1271" name="Line 39"/>
            <p:cNvSpPr>
              <a:spLocks noChangeShapeType="1"/>
            </p:cNvSpPr>
            <p:nvPr/>
          </p:nvSpPr>
          <p:spPr bwMode="auto">
            <a:xfrm flipV="1">
              <a:off x="2976" y="2112"/>
              <a:ext cx="1248" cy="62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872219"/>
              </p:ext>
            </p:extLst>
          </p:nvPr>
        </p:nvGraphicFramePr>
        <p:xfrm>
          <a:off x="971600" y="6165304"/>
          <a:ext cx="3857180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943100" imgH="254000" progId="Equation.3">
                  <p:embed/>
                </p:oleObj>
              </mc:Choice>
              <mc:Fallback>
                <p:oleObj name="公式" r:id="rId8" imgW="19431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6165304"/>
                        <a:ext cx="3857180" cy="504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819521"/>
              </p:ext>
            </p:extLst>
          </p:nvPr>
        </p:nvGraphicFramePr>
        <p:xfrm>
          <a:off x="899592" y="2955006"/>
          <a:ext cx="3481387" cy="128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803400" imgH="533400" progId="Equation.3">
                  <p:embed/>
                </p:oleObj>
              </mc:Choice>
              <mc:Fallback>
                <p:oleObj name="公式" r:id="rId10" imgW="1803400" imgH="533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955006"/>
                        <a:ext cx="3481387" cy="1281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246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3.3.7   </a:t>
            </a:r>
            <a:r>
              <a:rPr lang="zh-CN" altLang="en-US" sz="3600" dirty="0"/>
              <a:t>运算器</a:t>
            </a:r>
            <a:endParaRPr lang="en-US" altLang="zh-CN" sz="3600"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03B1-779E-4EC9-951D-1EE1A64C4918}" type="slidenum">
              <a:rPr lang="en-US" altLang="zh-CN"/>
              <a:pPr/>
              <a:t>9</a:t>
            </a:fld>
            <a:endParaRPr lang="en-US" altLang="zh-CN"/>
          </a:p>
        </p:txBody>
      </p:sp>
      <p:graphicFrame>
        <p:nvGraphicFramePr>
          <p:cNvPr id="354307" name="Object 3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58281105"/>
              </p:ext>
            </p:extLst>
          </p:nvPr>
        </p:nvGraphicFramePr>
        <p:xfrm>
          <a:off x="4729931" y="1737320"/>
          <a:ext cx="3946525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6857143" imgH="7944490" progId="">
                  <p:embed/>
                </p:oleObj>
              </mc:Choice>
              <mc:Fallback>
                <p:oleObj name="Image" r:id="rId2" imgW="6857143" imgH="7944490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9931" y="1737320"/>
                        <a:ext cx="3946525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08" name="Text Box 4"/>
          <p:cNvSpPr txBox="1">
            <a:spLocks noChangeArrowheads="1"/>
          </p:cNvSpPr>
          <p:nvPr/>
        </p:nvSpPr>
        <p:spPr bwMode="auto">
          <a:xfrm>
            <a:off x="914400" y="5013920"/>
            <a:ext cx="394563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不化简，用全部最小项实现，需要</a:t>
            </a:r>
            <a:r>
              <a:rPr lang="en-US" altLang="zh-CN" sz="2800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级门。</a:t>
            </a:r>
          </a:p>
        </p:txBody>
      </p:sp>
      <p:sp>
        <p:nvSpPr>
          <p:cNvPr id="354309" name="Rectangle 5"/>
          <p:cNvSpPr>
            <a:spLocks noChangeArrowheads="1"/>
          </p:cNvSpPr>
          <p:nvPr/>
        </p:nvSpPr>
        <p:spPr bwMode="auto">
          <a:xfrm>
            <a:off x="533400" y="1340768"/>
            <a:ext cx="8153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l"/>
            </a:pPr>
            <a:r>
              <a:rPr kumimoji="1" lang="zh-CN" altLang="en-US" sz="3200" b="1">
                <a:latin typeface="华文新魏" pitchFamily="2" charset="-122"/>
                <a:ea typeface="华文新魏" pitchFamily="2" charset="-122"/>
              </a:rPr>
              <a:t>一位</a:t>
            </a:r>
            <a:r>
              <a:rPr kumimoji="1" lang="zh-CN" altLang="en-US" sz="3200">
                <a:latin typeface="华文新魏" pitchFamily="2" charset="-122"/>
                <a:ea typeface="华文新魏" pitchFamily="2" charset="-122"/>
              </a:rPr>
              <a:t>全加器实现方案</a:t>
            </a:r>
            <a:r>
              <a:rPr kumimoji="1" lang="en-US" altLang="zh-CN" sz="3200">
                <a:latin typeface="华文新魏" pitchFamily="2" charset="-122"/>
                <a:ea typeface="华文新魏" pitchFamily="2" charset="-122"/>
              </a:rPr>
              <a:t>1</a:t>
            </a:r>
          </a:p>
        </p:txBody>
      </p:sp>
      <p:graphicFrame>
        <p:nvGraphicFramePr>
          <p:cNvPr id="3543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342196"/>
              </p:ext>
            </p:extLst>
          </p:nvPr>
        </p:nvGraphicFramePr>
        <p:xfrm>
          <a:off x="796925" y="2088158"/>
          <a:ext cx="3767138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815840" imgH="533160" progId="Equation.3">
                  <p:embed/>
                </p:oleObj>
              </mc:Choice>
              <mc:Fallback>
                <p:oleObj name="公式" r:id="rId4" imgW="18158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2088158"/>
                        <a:ext cx="3767138" cy="1263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872413"/>
              </p:ext>
            </p:extLst>
          </p:nvPr>
        </p:nvGraphicFramePr>
        <p:xfrm>
          <a:off x="804863" y="3535958"/>
          <a:ext cx="3481387" cy="128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803240" imgH="533160" progId="Equation.3">
                  <p:embed/>
                </p:oleObj>
              </mc:Choice>
              <mc:Fallback>
                <p:oleObj name="公式" r:id="rId6" imgW="180324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3535958"/>
                        <a:ext cx="3481387" cy="1281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327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8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数字逻辑课程2014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数字逻辑课程2014</Template>
  <TotalTime>11875</TotalTime>
  <Words>3248</Words>
  <Application>Microsoft Office PowerPoint</Application>
  <PresentationFormat>全屏显示(4:3)</PresentationFormat>
  <Paragraphs>930</Paragraphs>
  <Slides>78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78</vt:i4>
      </vt:variant>
    </vt:vector>
  </HeadingPairs>
  <TitlesOfParts>
    <vt:vector size="95" baseType="lpstr">
      <vt:lpstr>方正姚体</vt:lpstr>
      <vt:lpstr>华文楷体</vt:lpstr>
      <vt:lpstr>华文新魏</vt:lpstr>
      <vt:lpstr>Arial</vt:lpstr>
      <vt:lpstr>Cambria Math</vt:lpstr>
      <vt:lpstr>Courier New</vt:lpstr>
      <vt:lpstr>Franklin Gothic Book</vt:lpstr>
      <vt:lpstr>Georgia</vt:lpstr>
      <vt:lpstr>Perpetua</vt:lpstr>
      <vt:lpstr>Tahoma</vt:lpstr>
      <vt:lpstr>Times New Roman</vt:lpstr>
      <vt:lpstr>Wingdings</vt:lpstr>
      <vt:lpstr>Wingdings 2</vt:lpstr>
      <vt:lpstr>数字逻辑课程2014</vt:lpstr>
      <vt:lpstr>位图图像</vt:lpstr>
      <vt:lpstr>公式</vt:lpstr>
      <vt:lpstr>Image</vt:lpstr>
      <vt:lpstr>数字逻辑电路</vt:lpstr>
      <vt:lpstr>3.3  常用的中规模组合逻辑电路</vt:lpstr>
      <vt:lpstr>3.3.7   运算器</vt:lpstr>
      <vt:lpstr>3.3.7   运算器</vt:lpstr>
      <vt:lpstr>3.3.7   运算器</vt:lpstr>
      <vt:lpstr>3.3.7   运算器</vt:lpstr>
      <vt:lpstr>3.3.7   运算器</vt:lpstr>
      <vt:lpstr>3.3.7   运算器</vt:lpstr>
      <vt:lpstr>3.3.7   运算器</vt:lpstr>
      <vt:lpstr>3.3.7   运算器</vt:lpstr>
      <vt:lpstr>3.3.7   运算器</vt:lpstr>
      <vt:lpstr>3.3.7   运算器</vt:lpstr>
      <vt:lpstr>3.3.7   运算器</vt:lpstr>
      <vt:lpstr>3.3.7   运算器</vt:lpstr>
      <vt:lpstr>3.3.7   运算器</vt:lpstr>
      <vt:lpstr>3.3.7   运算器</vt:lpstr>
      <vt:lpstr>3.3.7   运算器</vt:lpstr>
      <vt:lpstr>3.3.7   运算器</vt:lpstr>
      <vt:lpstr>3.3.7   运算器</vt:lpstr>
      <vt:lpstr>3.3.7   运算器</vt:lpstr>
      <vt:lpstr>集成4位串行进位加法器</vt:lpstr>
      <vt:lpstr>3.3.7   运算器(18)</vt:lpstr>
      <vt:lpstr>3.3.7   运算器(19)</vt:lpstr>
      <vt:lpstr>3.3.7   运算器(20)</vt:lpstr>
      <vt:lpstr>3.3.7   运算器(21)</vt:lpstr>
      <vt:lpstr>3.3.7   运算器(22)</vt:lpstr>
      <vt:lpstr>3.3.7   运算器(23)</vt:lpstr>
      <vt:lpstr>PowerPoint 演示文稿</vt:lpstr>
      <vt:lpstr>PowerPoint 演示文稿</vt:lpstr>
      <vt:lpstr>PowerPoint 演示文稿</vt:lpstr>
      <vt:lpstr>3.3.7   运算器(24)</vt:lpstr>
      <vt:lpstr>3.3.7   运算器(25)</vt:lpstr>
      <vt:lpstr>3.3.7   运算器(26)</vt:lpstr>
      <vt:lpstr>3.3.7   运算器(27)</vt:lpstr>
      <vt:lpstr>3.3.7   运算器(28)</vt:lpstr>
      <vt:lpstr>3.3.7   运算器(29)</vt:lpstr>
      <vt:lpstr>3.3.7   运算器（30）</vt:lpstr>
      <vt:lpstr>3.3.7   运算器（31）</vt:lpstr>
      <vt:lpstr>3.3.7   运算器</vt:lpstr>
      <vt:lpstr>3.3.7   运算器（32）</vt:lpstr>
      <vt:lpstr>3.3.7   运算器（33）</vt:lpstr>
      <vt:lpstr>3.3.7   运算器</vt:lpstr>
      <vt:lpstr>3.3.7   运算器(34)</vt:lpstr>
      <vt:lpstr>3.3.7   运算器(35)</vt:lpstr>
      <vt:lpstr>3.3.7   运算器(36)</vt:lpstr>
      <vt:lpstr>3.3.7   运算器(37)</vt:lpstr>
      <vt:lpstr>3.3.7   运算器(38)</vt:lpstr>
      <vt:lpstr>PowerPoint 演示文稿</vt:lpstr>
      <vt:lpstr>PowerPoint 演示文稿</vt:lpstr>
      <vt:lpstr>3.3.7   运算器(39)</vt:lpstr>
      <vt:lpstr>3.3.7   运算器(40)</vt:lpstr>
      <vt:lpstr>PowerPoint 演示文稿</vt:lpstr>
      <vt:lpstr>4位ALU   (SN74181)</vt:lpstr>
      <vt:lpstr>4位ALU功能</vt:lpstr>
      <vt:lpstr>4位ALU功能</vt:lpstr>
      <vt:lpstr>4位ALU功能</vt:lpstr>
      <vt:lpstr>4位ALU功能</vt:lpstr>
      <vt:lpstr>MIT数字逻辑电路课中的ALU课件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3.3.7   运算器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cs-lab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 逻辑代数及逻辑函数的化简</dc:title>
  <dc:creator>cs-lab23</dc:creator>
  <cp:lastModifiedBy>昊伦 李</cp:lastModifiedBy>
  <cp:revision>416</cp:revision>
  <cp:lastPrinted>2017-04-01T01:38:23Z</cp:lastPrinted>
  <dcterms:created xsi:type="dcterms:W3CDTF">2002-01-07T08:53:03Z</dcterms:created>
  <dcterms:modified xsi:type="dcterms:W3CDTF">2024-06-19T10:45:26Z</dcterms:modified>
</cp:coreProperties>
</file>