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26"/>
  </p:notesMasterIdLst>
  <p:sldIdLst>
    <p:sldId id="269" r:id="rId3"/>
    <p:sldId id="270" r:id="rId4"/>
    <p:sldId id="328" r:id="rId5"/>
    <p:sldId id="334" r:id="rId6"/>
    <p:sldId id="335" r:id="rId7"/>
    <p:sldId id="332" r:id="rId8"/>
    <p:sldId id="324" r:id="rId9"/>
    <p:sldId id="301" r:id="rId10"/>
    <p:sldId id="302" r:id="rId11"/>
    <p:sldId id="304" r:id="rId12"/>
    <p:sldId id="305" r:id="rId13"/>
    <p:sldId id="307" r:id="rId14"/>
    <p:sldId id="308" r:id="rId15"/>
    <p:sldId id="310" r:id="rId16"/>
    <p:sldId id="311" r:id="rId17"/>
    <p:sldId id="313" r:id="rId18"/>
    <p:sldId id="314" r:id="rId19"/>
    <p:sldId id="316" r:id="rId20"/>
    <p:sldId id="317" r:id="rId21"/>
    <p:sldId id="319" r:id="rId22"/>
    <p:sldId id="320" r:id="rId23"/>
    <p:sldId id="321" r:id="rId24"/>
    <p:sldId id="322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6405"/>
  </p:normalViewPr>
  <p:slideViewPr>
    <p:cSldViewPr snapToGrid="0">
      <p:cViewPr varScale="1">
        <p:scale>
          <a:sx n="126" d="100"/>
          <a:sy n="126" d="100"/>
        </p:scale>
        <p:origin x="121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9A89-E2FC-4EE2-837C-CDE7EB373102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DE2F9-08DC-41A2-B96A-D8E501A69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09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DE2F9-08DC-41A2-B96A-D8E501A690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0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047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4261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93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6074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6659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31A4FB-AB0B-4200-BC82-17C94E69ADE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836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31A4FB-AB0B-4200-BC82-17C94E69ADE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2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49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6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5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087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4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946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79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930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45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595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05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6834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75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799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97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63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96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0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1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0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2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862D-FC88-4C2A-B1A8-F7F83AFC35E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5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1862D-FC88-4C2A-B1A8-F7F83AFC35E7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1DBBE-BA41-4510-855B-4CEC490DB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45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4572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4572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defTabSz="457200">
              <a:defRPr/>
            </a:pPr>
            <a:fld id="{E20A63EA-D302-4CF6-848F-ACE1D644E656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27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thomason/tinyxml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github.io/liquidfun/#Document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tiff"/><Relationship Id="rId4" Type="http://schemas.openxmlformats.org/officeDocument/2006/relationships/hyperlink" Target="https://github.com/google/liquidfun/release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lo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lohmann/json/blob/develop/include/nlohmann/json.hp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st.org/doc/libs/1_66_0/libs/multi_array/doc/index.html" TargetMode="External"/><Relationship Id="rId2" Type="http://schemas.openxmlformats.org/officeDocument/2006/relationships/hyperlink" Target="https://github.com/boostorg/multi_array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veLauwh/SGI-ST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73088" y="1808876"/>
            <a:ext cx="8062912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r>
              <a:rPr lang="en-US" altLang="zh-CN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br>
              <a:rPr lang="en-US" altLang="zh-CN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项目阅读报告</a:t>
            </a:r>
          </a:p>
        </p:txBody>
      </p:sp>
    </p:spTree>
    <p:extLst>
      <p:ext uri="{BB962C8B-B14F-4D97-AF65-F5344CB8AC3E}">
        <p14:creationId xmlns:p14="http://schemas.microsoft.com/office/powerpoint/2010/main" val="2966365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98438"/>
            <a:ext cx="7886700" cy="1325562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#2: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TinyXML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444079" y="1546914"/>
            <a:ext cx="8232377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对轻量级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C++ XML parser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：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TinyXML-2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的分析。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TinyXML-2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可以解析 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XML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文档，使用 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Document Object Model (DOM)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，意味着能将 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XML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转换为可操作的 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C++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的多个对象，也可以从 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C++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的多个对象构建 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XML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github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地址：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hlinkClick r:id="rId3"/>
              </a:rPr>
              <a:t>https://github.com/leethomason/tinyxml2</a:t>
            </a:r>
            <a:endParaRPr lang="zh-CN" altLang="en-US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7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98438"/>
            <a:ext cx="7886700" cy="1325562"/>
          </a:xfrm>
        </p:spPr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TinyXML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444079" y="1546914"/>
            <a:ext cx="5208041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TinyXML-2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包含 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tinyxml2.cpp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tinyxml2.h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两个文件。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docs/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index.html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中有简单的使用示例和类的说明文档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763" y="1700808"/>
            <a:ext cx="3022600" cy="4152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55776" y="5315275"/>
            <a:ext cx="2710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类的层次结构 </a:t>
            </a:r>
            <a:r>
              <a:rPr kumimoji="1" lang="en-US" altLang="zh-CN" sz="2800" b="1" dirty="0"/>
              <a:t>-&gt;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08073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/>
          <a:p>
            <a:r>
              <a:rPr lang="zh-CN" altLang="en-US" dirty="0"/>
              <a:t>选题</a:t>
            </a:r>
            <a:r>
              <a:rPr lang="en-US" altLang="zh-CN" dirty="0"/>
              <a:t>#3: </a:t>
            </a:r>
            <a:r>
              <a:rPr lang="en-US" altLang="zh-CN" dirty="0" err="1"/>
              <a:t>LiquidFun</a:t>
            </a:r>
            <a:endParaRPr lang="zh-CN" altLang="en-US" dirty="0"/>
          </a:p>
        </p:txBody>
      </p:sp>
      <p:sp>
        <p:nvSpPr>
          <p:cNvPr id="5" name="AutoShape 4" descr="Dev-C++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AutoShape 2" descr="趣味黑白棋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28650" y="1628775"/>
            <a:ext cx="7975600" cy="482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Hans" dirty="0" err="1"/>
              <a:t>liquidFun</a:t>
            </a:r>
            <a:r>
              <a:rPr lang="zh-CN" altLang="en-US" dirty="0"/>
              <a:t>是一款基于</a:t>
            </a:r>
            <a:r>
              <a:rPr lang="en-US" altLang="zh-Hans" dirty="0"/>
              <a:t>Box2D</a:t>
            </a:r>
            <a:r>
              <a:rPr lang="zh-CN" altLang="en-US" dirty="0"/>
              <a:t>的</a:t>
            </a:r>
            <a:r>
              <a:rPr lang="en-US" altLang="zh-CN" dirty="0"/>
              <a:t>2</a:t>
            </a:r>
            <a:r>
              <a:rPr lang="en-US" altLang="zh-Hans" dirty="0"/>
              <a:t>D</a:t>
            </a:r>
            <a:r>
              <a:rPr lang="zh-CN" altLang="en-US" dirty="0"/>
              <a:t>刚体模拟流体的</a:t>
            </a:r>
            <a:r>
              <a:rPr lang="en-US" altLang="zh-Hans" dirty="0"/>
              <a:t>C++</a:t>
            </a:r>
            <a:r>
              <a:rPr lang="zh-CN" altLang="en-US" dirty="0"/>
              <a:t>库，主要用于游戏编程。它是</a:t>
            </a:r>
            <a:r>
              <a:rPr lang="en-US" altLang="zh-Hans" dirty="0"/>
              <a:t>Box2D</a:t>
            </a:r>
            <a:r>
              <a:rPr lang="zh-CN" altLang="en-US" dirty="0"/>
              <a:t>引擎的扩展，它对</a:t>
            </a:r>
            <a:r>
              <a:rPr lang="en-US" altLang="zh-Hans" dirty="0"/>
              <a:t>Box2D</a:t>
            </a:r>
            <a:r>
              <a:rPr lang="zh-CN" altLang="en-US" dirty="0"/>
              <a:t>的刚体功能扩展了基于粒子的流体模拟。</a:t>
            </a:r>
            <a:endParaRPr lang="en-US" altLang="zh-CN" dirty="0"/>
          </a:p>
          <a:p>
            <a:r>
              <a:rPr lang="zh-CN" altLang="en-US" dirty="0"/>
              <a:t>官网</a:t>
            </a:r>
            <a:r>
              <a:rPr lang="en-US" altLang="zh-CN" dirty="0"/>
              <a:t>(</a:t>
            </a:r>
            <a:r>
              <a:rPr lang="zh-CN" altLang="en-US" dirty="0"/>
              <a:t>打开这个网址可以看到</a:t>
            </a:r>
            <a:r>
              <a:rPr lang="en-US" altLang="zh-CN" dirty="0"/>
              <a:t>example)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http://google.github.io/liquidfun/#Documentation</a:t>
            </a:r>
            <a:endParaRPr lang="en-US" altLang="zh-CN" dirty="0"/>
          </a:p>
          <a:p>
            <a:r>
              <a:rPr lang="zh-CN" altLang="en-US" dirty="0"/>
              <a:t>代码地址</a:t>
            </a:r>
            <a:r>
              <a:rPr lang="en-US" altLang="zh-CN" dirty="0"/>
              <a:t>: </a:t>
            </a:r>
            <a:r>
              <a:rPr lang="en-US" altLang="zh-Hans" dirty="0">
                <a:hlinkClick r:id="rId4"/>
              </a:rPr>
              <a:t>https://github.com/google/liquidfun/releases</a:t>
            </a:r>
            <a:endParaRPr lang="en-US" altLang="zh-Hans" dirty="0"/>
          </a:p>
          <a:p>
            <a:endParaRPr lang="en-US" altLang="zh-Hans" dirty="0"/>
          </a:p>
          <a:p>
            <a:endParaRPr lang="zh-Han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948855-5DA3-C448-B304-62EE8C3DB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256" y="271413"/>
            <a:ext cx="8128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09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LiquidFun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34160"/>
            <a:ext cx="8047806" cy="4749029"/>
          </a:xfrm>
        </p:spPr>
        <p:txBody>
          <a:bodyPr/>
          <a:lstStyle/>
          <a:p>
            <a:r>
              <a:rPr lang="zh-CN" altLang="en-US" dirty="0"/>
              <a:t>粒子和物体的运行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937957"/>
            <a:ext cx="5342258" cy="470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40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#4: Eigen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010" y="1680529"/>
            <a:ext cx="8086982" cy="49539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基于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模板的线性代数库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支持矩阵、向量有关的各种数值分析算法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配置简单、计算效率可观    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082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Eigen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6570" y="1690689"/>
            <a:ext cx="8515350" cy="49539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Eigen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的代码开源且可读性比较高，含有详细注释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kern="100" dirty="0">
                <a:cs typeface="STKaiti" charset="-122"/>
              </a:rPr>
              <a:t>https://</a:t>
            </a:r>
            <a:r>
              <a:rPr lang="en-US" altLang="zh-CN" kern="100" dirty="0" err="1">
                <a:cs typeface="STKaiti" charset="-122"/>
              </a:rPr>
              <a:t>gitlab.com</a:t>
            </a:r>
            <a:r>
              <a:rPr lang="en-US" altLang="zh-CN" kern="100" dirty="0">
                <a:cs typeface="STKaiti" charset="-122"/>
              </a:rPr>
              <a:t>/</a:t>
            </a:r>
            <a:r>
              <a:rPr lang="en-US" altLang="zh-CN" kern="100" dirty="0" err="1">
                <a:cs typeface="STKaiti" charset="-122"/>
              </a:rPr>
              <a:t>libeigen</a:t>
            </a:r>
            <a:r>
              <a:rPr lang="en-US" altLang="zh-CN" kern="100" dirty="0">
                <a:cs typeface="STKaiti" charset="-122"/>
              </a:rPr>
              <a:t>/eigen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Eigen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配有大量的示例代码，对库中函数的常见用法进行了详细说明，可在</a:t>
            </a:r>
            <a:r>
              <a:rPr lang="en-US" altLang="zh-CN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eigen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/doc/examples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目录下查看。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7064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98438"/>
            <a:ext cx="7886700" cy="1325562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#5: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glog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444079" y="1546914"/>
            <a:ext cx="8232377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Google 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glog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是一个基于程序级记录日志信息的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c++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库，编程使用方式与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c++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的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stream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操作类似，</a:t>
            </a:r>
            <a:endParaRPr lang="en-US" altLang="zh-CN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例：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LOG(INFO) &lt;&lt; "Found " &lt;&lt; 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num_cookies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&lt;&lt; " cookies";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项目地址：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hlinkClick r:id="rId3"/>
              </a:rPr>
              <a:t>https://github.com/google/glog</a:t>
            </a:r>
            <a:endParaRPr lang="en-US" altLang="zh-CN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481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98438"/>
            <a:ext cx="7886700" cy="1325562"/>
          </a:xfrm>
        </p:spPr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glog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glog_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76" y="1252753"/>
            <a:ext cx="6494148" cy="539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554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98438"/>
            <a:ext cx="7886700" cy="1325562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#6: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Nlohmann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444079" y="1546914"/>
            <a:ext cx="8471321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Nlohmann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Json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是一个用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c++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编写的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json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解析器</a:t>
            </a:r>
            <a:endParaRPr lang="en-US" altLang="zh-CN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lvl="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Json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是现有最为流行的数据格式之一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，广泛应用在网络传输之中，而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c++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并没有自带的好用的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json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解析库</a:t>
            </a:r>
            <a:endParaRPr lang="en-US" altLang="zh-CN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lvl="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Nlohmann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Json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为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c++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解析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json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提供了很好的方法</a:t>
            </a:r>
            <a:endParaRPr lang="en-US" altLang="zh-CN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lvl="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项目地址：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pPr lvl="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https://github.com/nlohmann/json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93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98438"/>
            <a:ext cx="7886700" cy="1325562"/>
          </a:xfrm>
        </p:spPr>
        <p:txBody>
          <a:bodyPr/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Nlohmann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444079" y="1546914"/>
            <a:ext cx="8067909" cy="326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Nlohmann</a:t>
            </a: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 </a:t>
            </a:r>
            <a:r>
              <a:rPr lang="en-US" altLang="zh-CN" sz="2800" b="1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Json</a:t>
            </a:r>
            <a:r>
              <a:rPr lang="zh-CN" altLang="en-US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最核心的代码：</a:t>
            </a:r>
            <a:endParaRPr lang="en-US" altLang="zh-CN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lvl="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hlinkClick r:id="rId3"/>
              </a:rPr>
              <a:t>https://github.com/nlohmann/json/blob/develop/include/nlohmann/json.hpp</a:t>
            </a:r>
            <a:endParaRPr lang="en-US" altLang="zh-CN" sz="2800" b="1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lvl="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有非常详细的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readme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，包含使用的方法以及编译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onsolas" panose="020B0609020204030204" pitchFamily="49" charset="0"/>
                <a:ea typeface="华文楷体" panose="02010600040101010101" pitchFamily="2" charset="-122"/>
                <a:cs typeface="+mn-cs"/>
              </a:rPr>
              <a:t>的方法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22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" y="0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50" y="1182688"/>
            <a:ext cx="8594598" cy="52689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阅读优秀的开源项目代码，了解面向对象思想在实际工程中的应用，在实践中学习。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要求每位同学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独立完成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，最终上交</a:t>
            </a:r>
            <a:r>
              <a:rPr lang="zh-CN" altLang="en-US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最多</a:t>
            </a:r>
            <a:r>
              <a:rPr lang="en-US" altLang="zh-CN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20</a:t>
            </a:r>
            <a:r>
              <a:rPr lang="zh-CN" altLang="en-US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页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研究报告</a:t>
            </a:r>
            <a:r>
              <a:rPr lang="en-US" altLang="zh-CN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PPT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和</a:t>
            </a:r>
            <a:r>
              <a:rPr lang="zh-CN" altLang="en-US" b="1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其中涉及的代码</a:t>
            </a:r>
            <a:endParaRPr lang="en-US" altLang="zh-CN" b="1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除助教提供的参考选题外，允许同学们自己选题。目标选题应该是具有相当程度代码规模的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项目，但需要提前和助教沟通，以确定选题的合适性以及报告的具体要求。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总体要求：读懂设计模型，梳理框架结构，测试、拓展代码功能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50000"/>
              </a:lnSpc>
              <a:buSzPct val="75000"/>
              <a:buNone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*对代码中可能含有的具体算法不做要求，重在面向对象的设计方法。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5161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kumimoji="1" lang="en-US" altLang="zh-CN" dirty="0"/>
              <a:t>7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kumimoji="1" lang="en-US" altLang="zh-Hans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Boost.MultiArray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010" y="1680529"/>
            <a:ext cx="8086982" cy="49539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Han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Boost</a:t>
            </a: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是一个非常庞大的模块化的</a:t>
            </a:r>
            <a:r>
              <a:rPr lang="en-US" altLang="zh-Han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库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，</a:t>
            </a: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包含了各方面的工具。</a:t>
            </a:r>
            <a:endParaRPr lang="en-US" altLang="zh-Hans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Han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Boost</a:t>
            </a: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的代码质量高、文档丰富，而且运用了许多</a:t>
            </a:r>
            <a:r>
              <a:rPr lang="en-US" altLang="zh-Han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的高级特性。</a:t>
            </a:r>
            <a:endParaRPr lang="en-US" altLang="zh-Hans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Hans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Boost.MultiArray</a:t>
            </a: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是一个高维数组的实现。</a:t>
            </a:r>
            <a:br>
              <a:rPr lang="en-US" altLang="zh-Han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</a:b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它可以像普通的高维数组一样访问，此外还支持支持动态大小、快速选取子数组等方便的操作。</a:t>
            </a:r>
            <a:endParaRPr lang="en-US" altLang="zh-Hans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</a:pPr>
            <a:r>
              <a:rPr lang="en-US" altLang="zh-CN" kern="100" dirty="0">
                <a:cs typeface="STKaiti" charset="-122"/>
              </a:rPr>
              <a:t>*</a:t>
            </a:r>
            <a:r>
              <a:rPr lang="zh-CN" altLang="en-US" kern="100" dirty="0">
                <a:cs typeface="STKaiti" charset="-122"/>
              </a:rPr>
              <a:t>作为作业只需关注</a:t>
            </a:r>
            <a:r>
              <a:rPr lang="en-US" altLang="zh-Hans" kern="100" dirty="0" err="1">
                <a:cs typeface="STKaiti" charset="-122"/>
              </a:rPr>
              <a:t>Boost.MultiArray</a:t>
            </a:r>
            <a:r>
              <a:rPr lang="zh-CN" altLang="en-US" kern="100" dirty="0">
                <a:cs typeface="STKaiti" charset="-122"/>
              </a:rPr>
              <a:t>，对</a:t>
            </a:r>
            <a:r>
              <a:rPr lang="en-US" altLang="zh-Hans" kern="100" dirty="0">
                <a:cs typeface="STKaiti" charset="-122"/>
              </a:rPr>
              <a:t>Boost</a:t>
            </a:r>
            <a:r>
              <a:rPr lang="zh-CN" altLang="en-US" kern="100" dirty="0">
                <a:cs typeface="STKaiti" charset="-122"/>
              </a:rPr>
              <a:t>其他模块不作要求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3238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Boost.MultiArray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86982" cy="49539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代码及示例：</a:t>
            </a:r>
            <a:br>
              <a:rPr lang="en-US" altLang="zh-Han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</a:br>
            <a:r>
              <a:rPr lang="en-US" altLang="zh-Han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  <a:hlinkClick r:id="rId2"/>
              </a:rPr>
              <a:t>https://github.com/boostorg/multi_array</a:t>
            </a:r>
            <a:endParaRPr lang="zh-CN" altLang="en-US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官方文档：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  <a:hlinkClick r:id="rId3"/>
              </a:rPr>
              <a:t>https://www.boost.org/doc/libs/1_66_0/libs/multi_array/doc/index.html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4767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Boost.MultiArray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86982" cy="49539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一个简单的示例：</a:t>
            </a:r>
            <a:endParaRPr lang="en-US" altLang="zh-Hans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7D84E-58FC-BD46-A332-FBDDEA777672}"/>
              </a:ext>
            </a:extLst>
          </p:cNvPr>
          <p:cNvSpPr txBox="1"/>
          <p:nvPr/>
        </p:nvSpPr>
        <p:spPr>
          <a:xfrm>
            <a:off x="628650" y="2197528"/>
            <a:ext cx="693972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#include "boost/</a:t>
            </a:r>
            <a:r>
              <a:rPr lang="en-US" dirty="0" err="1">
                <a:latin typeface="Courier" pitchFamily="2" charset="0"/>
              </a:rPr>
              <a:t>multi_array.hpp</a:t>
            </a:r>
            <a:r>
              <a:rPr lang="en-US" dirty="0">
                <a:latin typeface="Courier" pitchFamily="2" charset="0"/>
              </a:rPr>
              <a:t>"</a:t>
            </a:r>
          </a:p>
          <a:p>
            <a:r>
              <a:rPr lang="en-US" dirty="0">
                <a:latin typeface="Courier" pitchFamily="2" charset="0"/>
              </a:rPr>
              <a:t>#include &lt;</a:t>
            </a:r>
            <a:r>
              <a:rPr lang="en-US" dirty="0" err="1">
                <a:latin typeface="Courier" pitchFamily="2" charset="0"/>
              </a:rPr>
              <a:t>cassert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main() {</a:t>
            </a:r>
          </a:p>
          <a:p>
            <a:r>
              <a:rPr lang="en-US" dirty="0">
                <a:latin typeface="Courier" pitchFamily="2" charset="0"/>
              </a:rPr>
              <a:t>  // </a:t>
            </a:r>
            <a:r>
              <a:rPr lang="ja-JP" altLang="en-US">
                <a:latin typeface="Courier" pitchFamily="2" charset="0"/>
              </a:rPr>
              <a:t>定义 </a:t>
            </a:r>
            <a:r>
              <a:rPr lang="en-US" altLang="ja-JP" dirty="0">
                <a:latin typeface="Courier" pitchFamily="2" charset="0"/>
              </a:rPr>
              <a:t>3 </a:t>
            </a:r>
            <a:r>
              <a:rPr lang="en-US" dirty="0">
                <a:latin typeface="Courier" pitchFamily="2" charset="0"/>
              </a:rPr>
              <a:t>x 4 x 2 </a:t>
            </a:r>
            <a:r>
              <a:rPr lang="ja-JP" altLang="en-US">
                <a:latin typeface="Courier" pitchFamily="2" charset="0"/>
              </a:rPr>
              <a:t>的三维数组</a:t>
            </a:r>
          </a:p>
          <a:p>
            <a:r>
              <a:rPr lang="ja-JP" altLang="en-US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const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 N[3] = {3, 4, 2};</a:t>
            </a:r>
          </a:p>
          <a:p>
            <a:r>
              <a:rPr lang="en-US" dirty="0">
                <a:latin typeface="Courier" pitchFamily="2" charset="0"/>
              </a:rPr>
              <a:t>  boost::</a:t>
            </a:r>
            <a:r>
              <a:rPr lang="en-US" dirty="0" err="1">
                <a:latin typeface="Courier" pitchFamily="2" charset="0"/>
              </a:rPr>
              <a:t>multi_array</a:t>
            </a:r>
            <a:r>
              <a:rPr lang="en-US" dirty="0">
                <a:latin typeface="Courier" pitchFamily="2" charset="0"/>
              </a:rPr>
              <a:t>&lt;</a:t>
            </a:r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, 3&gt; A(</a:t>
            </a:r>
          </a:p>
          <a:p>
            <a:r>
              <a:rPr lang="zh-Hans" altLang="en-US" dirty="0">
                <a:latin typeface="Courier" pitchFamily="2" charset="0"/>
              </a:rPr>
              <a:t>      </a:t>
            </a:r>
            <a:r>
              <a:rPr lang="en-US" dirty="0">
                <a:latin typeface="Courier" pitchFamily="2" charset="0"/>
              </a:rPr>
              <a:t>boost::extents[N[0]][N[1]][N[2]]);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typedef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decltype</a:t>
            </a:r>
            <a:r>
              <a:rPr lang="en-US" dirty="0">
                <a:latin typeface="Courier" pitchFamily="2" charset="0"/>
              </a:rPr>
              <a:t>(A)::index index;</a:t>
            </a:r>
          </a:p>
          <a:p>
            <a:r>
              <a:rPr lang="en-US" dirty="0">
                <a:latin typeface="Courier" pitchFamily="2" charset="0"/>
              </a:rPr>
              <a:t>  // </a:t>
            </a:r>
            <a:r>
              <a:rPr lang="ja-JP" altLang="en-US">
                <a:latin typeface="Courier" pitchFamily="2" charset="0"/>
              </a:rPr>
              <a:t>随便写点数据</a:t>
            </a:r>
          </a:p>
          <a:p>
            <a:r>
              <a:rPr lang="ja-JP" altLang="en-US">
                <a:latin typeface="Courier" pitchFamily="2" charset="0"/>
              </a:rPr>
              <a:t>  </a:t>
            </a:r>
            <a:r>
              <a:rPr lang="en-US" dirty="0">
                <a:latin typeface="Courier" pitchFamily="2" charset="0"/>
              </a:rPr>
              <a:t>for (index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0;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&lt; N[0]; ++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 for (index j = 0; j &lt; N[1]; ++j)</a:t>
            </a:r>
          </a:p>
          <a:p>
            <a:r>
              <a:rPr lang="en-US" dirty="0">
                <a:latin typeface="Courier" pitchFamily="2" charset="0"/>
              </a:rPr>
              <a:t>      for (index k = 0; k &lt; N[2]; ++k)</a:t>
            </a:r>
          </a:p>
          <a:p>
            <a:r>
              <a:rPr lang="en-US" dirty="0">
                <a:latin typeface="Courier" pitchFamily="2" charset="0"/>
              </a:rPr>
              <a:t>        A[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][j][k] = </a:t>
            </a:r>
            <a:r>
              <a:rPr lang="en-US" dirty="0" err="1">
                <a:latin typeface="Courier" pitchFamily="2" charset="0"/>
              </a:rPr>
              <a:t>static_cast</a:t>
            </a:r>
            <a:r>
              <a:rPr lang="en-US" dirty="0">
                <a:latin typeface="Courier" pitchFamily="2" charset="0"/>
              </a:rPr>
              <a:t>&lt;</a:t>
            </a:r>
            <a:r>
              <a:rPr lang="en-US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&gt;(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+ j + k);</a:t>
            </a:r>
          </a:p>
          <a:p>
            <a:r>
              <a:rPr lang="en-US" dirty="0">
                <a:latin typeface="Courier" pitchFamily="2" charset="0"/>
              </a:rPr>
              <a:t>  // </a:t>
            </a:r>
            <a:r>
              <a:rPr lang="en-US" altLang="ja-JP" dirty="0">
                <a:latin typeface="Courier" pitchFamily="2" charset="0"/>
              </a:rPr>
              <a:t>...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586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Hans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Boost.MultiArray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86982" cy="49539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Hans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一个简单的示例（续）：</a:t>
            </a:r>
            <a:endParaRPr lang="en-US" altLang="zh-Hans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7D84E-58FC-BD46-A332-FBDDEA777672}"/>
              </a:ext>
            </a:extLst>
          </p:cNvPr>
          <p:cNvSpPr txBox="1"/>
          <p:nvPr/>
        </p:nvSpPr>
        <p:spPr>
          <a:xfrm>
            <a:off x="628650" y="2197528"/>
            <a:ext cx="76290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  // ...</a:t>
            </a:r>
          </a:p>
          <a:p>
            <a:r>
              <a:rPr lang="en-US" dirty="0">
                <a:latin typeface="Courier" pitchFamily="2" charset="0"/>
              </a:rPr>
              <a:t>  // </a:t>
            </a:r>
            <a:r>
              <a:rPr lang="ja-JP" altLang="en-US">
                <a:latin typeface="Courier" pitchFamily="2" charset="0"/>
              </a:rPr>
              <a:t>抽出数组的一部分，得到 </a:t>
            </a:r>
            <a:r>
              <a:rPr lang="en-US" altLang="ja-JP" dirty="0">
                <a:latin typeface="Courier" pitchFamily="2" charset="0"/>
              </a:rPr>
              <a:t>2 </a:t>
            </a:r>
            <a:r>
              <a:rPr lang="en-US" dirty="0">
                <a:latin typeface="Courier" pitchFamily="2" charset="0"/>
              </a:rPr>
              <a:t>x 2 </a:t>
            </a:r>
            <a:r>
              <a:rPr lang="ja-JP" altLang="en-US">
                <a:latin typeface="Courier" pitchFamily="2" charset="0"/>
              </a:rPr>
              <a:t>的子数组</a:t>
            </a:r>
          </a:p>
          <a:p>
            <a:r>
              <a:rPr lang="ja-JP" altLang="en-US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typedef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decltype</a:t>
            </a:r>
            <a:r>
              <a:rPr lang="en-US" dirty="0">
                <a:latin typeface="Courier" pitchFamily="2" charset="0"/>
              </a:rPr>
              <a:t>(A)::</a:t>
            </a:r>
            <a:r>
              <a:rPr lang="en-US" dirty="0" err="1">
                <a:latin typeface="Courier" pitchFamily="2" charset="0"/>
              </a:rPr>
              <a:t>index_range</a:t>
            </a:r>
            <a:r>
              <a:rPr lang="en-US" dirty="0">
                <a:latin typeface="Courier" pitchFamily="2" charset="0"/>
              </a:rPr>
              <a:t> range;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typedef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decltype</a:t>
            </a:r>
            <a:r>
              <a:rPr lang="en-US" dirty="0">
                <a:latin typeface="Courier" pitchFamily="2" charset="0"/>
              </a:rPr>
              <a:t>(A)::</a:t>
            </a:r>
            <a:r>
              <a:rPr lang="en-US" dirty="0" err="1">
                <a:latin typeface="Courier" pitchFamily="2" charset="0"/>
              </a:rPr>
              <a:t>array_view</a:t>
            </a:r>
            <a:r>
              <a:rPr lang="en-US" dirty="0">
                <a:latin typeface="Courier" pitchFamily="2" charset="0"/>
              </a:rPr>
              <a:t>&lt;2&gt;::type </a:t>
            </a:r>
            <a:r>
              <a:rPr lang="en-US" dirty="0" err="1">
                <a:latin typeface="Courier" pitchFamily="2" charset="0"/>
              </a:rPr>
              <a:t>myview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myview</a:t>
            </a:r>
            <a:r>
              <a:rPr lang="en-US" dirty="0">
                <a:latin typeface="Courier" pitchFamily="2" charset="0"/>
              </a:rPr>
              <a:t> B = A[</a:t>
            </a:r>
          </a:p>
          <a:p>
            <a:r>
              <a:rPr lang="en-US" dirty="0">
                <a:latin typeface="Courier" pitchFamily="2" charset="0"/>
              </a:rPr>
              <a:t>      boost::indices[range(1, 3)][range(0, 3, 2)][1]];</a:t>
            </a:r>
          </a:p>
          <a:p>
            <a:r>
              <a:rPr lang="en-US" dirty="0">
                <a:latin typeface="Courier" pitchFamily="2" charset="0"/>
              </a:rPr>
              <a:t>  for (index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0;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&lt; 2; ++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    for (index j = 0; j &lt; 2; ++j)</a:t>
            </a:r>
          </a:p>
          <a:p>
            <a:r>
              <a:rPr lang="en-US" dirty="0">
                <a:latin typeface="Courier" pitchFamily="2" charset="0"/>
              </a:rPr>
              <a:t>      assert(B[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][j] == A[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+ 1][j * 2][1]);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  return 0;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008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" y="0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研究报告要求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50" y="1182688"/>
            <a:ext cx="8594598" cy="5268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PPT</a:t>
            </a: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格式，最多</a:t>
            </a:r>
            <a:r>
              <a:rPr lang="en-US" altLang="zh-CN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20</a:t>
            </a: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页（包括一页标题），使用默认</a:t>
            </a:r>
            <a:r>
              <a:rPr lang="en-US" altLang="zh-CN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16:9</a:t>
            </a: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大小</a:t>
            </a: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要求重点突出，文字精炼</a:t>
            </a: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推荐结合图片、代码说明（只放核心代码），字体不可过小</a:t>
            </a: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若报告中有参考（文字或图片），</a:t>
            </a:r>
            <a:r>
              <a:rPr lang="zh-CN" altLang="en-US" sz="2200" b="1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请在相应位置标注引用</a:t>
            </a: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（如网址）。若与网上资料、同学报告有大范围雷同，可能会判为抄袭</a:t>
            </a: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报告分为两个部分：</a:t>
            </a: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1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项目整体介绍及框架分析</a:t>
            </a:r>
            <a:endParaRPr lang="en-US" altLang="zh-CN" sz="18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18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具体功能测试与拓展</a:t>
            </a:r>
            <a:endParaRPr lang="en-US" altLang="zh-CN" sz="18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268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" y="0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项目整体介绍及框架分析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50" y="1182688"/>
            <a:ext cx="8594598" cy="5268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项目整体介绍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简要介绍项目功能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包含使用方法、达成效果等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最好附上自己使用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/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运行例子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代码框架分析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使用合适的方法展示代码整体框架（若项目过大，可以选择其中一个模块）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2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例如 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UML 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图，调用关系图，类的层次结构等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18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542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" y="0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具体功能测试与拓展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50" y="1182688"/>
            <a:ext cx="8594598" cy="5268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选取一至两个功能点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编写例子对该功能进行测试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说明功能的工作流程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分析该实现的优越性或可改进空间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2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分析可涉及 具体应用场景的使用、扩展功能时的便利程度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2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需要给出核心代码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2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可以结合课上所学设计模式进行分析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质量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&gt;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数量：推荐深入研究，不必攀比数量</a:t>
            </a:r>
            <a:endParaRPr lang="en-US" altLang="zh-CN" sz="18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47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" y="0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提交代码要求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50" y="1182688"/>
            <a:ext cx="8594598" cy="5268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需包含研究报告中的所有例子</a:t>
            </a: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代码重点部分应该包括在研究报告</a:t>
            </a:r>
            <a:r>
              <a:rPr lang="en-US" altLang="zh-CN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PPT</a:t>
            </a: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中，</a:t>
            </a:r>
            <a:r>
              <a:rPr lang="zh-CN" altLang="en-US" sz="22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不能用提交的代码代替</a:t>
            </a:r>
            <a:r>
              <a:rPr lang="en-US" altLang="zh-CN" sz="22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PPT</a:t>
            </a:r>
            <a:r>
              <a:rPr lang="zh-CN" altLang="en-US" sz="2200" kern="100" dirty="0">
                <a:solidFill>
                  <a:srgbClr val="FF0000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中的核心代码展示</a:t>
            </a: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（即不看代码也应能看懂报告）</a:t>
            </a: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代码本身不评分，但如不能复现报告中结果，将会有所减分</a:t>
            </a: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注意提交代码大小，注意不要包含可执行文件</a:t>
            </a: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200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rPr>
              <a:t>需附说明文件，提供合适的安装、编译步骤，保证助教能够复现你的结果</a:t>
            </a: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200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340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" y="0"/>
            <a:ext cx="7886700" cy="1325563"/>
          </a:xfrm>
        </p:spPr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评分占比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50" y="1182688"/>
            <a:ext cx="8594598" cy="52689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大作业满分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10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分，占课程总评的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10%</a:t>
            </a: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考查：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正确性：对项目、框架的理解是否正确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分析价值：所选功能分析或拓展是否有价值，讨论是否深入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lvl="1"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展示效果：报告是否简单明晰，内容丰富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5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D61D1D1-7D8E-41C2-92DB-A0E979DC3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46984"/>
              </p:ext>
            </p:extLst>
          </p:nvPr>
        </p:nvGraphicFramePr>
        <p:xfrm>
          <a:off x="1063072" y="1836141"/>
          <a:ext cx="7017856" cy="200481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08928">
                  <a:extLst>
                    <a:ext uri="{9D8B030D-6E8A-4147-A177-3AD203B41FA5}">
                      <a16:colId xmlns:a16="http://schemas.microsoft.com/office/drawing/2014/main" val="1497106430"/>
                    </a:ext>
                  </a:extLst>
                </a:gridCol>
                <a:gridCol w="3508928">
                  <a:extLst>
                    <a:ext uri="{9D8B030D-6E8A-4147-A177-3AD203B41FA5}">
                      <a16:colId xmlns:a16="http://schemas.microsoft.com/office/drawing/2014/main" val="2700782737"/>
                    </a:ext>
                  </a:extLst>
                </a:gridCol>
              </a:tblGrid>
              <a:tr h="6682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评分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占比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364313"/>
                  </a:ext>
                </a:extLst>
              </a:tr>
              <a:tr h="6682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项目整体理解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28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374631"/>
                  </a:ext>
                </a:extLst>
              </a:tr>
              <a:tr h="6682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具体功能分析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28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482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519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#1: SGI STL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010" y="1680529"/>
            <a:ext cx="8086982" cy="49539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一个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 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STL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库的实现。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SGI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版本由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Silicon Graphics Computer System, </a:t>
            </a:r>
            <a:r>
              <a:rPr lang="en-US" altLang="zh-CN" kern="100" dirty="0" err="1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Inc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公司发展，继承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HP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版本，是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STL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的一个经典实现。         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被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Linux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的</a:t>
            </a: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C++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编译器采用。         </a:t>
            </a: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22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SGI STL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8086982" cy="49539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SGI STL</a:t>
            </a: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代码开源且源码可读性比较高。</a:t>
            </a:r>
          </a:p>
          <a:p>
            <a:pPr>
              <a:lnSpc>
                <a:spcPct val="10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</a:rPr>
              <a:t>已有大量成熟的代码阅读文献</a:t>
            </a:r>
          </a:p>
          <a:p>
            <a:pPr marL="0" indent="0">
              <a:lnSpc>
                <a:spcPct val="100000"/>
              </a:lnSpc>
              <a:buSzPct val="75000"/>
              <a:buNone/>
            </a:pPr>
            <a:r>
              <a:rPr lang="en-US" altLang="zh-CN" kern="100" dirty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  <a:cs typeface="STKaiti" charset="-122"/>
                <a:hlinkClick r:id="rId2"/>
              </a:rPr>
              <a:t>https://github.com/steveLauwh/SGI-STL</a:t>
            </a:r>
            <a:endParaRPr lang="zh-CN" altLang="en-US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  <a:p>
            <a:pPr marL="0" indent="0">
              <a:lnSpc>
                <a:spcPct val="100000"/>
              </a:lnSpc>
              <a:buSzPct val="75000"/>
              <a:buNone/>
            </a:pPr>
            <a:endParaRPr lang="en-US" altLang="zh-CN" kern="100" dirty="0">
              <a:solidFill>
                <a:srgbClr val="003366"/>
              </a:solidFill>
              <a:latin typeface="Consolas" panose="020B0609020204030204" pitchFamily="49" charset="0"/>
              <a:ea typeface="华文楷体" panose="02010600040101010101" pitchFamily="2" charset="-122"/>
              <a:cs typeface="STKaiti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224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2936</TotalTime>
  <Words>1581</Words>
  <Application>Microsoft Macintosh PowerPoint</Application>
  <PresentationFormat>On-screen Show (4:3)</PresentationFormat>
  <Paragraphs>163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微软雅黑</vt:lpstr>
      <vt:lpstr>华文楷体</vt:lpstr>
      <vt:lpstr>Arial</vt:lpstr>
      <vt:lpstr>Calibri</vt:lpstr>
      <vt:lpstr>Calibri Light</vt:lpstr>
      <vt:lpstr>Consolas</vt:lpstr>
      <vt:lpstr>Courier</vt:lpstr>
      <vt:lpstr>Wingdings</vt:lpstr>
      <vt:lpstr>Office 主题</vt:lpstr>
      <vt:lpstr>1_Office Theme</vt:lpstr>
      <vt:lpstr>PowerPoint Presentation</vt:lpstr>
      <vt:lpstr>基本要求</vt:lpstr>
      <vt:lpstr>研究报告要求</vt:lpstr>
      <vt:lpstr>项目整体介绍及框架分析</vt:lpstr>
      <vt:lpstr>具体功能测试与拓展</vt:lpstr>
      <vt:lpstr>提交代码要求</vt:lpstr>
      <vt:lpstr>评分占比</vt:lpstr>
      <vt:lpstr>选题#1: SGI STL</vt:lpstr>
      <vt:lpstr>SGI STL</vt:lpstr>
      <vt:lpstr>选题#2: TinyXML</vt:lpstr>
      <vt:lpstr>TinyXML</vt:lpstr>
      <vt:lpstr>选题#3: LiquidFun</vt:lpstr>
      <vt:lpstr>LiquidFun</vt:lpstr>
      <vt:lpstr>选题#4: Eigen</vt:lpstr>
      <vt:lpstr>Eigen</vt:lpstr>
      <vt:lpstr>选题#5: glog</vt:lpstr>
      <vt:lpstr>glog</vt:lpstr>
      <vt:lpstr>选题#6: Nlohmann Json</vt:lpstr>
      <vt:lpstr>Nlohmann Json</vt:lpstr>
      <vt:lpstr>选题#7: Boost.MultiArray</vt:lpstr>
      <vt:lpstr>Boost.MultiArray</vt:lpstr>
      <vt:lpstr>Boost.MultiArray</vt:lpstr>
      <vt:lpstr>Boost.MultiArray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handy</dc:title>
  <dc:creator>Windows 用户</dc:creator>
  <cp:lastModifiedBy>shao zhihong</cp:lastModifiedBy>
  <cp:revision>66</cp:revision>
  <dcterms:created xsi:type="dcterms:W3CDTF">2018-03-26T08:17:13Z</dcterms:created>
  <dcterms:modified xsi:type="dcterms:W3CDTF">2022-05-17T11:15:32Z</dcterms:modified>
</cp:coreProperties>
</file>