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4" r:id="rId3"/>
    <p:sldId id="451" r:id="rId4"/>
    <p:sldId id="448" r:id="rId5"/>
    <p:sldId id="313" r:id="rId6"/>
    <p:sldId id="493" r:id="rId7"/>
    <p:sldId id="316" r:id="rId8"/>
    <p:sldId id="494" r:id="rId9"/>
    <p:sldId id="314" r:id="rId10"/>
    <p:sldId id="320" r:id="rId11"/>
    <p:sldId id="296" r:id="rId12"/>
    <p:sldId id="294" r:id="rId13"/>
    <p:sldId id="315" r:id="rId14"/>
    <p:sldId id="300" r:id="rId15"/>
    <p:sldId id="409" r:id="rId16"/>
    <p:sldId id="449" r:id="rId17"/>
    <p:sldId id="450" r:id="rId18"/>
    <p:sldId id="309" r:id="rId19"/>
    <p:sldId id="289" r:id="rId20"/>
    <p:sldId id="321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301" r:id="rId31"/>
    <p:sldId id="270" r:id="rId32"/>
    <p:sldId id="271" r:id="rId33"/>
    <p:sldId id="272" r:id="rId34"/>
    <p:sldId id="273" r:id="rId35"/>
    <p:sldId id="290" r:id="rId36"/>
    <p:sldId id="274" r:id="rId37"/>
    <p:sldId id="284" r:id="rId38"/>
    <p:sldId id="285" r:id="rId39"/>
    <p:sldId id="286" r:id="rId40"/>
    <p:sldId id="287" r:id="rId41"/>
    <p:sldId id="275" r:id="rId42"/>
    <p:sldId id="282" r:id="rId43"/>
    <p:sldId id="276" r:id="rId44"/>
    <p:sldId id="277" r:id="rId45"/>
    <p:sldId id="278" r:id="rId46"/>
    <p:sldId id="279" r:id="rId4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0"/>
    <p:restoredTop sz="82934"/>
  </p:normalViewPr>
  <p:slideViewPr>
    <p:cSldViewPr>
      <p:cViewPr varScale="1">
        <p:scale>
          <a:sx n="127" d="100"/>
          <a:sy n="127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sus\Desktop\&#38754;&#21521;&#35745;&#31639;&#26426;&#31185;&#23398;&#30340;&#31163;&#25955;&#25968;&#23398;&#25104;&#32489;(1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sus\Desktop\&#38754;&#21521;&#35745;&#31639;&#26426;&#31185;&#23398;&#30340;&#31163;&#25955;&#25968;&#23398;&#25104;&#32489;(1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sus\Desktop\&#38754;&#21521;&#35745;&#31639;&#26426;&#31185;&#23398;&#30340;&#31163;&#25955;&#25968;&#23398;&#25104;&#32489;(1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图论部分成绩（满分</a:t>
            </a:r>
            <a:r>
              <a:rPr lang="en-US" altLang="zh-CN"/>
              <a:t>50</a:t>
            </a:r>
            <a:r>
              <a:rPr lang="zh-CN" altLang="en-US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'[面向计算机科学的离散数学成绩(1).xls]sheet1'!$H$32:$H$35</c:f>
              <c:strCache>
                <c:ptCount val="4"/>
                <c:pt idx="0">
                  <c:v>30-35</c:v>
                </c:pt>
                <c:pt idx="1">
                  <c:v>35-40</c:v>
                </c:pt>
                <c:pt idx="2">
                  <c:v>40-45</c:v>
                </c:pt>
                <c:pt idx="3">
                  <c:v>45-50</c:v>
                </c:pt>
              </c:strCache>
            </c:strRef>
          </c:cat>
          <c:val>
            <c:numRef>
              <c:f>'[面向计算机科学的离散数学成绩(1).xls]sheet1'!$I$32:$I$35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2-49C9-B1EE-607B449C2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631774"/>
        <c:axId val="251562970"/>
      </c:barChart>
      <c:catAx>
        <c:axId val="20563177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1562970"/>
        <c:crosses val="autoZero"/>
        <c:auto val="1"/>
        <c:lblAlgn val="ctr"/>
        <c:lblOffset val="100"/>
        <c:noMultiLvlLbl val="0"/>
      </c:catAx>
      <c:valAx>
        <c:axId val="2515629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3177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逻辑部分成绩（满分</a:t>
            </a:r>
            <a:r>
              <a:rPr lang="en-US" altLang="zh-CN"/>
              <a:t>50</a:t>
            </a:r>
            <a:r>
              <a:rPr lang="zh-CN" altLang="en-US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'[面向计算机科学的离散数学成绩(1).xls]sheet1'!$E$32:$E$35</c:f>
              <c:strCache>
                <c:ptCount val="4"/>
                <c:pt idx="0">
                  <c:v>30-35</c:v>
                </c:pt>
                <c:pt idx="1">
                  <c:v>35-40</c:v>
                </c:pt>
                <c:pt idx="2">
                  <c:v>40-45</c:v>
                </c:pt>
                <c:pt idx="3">
                  <c:v>45-50</c:v>
                </c:pt>
              </c:strCache>
            </c:strRef>
          </c:cat>
          <c:val>
            <c:numRef>
              <c:f>'[面向计算机科学的离散数学成绩(1).xls]sheet1'!$F$32:$F$35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15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2-4A4B-94E7-0DA9159A7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5393078"/>
        <c:axId val="994541585"/>
      </c:barChart>
      <c:catAx>
        <c:axId val="75539307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4541585"/>
        <c:crosses val="autoZero"/>
        <c:auto val="1"/>
        <c:lblAlgn val="ctr"/>
        <c:lblOffset val="100"/>
        <c:noMultiLvlLbl val="0"/>
      </c:catAx>
      <c:valAx>
        <c:axId val="99454158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539307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期末总成绩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'[面向计算机科学的离散数学成绩(1).xls]sheet1'!$K$36:$K$42</c:f>
              <c:strCache>
                <c:ptCount val="7"/>
                <c:pt idx="0">
                  <c:v>65-70</c:v>
                </c:pt>
                <c:pt idx="1">
                  <c:v>70-75</c:v>
                </c:pt>
                <c:pt idx="2">
                  <c:v>75-80</c:v>
                </c:pt>
                <c:pt idx="3">
                  <c:v>80-85</c:v>
                </c:pt>
                <c:pt idx="4">
                  <c:v>85-90</c:v>
                </c:pt>
                <c:pt idx="5">
                  <c:v>90-95</c:v>
                </c:pt>
                <c:pt idx="6">
                  <c:v>95-100</c:v>
                </c:pt>
              </c:strCache>
            </c:strRef>
          </c:cat>
          <c:val>
            <c:numRef>
              <c:f>'[面向计算机科学的离散数学成绩(1).xls]sheet1'!$L$36:$L$42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6-4521-8D65-93B8606E9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018968"/>
        <c:axId val="730228251"/>
      </c:barChart>
      <c:catAx>
        <c:axId val="857018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0228251"/>
        <c:crosses val="autoZero"/>
        <c:auto val="1"/>
        <c:lblAlgn val="ctr"/>
        <c:lblOffset val="100"/>
        <c:noMultiLvlLbl val="0"/>
      </c:catAx>
      <c:valAx>
        <c:axId val="7302282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7018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D010D5-740F-EB45-BB6A-F7ED585C2794}" type="datetimeFigureOut">
              <a:rPr lang="zh-CN" altLang="en-US"/>
              <a:t>2023/2/21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AF9F8A-9A68-C841-8D42-8D461BCCBBB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0"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E0C62C-E0C4-D645-89E6-4D0CC8B188EE}" type="datetimeFigureOut">
              <a:rPr lang="en-US" altLang="zh-CN"/>
              <a:t>2/21/23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0"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D3282D-A156-F343-8878-8414B823DD8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6%84%9B%E7%90%B4%E6%B5%B7" TargetMode="External"/><Relationship Id="rId3" Type="http://schemas.openxmlformats.org/officeDocument/2006/relationships/hyperlink" Target="https://zh.wikipedia.org/wiki/%E6%AF%95%E8%BE%BE%E5%93%A5%E6%8B%89%E6%96%AF%E5%AD%A6%E6%B4%BE" TargetMode="External"/><Relationship Id="rId7" Type="http://schemas.openxmlformats.org/officeDocument/2006/relationships/hyperlink" Target="https://zh.wikipedia.org/wiki/%E7%95%A2%E9%81%94%E5%93%A5%E6%8B%89%E6%96%AF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7%AC%AC%E4%B8%80%E6%AC%A1%E6%95%B8%E5%AD%B8%E5%8D%B1%E6%A9%9F" TargetMode="External"/><Relationship Id="rId5" Type="http://schemas.openxmlformats.org/officeDocument/2006/relationships/hyperlink" Target="https://zh.wikipedia.org/wiki/%E6%9C%89%E7%90%86%E6%95%B8" TargetMode="External"/><Relationship Id="rId4" Type="http://schemas.openxmlformats.org/officeDocument/2006/relationships/hyperlink" Target="https://zh.wikipedia.org/wiki/%E6%97%A0%E7%90%86%E6%95%B0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4%BA%8C%E9%80%B2%E5%88%B6%E6%95%B8%E5%AD%97%E7%B3%BB%E7%B5%B1" TargetMode="External"/><Relationship Id="rId13" Type="http://schemas.openxmlformats.org/officeDocument/2006/relationships/hyperlink" Target="https://zh.wikipedia.org/wiki/%E8%AE%BA%E5%8F%AA%E4%BD%BF%E7%94%A8%E7%AC%A6%E5%8F%B70%E5%92%8C1%E7%9A%84%E4%BA%8C%E8%BF%9B%E5%88%B6%E7%AE%97%E6%9C%AF" TargetMode="External"/><Relationship Id="rId3" Type="http://schemas.openxmlformats.org/officeDocument/2006/relationships/hyperlink" Target="https://zh.wikipedia.org/wiki/%E6%95%B0%E5%AD%A6%E5%8F%B2" TargetMode="External"/><Relationship Id="rId7" Type="http://schemas.openxmlformats.org/officeDocument/2006/relationships/hyperlink" Target="https://zh.wikipedia.org/wiki/%E6%95%B8%E5%AD%B8%E7%AC%A6%E8%99%9F" TargetMode="External"/><Relationship Id="rId12" Type="http://schemas.openxmlformats.org/officeDocument/2006/relationships/hyperlink" Target="https://zh.wikipedia.org/wiki/%E6%88%88%E7%89%B9%E5%BC%97%E9%87%8C%E5%BE%B7%C2%B7%E8%8E%B1%E5%B8%83%E5%B0%BC%E8%8C%A8#cite_note-14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BE%AE%E7%A7%AF%E5%88%86" TargetMode="External"/><Relationship Id="rId11" Type="http://schemas.openxmlformats.org/officeDocument/2006/relationships/hyperlink" Target="https://zh.wikipedia.org/wiki/%E5%85%AD%E5%8D%81%E5%9B%9B%E5%8D%A6" TargetMode="External"/><Relationship Id="rId5" Type="http://schemas.openxmlformats.org/officeDocument/2006/relationships/hyperlink" Target="https://zh.wikipedia.org/wiki/%E8%89%BE%E8%90%A8%E5%85%8B%C2%B7%E7%89%9B%E9%A1%BF" TargetMode="External"/><Relationship Id="rId15" Type="http://schemas.openxmlformats.org/officeDocument/2006/relationships/hyperlink" Target="https://zh.wikipedia.org/wiki/%E5%9B%BE%E6%9E%97%E6%A0%B9" TargetMode="External"/><Relationship Id="rId10" Type="http://schemas.openxmlformats.org/officeDocument/2006/relationships/hyperlink" Target="https://zh.wikipedia.org/wiki/%E4%BC%8F%E7%BE%B2" TargetMode="External"/><Relationship Id="rId4" Type="http://schemas.openxmlformats.org/officeDocument/2006/relationships/hyperlink" Target="https://zh.wikipedia.org/wiki/%E5%93%B2%E5%AD%B8%E5%8F%B2" TargetMode="External"/><Relationship Id="rId9" Type="http://schemas.openxmlformats.org/officeDocument/2006/relationships/hyperlink" Target="https://zh.wikipedia.org/wiki/%E4%BA%8C%E8%BF%9B%E5%88%B6" TargetMode="External"/><Relationship Id="rId14" Type="http://schemas.openxmlformats.org/officeDocument/2006/relationships/hyperlink" Target="https://zh.wikipedia.org/wiki/%E5%BE%B7%E5%9B%BD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E%AE%E5%88%86" TargetMode="External"/><Relationship Id="rId13" Type="http://schemas.openxmlformats.org/officeDocument/2006/relationships/hyperlink" Target="https://zh.wikipedia.org/wiki/%E5%B8%83%E7%88%BE%E5%80%BC" TargetMode="External"/><Relationship Id="rId3" Type="http://schemas.openxmlformats.org/officeDocument/2006/relationships/hyperlink" Target="https://zh.wikipedia.org/wiki/%E7%AC%A6%E5%8F%B7%E9%80%BB%E8%BE%91" TargetMode="External"/><Relationship Id="rId7" Type="http://schemas.openxmlformats.org/officeDocument/2006/relationships/hyperlink" Target="https://zh.wikipedia.org/wiki/%E5%B8%83%E5%B0%94%E4%BB%A3%E6%95%B0" TargetMode="External"/><Relationship Id="rId12" Type="http://schemas.openxmlformats.org/officeDocument/2006/relationships/hyperlink" Target="https://zh.wikipedia.org/wiki/%E5%B8%83%E5%B0%94%E8%BF%90%E7%AE%97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7%A7%91%E5%85%8B%E5%A4%A7%E5%AD%A6" TargetMode="External"/><Relationship Id="rId11" Type="http://schemas.openxmlformats.org/officeDocument/2006/relationships/hyperlink" Target="https://zh.wikipedia.org/w/index.php?title=%E9%80%BB%E8%BE%91%E8%BF%90%E7%AE%97&amp;action=edit&amp;redlink=1" TargetMode="External"/><Relationship Id="rId5" Type="http://schemas.openxmlformats.org/officeDocument/2006/relationships/hyperlink" Target="https://zh.wikipedia.org/wiki/%E7%A7%91%E5%85%8B_(%E7%88%B1%E5%B0%94%E5%85%B0)" TargetMode="External"/><Relationship Id="rId10" Type="http://schemas.openxmlformats.org/officeDocument/2006/relationships/hyperlink" Target="https://zh.wikipedia.org/wiki/%E8%AE%A1%E7%AE%97%E6%9C%BA%E8%AF%AD%E8%A8%80" TargetMode="External"/><Relationship Id="rId4" Type="http://schemas.openxmlformats.org/officeDocument/2006/relationships/hyperlink" Target="https://zh.wikipedia.org/wiki/%E7%88%B1%E5%B0%94%E5%85%B0" TargetMode="External"/><Relationship Id="rId9" Type="http://schemas.openxmlformats.org/officeDocument/2006/relationships/hyperlink" Target="https://zh.wikipedia.org/wiki/%E5%B7%AE%E5%88%86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8%86%E6%9E%90%E5%93%B2%E5%AD%B8" TargetMode="External"/><Relationship Id="rId3" Type="http://schemas.openxmlformats.org/officeDocument/2006/relationships/hyperlink" Target="https://zh.wikipedia.org/wiki/%E4%BC%AF%E7%89%B9%E5%85%B0%C2%B7%E7%BD%97%E7%B4%A0" TargetMode="External"/><Relationship Id="rId7" Type="http://schemas.openxmlformats.org/officeDocument/2006/relationships/hyperlink" Target="https://zh.wikipedia.org/wiki/%E5%93%A5%E5%BE%B7%E5%B0%94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A1%94%E5%B0%94%E6%96%AF%E5%9F%BA" TargetMode="External"/><Relationship Id="rId5" Type="http://schemas.openxmlformats.org/officeDocument/2006/relationships/hyperlink" Target="https://zh.wikipedia.org/wiki/%E5%8D%A1%E5%B0%94%E7%BA%B3%E6%99%AE" TargetMode="External"/><Relationship Id="rId4" Type="http://schemas.openxmlformats.org/officeDocument/2006/relationships/hyperlink" Target="https://zh.wikipedia.org/wiki/%E8%B7%AF%E5%BE%B7%E7%BB%B4%E5%B8%8C%C2%B7%E7%BB%B4%E7%89%B9%E6%A0%B9%E6%96%AF%E5%9D%A6" TargetMode="External"/></Relationships>
</file>

<file path=ppt/notesSlides/_rels/notes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8%86%E6%9E%90%E5%93%B2%E5%AD%B8" TargetMode="External"/><Relationship Id="rId3" Type="http://schemas.openxmlformats.org/officeDocument/2006/relationships/hyperlink" Target="https://zh.wikipedia.org/wiki/%E4%BC%AF%E7%89%B9%E5%85%B0%C2%B7%E7%BD%97%E7%B4%A0" TargetMode="External"/><Relationship Id="rId7" Type="http://schemas.openxmlformats.org/officeDocument/2006/relationships/hyperlink" Target="https://zh.wikipedia.org/wiki/%E5%93%A5%E5%BE%B7%E5%B0%94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A1%94%E5%B0%94%E6%96%AF%E5%9F%BA" TargetMode="External"/><Relationship Id="rId5" Type="http://schemas.openxmlformats.org/officeDocument/2006/relationships/hyperlink" Target="https://zh.wikipedia.org/wiki/%E5%8D%A1%E5%B0%94%E7%BA%B3%E6%99%AE" TargetMode="External"/><Relationship Id="rId4" Type="http://schemas.openxmlformats.org/officeDocument/2006/relationships/hyperlink" Target="https://zh.wikipedia.org/wiki/%E8%B7%AF%E5%BE%B7%E7%BB%B4%E5%B8%8C%C2%B7%E7%BB%B4%E7%89%B9%E6%A0%B9%E6%96%AF%E5%9D%A6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BF7B570-4F45-416D-B8CE-5629178C2C55}" type="slidenum">
              <a:rPr lang="en-US" altLang="zh-CN" sz="1300">
                <a:latin typeface="Arial" panose="020B0604020202020204" pitchFamily="34" charset="0"/>
              </a:rPr>
              <a:t>16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A7C8388-CA23-4CBA-B70A-3966907FE108}" type="slidenum">
              <a:rPr lang="en-US" altLang="zh-CN" sz="1300">
                <a:latin typeface="Arial" panose="020B0604020202020204" pitchFamily="34" charset="0"/>
              </a:rPr>
              <a:t>17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且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 或者 非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 且 非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F408A0A-E44C-5B47-8BD7-B47ADCBAE4D4}" type="slidenum">
              <a:rPr kumimoji="0" lang="en-US" altLang="zh-CN" smtClean="0"/>
              <a:t>19</a:t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且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 或者 非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 且 非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0489E8B-F710-F043-8B70-68FD57D9D53F}" type="slidenum">
              <a:rPr kumimoji="0" lang="en-US" altLang="zh-CN" smtClean="0"/>
              <a:t>20</a:t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希帕索斯，生活于大约公元前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年，生卒年月不详，属于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毕达哥拉斯学派"/>
              </a:rPr>
              <a:t>毕达哥拉斯学派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门生。英文名是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Hippasus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，生活于于大约公元前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年。发现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无理数"/>
              </a:rPr>
              <a:t>无理数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的第一人。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公元前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世纪，毕达哥拉斯学派认为“万物皆数”，世界上只有整数和分数（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5" tooltip="有理数"/>
              </a:rPr>
              <a:t>有理数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）。而希帕索斯却发现了令人震惊的“无限不循环小数”（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{\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displaystyle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{\sqrt {2}}}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），即无理数，令该学派感到恐慌，并引发了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6"/>
              </a:rPr>
              <a:t>第一次数学危机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。有传言说最终希帕索斯被自己的老师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7" tooltip="毕达哥拉斯"/>
              </a:rPr>
              <a:t>毕达哥拉斯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判决丢到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8" tooltip="爱琴海"/>
              </a:rPr>
              <a:t>爱琴海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而死（此说法存疑，因为毕达哥拉斯先于希帕索斯去世约四十五年）。也有说法是被学派门人丢进海里淹死。</a:t>
            </a:r>
          </a:p>
          <a:p>
            <a:pPr eaLnBrk="1" hangingPunct="1">
              <a:spcBef>
                <a:spcPct val="0"/>
              </a:spcBef>
            </a:pPr>
            <a:endParaRPr kumimoji="0" lang="en-US" altLang="en-US" dirty="0">
              <a:ea typeface="宋体" panose="02010600030101010101" pitchFamily="2" charset="-122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93133B6-AD95-054E-9895-0E331FFBCB4A}" type="slidenum">
              <a:rPr kumimoji="0" lang="en-US" altLang="zh-CN" smtClean="0"/>
              <a:t>37</a:t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 sz="1300">
                <a:ea typeface="宋体" panose="02010600030101010101" pitchFamily="2" charset="-122"/>
              </a:rPr>
              <a:t>不管是牛顿，还是莱布尼兹所创立的微积分理论都是不严格的。两人的理论都建立在无穷小分析之上，但他们对作为基本概念的无穷小量的理解与运用却是混乱的。因而，从微积分诞生时就遭到了一些人的反对与攻击。其中攻击最猛烈的是英国大主教贝克莱。</a:t>
            </a:r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8F65C20-6E6B-1044-83BB-6823F2DCFFC5}" type="slidenum">
              <a:rPr kumimoji="0" lang="en-US" altLang="zh-CN" smtClean="0"/>
              <a:t>38</a:t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ea typeface="宋体" panose="02010600030101010101" pitchFamily="2" charset="-122"/>
              </a:rPr>
              <a:t>其中最著名的是罗素于</a:t>
            </a:r>
            <a:r>
              <a:rPr kumimoji="0" lang="en-US" altLang="zh-CN">
                <a:ea typeface="宋体" panose="02010600030101010101" pitchFamily="2" charset="-122"/>
              </a:rPr>
              <a:t>1919</a:t>
            </a:r>
            <a:r>
              <a:rPr kumimoji="0" lang="zh-CN" altLang="en-US">
                <a:ea typeface="宋体" panose="02010600030101010101" pitchFamily="2" charset="-122"/>
              </a:rPr>
              <a:t>年给出的，它涉及到某村理发师的困境。理发师宣布了这样一条原则：他给所有不给自己刮脸的人刮脸，并且，只给村里这样的人刮 脸。当人们试图回答下列疑问时，就认识到了这种情况的悖论性质：</a:t>
            </a:r>
            <a:r>
              <a:rPr kumimoji="0" lang="en-US" altLang="zh-CN">
                <a:ea typeface="宋体" panose="02010600030101010101" pitchFamily="2" charset="-122"/>
              </a:rPr>
              <a:t>"</a:t>
            </a:r>
            <a:r>
              <a:rPr kumimoji="0" lang="zh-CN" altLang="en-US">
                <a:ea typeface="宋体" panose="02010600030101010101" pitchFamily="2" charset="-122"/>
              </a:rPr>
              <a:t>理发师是否自己给自己刮脸？</a:t>
            </a:r>
            <a:r>
              <a:rPr kumimoji="0" lang="en-US" altLang="zh-CN">
                <a:ea typeface="宋体" panose="02010600030101010101" pitchFamily="2" charset="-122"/>
              </a:rPr>
              <a:t>"</a:t>
            </a:r>
            <a:r>
              <a:rPr kumimoji="0" lang="zh-CN" altLang="en-US">
                <a:ea typeface="宋体" panose="02010600030101010101" pitchFamily="2" charset="-122"/>
              </a:rPr>
              <a:t>如果他不给自己刮脸，那么他按原则就该为自己刮脸；如果他 给自己刮脸，那么他就不符合他的原则。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145BE44-206C-664B-A016-FB9183F47DBC}" type="slidenum">
              <a:rPr kumimoji="0" lang="en-US" altLang="zh-CN" smtClean="0"/>
              <a:t>39</a:t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7DC03C0-EDBB-C048-9C2C-61385D39E47C}" type="slidenum">
              <a:rPr kumimoji="0" lang="en-US" altLang="zh-CN" smtClean="0"/>
              <a:t>40</a:t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莱布尼茨在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数学史"/>
              </a:rPr>
              <a:t>数学史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哲学史"/>
              </a:rPr>
              <a:t>哲学史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上都占有重要地位。在数学上，他和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5" tooltip="艾萨克·牛顿"/>
              </a:rPr>
              <a:t>牛顿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先后独立发明了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6" tooltip="微积分"/>
              </a:rPr>
              <a:t>微积分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，而且他所使用的微积分的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7" tooltip="数学符号"/>
              </a:rPr>
              <a:t>数学符号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被更广泛的使用，莱布尼茨所发明的符号被普遍认为更综合，适用范围更加广泛。莱布尼茨还对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8" tooltip="二进制数字系统"/>
              </a:rPr>
              <a:t>二进制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的发展做出了贡献。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莱布尼茨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9" tooltip="二进制"/>
              </a:rPr>
              <a:t>二进制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算术体系，在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1701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以前已经形成，他于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1701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年初向巴黎皇家学会提交了一篇正式论文，即论述二进制的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数字科学新论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》(Essay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d'unne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nouvelle Science des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Nombres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，但被婉言谢绝。科学院院长封单内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(De Fontenelle)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提出的主要理由是看不出二进制有何用处。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1703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年，在补充了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0" tooltip="伏羲"/>
              </a:rPr>
              <a:t>伏羲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1" tooltip="六十四卦"/>
              </a:rPr>
              <a:t>六十四卦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次序图和伏羲六十四卦方位图后，他将全部研究成果发表在法国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皇家科学院院刊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上，</a:t>
            </a:r>
            <a:r>
              <a:rPr kumimoji="1" lang="en-US" altLang="zh-CN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2"/>
              </a:rPr>
              <a:t>[14]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标题为“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3" tooltip="论只使用符号0和1的二进制算术"/>
              </a:rPr>
              <a:t>二进制算术阐释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3" tooltip="论只使用符号0和1的二进制算术"/>
              </a:rPr>
              <a:t>——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3" tooltip="论只使用符号0和1的二进制算术"/>
              </a:rPr>
              <a:t>仅仅使用数字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3" tooltip="论只使用符号0和1的二进制算术"/>
              </a:rPr>
              <a:t>0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3" tooltip="论只使用符号0和1的二进制算术"/>
              </a:rPr>
              <a:t>和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3" tooltip="论只使用符号0和1的二进制算术"/>
              </a:rPr>
              <a:t>1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3" tooltip="论只使用符号0和1的二进制算术"/>
              </a:rPr>
              <a:t>兼论其效能及伏羲数字的意义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”，莱布尼茨根据二进制来理解先天圆图（先天六十四卦方圆图），说先天原图已经包含了他所发明的东西。二进制在莱布尼茨的时代并没有得到推广，直到计算机发明后，二进制才真正实现了其应用。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他曾断言：“二进制乃是具有世界普遍性的、最完美的逻辑语言”。目前在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4" tooltip="德国"/>
              </a:rPr>
              <a:t>德国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5" tooltip="图林根"/>
              </a:rPr>
              <a:t>图林根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，著名的郭塔王宫图书馆（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Schlossbibliothek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zu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Gotha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）内仍保存一份莱布尼茨的手稿，标题写着“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，一切数字的神奇渊源。”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1847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年，布尔出版了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《The Mathematical Analysis of Logic(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逻辑的数学分析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)》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，这是他对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符号逻辑"/>
              </a:rPr>
              <a:t>符号逻辑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诸多贡献中的第一次。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1849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年，他被任命位于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爱尔兰"/>
              </a:rPr>
              <a:t>爱尔兰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5" tooltip="科克 (爱尔兰)"/>
              </a:rPr>
              <a:t>科克市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的皇后学院（今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6" tooltip="科克大学"/>
              </a:rPr>
              <a:t>科克大学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）的数学教授。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1854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年，他出版了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《The Laws of Thought》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，这是他最著名的著作。在这本书中布尔介绍了现在以他的名字命名的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7" tooltip="布尔代数"/>
              </a:rPr>
              <a:t>布尔代数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。布尔撰写了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8" tooltip="微分"/>
              </a:rPr>
              <a:t>微分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方程和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9" tooltip="差分"/>
              </a:rPr>
              <a:t>差分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方程的课本，这些课本在英国一直使用到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世纪末。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由于其在符号逻辑运算中的特殊贡献，很多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0" tooltip="计算机语言"/>
              </a:rPr>
              <a:t>计算机语言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中将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1" tooltip="逻辑运算（页面不存在）"/>
              </a:rPr>
              <a:t>逻辑运算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称为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2" tooltip="布尔运算"/>
              </a:rPr>
              <a:t>布尔运算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，将其结果称为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13" tooltip="布尔值"/>
              </a:rPr>
              <a:t>布尔值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弗雷格的工作没有在有生之年得到广泛的赞誉，但是受到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伯特兰·罗素"/>
              </a:rPr>
              <a:t>伯特兰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伯特兰·罗素"/>
              </a:rPr>
              <a:t>·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伯特兰·罗素"/>
              </a:rPr>
              <a:t>罗素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路德维希·维特根斯坦"/>
              </a:rPr>
              <a:t>路德维希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路德维希·维特根斯坦"/>
              </a:rPr>
              <a:t>·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路德维希·维特根斯坦"/>
              </a:rPr>
              <a:t>维特根斯坦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5" tooltip="卡尔纳普"/>
              </a:rPr>
              <a:t>卡尔纳普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的称赞，认为他注定会产生重大的影响。二战后他的工作才在英语世界广为人知，部分原因是一些哲学家和逻辑学家移居到了美国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5" tooltip="卡尔纳普"/>
              </a:rPr>
              <a:t>卡尔纳普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6" tooltip="塔尔斯基"/>
              </a:rPr>
              <a:t>塔尔斯基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7" tooltip="哥德尔"/>
              </a:rPr>
              <a:t>哥德尔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那些了解尊敬弗雷格工作并将他的主要著作翻译成英文的人。弗雷格的工作对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8" tooltip="分析哲学"/>
              </a:rPr>
              <a:t>分析哲学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产生了巨大的影响。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弗雷格的工作没有在有生之年得到广泛的赞誉，但是受到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伯特兰·罗素"/>
              </a:rPr>
              <a:t>伯特兰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伯特兰·罗素"/>
              </a:rPr>
              <a:t>·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3" tooltip="伯特兰·罗素"/>
              </a:rPr>
              <a:t>罗素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路德维希·维特根斯坦"/>
              </a:rPr>
              <a:t>路德维希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路德维希·维特根斯坦"/>
              </a:rPr>
              <a:t>·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4" tooltip="路德维希·维特根斯坦"/>
              </a:rPr>
              <a:t>维特根斯坦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5" tooltip="卡尔纳普"/>
              </a:rPr>
              <a:t>卡尔纳普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的称赞，认为他注定会产生重大的影响。二战后他的工作才在英语世界广为人知，部分原因是一些哲学家和逻辑学家移居到了美国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5" tooltip="卡尔纳普"/>
              </a:rPr>
              <a:t>卡尔纳普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6" tooltip="塔尔斯基"/>
              </a:rPr>
              <a:t>塔尔斯基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7" tooltip="哥德尔"/>
              </a:rPr>
              <a:t>哥德尔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那些了解尊敬弗雷格工作并将他的主要著作翻译成英文的人。弗雷格的工作对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  <a:hlinkClick r:id="rId8" tooltip="分析哲学"/>
              </a:rPr>
              <a:t>分析哲学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产生了巨大的影响。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可数集合：集合的势 不大于 自然数集合的 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82D-A156-F343-8878-8414B823DD87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15888"/>
            <a:ext cx="2286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0588"/>
            <a:ext cx="9144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10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6C34-6715-C44D-8F3C-763ECE604197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A8388-FB11-4345-B436-E940B25A43BD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DD1D-41DA-2242-A8B3-CC92CAF72540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0"/>
          <p:cNvGrpSpPr>
            <a:grpSpLocks noChangeAspect="1"/>
          </p:cNvGrpSpPr>
          <p:nvPr/>
        </p:nvGrpSpPr>
        <p:grpSpPr bwMode="auto">
          <a:xfrm>
            <a:off x="565150" y="5964238"/>
            <a:ext cx="8131175" cy="701675"/>
            <a:chOff x="0" y="3702"/>
            <a:chExt cx="5760" cy="465"/>
          </a:xfrm>
        </p:grpSpPr>
        <p:sp>
          <p:nvSpPr>
            <p:cNvPr id="6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7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8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9" name="Line 44"/>
            <p:cNvSpPr>
              <a:spLocks noChangeAspect="1" noChangeShapeType="1"/>
            </p:cNvSpPr>
            <p:nvPr/>
          </p:nvSpPr>
          <p:spPr bwMode="auto">
            <a:xfrm rot="5400000">
              <a:off x="5099" y="4067"/>
              <a:ext cx="18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10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68" name="Arc 46"/>
              <p:cNvSpPr>
                <a:spLocks noChangeAspect="1"/>
              </p:cNvSpPr>
              <p:nvPr/>
            </p:nvSpPr>
            <p:spPr bwMode="auto">
              <a:xfrm flipH="1">
                <a:off x="2597" y="2387"/>
                <a:ext cx="192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9" name="Arc 47"/>
              <p:cNvSpPr>
                <a:spLocks noChangeAspect="1"/>
              </p:cNvSpPr>
              <p:nvPr/>
            </p:nvSpPr>
            <p:spPr bwMode="auto">
              <a:xfrm>
                <a:off x="2793" y="2387"/>
                <a:ext cx="192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11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2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6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4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5" name="Line 52"/>
            <p:cNvSpPr>
              <a:spLocks noChangeAspect="1" noChangeShapeType="1"/>
            </p:cNvSpPr>
            <p:nvPr/>
          </p:nvSpPr>
          <p:spPr bwMode="auto">
            <a:xfrm rot="5400000">
              <a:off x="5042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6" name="Line 53"/>
            <p:cNvSpPr>
              <a:spLocks noChangeAspect="1" noChangeShapeType="1"/>
            </p:cNvSpPr>
            <p:nvPr/>
          </p:nvSpPr>
          <p:spPr bwMode="auto">
            <a:xfrm rot="5400000">
              <a:off x="5139" y="4067"/>
              <a:ext cx="18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7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8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9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0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1" name="Line 58"/>
            <p:cNvSpPr>
              <a:spLocks noChangeAspect="1" noChangeShapeType="1"/>
            </p:cNvSpPr>
            <p:nvPr/>
          </p:nvSpPr>
          <p:spPr bwMode="auto">
            <a:xfrm rot="5400000">
              <a:off x="5223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2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23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6" name="Arc 61"/>
              <p:cNvSpPr>
                <a:spLocks noChangeAspect="1"/>
              </p:cNvSpPr>
              <p:nvPr/>
            </p:nvSpPr>
            <p:spPr bwMode="auto">
              <a:xfrm flipH="1">
                <a:off x="2742" y="2558"/>
                <a:ext cx="61" cy="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7" name="Arc 62"/>
              <p:cNvSpPr>
                <a:spLocks noChangeAspect="1"/>
              </p:cNvSpPr>
              <p:nvPr/>
            </p:nvSpPr>
            <p:spPr bwMode="auto">
              <a:xfrm>
                <a:off x="2803" y="2558"/>
                <a:ext cx="56" cy="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24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5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6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7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2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8" name="Line 67"/>
            <p:cNvSpPr>
              <a:spLocks noChangeAspect="1" noChangeShapeType="1"/>
            </p:cNvSpPr>
            <p:nvPr/>
          </p:nvSpPr>
          <p:spPr bwMode="auto">
            <a:xfrm>
              <a:off x="5159" y="4167"/>
              <a:ext cx="2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9" name="Line 68"/>
            <p:cNvSpPr>
              <a:spLocks noChangeAspect="1" noChangeShapeType="1"/>
            </p:cNvSpPr>
            <p:nvPr/>
          </p:nvSpPr>
          <p:spPr bwMode="auto">
            <a:xfrm>
              <a:off x="5159" y="3931"/>
              <a:ext cx="2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0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2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1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2" name="Line 71"/>
            <p:cNvSpPr>
              <a:spLocks noChangeAspect="1" noChangeShapeType="1"/>
            </p:cNvSpPr>
            <p:nvPr/>
          </p:nvSpPr>
          <p:spPr bwMode="auto">
            <a:xfrm>
              <a:off x="5159" y="3916"/>
              <a:ext cx="2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3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4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5" name="Line 74"/>
            <p:cNvSpPr>
              <a:spLocks noChangeAspect="1" noChangeShapeType="1"/>
            </p:cNvSpPr>
            <p:nvPr/>
          </p:nvSpPr>
          <p:spPr bwMode="auto">
            <a:xfrm>
              <a:off x="5511" y="3931"/>
              <a:ext cx="6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6" name="Line 75"/>
            <p:cNvSpPr>
              <a:spLocks noChangeAspect="1" noChangeShapeType="1"/>
            </p:cNvSpPr>
            <p:nvPr/>
          </p:nvSpPr>
          <p:spPr bwMode="auto">
            <a:xfrm>
              <a:off x="5159" y="3810"/>
              <a:ext cx="33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7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38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2" name="Line 78"/>
              <p:cNvSpPr>
                <a:spLocks noChangeAspect="1" noChangeShapeType="1"/>
              </p:cNvSpPr>
              <p:nvPr/>
            </p:nvSpPr>
            <p:spPr bwMode="auto">
              <a:xfrm>
                <a:off x="1884" y="2083"/>
                <a:ext cx="24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3" name="Line 79"/>
              <p:cNvSpPr>
                <a:spLocks noChangeAspect="1" noChangeShapeType="1"/>
              </p:cNvSpPr>
              <p:nvPr/>
            </p:nvSpPr>
            <p:spPr bwMode="auto">
              <a:xfrm>
                <a:off x="1884" y="1843"/>
                <a:ext cx="24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4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12" y="1961"/>
                <a:ext cx="23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5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66" y="1961"/>
                <a:ext cx="23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grpSp>
          <p:nvGrpSpPr>
            <p:cNvPr id="39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58" name="Line 83"/>
              <p:cNvSpPr>
                <a:spLocks noChangeAspect="1" noChangeShapeType="1"/>
              </p:cNvSpPr>
              <p:nvPr/>
            </p:nvSpPr>
            <p:spPr bwMode="auto">
              <a:xfrm>
                <a:off x="1880" y="2083"/>
                <a:ext cx="250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9" name="Line 84"/>
              <p:cNvSpPr>
                <a:spLocks noChangeAspect="1" noChangeShapeType="1"/>
              </p:cNvSpPr>
              <p:nvPr/>
            </p:nvSpPr>
            <p:spPr bwMode="auto">
              <a:xfrm>
                <a:off x="1880" y="1843"/>
                <a:ext cx="250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0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13" y="1961"/>
                <a:ext cx="23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1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62" y="1961"/>
                <a:ext cx="23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40" name="Line 87"/>
            <p:cNvSpPr>
              <a:spLocks noChangeAspect="1" noChangeShapeType="1"/>
            </p:cNvSpPr>
            <p:nvPr/>
          </p:nvSpPr>
          <p:spPr bwMode="auto">
            <a:xfrm rot="5400000">
              <a:off x="5108" y="3863"/>
              <a:ext cx="10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1" name="Line 88"/>
            <p:cNvSpPr>
              <a:spLocks noChangeAspect="1" noChangeShapeType="1"/>
            </p:cNvSpPr>
            <p:nvPr/>
          </p:nvSpPr>
          <p:spPr bwMode="auto">
            <a:xfrm rot="5400000">
              <a:off x="5444" y="3862"/>
              <a:ext cx="10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42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6" name="Arc 90"/>
              <p:cNvSpPr>
                <a:spLocks noChangeAspect="1"/>
              </p:cNvSpPr>
              <p:nvPr/>
            </p:nvSpPr>
            <p:spPr bwMode="auto">
              <a:xfrm flipH="1">
                <a:off x="2302" y="1281"/>
                <a:ext cx="610" cy="6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7" name="Arc 91"/>
              <p:cNvSpPr>
                <a:spLocks noChangeAspect="1"/>
              </p:cNvSpPr>
              <p:nvPr/>
            </p:nvSpPr>
            <p:spPr bwMode="auto">
              <a:xfrm>
                <a:off x="2912" y="1281"/>
                <a:ext cx="610" cy="6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4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5" name="Line 94"/>
            <p:cNvSpPr>
              <a:spLocks noChangeAspect="1" noChangeShapeType="1"/>
            </p:cNvSpPr>
            <p:nvPr/>
          </p:nvSpPr>
          <p:spPr bwMode="auto">
            <a:xfrm rot="5400000">
              <a:off x="496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6" name="Line 95"/>
            <p:cNvSpPr>
              <a:spLocks noChangeAspect="1" noChangeShapeType="1"/>
            </p:cNvSpPr>
            <p:nvPr/>
          </p:nvSpPr>
          <p:spPr bwMode="auto">
            <a:xfrm>
              <a:off x="5079" y="3931"/>
              <a:ext cx="6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7" name="Line 96"/>
            <p:cNvSpPr>
              <a:spLocks noChangeAspect="1" noChangeShapeType="1"/>
            </p:cNvSpPr>
            <p:nvPr/>
          </p:nvSpPr>
          <p:spPr bwMode="auto">
            <a:xfrm rot="5400000">
              <a:off x="5340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8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49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4" name="Arc 99"/>
              <p:cNvSpPr>
                <a:spLocks noChangeAspect="1"/>
              </p:cNvSpPr>
              <p:nvPr/>
            </p:nvSpPr>
            <p:spPr bwMode="auto">
              <a:xfrm flipH="1">
                <a:off x="2742" y="2558"/>
                <a:ext cx="61" cy="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5" name="Arc 100"/>
              <p:cNvSpPr>
                <a:spLocks noChangeAspect="1"/>
              </p:cNvSpPr>
              <p:nvPr/>
            </p:nvSpPr>
            <p:spPr bwMode="auto">
              <a:xfrm>
                <a:off x="2803" y="2558"/>
                <a:ext cx="56" cy="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50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51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2" name="Arc 103"/>
              <p:cNvSpPr>
                <a:spLocks noChangeAspect="1"/>
              </p:cNvSpPr>
              <p:nvPr/>
            </p:nvSpPr>
            <p:spPr bwMode="auto">
              <a:xfrm flipH="1">
                <a:off x="2597" y="2387"/>
                <a:ext cx="192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3" name="Arc 104"/>
              <p:cNvSpPr>
                <a:spLocks noChangeAspect="1"/>
              </p:cNvSpPr>
              <p:nvPr/>
            </p:nvSpPr>
            <p:spPr bwMode="auto">
              <a:xfrm>
                <a:off x="2793" y="2387"/>
                <a:ext cx="192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15888"/>
            <a:ext cx="2286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6434348" cy="922114"/>
          </a:xfrm>
        </p:spPr>
        <p:txBody>
          <a:bodyPr>
            <a:noAutofit/>
          </a:bodyPr>
          <a:lstStyle>
            <a:lvl1pPr algn="l">
              <a:defRPr sz="2700" b="1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1600202"/>
            <a:ext cx="8435280" cy="4525963"/>
          </a:xfrm>
        </p:spPr>
        <p:txBody>
          <a:bodyPr/>
          <a:lstStyle>
            <a:lvl1pPr marL="257175" indent="-257175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lang="zh-CN" altLang="en-US" sz="195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557530" indent="-214630"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1725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857250" indent="-171450">
              <a:defRPr lang="zh-CN" altLang="en-US" sz="15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0"/>
          <p:cNvGrpSpPr>
            <a:grpSpLocks noChangeAspect="1"/>
          </p:cNvGrpSpPr>
          <p:nvPr/>
        </p:nvGrpSpPr>
        <p:grpSpPr bwMode="auto">
          <a:xfrm>
            <a:off x="565150" y="5964238"/>
            <a:ext cx="8131175" cy="701675"/>
            <a:chOff x="0" y="3702"/>
            <a:chExt cx="5760" cy="465"/>
          </a:xfrm>
        </p:grpSpPr>
        <p:sp>
          <p:nvSpPr>
            <p:cNvPr id="5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6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7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8" name="Line 44"/>
            <p:cNvSpPr>
              <a:spLocks noChangeAspect="1" noChangeShapeType="1"/>
            </p:cNvSpPr>
            <p:nvPr/>
          </p:nvSpPr>
          <p:spPr bwMode="auto">
            <a:xfrm rot="5400000">
              <a:off x="5099" y="4067"/>
              <a:ext cx="18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9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67" name="Arc 46"/>
              <p:cNvSpPr>
                <a:spLocks noChangeAspect="1"/>
              </p:cNvSpPr>
              <p:nvPr/>
            </p:nvSpPr>
            <p:spPr bwMode="auto">
              <a:xfrm flipH="1">
                <a:off x="2597" y="2387"/>
                <a:ext cx="192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8" name="Arc 47"/>
              <p:cNvSpPr>
                <a:spLocks noChangeAspect="1"/>
              </p:cNvSpPr>
              <p:nvPr/>
            </p:nvSpPr>
            <p:spPr bwMode="auto">
              <a:xfrm>
                <a:off x="2793" y="2387"/>
                <a:ext cx="192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10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1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2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6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4" name="Line 52"/>
            <p:cNvSpPr>
              <a:spLocks noChangeAspect="1" noChangeShapeType="1"/>
            </p:cNvSpPr>
            <p:nvPr/>
          </p:nvSpPr>
          <p:spPr bwMode="auto">
            <a:xfrm rot="5400000">
              <a:off x="5042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5" name="Line 53"/>
            <p:cNvSpPr>
              <a:spLocks noChangeAspect="1" noChangeShapeType="1"/>
            </p:cNvSpPr>
            <p:nvPr/>
          </p:nvSpPr>
          <p:spPr bwMode="auto">
            <a:xfrm rot="5400000">
              <a:off x="5139" y="4067"/>
              <a:ext cx="18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6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7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8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9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0" name="Line 58"/>
            <p:cNvSpPr>
              <a:spLocks noChangeAspect="1" noChangeShapeType="1"/>
            </p:cNvSpPr>
            <p:nvPr/>
          </p:nvSpPr>
          <p:spPr bwMode="auto">
            <a:xfrm rot="5400000">
              <a:off x="5223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1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22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5" name="Arc 61"/>
              <p:cNvSpPr>
                <a:spLocks noChangeAspect="1"/>
              </p:cNvSpPr>
              <p:nvPr/>
            </p:nvSpPr>
            <p:spPr bwMode="auto">
              <a:xfrm flipH="1">
                <a:off x="2742" y="2558"/>
                <a:ext cx="61" cy="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6" name="Arc 62"/>
              <p:cNvSpPr>
                <a:spLocks noChangeAspect="1"/>
              </p:cNvSpPr>
              <p:nvPr/>
            </p:nvSpPr>
            <p:spPr bwMode="auto">
              <a:xfrm>
                <a:off x="2803" y="2558"/>
                <a:ext cx="56" cy="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23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4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5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6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2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7" name="Line 67"/>
            <p:cNvSpPr>
              <a:spLocks noChangeAspect="1" noChangeShapeType="1"/>
            </p:cNvSpPr>
            <p:nvPr/>
          </p:nvSpPr>
          <p:spPr bwMode="auto">
            <a:xfrm>
              <a:off x="5159" y="4167"/>
              <a:ext cx="2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8" name="Line 68"/>
            <p:cNvSpPr>
              <a:spLocks noChangeAspect="1" noChangeShapeType="1"/>
            </p:cNvSpPr>
            <p:nvPr/>
          </p:nvSpPr>
          <p:spPr bwMode="auto">
            <a:xfrm>
              <a:off x="5159" y="3931"/>
              <a:ext cx="2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29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2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0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1" name="Line 71"/>
            <p:cNvSpPr>
              <a:spLocks noChangeAspect="1" noChangeShapeType="1"/>
            </p:cNvSpPr>
            <p:nvPr/>
          </p:nvSpPr>
          <p:spPr bwMode="auto">
            <a:xfrm>
              <a:off x="5159" y="3916"/>
              <a:ext cx="2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2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3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4" name="Line 74"/>
            <p:cNvSpPr>
              <a:spLocks noChangeAspect="1" noChangeShapeType="1"/>
            </p:cNvSpPr>
            <p:nvPr/>
          </p:nvSpPr>
          <p:spPr bwMode="auto">
            <a:xfrm>
              <a:off x="5511" y="3931"/>
              <a:ext cx="6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5" name="Line 75"/>
            <p:cNvSpPr>
              <a:spLocks noChangeAspect="1" noChangeShapeType="1"/>
            </p:cNvSpPr>
            <p:nvPr/>
          </p:nvSpPr>
          <p:spPr bwMode="auto">
            <a:xfrm>
              <a:off x="5159" y="3810"/>
              <a:ext cx="33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36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37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1" name="Line 78"/>
              <p:cNvSpPr>
                <a:spLocks noChangeAspect="1" noChangeShapeType="1"/>
              </p:cNvSpPr>
              <p:nvPr/>
            </p:nvSpPr>
            <p:spPr bwMode="auto">
              <a:xfrm>
                <a:off x="1884" y="2083"/>
                <a:ext cx="24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2" name="Line 79"/>
              <p:cNvSpPr>
                <a:spLocks noChangeAspect="1" noChangeShapeType="1"/>
              </p:cNvSpPr>
              <p:nvPr/>
            </p:nvSpPr>
            <p:spPr bwMode="auto">
              <a:xfrm>
                <a:off x="1884" y="1843"/>
                <a:ext cx="24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3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12" y="1961"/>
                <a:ext cx="23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4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66" y="1961"/>
                <a:ext cx="23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grpSp>
          <p:nvGrpSpPr>
            <p:cNvPr id="38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57" name="Line 83"/>
              <p:cNvSpPr>
                <a:spLocks noChangeAspect="1" noChangeShapeType="1"/>
              </p:cNvSpPr>
              <p:nvPr/>
            </p:nvSpPr>
            <p:spPr bwMode="auto">
              <a:xfrm>
                <a:off x="1880" y="2083"/>
                <a:ext cx="250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8" name="Line 84"/>
              <p:cNvSpPr>
                <a:spLocks noChangeAspect="1" noChangeShapeType="1"/>
              </p:cNvSpPr>
              <p:nvPr/>
            </p:nvSpPr>
            <p:spPr bwMode="auto">
              <a:xfrm>
                <a:off x="1880" y="1843"/>
                <a:ext cx="250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9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13" y="1961"/>
                <a:ext cx="23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60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62" y="1961"/>
                <a:ext cx="236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39" name="Line 87"/>
            <p:cNvSpPr>
              <a:spLocks noChangeAspect="1" noChangeShapeType="1"/>
            </p:cNvSpPr>
            <p:nvPr/>
          </p:nvSpPr>
          <p:spPr bwMode="auto">
            <a:xfrm rot="5400000">
              <a:off x="5108" y="3863"/>
              <a:ext cx="10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0" name="Line 88"/>
            <p:cNvSpPr>
              <a:spLocks noChangeAspect="1" noChangeShapeType="1"/>
            </p:cNvSpPr>
            <p:nvPr/>
          </p:nvSpPr>
          <p:spPr bwMode="auto">
            <a:xfrm rot="5400000">
              <a:off x="5444" y="3862"/>
              <a:ext cx="10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41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5" name="Arc 90"/>
              <p:cNvSpPr>
                <a:spLocks noChangeAspect="1"/>
              </p:cNvSpPr>
              <p:nvPr/>
            </p:nvSpPr>
            <p:spPr bwMode="auto">
              <a:xfrm flipH="1">
                <a:off x="2302" y="1281"/>
                <a:ext cx="610" cy="6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6" name="Arc 91"/>
              <p:cNvSpPr>
                <a:spLocks noChangeAspect="1"/>
              </p:cNvSpPr>
              <p:nvPr/>
            </p:nvSpPr>
            <p:spPr bwMode="auto">
              <a:xfrm>
                <a:off x="2912" y="1281"/>
                <a:ext cx="610" cy="6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42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3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4" name="Line 94"/>
            <p:cNvSpPr>
              <a:spLocks noChangeAspect="1" noChangeShapeType="1"/>
            </p:cNvSpPr>
            <p:nvPr/>
          </p:nvSpPr>
          <p:spPr bwMode="auto">
            <a:xfrm rot="5400000">
              <a:off x="496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5" name="Line 95"/>
            <p:cNvSpPr>
              <a:spLocks noChangeAspect="1" noChangeShapeType="1"/>
            </p:cNvSpPr>
            <p:nvPr/>
          </p:nvSpPr>
          <p:spPr bwMode="auto">
            <a:xfrm>
              <a:off x="5079" y="3931"/>
              <a:ext cx="6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6" name="Line 96"/>
            <p:cNvSpPr>
              <a:spLocks noChangeAspect="1" noChangeShapeType="1"/>
            </p:cNvSpPr>
            <p:nvPr/>
          </p:nvSpPr>
          <p:spPr bwMode="auto">
            <a:xfrm rot="5400000">
              <a:off x="5340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47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48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3" name="Arc 99"/>
              <p:cNvSpPr>
                <a:spLocks noChangeAspect="1"/>
              </p:cNvSpPr>
              <p:nvPr/>
            </p:nvSpPr>
            <p:spPr bwMode="auto">
              <a:xfrm flipH="1">
                <a:off x="2742" y="2558"/>
                <a:ext cx="61" cy="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4" name="Arc 100"/>
              <p:cNvSpPr>
                <a:spLocks noChangeAspect="1"/>
              </p:cNvSpPr>
              <p:nvPr/>
            </p:nvSpPr>
            <p:spPr bwMode="auto">
              <a:xfrm>
                <a:off x="2803" y="2558"/>
                <a:ext cx="56" cy="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  <p:sp>
          <p:nvSpPr>
            <p:cNvPr id="49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7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grpSp>
          <p:nvGrpSpPr>
            <p:cNvPr id="50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1" name="Arc 103"/>
              <p:cNvSpPr>
                <a:spLocks noChangeAspect="1"/>
              </p:cNvSpPr>
              <p:nvPr/>
            </p:nvSpPr>
            <p:spPr bwMode="auto">
              <a:xfrm flipH="1">
                <a:off x="2597" y="2387"/>
                <a:ext cx="192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52" name="Arc 104"/>
              <p:cNvSpPr>
                <a:spLocks noChangeAspect="1"/>
              </p:cNvSpPr>
              <p:nvPr/>
            </p:nvSpPr>
            <p:spPr bwMode="auto">
              <a:xfrm>
                <a:off x="2793" y="2387"/>
                <a:ext cx="192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3A0F0-8093-364C-9EE5-B69F6A550904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4CDD9-EA8F-A148-A8CA-65DBED7BB0D5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3CEE-260F-E449-B7FE-043013A62B8F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4C724-19EC-6448-AFBE-3F6D5F50679C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9AEA-C7B4-C648-A2AF-AEB43DEEDFF0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4754C-E03B-D04D-A968-E50C01B6EA57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BD618-648D-F940-A61F-1AE230DD6222}" type="datetimeFigureOut">
              <a:rPr lang="en-US" altLang="zh-CN"/>
              <a:t>2/21/23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53200" y="63087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22D8DA-C17B-5B42-BD4A-943A8F0C981E}" type="datetimeFigureOut">
              <a:rPr lang="en-US" altLang="zh-CN"/>
              <a:t>2/21/23</a:t>
            </a:fld>
            <a:endParaRPr lang="en-US" altLang="zh-CN"/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15888"/>
            <a:ext cx="2286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/>
          <p:cNvSpPr txBox="1"/>
          <p:nvPr/>
        </p:nvSpPr>
        <p:spPr>
          <a:xfrm>
            <a:off x="322263" y="6296025"/>
            <a:ext cx="5207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1F1013-B9A9-4145-BDF4-7C5788A448D4}" type="slidenum">
              <a:rPr lang="zh-CN" altLang="en-US" sz="1200" smtClean="0"/>
              <a:t>‹#›</a:t>
            </a:fld>
            <a:endParaRPr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anose="05020102010507070707" pitchFamily="2" charset="2"/>
        <a:buChar char=""/>
        <a:defRPr lang="zh-CN" altLang="en-US" sz="1900" kern="1200" dirty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557530" indent="-21463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700" kern="1200" dirty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1500" kern="1200" dirty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604A7B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604A7B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华文楷体" panose="02010600040101010101" pitchFamily="2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ai.cs.tsinghua.edu.cn/h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uhangss.me/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coai.cs.tsinghua.edu.cn/h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ai.cs.tsinghua.edu.cn/hml/" TargetMode="External"/><Relationship Id="rId2" Type="http://schemas.openxmlformats.org/officeDocument/2006/relationships/hyperlink" Target="mailto:aihuang@tsinghua.edu.c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coai.cs.tsinghua.edu.cn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uhangss@Tsinghua.edu.c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zh.wikipedia.org/wiki/%E5%B8%83%E7%88%BE%E5%80%BC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B8%83%E5%B0%94%E8%BF%90%E7%AE%97" TargetMode="External"/><Relationship Id="rId5" Type="http://schemas.openxmlformats.org/officeDocument/2006/relationships/hyperlink" Target="https://zh.wikipedia.org/w/index.php?title=%E9%80%BB%E8%BE%91%E8%BF%90%E7%AE%97&amp;action=edit&amp;redlink=1" TargetMode="External"/><Relationship Id="rId4" Type="http://schemas.openxmlformats.org/officeDocument/2006/relationships/hyperlink" Target="https://zh.wikipedia.org/wiki/%E8%AE%A1%E7%AE%97%E6%9C%BA%E8%AF%AD%E8%A8%80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niuyl14j@gmail.co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cy17@mails.tsinghua.edu.cn" TargetMode="External"/><Relationship Id="rId5" Type="http://schemas.openxmlformats.org/officeDocument/2006/relationships/hyperlink" Target="mailto:wangzhen17@mails.tsinghua.edu.cn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mailto:liangrz20@mails.tsinghua.edu.cn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ctrTitle"/>
          </p:nvPr>
        </p:nvSpPr>
        <p:spPr>
          <a:xfrm>
            <a:off x="684213" y="17002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面向计算机科学的离散数学</a:t>
            </a: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b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en-US" altLang="zh-CN" sz="4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   黄民烈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Tel: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18901155050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Office: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FIT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4-504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http://coai.cs.tsinghua.edu.cn/hml/</a:t>
            </a: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aihuang@tsinghua.edu.cn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r>
              <a:rPr kumimoji="1" lang="zh-CN" altLang="en-US" sz="3200" dirty="0"/>
              <a:t>课程微信群 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姓名</a:t>
            </a:r>
            <a:r>
              <a:rPr kumimoji="1" lang="en-US" altLang="zh-CN" sz="3200" dirty="0"/>
              <a:t>-</a:t>
            </a:r>
            <a:r>
              <a:rPr kumimoji="1" lang="zh-CN" altLang="en-US" sz="3200" dirty="0"/>
              <a:t>班级</a:t>
            </a:r>
            <a:r>
              <a:rPr kumimoji="1" lang="en-US" altLang="zh-CN" sz="3200" dirty="0"/>
              <a:t>-</a:t>
            </a:r>
            <a:r>
              <a:rPr kumimoji="1" lang="zh-CN" altLang="en-US" sz="3200" dirty="0"/>
              <a:t>院系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372BC6-BCB1-787E-3244-B4DBA6CF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80952"/>
            <a:ext cx="3907284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离散数学</a:t>
            </a:r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离散数学研究基于</a:t>
            </a:r>
            <a:r>
              <a:rPr sz="2400" dirty="0">
                <a:solidFill>
                  <a:srgbClr val="FF0000"/>
                </a:solidFill>
                <a:ea typeface="宋体" panose="02010600030101010101" pitchFamily="2" charset="-122"/>
              </a:rPr>
              <a:t>离散空间而不是连续的数学结构</a:t>
            </a:r>
            <a:r>
              <a:rPr sz="2400" dirty="0">
                <a:ea typeface="宋体" panose="02010600030101010101" pitchFamily="2" charset="-122"/>
              </a:rPr>
              <a:t>。与</a:t>
            </a:r>
            <a:r>
              <a:rPr lang="zh-CN" altLang="en-US" sz="2400" dirty="0">
                <a:ea typeface="宋体" panose="02010600030101010101" pitchFamily="2" charset="-122"/>
              </a:rPr>
              <a:t>连续光滑</a:t>
            </a:r>
            <a:r>
              <a:rPr sz="2400" dirty="0">
                <a:ea typeface="宋体" panose="02010600030101010101" pitchFamily="2" charset="-122"/>
              </a:rPr>
              <a:t>变化的实数不同，离散数学的研究对象拥有不等、分立的值</a:t>
            </a:r>
          </a:p>
          <a:p>
            <a:pPr lvl="1" eaLnBrk="1" hangingPunct="1">
              <a:lnSpc>
                <a:spcPct val="150000"/>
              </a:lnSpc>
            </a:pPr>
            <a:r>
              <a:rPr sz="2400" dirty="0">
                <a:ea typeface="宋体" panose="02010600030101010101" pitchFamily="2" charset="-122"/>
              </a:rPr>
              <a:t>整数、图和数</a:t>
            </a:r>
            <a:r>
              <a:rPr lang="zh-CN" altLang="en-US" sz="2400" dirty="0">
                <a:ea typeface="宋体" panose="02010600030101010101" pitchFamily="2" charset="-122"/>
              </a:rPr>
              <a:t>理</a:t>
            </a:r>
            <a:r>
              <a:rPr sz="2400" dirty="0">
                <a:ea typeface="宋体" panose="02010600030101010101" pitchFamily="2" charset="-122"/>
              </a:rPr>
              <a:t>逻辑中的命题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数学期望中的离散和连续版本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endParaRPr sz="24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离散数学被视为处理</a:t>
            </a:r>
            <a:r>
              <a:rPr sz="2400" dirty="0">
                <a:solidFill>
                  <a:srgbClr val="FF0000"/>
                </a:solidFill>
                <a:ea typeface="宋体" panose="02010600030101010101" pitchFamily="2" charset="-122"/>
              </a:rPr>
              <a:t>可数集合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有限集合、自然数集合、整数、有理数集合等</a:t>
            </a:r>
            <a:r>
              <a:rPr sz="2400" dirty="0">
                <a:ea typeface="宋体" panose="02010600030101010101" pitchFamily="2" charset="-122"/>
              </a:rPr>
              <a:t>）的数学分支</a:t>
            </a: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endParaRPr sz="19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离散数学</a:t>
            </a:r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631825" y="1600200"/>
            <a:ext cx="8435975" cy="45259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数理逻辑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集合论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数论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组合数学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图论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抽象代数</a:t>
            </a:r>
            <a:r>
              <a:rPr lang="en-US" altLang="zh-CN" sz="1900" dirty="0">
                <a:ea typeface="宋体" panose="02010600030101010101" pitchFamily="2" charset="-122"/>
              </a:rPr>
              <a:t>	</a:t>
            </a:r>
            <a:endParaRPr sz="1900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86200" y="2362200"/>
            <a:ext cx="4572000" cy="260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离散数学为许多信息科学课程提供了数学基础，包括</a:t>
            </a:r>
            <a:r>
              <a:rPr kumimoji="0"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数据结构、算法、数据库理论、形式语言与操作系统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课程目标</a:t>
            </a:r>
            <a:endParaRPr lang="en-US" altLang="en-US" sz="3600" dirty="0">
              <a:latin typeface="Calibri" panose="020F0502020204030204" pitchFamily="34" charset="0"/>
            </a:endParaRPr>
          </a:p>
        </p:txBody>
      </p:sp>
      <p:sp>
        <p:nvSpPr>
          <p:cNvPr id="1638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sz="2000" dirty="0">
                <a:ea typeface="宋体" panose="02010600030101010101" pitchFamily="2" charset="-122"/>
              </a:rPr>
              <a:t>学会用</a:t>
            </a:r>
            <a:r>
              <a:rPr sz="2000" dirty="0">
                <a:solidFill>
                  <a:srgbClr val="FF0000"/>
                </a:solidFill>
                <a:ea typeface="宋体" panose="02010600030101010101" pitchFamily="2" charset="-122"/>
              </a:rPr>
              <a:t>逻辑语言</a:t>
            </a:r>
            <a:r>
              <a:rPr sz="2000" dirty="0">
                <a:ea typeface="宋体" panose="02010600030101010101" pitchFamily="2" charset="-122"/>
              </a:rPr>
              <a:t>进行思考</a:t>
            </a:r>
            <a:r>
              <a:rPr lang="zh-CN" altLang="en-US" sz="2000" dirty="0">
                <a:ea typeface="宋体" panose="02010600030101010101" pitchFamily="2" charset="-122"/>
              </a:rPr>
              <a:t>，学会使用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符号系统</a:t>
            </a:r>
            <a:r>
              <a:rPr lang="zh-CN" altLang="en-US" sz="2000" dirty="0">
                <a:ea typeface="宋体" panose="02010600030101010101" pitchFamily="2" charset="-122"/>
              </a:rPr>
              <a:t>，培养严谨的数学思维，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定义和重构</a:t>
            </a:r>
            <a:r>
              <a:rPr lang="zh-CN" altLang="en-US" sz="2000" dirty="0">
                <a:ea typeface="宋体" panose="02010600030101010101" pitchFamily="2" charset="-122"/>
              </a:rPr>
              <a:t>我们以往最熟悉的数学概念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掌握图论的知识体系：从基本概念出发，掌握图论的基本定理、基本算法，并结合课程内容进行实验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sz="2000" dirty="0">
                <a:ea typeface="宋体" panose="02010600030101010101" pitchFamily="2" charset="-122"/>
              </a:rPr>
              <a:t>学会用逻辑的语言进行：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8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形式化</a:t>
            </a:r>
            <a:endParaRPr lang="en-US" altLang="zh-CN" sz="18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8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推理和论证</a:t>
            </a:r>
            <a:endParaRPr lang="zh-CN" altLang="en-US" sz="18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掌握图论基本概念与基本算法，以及常用解题方法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反证法</a:t>
            </a:r>
            <a:endParaRPr lang="en-US" altLang="zh-CN" sz="20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构造法</a:t>
            </a:r>
            <a:endParaRPr lang="en-US" altLang="zh-CN" sz="20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课程内容</a:t>
            </a:r>
            <a:r>
              <a:rPr lang="en-US" altLang="zh-CN" sz="3600" dirty="0">
                <a:ea typeface="宋体" panose="02010600030101010101" pitchFamily="2" charset="-122"/>
              </a:rPr>
              <a:t>—</a:t>
            </a:r>
            <a:r>
              <a:rPr lang="zh-CN" altLang="en-US" sz="3600" dirty="0">
                <a:ea typeface="宋体" panose="02010600030101010101" pitchFamily="2" charset="-122"/>
              </a:rPr>
              <a:t>逻辑和集合论</a:t>
            </a:r>
          </a:p>
        </p:txBody>
      </p:sp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命题逻辑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sz="2000" dirty="0">
                <a:ea typeface="宋体" panose="02010600030101010101" pitchFamily="2" charset="-122"/>
              </a:rPr>
              <a:t>基本概念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sz="2000" dirty="0">
                <a:ea typeface="宋体" panose="02010600030101010101" pitchFamily="2" charset="-122"/>
              </a:rPr>
              <a:t>等值与推理演算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谓词逻辑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sz="2000" dirty="0">
                <a:ea typeface="宋体" panose="02010600030101010101" pitchFamily="2" charset="-122"/>
              </a:rPr>
              <a:t>基本概念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sz="2000" dirty="0">
                <a:ea typeface="宋体" panose="02010600030101010101" pitchFamily="2" charset="-122"/>
              </a:rPr>
              <a:t>等值与推理演算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集合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关系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函数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实数集合与集合的基数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课程内容</a:t>
            </a:r>
            <a:r>
              <a:rPr lang="en-US" altLang="zh-CN" sz="3200" dirty="0">
                <a:ea typeface="宋体" panose="02010600030101010101" pitchFamily="2" charset="-122"/>
              </a:rPr>
              <a:t>—</a:t>
            </a:r>
            <a:r>
              <a:rPr lang="zh-CN" altLang="en-US" sz="3200" dirty="0">
                <a:ea typeface="宋体" panose="02010600030101010101" pitchFamily="2" charset="-122"/>
              </a:rPr>
              <a:t>逻辑和集合论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2587" y="1598612"/>
            <a:ext cx="1511300" cy="720725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命题逻辑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59075" y="1598612"/>
            <a:ext cx="1511300" cy="720725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谓词逻辑</a:t>
            </a: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1893887" y="1958975"/>
            <a:ext cx="86518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319212" y="4041775"/>
            <a:ext cx="1511300" cy="71913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公理系统</a:t>
            </a:r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1138237" y="2319337"/>
            <a:ext cx="936625" cy="172243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10" idx="0"/>
          </p:cNvCxnSpPr>
          <p:nvPr/>
        </p:nvCxnSpPr>
        <p:spPr>
          <a:xfrm flipH="1">
            <a:off x="2074862" y="2319337"/>
            <a:ext cx="1439863" cy="172243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8" name="文本框 14"/>
          <p:cNvSpPr txBox="1">
            <a:spLocks noChangeArrowheads="1"/>
          </p:cNvSpPr>
          <p:nvPr/>
        </p:nvSpPr>
        <p:spPr bwMode="auto">
          <a:xfrm>
            <a:off x="1984375" y="1474787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推广</a:t>
            </a:r>
          </a:p>
        </p:txBody>
      </p:sp>
      <p:sp>
        <p:nvSpPr>
          <p:cNvPr id="81929" name="文本框 15"/>
          <p:cNvSpPr txBox="1">
            <a:spLocks noChangeArrowheads="1"/>
          </p:cNvSpPr>
          <p:nvPr/>
        </p:nvSpPr>
        <p:spPr bwMode="auto">
          <a:xfrm>
            <a:off x="744537" y="2808287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抽象</a:t>
            </a:r>
          </a:p>
        </p:txBody>
      </p:sp>
      <p:sp>
        <p:nvSpPr>
          <p:cNvPr id="81930" name="文本框 16"/>
          <p:cNvSpPr txBox="1">
            <a:spLocks noChangeArrowheads="1"/>
          </p:cNvSpPr>
          <p:nvPr/>
        </p:nvSpPr>
        <p:spPr bwMode="auto">
          <a:xfrm>
            <a:off x="2254250" y="2817812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抽象</a:t>
            </a:r>
          </a:p>
        </p:txBody>
      </p:sp>
      <p:cxnSp>
        <p:nvCxnSpPr>
          <p:cNvPr id="18" name="直接箭头连接符 17"/>
          <p:cNvCxnSpPr>
            <a:stCxn id="6" idx="3"/>
            <a:endCxn id="21" idx="0"/>
          </p:cNvCxnSpPr>
          <p:nvPr/>
        </p:nvCxnSpPr>
        <p:spPr>
          <a:xfrm>
            <a:off x="4270375" y="1958975"/>
            <a:ext cx="828675" cy="8636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343400" y="2822575"/>
            <a:ext cx="1511300" cy="7191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集合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783262" y="1377950"/>
            <a:ext cx="1511300" cy="7191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集合论</a:t>
            </a:r>
          </a:p>
        </p:txBody>
      </p:sp>
      <p:cxnSp>
        <p:nvCxnSpPr>
          <p:cNvPr id="28" name="直接箭头连接符 27"/>
          <p:cNvCxnSpPr>
            <a:stCxn id="26" idx="2"/>
            <a:endCxn id="21" idx="0"/>
          </p:cNvCxnSpPr>
          <p:nvPr/>
        </p:nvCxnSpPr>
        <p:spPr>
          <a:xfrm flipH="1">
            <a:off x="5099050" y="2097087"/>
            <a:ext cx="1439862" cy="72548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2"/>
            <a:endCxn id="32" idx="0"/>
          </p:cNvCxnSpPr>
          <p:nvPr/>
        </p:nvCxnSpPr>
        <p:spPr>
          <a:xfrm>
            <a:off x="5099050" y="3541712"/>
            <a:ext cx="0" cy="5715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343400" y="4113212"/>
            <a:ext cx="1511300" cy="720725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关系</a:t>
            </a:r>
          </a:p>
        </p:txBody>
      </p:sp>
      <p:sp>
        <p:nvSpPr>
          <p:cNvPr id="81937" name="文本框 32"/>
          <p:cNvSpPr txBox="1">
            <a:spLocks noChangeArrowheads="1"/>
          </p:cNvSpPr>
          <p:nvPr/>
        </p:nvSpPr>
        <p:spPr bwMode="auto">
          <a:xfrm>
            <a:off x="4767262" y="1928812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基础</a:t>
            </a:r>
          </a:p>
        </p:txBody>
      </p:sp>
      <p:sp>
        <p:nvSpPr>
          <p:cNvPr id="81938" name="文本框 33"/>
          <p:cNvSpPr txBox="1">
            <a:spLocks noChangeArrowheads="1"/>
          </p:cNvSpPr>
          <p:nvPr/>
        </p:nvSpPr>
        <p:spPr bwMode="auto">
          <a:xfrm>
            <a:off x="6430962" y="2170112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基础</a:t>
            </a:r>
          </a:p>
        </p:txBody>
      </p:sp>
      <p:sp>
        <p:nvSpPr>
          <p:cNvPr id="81939" name="文本框 34"/>
          <p:cNvSpPr txBox="1">
            <a:spLocks noChangeArrowheads="1"/>
          </p:cNvSpPr>
          <p:nvPr/>
        </p:nvSpPr>
        <p:spPr bwMode="auto">
          <a:xfrm>
            <a:off x="5135562" y="3614737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特殊</a:t>
            </a:r>
          </a:p>
        </p:txBody>
      </p:sp>
      <p:cxnSp>
        <p:nvCxnSpPr>
          <p:cNvPr id="37" name="直接箭头连接符 36"/>
          <p:cNvCxnSpPr>
            <a:stCxn id="32" idx="2"/>
            <a:endCxn id="38" idx="0"/>
          </p:cNvCxnSpPr>
          <p:nvPr/>
        </p:nvCxnSpPr>
        <p:spPr>
          <a:xfrm>
            <a:off x="5099050" y="4833937"/>
            <a:ext cx="0" cy="57626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343400" y="5410200"/>
            <a:ext cx="1511300" cy="7191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函数</a:t>
            </a:r>
          </a:p>
        </p:txBody>
      </p:sp>
      <p:sp>
        <p:nvSpPr>
          <p:cNvPr id="81942" name="文本框 41"/>
          <p:cNvSpPr txBox="1">
            <a:spLocks noChangeArrowheads="1"/>
          </p:cNvSpPr>
          <p:nvPr/>
        </p:nvSpPr>
        <p:spPr bwMode="auto">
          <a:xfrm>
            <a:off x="5135562" y="4905375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特殊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7294562" y="5410200"/>
            <a:ext cx="1512888" cy="71913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FF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实数集合</a:t>
            </a:r>
          </a:p>
        </p:txBody>
      </p:sp>
      <p:cxnSp>
        <p:nvCxnSpPr>
          <p:cNvPr id="45" name="直接箭头连接符 44"/>
          <p:cNvCxnSpPr>
            <a:stCxn id="38" idx="3"/>
            <a:endCxn id="43" idx="1"/>
          </p:cNvCxnSpPr>
          <p:nvPr/>
        </p:nvCxnSpPr>
        <p:spPr>
          <a:xfrm>
            <a:off x="5854700" y="5768975"/>
            <a:ext cx="1439862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1" idx="3"/>
            <a:endCxn id="43" idx="0"/>
          </p:cNvCxnSpPr>
          <p:nvPr/>
        </p:nvCxnSpPr>
        <p:spPr>
          <a:xfrm>
            <a:off x="5854700" y="3182937"/>
            <a:ext cx="2197100" cy="222726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2" idx="3"/>
            <a:endCxn id="43" idx="0"/>
          </p:cNvCxnSpPr>
          <p:nvPr/>
        </p:nvCxnSpPr>
        <p:spPr>
          <a:xfrm>
            <a:off x="5854700" y="4473575"/>
            <a:ext cx="2197100" cy="93662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47" name="文本框 49"/>
          <p:cNvSpPr txBox="1">
            <a:spLocks noChangeArrowheads="1"/>
          </p:cNvSpPr>
          <p:nvPr/>
        </p:nvSpPr>
        <p:spPr bwMode="auto">
          <a:xfrm>
            <a:off x="7043737" y="392747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扩展</a:t>
            </a:r>
            <a:r>
              <a:rPr lang="en-US" altLang="zh-CN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:</a:t>
            </a: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无限集</a:t>
            </a:r>
          </a:p>
        </p:txBody>
      </p:sp>
      <p:sp>
        <p:nvSpPr>
          <p:cNvPr id="81948" name="文本框 50"/>
          <p:cNvSpPr txBox="1">
            <a:spLocks noChangeArrowheads="1"/>
          </p:cNvSpPr>
          <p:nvPr/>
        </p:nvSpPr>
        <p:spPr bwMode="auto">
          <a:xfrm>
            <a:off x="6070600" y="4978400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基础</a:t>
            </a:r>
            <a:r>
              <a:rPr lang="en-US" altLang="zh-CN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:</a:t>
            </a: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性质</a:t>
            </a:r>
          </a:p>
        </p:txBody>
      </p:sp>
      <p:sp>
        <p:nvSpPr>
          <p:cNvPr id="81949" name="文本框 51"/>
          <p:cNvSpPr txBox="1">
            <a:spLocks noChangeArrowheads="1"/>
          </p:cNvSpPr>
          <p:nvPr/>
        </p:nvSpPr>
        <p:spPr bwMode="auto">
          <a:xfrm>
            <a:off x="5783262" y="6129337"/>
            <a:ext cx="1941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基础</a:t>
            </a:r>
            <a:r>
              <a:rPr lang="en-US" altLang="zh-CN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:</a:t>
            </a: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双射、单射</a:t>
            </a:r>
          </a:p>
        </p:txBody>
      </p:sp>
      <p:cxnSp>
        <p:nvCxnSpPr>
          <p:cNvPr id="53" name="直接箭头连接符 52"/>
          <p:cNvCxnSpPr>
            <a:stCxn id="21" idx="1"/>
            <a:endCxn id="10" idx="0"/>
          </p:cNvCxnSpPr>
          <p:nvPr/>
        </p:nvCxnSpPr>
        <p:spPr>
          <a:xfrm flipH="1">
            <a:off x="2074862" y="3182937"/>
            <a:ext cx="2268538" cy="85883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1" name="文本框 56"/>
          <p:cNvSpPr txBox="1">
            <a:spLocks noChangeArrowheads="1"/>
          </p:cNvSpPr>
          <p:nvPr/>
        </p:nvSpPr>
        <p:spPr bwMode="auto">
          <a:xfrm>
            <a:off x="3514725" y="3459162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抽象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49538" y="59710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注：公理系统不讲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A05C71-8D46-497A-AA8D-B87485284144}" type="slidenum">
              <a:rPr lang="en-US" altLang="zh-CN">
                <a:solidFill>
                  <a:srgbClr val="898989"/>
                </a:solidFill>
              </a:rPr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6018212" cy="72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a typeface="宋体" panose="02010600030101010101" pitchFamily="2" charset="-122"/>
              </a:rPr>
              <a:t>课程内容</a:t>
            </a:r>
            <a:r>
              <a:rPr lang="en-US" altLang="zh-CN" sz="3600" dirty="0">
                <a:ea typeface="宋体" panose="02010600030101010101" pitchFamily="2" charset="-122"/>
              </a:rPr>
              <a:t>—</a:t>
            </a:r>
            <a:r>
              <a:rPr lang="zh-CN" altLang="en-US" sz="3600" dirty="0">
                <a:ea typeface="宋体" panose="02010600030101010101" pitchFamily="2" charset="-122"/>
              </a:rPr>
              <a:t>图论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395288" y="1447800"/>
            <a:ext cx="8362950" cy="4648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latin typeface="+mj-ea"/>
                <a:ea typeface="+mj-ea"/>
              </a:rPr>
              <a:t>研究对象</a:t>
            </a:r>
            <a:r>
              <a:rPr lang="zh-CN" altLang="en-US" b="1" dirty="0">
                <a:latin typeface="+mj-ea"/>
                <a:ea typeface="+mj-ea"/>
              </a:rPr>
              <a:t>：</a:t>
            </a:r>
            <a:r>
              <a:rPr lang="zh-CN" altLang="en-US" sz="2400" b="1" dirty="0">
                <a:latin typeface="+mj-ea"/>
                <a:ea typeface="+mj-ea"/>
              </a:rPr>
              <a:t>由顶点和边构成的图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latin typeface="+mj-ea"/>
                <a:ea typeface="+mj-ea"/>
              </a:rPr>
              <a:t>研究思想</a:t>
            </a:r>
            <a:r>
              <a:rPr lang="zh-CN" altLang="en-US" b="1" dirty="0">
                <a:latin typeface="+mj-ea"/>
                <a:ea typeface="+mj-ea"/>
              </a:rPr>
              <a:t>：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432FF"/>
                </a:solidFill>
                <a:latin typeface="+mj-ea"/>
                <a:ea typeface="+mj-ea"/>
              </a:rPr>
              <a:t>   以集合论为基础、以图为工具、为各种二元关系建立模型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latin typeface="+mj-ea"/>
                <a:ea typeface="+mj-ea"/>
              </a:rPr>
              <a:t>研究内容</a:t>
            </a:r>
            <a:r>
              <a:rPr lang="zh-CN" altLang="en-US" b="1" dirty="0">
                <a:latin typeface="+mj-ea"/>
                <a:ea typeface="+mj-ea"/>
              </a:rPr>
              <a:t>：</a:t>
            </a:r>
            <a:endParaRPr lang="zh-CN" altLang="en-US" sz="2400" b="1" dirty="0">
              <a:latin typeface="+mj-ea"/>
              <a:ea typeface="+mj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>
                <a:latin typeface="+mj-ea"/>
                <a:ea typeface="+mj-ea"/>
              </a:rPr>
              <a:t>图的基本概念：连通性、矩阵表示、带权图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>
                <a:latin typeface="+mj-ea"/>
                <a:ea typeface="+mj-ea"/>
              </a:rPr>
              <a:t>欧拉图、哈密顿图：边和顶点的遍历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>
                <a:latin typeface="+mj-ea"/>
                <a:ea typeface="+mj-ea"/>
              </a:rPr>
              <a:t>树：表示层级组织关系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>
                <a:latin typeface="+mj-ea"/>
                <a:ea typeface="+mj-ea"/>
              </a:rPr>
              <a:t>平面图：判定、表示、性质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>
                <a:latin typeface="+mj-ea"/>
                <a:ea typeface="+mj-ea"/>
              </a:rPr>
              <a:t>图的着色：各种调度问题的模型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>
                <a:latin typeface="+mj-ea"/>
                <a:ea typeface="+mj-ea"/>
              </a:rPr>
              <a:t>独立集、支配集、覆盖集、匹配：各种应用问题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38987" y="6525468"/>
            <a:ext cx="2133600" cy="3626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55376A-26F5-43D2-8148-7154E2BC66ED}" type="slidenum">
              <a:rPr lang="en-US" altLang="zh-CN">
                <a:solidFill>
                  <a:srgbClr val="898989"/>
                </a:solidFill>
              </a:rPr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5550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a typeface="宋体" panose="02010600030101010101" pitchFamily="2" charset="-122"/>
              </a:rPr>
              <a:t>课程内容</a:t>
            </a:r>
            <a:r>
              <a:rPr lang="en-US" altLang="zh-CN" sz="3600" dirty="0">
                <a:ea typeface="宋体" panose="02010600030101010101" pitchFamily="2" charset="-122"/>
              </a:rPr>
              <a:t>—</a:t>
            </a:r>
            <a:r>
              <a:rPr lang="zh-CN" altLang="en-US" sz="3600" dirty="0">
                <a:ea typeface="宋体" panose="02010600030101010101" pitchFamily="2" charset="-122"/>
              </a:rPr>
              <a:t>图论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622" y="1634983"/>
            <a:ext cx="2964978" cy="52562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ea"/>
                <a:ea typeface="+mj-ea"/>
              </a:rPr>
              <a:t>图</a:t>
            </a:r>
            <a:endParaRPr lang="en-US" altLang="zh-CN" sz="2400" b="1" dirty="0"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175" b="1" dirty="0">
                <a:latin typeface="+mj-ea"/>
                <a:ea typeface="+mj-ea"/>
              </a:rPr>
              <a:t>基本概念   </a:t>
            </a:r>
            <a:endParaRPr lang="en-US" altLang="zh-CN" sz="2175" b="1" dirty="0"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175" b="1" dirty="0">
                <a:latin typeface="+mj-ea"/>
                <a:ea typeface="+mj-ea"/>
              </a:rPr>
              <a:t>连通性</a:t>
            </a:r>
            <a:endParaRPr lang="en-US" altLang="zh-CN" sz="2175" b="1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ea"/>
                <a:ea typeface="+mj-ea"/>
              </a:rPr>
              <a:t>欧拉图、哈密顿图</a:t>
            </a:r>
            <a:endParaRPr lang="en-US" altLang="zh-CN" sz="2400" b="1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ea"/>
                <a:ea typeface="+mj-ea"/>
              </a:rPr>
              <a:t>树</a:t>
            </a:r>
            <a:endParaRPr lang="en-US" altLang="zh-CN" sz="2400" b="1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ea"/>
                <a:ea typeface="+mj-ea"/>
              </a:rPr>
              <a:t>图的矩阵表示</a:t>
            </a:r>
            <a:endParaRPr lang="en-US" altLang="zh-CN" sz="2400" b="1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ea"/>
                <a:ea typeface="+mj-ea"/>
              </a:rPr>
              <a:t>平面图</a:t>
            </a:r>
            <a:endParaRPr lang="en-US" altLang="zh-CN" sz="2400" b="1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ea"/>
                <a:ea typeface="+mj-ea"/>
              </a:rPr>
              <a:t>着色    </a:t>
            </a:r>
            <a:r>
              <a:rPr lang="en-US" altLang="zh-CN" sz="2400" b="1" dirty="0">
                <a:latin typeface="+mj-ea"/>
                <a:ea typeface="+mj-ea"/>
              </a:rPr>
              <a:t>   </a:t>
            </a:r>
            <a:endParaRPr lang="zh-CN" altLang="en-US" sz="2400" b="1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ea"/>
                <a:ea typeface="+mj-ea"/>
              </a:rPr>
              <a:t>独立支配覆盖匹配</a:t>
            </a:r>
            <a:endParaRPr lang="en-US" altLang="zh-CN" sz="2400" b="1" dirty="0">
              <a:latin typeface="+mj-ea"/>
              <a:ea typeface="+mj-ea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ea"/>
                <a:ea typeface="+mj-ea"/>
              </a:rPr>
              <a:t>带权图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latin typeface="+mj-ea"/>
              <a:ea typeface="+mj-ea"/>
            </a:endParaRP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j-ea"/>
                <a:ea typeface="+mj-ea"/>
              </a:rPr>
              <a:t> 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05385" y="5331917"/>
            <a:ext cx="4319465" cy="1142979"/>
            <a:chOff x="2245" y="3249"/>
            <a:chExt cx="2313" cy="72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384" name="Rectangle 5"/>
            <p:cNvSpPr>
              <a:spLocks noChangeArrowheads="1"/>
            </p:cNvSpPr>
            <p:nvPr/>
          </p:nvSpPr>
          <p:spPr bwMode="auto">
            <a:xfrm>
              <a:off x="2245" y="3612"/>
              <a:ext cx="2313" cy="36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latin typeface="Arial" panose="020B0604020202020204" pitchFamily="34" charset="0"/>
                  <a:ea typeface="楷体_GB2312" pitchFamily="49" charset="-122"/>
                </a:rPr>
                <a:t>图 的 基 本 概念</a:t>
              </a:r>
            </a:p>
          </p:txBody>
        </p:sp>
        <p:sp>
          <p:nvSpPr>
            <p:cNvPr id="15385" name="Rectangle 6"/>
            <p:cNvSpPr>
              <a:spLocks noChangeArrowheads="1"/>
            </p:cNvSpPr>
            <p:nvPr/>
          </p:nvSpPr>
          <p:spPr bwMode="auto">
            <a:xfrm>
              <a:off x="2245" y="3249"/>
              <a:ext cx="2313" cy="36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latin typeface="Arial" panose="020B0604020202020204" pitchFamily="34" charset="0"/>
                  <a:ea typeface="楷体_GB2312" pitchFamily="49" charset="-122"/>
                </a:rPr>
                <a:t>连 通 性、连通度</a:t>
              </a:r>
            </a:p>
          </p:txBody>
        </p:sp>
      </p:grp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4005262" y="4248865"/>
            <a:ext cx="2160588" cy="572277"/>
          </a:xfrm>
          <a:prstGeom prst="rect">
            <a:avLst/>
          </a:prstGeom>
          <a:solidFill>
            <a:srgbClr val="00B0F0"/>
          </a:solidFill>
          <a:ln w="28575">
            <a:solidFill>
              <a:srgbClr val="990000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欧拉图</a:t>
            </a:r>
          </a:p>
        </p:txBody>
      </p:sp>
      <p:sp>
        <p:nvSpPr>
          <p:cNvPr id="7175" name="Rectangle 13"/>
          <p:cNvSpPr>
            <a:spLocks noChangeArrowheads="1"/>
          </p:cNvSpPr>
          <p:nvPr/>
        </p:nvSpPr>
        <p:spPr bwMode="auto">
          <a:xfrm>
            <a:off x="4005262" y="3674180"/>
            <a:ext cx="2157413" cy="570701"/>
          </a:xfrm>
          <a:prstGeom prst="rect">
            <a:avLst/>
          </a:prstGeom>
          <a:solidFill>
            <a:srgbClr val="99CC00"/>
          </a:solidFill>
          <a:ln w="28575">
            <a:solidFill>
              <a:srgbClr val="990000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树</a:t>
            </a:r>
          </a:p>
        </p:txBody>
      </p:sp>
      <p:sp>
        <p:nvSpPr>
          <p:cNvPr id="7176" name="Rectangle 16"/>
          <p:cNvSpPr>
            <a:spLocks noChangeArrowheads="1"/>
          </p:cNvSpPr>
          <p:nvPr/>
        </p:nvSpPr>
        <p:spPr bwMode="auto">
          <a:xfrm>
            <a:off x="4005262" y="3094764"/>
            <a:ext cx="4319588" cy="573854"/>
          </a:xfrm>
          <a:prstGeom prst="rect">
            <a:avLst/>
          </a:prstGeom>
          <a:solidFill>
            <a:srgbClr val="FFFF00">
              <a:alpha val="61176"/>
            </a:srgbClr>
          </a:solidFill>
          <a:ln w="28575">
            <a:solidFill>
              <a:srgbClr val="003300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平  面  图</a:t>
            </a:r>
          </a:p>
        </p:txBody>
      </p:sp>
      <p:sp>
        <p:nvSpPr>
          <p:cNvPr id="7177" name="AutoShape 19"/>
          <p:cNvSpPr>
            <a:spLocks noChangeArrowheads="1"/>
          </p:cNvSpPr>
          <p:nvPr/>
        </p:nvSpPr>
        <p:spPr bwMode="auto">
          <a:xfrm>
            <a:off x="6015037" y="4893485"/>
            <a:ext cx="295275" cy="357871"/>
          </a:xfrm>
          <a:prstGeom prst="upArrow">
            <a:avLst>
              <a:gd name="adj1" fmla="val 50000"/>
              <a:gd name="adj2" fmla="val 31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178" name="AutoShape 22"/>
          <p:cNvSpPr>
            <a:spLocks noChangeArrowheads="1"/>
          </p:cNvSpPr>
          <p:nvPr/>
        </p:nvSpPr>
        <p:spPr bwMode="auto">
          <a:xfrm>
            <a:off x="6016625" y="2642399"/>
            <a:ext cx="293687" cy="356294"/>
          </a:xfrm>
          <a:prstGeom prst="upArrow">
            <a:avLst>
              <a:gd name="adj1" fmla="val 50000"/>
              <a:gd name="adj2" fmla="val 311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179" name="Rectangle 23"/>
          <p:cNvSpPr>
            <a:spLocks noChangeArrowheads="1"/>
          </p:cNvSpPr>
          <p:nvPr/>
        </p:nvSpPr>
        <p:spPr bwMode="auto">
          <a:xfrm>
            <a:off x="3429000" y="1520306"/>
            <a:ext cx="576262" cy="4955012"/>
          </a:xfrm>
          <a:prstGeom prst="rect">
            <a:avLst/>
          </a:prstGeom>
          <a:solidFill>
            <a:srgbClr val="CC99FF">
              <a:alpha val="32156"/>
            </a:srgb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图</a:t>
            </a:r>
            <a:endParaRPr lang="en-US" altLang="zh-CN" sz="2400" b="1"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论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005262" y="2066053"/>
            <a:ext cx="792163" cy="572278"/>
          </a:xfrm>
          <a:prstGeom prst="rect">
            <a:avLst/>
          </a:prstGeom>
          <a:solidFill>
            <a:srgbClr val="CCECFF"/>
          </a:solidFill>
          <a:ln w="28575">
            <a:solidFill>
              <a:srgbClr val="990000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着色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797425" y="2067640"/>
            <a:ext cx="3527425" cy="57227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99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ea typeface="楷体_GB2312" pitchFamily="49" charset="-122"/>
              </a:rPr>
              <a:t>独立、支配、覆盖、匹配</a:t>
            </a:r>
          </a:p>
        </p:txBody>
      </p:sp>
      <p:sp>
        <p:nvSpPr>
          <p:cNvPr id="7182" name="Rectangle 12"/>
          <p:cNvSpPr>
            <a:spLocks noChangeArrowheads="1"/>
          </p:cNvSpPr>
          <p:nvPr/>
        </p:nvSpPr>
        <p:spPr bwMode="auto">
          <a:xfrm>
            <a:off x="6165850" y="4248865"/>
            <a:ext cx="2160587" cy="57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990000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哈密顿图</a:t>
            </a:r>
          </a:p>
        </p:txBody>
      </p:sp>
      <p:sp>
        <p:nvSpPr>
          <p:cNvPr id="7183" name="Rectangle 16"/>
          <p:cNvSpPr>
            <a:spLocks noChangeArrowheads="1"/>
          </p:cNvSpPr>
          <p:nvPr/>
        </p:nvSpPr>
        <p:spPr bwMode="auto">
          <a:xfrm>
            <a:off x="4005262" y="1489802"/>
            <a:ext cx="4319588" cy="573854"/>
          </a:xfrm>
          <a:prstGeom prst="rect">
            <a:avLst/>
          </a:prstGeom>
          <a:solidFill>
            <a:srgbClr val="99CC00">
              <a:alpha val="61176"/>
            </a:srgbClr>
          </a:solidFill>
          <a:ln w="28575">
            <a:solidFill>
              <a:srgbClr val="003300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带权图</a:t>
            </a:r>
          </a:p>
        </p:txBody>
      </p:sp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6165850" y="3674180"/>
            <a:ext cx="2157412" cy="570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990000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图的矩阵表示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ea typeface="宋体" panose="02010600030101010101" pitchFamily="2" charset="-122"/>
              </a:rPr>
              <a:t>数理逻辑是什么</a:t>
            </a:r>
            <a:r>
              <a:rPr lang="en-US" altLang="en-US" sz="3600" dirty="0">
                <a:ea typeface="宋体" panose="02010600030101010101" pitchFamily="2" charset="-122"/>
              </a:rPr>
              <a:t>？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sz="1900" dirty="0">
              <a:ea typeface="宋体" panose="02010600030101010101" pitchFamily="2" charset="-122"/>
            </a:endParaRPr>
          </a:p>
          <a:p>
            <a:pPr marL="0" indent="0"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 符号系统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Font typeface="Wingdings 2" panose="05020102010507070707" pitchFamily="2" charset="2"/>
              <a:buChar char="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 推理论证</a:t>
            </a:r>
          </a:p>
        </p:txBody>
      </p: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3048000" y="1600200"/>
            <a:ext cx="5181600" cy="1570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有一个数据集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，其中每个样本都有对应的标记。程序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中的样本修改标记，请问如何表示有多少比例的数据其标记被修改？</a:t>
            </a:r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3048000" y="3448050"/>
            <a:ext cx="5181600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如何定义微积分里的“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”这个概念？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上的点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处连续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3048000" y="4883943"/>
            <a:ext cx="5181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常见例子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计算机程序</a:t>
            </a:r>
          </a:p>
        </p:txBody>
      </p:sp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467600" cy="37338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err="1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equal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boolen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A, </a:t>
            </a:r>
            <a:r>
              <a:rPr lang="en-US" altLang="zh-CN" sz="2400" dirty="0" err="1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boolena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B 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   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if ( </a:t>
            </a:r>
            <a:r>
              <a:rPr lang="en-US" altLang="zh-CN" sz="240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A &amp;&amp;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 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 return  true;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else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 return  false;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</a:t>
            </a:r>
            <a:endParaRPr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9699" name="矩形 1"/>
          <p:cNvSpPr>
            <a:spLocks noChangeArrowheads="1"/>
          </p:cNvSpPr>
          <p:nvPr/>
        </p:nvSpPr>
        <p:spPr bwMode="auto">
          <a:xfrm>
            <a:off x="990600" y="5257800"/>
            <a:ext cx="3775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 dirty="0">
                <a:solidFill>
                  <a:srgbClr val="FF0000"/>
                </a:solidFill>
              </a:rPr>
              <a:t>这段程序对应什么逻辑表达式？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关于课程</a:t>
            </a:r>
            <a:endParaRPr kumimoji="1"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1066800" y="2286000"/>
            <a:ext cx="2895600" cy="990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逻辑与集合论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486400" y="2286000"/>
            <a:ext cx="2895600" cy="990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图论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11" y="3505200"/>
            <a:ext cx="1873513" cy="196672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3807" y="6096000"/>
            <a:ext cx="344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http://coai.cs.tsinghua.edu.cn/hml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05000" y="5692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黄民烈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10000" y="165594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3+3</a:t>
            </a:r>
            <a:r>
              <a:rPr kumimoji="1" lang="zh-CN" altLang="en-US" sz="2800" dirty="0"/>
              <a:t>  </a:t>
            </a:r>
            <a:r>
              <a:rPr kumimoji="1" lang="en-US" altLang="zh-CN" sz="2800" dirty="0">
                <a:sym typeface="Wingdings" panose="05000000000000000000" pitchFamily="2" charset="2"/>
              </a:rPr>
              <a:t></a:t>
            </a:r>
            <a:r>
              <a:rPr kumimoji="1" lang="zh-CN" altLang="en-US" sz="2800" dirty="0">
                <a:sym typeface="Wingdings" panose="05000000000000000000" pitchFamily="2" charset="2"/>
              </a:rPr>
              <a:t> </a:t>
            </a:r>
            <a:r>
              <a:rPr kumimoji="1" lang="en-US" altLang="zh-CN" sz="2800" dirty="0">
                <a:sym typeface="Wingdings" panose="05000000000000000000" pitchFamily="2" charset="2"/>
              </a:rPr>
              <a:t>2+2</a:t>
            </a:r>
            <a:endParaRPr kumimoji="1"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599" y="3383435"/>
            <a:ext cx="1636191" cy="208848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62600" y="6084826"/>
            <a:ext cx="262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http://www.suhangss.me</a:t>
            </a:r>
            <a:r>
              <a:rPr lang="en-US" altLang="zh-CN" dirty="0"/>
              <a:t>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74466" y="56186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苏航</a:t>
            </a:r>
          </a:p>
        </p:txBody>
      </p:sp>
      <p:cxnSp>
        <p:nvCxnSpPr>
          <p:cNvPr id="4" name="直线箭头连接符 3"/>
          <p:cNvCxnSpPr>
            <a:stCxn id="10" idx="3"/>
            <a:endCxn id="11" idx="1"/>
          </p:cNvCxnSpPr>
          <p:nvPr/>
        </p:nvCxnSpPr>
        <p:spPr>
          <a:xfrm>
            <a:off x="3962400" y="2781300"/>
            <a:ext cx="15240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常见例子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计算机程序</a:t>
            </a:r>
          </a:p>
        </p:txBody>
      </p:sp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467600" cy="37338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err="1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logic_formula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boolen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A, </a:t>
            </a:r>
            <a:r>
              <a:rPr lang="en-US" altLang="zh-CN" sz="2400" dirty="0" err="1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boolena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B 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   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if ( A</a:t>
            </a:r>
            <a:r>
              <a:rPr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 return  Q;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else</a:t>
            </a:r>
            <a:r>
              <a:rPr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if</a:t>
            </a:r>
            <a:r>
              <a:rPr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   return  R;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		return</a:t>
            </a:r>
            <a:r>
              <a:rPr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</a:t>
            </a:r>
            <a:endParaRPr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1747" name="矩形 3"/>
          <p:cNvSpPr>
            <a:spLocks noChangeArrowheads="1"/>
          </p:cNvSpPr>
          <p:nvPr/>
        </p:nvSpPr>
        <p:spPr bwMode="auto">
          <a:xfrm>
            <a:off x="990600" y="5257800"/>
            <a:ext cx="3775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 dirty="0">
                <a:solidFill>
                  <a:srgbClr val="FF0000"/>
                </a:solidFill>
              </a:rPr>
              <a:t>这段程序对应什么逻辑表达式？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051"/>
          <p:cNvSpPr>
            <a:spLocks noGrp="1" noChangeArrowheads="1"/>
          </p:cNvSpPr>
          <p:nvPr>
            <p:ph type="title" idx="4294967295"/>
          </p:nvPr>
        </p:nvSpPr>
        <p:spPr>
          <a:xfrm>
            <a:off x="1034143" y="533400"/>
            <a:ext cx="5638800" cy="11430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latin typeface="宋体" panose="02010600030101010101" pitchFamily="2" charset="-122"/>
              </a:rPr>
              <a:t>常见例子</a:t>
            </a:r>
            <a:r>
              <a:rPr lang="en-US" altLang="zh-CN" sz="4000" dirty="0">
                <a:latin typeface="宋体" panose="02010600030101010101" pitchFamily="2" charset="-122"/>
              </a:rPr>
              <a:t>—</a:t>
            </a:r>
            <a:r>
              <a:rPr lang="zh-CN" altLang="en-US" sz="4000" dirty="0">
                <a:latin typeface="宋体" panose="02010600030101010101" pitchFamily="2" charset="-122"/>
              </a:rPr>
              <a:t>举重比赛</a:t>
            </a:r>
          </a:p>
        </p:txBody>
      </p:sp>
      <p:sp>
        <p:nvSpPr>
          <p:cNvPr id="30722" name="Rectangle 2050"/>
          <p:cNvSpPr>
            <a:spLocks noChangeArrowheads="1"/>
          </p:cNvSpPr>
          <p:nvPr/>
        </p:nvSpPr>
        <p:spPr bwMode="auto">
          <a:xfrm>
            <a:off x="1066800" y="2057400"/>
            <a:ext cx="7086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：在举重比赛中，有两名副裁判，一名主裁判。当两名以上裁判（必须包括主裁判在内）认为运动员举杠铃合格，按电钮，才裁决合格。试用与非门设计该电路。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：设主裁判为变元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，副裁判分别为变元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和变元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；按电钮为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，不按为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。表示合格与否的灯为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，合格为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Object 1026"/>
          <p:cNvGraphicFramePr>
            <a:graphicFrameLocks noChangeAspect="1"/>
          </p:cNvGraphicFramePr>
          <p:nvPr/>
        </p:nvGraphicFramePr>
        <p:xfrm>
          <a:off x="838200" y="1936750"/>
          <a:ext cx="7239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图片" r:id="rId4" imgW="3086100" imgH="1085850" progId="Word.Picture.8">
                  <p:embed/>
                </p:oleObj>
              </mc:Choice>
              <mc:Fallback>
                <p:oleObj name="图片" r:id="rId4" imgW="3086100" imgH="1085850" progId="Word.Picture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36750"/>
                        <a:ext cx="7239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00113" y="1295400"/>
            <a:ext cx="1878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tabLst>
                <a:tab pos="663575" algn="l"/>
              </a:tabLst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63575" algn="l"/>
              </a:tabLst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63575" algn="l"/>
              </a:tabLst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）状态表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900113" y="1306513"/>
            <a:ext cx="4032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tabLst>
                <a:tab pos="663575" algn="l"/>
              </a:tabLst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63575" algn="l"/>
              </a:tabLst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63575" algn="l"/>
              </a:tabLst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）由状态表写出表达式：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1249363" y="1987550"/>
          <a:ext cx="69786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69799200" imgH="4876800" progId="Equation.3">
                  <p:embed/>
                </p:oleObj>
              </mc:Choice>
              <mc:Fallback>
                <p:oleObj name="Equation" r:id="rId4" imgW="697992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987550"/>
                        <a:ext cx="6978650" cy="4905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900113" y="2630488"/>
            <a:ext cx="1860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tabLst>
                <a:tab pos="663575" algn="l"/>
              </a:tabLst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63575" algn="l"/>
              </a:tabLst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63575" algn="l"/>
              </a:tabLst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）化简：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844" name="Object 6"/>
          <p:cNvGraphicFramePr>
            <a:graphicFrameLocks noChangeAspect="1"/>
          </p:cNvGraphicFramePr>
          <p:nvPr/>
        </p:nvGraphicFramePr>
        <p:xfrm>
          <a:off x="3124200" y="3343275"/>
          <a:ext cx="32305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32308800" imgH="4876800" progId="Equation.3">
                  <p:embed/>
                </p:oleObj>
              </mc:Choice>
              <mc:Fallback>
                <p:oleObj name="Equation" r:id="rId6" imgW="32308800" imgH="4876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43275"/>
                        <a:ext cx="3230563" cy="4905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7"/>
          <p:cNvGraphicFramePr>
            <a:graphicFrameLocks noChangeAspect="1"/>
          </p:cNvGraphicFramePr>
          <p:nvPr/>
        </p:nvGraphicFramePr>
        <p:xfrm>
          <a:off x="3463925" y="3933825"/>
          <a:ext cx="36988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8" imgW="39319200" imgH="4876800" progId="Equation.3">
                  <p:embed/>
                </p:oleObj>
              </mc:Choice>
              <mc:Fallback>
                <p:oleObj name="Equation" r:id="rId8" imgW="39319200" imgH="4876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933825"/>
                        <a:ext cx="3698875" cy="479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996950" y="4908550"/>
            <a:ext cx="7483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这个小例子涉及到</a:t>
            </a:r>
            <a:r>
              <a:rPr lang="zh-CN" altLang="en-US" sz="2400" b="1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简单命题、复合命题、逻辑联结词的定义、运算优先权、联结词的完备集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例如“与非联结词”构成一个完备集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等等。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838200" y="1295400"/>
            <a:ext cx="3457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tabLst>
                <a:tab pos="663575" algn="l"/>
                <a:tab pos="1341120" algn="l"/>
              </a:tabLst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63575" algn="l"/>
                <a:tab pos="1341120" algn="l"/>
              </a:tabLst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63575" algn="l"/>
                <a:tab pos="1341120" algn="l"/>
              </a:tabLst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tabLst>
                <a:tab pos="663575" algn="l"/>
                <a:tab pos="134112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  <a:tab pos="134112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  <a:tab pos="134112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  <a:tab pos="134112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  <a:tab pos="134112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tabLst>
                <a:tab pos="663575" algn="l"/>
                <a:tab pos="134112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Verdan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Verdana" panose="020B0604030504040204" pitchFamily="34" charset="0"/>
                <a:ea typeface="宋体" panose="02010600030101010101" pitchFamily="2" charset="-122"/>
              </a:rPr>
              <a:t>）画出逻辑电路图：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2286000" y="2109788"/>
          <a:ext cx="48958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图片" r:id="rId4" imgW="2066925" imgH="981075" progId="Word.Picture.8">
                  <p:embed/>
                </p:oleObj>
              </mc:Choice>
              <mc:Fallback>
                <p:oleObj name="图片" r:id="rId4" imgW="2066925" imgH="98107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09788"/>
                        <a:ext cx="4895850" cy="23241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/>
          </p:cNvSpPr>
          <p:nvPr/>
        </p:nvSpPr>
        <p:spPr bwMode="auto">
          <a:xfrm>
            <a:off x="914400" y="1622425"/>
            <a:ext cx="7391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：设计一个楼上、楼下开关的控制逻辑电路来控制楼梯上的路灯。使之在上楼前，用楼下开关打开电灯，上楼后，用楼上开关关灭电灯；或者在下楼前，用楼上开关打开电灯，下楼后，用楼下开关关灭电灯。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分析：设楼上开关为变元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，楼下开关为变元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，灯泡为变元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。并设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向上时为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，向下时为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；灯亮时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，灯灭时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7890" name="Rectangle 2051"/>
          <p:cNvSpPr txBox="1">
            <a:spLocks noChangeArrowheads="1"/>
          </p:cNvSpPr>
          <p:nvPr/>
        </p:nvSpPr>
        <p:spPr bwMode="auto">
          <a:xfrm>
            <a:off x="951016" y="479425"/>
            <a:ext cx="653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常见例子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电路设计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ABA6C99-0D93-F84E-A465-23AFB9940992}" type="slidenum">
              <a:rPr kumimoji="0" lang="en-US" altLang="zh-CN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26</a:t>
            </a:fld>
            <a:endParaRPr kumimoji="0" lang="en-US" altLang="zh-CN" sz="12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Text Box 1026"/>
          <p:cNvSpPr txBox="1">
            <a:spLocks noChangeArrowheads="1"/>
          </p:cNvSpPr>
          <p:nvPr/>
        </p:nvSpPr>
        <p:spPr bwMode="auto">
          <a:xfrm>
            <a:off x="1143000" y="1295400"/>
            <a:ext cx="6981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关键：不管开关和灯处于什么状态，灯的状态改变当且仅当只有一个开关的状态发生改变。因此，本题有多解。</a:t>
            </a:r>
          </a:p>
        </p:txBody>
      </p:sp>
      <p:sp>
        <p:nvSpPr>
          <p:cNvPr id="38915" name="Rectangle 1027"/>
          <p:cNvSpPr>
            <a:spLocks noChangeArrowheads="1"/>
          </p:cNvSpPr>
          <p:nvPr/>
        </p:nvSpPr>
        <p:spPr bwMode="auto">
          <a:xfrm>
            <a:off x="685800" y="2971800"/>
            <a:ext cx="7758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A=0, B=0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，则相应状态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表设计如下</a:t>
            </a:r>
          </a:p>
        </p:txBody>
      </p:sp>
      <p:graphicFrame>
        <p:nvGraphicFramePr>
          <p:cNvPr id="38916" name="Object 1028"/>
          <p:cNvGraphicFramePr>
            <a:graphicFrameLocks noChangeAspect="1"/>
          </p:cNvGraphicFramePr>
          <p:nvPr/>
        </p:nvGraphicFramePr>
        <p:xfrm>
          <a:off x="2800350" y="3673475"/>
          <a:ext cx="3529013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Picture2" r:id="rId4" imgW="1487170" imgH="1087120" progId="Word.Picture.8">
                  <p:embed/>
                </p:oleObj>
              </mc:Choice>
              <mc:Fallback>
                <p:oleObj name="Picture2" r:id="rId4" imgW="1487170" imgH="1087120" progId="Word.Picture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673475"/>
                        <a:ext cx="3529013" cy="2500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ChangeArrowheads="1"/>
          </p:cNvSpPr>
          <p:nvPr/>
        </p:nvSpPr>
        <p:spPr bwMode="auto">
          <a:xfrm>
            <a:off x="1600200" y="138906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相应逻辑表达式为</a:t>
            </a:r>
          </a:p>
        </p:txBody>
      </p:sp>
      <p:graphicFrame>
        <p:nvGraphicFramePr>
          <p:cNvPr id="39938" name="Object 5"/>
          <p:cNvGraphicFramePr>
            <a:graphicFrameLocks noChangeAspect="1"/>
          </p:cNvGraphicFramePr>
          <p:nvPr/>
        </p:nvGraphicFramePr>
        <p:xfrm>
          <a:off x="2898775" y="2303463"/>
          <a:ext cx="3806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36880800" imgH="4876800" progId="Equation.3">
                  <p:embed/>
                </p:oleObj>
              </mc:Choice>
              <mc:Fallback>
                <p:oleObj name="Equation" r:id="rId4" imgW="36880800" imgH="4876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2303463"/>
                        <a:ext cx="3806825" cy="50323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9803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/>
          <p:cNvGraphicFramePr>
            <a:graphicFrameLocks noChangeAspect="1"/>
          </p:cNvGraphicFramePr>
          <p:nvPr/>
        </p:nvGraphicFramePr>
        <p:xfrm>
          <a:off x="3114675" y="4360863"/>
          <a:ext cx="34559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图片" r:id="rId6" imgW="1695450" imgH="590550" progId="Word.Picture.8">
                  <p:embed/>
                </p:oleObj>
              </mc:Choice>
              <mc:Fallback>
                <p:oleObj name="图片" r:id="rId6" imgW="1695450" imgH="59055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4360863"/>
                        <a:ext cx="3455988" cy="1201737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1619250" y="328295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用异或门实现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/>
          <p:cNvSpPr>
            <a:spLocks noChangeArrowheads="1"/>
          </p:cNvSpPr>
          <p:nvPr/>
        </p:nvSpPr>
        <p:spPr bwMode="auto">
          <a:xfrm>
            <a:off x="685800" y="1228725"/>
            <a:ext cx="7758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A=0, B=0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，则相应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状态表设计如下</a:t>
            </a:r>
          </a:p>
        </p:txBody>
      </p:sp>
      <p:graphicFrame>
        <p:nvGraphicFramePr>
          <p:cNvPr id="40962" name="Object 7"/>
          <p:cNvGraphicFramePr>
            <a:graphicFrameLocks noChangeAspect="1"/>
          </p:cNvGraphicFramePr>
          <p:nvPr/>
        </p:nvGraphicFramePr>
        <p:xfrm>
          <a:off x="2895600" y="1941513"/>
          <a:ext cx="3521075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Picture2" r:id="rId4" imgW="9286875" imgH="6791325" progId="Word.Picture.8">
                  <p:embed/>
                </p:oleObj>
              </mc:Choice>
              <mc:Fallback>
                <p:oleObj name="Picture2" r:id="rId4" imgW="9286875" imgH="6791325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41513"/>
                        <a:ext cx="3521075" cy="2497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1652588" y="462756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相应逻辑表达式为</a:t>
            </a:r>
          </a:p>
        </p:txBody>
      </p:sp>
      <p:graphicFrame>
        <p:nvGraphicFramePr>
          <p:cNvPr id="40964" name="Object 9"/>
          <p:cNvGraphicFramePr>
            <a:graphicFrameLocks noChangeAspect="1"/>
          </p:cNvGraphicFramePr>
          <p:nvPr/>
        </p:nvGraphicFramePr>
        <p:xfrm>
          <a:off x="2709863" y="5337175"/>
          <a:ext cx="39417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36880800" imgH="4876800" progId="Equation.3">
                  <p:embed/>
                </p:oleObj>
              </mc:Choice>
              <mc:Fallback>
                <p:oleObj name="Equation" r:id="rId6" imgW="36880800" imgH="4876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5337175"/>
                        <a:ext cx="3941762" cy="5207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9803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4"/>
          <p:cNvGraphicFramePr>
            <a:graphicFrameLocks noChangeAspect="1"/>
          </p:cNvGraphicFramePr>
          <p:nvPr/>
        </p:nvGraphicFramePr>
        <p:xfrm>
          <a:off x="2286000" y="2590800"/>
          <a:ext cx="48212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Picture2" r:id="rId4" imgW="10601325" imgH="3695700" progId="Word.Picture.8">
                  <p:embed/>
                </p:oleObj>
              </mc:Choice>
              <mc:Fallback>
                <p:oleObj name="Picture2" r:id="rId4" imgW="10601325" imgH="36957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4821238" cy="16764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1600200" y="16002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用同或门实现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黄民烈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黄民烈，计算机系人工智能实验室</a:t>
            </a:r>
            <a:endParaRPr kumimoji="1" lang="en-US" altLang="zh-CN" dirty="0"/>
          </a:p>
          <a:p>
            <a:r>
              <a:rPr kumimoji="1" lang="zh-CN" altLang="en-US" dirty="0"/>
              <a:t>邮件：</a:t>
            </a:r>
            <a:r>
              <a:rPr kumimoji="1" lang="en-US" altLang="zh-CN" dirty="0">
                <a:hlinkClick r:id="rId2"/>
              </a:rPr>
              <a:t>aihuang@tsinghua.edu.cn</a:t>
            </a:r>
            <a:endParaRPr kumimoji="1" lang="en-US" altLang="zh-CN" dirty="0"/>
          </a:p>
          <a:p>
            <a:r>
              <a:rPr kumimoji="1" lang="zh-CN" altLang="en-US" dirty="0"/>
              <a:t>电话：</a:t>
            </a:r>
            <a:r>
              <a:rPr kumimoji="1" lang="en-US" altLang="zh-CN" dirty="0"/>
              <a:t>189</a:t>
            </a:r>
            <a:r>
              <a:rPr kumimoji="1" lang="zh-CN" altLang="en-US" dirty="0"/>
              <a:t> </a:t>
            </a:r>
            <a:r>
              <a:rPr kumimoji="1" lang="en-US" altLang="zh-CN" dirty="0"/>
              <a:t>0115</a:t>
            </a:r>
            <a:r>
              <a:rPr kumimoji="1" lang="zh-CN" altLang="en-US" dirty="0"/>
              <a:t> </a:t>
            </a:r>
            <a:r>
              <a:rPr kumimoji="1" lang="en-US" altLang="zh-CN" dirty="0"/>
              <a:t>5050</a:t>
            </a:r>
          </a:p>
          <a:p>
            <a:r>
              <a:rPr kumimoji="1" lang="zh-CN" altLang="en-US" dirty="0"/>
              <a:t>主页：</a:t>
            </a:r>
            <a:r>
              <a:rPr kumimoji="1" lang="en-US" altLang="zh-CN" sz="1800" dirty="0">
                <a:hlinkClick r:id="rId3"/>
              </a:rPr>
              <a:t>http://coai.cs.tsinghua.edu.cn/hml/</a:t>
            </a:r>
            <a:r>
              <a:rPr kumimoji="1" lang="zh-CN" altLang="en-US" sz="1800" dirty="0"/>
              <a:t> </a:t>
            </a:r>
            <a:r>
              <a:rPr kumimoji="1" lang="zh-CN" altLang="en-US" sz="1600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办公室：</a:t>
            </a:r>
            <a:r>
              <a:rPr kumimoji="1" lang="en-US" altLang="zh-CN" dirty="0"/>
              <a:t>FIT</a:t>
            </a:r>
            <a:r>
              <a:rPr kumimoji="1" lang="zh-CN" altLang="en-US" dirty="0"/>
              <a:t> </a:t>
            </a:r>
            <a:r>
              <a:rPr kumimoji="1" lang="en-US" altLang="zh-CN" dirty="0"/>
              <a:t>4-504</a:t>
            </a:r>
          </a:p>
          <a:p>
            <a:r>
              <a:rPr kumimoji="1" lang="zh-CN" altLang="en-US" dirty="0"/>
              <a:t>研究方向：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pPr lvl="1"/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</a:p>
          <a:p>
            <a:pPr lvl="1"/>
            <a:r>
              <a:rPr kumimoji="1" lang="en-US" altLang="zh-CN" dirty="0"/>
              <a:t>Conversational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AI,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</a:p>
          <a:p>
            <a:pPr lvl="1"/>
            <a:r>
              <a:rPr kumimoji="1" lang="en-US" altLang="zh-CN" dirty="0"/>
              <a:t>Sentiment/emotion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understanding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2218" y="4944454"/>
            <a:ext cx="304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http://coai.cs.tsinghua.edu.cn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2819400"/>
            <a:ext cx="3964204" cy="21873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32218" y="2450068"/>
            <a:ext cx="362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</a:t>
            </a:r>
            <a:r>
              <a:rPr lang="en-US" altLang="zh-CN" b="1" dirty="0"/>
              <a:t>nversational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rtificial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ntelligence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逻辑是什么？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逻辑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（英语：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logic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）的字根源起于希腊语逻各斯</a:t>
            </a:r>
            <a:r>
              <a:rPr sz="2400" dirty="0">
                <a:ea typeface="宋体" panose="02010600030101010101" pitchFamily="2" charset="-122"/>
              </a:rPr>
              <a:t>（希腊语：</a:t>
            </a:r>
            <a:r>
              <a:rPr lang="en-US" altLang="zh-CN" sz="2400" dirty="0" err="1">
                <a:ea typeface="宋体" panose="02010600030101010101" pitchFamily="2" charset="-122"/>
              </a:rPr>
              <a:t>λόγος</a:t>
            </a:r>
            <a:r>
              <a:rPr sz="2400" dirty="0">
                <a:ea typeface="宋体" panose="02010600030101010101" pitchFamily="2" charset="-122"/>
              </a:rPr>
              <a:t>），最初的意思有</a:t>
            </a:r>
            <a:r>
              <a:rPr sz="2400" dirty="0">
                <a:solidFill>
                  <a:srgbClr val="FF0000"/>
                </a:solidFill>
                <a:ea typeface="宋体" panose="02010600030101010101" pitchFamily="2" charset="-122"/>
              </a:rPr>
              <a:t>词语、思想、概念、论点、推理</a:t>
            </a:r>
            <a:r>
              <a:rPr sz="2400" dirty="0">
                <a:ea typeface="宋体" panose="02010600030101010101" pitchFamily="2" charset="-122"/>
              </a:rPr>
              <a:t>之意。后译为（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法语：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logique</a:t>
            </a:r>
            <a:r>
              <a:rPr sz="2400" dirty="0">
                <a:ea typeface="宋体" panose="02010600030101010101" pitchFamily="2" charset="-122"/>
              </a:rPr>
              <a:t>），最后发展为英文中的逻辑（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英语：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logic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逻辑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logic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sz="2400" dirty="0">
                <a:ea typeface="宋体" panose="02010600030101010101" pitchFamily="2" charset="-122"/>
              </a:rPr>
              <a:t>又称论理、推理、推论，是</a:t>
            </a:r>
            <a:r>
              <a:rPr lang="en-US" sz="2400" dirty="0" err="1">
                <a:ea typeface="宋体" panose="02010600030101010101" pitchFamily="2" charset="-122"/>
              </a:rPr>
              <a:t>关于</a:t>
            </a:r>
            <a:r>
              <a:rPr sz="2400" dirty="0">
                <a:solidFill>
                  <a:srgbClr val="0432FF"/>
                </a:solidFill>
                <a:ea typeface="宋体" panose="02010600030101010101" pitchFamily="2" charset="-122"/>
              </a:rPr>
              <a:t>有效推论</a:t>
            </a:r>
            <a:r>
              <a:rPr sz="2400" dirty="0">
                <a:ea typeface="宋体" panose="02010600030101010101" pitchFamily="2" charset="-122"/>
              </a:rPr>
              <a:t>的</a:t>
            </a:r>
            <a:r>
              <a:rPr sz="2400" b="1" dirty="0">
                <a:solidFill>
                  <a:srgbClr val="FF0000"/>
                </a:solidFill>
                <a:ea typeface="宋体" panose="02010600030101010101" pitchFamily="2" charset="-122"/>
              </a:rPr>
              <a:t>哲学研究</a:t>
            </a:r>
            <a:r>
              <a:rPr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endParaRPr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在数学里，逻辑是指研究某个</a:t>
            </a:r>
            <a:r>
              <a:rPr sz="2400" dirty="0">
                <a:solidFill>
                  <a:srgbClr val="FF0000"/>
                </a:solidFill>
                <a:ea typeface="宋体" panose="02010600030101010101" pitchFamily="2" charset="-122"/>
              </a:rPr>
              <a:t>形式语言的有效推论</a:t>
            </a: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endParaRPr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逻辑研究什么</a:t>
            </a:r>
            <a:endParaRPr lang="en-US" altLang="en-US" sz="3600">
              <a:ea typeface="宋体" panose="02010600030101010101" pitchFamily="2" charset="-122"/>
            </a:endParaRPr>
          </a:p>
        </p:txBody>
      </p:sp>
      <p:sp>
        <p:nvSpPr>
          <p:cNvPr id="4608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逻辑研究推理（或论证）的</a:t>
            </a:r>
            <a:r>
              <a:rPr sz="2400" b="1" dirty="0">
                <a:solidFill>
                  <a:srgbClr val="FF0000"/>
                </a:solidFill>
                <a:ea typeface="宋体" panose="02010600030101010101" pitchFamily="2" charset="-122"/>
              </a:rPr>
              <a:t>有效性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一个推理或论证表现为一串命题，其中一个命题（或结论）是从其他命题（前提）演绎出来的（可能错误地）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一个论证是</a:t>
            </a:r>
            <a:r>
              <a:rPr sz="2400" b="1" dirty="0">
                <a:solidFill>
                  <a:srgbClr val="FF0000"/>
                </a:solidFill>
                <a:ea typeface="宋体" panose="02010600030101010101" pitchFamily="2" charset="-122"/>
              </a:rPr>
              <a:t>正确的或有效</a:t>
            </a:r>
            <a:r>
              <a:rPr sz="2400" dirty="0">
                <a:ea typeface="宋体" panose="02010600030101010101" pitchFamily="2" charset="-122"/>
              </a:rPr>
              <a:t>的，如果其结论是前提合乎逻辑的结果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endParaRPr 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推理的例子</a:t>
            </a:r>
          </a:p>
        </p:txBody>
      </p:sp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1752600" y="5636419"/>
            <a:ext cx="295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u="sng" dirty="0"/>
              <a:t>哪个论证是有效的？</a:t>
            </a:r>
          </a:p>
        </p:txBody>
      </p:sp>
      <p:sp>
        <p:nvSpPr>
          <p:cNvPr id="47107" name="矩形 1"/>
          <p:cNvSpPr>
            <a:spLocks noChangeArrowheads="1"/>
          </p:cNvSpPr>
          <p:nvPr/>
        </p:nvSpPr>
        <p:spPr bwMode="auto">
          <a:xfrm>
            <a:off x="701675" y="4038600"/>
            <a:ext cx="6537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dirty="0"/>
              <a:t>有些教授喜欢看武侠小说</a:t>
            </a: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dirty="0"/>
              <a:t>有些数学教师是教授</a:t>
            </a: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u="sng" dirty="0"/>
              <a:t>所以，有些数学教师喜欢看武侠小说</a:t>
            </a:r>
          </a:p>
        </p:txBody>
      </p:sp>
      <p:sp>
        <p:nvSpPr>
          <p:cNvPr id="47108" name="矩形 2"/>
          <p:cNvSpPr>
            <a:spLocks noChangeArrowheads="1"/>
          </p:cNvSpPr>
          <p:nvPr/>
        </p:nvSpPr>
        <p:spPr bwMode="auto">
          <a:xfrm>
            <a:off x="701675" y="2209800"/>
            <a:ext cx="6537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dirty="0"/>
              <a:t>苏格拉底是哲学家或者是歌星</a:t>
            </a: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dirty="0"/>
              <a:t>苏格拉底不是哲学家</a:t>
            </a: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u="sng" dirty="0"/>
              <a:t>所以，苏格拉底是歌星。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论证的有效性与结论的真实性</a:t>
            </a:r>
          </a:p>
        </p:txBody>
      </p:sp>
      <p:sp>
        <p:nvSpPr>
          <p:cNvPr id="48130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有效的论证一定产生</a:t>
            </a:r>
            <a:r>
              <a:rPr sz="2800" dirty="0">
                <a:solidFill>
                  <a:srgbClr val="0432FF"/>
                </a:solidFill>
                <a:ea typeface="宋体" panose="02010600030101010101" pitchFamily="2" charset="-122"/>
              </a:rPr>
              <a:t>真实</a:t>
            </a:r>
            <a:r>
              <a:rPr sz="2800" dirty="0">
                <a:ea typeface="宋体" panose="02010600030101010101" pitchFamily="2" charset="-122"/>
              </a:rPr>
              <a:t>的结论吗？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800" dirty="0">
                <a:ea typeface="宋体" panose="02010600030101010101" pitchFamily="2" charset="-122"/>
              </a:rPr>
              <a:t>产生真实结论的论证过程一定</a:t>
            </a:r>
            <a:r>
              <a:rPr sz="2800" dirty="0">
                <a:solidFill>
                  <a:srgbClr val="0432FF"/>
                </a:solidFill>
                <a:ea typeface="宋体" panose="02010600030101010101" pitchFamily="2" charset="-122"/>
              </a:rPr>
              <a:t>有效</a:t>
            </a:r>
            <a:r>
              <a:rPr sz="2800" dirty="0">
                <a:ea typeface="宋体" panose="02010600030101010101" pitchFamily="2" charset="-122"/>
              </a:rPr>
              <a:t>吗？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</a:rPr>
              <a:t>有效的论证可能包含假的前提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</a:rPr>
              <a:t>如果论证是有效的，并且它的所有前提为真，那么它的结论为真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FF0000"/>
                </a:solidFill>
                <a:ea typeface="宋体" panose="02010600030101010101" pitchFamily="2" charset="-122"/>
              </a:rPr>
              <a:t>可靠</a:t>
            </a:r>
            <a:r>
              <a:rPr lang="zh-CN" altLang="en-US" sz="3600">
                <a:ea typeface="宋体" panose="02010600030101010101" pitchFamily="2" charset="-122"/>
              </a:rPr>
              <a:t>的论证</a:t>
            </a:r>
          </a:p>
        </p:txBody>
      </p:sp>
      <p:sp>
        <p:nvSpPr>
          <p:cNvPr id="4915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lnSpc>
                <a:spcPct val="140000"/>
              </a:lnSpc>
              <a:buFont typeface="Wingdings 2" panose="05020102010507070707" pitchFamily="2" charset="2"/>
              <a:buChar char=""/>
            </a:pPr>
            <a:r>
              <a:rPr sz="3200" dirty="0">
                <a:ea typeface="宋体" panose="02010600030101010101" pitchFamily="2" charset="-122"/>
              </a:rPr>
              <a:t>一个</a:t>
            </a:r>
            <a:r>
              <a:rPr lang="zh-CN" altLang="en-US" sz="3200" dirty="0">
                <a:ea typeface="宋体" panose="02010600030101010101" pitchFamily="2" charset="-122"/>
              </a:rPr>
              <a:t>可靠的</a:t>
            </a:r>
            <a:r>
              <a:rPr sz="3200" dirty="0">
                <a:ea typeface="宋体" panose="02010600030101010101" pitchFamily="2" charset="-122"/>
              </a:rPr>
              <a:t>论证满足两个条件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sz="2800" dirty="0">
                <a:ea typeface="宋体" panose="02010600030101010101" pitchFamily="2" charset="-122"/>
              </a:rPr>
              <a:t>论证是有效的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sz="2800" dirty="0">
                <a:ea typeface="宋体" panose="02010600030101010101" pitchFamily="2" charset="-122"/>
              </a:rPr>
              <a:t>前提为真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09600" y="3890963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0"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举例：</a:t>
            </a:r>
            <a:endParaRPr kumimoji="0"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人都是要死的</a:t>
            </a:r>
            <a:endParaRPr kumimoji="0"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苏格拉底是人。</a:t>
            </a:r>
            <a:endParaRPr kumimoji="0"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所以，苏格拉底是要死的。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生活中的例子</a:t>
            </a:r>
          </a:p>
        </p:txBody>
      </p:sp>
      <p:sp>
        <p:nvSpPr>
          <p:cNvPr id="50178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r>
              <a:rPr sz="3000" dirty="0">
                <a:ea typeface="宋体" panose="02010600030101010101" pitchFamily="2" charset="-122"/>
              </a:rPr>
              <a:t>质疑：国内油价“涨多跌少”，现有的油价不合理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r>
              <a:rPr sz="3000" dirty="0">
                <a:ea typeface="宋体" panose="02010600030101010101" pitchFamily="2" charset="-122"/>
              </a:rPr>
              <a:t>发改委回应：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2008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年底国家出台新的成品油价格机制以来，国际市场原油从每桶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美元左右震荡攀升至目前的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76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美元左右，累计涨幅近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，而同期国内油价经过六升四降十次调价后累计涨幅不超过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，将国内成品油价格还原为原油价格，则由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2008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年底每桶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美元左右升至目前的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68.3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美元，累计涨幅为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左右，实际上要低于国际市场原油价格涨幅，因此，</a:t>
            </a:r>
            <a:r>
              <a:rPr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不存在国内油价不合理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的情况。</a:t>
            </a:r>
            <a:endParaRPr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2600">
                <a:ea typeface="宋体" panose="02010600030101010101" pitchFamily="2" charset="-122"/>
              </a:rPr>
              <a:t>逻辑在研究推演理论时，仅着眼</a:t>
            </a:r>
            <a:r>
              <a:rPr sz="2600">
                <a:solidFill>
                  <a:srgbClr val="FF0000"/>
                </a:solidFill>
                <a:ea typeface="宋体" panose="02010600030101010101" pitchFamily="2" charset="-122"/>
              </a:rPr>
              <a:t>形式</a:t>
            </a:r>
            <a:r>
              <a:rPr sz="2600">
                <a:ea typeface="宋体" panose="02010600030101010101" pitchFamily="2" charset="-122"/>
              </a:rPr>
              <a:t>，不考虑</a:t>
            </a:r>
            <a:r>
              <a:rPr sz="2600">
                <a:solidFill>
                  <a:srgbClr val="FF0000"/>
                </a:solidFill>
                <a:ea typeface="宋体" panose="02010600030101010101" pitchFamily="2" charset="-122"/>
              </a:rPr>
              <a:t>内容</a:t>
            </a:r>
            <a:r>
              <a:rPr sz="2600">
                <a:ea typeface="宋体" panose="02010600030101010101" pitchFamily="2" charset="-122"/>
              </a:rPr>
              <a:t>；</a:t>
            </a:r>
            <a:endParaRPr lang="en-US" altLang="zh-CN" sz="260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2600">
                <a:ea typeface="宋体" panose="02010600030101010101" pitchFamily="2" charset="-122"/>
              </a:rPr>
              <a:t>论证的有效性是指</a:t>
            </a:r>
            <a:r>
              <a:rPr sz="2600">
                <a:solidFill>
                  <a:srgbClr val="FF0000"/>
                </a:solidFill>
                <a:ea typeface="宋体" panose="02010600030101010101" pitchFamily="2" charset="-122"/>
              </a:rPr>
              <a:t>形式的有效性</a:t>
            </a:r>
            <a:r>
              <a:rPr sz="2600">
                <a:ea typeface="宋体" panose="02010600030101010101" pitchFamily="2" charset="-122"/>
              </a:rPr>
              <a:t>，与前提或结论的</a:t>
            </a:r>
            <a:r>
              <a:rPr sz="2600">
                <a:solidFill>
                  <a:srgbClr val="FF0000"/>
                </a:solidFill>
                <a:ea typeface="宋体" panose="02010600030101010101" pitchFamily="2" charset="-122"/>
              </a:rPr>
              <a:t>真实性</a:t>
            </a:r>
            <a:r>
              <a:rPr sz="2600">
                <a:ea typeface="宋体" panose="02010600030101010101" pitchFamily="2" charset="-122"/>
              </a:rPr>
              <a:t>无关，与</a:t>
            </a:r>
            <a:r>
              <a:rPr sz="2600">
                <a:solidFill>
                  <a:srgbClr val="FF0000"/>
                </a:solidFill>
                <a:ea typeface="宋体" panose="02010600030101010101" pitchFamily="2" charset="-122"/>
              </a:rPr>
              <a:t>题材</a:t>
            </a:r>
            <a:r>
              <a:rPr sz="2600">
                <a:ea typeface="宋体" panose="02010600030101010101" pitchFamily="2" charset="-122"/>
              </a:rPr>
              <a:t>无关；</a:t>
            </a:r>
            <a:endParaRPr lang="en-US" altLang="zh-CN" sz="260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endParaRPr sz="1900">
              <a:ea typeface="宋体" panose="02010600030101010101" pitchFamily="2" charset="-122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70104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标题 1"/>
          <p:cNvSpPr txBox="1">
            <a:spLocks noChangeArrowheads="1"/>
          </p:cNvSpPr>
          <p:nvPr/>
        </p:nvSpPr>
        <p:spPr bwMode="auto">
          <a:xfrm>
            <a:off x="250825" y="274638"/>
            <a:ext cx="64357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defTabSz="6858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 defTabSz="6858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600" b="1">
                <a:latin typeface="幼圆" panose="02010509060101010101" pitchFamily="49" charset="-122"/>
                <a:ea typeface="宋体" panose="02010600030101010101" pitchFamily="2" charset="-122"/>
              </a:rPr>
              <a:t>形式是逻辑的核心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数学史上的三次危机</a:t>
            </a:r>
            <a:endParaRPr lang="en-US" altLang="en-US" sz="3600">
              <a:ea typeface="宋体" panose="02010600030101010101" pitchFamily="2" charset="-122"/>
            </a:endParaRPr>
          </a:p>
        </p:txBody>
      </p:sp>
      <p:sp>
        <p:nvSpPr>
          <p:cNvPr id="5325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7902575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无理数的发现</a:t>
            </a:r>
            <a:r>
              <a:rPr sz="2800" dirty="0">
                <a:ea typeface="宋体" panose="02010600030101010101" pitchFamily="2" charset="-122"/>
                <a:cs typeface="Times New Roman" panose="02020603050405020304" pitchFamily="18" charset="0"/>
              </a:rPr>
              <a:t>（ 几何量不能完全由整数及其比来表示。反之，数却可以由几何量表示出来）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  <a:cs typeface="Times New Roman" panose="02020603050405020304" pitchFamily="18" charset="0"/>
              </a:rPr>
              <a:t>古典逻辑与欧氏几何学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  <a:cs typeface="Times New Roman" panose="02020603050405020304" pitchFamily="18" charset="0"/>
              </a:rPr>
              <a:t>建立了几何公理体系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1295400" y="4724400"/>
            <a:ext cx="6553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希帕索斯</a:t>
            </a:r>
            <a:r>
              <a:rPr kumimoji="0"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: </a:t>
            </a:r>
            <a:r>
              <a:rPr kumimoji="0" lang="zh-CN" altLang="en-US" sz="2800" dirty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边长为</a:t>
            </a:r>
            <a:r>
              <a:rPr kumimoji="0" lang="en-US" altLang="zh-CN" sz="2800" dirty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的正方形，其对角线的长度多少？</a:t>
            </a:r>
            <a:endParaRPr kumimoji="0" lang="en-US" altLang="zh-CN" sz="2800" dirty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数学史上的三次危机</a:t>
            </a:r>
            <a:endParaRPr lang="en-US" altLang="en-US" sz="3600">
              <a:ea typeface="宋体" panose="02010600030101010101" pitchFamily="2" charset="-122"/>
            </a:endParaRPr>
          </a:p>
        </p:txBody>
      </p:sp>
      <p:sp>
        <p:nvSpPr>
          <p:cNvPr id="5529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7978775" cy="45259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无穷</a:t>
            </a:r>
            <a:r>
              <a:rPr sz="2800" dirty="0">
                <a:ea typeface="宋体" panose="02010600030101010101" pitchFamily="2" charset="-122"/>
                <a:cs typeface="Times New Roman" panose="02020603050405020304" pitchFamily="18" charset="0"/>
              </a:rPr>
              <a:t>、无穷小量的悖论：无穷小量是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sz="2800" dirty="0">
                <a:ea typeface="宋体" panose="02010600030101010101" pitchFamily="2" charset="-122"/>
                <a:cs typeface="Times New Roman" panose="02020603050405020304" pitchFamily="18" charset="0"/>
              </a:rPr>
              <a:t>吗？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  <a:cs typeface="Times New Roman" panose="02020603050405020304" pitchFamily="18" charset="0"/>
              </a:rPr>
              <a:t>奠定了微积分的严格基础，给出了连续性的正确定义，并把导数和积分都严格建立在极限的基础上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  <a:cs typeface="Times New Roman" panose="02020603050405020304" pitchFamily="18" charset="0"/>
              </a:rPr>
              <a:t>实数论和集合论的诞生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3540" y="4947304"/>
            <a:ext cx="199125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1-1+1-1+1-1…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1+x+x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+…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53540" y="4035634"/>
            <a:ext cx="1579278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牛顿微积分？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数列极限？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数学史上的三次危机</a:t>
            </a:r>
            <a:endParaRPr lang="en-US" altLang="en-US" sz="3600">
              <a:ea typeface="宋体" panose="02010600030101010101" pitchFamily="2" charset="-122"/>
            </a:endParaRPr>
          </a:p>
        </p:txBody>
      </p:sp>
      <p:sp>
        <p:nvSpPr>
          <p:cNvPr id="573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7978775" cy="4525963"/>
          </a:xfrm>
        </p:spPr>
        <p:txBody>
          <a:bodyPr/>
          <a:lstStyle/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危机是由于在康托的一般集合理论的边缘发现悖论造成的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sz="2800" dirty="0">
                <a:ea typeface="宋体" panose="02010600030101010101" pitchFamily="2" charset="-122"/>
                <a:cs typeface="Times New Roman" panose="02020603050405020304" pitchFamily="18" charset="0"/>
              </a:rPr>
              <a:t>无限能否比较？无限集能否容纳另一个无限集？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  <a:cs typeface="Times New Roman" panose="02020603050405020304" pitchFamily="18" charset="0"/>
              </a:rPr>
              <a:t>罗素悖论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  <a:cs typeface="Times New Roman" panose="02020603050405020304" pitchFamily="18" charset="0"/>
              </a:rPr>
              <a:t>承认无穷集合，承认无穷基数，这就是第三次数学危机的实质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集合论的公理系统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7400" y="4834784"/>
            <a:ext cx="3671198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自然数集合和有理数集合谁更大？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kumimoji="1" lang="zh-CN" altLang="en-US" b="1" dirty="0"/>
              <a:t>自然数集合和实数集合谁更大？</a:t>
            </a:r>
            <a:endParaRPr kumimoji="1" lang="en-US" altLang="zh-CN" b="1" dirty="0"/>
          </a:p>
          <a:p>
            <a:pPr>
              <a:lnSpc>
                <a:spcPct val="150000"/>
              </a:lnSpc>
            </a:pPr>
            <a:r>
              <a:rPr kumimoji="1" lang="en-US" altLang="zh-CN" b="1" dirty="0"/>
              <a:t>(0</a:t>
            </a:r>
            <a:r>
              <a:rPr lang="en-US" altLang="zh-CN" b="1" dirty="0"/>
              <a:t>,1)</a:t>
            </a:r>
            <a:r>
              <a:rPr lang="zh-CN" altLang="en-US" b="1" dirty="0"/>
              <a:t>和实数集合谁更大？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苏航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苏航，计算机系人工智能实验室副研究员</a:t>
            </a:r>
            <a:endParaRPr kumimoji="1" lang="en-US" altLang="zh-CN" dirty="0"/>
          </a:p>
          <a:p>
            <a:r>
              <a:rPr kumimoji="1" lang="zh-CN" altLang="en-US" dirty="0"/>
              <a:t>近几年在</a:t>
            </a:r>
            <a:r>
              <a:rPr kumimoji="1" lang="en-US" altLang="zh-CN" dirty="0"/>
              <a:t>CVPR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NeurIPS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ECCV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IJCAI</a:t>
            </a:r>
            <a:r>
              <a:rPr kumimoji="1" lang="zh-CN" altLang="en-US" dirty="0"/>
              <a:t>等发表高水平论文</a:t>
            </a:r>
            <a:r>
              <a:rPr kumimoji="1" lang="en-US" altLang="zh-CN" dirty="0"/>
              <a:t>70+</a:t>
            </a:r>
            <a:r>
              <a:rPr kumimoji="1" lang="zh-CN" altLang="en-US" dirty="0"/>
              <a:t>，多次获得最佳论文奖和国际竞赛冠亚军等</a:t>
            </a:r>
            <a:endParaRPr kumimoji="1" lang="en-US" altLang="zh-CN" dirty="0"/>
          </a:p>
          <a:p>
            <a:r>
              <a:rPr kumimoji="1" lang="zh-CN" altLang="en-US" dirty="0"/>
              <a:t>联系方式：</a:t>
            </a:r>
            <a:r>
              <a:rPr kumimoji="1" lang="en-US" altLang="zh-CN" dirty="0">
                <a:hlinkClick r:id="rId2"/>
              </a:rPr>
              <a:t>suhangss@tsinghua.edu.cn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wechat</a:t>
            </a:r>
            <a:r>
              <a:rPr kumimoji="1" lang="en-US" altLang="zh-CN" dirty="0"/>
              <a:t>: suhangss</a:t>
            </a:r>
          </a:p>
          <a:p>
            <a:r>
              <a:rPr kumimoji="1" lang="zh-CN" altLang="en-US" dirty="0"/>
              <a:t>办公室：</a:t>
            </a:r>
            <a:r>
              <a:rPr kumimoji="1" lang="en-US" altLang="zh-CN" dirty="0"/>
              <a:t>FIT 1-508</a:t>
            </a:r>
          </a:p>
          <a:p>
            <a:r>
              <a:rPr kumimoji="1" lang="zh-CN" altLang="en-US" dirty="0"/>
              <a:t>主要研究方向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深度学习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计算机视觉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657600"/>
            <a:ext cx="4267200" cy="22645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67300" y="5905273"/>
            <a:ext cx="289560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5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人工智能框架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数学史上的三次危机</a:t>
            </a:r>
            <a:endParaRPr lang="en-US" altLang="en-US" sz="3600">
              <a:ea typeface="宋体" panose="02010600030101010101" pitchFamily="2" charset="-122"/>
            </a:endParaRPr>
          </a:p>
        </p:txBody>
      </p:sp>
      <p:sp>
        <p:nvSpPr>
          <p:cNvPr id="5939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93838"/>
            <a:ext cx="3810000" cy="4525962"/>
          </a:xfrm>
        </p:spPr>
        <p:txBody>
          <a:bodyPr/>
          <a:lstStyle/>
          <a:p>
            <a:pPr>
              <a:lnSpc>
                <a:spcPct val="160000"/>
              </a:lnSpc>
              <a:buFont typeface="Wingdings 2" panose="05020102010507070707" pitchFamily="2" charset="2"/>
              <a:buChar char="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1899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年康托尔的最大基数悖论：</a:t>
            </a:r>
            <a:b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是一切集合的集合，根据康托尔定理，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的幂集基数大于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的基数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。但是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是一切集合的集合，它的基数不可能小于其它任何集合的基数。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5" name="Content Placeholder 2"/>
          <p:cNvSpPr txBox="1"/>
          <p:nvPr/>
        </p:nvSpPr>
        <p:spPr bwMode="auto">
          <a:xfrm>
            <a:off x="4648200" y="1493838"/>
            <a:ext cx="3810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defTabSz="685800">
              <a:lnSpc>
                <a:spcPct val="150000"/>
              </a:lnSpc>
              <a:spcBef>
                <a:spcPct val="20000"/>
              </a:spcBef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19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defTabSz="6858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 defTabSz="685800">
              <a:spcBef>
                <a:spcPct val="20000"/>
              </a:spcBef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1902</a:t>
            </a:r>
            <a:r>
              <a: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年的罗素悖论：</a:t>
            </a:r>
            <a:b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罗素构造了一个集合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由一切不是自身元素的集合所组成。然后罗素问：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是否属于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呢？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419600" y="1676400"/>
            <a:ext cx="0" cy="4724400"/>
          </a:xfrm>
          <a:prstGeom prst="line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数理逻辑的起源</a:t>
            </a:r>
            <a:r>
              <a:rPr lang="en-US" altLang="zh-CN" sz="3600" dirty="0">
                <a:ea typeface="宋体" panose="02010600030101010101" pitchFamily="2" charset="-122"/>
              </a:rPr>
              <a:t>-</a:t>
            </a:r>
            <a:r>
              <a:rPr lang="zh-CN" altLang="en-US" sz="3600" dirty="0">
                <a:ea typeface="宋体" panose="02010600030101010101" pitchFamily="2" charset="-122"/>
              </a:rPr>
              <a:t>莱布尼茨</a:t>
            </a:r>
          </a:p>
        </p:txBody>
      </p:sp>
      <p:sp>
        <p:nvSpPr>
          <p:cNvPr id="6246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4953000" cy="4144963"/>
          </a:xfrm>
        </p:spPr>
        <p:txBody>
          <a:bodyPr/>
          <a:lstStyle/>
          <a:p>
            <a:pPr>
              <a:lnSpc>
                <a:spcPct val="100000"/>
              </a:lnSpc>
              <a:buFont typeface="Wingdings 2" panose="05020102010507070707" pitchFamily="2" charset="2"/>
              <a:buChar char=""/>
            </a:pPr>
            <a:r>
              <a:rPr sz="3200" dirty="0">
                <a:ea typeface="宋体" panose="02010600030101010101" pitchFamily="2" charset="-122"/>
              </a:rPr>
              <a:t>德国的数学家和哲学家，他计划创造两个工具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 eaLnBrk="1" hangingPunct="1"/>
            <a:r>
              <a:rPr sz="2800" dirty="0">
                <a:ea typeface="宋体" panose="02010600030101010101" pitchFamily="2" charset="-122"/>
              </a:rPr>
              <a:t>通用语言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sz="2800" dirty="0">
                <a:ea typeface="宋体" panose="02010600030101010101" pitchFamily="2" charset="-122"/>
              </a:rPr>
              <a:t>推理演算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3025" dirty="0">
                <a:ea typeface="宋体" panose="02010600030101010101" pitchFamily="2" charset="-122"/>
              </a:rPr>
              <a:t>微积分、二进制</a:t>
            </a:r>
            <a:endParaRPr sz="3025" dirty="0">
              <a:ea typeface="宋体" panose="02010600030101010101" pitchFamily="2" charset="-122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89" y="1828800"/>
            <a:ext cx="30765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57250" y="5479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“二进制乃是具有世界普遍性的、最完美的逻辑语言”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447" y="6190364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，一切数字的神奇渊源。”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莱布尼茨的梦想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131175" cy="45259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sz="2000" dirty="0">
                <a:ea typeface="宋体" panose="02010600030101010101" pitchFamily="2" charset="-122"/>
              </a:rPr>
              <a:t>通用语言的首要任务是消除现存语言的局限性，不规则性，使得新语言成为世界人人共用的语言；它将</a:t>
            </a:r>
            <a:r>
              <a:rPr lang="zh-CN" altLang="en-US" sz="2000" dirty="0">
                <a:ea typeface="宋体" panose="02010600030101010101" pitchFamily="2" charset="-122"/>
              </a:rPr>
              <a:t>极</a:t>
            </a:r>
            <a:r>
              <a:rPr sz="2000" dirty="0">
                <a:ea typeface="宋体" panose="02010600030101010101" pitchFamily="2" charset="-122"/>
              </a:rPr>
              <a:t>便于逻辑的分析与综合；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000" dirty="0">
                <a:ea typeface="宋体" panose="02010600030101010101" pitchFamily="2" charset="-122"/>
              </a:rPr>
              <a:t>推理演算则用作推理的工具，它将处理通用语言，规定符号的演变和运算规则，从而使得逻辑的演算可以依照一条明确的</a:t>
            </a:r>
            <a:r>
              <a:rPr lang="zh-CN" altLang="en-US" sz="2000" dirty="0">
                <a:ea typeface="宋体" panose="02010600030101010101" pitchFamily="2" charset="-122"/>
              </a:rPr>
              <a:t>道路</a:t>
            </a:r>
            <a:r>
              <a:rPr sz="2000" dirty="0">
                <a:ea typeface="宋体" panose="02010600030101010101" pitchFamily="2" charset="-122"/>
              </a:rPr>
              <a:t>进行下去。</a:t>
            </a:r>
          </a:p>
        </p:txBody>
      </p:sp>
      <p:sp>
        <p:nvSpPr>
          <p:cNvPr id="4" name="矩形 3"/>
          <p:cNvSpPr/>
          <p:nvPr/>
        </p:nvSpPr>
        <p:spPr>
          <a:xfrm>
            <a:off x="773112" y="4648200"/>
            <a:ext cx="708659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单身的原因有两个，一是</a:t>
            </a:r>
            <a:r>
              <a:rPr lang="zh-CN" altLang="en-US" b="1" dirty="0">
                <a:latin typeface="-apple-system"/>
              </a:rPr>
              <a:t>谁都看不上</a:t>
            </a:r>
            <a:r>
              <a:rPr lang="zh-CN" altLang="en-US" dirty="0">
                <a:latin typeface="-apple-system"/>
              </a:rPr>
              <a:t>，二是</a:t>
            </a:r>
            <a:r>
              <a:rPr lang="zh-CN" altLang="en-US" b="1" dirty="0">
                <a:latin typeface="-apple-system"/>
              </a:rPr>
              <a:t>谁都看不上</a:t>
            </a:r>
            <a:r>
              <a:rPr lang="zh-CN" altLang="en-US" dirty="0">
                <a:latin typeface="-apple-system"/>
              </a:rPr>
              <a:t>。</a:t>
            </a:r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女孩给男朋友打电话：如果你到了，我还没到，</a:t>
            </a:r>
            <a:r>
              <a:rPr lang="zh-CN" altLang="en-US" b="1" dirty="0">
                <a:latin typeface="-apple-system"/>
              </a:rPr>
              <a:t>你就等着吧</a:t>
            </a:r>
            <a:r>
              <a:rPr lang="zh-CN" altLang="en-US" dirty="0">
                <a:latin typeface="-apple-system"/>
              </a:rPr>
              <a:t>；如果我到了，你还没到，</a:t>
            </a:r>
            <a:r>
              <a:rPr lang="zh-CN" altLang="en-US" b="1" dirty="0">
                <a:latin typeface="-apple-system"/>
              </a:rPr>
              <a:t>你就等着吧</a:t>
            </a:r>
            <a:r>
              <a:rPr lang="zh-CN" altLang="en-US" dirty="0">
                <a:latin typeface="-apple-system"/>
              </a:rPr>
              <a:t>。</a:t>
            </a:r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单身的原因：原来是</a:t>
            </a:r>
            <a:r>
              <a:rPr lang="zh-CN" altLang="en-US" b="1" dirty="0">
                <a:latin typeface="-apple-system"/>
              </a:rPr>
              <a:t>喜欢一个人</a:t>
            </a:r>
            <a:r>
              <a:rPr lang="zh-CN" altLang="en-US" dirty="0">
                <a:latin typeface="-apple-system"/>
              </a:rPr>
              <a:t>，现在是</a:t>
            </a:r>
            <a:r>
              <a:rPr lang="zh-CN" altLang="en-US" b="1" dirty="0">
                <a:latin typeface="-apple-system"/>
              </a:rPr>
              <a:t>喜欢一个人</a:t>
            </a:r>
            <a:r>
              <a:rPr lang="zh-CN" altLang="en-US" dirty="0">
                <a:latin typeface="-apple-system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8800"/>
            <a:ext cx="33528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数理逻辑的兴起</a:t>
            </a:r>
            <a:r>
              <a:rPr lang="en-US" altLang="zh-CN" sz="3600">
                <a:ea typeface="宋体" panose="02010600030101010101" pitchFamily="2" charset="-122"/>
              </a:rPr>
              <a:t>—</a:t>
            </a:r>
            <a:r>
              <a:rPr lang="zh-CN" altLang="en-US" sz="3600">
                <a:ea typeface="宋体" panose="02010600030101010101" pitchFamily="2" charset="-122"/>
              </a:rPr>
              <a:t>布尔</a:t>
            </a:r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r>
              <a:rPr sz="2600" dirty="0">
                <a:ea typeface="宋体" panose="02010600030101010101" pitchFamily="2" charset="-122"/>
              </a:rPr>
              <a:t>布尔是莱布尼茨梦想的实践者：仿照数学的方式发展逻辑，其著作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&lt;The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mathematical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analysis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of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logic&gt;</a:t>
            </a:r>
            <a:r>
              <a:rPr sz="2200" dirty="0">
                <a:ea typeface="宋体" panose="02010600030101010101" pitchFamily="2" charset="-122"/>
              </a:rPr>
              <a:t>：论演绎推理演算 （</a:t>
            </a:r>
            <a:r>
              <a:rPr lang="en-US" altLang="zh-CN" sz="2200" dirty="0">
                <a:ea typeface="宋体" panose="02010600030101010101" pitchFamily="2" charset="-122"/>
              </a:rPr>
              <a:t>1847</a:t>
            </a:r>
            <a:r>
              <a:rPr sz="2200" dirty="0">
                <a:ea typeface="宋体" panose="02010600030101010101" pitchFamily="2" charset="-122"/>
              </a:rPr>
              <a:t>）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&lt;The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laws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of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thought&gt;</a:t>
            </a:r>
            <a:r>
              <a:rPr sz="2200" dirty="0">
                <a:ea typeface="宋体" panose="02010600030101010101" pitchFamily="2" charset="-122"/>
              </a:rPr>
              <a:t>：作为逻辑与概率的数学理论的基础（</a:t>
            </a:r>
            <a:r>
              <a:rPr lang="en-US" altLang="zh-CN" sz="2200" dirty="0">
                <a:ea typeface="宋体" panose="02010600030101010101" pitchFamily="2" charset="-122"/>
              </a:rPr>
              <a:t>1854</a:t>
            </a:r>
            <a:r>
              <a:rPr sz="2200" dirty="0">
                <a:ea typeface="宋体" panose="02010600030101010101" pitchFamily="2" charset="-122"/>
              </a:rPr>
              <a:t>）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endParaRPr lang="en-US" altLang="zh-CN" sz="3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 2" panose="05020102010507070707" pitchFamily="2" charset="2"/>
              <a:buChar char=""/>
            </a:pPr>
            <a:r>
              <a:rPr sz="2600" dirty="0">
                <a:ea typeface="宋体" panose="02010600030101010101" pitchFamily="2" charset="-122"/>
              </a:rPr>
              <a:t>布尔代数：数理逻辑的重要内容，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sz="2200" dirty="0">
                <a:ea typeface="宋体" panose="02010600030101010101" pitchFamily="2" charset="-122"/>
              </a:rPr>
              <a:t>集合代数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sz="2200" dirty="0">
                <a:ea typeface="宋体" panose="02010600030101010101" pitchFamily="2" charset="-122"/>
              </a:rPr>
              <a:t>命题代数</a:t>
            </a:r>
          </a:p>
        </p:txBody>
      </p:sp>
      <p:sp>
        <p:nvSpPr>
          <p:cNvPr id="2" name="矩形 1"/>
          <p:cNvSpPr/>
          <p:nvPr/>
        </p:nvSpPr>
        <p:spPr>
          <a:xfrm>
            <a:off x="1052945" y="5664498"/>
            <a:ext cx="4572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由于其在符号逻辑运算中的特殊贡献，很多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  <a:hlinkClick r:id="rId4" tooltip="计算机语言"/>
              </a:rPr>
              <a:t>计算机语言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中将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  <a:hlinkClick r:id="rId5" tooltip="逻辑运算（页面不存在）"/>
              </a:rPr>
              <a:t>逻辑运算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称为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  <a:hlinkClick r:id="rId6" tooltip="布尔运算"/>
              </a:rPr>
              <a:t>布尔运算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，将其结果称为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  <a:hlinkClick r:id="rId7" tooltip="布尔值"/>
              </a:rPr>
              <a:t>布尔值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数理逻辑的兴起</a:t>
            </a:r>
            <a:r>
              <a:rPr lang="en-US" altLang="zh-CN" sz="3600" dirty="0">
                <a:ea typeface="宋体" panose="02010600030101010101" pitchFamily="2" charset="-122"/>
              </a:rPr>
              <a:t>—</a:t>
            </a:r>
            <a:r>
              <a:rPr lang="zh-CN" altLang="en-US" sz="3600" dirty="0">
                <a:ea typeface="宋体" panose="02010600030101010101" pitchFamily="2" charset="-122"/>
              </a:rPr>
              <a:t>弗雷格</a:t>
            </a:r>
          </a:p>
        </p:txBody>
      </p:sp>
      <p:sp>
        <p:nvSpPr>
          <p:cNvPr id="6553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5029200" cy="42211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量词和约束变元的引入：首先由</a:t>
            </a:r>
            <a:r>
              <a:rPr lang="en-US" altLang="zh-CN" sz="2400" dirty="0" err="1">
                <a:ea typeface="宋体" panose="02010600030101010101" pitchFamily="2" charset="-122"/>
              </a:rPr>
              <a:t>Frege</a:t>
            </a:r>
            <a:r>
              <a:rPr sz="2400" dirty="0"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</a:rPr>
              <a:t>1879</a:t>
            </a:r>
            <a:r>
              <a:rPr sz="2400" dirty="0">
                <a:ea typeface="宋体" panose="02010600030101010101" pitchFamily="2" charset="-122"/>
              </a:rPr>
              <a:t>年的</a:t>
            </a:r>
            <a:r>
              <a:rPr lang="en-US" altLang="zh-CN" sz="2400" dirty="0">
                <a:ea typeface="宋体" panose="02010600030101010101" pitchFamily="2" charset="-122"/>
              </a:rPr>
              <a:t>《</a:t>
            </a:r>
            <a:r>
              <a:rPr sz="2400" dirty="0">
                <a:ea typeface="宋体" panose="02010600030101010101" pitchFamily="2" charset="-122"/>
              </a:rPr>
              <a:t>表意符号</a:t>
            </a:r>
            <a:r>
              <a:rPr lang="en-US" altLang="zh-CN" sz="2400" dirty="0">
                <a:ea typeface="宋体" panose="02010600030101010101" pitchFamily="2" charset="-122"/>
              </a:rPr>
              <a:t>》</a:t>
            </a:r>
            <a:r>
              <a:rPr sz="2400" dirty="0">
                <a:ea typeface="宋体" panose="02010600030101010101" pitchFamily="2" charset="-122"/>
              </a:rPr>
              <a:t>一书中阐明。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他完备地发展了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</a:rPr>
              <a:t>命题演算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sz="2400" dirty="0">
                <a:ea typeface="宋体" panose="02010600030101010101" pitchFamily="2" charset="-122"/>
              </a:rPr>
              <a:t>谓词演算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267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607175" cy="922337"/>
          </a:xfrm>
        </p:spPr>
        <p:txBody>
          <a:bodyPr/>
          <a:lstStyle/>
          <a:p>
            <a:pPr eaLnBrk="1" hangingPunct="1"/>
            <a:r>
              <a:rPr lang="zh-CN" altLang="en-US" sz="3400">
                <a:ea typeface="宋体" panose="02010600030101010101" pitchFamily="2" charset="-122"/>
              </a:rPr>
              <a:t>弗雷格</a:t>
            </a:r>
            <a:r>
              <a:rPr lang="en-US" altLang="zh-CN" sz="3400">
                <a:ea typeface="宋体" panose="02010600030101010101" pitchFamily="2" charset="-122"/>
              </a:rPr>
              <a:t>-</a:t>
            </a:r>
            <a:r>
              <a:rPr lang="zh-CN" altLang="en-US" sz="3400">
                <a:ea typeface="宋体" panose="02010600030101010101" pitchFamily="2" charset="-122"/>
              </a:rPr>
              <a:t>数理逻辑的第三个创立者</a:t>
            </a:r>
          </a:p>
        </p:txBody>
      </p:sp>
      <p:sp>
        <p:nvSpPr>
          <p:cNvPr id="66562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7978775" cy="45259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量词的引入，是数理逻辑发展史的一个重大事件，其重要性远超布尔代数的创立。由此，数理逻辑的相关理论逐步成熟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sz="2000" dirty="0">
                <a:ea typeface="宋体" panose="02010600030101010101" pitchFamily="2" charset="-122"/>
              </a:rPr>
              <a:t>弗雷格的符号系统与传统很不相同；其著作当时根本没有人关注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sz="2000" dirty="0">
                <a:ea typeface="宋体" panose="02010600030101010101" pitchFamily="2" charset="-122"/>
              </a:rPr>
              <a:t>罗素直到完成了相似的研究后，才看见（或看懂）他的书，因此转而宣扬弗雷格的理论；这才引起人们的注意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67586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>
              <a:lnSpc>
                <a:spcPct val="12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计算机科学很大程度上是数理逻辑发展的产物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逻辑的概念和方法在计算机科学中占据中心地位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逻辑的计算机科学中的作用远超其在数学中的作用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 2" panose="05020102010507070707" pitchFamily="2" charset="2"/>
              <a:buChar char=""/>
            </a:pPr>
            <a:r>
              <a:rPr sz="2400" dirty="0">
                <a:ea typeface="宋体" panose="02010600030101010101" pitchFamily="2" charset="-122"/>
              </a:rPr>
              <a:t>应用十分广泛：电路设计、程序设计语言，人工智能，软件工程</a:t>
            </a:r>
            <a:r>
              <a:rPr lang="en-US" altLang="zh-CN" sz="2400" dirty="0">
                <a:ea typeface="宋体" panose="02010600030101010101" pitchFamily="2" charset="-122"/>
              </a:rPr>
              <a:t>……</a:t>
            </a:r>
            <a:endParaRPr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课程教材、考核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62000" y="2129650"/>
            <a:ext cx="2895600" cy="990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逻辑与集合论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38750" y="2133600"/>
            <a:ext cx="2895600" cy="990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图论</a:t>
            </a:r>
          </a:p>
        </p:txBody>
      </p:sp>
      <p:sp>
        <p:nvSpPr>
          <p:cNvPr id="2" name="矩形 1"/>
          <p:cNvSpPr/>
          <p:nvPr/>
        </p:nvSpPr>
        <p:spPr>
          <a:xfrm>
            <a:off x="-228600" y="3618568"/>
            <a:ext cx="4876800" cy="124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buFont typeface="Wingdings 2" panose="05020102010507070707" pitchFamily="2" charset="2"/>
              <a:buChar char="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数理逻辑与集合论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石纯一等</a:t>
            </a:r>
          </a:p>
          <a:p>
            <a:pPr lvl="1">
              <a:lnSpc>
                <a:spcPct val="130000"/>
              </a:lnSpc>
              <a:buFont typeface="Wingdings 2" panose="05020102010507070707" pitchFamily="2" charset="2"/>
              <a:buChar char="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数理逻辑精要题解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王宏等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 2" panose="05020102010507070707" pitchFamily="2" charset="2"/>
              <a:buChar char="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期中考试：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分作业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分闭卷</a:t>
            </a:r>
          </a:p>
        </p:txBody>
      </p:sp>
      <p:sp>
        <p:nvSpPr>
          <p:cNvPr id="6" name="矩形 5"/>
          <p:cNvSpPr/>
          <p:nvPr/>
        </p:nvSpPr>
        <p:spPr>
          <a:xfrm>
            <a:off x="4419600" y="3612532"/>
            <a:ext cx="4572000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buFont typeface="Wingdings 2" panose="05020102010507070707" pitchFamily="2" charset="2"/>
              <a:buChar char="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离散数学教程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耿素云等</a:t>
            </a:r>
          </a:p>
          <a:p>
            <a:pPr lvl="1">
              <a:lnSpc>
                <a:spcPct val="130000"/>
              </a:lnSpc>
              <a:buFont typeface="Wingdings 2" panose="05020102010507070707" pitchFamily="2" charset="2"/>
              <a:buChar char="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图论与代数结构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戴一奇等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 2" panose="05020102010507070707" pitchFamily="2" charset="2"/>
              <a:buChar char="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期末考试：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分作业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分闭卷（或课程设计）</a:t>
            </a: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3657600" y="2624950"/>
            <a:ext cx="1581150" cy="39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往年考试成绩</a:t>
            </a:r>
          </a:p>
        </p:txBody>
      </p:sp>
      <p:graphicFrame>
        <p:nvGraphicFramePr>
          <p:cNvPr id="3" name="图表 2"/>
          <p:cNvGraphicFramePr/>
          <p:nvPr/>
        </p:nvGraphicFramePr>
        <p:xfrm>
          <a:off x="4724400" y="1676400"/>
          <a:ext cx="4080510" cy="2574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152400" y="1685290"/>
          <a:ext cx="4342765" cy="256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2590800" y="4267200"/>
          <a:ext cx="4223385" cy="250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作业提交规定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周二布置的作业，当周周四提交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周四布置的作业，下周二提交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作业返还：隔周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2" charset="2"/>
              <a:buChar char="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不允许批量提交作业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每次作业满分记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每晚交一天，当次作业扣掉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分，扣完为止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70772-BFA1-4EB2-87AC-C2A24573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a typeface="宋体" panose="02010600030101010101" pitchFamily="2" charset="-122"/>
              </a:rPr>
              <a:t>课程安排（逻辑与集合论）</a:t>
            </a:r>
            <a:endParaRPr lang="en-US" sz="3600" dirty="0">
              <a:ea typeface="宋体" panose="0201060003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6C0379-EF58-4BD3-A8B1-6D35B00FC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03820"/>
              </p:ext>
            </p:extLst>
          </p:nvPr>
        </p:nvGraphicFramePr>
        <p:xfrm>
          <a:off x="914400" y="1409072"/>
          <a:ext cx="5562600" cy="517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2382246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564802548"/>
                    </a:ext>
                  </a:extLst>
                </a:gridCol>
              </a:tblGrid>
              <a:tr h="304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课程内容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67648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绪论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命题逻辑的基本概念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21706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命题逻辑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08691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命题逻辑的推理演算 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谓词逻辑的基本概念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41036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谓词逻辑的基本概念 </a:t>
                      </a:r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推理形式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18161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等值公式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推理演算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自动归结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0826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集合的基本概念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集合的性质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89360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集合的性质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26339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集合论公理系统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91768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90580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关系闭包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62882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特殊关系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16004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9529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28765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实数集合与集合的基数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26991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实数集合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70738"/>
                  </a:ext>
                </a:extLst>
              </a:tr>
              <a:tr h="30437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答疑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8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52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6435725" cy="922337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助教团队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98425" y="3030187"/>
            <a:ext cx="5172549" cy="2544763"/>
          </a:xfrm>
        </p:spPr>
        <p:txBody>
          <a:bodyPr/>
          <a:lstStyle/>
          <a:p>
            <a:pPr>
              <a:buFont typeface="Wingdings 2" panose="05020102010507070707" pitchFamily="2" charset="2"/>
              <a:buChar char=""/>
            </a:pP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办公室：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FIT</a:t>
            </a:r>
            <a:r>
              <a:rPr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4-504</a:t>
            </a: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张哲昕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u="sng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zx-zhang22</a:t>
            </a:r>
            <a:r>
              <a:rPr lang="en-US" altLang="zh-CN" sz="1600" u="sng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@mails.</a:t>
            </a:r>
            <a:r>
              <a:rPr lang="en-US" altLang="zh-CN" sz="1600" u="sng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tsinghua.edu.cn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 2" panose="05020102010507070707" pitchFamily="2" charset="2"/>
              <a:buChar char="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梁润泽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liangrz20@mails.tsinghua.edu.cn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 2" panose="05020102010507070707" pitchFamily="2" charset="2"/>
              <a:buChar char=""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2" charset="2"/>
              <a:buChar char=""/>
            </a:pPr>
            <a:endParaRPr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7200" y="1752600"/>
            <a:ext cx="2895600" cy="990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逻辑与集合论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34000" y="1752600"/>
            <a:ext cx="2895600" cy="990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图论</a:t>
            </a:r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4800600" y="2819400"/>
            <a:ext cx="4408486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7175" indent="-257175" algn="l" defTabSz="6858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lang="zh-CN" altLang="en-US" sz="195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557530" indent="-21463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1725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8572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2001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543050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A7B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2" charset="2"/>
              <a:buChar char=""/>
            </a:pP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办公室：</a:t>
            </a:r>
            <a:r>
              <a:rPr kumimoji="0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FIT</a:t>
            </a: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1-508</a:t>
            </a:r>
          </a:p>
          <a:p>
            <a:pPr>
              <a:buFont typeface="Wingdings 2" panose="05020102010507070707" pitchFamily="2" charset="2"/>
              <a:buChar char=""/>
            </a:pP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王征翊</a:t>
            </a:r>
            <a:r>
              <a:rPr kumimoji="0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wang-zy21@mails.tsinghua.edu.cn</a:t>
            </a:r>
            <a:r>
              <a:rPr kumimoji="0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 2" panose="05020102010507070707" pitchFamily="2" charset="2"/>
              <a:buChar char=""/>
            </a:pP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应铖阳</a:t>
            </a:r>
            <a:r>
              <a:rPr kumimoji="0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ycy21@mails.tsinghua.edu.cn</a:t>
            </a:r>
            <a:r>
              <a:rPr kumimoji="0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 2" panose="05020102010507070707" pitchFamily="2" charset="2"/>
              <a:buChar char=""/>
            </a:pPr>
            <a:endParaRPr kumimoji="0"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2" charset="2"/>
              <a:buChar char=""/>
            </a:pPr>
            <a:endParaRPr kumimoji="0" lang="zh-CN" altLang="en-US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74" y="4953000"/>
            <a:ext cx="1391825" cy="15779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02" y="4894834"/>
            <a:ext cx="1501938" cy="169430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35" y="4714799"/>
            <a:ext cx="1680690" cy="189326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1F83A6-7769-5611-00E0-7E31AE0BE5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7" y="4536683"/>
            <a:ext cx="1464614" cy="20713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</Template>
  <TotalTime>424</TotalTime>
  <Words>3331</Words>
  <Application>Microsoft Macintosh PowerPoint</Application>
  <PresentationFormat>全屏显示(4:3)</PresentationFormat>
  <Paragraphs>407</Paragraphs>
  <Slides>46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-apple-system</vt:lpstr>
      <vt:lpstr>黑体</vt:lpstr>
      <vt:lpstr>华文仿宋</vt:lpstr>
      <vt:lpstr>华文楷体</vt:lpstr>
      <vt:lpstr>楷体_GB2312</vt:lpstr>
      <vt:lpstr>宋体</vt:lpstr>
      <vt:lpstr>幼圆</vt:lpstr>
      <vt:lpstr>Lantinghei SC Demibold</vt:lpstr>
      <vt:lpstr>Arial</vt:lpstr>
      <vt:lpstr>Calibri</vt:lpstr>
      <vt:lpstr>Consolas</vt:lpstr>
      <vt:lpstr>Times New Roman</vt:lpstr>
      <vt:lpstr>Verdana</vt:lpstr>
      <vt:lpstr>Wingdings</vt:lpstr>
      <vt:lpstr>Wingdings 2</vt:lpstr>
      <vt:lpstr>THU</vt:lpstr>
      <vt:lpstr>图片</vt:lpstr>
      <vt:lpstr>Equation</vt:lpstr>
      <vt:lpstr>Picture2</vt:lpstr>
      <vt:lpstr>《面向计算机科学的离散数学》 前言</vt:lpstr>
      <vt:lpstr>关于课程</vt:lpstr>
      <vt:lpstr>黄民烈</vt:lpstr>
      <vt:lpstr>苏航</vt:lpstr>
      <vt:lpstr>课程教材、考核</vt:lpstr>
      <vt:lpstr>往年考试成绩</vt:lpstr>
      <vt:lpstr>作业提交规定</vt:lpstr>
      <vt:lpstr>课程安排（逻辑与集合论）</vt:lpstr>
      <vt:lpstr>助教团队</vt:lpstr>
      <vt:lpstr>课程微信群 (姓名-班级-院系)</vt:lpstr>
      <vt:lpstr>离散数学</vt:lpstr>
      <vt:lpstr>离散数学</vt:lpstr>
      <vt:lpstr>课程目标</vt:lpstr>
      <vt:lpstr>课程内容—逻辑和集合论</vt:lpstr>
      <vt:lpstr>课程内容—逻辑和集合论</vt:lpstr>
      <vt:lpstr>课程内容—图论</vt:lpstr>
      <vt:lpstr>课程内容—图论</vt:lpstr>
      <vt:lpstr>数理逻辑是什么？</vt:lpstr>
      <vt:lpstr>常见例子—计算机程序</vt:lpstr>
      <vt:lpstr>常见例子—计算机程序</vt:lpstr>
      <vt:lpstr>常见例子—举重比赛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逻辑是什么？</vt:lpstr>
      <vt:lpstr>逻辑研究什么</vt:lpstr>
      <vt:lpstr>推理的例子</vt:lpstr>
      <vt:lpstr>论证的有效性与结论的真实性</vt:lpstr>
      <vt:lpstr>可靠的论证</vt:lpstr>
      <vt:lpstr>生活中的例子</vt:lpstr>
      <vt:lpstr>PowerPoint 演示文稿</vt:lpstr>
      <vt:lpstr>数学史上的三次危机</vt:lpstr>
      <vt:lpstr>数学史上的三次危机</vt:lpstr>
      <vt:lpstr>数学史上的三次危机</vt:lpstr>
      <vt:lpstr>数学史上的三次危机</vt:lpstr>
      <vt:lpstr>数理逻辑的起源-莱布尼茨</vt:lpstr>
      <vt:lpstr>莱布尼茨的梦想</vt:lpstr>
      <vt:lpstr>数理逻辑的兴起—布尔</vt:lpstr>
      <vt:lpstr>数理逻辑的兴起—弗雷格</vt:lpstr>
      <vt:lpstr>弗雷格-数理逻辑的第三个创立者</vt:lpstr>
      <vt:lpstr>总结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Linsir</dc:creator>
  <cp:lastModifiedBy>Microsoft Office User</cp:lastModifiedBy>
  <cp:revision>212</cp:revision>
  <cp:lastPrinted>2020-09-15T08:49:00Z</cp:lastPrinted>
  <dcterms:created xsi:type="dcterms:W3CDTF">2006-08-16T00:00:00Z</dcterms:created>
  <dcterms:modified xsi:type="dcterms:W3CDTF">2023-02-21T03:48:46Z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71BCDC9203294458AF84924A6CADDD93</vt:lpwstr>
  </property>
  <property fmtid="{D5CDD505-2E9C-101B-9397-08002B2CF9AE}" pid="3" name="KSOProductBuildVer">
    <vt:lpwstr>2052-11.1.0.10700</vt:lpwstr>
  </property>
</Properties>
</file>