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8" r:id="rId12"/>
    <p:sldId id="287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3" r:id="rId23"/>
    <p:sldId id="334" r:id="rId2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46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1477C3-AA86-4DE4-BDE0-89DFC65A5A67}" type="datetimeFigureOut">
              <a:rPr lang="zh-CN" altLang="en-US" smtClean="0"/>
              <a:t>2023/2/21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0886C-4A44-4CF1-95F2-B36C8340A0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892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700810"/>
            <a:ext cx="7772400" cy="147002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2E232-6EC4-49E5-A972-7114034AC36A}" type="datetimeFigureOut">
              <a:rPr lang="zh-CN" altLang="en-US" smtClean="0"/>
              <a:t>2023/2/21</a:t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869" y="116632"/>
            <a:ext cx="228646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31180"/>
            <a:ext cx="9144000" cy="213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28134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2E232-6EC4-49E5-A972-7114034AC36A}" type="datetimeFigureOut">
              <a:rPr lang="zh-CN" altLang="en-US" smtClean="0"/>
              <a:t>2023/2/21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049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2E232-6EC4-49E5-A972-7114034AC36A}" type="datetimeFigureOut">
              <a:rPr lang="zh-CN" altLang="en-US" smtClean="0"/>
              <a:t>2023/2/21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901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1" y="274638"/>
            <a:ext cx="6434348" cy="922114"/>
          </a:xfrm>
        </p:spPr>
        <p:txBody>
          <a:bodyPr>
            <a:noAutofit/>
          </a:bodyPr>
          <a:lstStyle>
            <a:lvl1pPr algn="l">
              <a:defRPr sz="2700" b="1">
                <a:latin typeface="幼圆" pitchFamily="49" charset="-122"/>
                <a:ea typeface="幼圆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2"/>
            <a:ext cx="8435280" cy="4525963"/>
          </a:xfrm>
        </p:spPr>
        <p:txBody>
          <a:bodyPr>
            <a:normAutofit/>
          </a:bodyPr>
          <a:lstStyle>
            <a:lvl1pPr marL="257175" indent="-257175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itchFamily="18" charset="2"/>
              <a:buChar char=""/>
              <a:defRPr lang="zh-CN" altLang="en-US" sz="1950" kern="12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1pPr>
            <a:lvl2pPr marL="557213" indent="-214313">
              <a:buClr>
                <a:srgbClr val="B418B8"/>
              </a:buClr>
              <a:buSzPct val="80000"/>
              <a:buFont typeface="Wingdings" pitchFamily="2" charset="2"/>
              <a:buChar char="u"/>
              <a:defRPr lang="zh-CN" altLang="en-US" sz="1725" kern="12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2pPr>
            <a:lvl3pPr marL="857250" indent="-171450">
              <a:defRPr lang="zh-CN" altLang="en-US" sz="1500" kern="120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3pPr>
            <a:lvl4pPr>
              <a:defRPr sz="1200"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>
              <a:defRPr sz="1200"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762"/>
            <a:ext cx="9144000" cy="237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" name="Group 40"/>
          <p:cNvGrpSpPr>
            <a:grpSpLocks noChangeAspect="1"/>
          </p:cNvGrpSpPr>
          <p:nvPr/>
        </p:nvGrpSpPr>
        <p:grpSpPr bwMode="auto">
          <a:xfrm>
            <a:off x="565079" y="5963972"/>
            <a:ext cx="8131034" cy="701675"/>
            <a:chOff x="0" y="3702"/>
            <a:chExt cx="5760" cy="465"/>
          </a:xfrm>
        </p:grpSpPr>
        <p:sp>
          <p:nvSpPr>
            <p:cNvPr id="10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1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2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3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14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2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73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  <p:sp>
          <p:nvSpPr>
            <p:cNvPr id="15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6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7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8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9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2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3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4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5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6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27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70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71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  <p:sp>
          <p:nvSpPr>
            <p:cNvPr id="28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9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0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1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2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3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4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5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6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7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8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9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0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1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42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6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67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68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69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43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2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63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64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65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sp>
          <p:nvSpPr>
            <p:cNvPr id="44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5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46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60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61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  <p:sp>
          <p:nvSpPr>
            <p:cNvPr id="47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8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9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50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51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52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53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8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59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  <p:sp>
          <p:nvSpPr>
            <p:cNvPr id="54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55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6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57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</p:grpSp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869" y="116632"/>
            <a:ext cx="228646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3704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2E232-6EC4-49E5-A972-7114034AC36A}" type="datetimeFigureOut">
              <a:rPr lang="zh-CN" altLang="en-US" smtClean="0"/>
              <a:t>2023/2/21</a:t>
            </a:fld>
            <a:endParaRPr lang="zh-CN" altLang="en-US"/>
          </a:p>
        </p:txBody>
      </p:sp>
      <p:grpSp>
        <p:nvGrpSpPr>
          <p:cNvPr id="7" name="Group 40"/>
          <p:cNvGrpSpPr>
            <a:grpSpLocks noChangeAspect="1"/>
          </p:cNvGrpSpPr>
          <p:nvPr/>
        </p:nvGrpSpPr>
        <p:grpSpPr bwMode="auto">
          <a:xfrm>
            <a:off x="565079" y="5963972"/>
            <a:ext cx="8131034" cy="701675"/>
            <a:chOff x="0" y="3702"/>
            <a:chExt cx="5760" cy="465"/>
          </a:xfrm>
        </p:grpSpPr>
        <p:sp>
          <p:nvSpPr>
            <p:cNvPr id="8" name="Line 41"/>
            <p:cNvSpPr>
              <a:spLocks noChangeAspect="1" noChangeShapeType="1"/>
            </p:cNvSpPr>
            <p:nvPr/>
          </p:nvSpPr>
          <p:spPr bwMode="auto">
            <a:xfrm>
              <a:off x="0" y="4167"/>
              <a:ext cx="507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9" name="Line 42"/>
            <p:cNvSpPr>
              <a:spLocks noChangeAspect="1" noChangeShapeType="1"/>
            </p:cNvSpPr>
            <p:nvPr/>
          </p:nvSpPr>
          <p:spPr bwMode="auto">
            <a:xfrm>
              <a:off x="5578" y="4167"/>
              <a:ext cx="182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0" name="Line 43"/>
            <p:cNvSpPr>
              <a:spLocks noChangeAspect="1" noChangeShapeType="1"/>
            </p:cNvSpPr>
            <p:nvPr/>
          </p:nvSpPr>
          <p:spPr bwMode="auto">
            <a:xfrm rot="1800000">
              <a:off x="5318" y="3891"/>
              <a:ext cx="15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1" name="Line 44"/>
            <p:cNvSpPr>
              <a:spLocks noChangeAspect="1" noChangeShapeType="1"/>
            </p:cNvSpPr>
            <p:nvPr/>
          </p:nvSpPr>
          <p:spPr bwMode="auto">
            <a:xfrm rot="5400000">
              <a:off x="5098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12" name="Group 45"/>
            <p:cNvGrpSpPr>
              <a:grpSpLocks noChangeAspect="1"/>
            </p:cNvGrpSpPr>
            <p:nvPr/>
          </p:nvGrpSpPr>
          <p:grpSpPr bwMode="auto">
            <a:xfrm>
              <a:off x="5249" y="3981"/>
              <a:ext cx="98" cy="48"/>
              <a:chOff x="2595" y="2388"/>
              <a:chExt cx="389" cy="195"/>
            </a:xfrm>
          </p:grpSpPr>
          <p:sp>
            <p:nvSpPr>
              <p:cNvPr id="70" name="Arc 46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71" name="Arc 47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  <p:sp>
          <p:nvSpPr>
            <p:cNvPr id="13" name="Line 48"/>
            <p:cNvSpPr>
              <a:spLocks noChangeAspect="1" noChangeShapeType="1"/>
            </p:cNvSpPr>
            <p:nvPr/>
          </p:nvSpPr>
          <p:spPr bwMode="auto">
            <a:xfrm rot="1800000">
              <a:off x="5317" y="3875"/>
              <a:ext cx="1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4" name="Line 49"/>
            <p:cNvSpPr>
              <a:spLocks noChangeAspect="1" noChangeShapeType="1"/>
            </p:cNvSpPr>
            <p:nvPr/>
          </p:nvSpPr>
          <p:spPr bwMode="auto">
            <a:xfrm rot="19800000">
              <a:off x="5173" y="3875"/>
              <a:ext cx="1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5" name="Line 50"/>
            <p:cNvSpPr>
              <a:spLocks noChangeAspect="1" noChangeShapeType="1"/>
            </p:cNvSpPr>
            <p:nvPr/>
          </p:nvSpPr>
          <p:spPr bwMode="auto">
            <a:xfrm rot="19800000">
              <a:off x="5180" y="3891"/>
              <a:ext cx="15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6" name="Line 51"/>
            <p:cNvSpPr>
              <a:spLocks noChangeAspect="1" noChangeShapeType="1"/>
            </p:cNvSpPr>
            <p:nvPr/>
          </p:nvSpPr>
          <p:spPr bwMode="auto">
            <a:xfrm rot="5400000">
              <a:off x="5378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7" name="Line 52"/>
            <p:cNvSpPr>
              <a:spLocks noChangeAspect="1" noChangeShapeType="1"/>
            </p:cNvSpPr>
            <p:nvPr/>
          </p:nvSpPr>
          <p:spPr bwMode="auto">
            <a:xfrm rot="5400000">
              <a:off x="5041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8" name="Line 53"/>
            <p:cNvSpPr>
              <a:spLocks noChangeAspect="1" noChangeShapeType="1"/>
            </p:cNvSpPr>
            <p:nvPr/>
          </p:nvSpPr>
          <p:spPr bwMode="auto">
            <a:xfrm rot="5400000">
              <a:off x="5137" y="4075"/>
              <a:ext cx="18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19" name="Line 54"/>
            <p:cNvSpPr>
              <a:spLocks noChangeAspect="1" noChangeShapeType="1"/>
            </p:cNvSpPr>
            <p:nvPr/>
          </p:nvSpPr>
          <p:spPr bwMode="auto">
            <a:xfrm rot="5400000">
              <a:off x="5177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" name="Line 55"/>
            <p:cNvSpPr>
              <a:spLocks noChangeAspect="1" noChangeShapeType="1"/>
            </p:cNvSpPr>
            <p:nvPr/>
          </p:nvSpPr>
          <p:spPr bwMode="auto">
            <a:xfrm rot="5400000">
              <a:off x="5294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" name="Line 56"/>
            <p:cNvSpPr>
              <a:spLocks noChangeAspect="1" noChangeShapeType="1"/>
            </p:cNvSpPr>
            <p:nvPr/>
          </p:nvSpPr>
          <p:spPr bwMode="auto">
            <a:xfrm rot="5400000">
              <a:off x="5392" y="4094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2" name="Line 57"/>
            <p:cNvSpPr>
              <a:spLocks noChangeAspect="1" noChangeShapeType="1"/>
            </p:cNvSpPr>
            <p:nvPr/>
          </p:nvSpPr>
          <p:spPr bwMode="auto">
            <a:xfrm rot="5400000">
              <a:off x="5275" y="4095"/>
              <a:ext cx="14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3" name="Line 58"/>
            <p:cNvSpPr>
              <a:spLocks noChangeAspect="1" noChangeShapeType="1"/>
            </p:cNvSpPr>
            <p:nvPr/>
          </p:nvSpPr>
          <p:spPr bwMode="auto">
            <a:xfrm rot="5400000">
              <a:off x="522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4" name="Line 59"/>
            <p:cNvSpPr>
              <a:spLocks noChangeAspect="1" noChangeShapeType="1"/>
            </p:cNvSpPr>
            <p:nvPr/>
          </p:nvSpPr>
          <p:spPr bwMode="auto">
            <a:xfrm rot="5400000">
              <a:off x="5247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25" name="Group 60"/>
            <p:cNvGrpSpPr>
              <a:grpSpLocks noChangeAspect="1"/>
            </p:cNvGrpSpPr>
            <p:nvPr/>
          </p:nvGrpSpPr>
          <p:grpSpPr bwMode="auto">
            <a:xfrm>
              <a:off x="5287" y="4028"/>
              <a:ext cx="23" cy="13"/>
              <a:chOff x="2744" y="2557"/>
              <a:chExt cx="114" cy="57"/>
            </a:xfrm>
          </p:grpSpPr>
          <p:sp>
            <p:nvSpPr>
              <p:cNvPr id="68" name="Arc 61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69" name="Arc 62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  <p:sp>
          <p:nvSpPr>
            <p:cNvPr id="26" name="Line 63"/>
            <p:cNvSpPr>
              <a:spLocks noChangeAspect="1" noChangeShapeType="1"/>
            </p:cNvSpPr>
            <p:nvPr/>
          </p:nvSpPr>
          <p:spPr bwMode="auto">
            <a:xfrm>
              <a:off x="5287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7" name="Line 64"/>
            <p:cNvSpPr>
              <a:spLocks noChangeAspect="1" noChangeShapeType="1"/>
            </p:cNvSpPr>
            <p:nvPr/>
          </p:nvSpPr>
          <p:spPr bwMode="auto">
            <a:xfrm>
              <a:off x="5230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8" name="Line 65"/>
            <p:cNvSpPr>
              <a:spLocks noChangeAspect="1" noChangeShapeType="1"/>
            </p:cNvSpPr>
            <p:nvPr/>
          </p:nvSpPr>
          <p:spPr bwMode="auto">
            <a:xfrm>
              <a:off x="5347" y="4167"/>
              <a:ext cx="19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9" name="Line 66"/>
            <p:cNvSpPr>
              <a:spLocks noChangeAspect="1" noChangeShapeType="1"/>
            </p:cNvSpPr>
            <p:nvPr/>
          </p:nvSpPr>
          <p:spPr bwMode="auto">
            <a:xfrm>
              <a:off x="5465" y="4167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0" name="Line 67"/>
            <p:cNvSpPr>
              <a:spLocks noChangeAspect="1" noChangeShapeType="1"/>
            </p:cNvSpPr>
            <p:nvPr/>
          </p:nvSpPr>
          <p:spPr bwMode="auto">
            <a:xfrm>
              <a:off x="5160" y="4167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1" name="Line 68"/>
            <p:cNvSpPr>
              <a:spLocks noChangeAspect="1" noChangeShapeType="1"/>
            </p:cNvSpPr>
            <p:nvPr/>
          </p:nvSpPr>
          <p:spPr bwMode="auto">
            <a:xfrm>
              <a:off x="5160" y="3931"/>
              <a:ext cx="31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2" name="Line 69"/>
            <p:cNvSpPr>
              <a:spLocks noChangeAspect="1" noChangeShapeType="1"/>
            </p:cNvSpPr>
            <p:nvPr/>
          </p:nvSpPr>
          <p:spPr bwMode="auto">
            <a:xfrm>
              <a:off x="5465" y="3931"/>
              <a:ext cx="30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3" name="Line 70"/>
            <p:cNvSpPr>
              <a:spLocks noChangeAspect="1" noChangeShapeType="1"/>
            </p:cNvSpPr>
            <p:nvPr/>
          </p:nvSpPr>
          <p:spPr bwMode="auto">
            <a:xfrm>
              <a:off x="5471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4" name="Line 71"/>
            <p:cNvSpPr>
              <a:spLocks noChangeAspect="1" noChangeShapeType="1"/>
            </p:cNvSpPr>
            <p:nvPr/>
          </p:nvSpPr>
          <p:spPr bwMode="auto">
            <a:xfrm>
              <a:off x="5160" y="3916"/>
              <a:ext cx="24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5" name="Line 72"/>
            <p:cNvSpPr>
              <a:spLocks noChangeAspect="1" noChangeShapeType="1"/>
            </p:cNvSpPr>
            <p:nvPr/>
          </p:nvSpPr>
          <p:spPr bwMode="auto">
            <a:xfrm rot="5400000">
              <a:off x="54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6" name="Line 73"/>
            <p:cNvSpPr>
              <a:spLocks noChangeAspect="1" noChangeShapeType="1"/>
            </p:cNvSpPr>
            <p:nvPr/>
          </p:nvSpPr>
          <p:spPr bwMode="auto">
            <a:xfrm rot="5400000">
              <a:off x="5394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7" name="Line 74"/>
            <p:cNvSpPr>
              <a:spLocks noChangeAspect="1" noChangeShapeType="1"/>
            </p:cNvSpPr>
            <p:nvPr/>
          </p:nvSpPr>
          <p:spPr bwMode="auto">
            <a:xfrm>
              <a:off x="5512" y="3931"/>
              <a:ext cx="6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8" name="Line 75"/>
            <p:cNvSpPr>
              <a:spLocks noChangeAspect="1" noChangeShapeType="1"/>
            </p:cNvSpPr>
            <p:nvPr/>
          </p:nvSpPr>
          <p:spPr bwMode="auto">
            <a:xfrm>
              <a:off x="5160" y="3810"/>
              <a:ext cx="3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9" name="Line 76"/>
            <p:cNvSpPr>
              <a:spLocks noChangeAspect="1" noChangeShapeType="1"/>
            </p:cNvSpPr>
            <p:nvPr/>
          </p:nvSpPr>
          <p:spPr bwMode="auto">
            <a:xfrm>
              <a:off x="5175" y="3796"/>
              <a:ext cx="30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40" name="Group 77"/>
            <p:cNvGrpSpPr>
              <a:grpSpLocks noChangeAspect="1"/>
            </p:cNvGrpSpPr>
            <p:nvPr/>
          </p:nvGrpSpPr>
          <p:grpSpPr bwMode="auto">
            <a:xfrm>
              <a:off x="5078" y="3849"/>
              <a:ext cx="66" cy="67"/>
              <a:chOff x="1882" y="1842"/>
              <a:chExt cx="249" cy="250"/>
            </a:xfrm>
          </p:grpSpPr>
          <p:sp>
            <p:nvSpPr>
              <p:cNvPr id="64" name="Line 78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65" name="Line 79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66" name="Line 80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67" name="Line 81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41" name="Group 82"/>
            <p:cNvGrpSpPr>
              <a:grpSpLocks noChangeAspect="1"/>
            </p:cNvGrpSpPr>
            <p:nvPr/>
          </p:nvGrpSpPr>
          <p:grpSpPr bwMode="auto">
            <a:xfrm>
              <a:off x="5512" y="3849"/>
              <a:ext cx="66" cy="67"/>
              <a:chOff x="1882" y="1842"/>
              <a:chExt cx="249" cy="250"/>
            </a:xfrm>
          </p:grpSpPr>
          <p:sp>
            <p:nvSpPr>
              <p:cNvPr id="60" name="Line 83"/>
              <p:cNvSpPr>
                <a:spLocks noChangeAspect="1" noChangeShapeType="1"/>
              </p:cNvSpPr>
              <p:nvPr/>
            </p:nvSpPr>
            <p:spPr bwMode="auto">
              <a:xfrm>
                <a:off x="1882" y="209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61" name="Line 84"/>
              <p:cNvSpPr>
                <a:spLocks noChangeAspect="1" noChangeShapeType="1"/>
              </p:cNvSpPr>
              <p:nvPr/>
            </p:nvSpPr>
            <p:spPr bwMode="auto">
              <a:xfrm>
                <a:off x="1882" y="1842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62" name="Line 85"/>
              <p:cNvSpPr>
                <a:spLocks noChangeAspect="1" noChangeShapeType="1"/>
              </p:cNvSpPr>
              <p:nvPr/>
            </p:nvSpPr>
            <p:spPr bwMode="auto">
              <a:xfrm rot="5400000">
                <a:off x="2006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63" name="Line 86"/>
              <p:cNvSpPr>
                <a:spLocks noChangeAspect="1" noChangeShapeType="1"/>
              </p:cNvSpPr>
              <p:nvPr/>
            </p:nvSpPr>
            <p:spPr bwMode="auto">
              <a:xfrm rot="5400000">
                <a:off x="1757" y="1967"/>
                <a:ext cx="249" cy="0"/>
              </a:xfrm>
              <a:prstGeom prst="line">
                <a:avLst/>
              </a:pr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sp>
          <p:nvSpPr>
            <p:cNvPr id="42" name="Line 87"/>
            <p:cNvSpPr>
              <a:spLocks noChangeAspect="1" noChangeShapeType="1"/>
            </p:cNvSpPr>
            <p:nvPr/>
          </p:nvSpPr>
          <p:spPr bwMode="auto">
            <a:xfrm rot="5400000">
              <a:off x="5107" y="3864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3" name="Line 88"/>
            <p:cNvSpPr>
              <a:spLocks noChangeAspect="1" noChangeShapeType="1"/>
            </p:cNvSpPr>
            <p:nvPr/>
          </p:nvSpPr>
          <p:spPr bwMode="auto">
            <a:xfrm rot="5400000">
              <a:off x="5443" y="3863"/>
              <a:ext cx="10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44" name="Group 89"/>
            <p:cNvGrpSpPr>
              <a:grpSpLocks noChangeAspect="1"/>
            </p:cNvGrpSpPr>
            <p:nvPr/>
          </p:nvGrpSpPr>
          <p:grpSpPr bwMode="auto">
            <a:xfrm>
              <a:off x="5175" y="3702"/>
              <a:ext cx="306" cy="175"/>
              <a:chOff x="2301" y="1281"/>
              <a:chExt cx="1220" cy="697"/>
            </a:xfrm>
          </p:grpSpPr>
          <p:sp>
            <p:nvSpPr>
              <p:cNvPr id="58" name="Arc 90"/>
              <p:cNvSpPr>
                <a:spLocks noChangeAspect="1"/>
              </p:cNvSpPr>
              <p:nvPr/>
            </p:nvSpPr>
            <p:spPr bwMode="auto">
              <a:xfrm flipH="1">
                <a:off x="230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53"/>
                  <a:gd name="T1" fmla="*/ 0 h 21600"/>
                  <a:gd name="T2" fmla="*/ 19053 w 19053"/>
                  <a:gd name="T3" fmla="*/ 11424 h 21600"/>
                  <a:gd name="T4" fmla="*/ 0 w 19053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53" h="21600" fill="none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</a:path>
                  <a:path w="19053" h="21600" stroke="0" extrusionOk="0">
                    <a:moveTo>
                      <a:pt x="-1" y="0"/>
                    </a:moveTo>
                    <a:cubicBezTo>
                      <a:pt x="7972" y="0"/>
                      <a:pt x="15296" y="4391"/>
                      <a:pt x="19052" y="1142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59" name="Arc 91"/>
              <p:cNvSpPr>
                <a:spLocks noChangeAspect="1"/>
              </p:cNvSpPr>
              <p:nvPr/>
            </p:nvSpPr>
            <p:spPr bwMode="auto">
              <a:xfrm>
                <a:off x="2911" y="1281"/>
                <a:ext cx="610" cy="69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19080"/>
                  <a:gd name="T1" fmla="*/ 0 h 21600"/>
                  <a:gd name="T2" fmla="*/ 19080 w 19080"/>
                  <a:gd name="T3" fmla="*/ 11474 h 21600"/>
                  <a:gd name="T4" fmla="*/ 0 w 1908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080" h="21600" fill="none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</a:path>
                  <a:path w="19080" h="21600" stroke="0" extrusionOk="0">
                    <a:moveTo>
                      <a:pt x="-1" y="0"/>
                    </a:moveTo>
                    <a:cubicBezTo>
                      <a:pt x="7992" y="0"/>
                      <a:pt x="15332" y="4413"/>
                      <a:pt x="19079" y="1147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  <p:sp>
          <p:nvSpPr>
            <p:cNvPr id="45" name="Line 92"/>
            <p:cNvSpPr>
              <a:spLocks noChangeAspect="1" noChangeShapeType="1"/>
            </p:cNvSpPr>
            <p:nvPr/>
          </p:nvSpPr>
          <p:spPr bwMode="auto">
            <a:xfrm>
              <a:off x="5191" y="3982"/>
              <a:ext cx="38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6" name="Line 93"/>
            <p:cNvSpPr>
              <a:spLocks noChangeAspect="1" noChangeShapeType="1"/>
            </p:cNvSpPr>
            <p:nvPr/>
          </p:nvSpPr>
          <p:spPr bwMode="auto">
            <a:xfrm rot="5400000">
              <a:off x="5025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7" name="Line 94"/>
            <p:cNvSpPr>
              <a:spLocks noChangeAspect="1" noChangeShapeType="1"/>
            </p:cNvSpPr>
            <p:nvPr/>
          </p:nvSpPr>
          <p:spPr bwMode="auto">
            <a:xfrm rot="5400000">
              <a:off x="4960" y="4049"/>
              <a:ext cx="23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8" name="Line 95"/>
            <p:cNvSpPr>
              <a:spLocks noChangeAspect="1" noChangeShapeType="1"/>
            </p:cNvSpPr>
            <p:nvPr/>
          </p:nvSpPr>
          <p:spPr bwMode="auto">
            <a:xfrm>
              <a:off x="5078" y="3931"/>
              <a:ext cx="65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49" name="Line 96"/>
            <p:cNvSpPr>
              <a:spLocks noChangeAspect="1" noChangeShapeType="1"/>
            </p:cNvSpPr>
            <p:nvPr/>
          </p:nvSpPr>
          <p:spPr bwMode="auto">
            <a:xfrm rot="5400000">
              <a:off x="5341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50" name="Line 97"/>
            <p:cNvSpPr>
              <a:spLocks noChangeAspect="1" noChangeShapeType="1"/>
            </p:cNvSpPr>
            <p:nvPr/>
          </p:nvSpPr>
          <p:spPr bwMode="auto">
            <a:xfrm rot="5400000">
              <a:off x="5364" y="4103"/>
              <a:ext cx="126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51" name="Group 98"/>
            <p:cNvGrpSpPr>
              <a:grpSpLocks noChangeAspect="1"/>
            </p:cNvGrpSpPr>
            <p:nvPr/>
          </p:nvGrpSpPr>
          <p:grpSpPr bwMode="auto">
            <a:xfrm>
              <a:off x="5404" y="4028"/>
              <a:ext cx="23" cy="13"/>
              <a:chOff x="2744" y="2557"/>
              <a:chExt cx="114" cy="57"/>
            </a:xfrm>
          </p:grpSpPr>
          <p:sp>
            <p:nvSpPr>
              <p:cNvPr id="56" name="Arc 99"/>
              <p:cNvSpPr>
                <a:spLocks noChangeAspect="1"/>
              </p:cNvSpPr>
              <p:nvPr/>
            </p:nvSpPr>
            <p:spPr bwMode="auto">
              <a:xfrm flipH="1">
                <a:off x="2744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57" name="Arc 100"/>
              <p:cNvSpPr>
                <a:spLocks noChangeAspect="1"/>
              </p:cNvSpPr>
              <p:nvPr/>
            </p:nvSpPr>
            <p:spPr bwMode="auto">
              <a:xfrm>
                <a:off x="2801" y="2557"/>
                <a:ext cx="57" cy="5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  <p:sp>
          <p:nvSpPr>
            <p:cNvPr id="52" name="Line 101"/>
            <p:cNvSpPr>
              <a:spLocks noChangeAspect="1" noChangeShapeType="1"/>
            </p:cNvSpPr>
            <p:nvPr/>
          </p:nvSpPr>
          <p:spPr bwMode="auto">
            <a:xfrm>
              <a:off x="5404" y="4167"/>
              <a:ext cx="23" cy="0"/>
            </a:xfrm>
            <a:prstGeom prst="line">
              <a:avLst/>
            </a:prstGeom>
            <a:noFill/>
            <a:ln w="13970">
              <a:solidFill>
                <a:srgbClr val="823F9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grpSp>
          <p:nvGrpSpPr>
            <p:cNvPr id="53" name="Group 102"/>
            <p:cNvGrpSpPr>
              <a:grpSpLocks noChangeAspect="1"/>
            </p:cNvGrpSpPr>
            <p:nvPr/>
          </p:nvGrpSpPr>
          <p:grpSpPr bwMode="auto">
            <a:xfrm>
              <a:off x="5366" y="3980"/>
              <a:ext cx="98" cy="49"/>
              <a:chOff x="2595" y="2388"/>
              <a:chExt cx="389" cy="195"/>
            </a:xfrm>
          </p:grpSpPr>
          <p:sp>
            <p:nvSpPr>
              <p:cNvPr id="54" name="Arc 103"/>
              <p:cNvSpPr>
                <a:spLocks noChangeAspect="1"/>
              </p:cNvSpPr>
              <p:nvPr/>
            </p:nvSpPr>
            <p:spPr bwMode="auto">
              <a:xfrm flipH="1">
                <a:off x="2595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487"/>
                  <a:gd name="T1" fmla="*/ 0 h 21600"/>
                  <a:gd name="T2" fmla="*/ 21487 w 21487"/>
                  <a:gd name="T3" fmla="*/ 19395 h 21600"/>
                  <a:gd name="T4" fmla="*/ 0 w 2148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487" h="21600" fill="none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</a:path>
                  <a:path w="21487" h="21600" stroke="0" extrusionOk="0">
                    <a:moveTo>
                      <a:pt x="-1" y="0"/>
                    </a:moveTo>
                    <a:cubicBezTo>
                      <a:pt x="11075" y="0"/>
                      <a:pt x="20356" y="8377"/>
                      <a:pt x="21487" y="19394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  <p:sp>
            <p:nvSpPr>
              <p:cNvPr id="55" name="Arc 104"/>
              <p:cNvSpPr>
                <a:spLocks noChangeAspect="1"/>
              </p:cNvSpPr>
              <p:nvPr/>
            </p:nvSpPr>
            <p:spPr bwMode="auto">
              <a:xfrm>
                <a:off x="2790" y="2388"/>
                <a:ext cx="194" cy="195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526"/>
                  <a:gd name="T1" fmla="*/ 0 h 21600"/>
                  <a:gd name="T2" fmla="*/ 21526 w 21526"/>
                  <a:gd name="T3" fmla="*/ 19816 h 21600"/>
                  <a:gd name="T4" fmla="*/ 0 w 2152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26" h="21600" fill="none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</a:path>
                  <a:path w="21526" h="21600" stroke="0" extrusionOk="0">
                    <a:moveTo>
                      <a:pt x="-1" y="0"/>
                    </a:moveTo>
                    <a:cubicBezTo>
                      <a:pt x="11237" y="0"/>
                      <a:pt x="20598" y="8616"/>
                      <a:pt x="21526" y="19815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3970">
                <a:solidFill>
                  <a:srgbClr val="823F9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434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2E232-6EC4-49E5-A972-7114034AC36A}" type="datetimeFigureOut">
              <a:rPr lang="zh-CN" altLang="en-US" smtClean="0"/>
              <a:t>2023/2/21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2E232-6EC4-49E5-A972-7114034AC36A}" type="datetimeFigureOut">
              <a:rPr lang="zh-CN" altLang="en-US" smtClean="0"/>
              <a:t>2023/2/21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06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2E232-6EC4-49E5-A972-7114034AC36A}" type="datetimeFigureOut">
              <a:rPr lang="zh-CN" altLang="en-US" smtClean="0"/>
              <a:t>2023/2/21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80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2E232-6EC4-49E5-A972-7114034AC36A}" type="datetimeFigureOut">
              <a:rPr lang="zh-CN" altLang="en-US" smtClean="0"/>
              <a:t>2023/2/21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10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2E232-6EC4-49E5-A972-7114034AC36A}" type="datetimeFigureOut">
              <a:rPr lang="zh-CN" altLang="en-US" smtClean="0"/>
              <a:t>2023/2/21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39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2E232-6EC4-49E5-A972-7114034AC36A}" type="datetimeFigureOut">
              <a:rPr lang="zh-CN" altLang="en-US" smtClean="0"/>
              <a:t>2023/2/21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5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557213" lvl="1" indent="-214313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80000"/>
              <a:buFont typeface="Wingdings 2" pitchFamily="18" charset="2"/>
              <a:buChar char=""/>
            </a:pPr>
            <a:r>
              <a:rPr lang="zh-CN" altLang="en-US" dirty="0"/>
              <a:t>第二级</a:t>
            </a:r>
          </a:p>
          <a:p>
            <a:pPr marL="857250" lvl="2" indent="-171450" algn="l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60000"/>
              <a:buFont typeface="Wingdings" pitchFamily="2" charset="2"/>
              <a:buChar char="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553200" y="630872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2E232-6EC4-49E5-A972-7114034AC36A}" type="datetimeFigureOut">
              <a:rPr lang="zh-CN" altLang="en-US" smtClean="0"/>
              <a:t>2023/2/21</a:t>
            </a:fld>
            <a:endParaRPr lang="zh-CN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869" y="116632"/>
            <a:ext cx="228646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灯片编号占位符 5"/>
          <p:cNvSpPr txBox="1">
            <a:spLocks/>
          </p:cNvSpPr>
          <p:nvPr/>
        </p:nvSpPr>
        <p:spPr>
          <a:xfrm>
            <a:off x="321901" y="6295940"/>
            <a:ext cx="520578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b="1" kern="1200">
                <a:solidFill>
                  <a:srgbClr val="7030A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3DB592A-0909-472D-A1D6-B1E0A3795436}" type="slidenum">
              <a:rPr lang="zh-CN" altLang="en-US" sz="1200" smtClean="0"/>
              <a:pPr/>
              <a:t>‹#›</a:t>
            </a:fld>
            <a:endParaRPr lang="zh-CN" altLang="en-US" sz="1350" dirty="0"/>
          </a:p>
        </p:txBody>
      </p:sp>
    </p:spTree>
    <p:extLst>
      <p:ext uri="{BB962C8B-B14F-4D97-AF65-F5344CB8AC3E}">
        <p14:creationId xmlns:p14="http://schemas.microsoft.com/office/powerpoint/2010/main" val="69186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fontAlgn="base" latinLnBrk="0" hangingPunct="1">
        <a:lnSpc>
          <a:spcPct val="150000"/>
        </a:lnSpc>
        <a:spcBef>
          <a:spcPct val="20000"/>
        </a:spcBef>
        <a:spcAft>
          <a:spcPct val="0"/>
        </a:spcAft>
        <a:buClr>
          <a:srgbClr val="7030A0"/>
        </a:buClr>
        <a:buSzPct val="73000"/>
        <a:buFont typeface="Wingdings 2" pitchFamily="18" charset="2"/>
        <a:buChar char=""/>
        <a:defRPr lang="zh-CN" altLang="en-US" sz="1950" kern="1200" dirty="0" smtClean="0">
          <a:solidFill>
            <a:schemeClr val="tx1"/>
          </a:solidFill>
          <a:latin typeface="华文楷体" pitchFamily="2" charset="-122"/>
          <a:ea typeface="华文楷体" pitchFamily="2" charset="-122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lang="zh-CN" altLang="en-US" sz="1725" kern="1200" dirty="0" smtClean="0">
          <a:solidFill>
            <a:schemeClr val="tx1"/>
          </a:solidFill>
          <a:latin typeface="华文楷体" pitchFamily="2" charset="-122"/>
          <a:ea typeface="华文楷体" pitchFamily="2" charset="-122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lang="zh-CN" altLang="en-US" sz="1500" kern="1200" dirty="0" smtClean="0">
          <a:solidFill>
            <a:schemeClr val="tx1"/>
          </a:solidFill>
          <a:latin typeface="华文楷体" pitchFamily="2" charset="-122"/>
          <a:ea typeface="华文楷体" pitchFamily="2" charset="-122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Clr>
          <a:schemeClr val="accent4">
            <a:lumMod val="75000"/>
          </a:schemeClr>
        </a:buClr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coai.cs.tsinghua.edu.cn/hml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3" Type="http://schemas.openxmlformats.org/officeDocument/2006/relationships/image" Target="../media/image56.png"/><Relationship Id="rId21" Type="http://schemas.openxmlformats.org/officeDocument/2006/relationships/image" Target="../media/image74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" Type="http://schemas.openxmlformats.org/officeDocument/2006/relationships/image" Target="../media/image12.png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24" Type="http://schemas.openxmlformats.org/officeDocument/2006/relationships/image" Target="../media/image77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23" Type="http://schemas.openxmlformats.org/officeDocument/2006/relationships/image" Target="../media/image76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Relationship Id="rId22" Type="http://schemas.openxmlformats.org/officeDocument/2006/relationships/image" Target="../media/image7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第一章 自学内容</a:t>
            </a:r>
            <a:br>
              <a:rPr lang="en-US" altLang="zh-CN" sz="40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4000" dirty="0">
                <a:latin typeface="黑体" panose="02010609060101010101" pitchFamily="49" charset="-122"/>
                <a:ea typeface="黑体" panose="02010609060101010101" pitchFamily="49" charset="-122"/>
              </a:rPr>
              <a:t>波兰式和逆波兰式</a:t>
            </a:r>
            <a:endParaRPr lang="zh-CN" altLang="en-US" sz="4000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49544C1-85DF-7A44-BB44-0BE782795EFE}"/>
              </a:ext>
            </a:extLst>
          </p:cNvPr>
          <p:cNvSpPr txBox="1">
            <a:spLocks/>
          </p:cNvSpPr>
          <p:nvPr/>
        </p:nvSpPr>
        <p:spPr>
          <a:xfrm>
            <a:off x="1524000" y="40386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6858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7030A0"/>
              </a:buClr>
              <a:buSzPct val="73000"/>
              <a:buFont typeface="Wingdings 2" pitchFamily="18" charset="2"/>
              <a:buNone/>
              <a:defRPr lang="zh-CN" altLang="en-US" sz="1950" kern="1200">
                <a:solidFill>
                  <a:schemeClr val="tx1">
                    <a:tint val="75000"/>
                  </a:schemeClr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1pPr>
            <a:lvl2pPr marL="3429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lang="zh-CN" altLang="en-US" sz="1725" kern="1200">
                <a:solidFill>
                  <a:schemeClr val="tx1">
                    <a:tint val="75000"/>
                  </a:schemeClr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2pPr>
            <a:lvl3pPr marL="6858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lang="zh-CN" altLang="en-US" sz="1500" kern="1200">
                <a:solidFill>
                  <a:schemeClr val="tx1">
                    <a:tint val="75000"/>
                  </a:schemeClr>
                </a:solidFill>
                <a:latin typeface="华文楷体" pitchFamily="2" charset="-122"/>
                <a:ea typeface="华文楷体" pitchFamily="2" charset="-122"/>
                <a:cs typeface="+mn-cs"/>
              </a:defRPr>
            </a:lvl3pPr>
            <a:lvl4pPr marL="1028700" indent="0" algn="ctr" defTabSz="685800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zh-CN" alt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计算机系   黄民烈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3000" dirty="0">
                <a:solidFill>
                  <a:schemeClr val="tx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Tel:</a:t>
            </a:r>
            <a:r>
              <a:rPr lang="zh-CN" alt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solidFill>
                  <a:schemeClr val="tx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18901155050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3000" dirty="0">
                <a:solidFill>
                  <a:schemeClr val="tx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Office: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solidFill>
                  <a:schemeClr val="tx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FIT</a:t>
            </a:r>
            <a:r>
              <a:rPr lang="en-US" sz="3000" dirty="0">
                <a:solidFill>
                  <a:schemeClr val="tx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000" dirty="0">
                <a:solidFill>
                  <a:schemeClr val="tx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4-504</a:t>
            </a:r>
          </a:p>
          <a:p>
            <a:pPr>
              <a:lnSpc>
                <a:spcPct val="80000"/>
              </a:lnSpc>
              <a:defRPr/>
            </a:pPr>
            <a:r>
              <a:rPr lang="en-US" altLang="zh-CN" sz="3000" dirty="0">
                <a:solidFill>
                  <a:srgbClr val="00B050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  <a:hlinkClick r:id="rId2"/>
              </a:rPr>
              <a:t>http://coai.cs.tsinghua.edu.cn/hml/</a:t>
            </a:r>
            <a:endParaRPr lang="en-US" altLang="zh-CN" sz="3000" dirty="0">
              <a:solidFill>
                <a:srgbClr val="00B050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zh-CN" sz="3000" dirty="0" err="1">
                <a:solidFill>
                  <a:schemeClr val="tx1"/>
                </a:solidFill>
                <a:latin typeface="Times New Roman" panose="02020603050405020304" pitchFamily="18" charset="0"/>
                <a:ea typeface="SimHei" panose="02010609060101010101" pitchFamily="49" charset="-122"/>
                <a:cs typeface="Times New Roman" panose="02020603050405020304" pitchFamily="18" charset="0"/>
              </a:rPr>
              <a:t>aihuang@tsinghua.edu.cn</a:t>
            </a:r>
            <a:endParaRPr lang="en-US" altLang="zh-CN" sz="3000" dirty="0">
              <a:solidFill>
                <a:schemeClr val="tx1"/>
              </a:solidFill>
              <a:latin typeface="Times New Roman" panose="02020603050405020304" pitchFamily="18" charset="0"/>
              <a:ea typeface="SimHei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93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+mj-ea"/>
                <a:ea typeface="+mj-ea"/>
              </a:rPr>
              <a:t>1.6.1 </a:t>
            </a:r>
            <a:r>
              <a:rPr lang="zh-CN" altLang="en-US" sz="3600" dirty="0">
                <a:latin typeface="+mj-ea"/>
                <a:ea typeface="+mj-ea"/>
              </a:rPr>
              <a:t>波兰式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600202"/>
                <a:ext cx="8435280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如将公式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∨((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∧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)∧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22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2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的这种中置表示化成波兰式，可使用由内层括号逐步向外层脱开（或由外层向内逐层脱开）的办法。</a:t>
                </a:r>
              </a:p>
              <a:p>
                <a:pPr>
                  <a:spcBef>
                    <a:spcPct val="0"/>
                  </a:spcBef>
                  <a:buSzTx/>
                  <a:buNone/>
                </a:pPr>
                <a:endParaRPr lang="en-US" altLang="zh-CN" sz="2800" b="1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4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600202"/>
                <a:ext cx="8435280" cy="4525963"/>
              </a:xfrm>
              <a:blipFill>
                <a:blip r:embed="rId2"/>
                <a:stretch>
                  <a:fillRect l="-217" r="-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4639056" y="3386328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5401056" y="3386328"/>
            <a:ext cx="0" cy="1600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3267456" y="3386328"/>
            <a:ext cx="0" cy="2667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46537" y="2915657"/>
            <a:ext cx="8839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</a:rPr>
              <a:t>   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 ∨      ((Q∨R)∧S)</a:t>
            </a:r>
          </a:p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1                 </a:t>
            </a:r>
          </a:p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∨QR  </a:t>
            </a:r>
          </a:p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2 </a:t>
            </a:r>
          </a:p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∧∨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QRS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3</a:t>
            </a:r>
          </a:p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∨P∧∨QRS 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5BBB53A-91D0-C943-9A5F-CC61D336FE84}"/>
              </a:ext>
            </a:extLst>
          </p:cNvPr>
          <p:cNvSpPr txBox="1"/>
          <p:nvPr/>
        </p:nvSpPr>
        <p:spPr>
          <a:xfrm>
            <a:off x="7055372" y="5542087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432FF"/>
                </a:solidFill>
              </a:rPr>
              <a:t>变种</a:t>
            </a:r>
            <a:r>
              <a:rPr kumimoji="1" lang="en-US" altLang="zh-CN" dirty="0">
                <a:solidFill>
                  <a:srgbClr val="0432FF"/>
                </a:solidFill>
              </a:rPr>
              <a:t>?</a:t>
            </a:r>
            <a:endParaRPr kumimoji="1" lang="zh-CN" altLang="en-US" dirty="0">
              <a:solidFill>
                <a:srgbClr val="0432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69FEF1-7E54-A94E-8B41-27063AA73C9F}"/>
              </a:ext>
            </a:extLst>
          </p:cNvPr>
          <p:cNvSpPr txBox="1"/>
          <p:nvPr/>
        </p:nvSpPr>
        <p:spPr>
          <a:xfrm>
            <a:off x="4668853" y="6302691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432FF"/>
                </a:solidFill>
              </a:rPr>
              <a:t>变种</a:t>
            </a:r>
            <a:r>
              <a:rPr kumimoji="1" lang="en-US" altLang="zh-CN" dirty="0">
                <a:solidFill>
                  <a:srgbClr val="0432FF"/>
                </a:solidFill>
              </a:rPr>
              <a:t>?</a:t>
            </a:r>
            <a:endParaRPr kumimoji="1" lang="zh-CN" alt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746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+mj-ea"/>
                <a:ea typeface="+mj-ea"/>
              </a:rPr>
              <a:t>1.6.1 </a:t>
            </a:r>
            <a:r>
              <a:rPr lang="zh-CN" altLang="en-US" sz="3600" dirty="0">
                <a:latin typeface="+mj-ea"/>
                <a:ea typeface="+mj-ea"/>
              </a:rPr>
              <a:t>波兰式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80936" y="1600202"/>
                <a:ext cx="8005864" cy="4525963"/>
              </a:xfrm>
            </p:spPr>
            <p:txBody>
              <a:bodyPr>
                <a:noAutofit/>
              </a:bodyPr>
              <a:lstStyle/>
              <a:p>
                <a:pPr>
                  <a:buNone/>
                </a:pPr>
                <a:r>
                  <a:rPr lang="zh-CN" altLang="en-US" sz="2400" dirty="0">
                    <a:latin typeface="+mn-ea"/>
                    <a:ea typeface="+mn-ea"/>
                  </a:rPr>
                  <a:t>举例：中置变前置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∨((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∨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)∧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r>
                  <a:rPr lang="zh-CN" altLang="en-US" sz="2400" dirty="0">
                    <a:latin typeface="+mn-ea"/>
                    <a:ea typeface="+mn-ea"/>
                  </a:rPr>
                  <a:t>由里向外：		          由外向里：</a:t>
                </a:r>
              </a:p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∨((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∨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)∧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∨((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∨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)∧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∨(∨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𝑄𝑅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∧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                              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∨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 ((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∨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)∧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∨∧∨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𝑄𝑅𝑆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                            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∨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∧(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∨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)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∨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∧∨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𝑄𝑅𝑆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	                             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∨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∧∨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𝑄𝑅𝑆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  </a:t>
                </a:r>
                <a:endParaRPr lang="zh-CN" altLang="zh-CN" sz="2400" dirty="0"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SzTx/>
                  <a:buNone/>
                </a:pPr>
                <a:endParaRPr lang="en-US" altLang="zh-CN" sz="2600" b="1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4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936" y="1600202"/>
                <a:ext cx="8005864" cy="4525963"/>
              </a:xfrm>
              <a:blipFill>
                <a:blip r:embed="rId2"/>
                <a:stretch>
                  <a:fillRect l="-1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646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+mj-ea"/>
                <a:ea typeface="+mj-ea"/>
              </a:rPr>
              <a:t>1.6.1 </a:t>
            </a:r>
            <a:r>
              <a:rPr lang="zh-CN" altLang="en-US" sz="3600" dirty="0">
                <a:latin typeface="+mj-ea"/>
                <a:ea typeface="+mj-ea"/>
              </a:rPr>
              <a:t>波兰式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1520" y="1600202"/>
            <a:ext cx="8435280" cy="4525963"/>
          </a:xfrm>
        </p:spPr>
        <p:txBody>
          <a:bodyPr>
            <a:no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以波兰式表达的公式，当计算机识别处理时，可自右向左扫描一次完成，避免了重复扫描；后置表示（逆波兰式）可自左向右扫描一次完成。</a:t>
            </a:r>
          </a:p>
          <a:p>
            <a:pPr>
              <a:buNone/>
            </a:pPr>
            <a:endParaRPr lang="zh-CN" altLang="en-US" sz="2400" dirty="0">
              <a:latin typeface="+mj-ea"/>
              <a:ea typeface="+mj-ea"/>
            </a:endParaRPr>
          </a:p>
          <a:p>
            <a:r>
              <a:rPr lang="zh-CN" altLang="en-US" sz="2400" dirty="0">
                <a:latin typeface="+mj-ea"/>
                <a:ea typeface="+mj-ea"/>
              </a:rPr>
              <a:t>而且自左向右扫描看起来更合理，常为计算机的程序系统所采用。只不过这种表示的公式，人们阅读起来不大习惯。</a:t>
            </a:r>
          </a:p>
          <a:p>
            <a:pPr>
              <a:spcBef>
                <a:spcPct val="0"/>
              </a:spcBef>
              <a:buSzTx/>
              <a:buNone/>
            </a:pPr>
            <a:endParaRPr lang="en-US" altLang="zh-CN" sz="26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492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zh-CN" altLang="en-US" sz="2400" dirty="0">
                <a:latin typeface="+mj-ea"/>
                <a:ea typeface="+mj-ea"/>
              </a:rPr>
              <a:t>波兰式</a:t>
            </a:r>
            <a:endParaRPr lang="en-US" altLang="zh-CN" sz="2400" dirty="0">
              <a:latin typeface="+mj-ea"/>
              <a:ea typeface="+mj-ea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sz="2400" dirty="0">
                <a:latin typeface="+mj-ea"/>
                <a:ea typeface="+mj-ea"/>
              </a:rPr>
              <a:t>逆波兰式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722475" y="2447760"/>
                <a:ext cx="16423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4!−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2+5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475" y="2447760"/>
                <a:ext cx="1642309" cy="276999"/>
              </a:xfrm>
              <a:prstGeom prst="rect">
                <a:avLst/>
              </a:prstGeom>
              <a:blipFill>
                <a:blip r:embed="rId2"/>
                <a:stretch>
                  <a:fillRect l="-2974" r="-2974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/>
          <p:cNvCxnSpPr/>
          <p:nvPr/>
        </p:nvCxnSpPr>
        <p:spPr>
          <a:xfrm flipH="1">
            <a:off x="2590800" y="2819400"/>
            <a:ext cx="1" cy="53340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349548" y="3484512"/>
                <a:ext cx="4825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548" y="3484512"/>
                <a:ext cx="482504" cy="276999"/>
              </a:xfrm>
              <a:prstGeom prst="rect">
                <a:avLst/>
              </a:prstGeom>
              <a:blipFill>
                <a:blip r:embed="rId3"/>
                <a:stretch>
                  <a:fillRect l="-8750" r="-11250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/>
          <p:cNvCxnSpPr/>
          <p:nvPr/>
        </p:nvCxnSpPr>
        <p:spPr>
          <a:xfrm flipH="1">
            <a:off x="3072779" y="2801593"/>
            <a:ext cx="3" cy="104378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2659204" y="3919673"/>
                <a:ext cx="8271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+253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204" y="3919673"/>
                <a:ext cx="827150" cy="276999"/>
              </a:xfrm>
              <a:prstGeom prst="rect">
                <a:avLst/>
              </a:prstGeom>
              <a:blipFill>
                <a:blip r:embed="rId4"/>
                <a:stretch>
                  <a:fillRect l="-4412" r="-6618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/>
          <p:cNvCxnSpPr/>
          <p:nvPr/>
        </p:nvCxnSpPr>
        <p:spPr>
          <a:xfrm flipH="1">
            <a:off x="2093347" y="2819400"/>
            <a:ext cx="2" cy="175599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1429703" y="4701845"/>
                <a:ext cx="1284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−!4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+253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703" y="4701845"/>
                <a:ext cx="1284006" cy="276999"/>
              </a:xfrm>
              <a:prstGeom prst="rect">
                <a:avLst/>
              </a:prstGeom>
              <a:blipFill>
                <a:blip r:embed="rId5"/>
                <a:stretch>
                  <a:fillRect l="-952" r="-476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右箭头 22"/>
          <p:cNvSpPr/>
          <p:nvPr/>
        </p:nvSpPr>
        <p:spPr>
          <a:xfrm rot="10800000">
            <a:off x="1315482" y="5034754"/>
            <a:ext cx="155573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5486400" y="2447703"/>
                <a:ext cx="16423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4!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447703"/>
                <a:ext cx="1642309" cy="276999"/>
              </a:xfrm>
              <a:prstGeom prst="rect">
                <a:avLst/>
              </a:prstGeom>
              <a:blipFill>
                <a:blip r:embed="rId6"/>
                <a:stretch>
                  <a:fillRect l="-2602" r="-2974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/>
          <p:cNvCxnSpPr/>
          <p:nvPr/>
        </p:nvCxnSpPr>
        <p:spPr>
          <a:xfrm flipH="1">
            <a:off x="6336664" y="2819400"/>
            <a:ext cx="1" cy="53340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6067371" y="3484512"/>
                <a:ext cx="5338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25+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371" y="3484512"/>
                <a:ext cx="533800" cy="276999"/>
              </a:xfrm>
              <a:prstGeom prst="rect">
                <a:avLst/>
              </a:prstGeom>
              <a:blipFill>
                <a:blip r:embed="rId7"/>
                <a:stretch>
                  <a:fillRect l="-10227" r="-9091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/>
          <p:cNvCxnSpPr/>
          <p:nvPr/>
        </p:nvCxnSpPr>
        <p:spPr>
          <a:xfrm flipH="1">
            <a:off x="6869649" y="2831557"/>
            <a:ext cx="3" cy="1043783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6400744" y="3954086"/>
                <a:ext cx="929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744" y="3954086"/>
                <a:ext cx="929742" cy="276999"/>
              </a:xfrm>
              <a:prstGeom prst="rect">
                <a:avLst/>
              </a:prstGeom>
              <a:blipFill>
                <a:blip r:embed="rId8"/>
                <a:stretch>
                  <a:fillRect l="-5882" r="-3922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接箭头连接符 29"/>
          <p:cNvCxnSpPr/>
          <p:nvPr/>
        </p:nvCxnSpPr>
        <p:spPr>
          <a:xfrm flipH="1">
            <a:off x="5847632" y="2831557"/>
            <a:ext cx="2" cy="1755994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5159099" y="4696739"/>
                <a:ext cx="13865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4!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25+3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099" y="4696739"/>
                <a:ext cx="1386598" cy="276999"/>
              </a:xfrm>
              <a:prstGeom prst="rect">
                <a:avLst/>
              </a:prstGeom>
              <a:blipFill>
                <a:blip r:embed="rId9"/>
                <a:stretch>
                  <a:fillRect l="-3509" r="-439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右箭头 31"/>
          <p:cNvSpPr/>
          <p:nvPr/>
        </p:nvSpPr>
        <p:spPr>
          <a:xfrm>
            <a:off x="5130139" y="5020275"/>
            <a:ext cx="155573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>
            <a:extLst>
              <a:ext uri="{FF2B5EF4-FFF2-40B4-BE49-F238E27FC236}">
                <a16:creationId xmlns:a16="http://schemas.microsoft.com/office/drawing/2014/main" id="{2CFFB69E-483B-4CC5-B2A4-76E63518B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1" y="274638"/>
            <a:ext cx="6434348" cy="922114"/>
          </a:xfrm>
        </p:spPr>
        <p:txBody>
          <a:bodyPr/>
          <a:lstStyle/>
          <a:p>
            <a:r>
              <a:rPr lang="en-US" altLang="zh-CN" sz="3600" dirty="0">
                <a:latin typeface="+mj-ea"/>
                <a:ea typeface="+mj-ea"/>
              </a:rPr>
              <a:t>1.6.1 </a:t>
            </a:r>
            <a:r>
              <a:rPr lang="zh-CN" altLang="en-US" sz="3600" dirty="0">
                <a:latin typeface="+mj-ea"/>
                <a:ea typeface="+mj-ea"/>
              </a:rPr>
              <a:t>波兰式求值</a:t>
            </a:r>
          </a:p>
        </p:txBody>
      </p:sp>
    </p:spTree>
    <p:extLst>
      <p:ext uri="{BB962C8B-B14F-4D97-AF65-F5344CB8AC3E}">
        <p14:creationId xmlns:p14="http://schemas.microsoft.com/office/powerpoint/2010/main" val="3868658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+mj-ea"/>
                <a:ea typeface="+mj-ea"/>
              </a:rPr>
              <a:t>1.6.1 </a:t>
            </a:r>
            <a:r>
              <a:rPr lang="zh-CN" altLang="en-US" sz="3600" dirty="0">
                <a:latin typeface="+mj-ea"/>
                <a:ea typeface="+mj-ea"/>
              </a:rPr>
              <a:t>逆波兰式求值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600202"/>
            <a:ext cx="8740080" cy="45259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从左至右</a:t>
            </a:r>
            <a:r>
              <a:rPr lang="zh-CN" altLang="en-US" dirty="0">
                <a:latin typeface="+mj-ea"/>
                <a:ea typeface="+mj-ea"/>
              </a:rPr>
              <a:t>扫描表达式，并维护一个栈（后进先出），用于储存中间计算结果。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在扫描到数字时，直接将数字压入栈顶；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在扫描到运算符时，弹出栈顶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个数字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根据运算符的参数个数</a:t>
            </a:r>
            <a:r>
              <a:rPr lang="en-US" altLang="zh-CN" dirty="0">
                <a:solidFill>
                  <a:srgbClr val="FF0000"/>
                </a:solidFill>
                <a:latin typeface="+mj-ea"/>
                <a:ea typeface="+mj-ea"/>
              </a:rPr>
              <a:t>)</a:t>
            </a:r>
            <a:r>
              <a:rPr lang="zh-CN" altLang="en-US" dirty="0">
                <a:latin typeface="+mj-ea"/>
                <a:ea typeface="+mj-ea"/>
              </a:rPr>
              <a:t>，使用运算符对它们进行相应的运算，运算结果压入栈顶。</a:t>
            </a:r>
            <a:endParaRPr lang="en-US" altLang="zh-CN" dirty="0">
              <a:latin typeface="+mj-ea"/>
              <a:ea typeface="+mj-ea"/>
            </a:endParaRPr>
          </a:p>
          <a:p>
            <a:pPr lvl="1"/>
            <a:r>
              <a:rPr lang="zh-CN" altLang="en-US" dirty="0">
                <a:latin typeface="+mj-ea"/>
                <a:ea typeface="+mj-ea"/>
              </a:rPr>
              <a:t>按照弹出顺序，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从右到左</a:t>
            </a:r>
            <a:r>
              <a:rPr lang="zh-CN" altLang="en-US" dirty="0">
                <a:latin typeface="+mj-ea"/>
                <a:ea typeface="+mj-ea"/>
              </a:rPr>
              <a:t>填充。</a:t>
            </a:r>
            <a:endParaRPr lang="en-US" altLang="zh-CN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/>
            </p:nvGraphicFramePr>
            <p:xfrm>
              <a:off x="4114800" y="4572000"/>
              <a:ext cx="35814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749738287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33878401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dirty="0"/>
                            <a:t>N(</a:t>
                          </a:r>
                          <a:r>
                            <a:rPr lang="zh-CN" altLang="en-US" sz="1600" b="0" dirty="0"/>
                            <a:t>运算符参数个数</a:t>
                          </a:r>
                          <a:r>
                            <a:rPr lang="en-US" altLang="zh-CN" sz="1600" b="0" dirty="0"/>
                            <a:t>)</a:t>
                          </a:r>
                          <a:endParaRPr lang="zh-CN" alt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93608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oMath>
                            </m:oMathPara>
                          </a14:m>
                          <a:endParaRPr lang="zh-CN" alt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dirty="0"/>
                            <a:t>1</a:t>
                          </a:r>
                          <a:endParaRPr lang="zh-CN" alt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5179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×÷</m:t>
                                </m:r>
                              </m:oMath>
                            </m:oMathPara>
                          </a14:m>
                          <a:endParaRPr lang="zh-CN" alt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dirty="0"/>
                            <a:t>2</a:t>
                          </a:r>
                          <a:endParaRPr lang="zh-CN" alt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5123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+−</m:t>
                                </m:r>
                              </m:oMath>
                            </m:oMathPara>
                          </a14:m>
                          <a:endParaRPr lang="zh-CN" alt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dirty="0"/>
                            <a:t>2</a:t>
                          </a:r>
                          <a:endParaRPr lang="zh-CN" alt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6734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61796605"/>
                  </p:ext>
                </p:extLst>
              </p:nvPr>
            </p:nvGraphicFramePr>
            <p:xfrm>
              <a:off x="4114800" y="4572000"/>
              <a:ext cx="35814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5400">
                      <a:extLst>
                        <a:ext uri="{9D8B030D-6E8A-4147-A177-3AD203B41FA5}">
                          <a16:colId xmlns:a16="http://schemas.microsoft.com/office/drawing/2014/main" val="2749738287"/>
                        </a:ext>
                      </a:extLst>
                    </a:gridCol>
                    <a:gridCol w="2286000">
                      <a:extLst>
                        <a:ext uri="{9D8B030D-6E8A-4147-A177-3AD203B41FA5}">
                          <a16:colId xmlns:a16="http://schemas.microsoft.com/office/drawing/2014/main" val="33878401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6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dirty="0"/>
                            <a:t>N(</a:t>
                          </a:r>
                          <a:r>
                            <a:rPr lang="zh-CN" altLang="en-US" sz="1600" b="0" dirty="0"/>
                            <a:t>运算符参数个数</a:t>
                          </a:r>
                          <a:r>
                            <a:rPr lang="en-US" altLang="zh-CN" sz="1600" b="0" dirty="0"/>
                            <a:t>)</a:t>
                          </a:r>
                          <a:endParaRPr lang="zh-CN" alt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93608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980" t="-110000" r="-178431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dirty="0"/>
                            <a:t>1</a:t>
                          </a:r>
                          <a:endParaRPr lang="zh-CN" alt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5179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980" t="-217241" r="-178431" b="-1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dirty="0"/>
                            <a:t>2</a:t>
                          </a:r>
                          <a:endParaRPr lang="zh-CN" alt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51233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980" t="-317241" r="-178431" b="-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b="0" dirty="0"/>
                            <a:t>2</a:t>
                          </a:r>
                          <a:endParaRPr lang="zh-CN" altLang="en-US" sz="1600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6734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下箭头 4"/>
          <p:cNvSpPr/>
          <p:nvPr/>
        </p:nvSpPr>
        <p:spPr>
          <a:xfrm flipV="1">
            <a:off x="3699960" y="5181600"/>
            <a:ext cx="292402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007863" y="533983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运算符优先级</a:t>
            </a:r>
          </a:p>
        </p:txBody>
      </p:sp>
    </p:spTree>
    <p:extLst>
      <p:ext uri="{BB962C8B-B14F-4D97-AF65-F5344CB8AC3E}">
        <p14:creationId xmlns:p14="http://schemas.microsoft.com/office/powerpoint/2010/main" val="4046412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1.6.1 </a:t>
            </a:r>
            <a:r>
              <a:rPr lang="zh-CN" altLang="en-US" sz="3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逆波兰式求值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+mj-ea"/>
                <a:ea typeface="+mj-ea"/>
              </a:rPr>
              <a:t>从左至右扫描表达式，并维护一个栈（后进先出），用于储存中间计算结果。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在扫描到数字时，直接将数字压入栈顶；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tx1">
                    <a:alpha val="30000"/>
                  </a:schemeClr>
                </a:solidFill>
                <a:latin typeface="+mj-ea"/>
                <a:ea typeface="+mj-ea"/>
              </a:rPr>
              <a:t>在扫描到运算符时，弹出栈顶</a:t>
            </a:r>
            <a:r>
              <a:rPr lang="en-US" altLang="zh-CN" dirty="0">
                <a:solidFill>
                  <a:schemeClr val="tx1">
                    <a:alpha val="30000"/>
                  </a:schemeClr>
                </a:solidFill>
                <a:latin typeface="+mj-ea"/>
                <a:ea typeface="+mj-ea"/>
              </a:rPr>
              <a:t>N</a:t>
            </a:r>
            <a:r>
              <a:rPr lang="zh-CN" altLang="en-US" dirty="0">
                <a:solidFill>
                  <a:schemeClr val="tx1">
                    <a:alpha val="30000"/>
                  </a:schemeClr>
                </a:solidFill>
                <a:latin typeface="+mj-ea"/>
                <a:ea typeface="+mj-ea"/>
              </a:rPr>
              <a:t>个数字，使用运算符对它们进行相应的运算，运算结果压入栈顶。</a:t>
            </a:r>
            <a:endParaRPr lang="en-US" altLang="zh-CN" dirty="0">
              <a:solidFill>
                <a:schemeClr val="tx1">
                  <a:alpha val="30000"/>
                </a:schemeClr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15C67B5-6453-448B-8966-2C42791F8B5C}"/>
              </a:ext>
            </a:extLst>
          </p:cNvPr>
          <p:cNvGrpSpPr/>
          <p:nvPr/>
        </p:nvGrpSpPr>
        <p:grpSpPr>
          <a:xfrm>
            <a:off x="5792964" y="4677122"/>
            <a:ext cx="641839" cy="1573823"/>
            <a:chOff x="7781192" y="4370220"/>
            <a:chExt cx="641839" cy="1573823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61269A2C-B295-4A67-9587-A78681FD954B}"/>
                </a:ext>
              </a:extLst>
            </p:cNvPr>
            <p:cNvCxnSpPr/>
            <p:nvPr/>
          </p:nvCxnSpPr>
          <p:spPr>
            <a:xfrm>
              <a:off x="7790428" y="4370220"/>
              <a:ext cx="0" cy="157382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45C99A8-1283-4DD5-8F0F-2BC4F05EA3A0}"/>
                </a:ext>
              </a:extLst>
            </p:cNvPr>
            <p:cNvCxnSpPr/>
            <p:nvPr/>
          </p:nvCxnSpPr>
          <p:spPr>
            <a:xfrm>
              <a:off x="7781192" y="5934808"/>
              <a:ext cx="64183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CE0A5B3-899D-4329-B22C-34FF7ADB6845}"/>
                </a:ext>
              </a:extLst>
            </p:cNvPr>
            <p:cNvCxnSpPr/>
            <p:nvPr/>
          </p:nvCxnSpPr>
          <p:spPr>
            <a:xfrm flipV="1">
              <a:off x="8413795" y="4370220"/>
              <a:ext cx="0" cy="157382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17">
                <a:extLst>
                  <a:ext uri="{FF2B5EF4-FFF2-40B4-BE49-F238E27FC236}">
                    <a16:creationId xmlns:a16="http://schemas.microsoft.com/office/drawing/2014/main" id="{5F54EE88-E364-4DD1-8EC1-10ABBC83013B}"/>
                  </a:ext>
                </a:extLst>
              </p:cNvPr>
              <p:cNvSpPr txBox="1"/>
              <p:nvPr/>
            </p:nvSpPr>
            <p:spPr>
              <a:xfrm>
                <a:off x="5359913" y="4001905"/>
                <a:ext cx="15350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!25+3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9" name="文本框 17">
                <a:extLst>
                  <a:ext uri="{FF2B5EF4-FFF2-40B4-BE49-F238E27FC236}">
                    <a16:creationId xmlns:a16="http://schemas.microsoft.com/office/drawing/2014/main" id="{5F54EE88-E364-4DD1-8EC1-10ABBC830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913" y="4001905"/>
                <a:ext cx="1535033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50B6C1B-3A49-4380-B2A2-56AD81DAD90C}"/>
              </a:ext>
            </a:extLst>
          </p:cNvPr>
          <p:cNvCxnSpPr>
            <a:cxnSpLocks/>
          </p:cNvCxnSpPr>
          <p:nvPr/>
        </p:nvCxnSpPr>
        <p:spPr>
          <a:xfrm>
            <a:off x="5735192" y="4419600"/>
            <a:ext cx="75738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3">
                <a:extLst>
                  <a:ext uri="{FF2B5EF4-FFF2-40B4-BE49-F238E27FC236}">
                    <a16:creationId xmlns:a16="http://schemas.microsoft.com/office/drawing/2014/main" id="{E931FF17-36FA-4ABC-B406-F850E219F077}"/>
                  </a:ext>
                </a:extLst>
              </p:cNvPr>
              <p:cNvSpPr txBox="1"/>
              <p:nvPr/>
            </p:nvSpPr>
            <p:spPr>
              <a:xfrm>
                <a:off x="5922429" y="5814606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本框 3">
                <a:extLst>
                  <a:ext uri="{FF2B5EF4-FFF2-40B4-BE49-F238E27FC236}">
                    <a16:creationId xmlns:a16="http://schemas.microsoft.com/office/drawing/2014/main" id="{E931FF17-36FA-4ABC-B406-F850E219F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429" y="5814606"/>
                <a:ext cx="36580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790BD6D-8EE2-CC4C-9CF1-8B4BE96305C4}"/>
                  </a:ext>
                </a:extLst>
              </p:cNvPr>
              <p:cNvSpPr txBox="1"/>
              <p:nvPr/>
            </p:nvSpPr>
            <p:spPr>
              <a:xfrm>
                <a:off x="5252637" y="3459955"/>
                <a:ext cx="1539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4!−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2+5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</m:t>
                      </m:r>
                    </m:oMath>
                  </m:oMathPara>
                </a14:m>
                <a:endParaRPr lang="zh-CN" altLang="en-US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790BD6D-8EE2-CC4C-9CF1-8B4BE9630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637" y="3459955"/>
                <a:ext cx="1539716" cy="276999"/>
              </a:xfrm>
              <a:prstGeom prst="rect">
                <a:avLst/>
              </a:prstGeom>
              <a:blipFill>
                <a:blip r:embed="rId4"/>
                <a:stretch>
                  <a:fillRect l="-3279" r="-2459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480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1.6.1 </a:t>
            </a:r>
            <a:r>
              <a:rPr lang="zh-CN" altLang="en-US" sz="3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逆波兰式求值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+mj-ea"/>
                <a:ea typeface="+mj-ea"/>
              </a:rPr>
              <a:t>从左至右扫描表达式，并维护一个栈（后进先出），用于储存中间计算结果。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tx1">
                    <a:alpha val="30000"/>
                  </a:schemeClr>
                </a:solidFill>
                <a:latin typeface="+mj-ea"/>
                <a:ea typeface="+mj-ea"/>
              </a:rPr>
              <a:t>在扫描到数字时，直接将数字压入栈顶；</a:t>
            </a:r>
            <a:endParaRPr lang="en-US" altLang="zh-CN" dirty="0">
              <a:solidFill>
                <a:schemeClr val="tx1">
                  <a:alpha val="30000"/>
                </a:schemeClr>
              </a:solidFill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在扫描到运算符时，弹出栈顶</a:t>
            </a:r>
            <a:r>
              <a:rPr lang="en-US" altLang="zh-CN" dirty="0">
                <a:latin typeface="+mj-ea"/>
                <a:ea typeface="+mj-ea"/>
              </a:rPr>
              <a:t>N</a:t>
            </a:r>
            <a:r>
              <a:rPr lang="zh-CN" altLang="en-US" dirty="0">
                <a:latin typeface="+mj-ea"/>
                <a:ea typeface="+mj-ea"/>
              </a:rPr>
              <a:t>个数字，使用运算符对它们进行相应的运算，运算结果压入栈顶。</a:t>
            </a:r>
            <a:endParaRPr lang="en-US" altLang="zh-CN" dirty="0">
              <a:latin typeface="+mj-ea"/>
              <a:ea typeface="+mj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15C67B5-6453-448B-8966-2C42791F8B5C}"/>
              </a:ext>
            </a:extLst>
          </p:cNvPr>
          <p:cNvGrpSpPr/>
          <p:nvPr/>
        </p:nvGrpSpPr>
        <p:grpSpPr>
          <a:xfrm>
            <a:off x="5792964" y="4677122"/>
            <a:ext cx="641839" cy="1573823"/>
            <a:chOff x="7781192" y="4370220"/>
            <a:chExt cx="641839" cy="1573823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61269A2C-B295-4A67-9587-A78681FD954B}"/>
                </a:ext>
              </a:extLst>
            </p:cNvPr>
            <p:cNvCxnSpPr/>
            <p:nvPr/>
          </p:nvCxnSpPr>
          <p:spPr>
            <a:xfrm>
              <a:off x="7790428" y="4370220"/>
              <a:ext cx="0" cy="157382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45C99A8-1283-4DD5-8F0F-2BC4F05EA3A0}"/>
                </a:ext>
              </a:extLst>
            </p:cNvPr>
            <p:cNvCxnSpPr/>
            <p:nvPr/>
          </p:nvCxnSpPr>
          <p:spPr>
            <a:xfrm>
              <a:off x="7781192" y="5934808"/>
              <a:ext cx="64183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CE0A5B3-899D-4329-B22C-34FF7ADB6845}"/>
                </a:ext>
              </a:extLst>
            </p:cNvPr>
            <p:cNvCxnSpPr/>
            <p:nvPr/>
          </p:nvCxnSpPr>
          <p:spPr>
            <a:xfrm flipV="1">
              <a:off x="8413795" y="4370220"/>
              <a:ext cx="0" cy="157382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17">
                <a:extLst>
                  <a:ext uri="{FF2B5EF4-FFF2-40B4-BE49-F238E27FC236}">
                    <a16:creationId xmlns:a16="http://schemas.microsoft.com/office/drawing/2014/main" id="{5F54EE88-E364-4DD1-8EC1-10ABBC83013B}"/>
                  </a:ext>
                </a:extLst>
              </p:cNvPr>
              <p:cNvSpPr txBox="1"/>
              <p:nvPr/>
            </p:nvSpPr>
            <p:spPr>
              <a:xfrm>
                <a:off x="5359913" y="4001905"/>
                <a:ext cx="15350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25+3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9" name="文本框 17">
                <a:extLst>
                  <a:ext uri="{FF2B5EF4-FFF2-40B4-BE49-F238E27FC236}">
                    <a16:creationId xmlns:a16="http://schemas.microsoft.com/office/drawing/2014/main" id="{5F54EE88-E364-4DD1-8EC1-10ABBC830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913" y="4001905"/>
                <a:ext cx="1535033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50B6C1B-3A49-4380-B2A2-56AD81DAD90C}"/>
              </a:ext>
            </a:extLst>
          </p:cNvPr>
          <p:cNvCxnSpPr>
            <a:cxnSpLocks/>
          </p:cNvCxnSpPr>
          <p:nvPr/>
        </p:nvCxnSpPr>
        <p:spPr>
          <a:xfrm>
            <a:off x="5735192" y="4419600"/>
            <a:ext cx="75738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3">
                <a:extLst>
                  <a:ext uri="{FF2B5EF4-FFF2-40B4-BE49-F238E27FC236}">
                    <a16:creationId xmlns:a16="http://schemas.microsoft.com/office/drawing/2014/main" id="{E931FF17-36FA-4ABC-B406-F850E219F077}"/>
                  </a:ext>
                </a:extLst>
              </p:cNvPr>
              <p:cNvSpPr txBox="1"/>
              <p:nvPr/>
            </p:nvSpPr>
            <p:spPr>
              <a:xfrm>
                <a:off x="5866860" y="5814606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24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本框 3">
                <a:extLst>
                  <a:ext uri="{FF2B5EF4-FFF2-40B4-BE49-F238E27FC236}">
                    <a16:creationId xmlns:a16="http://schemas.microsoft.com/office/drawing/2014/main" id="{E931FF17-36FA-4ABC-B406-F850E219F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860" y="5814606"/>
                <a:ext cx="4940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0C6617E-7CF3-644D-AA92-5EA57322C55F}"/>
                  </a:ext>
                </a:extLst>
              </p:cNvPr>
              <p:cNvSpPr txBox="1"/>
              <p:nvPr/>
            </p:nvSpPr>
            <p:spPr>
              <a:xfrm>
                <a:off x="5252637" y="3459955"/>
                <a:ext cx="1539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4!−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2+5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</m:t>
                      </m:r>
                    </m:oMath>
                  </m:oMathPara>
                </a14:m>
                <a:endParaRPr lang="zh-CN" altLang="en-US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0C6617E-7CF3-644D-AA92-5EA57322C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637" y="3459955"/>
                <a:ext cx="1539716" cy="276999"/>
              </a:xfrm>
              <a:prstGeom prst="rect">
                <a:avLst/>
              </a:prstGeom>
              <a:blipFill>
                <a:blip r:embed="rId4"/>
                <a:stretch>
                  <a:fillRect l="-3279" r="-2459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055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1.6.1 </a:t>
            </a:r>
            <a:r>
              <a:rPr lang="zh-CN" altLang="en-US" sz="3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逆波兰式求值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+mj-ea"/>
                <a:ea typeface="+mj-ea"/>
              </a:rPr>
              <a:t>从左至右扫描表达式，并维护一个栈（后进先出），用于储存中间计算结果。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在扫描到数字时，直接将数字压入栈顶；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tx1">
                    <a:alpha val="30000"/>
                  </a:schemeClr>
                </a:solidFill>
                <a:latin typeface="+mj-ea"/>
                <a:ea typeface="+mj-ea"/>
              </a:rPr>
              <a:t>在扫描到运算符时，弹出栈顶</a:t>
            </a:r>
            <a:r>
              <a:rPr lang="en-US" altLang="zh-CN" dirty="0">
                <a:solidFill>
                  <a:schemeClr val="tx1">
                    <a:alpha val="30000"/>
                  </a:schemeClr>
                </a:solidFill>
                <a:latin typeface="+mj-ea"/>
                <a:ea typeface="+mj-ea"/>
              </a:rPr>
              <a:t>N</a:t>
            </a:r>
            <a:r>
              <a:rPr lang="zh-CN" altLang="en-US" dirty="0">
                <a:solidFill>
                  <a:schemeClr val="tx1">
                    <a:alpha val="30000"/>
                  </a:schemeClr>
                </a:solidFill>
                <a:latin typeface="+mj-ea"/>
                <a:ea typeface="+mj-ea"/>
              </a:rPr>
              <a:t>个数字，使用运算符对它们进行相应的运算，运算结果压入栈顶。</a:t>
            </a:r>
            <a:endParaRPr lang="en-US" altLang="zh-CN" dirty="0">
              <a:solidFill>
                <a:schemeClr val="tx1">
                  <a:alpha val="30000"/>
                </a:schemeClr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15C67B5-6453-448B-8966-2C42791F8B5C}"/>
              </a:ext>
            </a:extLst>
          </p:cNvPr>
          <p:cNvGrpSpPr/>
          <p:nvPr/>
        </p:nvGrpSpPr>
        <p:grpSpPr>
          <a:xfrm>
            <a:off x="5792964" y="4677122"/>
            <a:ext cx="641839" cy="1573823"/>
            <a:chOff x="7781192" y="4370220"/>
            <a:chExt cx="641839" cy="1573823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61269A2C-B295-4A67-9587-A78681FD954B}"/>
                </a:ext>
              </a:extLst>
            </p:cNvPr>
            <p:cNvCxnSpPr/>
            <p:nvPr/>
          </p:nvCxnSpPr>
          <p:spPr>
            <a:xfrm>
              <a:off x="7790428" y="4370220"/>
              <a:ext cx="0" cy="157382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45C99A8-1283-4DD5-8F0F-2BC4F05EA3A0}"/>
                </a:ext>
              </a:extLst>
            </p:cNvPr>
            <p:cNvCxnSpPr/>
            <p:nvPr/>
          </p:nvCxnSpPr>
          <p:spPr>
            <a:xfrm>
              <a:off x="7781192" y="5934808"/>
              <a:ext cx="64183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CE0A5B3-899D-4329-B22C-34FF7ADB6845}"/>
                </a:ext>
              </a:extLst>
            </p:cNvPr>
            <p:cNvCxnSpPr/>
            <p:nvPr/>
          </p:nvCxnSpPr>
          <p:spPr>
            <a:xfrm flipV="1">
              <a:off x="8413795" y="4370220"/>
              <a:ext cx="0" cy="157382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17">
                <a:extLst>
                  <a:ext uri="{FF2B5EF4-FFF2-40B4-BE49-F238E27FC236}">
                    <a16:creationId xmlns:a16="http://schemas.microsoft.com/office/drawing/2014/main" id="{5F54EE88-E364-4DD1-8EC1-10ABBC83013B}"/>
                  </a:ext>
                </a:extLst>
              </p:cNvPr>
              <p:cNvSpPr txBox="1"/>
              <p:nvPr/>
            </p:nvSpPr>
            <p:spPr>
              <a:xfrm>
                <a:off x="5359913" y="4001905"/>
                <a:ext cx="15350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4!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5+3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9" name="文本框 17">
                <a:extLst>
                  <a:ext uri="{FF2B5EF4-FFF2-40B4-BE49-F238E27FC236}">
                    <a16:creationId xmlns:a16="http://schemas.microsoft.com/office/drawing/2014/main" id="{5F54EE88-E364-4DD1-8EC1-10ABBC830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913" y="4001905"/>
                <a:ext cx="1535033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50B6C1B-3A49-4380-B2A2-56AD81DAD90C}"/>
              </a:ext>
            </a:extLst>
          </p:cNvPr>
          <p:cNvCxnSpPr>
            <a:cxnSpLocks/>
          </p:cNvCxnSpPr>
          <p:nvPr/>
        </p:nvCxnSpPr>
        <p:spPr>
          <a:xfrm>
            <a:off x="5735192" y="4419600"/>
            <a:ext cx="75738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3">
                <a:extLst>
                  <a:ext uri="{FF2B5EF4-FFF2-40B4-BE49-F238E27FC236}">
                    <a16:creationId xmlns:a16="http://schemas.microsoft.com/office/drawing/2014/main" id="{E931FF17-36FA-4ABC-B406-F850E219F077}"/>
                  </a:ext>
                </a:extLst>
              </p:cNvPr>
              <p:cNvSpPr txBox="1"/>
              <p:nvPr/>
            </p:nvSpPr>
            <p:spPr>
              <a:xfrm>
                <a:off x="5866860" y="5814606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24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本框 3">
                <a:extLst>
                  <a:ext uri="{FF2B5EF4-FFF2-40B4-BE49-F238E27FC236}">
                    <a16:creationId xmlns:a16="http://schemas.microsoft.com/office/drawing/2014/main" id="{E931FF17-36FA-4ABC-B406-F850E219F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860" y="5814606"/>
                <a:ext cx="4940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3">
                <a:extLst>
                  <a:ext uri="{FF2B5EF4-FFF2-40B4-BE49-F238E27FC236}">
                    <a16:creationId xmlns:a16="http://schemas.microsoft.com/office/drawing/2014/main" id="{E931FF17-36FA-4ABC-B406-F850E219F077}"/>
                  </a:ext>
                </a:extLst>
              </p:cNvPr>
              <p:cNvSpPr txBox="1"/>
              <p:nvPr/>
            </p:nvSpPr>
            <p:spPr>
              <a:xfrm>
                <a:off x="5944526" y="546403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文本框 3">
                <a:extLst>
                  <a:ext uri="{FF2B5EF4-FFF2-40B4-BE49-F238E27FC236}">
                    <a16:creationId xmlns:a16="http://schemas.microsoft.com/office/drawing/2014/main" id="{E931FF17-36FA-4ABC-B406-F850E219F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526" y="5464033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0AB02D4-F85F-6A4F-ACA6-287B33255D8B}"/>
                  </a:ext>
                </a:extLst>
              </p:cNvPr>
              <p:cNvSpPr txBox="1"/>
              <p:nvPr/>
            </p:nvSpPr>
            <p:spPr>
              <a:xfrm>
                <a:off x="5252637" y="3459955"/>
                <a:ext cx="1539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4!−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2+5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</m:t>
                      </m:r>
                    </m:oMath>
                  </m:oMathPara>
                </a14:m>
                <a:endParaRPr lang="zh-CN" altLang="en-US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0AB02D4-F85F-6A4F-ACA6-287B33255D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637" y="3459955"/>
                <a:ext cx="1539716" cy="276999"/>
              </a:xfrm>
              <a:prstGeom prst="rect">
                <a:avLst/>
              </a:prstGeom>
              <a:blipFill>
                <a:blip r:embed="rId5"/>
                <a:stretch>
                  <a:fillRect l="-3279" r="-2459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4379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1.6.1 </a:t>
            </a:r>
            <a:r>
              <a:rPr lang="zh-CN" altLang="en-US" sz="3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逆波兰式求值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+mj-ea"/>
                <a:ea typeface="+mj-ea"/>
              </a:rPr>
              <a:t>从左至右扫描表达式，并维护一个栈（后进先出），用于储存中间计算结果。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在扫描到数字时，直接将数字压入栈顶；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tx1">
                    <a:alpha val="30000"/>
                  </a:schemeClr>
                </a:solidFill>
                <a:latin typeface="+mj-ea"/>
                <a:ea typeface="+mj-ea"/>
              </a:rPr>
              <a:t>在扫描到运算符时，弹出栈顶</a:t>
            </a:r>
            <a:r>
              <a:rPr lang="en-US" altLang="zh-CN" dirty="0">
                <a:solidFill>
                  <a:schemeClr val="tx1">
                    <a:alpha val="30000"/>
                  </a:schemeClr>
                </a:solidFill>
                <a:latin typeface="+mj-ea"/>
                <a:ea typeface="+mj-ea"/>
              </a:rPr>
              <a:t>N</a:t>
            </a:r>
            <a:r>
              <a:rPr lang="zh-CN" altLang="en-US" dirty="0">
                <a:solidFill>
                  <a:schemeClr val="tx1">
                    <a:alpha val="30000"/>
                  </a:schemeClr>
                </a:solidFill>
                <a:latin typeface="+mj-ea"/>
                <a:ea typeface="+mj-ea"/>
              </a:rPr>
              <a:t>个数字，使用运算符对它们进行相应的运算，运算结果压入栈顶。</a:t>
            </a:r>
            <a:endParaRPr lang="en-US" altLang="zh-CN" dirty="0">
              <a:solidFill>
                <a:schemeClr val="tx1">
                  <a:alpha val="30000"/>
                </a:schemeClr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15C67B5-6453-448B-8966-2C42791F8B5C}"/>
              </a:ext>
            </a:extLst>
          </p:cNvPr>
          <p:cNvGrpSpPr/>
          <p:nvPr/>
        </p:nvGrpSpPr>
        <p:grpSpPr>
          <a:xfrm>
            <a:off x="5792964" y="4677122"/>
            <a:ext cx="641839" cy="1573823"/>
            <a:chOff x="7781192" y="4370220"/>
            <a:chExt cx="641839" cy="1573823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61269A2C-B295-4A67-9587-A78681FD954B}"/>
                </a:ext>
              </a:extLst>
            </p:cNvPr>
            <p:cNvCxnSpPr/>
            <p:nvPr/>
          </p:nvCxnSpPr>
          <p:spPr>
            <a:xfrm>
              <a:off x="7790428" y="4370220"/>
              <a:ext cx="0" cy="157382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45C99A8-1283-4DD5-8F0F-2BC4F05EA3A0}"/>
                </a:ext>
              </a:extLst>
            </p:cNvPr>
            <p:cNvCxnSpPr/>
            <p:nvPr/>
          </p:nvCxnSpPr>
          <p:spPr>
            <a:xfrm>
              <a:off x="7781192" y="5934808"/>
              <a:ext cx="64183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CE0A5B3-899D-4329-B22C-34FF7ADB6845}"/>
                </a:ext>
              </a:extLst>
            </p:cNvPr>
            <p:cNvCxnSpPr/>
            <p:nvPr/>
          </p:nvCxnSpPr>
          <p:spPr>
            <a:xfrm flipV="1">
              <a:off x="8413795" y="4370220"/>
              <a:ext cx="0" cy="157382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17">
                <a:extLst>
                  <a:ext uri="{FF2B5EF4-FFF2-40B4-BE49-F238E27FC236}">
                    <a16:creationId xmlns:a16="http://schemas.microsoft.com/office/drawing/2014/main" id="{5F54EE88-E364-4DD1-8EC1-10ABBC83013B}"/>
                  </a:ext>
                </a:extLst>
              </p:cNvPr>
              <p:cNvSpPr txBox="1"/>
              <p:nvPr/>
            </p:nvSpPr>
            <p:spPr>
              <a:xfrm>
                <a:off x="5359913" y="4001905"/>
                <a:ext cx="15350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4!2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9" name="文本框 17">
                <a:extLst>
                  <a:ext uri="{FF2B5EF4-FFF2-40B4-BE49-F238E27FC236}">
                    <a16:creationId xmlns:a16="http://schemas.microsoft.com/office/drawing/2014/main" id="{5F54EE88-E364-4DD1-8EC1-10ABBC830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913" y="4001905"/>
                <a:ext cx="1535033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50B6C1B-3A49-4380-B2A2-56AD81DAD90C}"/>
              </a:ext>
            </a:extLst>
          </p:cNvPr>
          <p:cNvCxnSpPr>
            <a:cxnSpLocks/>
          </p:cNvCxnSpPr>
          <p:nvPr/>
        </p:nvCxnSpPr>
        <p:spPr>
          <a:xfrm>
            <a:off x="5735192" y="4419600"/>
            <a:ext cx="75738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3">
                <a:extLst>
                  <a:ext uri="{FF2B5EF4-FFF2-40B4-BE49-F238E27FC236}">
                    <a16:creationId xmlns:a16="http://schemas.microsoft.com/office/drawing/2014/main" id="{E931FF17-36FA-4ABC-B406-F850E219F077}"/>
                  </a:ext>
                </a:extLst>
              </p:cNvPr>
              <p:cNvSpPr txBox="1"/>
              <p:nvPr/>
            </p:nvSpPr>
            <p:spPr>
              <a:xfrm>
                <a:off x="5866860" y="5814606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24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本框 3">
                <a:extLst>
                  <a:ext uri="{FF2B5EF4-FFF2-40B4-BE49-F238E27FC236}">
                    <a16:creationId xmlns:a16="http://schemas.microsoft.com/office/drawing/2014/main" id="{E931FF17-36FA-4ABC-B406-F850E219F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860" y="5814606"/>
                <a:ext cx="4940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3">
                <a:extLst>
                  <a:ext uri="{FF2B5EF4-FFF2-40B4-BE49-F238E27FC236}">
                    <a16:creationId xmlns:a16="http://schemas.microsoft.com/office/drawing/2014/main" id="{E931FF17-36FA-4ABC-B406-F850E219F077}"/>
                  </a:ext>
                </a:extLst>
              </p:cNvPr>
              <p:cNvSpPr txBox="1"/>
              <p:nvPr/>
            </p:nvSpPr>
            <p:spPr>
              <a:xfrm>
                <a:off x="5944526" y="546403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文本框 3">
                <a:extLst>
                  <a:ext uri="{FF2B5EF4-FFF2-40B4-BE49-F238E27FC236}">
                    <a16:creationId xmlns:a16="http://schemas.microsoft.com/office/drawing/2014/main" id="{E931FF17-36FA-4ABC-B406-F850E219F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526" y="5464033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3">
                <a:extLst>
                  <a:ext uri="{FF2B5EF4-FFF2-40B4-BE49-F238E27FC236}">
                    <a16:creationId xmlns:a16="http://schemas.microsoft.com/office/drawing/2014/main" id="{E931FF17-36FA-4ABC-B406-F850E219F077}"/>
                  </a:ext>
                </a:extLst>
              </p:cNvPr>
              <p:cNvSpPr txBox="1"/>
              <p:nvPr/>
            </p:nvSpPr>
            <p:spPr>
              <a:xfrm>
                <a:off x="5941577" y="5175565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文本框 3">
                <a:extLst>
                  <a:ext uri="{FF2B5EF4-FFF2-40B4-BE49-F238E27FC236}">
                    <a16:creationId xmlns:a16="http://schemas.microsoft.com/office/drawing/2014/main" id="{E931FF17-36FA-4ABC-B406-F850E219F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577" y="5175565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1812432-2BCE-6941-93CB-FB0780BFA3AA}"/>
                  </a:ext>
                </a:extLst>
              </p:cNvPr>
              <p:cNvSpPr txBox="1"/>
              <p:nvPr/>
            </p:nvSpPr>
            <p:spPr>
              <a:xfrm>
                <a:off x="5252637" y="3459955"/>
                <a:ext cx="1539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4!−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2+5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</m:t>
                      </m:r>
                    </m:oMath>
                  </m:oMathPara>
                </a14:m>
                <a:endParaRPr lang="zh-CN" altLang="en-US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1812432-2BCE-6941-93CB-FB0780BFA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637" y="3459955"/>
                <a:ext cx="1539716" cy="276999"/>
              </a:xfrm>
              <a:prstGeom prst="rect">
                <a:avLst/>
              </a:prstGeom>
              <a:blipFill>
                <a:blip r:embed="rId6"/>
                <a:stretch>
                  <a:fillRect l="-3279" r="-2459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782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1.6.1 </a:t>
            </a:r>
            <a:r>
              <a:rPr lang="zh-CN" altLang="en-US" sz="3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逆波兰式求值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+mj-ea"/>
                <a:ea typeface="+mj-ea"/>
              </a:rPr>
              <a:t>从左至右扫描表达式，并维护一个栈（后进先出），用于储存中间计算结果。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tx1">
                    <a:alpha val="30000"/>
                  </a:schemeClr>
                </a:solidFill>
                <a:latin typeface="+mj-ea"/>
                <a:ea typeface="+mj-ea"/>
              </a:rPr>
              <a:t>在扫描到数字时，直接将数字压入栈顶；</a:t>
            </a:r>
            <a:endParaRPr lang="en-US" altLang="zh-CN" dirty="0">
              <a:solidFill>
                <a:schemeClr val="tx1">
                  <a:alpha val="30000"/>
                </a:schemeClr>
              </a:solidFill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在扫描到运算符时，弹出栈顶</a:t>
            </a:r>
            <a:r>
              <a:rPr lang="en-US" altLang="zh-CN" dirty="0">
                <a:latin typeface="+mj-ea"/>
                <a:ea typeface="+mj-ea"/>
              </a:rPr>
              <a:t>N</a:t>
            </a:r>
            <a:r>
              <a:rPr lang="zh-CN" altLang="en-US" dirty="0">
                <a:latin typeface="+mj-ea"/>
                <a:ea typeface="+mj-ea"/>
              </a:rPr>
              <a:t>个数字，使用运算符对它们进行相应的运算，运算结果压入栈顶。</a:t>
            </a:r>
            <a:endParaRPr lang="en-US" altLang="zh-CN" dirty="0">
              <a:latin typeface="+mj-ea"/>
              <a:ea typeface="+mj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15C67B5-6453-448B-8966-2C42791F8B5C}"/>
              </a:ext>
            </a:extLst>
          </p:cNvPr>
          <p:cNvGrpSpPr/>
          <p:nvPr/>
        </p:nvGrpSpPr>
        <p:grpSpPr>
          <a:xfrm>
            <a:off x="5792964" y="4677122"/>
            <a:ext cx="641839" cy="1573823"/>
            <a:chOff x="7781192" y="4370220"/>
            <a:chExt cx="641839" cy="1573823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61269A2C-B295-4A67-9587-A78681FD954B}"/>
                </a:ext>
              </a:extLst>
            </p:cNvPr>
            <p:cNvCxnSpPr/>
            <p:nvPr/>
          </p:nvCxnSpPr>
          <p:spPr>
            <a:xfrm>
              <a:off x="7790428" y="4370220"/>
              <a:ext cx="0" cy="157382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45C99A8-1283-4DD5-8F0F-2BC4F05EA3A0}"/>
                </a:ext>
              </a:extLst>
            </p:cNvPr>
            <p:cNvCxnSpPr/>
            <p:nvPr/>
          </p:nvCxnSpPr>
          <p:spPr>
            <a:xfrm>
              <a:off x="7781192" y="5934808"/>
              <a:ext cx="64183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CE0A5B3-899D-4329-B22C-34FF7ADB6845}"/>
                </a:ext>
              </a:extLst>
            </p:cNvPr>
            <p:cNvCxnSpPr/>
            <p:nvPr/>
          </p:nvCxnSpPr>
          <p:spPr>
            <a:xfrm flipV="1">
              <a:off x="8413795" y="4370220"/>
              <a:ext cx="0" cy="157382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17">
                <a:extLst>
                  <a:ext uri="{FF2B5EF4-FFF2-40B4-BE49-F238E27FC236}">
                    <a16:creationId xmlns:a16="http://schemas.microsoft.com/office/drawing/2014/main" id="{5F54EE88-E364-4DD1-8EC1-10ABBC83013B}"/>
                  </a:ext>
                </a:extLst>
              </p:cNvPr>
              <p:cNvSpPr txBox="1"/>
              <p:nvPr/>
            </p:nvSpPr>
            <p:spPr>
              <a:xfrm>
                <a:off x="5359913" y="4001905"/>
                <a:ext cx="15350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4!25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9" name="文本框 17">
                <a:extLst>
                  <a:ext uri="{FF2B5EF4-FFF2-40B4-BE49-F238E27FC236}">
                    <a16:creationId xmlns:a16="http://schemas.microsoft.com/office/drawing/2014/main" id="{5F54EE88-E364-4DD1-8EC1-10ABBC830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913" y="4001905"/>
                <a:ext cx="1535033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50B6C1B-3A49-4380-B2A2-56AD81DAD90C}"/>
              </a:ext>
            </a:extLst>
          </p:cNvPr>
          <p:cNvCxnSpPr>
            <a:cxnSpLocks/>
          </p:cNvCxnSpPr>
          <p:nvPr/>
        </p:nvCxnSpPr>
        <p:spPr>
          <a:xfrm>
            <a:off x="5735192" y="4419600"/>
            <a:ext cx="75738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3">
                <a:extLst>
                  <a:ext uri="{FF2B5EF4-FFF2-40B4-BE49-F238E27FC236}">
                    <a16:creationId xmlns:a16="http://schemas.microsoft.com/office/drawing/2014/main" id="{E931FF17-36FA-4ABC-B406-F850E219F077}"/>
                  </a:ext>
                </a:extLst>
              </p:cNvPr>
              <p:cNvSpPr txBox="1"/>
              <p:nvPr/>
            </p:nvSpPr>
            <p:spPr>
              <a:xfrm>
                <a:off x="5866860" y="5814606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24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本框 3">
                <a:extLst>
                  <a:ext uri="{FF2B5EF4-FFF2-40B4-BE49-F238E27FC236}">
                    <a16:creationId xmlns:a16="http://schemas.microsoft.com/office/drawing/2014/main" id="{E931FF17-36FA-4ABC-B406-F850E219F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860" y="5814606"/>
                <a:ext cx="4940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3">
                <a:extLst>
                  <a:ext uri="{FF2B5EF4-FFF2-40B4-BE49-F238E27FC236}">
                    <a16:creationId xmlns:a16="http://schemas.microsoft.com/office/drawing/2014/main" id="{E931FF17-36FA-4ABC-B406-F850E219F077}"/>
                  </a:ext>
                </a:extLst>
              </p:cNvPr>
              <p:cNvSpPr txBox="1"/>
              <p:nvPr/>
            </p:nvSpPr>
            <p:spPr>
              <a:xfrm>
                <a:off x="5944526" y="546403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文本框 3">
                <a:extLst>
                  <a:ext uri="{FF2B5EF4-FFF2-40B4-BE49-F238E27FC236}">
                    <a16:creationId xmlns:a16="http://schemas.microsoft.com/office/drawing/2014/main" id="{E931FF17-36FA-4ABC-B406-F850E219F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526" y="5464033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ED664ED-CC55-4F4D-9880-37F3D569A93F}"/>
                  </a:ext>
                </a:extLst>
              </p:cNvPr>
              <p:cNvSpPr txBox="1"/>
              <p:nvPr/>
            </p:nvSpPr>
            <p:spPr>
              <a:xfrm>
                <a:off x="5252637" y="3459955"/>
                <a:ext cx="1539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4!−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2+5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</m:t>
                      </m:r>
                    </m:oMath>
                  </m:oMathPara>
                </a14:m>
                <a:endParaRPr lang="zh-CN" altLang="en-US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ED664ED-CC55-4F4D-9880-37F3D569A9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637" y="3459955"/>
                <a:ext cx="1539716" cy="276999"/>
              </a:xfrm>
              <a:prstGeom prst="rect">
                <a:avLst/>
              </a:prstGeom>
              <a:blipFill>
                <a:blip r:embed="rId5"/>
                <a:stretch>
                  <a:fillRect l="-3279" r="-2459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17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+mj-ea"/>
                <a:ea typeface="+mj-ea"/>
              </a:rPr>
              <a:t>1.6 </a:t>
            </a:r>
            <a:r>
              <a:rPr lang="zh-CN" altLang="en-US" sz="3600" dirty="0">
                <a:latin typeface="+mj-ea"/>
                <a:ea typeface="+mj-ea"/>
              </a:rPr>
              <a:t>波兰表达式（选学内容）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1520" y="1600202"/>
            <a:ext cx="8435280" cy="45259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波兰的数理逻辑学家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J.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Lukasiewicz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提出的一种符号表达式标记方法（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前缀表达式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逆波兰表达式：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后缀表达式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在数据结构和编译原理中广泛采用。</a:t>
            </a:r>
          </a:p>
          <a:p>
            <a:pPr>
              <a:spcBef>
                <a:spcPct val="0"/>
              </a:spcBef>
              <a:buSzTx/>
              <a:buNone/>
            </a:pPr>
            <a:endParaRPr lang="en-US" altLang="zh-CN" sz="2800" b="1" dirty="0">
              <a:latin typeface="Garamond" panose="020204040303010108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3254584" y="2731662"/>
                <a:ext cx="245028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itchFamily="2" charset="2"/>
                        </a:rPr>
                        <m:t>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+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𝑎𝑏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54584" y="2731662"/>
                <a:ext cx="245028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3"/>
              <p:cNvSpPr>
                <a:spLocks noChangeArrowheads="1"/>
              </p:cNvSpPr>
              <p:nvPr/>
            </p:nvSpPr>
            <p:spPr bwMode="auto">
              <a:xfrm>
                <a:off x="3254584" y="4009737"/>
                <a:ext cx="237052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85000"/>
                  <a:buChar char="•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8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Wingdings" pitchFamily="2" charset="2"/>
                        </a:rPr>
                        <m:t>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𝑎𝑏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54584" y="4009737"/>
                <a:ext cx="237052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35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1.6.1 </a:t>
            </a:r>
            <a:r>
              <a:rPr lang="zh-CN" altLang="en-US" sz="3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逆波兰式求值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+mj-ea"/>
                <a:ea typeface="+mj-ea"/>
              </a:rPr>
              <a:t>从左至右扫描表达式，并维护一个栈（后进先出），用于储存中间计算结果。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在扫描到数字时，直接将数字压入栈顶；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tx1">
                    <a:alpha val="30000"/>
                  </a:schemeClr>
                </a:solidFill>
                <a:latin typeface="+mj-ea"/>
                <a:ea typeface="+mj-ea"/>
              </a:rPr>
              <a:t>在扫描到运算符时，弹出栈顶</a:t>
            </a:r>
            <a:r>
              <a:rPr lang="en-US" altLang="zh-CN" dirty="0">
                <a:solidFill>
                  <a:schemeClr val="tx1">
                    <a:alpha val="30000"/>
                  </a:schemeClr>
                </a:solidFill>
                <a:latin typeface="+mj-ea"/>
                <a:ea typeface="+mj-ea"/>
              </a:rPr>
              <a:t>N</a:t>
            </a:r>
            <a:r>
              <a:rPr lang="zh-CN" altLang="en-US" dirty="0">
                <a:solidFill>
                  <a:schemeClr val="tx1">
                    <a:alpha val="30000"/>
                  </a:schemeClr>
                </a:solidFill>
                <a:latin typeface="+mj-ea"/>
                <a:ea typeface="+mj-ea"/>
              </a:rPr>
              <a:t>个数字，使用运算符对它们进行相应的运算，运算结果压入栈顶。</a:t>
            </a:r>
            <a:endParaRPr lang="en-US" altLang="zh-CN" dirty="0">
              <a:solidFill>
                <a:schemeClr val="tx1">
                  <a:alpha val="30000"/>
                </a:schemeClr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15C67B5-6453-448B-8966-2C42791F8B5C}"/>
              </a:ext>
            </a:extLst>
          </p:cNvPr>
          <p:cNvGrpSpPr/>
          <p:nvPr/>
        </p:nvGrpSpPr>
        <p:grpSpPr>
          <a:xfrm>
            <a:off x="5792964" y="4677122"/>
            <a:ext cx="641839" cy="1573823"/>
            <a:chOff x="7781192" y="4370220"/>
            <a:chExt cx="641839" cy="1573823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61269A2C-B295-4A67-9587-A78681FD954B}"/>
                </a:ext>
              </a:extLst>
            </p:cNvPr>
            <p:cNvCxnSpPr/>
            <p:nvPr/>
          </p:nvCxnSpPr>
          <p:spPr>
            <a:xfrm>
              <a:off x="7790428" y="4370220"/>
              <a:ext cx="0" cy="157382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45C99A8-1283-4DD5-8F0F-2BC4F05EA3A0}"/>
                </a:ext>
              </a:extLst>
            </p:cNvPr>
            <p:cNvCxnSpPr/>
            <p:nvPr/>
          </p:nvCxnSpPr>
          <p:spPr>
            <a:xfrm>
              <a:off x="7781192" y="5934808"/>
              <a:ext cx="64183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CE0A5B3-899D-4329-B22C-34FF7ADB6845}"/>
                </a:ext>
              </a:extLst>
            </p:cNvPr>
            <p:cNvCxnSpPr/>
            <p:nvPr/>
          </p:nvCxnSpPr>
          <p:spPr>
            <a:xfrm flipV="1">
              <a:off x="8413795" y="4370220"/>
              <a:ext cx="0" cy="157382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17">
                <a:extLst>
                  <a:ext uri="{FF2B5EF4-FFF2-40B4-BE49-F238E27FC236}">
                    <a16:creationId xmlns:a16="http://schemas.microsoft.com/office/drawing/2014/main" id="{5F54EE88-E364-4DD1-8EC1-10ABBC83013B}"/>
                  </a:ext>
                </a:extLst>
              </p:cNvPr>
              <p:cNvSpPr txBox="1"/>
              <p:nvPr/>
            </p:nvSpPr>
            <p:spPr>
              <a:xfrm>
                <a:off x="5359913" y="4001905"/>
                <a:ext cx="15350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4!25+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×−</m:t>
                      </m:r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9" name="文本框 17">
                <a:extLst>
                  <a:ext uri="{FF2B5EF4-FFF2-40B4-BE49-F238E27FC236}">
                    <a16:creationId xmlns:a16="http://schemas.microsoft.com/office/drawing/2014/main" id="{5F54EE88-E364-4DD1-8EC1-10ABBC830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913" y="4001905"/>
                <a:ext cx="1535033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50B6C1B-3A49-4380-B2A2-56AD81DAD90C}"/>
              </a:ext>
            </a:extLst>
          </p:cNvPr>
          <p:cNvCxnSpPr>
            <a:cxnSpLocks/>
          </p:cNvCxnSpPr>
          <p:nvPr/>
        </p:nvCxnSpPr>
        <p:spPr>
          <a:xfrm>
            <a:off x="5735192" y="4419600"/>
            <a:ext cx="75738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3">
                <a:extLst>
                  <a:ext uri="{FF2B5EF4-FFF2-40B4-BE49-F238E27FC236}">
                    <a16:creationId xmlns:a16="http://schemas.microsoft.com/office/drawing/2014/main" id="{E931FF17-36FA-4ABC-B406-F850E219F077}"/>
                  </a:ext>
                </a:extLst>
              </p:cNvPr>
              <p:cNvSpPr txBox="1"/>
              <p:nvPr/>
            </p:nvSpPr>
            <p:spPr>
              <a:xfrm>
                <a:off x="5866860" y="5814606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24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本框 3">
                <a:extLst>
                  <a:ext uri="{FF2B5EF4-FFF2-40B4-BE49-F238E27FC236}">
                    <a16:creationId xmlns:a16="http://schemas.microsoft.com/office/drawing/2014/main" id="{E931FF17-36FA-4ABC-B406-F850E219F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860" y="5814606"/>
                <a:ext cx="4940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3">
                <a:extLst>
                  <a:ext uri="{FF2B5EF4-FFF2-40B4-BE49-F238E27FC236}">
                    <a16:creationId xmlns:a16="http://schemas.microsoft.com/office/drawing/2014/main" id="{E931FF17-36FA-4ABC-B406-F850E219F077}"/>
                  </a:ext>
                </a:extLst>
              </p:cNvPr>
              <p:cNvSpPr txBox="1"/>
              <p:nvPr/>
            </p:nvSpPr>
            <p:spPr>
              <a:xfrm>
                <a:off x="5944526" y="546403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文本框 3">
                <a:extLst>
                  <a:ext uri="{FF2B5EF4-FFF2-40B4-BE49-F238E27FC236}">
                    <a16:creationId xmlns:a16="http://schemas.microsoft.com/office/drawing/2014/main" id="{E931FF17-36FA-4ABC-B406-F850E219F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526" y="5464033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3">
                <a:extLst>
                  <a:ext uri="{FF2B5EF4-FFF2-40B4-BE49-F238E27FC236}">
                    <a16:creationId xmlns:a16="http://schemas.microsoft.com/office/drawing/2014/main" id="{E931FF17-36FA-4ABC-B406-F850E219F077}"/>
                  </a:ext>
                </a:extLst>
              </p:cNvPr>
              <p:cNvSpPr txBox="1"/>
              <p:nvPr/>
            </p:nvSpPr>
            <p:spPr>
              <a:xfrm>
                <a:off x="5944526" y="515134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文本框 3">
                <a:extLst>
                  <a:ext uri="{FF2B5EF4-FFF2-40B4-BE49-F238E27FC236}">
                    <a16:creationId xmlns:a16="http://schemas.microsoft.com/office/drawing/2014/main" id="{E931FF17-36FA-4ABC-B406-F850E219F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526" y="5151343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F6B007D-D87D-1D4E-8BD9-E9007BA28A49}"/>
                  </a:ext>
                </a:extLst>
              </p:cNvPr>
              <p:cNvSpPr txBox="1"/>
              <p:nvPr/>
            </p:nvSpPr>
            <p:spPr>
              <a:xfrm>
                <a:off x="5252637" y="3459955"/>
                <a:ext cx="1539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4!−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2+5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</m:t>
                      </m:r>
                    </m:oMath>
                  </m:oMathPara>
                </a14:m>
                <a:endParaRPr lang="zh-CN" altLang="en-US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F6B007D-D87D-1D4E-8BD9-E9007BA28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637" y="3459955"/>
                <a:ext cx="1539716" cy="276999"/>
              </a:xfrm>
              <a:prstGeom prst="rect">
                <a:avLst/>
              </a:prstGeom>
              <a:blipFill>
                <a:blip r:embed="rId6"/>
                <a:stretch>
                  <a:fillRect l="-3279" r="-2459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4291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1.6.1 </a:t>
            </a:r>
            <a:r>
              <a:rPr lang="zh-CN" altLang="en-US" sz="3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逆波兰式求值</a:t>
            </a: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+mj-ea"/>
                <a:ea typeface="+mj-ea"/>
              </a:rPr>
              <a:t>从左至右扫描表达式，并维护一个栈（后进先出），用于储存中间计算结果。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solidFill>
                  <a:schemeClr val="tx1">
                    <a:alpha val="30000"/>
                  </a:schemeClr>
                </a:solidFill>
                <a:latin typeface="+mj-ea"/>
                <a:ea typeface="+mj-ea"/>
              </a:rPr>
              <a:t>在扫描到数字时，直接将数字压入栈顶；</a:t>
            </a:r>
            <a:endParaRPr lang="en-US" altLang="zh-CN" dirty="0">
              <a:solidFill>
                <a:schemeClr val="tx1">
                  <a:alpha val="30000"/>
                </a:schemeClr>
              </a:solidFill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在扫描到运算符时，弹出栈顶</a:t>
            </a:r>
            <a:r>
              <a:rPr lang="en-US" altLang="zh-CN" dirty="0">
                <a:latin typeface="+mj-ea"/>
                <a:ea typeface="+mj-ea"/>
              </a:rPr>
              <a:t>N</a:t>
            </a:r>
            <a:r>
              <a:rPr lang="zh-CN" altLang="en-US" dirty="0">
                <a:latin typeface="+mj-ea"/>
                <a:ea typeface="+mj-ea"/>
              </a:rPr>
              <a:t>个数字，使用运算符对它们进行相应的运算，运算结果压入栈顶。</a:t>
            </a:r>
            <a:endParaRPr lang="en-US" altLang="zh-CN" dirty="0">
              <a:latin typeface="+mj-ea"/>
              <a:ea typeface="+mj-ea"/>
            </a:endParaRPr>
          </a:p>
          <a:p>
            <a:pPr marL="0" indent="0">
              <a:buNone/>
            </a:pPr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15C67B5-6453-448B-8966-2C42791F8B5C}"/>
              </a:ext>
            </a:extLst>
          </p:cNvPr>
          <p:cNvGrpSpPr/>
          <p:nvPr/>
        </p:nvGrpSpPr>
        <p:grpSpPr>
          <a:xfrm>
            <a:off x="5792964" y="4677122"/>
            <a:ext cx="641839" cy="1573823"/>
            <a:chOff x="7781192" y="4370220"/>
            <a:chExt cx="641839" cy="1573823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61269A2C-B295-4A67-9587-A78681FD954B}"/>
                </a:ext>
              </a:extLst>
            </p:cNvPr>
            <p:cNvCxnSpPr/>
            <p:nvPr/>
          </p:nvCxnSpPr>
          <p:spPr>
            <a:xfrm>
              <a:off x="7790428" y="4370220"/>
              <a:ext cx="0" cy="157382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45C99A8-1283-4DD5-8F0F-2BC4F05EA3A0}"/>
                </a:ext>
              </a:extLst>
            </p:cNvPr>
            <p:cNvCxnSpPr/>
            <p:nvPr/>
          </p:nvCxnSpPr>
          <p:spPr>
            <a:xfrm>
              <a:off x="7781192" y="5934808"/>
              <a:ext cx="64183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CE0A5B3-899D-4329-B22C-34FF7ADB6845}"/>
                </a:ext>
              </a:extLst>
            </p:cNvPr>
            <p:cNvCxnSpPr/>
            <p:nvPr/>
          </p:nvCxnSpPr>
          <p:spPr>
            <a:xfrm flipV="1">
              <a:off x="8413795" y="4370220"/>
              <a:ext cx="0" cy="157382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17">
                <a:extLst>
                  <a:ext uri="{FF2B5EF4-FFF2-40B4-BE49-F238E27FC236}">
                    <a16:creationId xmlns:a16="http://schemas.microsoft.com/office/drawing/2014/main" id="{5F54EE88-E364-4DD1-8EC1-10ABBC83013B}"/>
                  </a:ext>
                </a:extLst>
              </p:cNvPr>
              <p:cNvSpPr txBox="1"/>
              <p:nvPr/>
            </p:nvSpPr>
            <p:spPr>
              <a:xfrm>
                <a:off x="5359913" y="4001905"/>
                <a:ext cx="15350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4!25+3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9" name="文本框 17">
                <a:extLst>
                  <a:ext uri="{FF2B5EF4-FFF2-40B4-BE49-F238E27FC236}">
                    <a16:creationId xmlns:a16="http://schemas.microsoft.com/office/drawing/2014/main" id="{5F54EE88-E364-4DD1-8EC1-10ABBC830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913" y="4001905"/>
                <a:ext cx="1535033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50B6C1B-3A49-4380-B2A2-56AD81DAD90C}"/>
              </a:ext>
            </a:extLst>
          </p:cNvPr>
          <p:cNvCxnSpPr>
            <a:cxnSpLocks/>
          </p:cNvCxnSpPr>
          <p:nvPr/>
        </p:nvCxnSpPr>
        <p:spPr>
          <a:xfrm>
            <a:off x="5735192" y="4419600"/>
            <a:ext cx="75738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3">
                <a:extLst>
                  <a:ext uri="{FF2B5EF4-FFF2-40B4-BE49-F238E27FC236}">
                    <a16:creationId xmlns:a16="http://schemas.microsoft.com/office/drawing/2014/main" id="{E931FF17-36FA-4ABC-B406-F850E219F077}"/>
                  </a:ext>
                </a:extLst>
              </p:cNvPr>
              <p:cNvSpPr txBox="1"/>
              <p:nvPr/>
            </p:nvSpPr>
            <p:spPr>
              <a:xfrm>
                <a:off x="5866860" y="5814606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24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本框 3">
                <a:extLst>
                  <a:ext uri="{FF2B5EF4-FFF2-40B4-BE49-F238E27FC236}">
                    <a16:creationId xmlns:a16="http://schemas.microsoft.com/office/drawing/2014/main" id="{E931FF17-36FA-4ABC-B406-F850E219F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860" y="5814606"/>
                <a:ext cx="4940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3">
                <a:extLst>
                  <a:ext uri="{FF2B5EF4-FFF2-40B4-BE49-F238E27FC236}">
                    <a16:creationId xmlns:a16="http://schemas.microsoft.com/office/drawing/2014/main" id="{E931FF17-36FA-4ABC-B406-F850E219F077}"/>
                  </a:ext>
                </a:extLst>
              </p:cNvPr>
              <p:cNvSpPr txBox="1"/>
              <p:nvPr/>
            </p:nvSpPr>
            <p:spPr>
              <a:xfrm>
                <a:off x="5866860" y="5464033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21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文本框 3">
                <a:extLst>
                  <a:ext uri="{FF2B5EF4-FFF2-40B4-BE49-F238E27FC236}">
                    <a16:creationId xmlns:a16="http://schemas.microsoft.com/office/drawing/2014/main" id="{E931FF17-36FA-4ABC-B406-F850E219F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860" y="5464033"/>
                <a:ext cx="49404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51B0FBA-05D0-1845-AAB7-7CA8C3ADB6A6}"/>
                  </a:ext>
                </a:extLst>
              </p:cNvPr>
              <p:cNvSpPr txBox="1"/>
              <p:nvPr/>
            </p:nvSpPr>
            <p:spPr>
              <a:xfrm>
                <a:off x="5252637" y="3459955"/>
                <a:ext cx="15397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4!−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2+5</m:t>
                          </m:r>
                        </m:e>
                      </m:d>
                      <m:r>
                        <a:rPr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</m:t>
                      </m:r>
                    </m:oMath>
                  </m:oMathPara>
                </a14:m>
                <a:endParaRPr lang="zh-CN" altLang="en-US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51B0FBA-05D0-1845-AAB7-7CA8C3ADB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637" y="3459955"/>
                <a:ext cx="1539716" cy="276999"/>
              </a:xfrm>
              <a:prstGeom prst="rect">
                <a:avLst/>
              </a:prstGeom>
              <a:blipFill>
                <a:blip r:embed="rId5"/>
                <a:stretch>
                  <a:fillRect l="-3279" r="-2459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0051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1.6.1 </a:t>
            </a:r>
            <a:r>
              <a:rPr lang="zh-CN" altLang="en-US" sz="3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逆波兰式求值</a:t>
            </a:r>
            <a:endParaRPr lang="zh-CN" altLang="en-US" dirty="0"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zh-CN" altLang="en-US" dirty="0">
                    <a:latin typeface="+mj-ea"/>
                    <a:ea typeface="+mj-ea"/>
                  </a:rPr>
                  <a:t>从左至右扫描表达式，并维护一个栈（后进先出），用于储存中间计算结果。</a:t>
                </a:r>
                <a:endParaRPr lang="en-US" altLang="zh-CN" dirty="0">
                  <a:latin typeface="+mj-ea"/>
                  <a:ea typeface="+mj-ea"/>
                </a:endParaRPr>
              </a:p>
              <a:p>
                <a:r>
                  <a:rPr lang="zh-CN" altLang="en-US" dirty="0">
                    <a:solidFill>
                      <a:schemeClr val="tx1">
                        <a:alpha val="30000"/>
                      </a:schemeClr>
                    </a:solidFill>
                    <a:latin typeface="+mj-ea"/>
                    <a:ea typeface="+mj-ea"/>
                  </a:rPr>
                  <a:t>在扫描到数字时，直接将数字压入栈顶；</a:t>
                </a:r>
                <a:endParaRPr lang="en-US" altLang="zh-CN" dirty="0">
                  <a:solidFill>
                    <a:schemeClr val="tx1">
                      <a:alpha val="30000"/>
                    </a:schemeClr>
                  </a:solidFill>
                  <a:latin typeface="+mj-ea"/>
                  <a:ea typeface="+mj-ea"/>
                </a:endParaRPr>
              </a:p>
              <a:p>
                <a:r>
                  <a:rPr lang="zh-CN" altLang="en-US" dirty="0">
                    <a:latin typeface="+mj-ea"/>
                    <a:ea typeface="+mj-ea"/>
                  </a:rPr>
                  <a:t>在扫描到运算符时，弹出栈顶</a:t>
                </a:r>
                <a:r>
                  <a:rPr lang="en-US" altLang="zh-CN" dirty="0">
                    <a:latin typeface="+mj-ea"/>
                    <a:ea typeface="+mj-ea"/>
                  </a:rPr>
                  <a:t>N</a:t>
                </a:r>
                <a:r>
                  <a:rPr lang="zh-CN" altLang="en-US" dirty="0">
                    <a:latin typeface="+mj-ea"/>
                    <a:ea typeface="+mj-ea"/>
                  </a:rPr>
                  <a:t>个数字，使用运算符对它们进行相应的运算，运算结果压入栈顶。</a:t>
                </a:r>
                <a:endParaRPr lang="en-US" altLang="zh-CN" dirty="0">
                  <a:latin typeface="+mj-ea"/>
                  <a:ea typeface="+mj-ea"/>
                </a:endParaRPr>
              </a:p>
              <a:p>
                <a:pPr lvl="1"/>
                <a:r>
                  <a:rPr lang="zh-CN" altLang="en-US" dirty="0">
                    <a:latin typeface="+mj-ea"/>
                    <a:ea typeface="+mj-ea"/>
                  </a:rPr>
                  <a:t>弹出数字按照按弹出顺序，从右至左，依次填充至运算符的参数位置中，如：</a:t>
                </a:r>
                <a:endParaRPr lang="en-US" altLang="zh-CN" dirty="0">
                  <a:latin typeface="+mj-ea"/>
                  <a:ea typeface="+mj-ea"/>
                </a:endParaRPr>
              </a:p>
              <a:p>
                <a:pPr lvl="2"/>
                <a:r>
                  <a:rPr lang="zh-CN" altLang="en-US" dirty="0">
                    <a:latin typeface="+mj-ea"/>
                    <a:ea typeface="+mj-ea"/>
                  </a:rPr>
                  <a:t>运算符：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>
                    <a:latin typeface="+mj-ea"/>
                    <a:ea typeface="+mj-ea"/>
                  </a:rPr>
                  <a:t>数字弹出顺序：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21, 24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>
                    <a:latin typeface="+mj-ea"/>
                    <a:ea typeface="+mj-ea"/>
                  </a:rPr>
                  <a:t>填充结果：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=24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515C67B5-6453-448B-8966-2C42791F8B5C}"/>
              </a:ext>
            </a:extLst>
          </p:cNvPr>
          <p:cNvGrpSpPr/>
          <p:nvPr/>
        </p:nvGrpSpPr>
        <p:grpSpPr>
          <a:xfrm>
            <a:off x="7018488" y="4677122"/>
            <a:ext cx="641839" cy="1573823"/>
            <a:chOff x="7781192" y="4370220"/>
            <a:chExt cx="641839" cy="1573823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61269A2C-B295-4A67-9587-A78681FD954B}"/>
                </a:ext>
              </a:extLst>
            </p:cNvPr>
            <p:cNvCxnSpPr/>
            <p:nvPr/>
          </p:nvCxnSpPr>
          <p:spPr>
            <a:xfrm>
              <a:off x="7790428" y="4370220"/>
              <a:ext cx="0" cy="157382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45C99A8-1283-4DD5-8F0F-2BC4F05EA3A0}"/>
                </a:ext>
              </a:extLst>
            </p:cNvPr>
            <p:cNvCxnSpPr/>
            <p:nvPr/>
          </p:nvCxnSpPr>
          <p:spPr>
            <a:xfrm>
              <a:off x="7781192" y="5934808"/>
              <a:ext cx="64183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CE0A5B3-899D-4329-B22C-34FF7ADB6845}"/>
                </a:ext>
              </a:extLst>
            </p:cNvPr>
            <p:cNvCxnSpPr/>
            <p:nvPr/>
          </p:nvCxnSpPr>
          <p:spPr>
            <a:xfrm flipV="1">
              <a:off x="8413795" y="4370220"/>
              <a:ext cx="0" cy="157382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17">
                <a:extLst>
                  <a:ext uri="{FF2B5EF4-FFF2-40B4-BE49-F238E27FC236}">
                    <a16:creationId xmlns:a16="http://schemas.microsoft.com/office/drawing/2014/main" id="{5F54EE88-E364-4DD1-8EC1-10ABBC83013B}"/>
                  </a:ext>
                </a:extLst>
              </p:cNvPr>
              <p:cNvSpPr txBox="1"/>
              <p:nvPr/>
            </p:nvSpPr>
            <p:spPr>
              <a:xfrm>
                <a:off x="6585437" y="4001905"/>
                <a:ext cx="15350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4!25+3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9" name="文本框 17">
                <a:extLst>
                  <a:ext uri="{FF2B5EF4-FFF2-40B4-BE49-F238E27FC236}">
                    <a16:creationId xmlns:a16="http://schemas.microsoft.com/office/drawing/2014/main" id="{5F54EE88-E364-4DD1-8EC1-10ABBC830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437" y="4001905"/>
                <a:ext cx="1535033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50B6C1B-3A49-4380-B2A2-56AD81DAD90C}"/>
              </a:ext>
            </a:extLst>
          </p:cNvPr>
          <p:cNvCxnSpPr>
            <a:cxnSpLocks/>
          </p:cNvCxnSpPr>
          <p:nvPr/>
        </p:nvCxnSpPr>
        <p:spPr>
          <a:xfrm>
            <a:off x="6960716" y="4419600"/>
            <a:ext cx="75738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3">
                <a:extLst>
                  <a:ext uri="{FF2B5EF4-FFF2-40B4-BE49-F238E27FC236}">
                    <a16:creationId xmlns:a16="http://schemas.microsoft.com/office/drawing/2014/main" id="{E931FF17-36FA-4ABC-B406-F850E219F077}"/>
                  </a:ext>
                </a:extLst>
              </p:cNvPr>
              <p:cNvSpPr txBox="1"/>
              <p:nvPr/>
            </p:nvSpPr>
            <p:spPr>
              <a:xfrm>
                <a:off x="7156504" y="5814606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本框 3">
                <a:extLst>
                  <a:ext uri="{FF2B5EF4-FFF2-40B4-BE49-F238E27FC236}">
                    <a16:creationId xmlns:a16="http://schemas.microsoft.com/office/drawing/2014/main" id="{E931FF17-36FA-4ABC-B406-F850E219F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504" y="5814606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515C67B5-6453-448B-8966-2C42791F8B5C}"/>
              </a:ext>
            </a:extLst>
          </p:cNvPr>
          <p:cNvGrpSpPr/>
          <p:nvPr/>
        </p:nvGrpSpPr>
        <p:grpSpPr>
          <a:xfrm>
            <a:off x="4193540" y="4677122"/>
            <a:ext cx="641839" cy="1573823"/>
            <a:chOff x="7781192" y="4370220"/>
            <a:chExt cx="641839" cy="1573823"/>
          </a:xfrm>
        </p:grpSpPr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61269A2C-B295-4A67-9587-A78681FD954B}"/>
                </a:ext>
              </a:extLst>
            </p:cNvPr>
            <p:cNvCxnSpPr/>
            <p:nvPr/>
          </p:nvCxnSpPr>
          <p:spPr>
            <a:xfrm>
              <a:off x="7790428" y="4370220"/>
              <a:ext cx="0" cy="157382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B45C99A8-1283-4DD5-8F0F-2BC4F05EA3A0}"/>
                </a:ext>
              </a:extLst>
            </p:cNvPr>
            <p:cNvCxnSpPr/>
            <p:nvPr/>
          </p:nvCxnSpPr>
          <p:spPr>
            <a:xfrm>
              <a:off x="7781192" y="5934808"/>
              <a:ext cx="64183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4CE0A5B3-899D-4329-B22C-34FF7ADB6845}"/>
                </a:ext>
              </a:extLst>
            </p:cNvPr>
            <p:cNvCxnSpPr/>
            <p:nvPr/>
          </p:nvCxnSpPr>
          <p:spPr>
            <a:xfrm flipV="1">
              <a:off x="8413795" y="4370220"/>
              <a:ext cx="0" cy="157382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17">
                <a:extLst>
                  <a:ext uri="{FF2B5EF4-FFF2-40B4-BE49-F238E27FC236}">
                    <a16:creationId xmlns:a16="http://schemas.microsoft.com/office/drawing/2014/main" id="{5F54EE88-E364-4DD1-8EC1-10ABBC83013B}"/>
                  </a:ext>
                </a:extLst>
              </p:cNvPr>
              <p:cNvSpPr txBox="1"/>
              <p:nvPr/>
            </p:nvSpPr>
            <p:spPr>
              <a:xfrm>
                <a:off x="3760489" y="4001905"/>
                <a:ext cx="15350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4!25+3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7" name="文本框 17">
                <a:extLst>
                  <a:ext uri="{FF2B5EF4-FFF2-40B4-BE49-F238E27FC236}">
                    <a16:creationId xmlns:a16="http://schemas.microsoft.com/office/drawing/2014/main" id="{5F54EE88-E364-4DD1-8EC1-10ABBC830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0489" y="4001905"/>
                <a:ext cx="1535033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50B6C1B-3A49-4380-B2A2-56AD81DAD90C}"/>
              </a:ext>
            </a:extLst>
          </p:cNvPr>
          <p:cNvCxnSpPr>
            <a:cxnSpLocks/>
          </p:cNvCxnSpPr>
          <p:nvPr/>
        </p:nvCxnSpPr>
        <p:spPr>
          <a:xfrm>
            <a:off x="4135768" y="4419600"/>
            <a:ext cx="757382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3">
                <a:extLst>
                  <a:ext uri="{FF2B5EF4-FFF2-40B4-BE49-F238E27FC236}">
                    <a16:creationId xmlns:a16="http://schemas.microsoft.com/office/drawing/2014/main" id="{E931FF17-36FA-4ABC-B406-F850E219F077}"/>
                  </a:ext>
                </a:extLst>
              </p:cNvPr>
              <p:cNvSpPr txBox="1"/>
              <p:nvPr/>
            </p:nvSpPr>
            <p:spPr>
              <a:xfrm>
                <a:off x="4267436" y="5814606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24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文本框 3">
                <a:extLst>
                  <a:ext uri="{FF2B5EF4-FFF2-40B4-BE49-F238E27FC236}">
                    <a16:creationId xmlns:a16="http://schemas.microsoft.com/office/drawing/2014/main" id="{E931FF17-36FA-4ABC-B406-F850E219F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436" y="5814606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3">
                <a:extLst>
                  <a:ext uri="{FF2B5EF4-FFF2-40B4-BE49-F238E27FC236}">
                    <a16:creationId xmlns:a16="http://schemas.microsoft.com/office/drawing/2014/main" id="{E931FF17-36FA-4ABC-B406-F850E219F077}"/>
                  </a:ext>
                </a:extLst>
              </p:cNvPr>
              <p:cNvSpPr txBox="1"/>
              <p:nvPr/>
            </p:nvSpPr>
            <p:spPr>
              <a:xfrm>
                <a:off x="4267436" y="5464033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21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文本框 3">
                <a:extLst>
                  <a:ext uri="{FF2B5EF4-FFF2-40B4-BE49-F238E27FC236}">
                    <a16:creationId xmlns:a16="http://schemas.microsoft.com/office/drawing/2014/main" id="{E931FF17-36FA-4ABC-B406-F850E219F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436" y="5464033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右箭头 3"/>
          <p:cNvSpPr/>
          <p:nvPr/>
        </p:nvSpPr>
        <p:spPr>
          <a:xfrm>
            <a:off x="5384848" y="5092921"/>
            <a:ext cx="1168352" cy="4696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167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1.6.1 </a:t>
            </a:r>
            <a:r>
              <a:rPr lang="zh-CN" altLang="en-US" sz="3600" dirty="0">
                <a:solidFill>
                  <a:prstClr val="blac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波兰式求值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dirty="0">
                    <a:latin typeface="+mj-ea"/>
                    <a:ea typeface="+mj-ea"/>
                  </a:rPr>
                  <a:t>求值过程中，大多数步骤和逆波兰式求值过程完全相同，仅有两处不同：</a:t>
                </a:r>
                <a:endParaRPr lang="en-US" altLang="zh-CN" dirty="0">
                  <a:latin typeface="+mj-ea"/>
                  <a:ea typeface="+mj-ea"/>
                </a:endParaRPr>
              </a:p>
              <a:p>
                <a:r>
                  <a:rPr lang="zh-CN" altLang="en-US" dirty="0">
                    <a:solidFill>
                      <a:srgbClr val="FF0000"/>
                    </a:solidFill>
                    <a:latin typeface="+mj-ea"/>
                    <a:ea typeface="+mj-ea"/>
                  </a:rPr>
                  <a:t>从右至左</a:t>
                </a:r>
                <a:r>
                  <a:rPr lang="zh-CN" altLang="en-US" dirty="0">
                    <a:latin typeface="+mj-ea"/>
                    <a:ea typeface="+mj-ea"/>
                  </a:rPr>
                  <a:t>扫描表达式；</a:t>
                </a:r>
                <a:endParaRPr lang="en-US" altLang="zh-CN" dirty="0">
                  <a:latin typeface="+mj-ea"/>
                  <a:ea typeface="+mj-ea"/>
                </a:endParaRPr>
              </a:p>
              <a:p>
                <a:r>
                  <a:rPr lang="zh-CN" altLang="en-US" dirty="0">
                    <a:latin typeface="+mj-ea"/>
                    <a:ea typeface="+mj-ea"/>
                  </a:rPr>
                  <a:t>弹出数字按照弹出顺序，</a:t>
                </a:r>
                <a:r>
                  <a:rPr lang="zh-CN" altLang="en-US" dirty="0">
                    <a:solidFill>
                      <a:srgbClr val="FF0000"/>
                    </a:solidFill>
                    <a:latin typeface="+mj-ea"/>
                    <a:ea typeface="+mj-ea"/>
                  </a:rPr>
                  <a:t>从左至右</a:t>
                </a:r>
                <a:r>
                  <a:rPr lang="zh-CN" altLang="en-US" dirty="0">
                    <a:latin typeface="+mj-ea"/>
                    <a:ea typeface="+mj-ea"/>
                  </a:rPr>
                  <a:t>，依次填充至运算符的参数位置中。</a:t>
                </a:r>
                <a:endParaRPr lang="en-US" altLang="zh-CN" dirty="0">
                  <a:latin typeface="+mj-ea"/>
                  <a:ea typeface="+mj-ea"/>
                </a:endParaRPr>
              </a:p>
              <a:p>
                <a:pPr lvl="1"/>
                <a:r>
                  <a:rPr lang="zh-CN" altLang="en-US" dirty="0">
                    <a:latin typeface="+mj-ea"/>
                    <a:ea typeface="+mj-ea"/>
                  </a:rPr>
                  <a:t>运算符：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>
                    <a:latin typeface="+mj-ea"/>
                    <a:ea typeface="+mj-ea"/>
                  </a:rPr>
                  <a:t>数字弹出顺序：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24, 21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>
                    <a:latin typeface="+mj-ea"/>
                    <a:ea typeface="+mj-ea"/>
                  </a:rPr>
                  <a:t>填充结果：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=24,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515C67B5-6453-448B-8966-2C42791F8B5C}"/>
              </a:ext>
            </a:extLst>
          </p:cNvPr>
          <p:cNvGrpSpPr/>
          <p:nvPr/>
        </p:nvGrpSpPr>
        <p:grpSpPr>
          <a:xfrm>
            <a:off x="6656754" y="4738698"/>
            <a:ext cx="641839" cy="534183"/>
            <a:chOff x="7781192" y="4370220"/>
            <a:chExt cx="641839" cy="1573823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61269A2C-B295-4A67-9587-A78681FD954B}"/>
                </a:ext>
              </a:extLst>
            </p:cNvPr>
            <p:cNvCxnSpPr/>
            <p:nvPr/>
          </p:nvCxnSpPr>
          <p:spPr>
            <a:xfrm>
              <a:off x="7790428" y="4370220"/>
              <a:ext cx="0" cy="157382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45C99A8-1283-4DD5-8F0F-2BC4F05EA3A0}"/>
                </a:ext>
              </a:extLst>
            </p:cNvPr>
            <p:cNvCxnSpPr/>
            <p:nvPr/>
          </p:nvCxnSpPr>
          <p:spPr>
            <a:xfrm>
              <a:off x="7781192" y="5934808"/>
              <a:ext cx="64183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CE0A5B3-899D-4329-B22C-34FF7ADB6845}"/>
                </a:ext>
              </a:extLst>
            </p:cNvPr>
            <p:cNvCxnSpPr/>
            <p:nvPr/>
          </p:nvCxnSpPr>
          <p:spPr>
            <a:xfrm flipV="1">
              <a:off x="8413795" y="4370220"/>
              <a:ext cx="0" cy="157382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3">
                <a:extLst>
                  <a:ext uri="{FF2B5EF4-FFF2-40B4-BE49-F238E27FC236}">
                    <a16:creationId xmlns:a16="http://schemas.microsoft.com/office/drawing/2014/main" id="{E931FF17-36FA-4ABC-B406-F850E219F077}"/>
                  </a:ext>
                </a:extLst>
              </p:cNvPr>
              <p:cNvSpPr txBox="1"/>
              <p:nvPr/>
            </p:nvSpPr>
            <p:spPr>
              <a:xfrm>
                <a:off x="6794771" y="494761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本框 3">
                <a:extLst>
                  <a:ext uri="{FF2B5EF4-FFF2-40B4-BE49-F238E27FC236}">
                    <a16:creationId xmlns:a16="http://schemas.microsoft.com/office/drawing/2014/main" id="{E931FF17-36FA-4ABC-B406-F850E219F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771" y="4947613"/>
                <a:ext cx="36580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6335671" y="4142601"/>
                <a:ext cx="1284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−!4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253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671" y="4142601"/>
                <a:ext cx="1284006" cy="276999"/>
              </a:xfrm>
              <a:prstGeom prst="rect">
                <a:avLst/>
              </a:prstGeom>
              <a:blipFill>
                <a:blip r:embed="rId4"/>
                <a:stretch>
                  <a:fillRect l="-474" r="-4265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组合 42">
            <a:extLst>
              <a:ext uri="{FF2B5EF4-FFF2-40B4-BE49-F238E27FC236}">
                <a16:creationId xmlns:a16="http://schemas.microsoft.com/office/drawing/2014/main" id="{515C67B5-6453-448B-8966-2C42791F8B5C}"/>
              </a:ext>
            </a:extLst>
          </p:cNvPr>
          <p:cNvGrpSpPr/>
          <p:nvPr/>
        </p:nvGrpSpPr>
        <p:grpSpPr>
          <a:xfrm>
            <a:off x="1387953" y="4738698"/>
            <a:ext cx="641839" cy="534183"/>
            <a:chOff x="7781192" y="4370220"/>
            <a:chExt cx="641839" cy="1573823"/>
          </a:xfrm>
        </p:grpSpPr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61269A2C-B295-4A67-9587-A78681FD954B}"/>
                </a:ext>
              </a:extLst>
            </p:cNvPr>
            <p:cNvCxnSpPr/>
            <p:nvPr/>
          </p:nvCxnSpPr>
          <p:spPr>
            <a:xfrm>
              <a:off x="7790428" y="4370220"/>
              <a:ext cx="0" cy="157382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B45C99A8-1283-4DD5-8F0F-2BC4F05EA3A0}"/>
                </a:ext>
              </a:extLst>
            </p:cNvPr>
            <p:cNvCxnSpPr/>
            <p:nvPr/>
          </p:nvCxnSpPr>
          <p:spPr>
            <a:xfrm>
              <a:off x="7781192" y="5934808"/>
              <a:ext cx="64183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4CE0A5B3-899D-4329-B22C-34FF7ADB6845}"/>
                </a:ext>
              </a:extLst>
            </p:cNvPr>
            <p:cNvCxnSpPr/>
            <p:nvPr/>
          </p:nvCxnSpPr>
          <p:spPr>
            <a:xfrm flipV="1">
              <a:off x="8413795" y="4370220"/>
              <a:ext cx="0" cy="157382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3">
                <a:extLst>
                  <a:ext uri="{FF2B5EF4-FFF2-40B4-BE49-F238E27FC236}">
                    <a16:creationId xmlns:a16="http://schemas.microsoft.com/office/drawing/2014/main" id="{E931FF17-36FA-4ABC-B406-F850E219F077}"/>
                  </a:ext>
                </a:extLst>
              </p:cNvPr>
              <p:cNvSpPr txBox="1"/>
              <p:nvPr/>
            </p:nvSpPr>
            <p:spPr>
              <a:xfrm>
                <a:off x="1525970" y="494761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8" name="文本框 3">
                <a:extLst>
                  <a:ext uri="{FF2B5EF4-FFF2-40B4-BE49-F238E27FC236}">
                    <a16:creationId xmlns:a16="http://schemas.microsoft.com/office/drawing/2014/main" id="{E931FF17-36FA-4ABC-B406-F850E219F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970" y="4947613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1066870" y="4142601"/>
                <a:ext cx="1284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−!4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+25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70" y="4142601"/>
                <a:ext cx="1284006" cy="276999"/>
              </a:xfrm>
              <a:prstGeom prst="rect">
                <a:avLst/>
              </a:prstGeom>
              <a:blipFill>
                <a:blip r:embed="rId6"/>
                <a:stretch>
                  <a:fillRect l="-474" r="-4265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组合 49">
            <a:extLst>
              <a:ext uri="{FF2B5EF4-FFF2-40B4-BE49-F238E27FC236}">
                <a16:creationId xmlns:a16="http://schemas.microsoft.com/office/drawing/2014/main" id="{515C67B5-6453-448B-8966-2C42791F8B5C}"/>
              </a:ext>
            </a:extLst>
          </p:cNvPr>
          <p:cNvGrpSpPr/>
          <p:nvPr/>
        </p:nvGrpSpPr>
        <p:grpSpPr>
          <a:xfrm>
            <a:off x="3175625" y="4743408"/>
            <a:ext cx="641839" cy="534183"/>
            <a:chOff x="7781192" y="4370220"/>
            <a:chExt cx="641839" cy="1573823"/>
          </a:xfrm>
        </p:grpSpPr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61269A2C-B295-4A67-9587-A78681FD954B}"/>
                </a:ext>
              </a:extLst>
            </p:cNvPr>
            <p:cNvCxnSpPr/>
            <p:nvPr/>
          </p:nvCxnSpPr>
          <p:spPr>
            <a:xfrm>
              <a:off x="7790428" y="4370220"/>
              <a:ext cx="0" cy="157382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B45C99A8-1283-4DD5-8F0F-2BC4F05EA3A0}"/>
                </a:ext>
              </a:extLst>
            </p:cNvPr>
            <p:cNvCxnSpPr/>
            <p:nvPr/>
          </p:nvCxnSpPr>
          <p:spPr>
            <a:xfrm>
              <a:off x="7781192" y="5934808"/>
              <a:ext cx="64183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4CE0A5B3-899D-4329-B22C-34FF7ADB6845}"/>
                </a:ext>
              </a:extLst>
            </p:cNvPr>
            <p:cNvCxnSpPr/>
            <p:nvPr/>
          </p:nvCxnSpPr>
          <p:spPr>
            <a:xfrm flipV="1">
              <a:off x="8413795" y="4370220"/>
              <a:ext cx="0" cy="157382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3">
                <a:extLst>
                  <a:ext uri="{FF2B5EF4-FFF2-40B4-BE49-F238E27FC236}">
                    <a16:creationId xmlns:a16="http://schemas.microsoft.com/office/drawing/2014/main" id="{E931FF17-36FA-4ABC-B406-F850E219F077}"/>
                  </a:ext>
                </a:extLst>
              </p:cNvPr>
              <p:cNvSpPr txBox="1"/>
              <p:nvPr/>
            </p:nvSpPr>
            <p:spPr>
              <a:xfrm>
                <a:off x="3313642" y="495232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文本框 3">
                <a:extLst>
                  <a:ext uri="{FF2B5EF4-FFF2-40B4-BE49-F238E27FC236}">
                    <a16:creationId xmlns:a16="http://schemas.microsoft.com/office/drawing/2014/main" id="{E931FF17-36FA-4ABC-B406-F850E219F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642" y="4952323"/>
                <a:ext cx="3658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2854542" y="4147311"/>
                <a:ext cx="1284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−!4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542" y="4147311"/>
                <a:ext cx="1284006" cy="276999"/>
              </a:xfrm>
              <a:prstGeom prst="rect">
                <a:avLst/>
              </a:prstGeom>
              <a:blipFill>
                <a:blip r:embed="rId8"/>
                <a:stretch>
                  <a:fillRect l="-474" r="-4265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组合 56">
            <a:extLst>
              <a:ext uri="{FF2B5EF4-FFF2-40B4-BE49-F238E27FC236}">
                <a16:creationId xmlns:a16="http://schemas.microsoft.com/office/drawing/2014/main" id="{515C67B5-6453-448B-8966-2C42791F8B5C}"/>
              </a:ext>
            </a:extLst>
          </p:cNvPr>
          <p:cNvGrpSpPr/>
          <p:nvPr/>
        </p:nvGrpSpPr>
        <p:grpSpPr>
          <a:xfrm>
            <a:off x="4900588" y="4738698"/>
            <a:ext cx="641839" cy="534183"/>
            <a:chOff x="7781192" y="4370220"/>
            <a:chExt cx="641839" cy="1573823"/>
          </a:xfrm>
        </p:grpSpPr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61269A2C-B295-4A67-9587-A78681FD954B}"/>
                </a:ext>
              </a:extLst>
            </p:cNvPr>
            <p:cNvCxnSpPr/>
            <p:nvPr/>
          </p:nvCxnSpPr>
          <p:spPr>
            <a:xfrm>
              <a:off x="7790428" y="4370220"/>
              <a:ext cx="0" cy="157382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B45C99A8-1283-4DD5-8F0F-2BC4F05EA3A0}"/>
                </a:ext>
              </a:extLst>
            </p:cNvPr>
            <p:cNvCxnSpPr/>
            <p:nvPr/>
          </p:nvCxnSpPr>
          <p:spPr>
            <a:xfrm>
              <a:off x="7781192" y="5934808"/>
              <a:ext cx="64183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4CE0A5B3-899D-4329-B22C-34FF7ADB6845}"/>
                </a:ext>
              </a:extLst>
            </p:cNvPr>
            <p:cNvCxnSpPr/>
            <p:nvPr/>
          </p:nvCxnSpPr>
          <p:spPr>
            <a:xfrm flipV="1">
              <a:off x="8413795" y="4370220"/>
              <a:ext cx="0" cy="157382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3">
                <a:extLst>
                  <a:ext uri="{FF2B5EF4-FFF2-40B4-BE49-F238E27FC236}">
                    <a16:creationId xmlns:a16="http://schemas.microsoft.com/office/drawing/2014/main" id="{E931FF17-36FA-4ABC-B406-F850E219F077}"/>
                  </a:ext>
                </a:extLst>
              </p:cNvPr>
              <p:cNvSpPr txBox="1"/>
              <p:nvPr/>
            </p:nvSpPr>
            <p:spPr>
              <a:xfrm>
                <a:off x="5038605" y="4947613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文本框 3">
                <a:extLst>
                  <a:ext uri="{FF2B5EF4-FFF2-40B4-BE49-F238E27FC236}">
                    <a16:creationId xmlns:a16="http://schemas.microsoft.com/office/drawing/2014/main" id="{E931FF17-36FA-4ABC-B406-F850E219F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605" y="4947613"/>
                <a:ext cx="3658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/>
              <p:cNvSpPr txBox="1"/>
              <p:nvPr/>
            </p:nvSpPr>
            <p:spPr>
              <a:xfrm>
                <a:off x="4579505" y="4142601"/>
                <a:ext cx="1284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−!4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53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505" y="4142601"/>
                <a:ext cx="1284006" cy="276999"/>
              </a:xfrm>
              <a:prstGeom prst="rect">
                <a:avLst/>
              </a:prstGeom>
              <a:blipFill>
                <a:blip r:embed="rId10"/>
                <a:stretch>
                  <a:fillRect l="-474" r="-4265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组合 63">
            <a:extLst>
              <a:ext uri="{FF2B5EF4-FFF2-40B4-BE49-F238E27FC236}">
                <a16:creationId xmlns:a16="http://schemas.microsoft.com/office/drawing/2014/main" id="{515C67B5-6453-448B-8966-2C42791F8B5C}"/>
              </a:ext>
            </a:extLst>
          </p:cNvPr>
          <p:cNvGrpSpPr/>
          <p:nvPr/>
        </p:nvGrpSpPr>
        <p:grpSpPr>
          <a:xfrm>
            <a:off x="6656754" y="6017834"/>
            <a:ext cx="641839" cy="534183"/>
            <a:chOff x="7781192" y="4370220"/>
            <a:chExt cx="641839" cy="1573823"/>
          </a:xfrm>
        </p:grpSpPr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61269A2C-B295-4A67-9587-A78681FD954B}"/>
                </a:ext>
              </a:extLst>
            </p:cNvPr>
            <p:cNvCxnSpPr/>
            <p:nvPr/>
          </p:nvCxnSpPr>
          <p:spPr>
            <a:xfrm>
              <a:off x="7790428" y="4370220"/>
              <a:ext cx="0" cy="157382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B45C99A8-1283-4DD5-8F0F-2BC4F05EA3A0}"/>
                </a:ext>
              </a:extLst>
            </p:cNvPr>
            <p:cNvCxnSpPr/>
            <p:nvPr/>
          </p:nvCxnSpPr>
          <p:spPr>
            <a:xfrm>
              <a:off x="7781192" y="5934808"/>
              <a:ext cx="64183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4CE0A5B3-899D-4329-B22C-34FF7ADB6845}"/>
                </a:ext>
              </a:extLst>
            </p:cNvPr>
            <p:cNvCxnSpPr/>
            <p:nvPr/>
          </p:nvCxnSpPr>
          <p:spPr>
            <a:xfrm flipV="1">
              <a:off x="8413795" y="4370220"/>
              <a:ext cx="0" cy="157382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3">
                <a:extLst>
                  <a:ext uri="{FF2B5EF4-FFF2-40B4-BE49-F238E27FC236}">
                    <a16:creationId xmlns:a16="http://schemas.microsoft.com/office/drawing/2014/main" id="{E931FF17-36FA-4ABC-B406-F850E219F077}"/>
                  </a:ext>
                </a:extLst>
              </p:cNvPr>
              <p:cNvSpPr txBox="1"/>
              <p:nvPr/>
            </p:nvSpPr>
            <p:spPr>
              <a:xfrm>
                <a:off x="6794771" y="6226749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文本框 3">
                <a:extLst>
                  <a:ext uri="{FF2B5EF4-FFF2-40B4-BE49-F238E27FC236}">
                    <a16:creationId xmlns:a16="http://schemas.microsoft.com/office/drawing/2014/main" id="{E931FF17-36FA-4ABC-B406-F850E219F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771" y="6226749"/>
                <a:ext cx="36580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/>
              <p:cNvSpPr txBox="1"/>
              <p:nvPr/>
            </p:nvSpPr>
            <p:spPr>
              <a:xfrm>
                <a:off x="6335671" y="5421737"/>
                <a:ext cx="1284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!4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+253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671" y="5421737"/>
                <a:ext cx="1284006" cy="276999"/>
              </a:xfrm>
              <a:prstGeom prst="rect">
                <a:avLst/>
              </a:prstGeom>
              <a:blipFill>
                <a:blip r:embed="rId12"/>
                <a:stretch>
                  <a:fillRect l="-474" r="-4265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组合 70">
            <a:extLst>
              <a:ext uri="{FF2B5EF4-FFF2-40B4-BE49-F238E27FC236}">
                <a16:creationId xmlns:a16="http://schemas.microsoft.com/office/drawing/2014/main" id="{515C67B5-6453-448B-8966-2C42791F8B5C}"/>
              </a:ext>
            </a:extLst>
          </p:cNvPr>
          <p:cNvGrpSpPr/>
          <p:nvPr/>
        </p:nvGrpSpPr>
        <p:grpSpPr>
          <a:xfrm>
            <a:off x="1387953" y="6017834"/>
            <a:ext cx="641839" cy="534183"/>
            <a:chOff x="7781192" y="4370220"/>
            <a:chExt cx="641839" cy="1573823"/>
          </a:xfrm>
        </p:grpSpPr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61269A2C-B295-4A67-9587-A78681FD954B}"/>
                </a:ext>
              </a:extLst>
            </p:cNvPr>
            <p:cNvCxnSpPr/>
            <p:nvPr/>
          </p:nvCxnSpPr>
          <p:spPr>
            <a:xfrm>
              <a:off x="7790428" y="4370220"/>
              <a:ext cx="0" cy="157382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B45C99A8-1283-4DD5-8F0F-2BC4F05EA3A0}"/>
                </a:ext>
              </a:extLst>
            </p:cNvPr>
            <p:cNvCxnSpPr/>
            <p:nvPr/>
          </p:nvCxnSpPr>
          <p:spPr>
            <a:xfrm>
              <a:off x="7781192" y="5934808"/>
              <a:ext cx="64183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4CE0A5B3-899D-4329-B22C-34FF7ADB6845}"/>
                </a:ext>
              </a:extLst>
            </p:cNvPr>
            <p:cNvCxnSpPr/>
            <p:nvPr/>
          </p:nvCxnSpPr>
          <p:spPr>
            <a:xfrm flipV="1">
              <a:off x="8413795" y="4370220"/>
              <a:ext cx="0" cy="157382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3">
                <a:extLst>
                  <a:ext uri="{FF2B5EF4-FFF2-40B4-BE49-F238E27FC236}">
                    <a16:creationId xmlns:a16="http://schemas.microsoft.com/office/drawing/2014/main" id="{E931FF17-36FA-4ABC-B406-F850E219F077}"/>
                  </a:ext>
                </a:extLst>
              </p:cNvPr>
              <p:cNvSpPr txBox="1"/>
              <p:nvPr/>
            </p:nvSpPr>
            <p:spPr>
              <a:xfrm>
                <a:off x="1485566" y="6226749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21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文本框 3">
                <a:extLst>
                  <a:ext uri="{FF2B5EF4-FFF2-40B4-BE49-F238E27FC236}">
                    <a16:creationId xmlns:a16="http://schemas.microsoft.com/office/drawing/2014/main" id="{E931FF17-36FA-4ABC-B406-F850E219F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566" y="6226749"/>
                <a:ext cx="494046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/>
              <p:cNvSpPr txBox="1"/>
              <p:nvPr/>
            </p:nvSpPr>
            <p:spPr>
              <a:xfrm>
                <a:off x="1066870" y="5421737"/>
                <a:ext cx="1284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−!4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+253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7" name="文本框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70" y="5421737"/>
                <a:ext cx="1284006" cy="276999"/>
              </a:xfrm>
              <a:prstGeom prst="rect">
                <a:avLst/>
              </a:prstGeom>
              <a:blipFill>
                <a:blip r:embed="rId14"/>
                <a:stretch>
                  <a:fillRect l="-474" r="-4265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组合 77">
            <a:extLst>
              <a:ext uri="{FF2B5EF4-FFF2-40B4-BE49-F238E27FC236}">
                <a16:creationId xmlns:a16="http://schemas.microsoft.com/office/drawing/2014/main" id="{515C67B5-6453-448B-8966-2C42791F8B5C}"/>
              </a:ext>
            </a:extLst>
          </p:cNvPr>
          <p:cNvGrpSpPr/>
          <p:nvPr/>
        </p:nvGrpSpPr>
        <p:grpSpPr>
          <a:xfrm>
            <a:off x="3175625" y="6022544"/>
            <a:ext cx="641839" cy="534183"/>
            <a:chOff x="7781192" y="4370220"/>
            <a:chExt cx="641839" cy="1573823"/>
          </a:xfrm>
        </p:grpSpPr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61269A2C-B295-4A67-9587-A78681FD954B}"/>
                </a:ext>
              </a:extLst>
            </p:cNvPr>
            <p:cNvCxnSpPr/>
            <p:nvPr/>
          </p:nvCxnSpPr>
          <p:spPr>
            <a:xfrm>
              <a:off x="7790428" y="4370220"/>
              <a:ext cx="0" cy="157382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B45C99A8-1283-4DD5-8F0F-2BC4F05EA3A0}"/>
                </a:ext>
              </a:extLst>
            </p:cNvPr>
            <p:cNvCxnSpPr/>
            <p:nvPr/>
          </p:nvCxnSpPr>
          <p:spPr>
            <a:xfrm>
              <a:off x="7781192" y="5934808"/>
              <a:ext cx="64183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4CE0A5B3-899D-4329-B22C-34FF7ADB6845}"/>
                </a:ext>
              </a:extLst>
            </p:cNvPr>
            <p:cNvCxnSpPr/>
            <p:nvPr/>
          </p:nvCxnSpPr>
          <p:spPr>
            <a:xfrm flipV="1">
              <a:off x="8413795" y="4370220"/>
              <a:ext cx="0" cy="157382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3">
                <a:extLst>
                  <a:ext uri="{FF2B5EF4-FFF2-40B4-BE49-F238E27FC236}">
                    <a16:creationId xmlns:a16="http://schemas.microsoft.com/office/drawing/2014/main" id="{E931FF17-36FA-4ABC-B406-F850E219F077}"/>
                  </a:ext>
                </a:extLst>
              </p:cNvPr>
              <p:cNvSpPr txBox="1"/>
              <p:nvPr/>
            </p:nvSpPr>
            <p:spPr>
              <a:xfrm>
                <a:off x="3286354" y="6233694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21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3" name="文本框 3">
                <a:extLst>
                  <a:ext uri="{FF2B5EF4-FFF2-40B4-BE49-F238E27FC236}">
                    <a16:creationId xmlns:a16="http://schemas.microsoft.com/office/drawing/2014/main" id="{E931FF17-36FA-4ABC-B406-F850E219F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354" y="6233694"/>
                <a:ext cx="49404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/>
              <p:cNvSpPr txBox="1"/>
              <p:nvPr/>
            </p:nvSpPr>
            <p:spPr>
              <a:xfrm>
                <a:off x="2854542" y="5426447"/>
                <a:ext cx="1284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−!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+253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4" name="文本框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4542" y="5426447"/>
                <a:ext cx="1284006" cy="276999"/>
              </a:xfrm>
              <a:prstGeom prst="rect">
                <a:avLst/>
              </a:prstGeom>
              <a:blipFill>
                <a:blip r:embed="rId16"/>
                <a:stretch>
                  <a:fillRect l="-474" r="-4265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组合 84">
            <a:extLst>
              <a:ext uri="{FF2B5EF4-FFF2-40B4-BE49-F238E27FC236}">
                <a16:creationId xmlns:a16="http://schemas.microsoft.com/office/drawing/2014/main" id="{515C67B5-6453-448B-8966-2C42791F8B5C}"/>
              </a:ext>
            </a:extLst>
          </p:cNvPr>
          <p:cNvGrpSpPr/>
          <p:nvPr/>
        </p:nvGrpSpPr>
        <p:grpSpPr>
          <a:xfrm>
            <a:off x="4900588" y="6017834"/>
            <a:ext cx="641839" cy="534183"/>
            <a:chOff x="7781192" y="4370220"/>
            <a:chExt cx="641839" cy="1573823"/>
          </a:xfrm>
        </p:grpSpPr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61269A2C-B295-4A67-9587-A78681FD954B}"/>
                </a:ext>
              </a:extLst>
            </p:cNvPr>
            <p:cNvCxnSpPr/>
            <p:nvPr/>
          </p:nvCxnSpPr>
          <p:spPr>
            <a:xfrm>
              <a:off x="7790428" y="4370220"/>
              <a:ext cx="0" cy="157382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B45C99A8-1283-4DD5-8F0F-2BC4F05EA3A0}"/>
                </a:ext>
              </a:extLst>
            </p:cNvPr>
            <p:cNvCxnSpPr/>
            <p:nvPr/>
          </p:nvCxnSpPr>
          <p:spPr>
            <a:xfrm>
              <a:off x="7781192" y="5934808"/>
              <a:ext cx="641839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4CE0A5B3-899D-4329-B22C-34FF7ADB6845}"/>
                </a:ext>
              </a:extLst>
            </p:cNvPr>
            <p:cNvCxnSpPr/>
            <p:nvPr/>
          </p:nvCxnSpPr>
          <p:spPr>
            <a:xfrm flipV="1">
              <a:off x="8413795" y="4370220"/>
              <a:ext cx="0" cy="157382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9895CC53-8BE3-494A-97CC-037A3751B276}"/>
              </a:ext>
            </a:extLst>
          </p:cNvPr>
          <p:cNvGrpSpPr/>
          <p:nvPr/>
        </p:nvGrpSpPr>
        <p:grpSpPr>
          <a:xfrm rot="10800000">
            <a:off x="1330182" y="4544162"/>
            <a:ext cx="6026183" cy="1283846"/>
            <a:chOff x="1330182" y="4544162"/>
            <a:chExt cx="6026183" cy="1283846"/>
          </a:xfrm>
        </p:grpSpPr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50B6C1B-3A49-4380-B2A2-56AD81DAD90C}"/>
                </a:ext>
              </a:extLst>
            </p:cNvPr>
            <p:cNvCxnSpPr>
              <a:cxnSpLocks/>
            </p:cNvCxnSpPr>
            <p:nvPr/>
          </p:nvCxnSpPr>
          <p:spPr>
            <a:xfrm>
              <a:off x="6598983" y="4544162"/>
              <a:ext cx="757382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650B6C1B-3A49-4380-B2A2-56AD81DAD90C}"/>
                </a:ext>
              </a:extLst>
            </p:cNvPr>
            <p:cNvCxnSpPr>
              <a:cxnSpLocks/>
            </p:cNvCxnSpPr>
            <p:nvPr/>
          </p:nvCxnSpPr>
          <p:spPr>
            <a:xfrm>
              <a:off x="1330182" y="4544162"/>
              <a:ext cx="757382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650B6C1B-3A49-4380-B2A2-56AD81DAD90C}"/>
                </a:ext>
              </a:extLst>
            </p:cNvPr>
            <p:cNvCxnSpPr>
              <a:cxnSpLocks/>
            </p:cNvCxnSpPr>
            <p:nvPr/>
          </p:nvCxnSpPr>
          <p:spPr>
            <a:xfrm>
              <a:off x="3117854" y="4548872"/>
              <a:ext cx="757382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650B6C1B-3A49-4380-B2A2-56AD81DAD90C}"/>
                </a:ext>
              </a:extLst>
            </p:cNvPr>
            <p:cNvCxnSpPr>
              <a:cxnSpLocks/>
            </p:cNvCxnSpPr>
            <p:nvPr/>
          </p:nvCxnSpPr>
          <p:spPr>
            <a:xfrm>
              <a:off x="4842817" y="4544162"/>
              <a:ext cx="757382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650B6C1B-3A49-4380-B2A2-56AD81DAD90C}"/>
                </a:ext>
              </a:extLst>
            </p:cNvPr>
            <p:cNvCxnSpPr>
              <a:cxnSpLocks/>
            </p:cNvCxnSpPr>
            <p:nvPr/>
          </p:nvCxnSpPr>
          <p:spPr>
            <a:xfrm>
              <a:off x="6598983" y="5823298"/>
              <a:ext cx="757382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650B6C1B-3A49-4380-B2A2-56AD81DAD90C}"/>
                </a:ext>
              </a:extLst>
            </p:cNvPr>
            <p:cNvCxnSpPr>
              <a:cxnSpLocks/>
            </p:cNvCxnSpPr>
            <p:nvPr/>
          </p:nvCxnSpPr>
          <p:spPr>
            <a:xfrm>
              <a:off x="1330182" y="5823298"/>
              <a:ext cx="757382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650B6C1B-3A49-4380-B2A2-56AD81DAD90C}"/>
                </a:ext>
              </a:extLst>
            </p:cNvPr>
            <p:cNvCxnSpPr>
              <a:cxnSpLocks/>
            </p:cNvCxnSpPr>
            <p:nvPr/>
          </p:nvCxnSpPr>
          <p:spPr>
            <a:xfrm>
              <a:off x="3117854" y="5828008"/>
              <a:ext cx="757382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650B6C1B-3A49-4380-B2A2-56AD81DAD90C}"/>
                </a:ext>
              </a:extLst>
            </p:cNvPr>
            <p:cNvCxnSpPr>
              <a:cxnSpLocks/>
            </p:cNvCxnSpPr>
            <p:nvPr/>
          </p:nvCxnSpPr>
          <p:spPr>
            <a:xfrm>
              <a:off x="4842817" y="5823298"/>
              <a:ext cx="757382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/>
              <p:cNvSpPr txBox="1"/>
              <p:nvPr/>
            </p:nvSpPr>
            <p:spPr>
              <a:xfrm>
                <a:off x="4579505" y="5421737"/>
                <a:ext cx="128400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+253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1" name="文本框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505" y="5421737"/>
                <a:ext cx="1284006" cy="276999"/>
              </a:xfrm>
              <a:prstGeom prst="rect">
                <a:avLst/>
              </a:prstGeom>
              <a:blipFill>
                <a:blip r:embed="rId17"/>
                <a:stretch>
                  <a:fillRect l="-474" r="-4265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3">
                <a:extLst>
                  <a:ext uri="{FF2B5EF4-FFF2-40B4-BE49-F238E27FC236}">
                    <a16:creationId xmlns:a16="http://schemas.microsoft.com/office/drawing/2014/main" id="{E931FF17-36FA-4ABC-B406-F850E219F077}"/>
                  </a:ext>
                </a:extLst>
              </p:cNvPr>
              <p:cNvSpPr txBox="1"/>
              <p:nvPr/>
            </p:nvSpPr>
            <p:spPr>
              <a:xfrm>
                <a:off x="3314151" y="4753134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2" name="文本框 3">
                <a:extLst>
                  <a:ext uri="{FF2B5EF4-FFF2-40B4-BE49-F238E27FC236}">
                    <a16:creationId xmlns:a16="http://schemas.microsoft.com/office/drawing/2014/main" id="{E931FF17-36FA-4ABC-B406-F850E219F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151" y="4753134"/>
                <a:ext cx="36580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3">
                <a:extLst>
                  <a:ext uri="{FF2B5EF4-FFF2-40B4-BE49-F238E27FC236}">
                    <a16:creationId xmlns:a16="http://schemas.microsoft.com/office/drawing/2014/main" id="{E931FF17-36FA-4ABC-B406-F850E219F077}"/>
                  </a:ext>
                </a:extLst>
              </p:cNvPr>
              <p:cNvSpPr txBox="1"/>
              <p:nvPr/>
            </p:nvSpPr>
            <p:spPr>
              <a:xfrm>
                <a:off x="5038604" y="4767657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文本框 3">
                <a:extLst>
                  <a:ext uri="{FF2B5EF4-FFF2-40B4-BE49-F238E27FC236}">
                    <a16:creationId xmlns:a16="http://schemas.microsoft.com/office/drawing/2014/main" id="{E931FF17-36FA-4ABC-B406-F850E219F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604" y="4767657"/>
                <a:ext cx="36580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3">
                <a:extLst>
                  <a:ext uri="{FF2B5EF4-FFF2-40B4-BE49-F238E27FC236}">
                    <a16:creationId xmlns:a16="http://schemas.microsoft.com/office/drawing/2014/main" id="{E931FF17-36FA-4ABC-B406-F850E219F077}"/>
                  </a:ext>
                </a:extLst>
              </p:cNvPr>
              <p:cNvSpPr txBox="1"/>
              <p:nvPr/>
            </p:nvSpPr>
            <p:spPr>
              <a:xfrm>
                <a:off x="5038603" y="4582991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4" name="文本框 3">
                <a:extLst>
                  <a:ext uri="{FF2B5EF4-FFF2-40B4-BE49-F238E27FC236}">
                    <a16:creationId xmlns:a16="http://schemas.microsoft.com/office/drawing/2014/main" id="{E931FF17-36FA-4ABC-B406-F850E219F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603" y="4582991"/>
                <a:ext cx="36580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3">
                <a:extLst>
                  <a:ext uri="{FF2B5EF4-FFF2-40B4-BE49-F238E27FC236}">
                    <a16:creationId xmlns:a16="http://schemas.microsoft.com/office/drawing/2014/main" id="{E931FF17-36FA-4ABC-B406-F850E219F077}"/>
                  </a:ext>
                </a:extLst>
              </p:cNvPr>
              <p:cNvSpPr txBox="1"/>
              <p:nvPr/>
            </p:nvSpPr>
            <p:spPr>
              <a:xfrm>
                <a:off x="6794771" y="4758952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5" name="文本框 3">
                <a:extLst>
                  <a:ext uri="{FF2B5EF4-FFF2-40B4-BE49-F238E27FC236}">
                    <a16:creationId xmlns:a16="http://schemas.microsoft.com/office/drawing/2014/main" id="{E931FF17-36FA-4ABC-B406-F850E219F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771" y="4758952"/>
                <a:ext cx="36580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3">
                <a:extLst>
                  <a:ext uri="{FF2B5EF4-FFF2-40B4-BE49-F238E27FC236}">
                    <a16:creationId xmlns:a16="http://schemas.microsoft.com/office/drawing/2014/main" id="{E931FF17-36FA-4ABC-B406-F850E219F077}"/>
                  </a:ext>
                </a:extLst>
              </p:cNvPr>
              <p:cNvSpPr txBox="1"/>
              <p:nvPr/>
            </p:nvSpPr>
            <p:spPr>
              <a:xfrm>
                <a:off x="3344839" y="6017494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7" name="文本框 3">
                <a:extLst>
                  <a:ext uri="{FF2B5EF4-FFF2-40B4-BE49-F238E27FC236}">
                    <a16:creationId xmlns:a16="http://schemas.microsoft.com/office/drawing/2014/main" id="{E931FF17-36FA-4ABC-B406-F850E219F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4839" y="6017494"/>
                <a:ext cx="365806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3">
                <a:extLst>
                  <a:ext uri="{FF2B5EF4-FFF2-40B4-BE49-F238E27FC236}">
                    <a16:creationId xmlns:a16="http://schemas.microsoft.com/office/drawing/2014/main" id="{E931FF17-36FA-4ABC-B406-F850E219F077}"/>
                  </a:ext>
                </a:extLst>
              </p:cNvPr>
              <p:cNvSpPr txBox="1"/>
              <p:nvPr/>
            </p:nvSpPr>
            <p:spPr>
              <a:xfrm>
                <a:off x="4990362" y="620831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21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" name="文本框 3">
                <a:extLst>
                  <a:ext uri="{FF2B5EF4-FFF2-40B4-BE49-F238E27FC236}">
                    <a16:creationId xmlns:a16="http://schemas.microsoft.com/office/drawing/2014/main" id="{E931FF17-36FA-4ABC-B406-F850E219F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362" y="6208311"/>
                <a:ext cx="494046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3">
                <a:extLst>
                  <a:ext uri="{FF2B5EF4-FFF2-40B4-BE49-F238E27FC236}">
                    <a16:creationId xmlns:a16="http://schemas.microsoft.com/office/drawing/2014/main" id="{E931FF17-36FA-4ABC-B406-F850E219F077}"/>
                  </a:ext>
                </a:extLst>
              </p:cNvPr>
              <p:cNvSpPr txBox="1"/>
              <p:nvPr/>
            </p:nvSpPr>
            <p:spPr>
              <a:xfrm>
                <a:off x="4983750" y="599179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24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文本框 3">
                <a:extLst>
                  <a:ext uri="{FF2B5EF4-FFF2-40B4-BE49-F238E27FC236}">
                    <a16:creationId xmlns:a16="http://schemas.microsoft.com/office/drawing/2014/main" id="{E931FF17-36FA-4ABC-B406-F850E219F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750" y="5991791"/>
                <a:ext cx="494046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266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+mj-ea"/>
                <a:ea typeface="+mj-ea"/>
              </a:rPr>
              <a:t>1.6 </a:t>
            </a:r>
            <a:r>
              <a:rPr lang="zh-CN" altLang="en-US" sz="3600" dirty="0">
                <a:latin typeface="+mj-ea"/>
                <a:ea typeface="+mj-ea"/>
              </a:rPr>
              <a:t>波兰表达式（选学内容）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1520" y="1600202"/>
            <a:ext cx="8435280" cy="45259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括号的使用，联结词的中缀、前缀、后缀形式的选择，都直接影响到同一公式描述和计算的复杂程度。</a:t>
            </a:r>
          </a:p>
          <a:p>
            <a:pPr>
              <a:buNone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若用计算机来识别、计算、处理逻辑公式，不同的表示方法会带来不同的效率。</a:t>
            </a:r>
          </a:p>
          <a:p>
            <a:pPr>
              <a:spcBef>
                <a:spcPct val="0"/>
              </a:spcBef>
              <a:buSzTx/>
              <a:buNone/>
            </a:pPr>
            <a:endParaRPr lang="en-US" altLang="zh-CN" sz="24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577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+mj-ea"/>
                <a:ea typeface="+mj-ea"/>
              </a:rPr>
              <a:t>1.6.1 </a:t>
            </a:r>
            <a:r>
              <a:rPr lang="zh-CN" altLang="en-US" sz="3600" dirty="0">
                <a:latin typeface="+mj-ea"/>
                <a:ea typeface="+mj-ea"/>
              </a:rPr>
              <a:t>计算机识别括号的过程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600202"/>
                <a:ext cx="8435280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合式公式的定义中使用的是联结词的中缀表示，又引入括号以便区分运算次序，这些都是人们常用的方法。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buNone/>
                </a:pP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计算机识别处理这种中缀表示的公式，需反复自左向右，自右向左的扫描。如考察公式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90000"/>
                  </a:lnSpc>
                </a:pPr>
                <a:endPara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dirty="0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b="1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𝑷</m:t>
                      </m:r>
                      <m:r>
                        <a:rPr lang="en-US" altLang="zh-CN" sz="2400" b="1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∨(</m:t>
                      </m:r>
                      <m:r>
                        <a:rPr lang="en-US" altLang="zh-CN" sz="2400" b="1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𝑸</m:t>
                      </m:r>
                      <m:r>
                        <a:rPr lang="en-US" altLang="zh-CN" sz="2400" b="1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∧</m:t>
                      </m:r>
                      <m:r>
                        <a:rPr lang="en-US" altLang="zh-CN" sz="2400" b="1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𝑹</m:t>
                      </m:r>
                      <m:r>
                        <a:rPr lang="en-US" altLang="zh-CN" sz="2400" b="1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)) ∨(</m:t>
                      </m:r>
                      <m:r>
                        <a:rPr lang="en-US" altLang="zh-CN" sz="2400" b="1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𝑺</m:t>
                      </m:r>
                      <m:r>
                        <a:rPr lang="en-US" altLang="zh-CN" sz="2400" b="1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∧</m:t>
                      </m:r>
                      <m:r>
                        <a:rPr lang="en-US" altLang="zh-CN" sz="2400" b="1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𝑻</m:t>
                      </m:r>
                      <m:r>
                        <a:rPr lang="en-US" altLang="zh-CN" sz="2400" b="1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buSzTx/>
                  <a:buNone/>
                </a:pPr>
                <a:endParaRPr lang="en-US" altLang="zh-CN" sz="2400" b="1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4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600202"/>
                <a:ext cx="8435280" cy="4525963"/>
              </a:xfrm>
              <a:blipFill>
                <a:blip r:embed="rId2"/>
                <a:stretch>
                  <a:fillRect l="-361" r="-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0249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+mj-ea"/>
                <a:ea typeface="+mj-ea"/>
              </a:rPr>
              <a:t>1.6.1 </a:t>
            </a:r>
            <a:r>
              <a:rPr lang="zh-CN" altLang="en-US" sz="3600" dirty="0">
                <a:latin typeface="+mj-ea"/>
                <a:ea typeface="+mj-ea"/>
              </a:rPr>
              <a:t>计算机识别括号的过程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600202"/>
                <a:ext cx="8435280" cy="45259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其真值的计算过程, 开始从左向右扫描，至发现第一个右半括号为止，便返回至最近的左半括号，得部分公式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∧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方可计算真值。</a:t>
                </a:r>
              </a:p>
              <a:p>
                <a:pPr>
                  <a:buNone/>
                </a:pP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随后又向右扫描，至发现第二个右半括号，便返回至第二个左半括号，于是得部分公式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∨(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∧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并计算真值，重复这个过程直至计算结束。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90000"/>
                  </a:lnSpc>
                </a:pP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400" b="1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𝑷</m:t>
                      </m:r>
                      <m:r>
                        <a:rPr lang="en-US" altLang="zh-CN" sz="2400" b="1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∨(</m:t>
                      </m:r>
                      <m:r>
                        <a:rPr lang="en-US" altLang="zh-CN" sz="2400" b="1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𝑸</m:t>
                      </m:r>
                      <m:r>
                        <a:rPr lang="en-US" altLang="zh-CN" sz="2400" b="1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∧</m:t>
                      </m:r>
                      <m:r>
                        <a:rPr lang="en-US" altLang="zh-CN" sz="2400" b="1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𝑹</m:t>
                      </m:r>
                      <m:r>
                        <a:rPr lang="en-US" altLang="zh-CN" sz="2400" b="1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)) ∨(</m:t>
                      </m:r>
                      <m:r>
                        <a:rPr lang="en-US" altLang="zh-CN" sz="2400" b="1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𝑺</m:t>
                      </m:r>
                      <m:r>
                        <a:rPr lang="en-US" altLang="zh-CN" sz="2400" b="1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∧</m:t>
                      </m:r>
                      <m:r>
                        <a:rPr lang="en-US" altLang="zh-CN" sz="2400" b="1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𝑻</m:t>
                      </m:r>
                      <m:r>
                        <a:rPr lang="en-US" altLang="zh-CN" sz="2400" b="1" i="1" dirty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90000"/>
                  </a:lnSpc>
                </a:pPr>
                <a:endPara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SzTx/>
                  <a:buNone/>
                </a:pPr>
                <a:endParaRPr lang="en-US" altLang="zh-CN" sz="2400" b="1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4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600202"/>
                <a:ext cx="8435280" cy="4525963"/>
              </a:xfrm>
              <a:blipFill>
                <a:blip r:embed="rId2"/>
                <a:stretch>
                  <a:fillRect l="-361" r="-289" b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315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+mj-ea"/>
                <a:ea typeface="+mj-ea"/>
              </a:rPr>
              <a:t>1.6.1 </a:t>
            </a:r>
            <a:r>
              <a:rPr lang="zh-CN" altLang="en-US" sz="3600" dirty="0">
                <a:latin typeface="+mj-ea"/>
                <a:ea typeface="+mj-ea"/>
              </a:rPr>
              <a:t>计算机识别括号的过程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1520" y="1600202"/>
            <a:ext cx="843528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如图所示的扫描过程 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2575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sz="2575" dirty="0">
                <a:latin typeface="宋体" panose="02010600030101010101" pitchFamily="2" charset="-122"/>
                <a:ea typeface="宋体" panose="02010600030101010101" pitchFamily="2" charset="-122"/>
              </a:rPr>
              <a:t>		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 ∨  (Q∧R )  ) ∨ (S  ∧  T )</a:t>
            </a:r>
          </a:p>
          <a:p>
            <a:pPr>
              <a:lnSpc>
                <a:spcPct val="70000"/>
              </a:lnSpc>
              <a:buNone/>
            </a:pP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lnSpc>
                <a:spcPct val="70000"/>
              </a:lnSpc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                         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                                                                                             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2                                                                                                   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3                                                                   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4                                                                                                                                                                                    </a:t>
            </a:r>
            <a:b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                              5                                                                                    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                                      6                                         </a:t>
            </a:r>
          </a:p>
          <a:p>
            <a:pPr>
              <a:lnSpc>
                <a:spcPct val="7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                                                7          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CN" sz="2800" dirty="0">
              <a:latin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2755392" y="4078224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755392" y="3468624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3822192" y="3468624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3822192" y="4078224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3136392" y="4459224"/>
            <a:ext cx="685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3106230" y="4451287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3106230" y="4738624"/>
            <a:ext cx="93503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flipH="1">
            <a:off x="2450592" y="5145024"/>
            <a:ext cx="1600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2450592" y="5145024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4050792" y="4764024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>
            <a:off x="4050792" y="3544824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2450592" y="5526024"/>
            <a:ext cx="990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>
            <a:off x="2450592" y="3468624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3364992" y="5526024"/>
            <a:ext cx="2209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20"/>
          <p:cNvSpPr>
            <a:spLocks noChangeShapeType="1"/>
          </p:cNvSpPr>
          <p:nvPr/>
        </p:nvSpPr>
        <p:spPr bwMode="auto">
          <a:xfrm>
            <a:off x="5574792" y="3544824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5574792" y="5526024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>
            <a:off x="4660392" y="5830824"/>
            <a:ext cx="914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23"/>
          <p:cNvSpPr>
            <a:spLocks noChangeShapeType="1"/>
          </p:cNvSpPr>
          <p:nvPr/>
        </p:nvSpPr>
        <p:spPr bwMode="auto">
          <a:xfrm>
            <a:off x="4584192" y="3468624"/>
            <a:ext cx="0" cy="2286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4584192" y="5830824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4584192" y="6135624"/>
            <a:ext cx="2362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744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+mj-ea"/>
                <a:ea typeface="+mj-ea"/>
              </a:rPr>
              <a:t>1.6.1 </a:t>
            </a:r>
            <a:r>
              <a:rPr lang="zh-CN" altLang="en-US" sz="3600" dirty="0">
                <a:latin typeface="+mj-ea"/>
                <a:ea typeface="+mj-ea"/>
              </a:rPr>
              <a:t>计算机识别括号的过程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600202"/>
                <a:ext cx="8435280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公式中的运算符是否非要括号才能定义呢？</a:t>
                </a:r>
              </a:p>
              <a:p>
                <a:pPr>
                  <a:buNone/>
                </a:pP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若一个式子中同时使用两种或两种以上的运算符放置方式时，无论怎样对运算符的优先级进行规定，括号都不能完全避免。</a:t>
                </a:r>
              </a:p>
              <a:p>
                <a:pPr>
                  <a:buNone/>
                </a:pPr>
                <a:endPara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buNone/>
                </a:pP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例如：对数运算符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log</m:t>
                    </m:r>
                    <m:r>
                      <a:rPr lang="zh-CN" altLang="en-US" sz="2400" b="1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⁡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是前置运算符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log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𝟏𝟎𝟐𝟒</m:t>
                    </m:r>
                  </m:oMath>
                </a14:m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);</a:t>
                </a:r>
              </a:p>
              <a:p>
                <a:pPr>
                  <a:buNone/>
                </a:pP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 阶乘运算符 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!</m:t>
                    </m:r>
                  </m:oMath>
                </a14:m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是后置运算符</a:t>
                </a:r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𝒏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!</m:t>
                    </m:r>
                  </m:oMath>
                </a14:m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spcBef>
                    <a:spcPct val="0"/>
                  </a:spcBef>
                  <a:buSzTx/>
                  <a:buNone/>
                </a:pPr>
                <a:endParaRPr lang="en-US" altLang="zh-CN" sz="2800" b="1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4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600202"/>
                <a:ext cx="8435280" cy="4525963"/>
              </a:xfrm>
              <a:blipFill>
                <a:blip r:embed="rId2"/>
                <a:stretch>
                  <a:fillRect l="-1084" r="-8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332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+mj-ea"/>
                <a:ea typeface="+mj-ea"/>
              </a:rPr>
              <a:t>1.6.1 </a:t>
            </a:r>
            <a:r>
              <a:rPr lang="zh-CN" altLang="en-US" sz="3600" dirty="0">
                <a:latin typeface="+mj-ea"/>
                <a:ea typeface="+mj-ea"/>
              </a:rPr>
              <a:t>计算机识别括号的过程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51520" y="1600202"/>
            <a:ext cx="8435280" cy="45259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解决方案：可以采用下面的方法</a:t>
            </a:r>
          </a:p>
          <a:p>
            <a:pPr lvl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将中置、后置全部换成前置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波兰式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或将中置、前置全部换成后置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逆波兰式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这样，便可不使用任何括号。</a:t>
            </a:r>
          </a:p>
          <a:p>
            <a:pPr>
              <a:spcBef>
                <a:spcPct val="0"/>
              </a:spcBef>
              <a:buSzTx/>
              <a:buNone/>
            </a:pPr>
            <a:endParaRPr lang="en-US" altLang="zh-CN" sz="28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79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+mj-ea"/>
                <a:ea typeface="+mj-ea"/>
              </a:rPr>
              <a:t>1.6.1 </a:t>
            </a:r>
            <a:r>
              <a:rPr lang="zh-CN" altLang="en-US" sz="3600" dirty="0">
                <a:latin typeface="+mj-ea"/>
                <a:ea typeface="+mj-ea"/>
              </a:rPr>
              <a:t>波兰式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600202"/>
                <a:ext cx="8435280" cy="452596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一般而言，使用联结词构成公式有三种方式，</a:t>
                </a:r>
              </a:p>
              <a:p>
                <a:pPr>
                  <a:buNone/>
                </a:pP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   中置式如  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∨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   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（中缀式）</a:t>
                </a:r>
              </a:p>
              <a:p>
                <a:pPr>
                  <a:buNone/>
                </a:pP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   前置式如   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∨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𝑃𝑄</m:t>
                    </m:r>
                  </m:oMath>
                </a14:m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               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（前缀式）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buNone/>
                </a:pP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   后置式如  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𝑃𝑄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∨</m:t>
                    </m:r>
                  </m:oMath>
                </a14:m>
                <a:r>
                  <a:rPr lang="en-US" altLang="zh-CN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   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（后缀式）</a:t>
                </a:r>
                <a:endParaRPr lang="en-US" altLang="zh-CN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buNone/>
                </a:pPr>
                <a:r>
                  <a:rPr lang="zh-CN" altLang="en-US" sz="24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前置式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用于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逻辑学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是由波兰的数理逻辑学家 </a:t>
                </a:r>
              </a:p>
              <a:p>
                <a:pPr>
                  <a:buNone/>
                </a:pPr>
                <a:r>
                  <a: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J. </a:t>
                </a:r>
                <a:r>
                  <a:rPr lang="en-US" altLang="zh-CN" sz="2400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Lukasiewicz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提出的, 故称之为</a:t>
                </a:r>
                <a:r>
                  <a:rPr lang="zh-CN" altLang="en-US" sz="24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波兰表达式</a:t>
                </a:r>
                <a:r>
                  <a:rPr lang="zh-CN" altLang="en-US" sz="24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</a:p>
              <a:p>
                <a:pPr>
                  <a:spcBef>
                    <a:spcPct val="0"/>
                  </a:spcBef>
                  <a:buSzTx/>
                  <a:buNone/>
                </a:pPr>
                <a:endParaRPr lang="en-US" altLang="zh-CN" sz="2800" b="1" dirty="0">
                  <a:latin typeface="Garamond" panose="02020404030301010803" pitchFamily="18" charset="0"/>
                </a:endParaRPr>
              </a:p>
            </p:txBody>
          </p:sp>
        </mc:Choice>
        <mc:Fallback xmlns="">
          <p:sp>
            <p:nvSpPr>
              <p:cNvPr id="4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600202"/>
                <a:ext cx="8435280" cy="4525963"/>
              </a:xfrm>
              <a:blipFill>
                <a:blip r:embed="rId2"/>
                <a:stretch>
                  <a:fillRect l="-10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6724809"/>
      </p:ext>
    </p:extLst>
  </p:cSld>
  <p:clrMapOvr>
    <a:masterClrMapping/>
  </p:clrMapOvr>
</p:sld>
</file>

<file path=ppt/theme/theme1.xml><?xml version="1.0" encoding="utf-8"?>
<a:theme xmlns:a="http://schemas.openxmlformats.org/drawingml/2006/main" name="THU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7030A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U" id="{E82F7849-C2DE-AD4A-9AF5-012F36728B11}" vid="{83F0FEA5-C00D-A246-8444-E758989B1BA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1.3</Template>
  <TotalTime>1710</TotalTime>
  <Words>1783</Words>
  <Application>Microsoft Office PowerPoint</Application>
  <PresentationFormat>全屏显示(4:3)</PresentationFormat>
  <Paragraphs>211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等线</vt:lpstr>
      <vt:lpstr>黑体</vt:lpstr>
      <vt:lpstr>华文楷体</vt:lpstr>
      <vt:lpstr>宋体</vt:lpstr>
      <vt:lpstr>幼圆</vt:lpstr>
      <vt:lpstr>Arial</vt:lpstr>
      <vt:lpstr>Calibri</vt:lpstr>
      <vt:lpstr>Cambria Math</vt:lpstr>
      <vt:lpstr>Garamond</vt:lpstr>
      <vt:lpstr>Times New Roman</vt:lpstr>
      <vt:lpstr>Wingdings</vt:lpstr>
      <vt:lpstr>Wingdings 2</vt:lpstr>
      <vt:lpstr>THU</vt:lpstr>
      <vt:lpstr>第一章 自学内容 波兰式和逆波兰式</vt:lpstr>
      <vt:lpstr>1.6 波兰表达式（选学内容）</vt:lpstr>
      <vt:lpstr>1.6 波兰表达式（选学内容）</vt:lpstr>
      <vt:lpstr>1.6.1 计算机识别括号的过程</vt:lpstr>
      <vt:lpstr>1.6.1 计算机识别括号的过程</vt:lpstr>
      <vt:lpstr>1.6.1 计算机识别括号的过程</vt:lpstr>
      <vt:lpstr>1.6.1 计算机识别括号的过程</vt:lpstr>
      <vt:lpstr>1.6.1 计算机识别括号的过程</vt:lpstr>
      <vt:lpstr>1.6.1 波兰式</vt:lpstr>
      <vt:lpstr>1.6.1 波兰式</vt:lpstr>
      <vt:lpstr>1.6.1 波兰式</vt:lpstr>
      <vt:lpstr>1.6.1 波兰式</vt:lpstr>
      <vt:lpstr>1.6.1 波兰式求值</vt:lpstr>
      <vt:lpstr>1.6.1 逆波兰式求值</vt:lpstr>
      <vt:lpstr>1.6.1 逆波兰式求值</vt:lpstr>
      <vt:lpstr>1.6.1 逆波兰式求值</vt:lpstr>
      <vt:lpstr>1.6.1 逆波兰式求值</vt:lpstr>
      <vt:lpstr>1.6.1 逆波兰式求值</vt:lpstr>
      <vt:lpstr>1.6.1 逆波兰式求值</vt:lpstr>
      <vt:lpstr>1.6.1 逆波兰式求值</vt:lpstr>
      <vt:lpstr>1.6.1 逆波兰式求值</vt:lpstr>
      <vt:lpstr>1.6.1 逆波兰式求值</vt:lpstr>
      <vt:lpstr>1.6.1 波兰式求值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《面向计算机科学的离散数学》</dc:title>
  <dc:creator>Windows 用户</dc:creator>
  <cp:lastModifiedBy>李 昊伦</cp:lastModifiedBy>
  <cp:revision>46</cp:revision>
  <dcterms:created xsi:type="dcterms:W3CDTF">2018-09-16T01:44:39Z</dcterms:created>
  <dcterms:modified xsi:type="dcterms:W3CDTF">2023-02-21T07:58:49Z</dcterms:modified>
</cp:coreProperties>
</file>